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9"/>
  </p:notesMasterIdLst>
  <p:sldIdLst>
    <p:sldId id="324" r:id="rId2"/>
    <p:sldId id="332" r:id="rId3"/>
    <p:sldId id="338" r:id="rId4"/>
    <p:sldId id="339" r:id="rId5"/>
    <p:sldId id="340" r:id="rId6"/>
    <p:sldId id="341" r:id="rId7"/>
    <p:sldId id="342" r:id="rId8"/>
    <p:sldId id="343" r:id="rId9"/>
    <p:sldId id="346" r:id="rId10"/>
    <p:sldId id="347" r:id="rId11"/>
    <p:sldId id="348" r:id="rId12"/>
    <p:sldId id="363" r:id="rId13"/>
    <p:sldId id="349" r:id="rId14"/>
    <p:sldId id="364" r:id="rId15"/>
    <p:sldId id="344" r:id="rId16"/>
    <p:sldId id="345" r:id="rId17"/>
    <p:sldId id="365" r:id="rId18"/>
    <p:sldId id="350" r:id="rId19"/>
    <p:sldId id="367" r:id="rId20"/>
    <p:sldId id="368" r:id="rId21"/>
    <p:sldId id="369" r:id="rId22"/>
    <p:sldId id="370" r:id="rId23"/>
    <p:sldId id="371" r:id="rId24"/>
    <p:sldId id="366" r:id="rId25"/>
    <p:sldId id="351" r:id="rId26"/>
    <p:sldId id="352" r:id="rId27"/>
    <p:sldId id="353" r:id="rId28"/>
    <p:sldId id="354" r:id="rId29"/>
    <p:sldId id="355" r:id="rId30"/>
    <p:sldId id="356" r:id="rId31"/>
    <p:sldId id="372" r:id="rId32"/>
    <p:sldId id="375" r:id="rId33"/>
    <p:sldId id="376" r:id="rId34"/>
    <p:sldId id="377" r:id="rId35"/>
    <p:sldId id="357" r:id="rId36"/>
    <p:sldId id="373" r:id="rId37"/>
    <p:sldId id="358" r:id="rId38"/>
  </p:sldIdLst>
  <p:sldSz cx="12192000" cy="6858000"/>
  <p:notesSz cx="6858000" cy="9144000"/>
  <p:defaultTextStyle>
    <a:defPPr>
      <a:defRPr lang="hu-H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521" userDrawn="1">
          <p15:clr>
            <a:srgbClr val="A4A3A4"/>
          </p15:clr>
        </p15:guide>
        <p15:guide id="2" pos="665"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3300"/>
    <a:srgbClr val="2E0CFC"/>
    <a:srgbClr val="B707AF"/>
    <a:srgbClr val="F6989F"/>
    <a:srgbClr val="CC0000"/>
    <a:srgbClr val="FF66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p:restoredLeft sz="7887" autoAdjust="0"/>
    <p:restoredTop sz="92473" autoAdjust="0"/>
  </p:normalViewPr>
  <p:slideViewPr>
    <p:cSldViewPr snapToGrid="0" showGuides="1">
      <p:cViewPr varScale="1">
        <p:scale>
          <a:sx n="102" d="100"/>
          <a:sy n="102" d="100"/>
        </p:scale>
        <p:origin x="1614" y="102"/>
      </p:cViewPr>
      <p:guideLst>
        <p:guide orient="horz" pos="3521"/>
        <p:guide pos="665"/>
      </p:guideLst>
    </p:cSldViewPr>
  </p:slideViewPr>
  <p:outlineViewPr>
    <p:cViewPr>
      <p:scale>
        <a:sx n="33" d="100"/>
        <a:sy n="33" d="100"/>
      </p:scale>
      <p:origin x="0" y="-13806"/>
    </p:cViewPr>
  </p:outlineViewPr>
  <p:notesTextViewPr>
    <p:cViewPr>
      <p:scale>
        <a:sx n="3" d="2"/>
        <a:sy n="3" d="2"/>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notesMaster" Target="notesMasters/notesMaster1.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ableStyles" Target="tableStyle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Élőfej hely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hu-HU"/>
          </a:p>
        </p:txBody>
      </p:sp>
      <p:sp>
        <p:nvSpPr>
          <p:cNvPr id="3" name="Dátum hely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B5E511C-5F32-4510-9552-F6558A4110E0}" type="datetimeFigureOut">
              <a:rPr lang="hu-HU" smtClean="0"/>
              <a:t>2025. 08. 26.</a:t>
            </a:fld>
            <a:endParaRPr lang="hu-HU"/>
          </a:p>
        </p:txBody>
      </p:sp>
      <p:sp>
        <p:nvSpPr>
          <p:cNvPr id="4" name="Diakép helye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hu-HU"/>
          </a:p>
        </p:txBody>
      </p:sp>
      <p:sp>
        <p:nvSpPr>
          <p:cNvPr id="5" name="Jegyzetek helye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p>
        </p:txBody>
      </p:sp>
      <p:sp>
        <p:nvSpPr>
          <p:cNvPr id="6" name="Élőláb hely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hu-HU"/>
          </a:p>
        </p:txBody>
      </p:sp>
      <p:sp>
        <p:nvSpPr>
          <p:cNvPr id="7" name="Dia számának hely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2B53BF4-DF2B-40C3-9B68-A2456896F069}" type="slidenum">
              <a:rPr lang="hu-HU" smtClean="0"/>
              <a:t>‹#›</a:t>
            </a:fld>
            <a:endParaRPr lang="hu-HU"/>
          </a:p>
        </p:txBody>
      </p:sp>
    </p:spTree>
    <p:extLst>
      <p:ext uri="{BB962C8B-B14F-4D97-AF65-F5344CB8AC3E}">
        <p14:creationId xmlns:p14="http://schemas.microsoft.com/office/powerpoint/2010/main" val="235419583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kép helye 1"/>
          <p:cNvSpPr>
            <a:spLocks noGrp="1" noRot="1" noChangeAspect="1"/>
          </p:cNvSpPr>
          <p:nvPr>
            <p:ph type="sldImg"/>
          </p:nvPr>
        </p:nvSpPr>
        <p:spPr/>
      </p:sp>
      <p:sp>
        <p:nvSpPr>
          <p:cNvPr id="3" name="Jegyzetek helye 2"/>
          <p:cNvSpPr>
            <a:spLocks noGrp="1"/>
          </p:cNvSpPr>
          <p:nvPr>
            <p:ph type="body" idx="1"/>
          </p:nvPr>
        </p:nvSpPr>
        <p:spPr/>
        <p:txBody>
          <a:bodyPr/>
          <a:lstStyle/>
          <a:p>
            <a:endParaRPr lang="hu-HU" dirty="0"/>
          </a:p>
        </p:txBody>
      </p:sp>
      <p:sp>
        <p:nvSpPr>
          <p:cNvPr id="4" name="Dia számának helye 3"/>
          <p:cNvSpPr>
            <a:spLocks noGrp="1"/>
          </p:cNvSpPr>
          <p:nvPr>
            <p:ph type="sldNum" sz="quarter" idx="10"/>
          </p:nvPr>
        </p:nvSpPr>
        <p:spPr/>
        <p:txBody>
          <a:bodyPr/>
          <a:lstStyle/>
          <a:p>
            <a:fld id="{22B53BF4-DF2B-40C3-9B68-A2456896F069}" type="slidenum">
              <a:rPr lang="hu-HU" smtClean="0"/>
              <a:t>2</a:t>
            </a:fld>
            <a:endParaRPr lang="hu-HU"/>
          </a:p>
        </p:txBody>
      </p:sp>
    </p:spTree>
    <p:extLst>
      <p:ext uri="{BB962C8B-B14F-4D97-AF65-F5344CB8AC3E}">
        <p14:creationId xmlns:p14="http://schemas.microsoft.com/office/powerpoint/2010/main" val="237628426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kép helye 1"/>
          <p:cNvSpPr>
            <a:spLocks noGrp="1" noRot="1" noChangeAspect="1"/>
          </p:cNvSpPr>
          <p:nvPr>
            <p:ph type="sldImg"/>
          </p:nvPr>
        </p:nvSpPr>
        <p:spPr/>
      </p:sp>
      <p:sp>
        <p:nvSpPr>
          <p:cNvPr id="3" name="Jegyzetek helye 2"/>
          <p:cNvSpPr>
            <a:spLocks noGrp="1"/>
          </p:cNvSpPr>
          <p:nvPr>
            <p:ph type="body" idx="1"/>
          </p:nvPr>
        </p:nvSpPr>
        <p:spPr/>
        <p:txBody>
          <a:bodyPr/>
          <a:lstStyle/>
          <a:p>
            <a:endParaRPr lang="hu-HU" dirty="0"/>
          </a:p>
        </p:txBody>
      </p:sp>
      <p:sp>
        <p:nvSpPr>
          <p:cNvPr id="4" name="Dia számának helye 3"/>
          <p:cNvSpPr>
            <a:spLocks noGrp="1"/>
          </p:cNvSpPr>
          <p:nvPr>
            <p:ph type="sldNum" sz="quarter" idx="10"/>
          </p:nvPr>
        </p:nvSpPr>
        <p:spPr/>
        <p:txBody>
          <a:bodyPr/>
          <a:lstStyle/>
          <a:p>
            <a:fld id="{22B53BF4-DF2B-40C3-9B68-A2456896F069}" type="slidenum">
              <a:rPr lang="hu-HU" smtClean="0"/>
              <a:t>11</a:t>
            </a:fld>
            <a:endParaRPr lang="hu-HU"/>
          </a:p>
        </p:txBody>
      </p:sp>
    </p:spTree>
    <p:extLst>
      <p:ext uri="{BB962C8B-B14F-4D97-AF65-F5344CB8AC3E}">
        <p14:creationId xmlns:p14="http://schemas.microsoft.com/office/powerpoint/2010/main" val="413995699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kép helye 1"/>
          <p:cNvSpPr>
            <a:spLocks noGrp="1" noRot="1" noChangeAspect="1"/>
          </p:cNvSpPr>
          <p:nvPr>
            <p:ph type="sldImg"/>
          </p:nvPr>
        </p:nvSpPr>
        <p:spPr/>
      </p:sp>
      <p:sp>
        <p:nvSpPr>
          <p:cNvPr id="3" name="Jegyzetek helye 2"/>
          <p:cNvSpPr>
            <a:spLocks noGrp="1"/>
          </p:cNvSpPr>
          <p:nvPr>
            <p:ph type="body" idx="1"/>
          </p:nvPr>
        </p:nvSpPr>
        <p:spPr/>
        <p:txBody>
          <a:bodyPr/>
          <a:lstStyle/>
          <a:p>
            <a:endParaRPr lang="hu-HU" dirty="0"/>
          </a:p>
        </p:txBody>
      </p:sp>
      <p:sp>
        <p:nvSpPr>
          <p:cNvPr id="4" name="Dia számának helye 3"/>
          <p:cNvSpPr>
            <a:spLocks noGrp="1"/>
          </p:cNvSpPr>
          <p:nvPr>
            <p:ph type="sldNum" sz="quarter" idx="10"/>
          </p:nvPr>
        </p:nvSpPr>
        <p:spPr/>
        <p:txBody>
          <a:bodyPr/>
          <a:lstStyle/>
          <a:p>
            <a:fld id="{22B53BF4-DF2B-40C3-9B68-A2456896F069}" type="slidenum">
              <a:rPr lang="hu-HU" smtClean="0"/>
              <a:t>12</a:t>
            </a:fld>
            <a:endParaRPr lang="hu-HU"/>
          </a:p>
        </p:txBody>
      </p:sp>
    </p:spTree>
    <p:extLst>
      <p:ext uri="{BB962C8B-B14F-4D97-AF65-F5344CB8AC3E}">
        <p14:creationId xmlns:p14="http://schemas.microsoft.com/office/powerpoint/2010/main" val="414608298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kép helye 1"/>
          <p:cNvSpPr>
            <a:spLocks noGrp="1" noRot="1" noChangeAspect="1"/>
          </p:cNvSpPr>
          <p:nvPr>
            <p:ph type="sldImg"/>
          </p:nvPr>
        </p:nvSpPr>
        <p:spPr/>
      </p:sp>
      <p:sp>
        <p:nvSpPr>
          <p:cNvPr id="3" name="Jegyzetek helye 2"/>
          <p:cNvSpPr>
            <a:spLocks noGrp="1"/>
          </p:cNvSpPr>
          <p:nvPr>
            <p:ph type="body" idx="1"/>
          </p:nvPr>
        </p:nvSpPr>
        <p:spPr/>
        <p:txBody>
          <a:bodyPr/>
          <a:lstStyle/>
          <a:p>
            <a:endParaRPr lang="hu-HU" dirty="0"/>
          </a:p>
        </p:txBody>
      </p:sp>
      <p:sp>
        <p:nvSpPr>
          <p:cNvPr id="4" name="Dia számának helye 3"/>
          <p:cNvSpPr>
            <a:spLocks noGrp="1"/>
          </p:cNvSpPr>
          <p:nvPr>
            <p:ph type="sldNum" sz="quarter" idx="10"/>
          </p:nvPr>
        </p:nvSpPr>
        <p:spPr/>
        <p:txBody>
          <a:bodyPr/>
          <a:lstStyle/>
          <a:p>
            <a:fld id="{22B53BF4-DF2B-40C3-9B68-A2456896F069}" type="slidenum">
              <a:rPr lang="hu-HU" smtClean="0"/>
              <a:t>13</a:t>
            </a:fld>
            <a:endParaRPr lang="hu-HU"/>
          </a:p>
        </p:txBody>
      </p:sp>
    </p:spTree>
    <p:extLst>
      <p:ext uri="{BB962C8B-B14F-4D97-AF65-F5344CB8AC3E}">
        <p14:creationId xmlns:p14="http://schemas.microsoft.com/office/powerpoint/2010/main" val="421585503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kép helye 1"/>
          <p:cNvSpPr>
            <a:spLocks noGrp="1" noRot="1" noChangeAspect="1"/>
          </p:cNvSpPr>
          <p:nvPr>
            <p:ph type="sldImg"/>
          </p:nvPr>
        </p:nvSpPr>
        <p:spPr/>
      </p:sp>
      <p:sp>
        <p:nvSpPr>
          <p:cNvPr id="3" name="Jegyzetek helye 2"/>
          <p:cNvSpPr>
            <a:spLocks noGrp="1"/>
          </p:cNvSpPr>
          <p:nvPr>
            <p:ph type="body" idx="1"/>
          </p:nvPr>
        </p:nvSpPr>
        <p:spPr/>
        <p:txBody>
          <a:bodyPr/>
          <a:lstStyle/>
          <a:p>
            <a:endParaRPr lang="hu-HU" dirty="0"/>
          </a:p>
        </p:txBody>
      </p:sp>
      <p:sp>
        <p:nvSpPr>
          <p:cNvPr id="4" name="Dia számának helye 3"/>
          <p:cNvSpPr>
            <a:spLocks noGrp="1"/>
          </p:cNvSpPr>
          <p:nvPr>
            <p:ph type="sldNum" sz="quarter" idx="10"/>
          </p:nvPr>
        </p:nvSpPr>
        <p:spPr/>
        <p:txBody>
          <a:bodyPr/>
          <a:lstStyle/>
          <a:p>
            <a:fld id="{22B53BF4-DF2B-40C3-9B68-A2456896F069}" type="slidenum">
              <a:rPr lang="hu-HU" smtClean="0"/>
              <a:t>14</a:t>
            </a:fld>
            <a:endParaRPr lang="hu-HU"/>
          </a:p>
        </p:txBody>
      </p:sp>
    </p:spTree>
    <p:extLst>
      <p:ext uri="{BB962C8B-B14F-4D97-AF65-F5344CB8AC3E}">
        <p14:creationId xmlns:p14="http://schemas.microsoft.com/office/powerpoint/2010/main" val="291147356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kép helye 1"/>
          <p:cNvSpPr>
            <a:spLocks noGrp="1" noRot="1" noChangeAspect="1"/>
          </p:cNvSpPr>
          <p:nvPr>
            <p:ph type="sldImg"/>
          </p:nvPr>
        </p:nvSpPr>
        <p:spPr/>
      </p:sp>
      <p:sp>
        <p:nvSpPr>
          <p:cNvPr id="3" name="Jegyzetek helye 2"/>
          <p:cNvSpPr>
            <a:spLocks noGrp="1"/>
          </p:cNvSpPr>
          <p:nvPr>
            <p:ph type="body" idx="1"/>
          </p:nvPr>
        </p:nvSpPr>
        <p:spPr/>
        <p:txBody>
          <a:bodyPr/>
          <a:lstStyle/>
          <a:p>
            <a:endParaRPr lang="hu-HU" dirty="0"/>
          </a:p>
        </p:txBody>
      </p:sp>
      <p:sp>
        <p:nvSpPr>
          <p:cNvPr id="4" name="Dia számának helye 3"/>
          <p:cNvSpPr>
            <a:spLocks noGrp="1"/>
          </p:cNvSpPr>
          <p:nvPr>
            <p:ph type="sldNum" sz="quarter" idx="10"/>
          </p:nvPr>
        </p:nvSpPr>
        <p:spPr/>
        <p:txBody>
          <a:bodyPr/>
          <a:lstStyle/>
          <a:p>
            <a:fld id="{22B53BF4-DF2B-40C3-9B68-A2456896F069}" type="slidenum">
              <a:rPr lang="hu-HU" smtClean="0"/>
              <a:t>15</a:t>
            </a:fld>
            <a:endParaRPr lang="hu-HU"/>
          </a:p>
        </p:txBody>
      </p:sp>
    </p:spTree>
    <p:extLst>
      <p:ext uri="{BB962C8B-B14F-4D97-AF65-F5344CB8AC3E}">
        <p14:creationId xmlns:p14="http://schemas.microsoft.com/office/powerpoint/2010/main" val="297661880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kép helye 1"/>
          <p:cNvSpPr>
            <a:spLocks noGrp="1" noRot="1" noChangeAspect="1"/>
          </p:cNvSpPr>
          <p:nvPr>
            <p:ph type="sldImg"/>
          </p:nvPr>
        </p:nvSpPr>
        <p:spPr/>
      </p:sp>
      <p:sp>
        <p:nvSpPr>
          <p:cNvPr id="3" name="Jegyzetek helye 2"/>
          <p:cNvSpPr>
            <a:spLocks noGrp="1"/>
          </p:cNvSpPr>
          <p:nvPr>
            <p:ph type="body" idx="1"/>
          </p:nvPr>
        </p:nvSpPr>
        <p:spPr/>
        <p:txBody>
          <a:bodyPr/>
          <a:lstStyle/>
          <a:p>
            <a:endParaRPr lang="hu-HU" dirty="0"/>
          </a:p>
        </p:txBody>
      </p:sp>
      <p:sp>
        <p:nvSpPr>
          <p:cNvPr id="4" name="Dia számának helye 3"/>
          <p:cNvSpPr>
            <a:spLocks noGrp="1"/>
          </p:cNvSpPr>
          <p:nvPr>
            <p:ph type="sldNum" sz="quarter" idx="10"/>
          </p:nvPr>
        </p:nvSpPr>
        <p:spPr/>
        <p:txBody>
          <a:bodyPr/>
          <a:lstStyle/>
          <a:p>
            <a:fld id="{22B53BF4-DF2B-40C3-9B68-A2456896F069}" type="slidenum">
              <a:rPr lang="hu-HU" smtClean="0"/>
              <a:t>16</a:t>
            </a:fld>
            <a:endParaRPr lang="hu-HU"/>
          </a:p>
        </p:txBody>
      </p:sp>
    </p:spTree>
    <p:extLst>
      <p:ext uri="{BB962C8B-B14F-4D97-AF65-F5344CB8AC3E}">
        <p14:creationId xmlns:p14="http://schemas.microsoft.com/office/powerpoint/2010/main" val="364136096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kép helye 1"/>
          <p:cNvSpPr>
            <a:spLocks noGrp="1" noRot="1" noChangeAspect="1"/>
          </p:cNvSpPr>
          <p:nvPr>
            <p:ph type="sldImg"/>
          </p:nvPr>
        </p:nvSpPr>
        <p:spPr/>
      </p:sp>
      <p:sp>
        <p:nvSpPr>
          <p:cNvPr id="3" name="Jegyzetek helye 2"/>
          <p:cNvSpPr>
            <a:spLocks noGrp="1"/>
          </p:cNvSpPr>
          <p:nvPr>
            <p:ph type="body" idx="1"/>
          </p:nvPr>
        </p:nvSpPr>
        <p:spPr/>
        <p:txBody>
          <a:bodyPr/>
          <a:lstStyle/>
          <a:p>
            <a:endParaRPr lang="hu-HU" dirty="0"/>
          </a:p>
        </p:txBody>
      </p:sp>
      <p:sp>
        <p:nvSpPr>
          <p:cNvPr id="4" name="Dia számának helye 3"/>
          <p:cNvSpPr>
            <a:spLocks noGrp="1"/>
          </p:cNvSpPr>
          <p:nvPr>
            <p:ph type="sldNum" sz="quarter" idx="10"/>
          </p:nvPr>
        </p:nvSpPr>
        <p:spPr/>
        <p:txBody>
          <a:bodyPr/>
          <a:lstStyle/>
          <a:p>
            <a:fld id="{22B53BF4-DF2B-40C3-9B68-A2456896F069}" type="slidenum">
              <a:rPr lang="hu-HU" smtClean="0"/>
              <a:t>17</a:t>
            </a:fld>
            <a:endParaRPr lang="hu-HU"/>
          </a:p>
        </p:txBody>
      </p:sp>
    </p:spTree>
    <p:extLst>
      <p:ext uri="{BB962C8B-B14F-4D97-AF65-F5344CB8AC3E}">
        <p14:creationId xmlns:p14="http://schemas.microsoft.com/office/powerpoint/2010/main" val="123976760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kép helye 1"/>
          <p:cNvSpPr>
            <a:spLocks noGrp="1" noRot="1" noChangeAspect="1"/>
          </p:cNvSpPr>
          <p:nvPr>
            <p:ph type="sldImg"/>
          </p:nvPr>
        </p:nvSpPr>
        <p:spPr/>
      </p:sp>
      <p:sp>
        <p:nvSpPr>
          <p:cNvPr id="3" name="Jegyzetek helye 2"/>
          <p:cNvSpPr>
            <a:spLocks noGrp="1"/>
          </p:cNvSpPr>
          <p:nvPr>
            <p:ph type="body" idx="1"/>
          </p:nvPr>
        </p:nvSpPr>
        <p:spPr/>
        <p:txBody>
          <a:bodyPr/>
          <a:lstStyle/>
          <a:p>
            <a:endParaRPr lang="hu-HU" dirty="0"/>
          </a:p>
        </p:txBody>
      </p:sp>
      <p:sp>
        <p:nvSpPr>
          <p:cNvPr id="4" name="Dia számának helye 3"/>
          <p:cNvSpPr>
            <a:spLocks noGrp="1"/>
          </p:cNvSpPr>
          <p:nvPr>
            <p:ph type="sldNum" sz="quarter" idx="10"/>
          </p:nvPr>
        </p:nvSpPr>
        <p:spPr/>
        <p:txBody>
          <a:bodyPr/>
          <a:lstStyle/>
          <a:p>
            <a:fld id="{22B53BF4-DF2B-40C3-9B68-A2456896F069}" type="slidenum">
              <a:rPr lang="hu-HU" smtClean="0"/>
              <a:t>18</a:t>
            </a:fld>
            <a:endParaRPr lang="hu-HU"/>
          </a:p>
        </p:txBody>
      </p:sp>
    </p:spTree>
    <p:extLst>
      <p:ext uri="{BB962C8B-B14F-4D97-AF65-F5344CB8AC3E}">
        <p14:creationId xmlns:p14="http://schemas.microsoft.com/office/powerpoint/2010/main" val="184121801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kép helye 1"/>
          <p:cNvSpPr>
            <a:spLocks noGrp="1" noRot="1" noChangeAspect="1"/>
          </p:cNvSpPr>
          <p:nvPr>
            <p:ph type="sldImg"/>
          </p:nvPr>
        </p:nvSpPr>
        <p:spPr/>
      </p:sp>
      <p:sp>
        <p:nvSpPr>
          <p:cNvPr id="3" name="Jegyzetek helye 2"/>
          <p:cNvSpPr>
            <a:spLocks noGrp="1"/>
          </p:cNvSpPr>
          <p:nvPr>
            <p:ph type="body" idx="1"/>
          </p:nvPr>
        </p:nvSpPr>
        <p:spPr/>
        <p:txBody>
          <a:bodyPr/>
          <a:lstStyle/>
          <a:p>
            <a:endParaRPr lang="hu-HU" dirty="0"/>
          </a:p>
        </p:txBody>
      </p:sp>
      <p:sp>
        <p:nvSpPr>
          <p:cNvPr id="4" name="Dia számának helye 3"/>
          <p:cNvSpPr>
            <a:spLocks noGrp="1"/>
          </p:cNvSpPr>
          <p:nvPr>
            <p:ph type="sldNum" sz="quarter" idx="10"/>
          </p:nvPr>
        </p:nvSpPr>
        <p:spPr/>
        <p:txBody>
          <a:bodyPr/>
          <a:lstStyle/>
          <a:p>
            <a:fld id="{22B53BF4-DF2B-40C3-9B68-A2456896F069}" type="slidenum">
              <a:rPr lang="hu-HU" smtClean="0"/>
              <a:t>19</a:t>
            </a:fld>
            <a:endParaRPr lang="hu-HU"/>
          </a:p>
        </p:txBody>
      </p:sp>
    </p:spTree>
    <p:extLst>
      <p:ext uri="{BB962C8B-B14F-4D97-AF65-F5344CB8AC3E}">
        <p14:creationId xmlns:p14="http://schemas.microsoft.com/office/powerpoint/2010/main" val="332010206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kép helye 1"/>
          <p:cNvSpPr>
            <a:spLocks noGrp="1" noRot="1" noChangeAspect="1"/>
          </p:cNvSpPr>
          <p:nvPr>
            <p:ph type="sldImg"/>
          </p:nvPr>
        </p:nvSpPr>
        <p:spPr/>
      </p:sp>
      <p:sp>
        <p:nvSpPr>
          <p:cNvPr id="3" name="Jegyzetek helye 2"/>
          <p:cNvSpPr>
            <a:spLocks noGrp="1"/>
          </p:cNvSpPr>
          <p:nvPr>
            <p:ph type="body" idx="1"/>
          </p:nvPr>
        </p:nvSpPr>
        <p:spPr/>
        <p:txBody>
          <a:bodyPr/>
          <a:lstStyle/>
          <a:p>
            <a:endParaRPr lang="hu-HU" dirty="0"/>
          </a:p>
        </p:txBody>
      </p:sp>
      <p:sp>
        <p:nvSpPr>
          <p:cNvPr id="4" name="Dia számának helye 3"/>
          <p:cNvSpPr>
            <a:spLocks noGrp="1"/>
          </p:cNvSpPr>
          <p:nvPr>
            <p:ph type="sldNum" sz="quarter" idx="10"/>
          </p:nvPr>
        </p:nvSpPr>
        <p:spPr/>
        <p:txBody>
          <a:bodyPr/>
          <a:lstStyle/>
          <a:p>
            <a:fld id="{22B53BF4-DF2B-40C3-9B68-A2456896F069}" type="slidenum">
              <a:rPr lang="hu-HU" smtClean="0"/>
              <a:t>20</a:t>
            </a:fld>
            <a:endParaRPr lang="hu-HU"/>
          </a:p>
        </p:txBody>
      </p:sp>
    </p:spTree>
    <p:extLst>
      <p:ext uri="{BB962C8B-B14F-4D97-AF65-F5344CB8AC3E}">
        <p14:creationId xmlns:p14="http://schemas.microsoft.com/office/powerpoint/2010/main" val="165729934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kép helye 1"/>
          <p:cNvSpPr>
            <a:spLocks noGrp="1" noRot="1" noChangeAspect="1"/>
          </p:cNvSpPr>
          <p:nvPr>
            <p:ph type="sldImg"/>
          </p:nvPr>
        </p:nvSpPr>
        <p:spPr/>
      </p:sp>
      <p:sp>
        <p:nvSpPr>
          <p:cNvPr id="3" name="Jegyzetek helye 2"/>
          <p:cNvSpPr>
            <a:spLocks noGrp="1"/>
          </p:cNvSpPr>
          <p:nvPr>
            <p:ph type="body" idx="1"/>
          </p:nvPr>
        </p:nvSpPr>
        <p:spPr/>
        <p:txBody>
          <a:bodyPr/>
          <a:lstStyle/>
          <a:p>
            <a:endParaRPr lang="hu-HU" dirty="0"/>
          </a:p>
        </p:txBody>
      </p:sp>
      <p:sp>
        <p:nvSpPr>
          <p:cNvPr id="4" name="Dia számának helye 3"/>
          <p:cNvSpPr>
            <a:spLocks noGrp="1"/>
          </p:cNvSpPr>
          <p:nvPr>
            <p:ph type="sldNum" sz="quarter" idx="10"/>
          </p:nvPr>
        </p:nvSpPr>
        <p:spPr/>
        <p:txBody>
          <a:bodyPr/>
          <a:lstStyle/>
          <a:p>
            <a:fld id="{22B53BF4-DF2B-40C3-9B68-A2456896F069}" type="slidenum">
              <a:rPr lang="hu-HU" smtClean="0"/>
              <a:t>3</a:t>
            </a:fld>
            <a:endParaRPr lang="hu-HU"/>
          </a:p>
        </p:txBody>
      </p:sp>
    </p:spTree>
    <p:extLst>
      <p:ext uri="{BB962C8B-B14F-4D97-AF65-F5344CB8AC3E}">
        <p14:creationId xmlns:p14="http://schemas.microsoft.com/office/powerpoint/2010/main" val="2922845392"/>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kép helye 1"/>
          <p:cNvSpPr>
            <a:spLocks noGrp="1" noRot="1" noChangeAspect="1"/>
          </p:cNvSpPr>
          <p:nvPr>
            <p:ph type="sldImg"/>
          </p:nvPr>
        </p:nvSpPr>
        <p:spPr/>
      </p:sp>
      <p:sp>
        <p:nvSpPr>
          <p:cNvPr id="3" name="Jegyzetek helye 2"/>
          <p:cNvSpPr>
            <a:spLocks noGrp="1"/>
          </p:cNvSpPr>
          <p:nvPr>
            <p:ph type="body" idx="1"/>
          </p:nvPr>
        </p:nvSpPr>
        <p:spPr/>
        <p:txBody>
          <a:bodyPr/>
          <a:lstStyle/>
          <a:p>
            <a:endParaRPr lang="hu-HU" dirty="0"/>
          </a:p>
        </p:txBody>
      </p:sp>
      <p:sp>
        <p:nvSpPr>
          <p:cNvPr id="4" name="Dia számának helye 3"/>
          <p:cNvSpPr>
            <a:spLocks noGrp="1"/>
          </p:cNvSpPr>
          <p:nvPr>
            <p:ph type="sldNum" sz="quarter" idx="10"/>
          </p:nvPr>
        </p:nvSpPr>
        <p:spPr/>
        <p:txBody>
          <a:bodyPr/>
          <a:lstStyle/>
          <a:p>
            <a:fld id="{22B53BF4-DF2B-40C3-9B68-A2456896F069}" type="slidenum">
              <a:rPr lang="hu-HU" smtClean="0"/>
              <a:t>21</a:t>
            </a:fld>
            <a:endParaRPr lang="hu-HU"/>
          </a:p>
        </p:txBody>
      </p:sp>
    </p:spTree>
    <p:extLst>
      <p:ext uri="{BB962C8B-B14F-4D97-AF65-F5344CB8AC3E}">
        <p14:creationId xmlns:p14="http://schemas.microsoft.com/office/powerpoint/2010/main" val="3934095140"/>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kép helye 1"/>
          <p:cNvSpPr>
            <a:spLocks noGrp="1" noRot="1" noChangeAspect="1"/>
          </p:cNvSpPr>
          <p:nvPr>
            <p:ph type="sldImg"/>
          </p:nvPr>
        </p:nvSpPr>
        <p:spPr/>
      </p:sp>
      <p:sp>
        <p:nvSpPr>
          <p:cNvPr id="3" name="Jegyzetek helye 2"/>
          <p:cNvSpPr>
            <a:spLocks noGrp="1"/>
          </p:cNvSpPr>
          <p:nvPr>
            <p:ph type="body" idx="1"/>
          </p:nvPr>
        </p:nvSpPr>
        <p:spPr/>
        <p:txBody>
          <a:bodyPr/>
          <a:lstStyle/>
          <a:p>
            <a:endParaRPr lang="hu-HU" dirty="0"/>
          </a:p>
        </p:txBody>
      </p:sp>
      <p:sp>
        <p:nvSpPr>
          <p:cNvPr id="4" name="Dia számának helye 3"/>
          <p:cNvSpPr>
            <a:spLocks noGrp="1"/>
          </p:cNvSpPr>
          <p:nvPr>
            <p:ph type="sldNum" sz="quarter" idx="10"/>
          </p:nvPr>
        </p:nvSpPr>
        <p:spPr/>
        <p:txBody>
          <a:bodyPr/>
          <a:lstStyle/>
          <a:p>
            <a:fld id="{22B53BF4-DF2B-40C3-9B68-A2456896F069}" type="slidenum">
              <a:rPr lang="hu-HU" smtClean="0"/>
              <a:t>22</a:t>
            </a:fld>
            <a:endParaRPr lang="hu-HU"/>
          </a:p>
        </p:txBody>
      </p:sp>
    </p:spTree>
    <p:extLst>
      <p:ext uri="{BB962C8B-B14F-4D97-AF65-F5344CB8AC3E}">
        <p14:creationId xmlns:p14="http://schemas.microsoft.com/office/powerpoint/2010/main" val="2446102808"/>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kép helye 1"/>
          <p:cNvSpPr>
            <a:spLocks noGrp="1" noRot="1" noChangeAspect="1"/>
          </p:cNvSpPr>
          <p:nvPr>
            <p:ph type="sldImg"/>
          </p:nvPr>
        </p:nvSpPr>
        <p:spPr/>
      </p:sp>
      <p:sp>
        <p:nvSpPr>
          <p:cNvPr id="3" name="Jegyzetek helye 2"/>
          <p:cNvSpPr>
            <a:spLocks noGrp="1"/>
          </p:cNvSpPr>
          <p:nvPr>
            <p:ph type="body" idx="1"/>
          </p:nvPr>
        </p:nvSpPr>
        <p:spPr/>
        <p:txBody>
          <a:bodyPr/>
          <a:lstStyle/>
          <a:p>
            <a:endParaRPr lang="hu-HU" dirty="0"/>
          </a:p>
        </p:txBody>
      </p:sp>
      <p:sp>
        <p:nvSpPr>
          <p:cNvPr id="4" name="Dia számának helye 3"/>
          <p:cNvSpPr>
            <a:spLocks noGrp="1"/>
          </p:cNvSpPr>
          <p:nvPr>
            <p:ph type="sldNum" sz="quarter" idx="10"/>
          </p:nvPr>
        </p:nvSpPr>
        <p:spPr/>
        <p:txBody>
          <a:bodyPr/>
          <a:lstStyle/>
          <a:p>
            <a:fld id="{22B53BF4-DF2B-40C3-9B68-A2456896F069}" type="slidenum">
              <a:rPr lang="hu-HU" smtClean="0"/>
              <a:t>23</a:t>
            </a:fld>
            <a:endParaRPr lang="hu-HU"/>
          </a:p>
        </p:txBody>
      </p:sp>
    </p:spTree>
    <p:extLst>
      <p:ext uri="{BB962C8B-B14F-4D97-AF65-F5344CB8AC3E}">
        <p14:creationId xmlns:p14="http://schemas.microsoft.com/office/powerpoint/2010/main" val="3275190459"/>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kép helye 1"/>
          <p:cNvSpPr>
            <a:spLocks noGrp="1" noRot="1" noChangeAspect="1"/>
          </p:cNvSpPr>
          <p:nvPr>
            <p:ph type="sldImg"/>
          </p:nvPr>
        </p:nvSpPr>
        <p:spPr/>
      </p:sp>
      <p:sp>
        <p:nvSpPr>
          <p:cNvPr id="3" name="Jegyzetek helye 2"/>
          <p:cNvSpPr>
            <a:spLocks noGrp="1"/>
          </p:cNvSpPr>
          <p:nvPr>
            <p:ph type="body" idx="1"/>
          </p:nvPr>
        </p:nvSpPr>
        <p:spPr/>
        <p:txBody>
          <a:bodyPr/>
          <a:lstStyle/>
          <a:p>
            <a:endParaRPr lang="hu-HU" dirty="0"/>
          </a:p>
        </p:txBody>
      </p:sp>
      <p:sp>
        <p:nvSpPr>
          <p:cNvPr id="4" name="Dia számának helye 3"/>
          <p:cNvSpPr>
            <a:spLocks noGrp="1"/>
          </p:cNvSpPr>
          <p:nvPr>
            <p:ph type="sldNum" sz="quarter" idx="10"/>
          </p:nvPr>
        </p:nvSpPr>
        <p:spPr/>
        <p:txBody>
          <a:bodyPr/>
          <a:lstStyle/>
          <a:p>
            <a:fld id="{22B53BF4-DF2B-40C3-9B68-A2456896F069}" type="slidenum">
              <a:rPr lang="hu-HU" smtClean="0"/>
              <a:t>24</a:t>
            </a:fld>
            <a:endParaRPr lang="hu-HU"/>
          </a:p>
        </p:txBody>
      </p:sp>
    </p:spTree>
    <p:extLst>
      <p:ext uri="{BB962C8B-B14F-4D97-AF65-F5344CB8AC3E}">
        <p14:creationId xmlns:p14="http://schemas.microsoft.com/office/powerpoint/2010/main" val="853835970"/>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kép helye 1"/>
          <p:cNvSpPr>
            <a:spLocks noGrp="1" noRot="1" noChangeAspect="1"/>
          </p:cNvSpPr>
          <p:nvPr>
            <p:ph type="sldImg"/>
          </p:nvPr>
        </p:nvSpPr>
        <p:spPr/>
      </p:sp>
      <p:sp>
        <p:nvSpPr>
          <p:cNvPr id="3" name="Jegyzetek helye 2"/>
          <p:cNvSpPr>
            <a:spLocks noGrp="1"/>
          </p:cNvSpPr>
          <p:nvPr>
            <p:ph type="body" idx="1"/>
          </p:nvPr>
        </p:nvSpPr>
        <p:spPr/>
        <p:txBody>
          <a:bodyPr/>
          <a:lstStyle/>
          <a:p>
            <a:endParaRPr lang="hu-HU" dirty="0"/>
          </a:p>
        </p:txBody>
      </p:sp>
      <p:sp>
        <p:nvSpPr>
          <p:cNvPr id="4" name="Dia számának helye 3"/>
          <p:cNvSpPr>
            <a:spLocks noGrp="1"/>
          </p:cNvSpPr>
          <p:nvPr>
            <p:ph type="sldNum" sz="quarter" idx="10"/>
          </p:nvPr>
        </p:nvSpPr>
        <p:spPr/>
        <p:txBody>
          <a:bodyPr/>
          <a:lstStyle/>
          <a:p>
            <a:fld id="{22B53BF4-DF2B-40C3-9B68-A2456896F069}" type="slidenum">
              <a:rPr lang="hu-HU" smtClean="0"/>
              <a:t>25</a:t>
            </a:fld>
            <a:endParaRPr lang="hu-HU"/>
          </a:p>
        </p:txBody>
      </p:sp>
    </p:spTree>
    <p:extLst>
      <p:ext uri="{BB962C8B-B14F-4D97-AF65-F5344CB8AC3E}">
        <p14:creationId xmlns:p14="http://schemas.microsoft.com/office/powerpoint/2010/main" val="1649954139"/>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kép helye 1"/>
          <p:cNvSpPr>
            <a:spLocks noGrp="1" noRot="1" noChangeAspect="1"/>
          </p:cNvSpPr>
          <p:nvPr>
            <p:ph type="sldImg"/>
          </p:nvPr>
        </p:nvSpPr>
        <p:spPr/>
      </p:sp>
      <p:sp>
        <p:nvSpPr>
          <p:cNvPr id="3" name="Jegyzetek helye 2"/>
          <p:cNvSpPr>
            <a:spLocks noGrp="1"/>
          </p:cNvSpPr>
          <p:nvPr>
            <p:ph type="body" idx="1"/>
          </p:nvPr>
        </p:nvSpPr>
        <p:spPr/>
        <p:txBody>
          <a:bodyPr/>
          <a:lstStyle/>
          <a:p>
            <a:endParaRPr lang="hu-HU" dirty="0"/>
          </a:p>
        </p:txBody>
      </p:sp>
      <p:sp>
        <p:nvSpPr>
          <p:cNvPr id="4" name="Dia számának helye 3"/>
          <p:cNvSpPr>
            <a:spLocks noGrp="1"/>
          </p:cNvSpPr>
          <p:nvPr>
            <p:ph type="sldNum" sz="quarter" idx="10"/>
          </p:nvPr>
        </p:nvSpPr>
        <p:spPr/>
        <p:txBody>
          <a:bodyPr/>
          <a:lstStyle/>
          <a:p>
            <a:fld id="{22B53BF4-DF2B-40C3-9B68-A2456896F069}" type="slidenum">
              <a:rPr lang="hu-HU" smtClean="0"/>
              <a:t>26</a:t>
            </a:fld>
            <a:endParaRPr lang="hu-HU"/>
          </a:p>
        </p:txBody>
      </p:sp>
    </p:spTree>
    <p:extLst>
      <p:ext uri="{BB962C8B-B14F-4D97-AF65-F5344CB8AC3E}">
        <p14:creationId xmlns:p14="http://schemas.microsoft.com/office/powerpoint/2010/main" val="943872017"/>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kép helye 1"/>
          <p:cNvSpPr>
            <a:spLocks noGrp="1" noRot="1" noChangeAspect="1"/>
          </p:cNvSpPr>
          <p:nvPr>
            <p:ph type="sldImg"/>
          </p:nvPr>
        </p:nvSpPr>
        <p:spPr/>
      </p:sp>
      <p:sp>
        <p:nvSpPr>
          <p:cNvPr id="3" name="Jegyzetek helye 2"/>
          <p:cNvSpPr>
            <a:spLocks noGrp="1"/>
          </p:cNvSpPr>
          <p:nvPr>
            <p:ph type="body" idx="1"/>
          </p:nvPr>
        </p:nvSpPr>
        <p:spPr/>
        <p:txBody>
          <a:bodyPr/>
          <a:lstStyle/>
          <a:p>
            <a:endParaRPr lang="hu-HU" dirty="0"/>
          </a:p>
        </p:txBody>
      </p:sp>
      <p:sp>
        <p:nvSpPr>
          <p:cNvPr id="4" name="Dia számának helye 3"/>
          <p:cNvSpPr>
            <a:spLocks noGrp="1"/>
          </p:cNvSpPr>
          <p:nvPr>
            <p:ph type="sldNum" sz="quarter" idx="10"/>
          </p:nvPr>
        </p:nvSpPr>
        <p:spPr/>
        <p:txBody>
          <a:bodyPr/>
          <a:lstStyle/>
          <a:p>
            <a:fld id="{22B53BF4-DF2B-40C3-9B68-A2456896F069}" type="slidenum">
              <a:rPr lang="hu-HU" smtClean="0"/>
              <a:t>27</a:t>
            </a:fld>
            <a:endParaRPr lang="hu-HU"/>
          </a:p>
        </p:txBody>
      </p:sp>
    </p:spTree>
    <p:extLst>
      <p:ext uri="{BB962C8B-B14F-4D97-AF65-F5344CB8AC3E}">
        <p14:creationId xmlns:p14="http://schemas.microsoft.com/office/powerpoint/2010/main" val="1946042964"/>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kép helye 1"/>
          <p:cNvSpPr>
            <a:spLocks noGrp="1" noRot="1" noChangeAspect="1"/>
          </p:cNvSpPr>
          <p:nvPr>
            <p:ph type="sldImg"/>
          </p:nvPr>
        </p:nvSpPr>
        <p:spPr/>
      </p:sp>
      <p:sp>
        <p:nvSpPr>
          <p:cNvPr id="3" name="Jegyzetek helye 2"/>
          <p:cNvSpPr>
            <a:spLocks noGrp="1"/>
          </p:cNvSpPr>
          <p:nvPr>
            <p:ph type="body" idx="1"/>
          </p:nvPr>
        </p:nvSpPr>
        <p:spPr/>
        <p:txBody>
          <a:bodyPr/>
          <a:lstStyle/>
          <a:p>
            <a:endParaRPr lang="hu-HU" dirty="0"/>
          </a:p>
        </p:txBody>
      </p:sp>
      <p:sp>
        <p:nvSpPr>
          <p:cNvPr id="4" name="Dia számának helye 3"/>
          <p:cNvSpPr>
            <a:spLocks noGrp="1"/>
          </p:cNvSpPr>
          <p:nvPr>
            <p:ph type="sldNum" sz="quarter" idx="10"/>
          </p:nvPr>
        </p:nvSpPr>
        <p:spPr/>
        <p:txBody>
          <a:bodyPr/>
          <a:lstStyle/>
          <a:p>
            <a:fld id="{22B53BF4-DF2B-40C3-9B68-A2456896F069}" type="slidenum">
              <a:rPr lang="hu-HU" smtClean="0"/>
              <a:t>28</a:t>
            </a:fld>
            <a:endParaRPr lang="hu-HU"/>
          </a:p>
        </p:txBody>
      </p:sp>
    </p:spTree>
    <p:extLst>
      <p:ext uri="{BB962C8B-B14F-4D97-AF65-F5344CB8AC3E}">
        <p14:creationId xmlns:p14="http://schemas.microsoft.com/office/powerpoint/2010/main" val="251000586"/>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kép helye 1"/>
          <p:cNvSpPr>
            <a:spLocks noGrp="1" noRot="1" noChangeAspect="1"/>
          </p:cNvSpPr>
          <p:nvPr>
            <p:ph type="sldImg"/>
          </p:nvPr>
        </p:nvSpPr>
        <p:spPr/>
      </p:sp>
      <p:sp>
        <p:nvSpPr>
          <p:cNvPr id="3" name="Jegyzetek helye 2"/>
          <p:cNvSpPr>
            <a:spLocks noGrp="1"/>
          </p:cNvSpPr>
          <p:nvPr>
            <p:ph type="body" idx="1"/>
          </p:nvPr>
        </p:nvSpPr>
        <p:spPr/>
        <p:txBody>
          <a:bodyPr/>
          <a:lstStyle/>
          <a:p>
            <a:endParaRPr lang="hu-HU" dirty="0"/>
          </a:p>
        </p:txBody>
      </p:sp>
      <p:sp>
        <p:nvSpPr>
          <p:cNvPr id="4" name="Dia számának helye 3"/>
          <p:cNvSpPr>
            <a:spLocks noGrp="1"/>
          </p:cNvSpPr>
          <p:nvPr>
            <p:ph type="sldNum" sz="quarter" idx="10"/>
          </p:nvPr>
        </p:nvSpPr>
        <p:spPr/>
        <p:txBody>
          <a:bodyPr/>
          <a:lstStyle/>
          <a:p>
            <a:fld id="{22B53BF4-DF2B-40C3-9B68-A2456896F069}" type="slidenum">
              <a:rPr lang="hu-HU" smtClean="0"/>
              <a:t>29</a:t>
            </a:fld>
            <a:endParaRPr lang="hu-HU"/>
          </a:p>
        </p:txBody>
      </p:sp>
    </p:spTree>
    <p:extLst>
      <p:ext uri="{BB962C8B-B14F-4D97-AF65-F5344CB8AC3E}">
        <p14:creationId xmlns:p14="http://schemas.microsoft.com/office/powerpoint/2010/main" val="441758866"/>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kép helye 1"/>
          <p:cNvSpPr>
            <a:spLocks noGrp="1" noRot="1" noChangeAspect="1"/>
          </p:cNvSpPr>
          <p:nvPr>
            <p:ph type="sldImg"/>
          </p:nvPr>
        </p:nvSpPr>
        <p:spPr/>
      </p:sp>
      <p:sp>
        <p:nvSpPr>
          <p:cNvPr id="3" name="Jegyzetek helye 2"/>
          <p:cNvSpPr>
            <a:spLocks noGrp="1"/>
          </p:cNvSpPr>
          <p:nvPr>
            <p:ph type="body" idx="1"/>
          </p:nvPr>
        </p:nvSpPr>
        <p:spPr/>
        <p:txBody>
          <a:bodyPr/>
          <a:lstStyle/>
          <a:p>
            <a:endParaRPr lang="hu-HU" dirty="0"/>
          </a:p>
        </p:txBody>
      </p:sp>
      <p:sp>
        <p:nvSpPr>
          <p:cNvPr id="4" name="Dia számának helye 3"/>
          <p:cNvSpPr>
            <a:spLocks noGrp="1"/>
          </p:cNvSpPr>
          <p:nvPr>
            <p:ph type="sldNum" sz="quarter" idx="10"/>
          </p:nvPr>
        </p:nvSpPr>
        <p:spPr/>
        <p:txBody>
          <a:bodyPr/>
          <a:lstStyle/>
          <a:p>
            <a:fld id="{22B53BF4-DF2B-40C3-9B68-A2456896F069}" type="slidenum">
              <a:rPr lang="hu-HU" smtClean="0"/>
              <a:t>30</a:t>
            </a:fld>
            <a:endParaRPr lang="hu-HU"/>
          </a:p>
        </p:txBody>
      </p:sp>
    </p:spTree>
    <p:extLst>
      <p:ext uri="{BB962C8B-B14F-4D97-AF65-F5344CB8AC3E}">
        <p14:creationId xmlns:p14="http://schemas.microsoft.com/office/powerpoint/2010/main" val="143539336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kép helye 1"/>
          <p:cNvSpPr>
            <a:spLocks noGrp="1" noRot="1" noChangeAspect="1"/>
          </p:cNvSpPr>
          <p:nvPr>
            <p:ph type="sldImg"/>
          </p:nvPr>
        </p:nvSpPr>
        <p:spPr/>
      </p:sp>
      <p:sp>
        <p:nvSpPr>
          <p:cNvPr id="3" name="Jegyzetek helye 2"/>
          <p:cNvSpPr>
            <a:spLocks noGrp="1"/>
          </p:cNvSpPr>
          <p:nvPr>
            <p:ph type="body" idx="1"/>
          </p:nvPr>
        </p:nvSpPr>
        <p:spPr/>
        <p:txBody>
          <a:bodyPr/>
          <a:lstStyle/>
          <a:p>
            <a:endParaRPr lang="hu-HU" dirty="0"/>
          </a:p>
        </p:txBody>
      </p:sp>
      <p:sp>
        <p:nvSpPr>
          <p:cNvPr id="4" name="Dia számának helye 3"/>
          <p:cNvSpPr>
            <a:spLocks noGrp="1"/>
          </p:cNvSpPr>
          <p:nvPr>
            <p:ph type="sldNum" sz="quarter" idx="10"/>
          </p:nvPr>
        </p:nvSpPr>
        <p:spPr/>
        <p:txBody>
          <a:bodyPr/>
          <a:lstStyle/>
          <a:p>
            <a:fld id="{22B53BF4-DF2B-40C3-9B68-A2456896F069}" type="slidenum">
              <a:rPr lang="hu-HU" smtClean="0"/>
              <a:t>4</a:t>
            </a:fld>
            <a:endParaRPr lang="hu-HU"/>
          </a:p>
        </p:txBody>
      </p:sp>
    </p:spTree>
    <p:extLst>
      <p:ext uri="{BB962C8B-B14F-4D97-AF65-F5344CB8AC3E}">
        <p14:creationId xmlns:p14="http://schemas.microsoft.com/office/powerpoint/2010/main" val="2820529377"/>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kép helye 1"/>
          <p:cNvSpPr>
            <a:spLocks noGrp="1" noRot="1" noChangeAspect="1"/>
          </p:cNvSpPr>
          <p:nvPr>
            <p:ph type="sldImg"/>
          </p:nvPr>
        </p:nvSpPr>
        <p:spPr/>
      </p:sp>
      <p:sp>
        <p:nvSpPr>
          <p:cNvPr id="3" name="Jegyzetek helye 2"/>
          <p:cNvSpPr>
            <a:spLocks noGrp="1"/>
          </p:cNvSpPr>
          <p:nvPr>
            <p:ph type="body" idx="1"/>
          </p:nvPr>
        </p:nvSpPr>
        <p:spPr/>
        <p:txBody>
          <a:bodyPr/>
          <a:lstStyle/>
          <a:p>
            <a:endParaRPr lang="hu-HU" dirty="0"/>
          </a:p>
        </p:txBody>
      </p:sp>
      <p:sp>
        <p:nvSpPr>
          <p:cNvPr id="4" name="Dia számának helye 3"/>
          <p:cNvSpPr>
            <a:spLocks noGrp="1"/>
          </p:cNvSpPr>
          <p:nvPr>
            <p:ph type="sldNum" sz="quarter" idx="10"/>
          </p:nvPr>
        </p:nvSpPr>
        <p:spPr/>
        <p:txBody>
          <a:bodyPr/>
          <a:lstStyle/>
          <a:p>
            <a:fld id="{22B53BF4-DF2B-40C3-9B68-A2456896F069}" type="slidenum">
              <a:rPr lang="hu-HU" smtClean="0"/>
              <a:t>31</a:t>
            </a:fld>
            <a:endParaRPr lang="hu-HU"/>
          </a:p>
        </p:txBody>
      </p:sp>
    </p:spTree>
    <p:extLst>
      <p:ext uri="{BB962C8B-B14F-4D97-AF65-F5344CB8AC3E}">
        <p14:creationId xmlns:p14="http://schemas.microsoft.com/office/powerpoint/2010/main" val="522627932"/>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kép helye 1"/>
          <p:cNvSpPr>
            <a:spLocks noGrp="1" noRot="1" noChangeAspect="1"/>
          </p:cNvSpPr>
          <p:nvPr>
            <p:ph type="sldImg"/>
          </p:nvPr>
        </p:nvSpPr>
        <p:spPr/>
      </p:sp>
      <p:sp>
        <p:nvSpPr>
          <p:cNvPr id="3" name="Jegyzetek helye 2"/>
          <p:cNvSpPr>
            <a:spLocks noGrp="1"/>
          </p:cNvSpPr>
          <p:nvPr>
            <p:ph type="body" idx="1"/>
          </p:nvPr>
        </p:nvSpPr>
        <p:spPr/>
        <p:txBody>
          <a:bodyPr/>
          <a:lstStyle/>
          <a:p>
            <a:endParaRPr lang="hu-HU" dirty="0"/>
          </a:p>
        </p:txBody>
      </p:sp>
      <p:sp>
        <p:nvSpPr>
          <p:cNvPr id="4" name="Dia számának helye 3"/>
          <p:cNvSpPr>
            <a:spLocks noGrp="1"/>
          </p:cNvSpPr>
          <p:nvPr>
            <p:ph type="sldNum" sz="quarter" idx="10"/>
          </p:nvPr>
        </p:nvSpPr>
        <p:spPr/>
        <p:txBody>
          <a:bodyPr/>
          <a:lstStyle/>
          <a:p>
            <a:fld id="{22B53BF4-DF2B-40C3-9B68-A2456896F069}" type="slidenum">
              <a:rPr lang="hu-HU" smtClean="0"/>
              <a:t>32</a:t>
            </a:fld>
            <a:endParaRPr lang="hu-HU"/>
          </a:p>
        </p:txBody>
      </p:sp>
    </p:spTree>
    <p:extLst>
      <p:ext uri="{BB962C8B-B14F-4D97-AF65-F5344CB8AC3E}">
        <p14:creationId xmlns:p14="http://schemas.microsoft.com/office/powerpoint/2010/main" val="3933901521"/>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kép helye 1"/>
          <p:cNvSpPr>
            <a:spLocks noGrp="1" noRot="1" noChangeAspect="1"/>
          </p:cNvSpPr>
          <p:nvPr>
            <p:ph type="sldImg"/>
          </p:nvPr>
        </p:nvSpPr>
        <p:spPr/>
      </p:sp>
      <p:sp>
        <p:nvSpPr>
          <p:cNvPr id="3" name="Jegyzetek helye 2"/>
          <p:cNvSpPr>
            <a:spLocks noGrp="1"/>
          </p:cNvSpPr>
          <p:nvPr>
            <p:ph type="body" idx="1"/>
          </p:nvPr>
        </p:nvSpPr>
        <p:spPr/>
        <p:txBody>
          <a:bodyPr/>
          <a:lstStyle/>
          <a:p>
            <a:endParaRPr lang="hu-HU" dirty="0"/>
          </a:p>
        </p:txBody>
      </p:sp>
      <p:sp>
        <p:nvSpPr>
          <p:cNvPr id="4" name="Dia számának helye 3"/>
          <p:cNvSpPr>
            <a:spLocks noGrp="1"/>
          </p:cNvSpPr>
          <p:nvPr>
            <p:ph type="sldNum" sz="quarter" idx="10"/>
          </p:nvPr>
        </p:nvSpPr>
        <p:spPr/>
        <p:txBody>
          <a:bodyPr/>
          <a:lstStyle/>
          <a:p>
            <a:fld id="{22B53BF4-DF2B-40C3-9B68-A2456896F069}" type="slidenum">
              <a:rPr lang="hu-HU" smtClean="0"/>
              <a:t>33</a:t>
            </a:fld>
            <a:endParaRPr lang="hu-HU"/>
          </a:p>
        </p:txBody>
      </p:sp>
    </p:spTree>
    <p:extLst>
      <p:ext uri="{BB962C8B-B14F-4D97-AF65-F5344CB8AC3E}">
        <p14:creationId xmlns:p14="http://schemas.microsoft.com/office/powerpoint/2010/main" val="3574267316"/>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kép helye 1"/>
          <p:cNvSpPr>
            <a:spLocks noGrp="1" noRot="1" noChangeAspect="1"/>
          </p:cNvSpPr>
          <p:nvPr>
            <p:ph type="sldImg"/>
          </p:nvPr>
        </p:nvSpPr>
        <p:spPr/>
      </p:sp>
      <p:sp>
        <p:nvSpPr>
          <p:cNvPr id="3" name="Jegyzetek helye 2"/>
          <p:cNvSpPr>
            <a:spLocks noGrp="1"/>
          </p:cNvSpPr>
          <p:nvPr>
            <p:ph type="body" idx="1"/>
          </p:nvPr>
        </p:nvSpPr>
        <p:spPr/>
        <p:txBody>
          <a:bodyPr/>
          <a:lstStyle/>
          <a:p>
            <a:endParaRPr lang="hu-HU" dirty="0"/>
          </a:p>
        </p:txBody>
      </p:sp>
      <p:sp>
        <p:nvSpPr>
          <p:cNvPr id="4" name="Dia számának helye 3"/>
          <p:cNvSpPr>
            <a:spLocks noGrp="1"/>
          </p:cNvSpPr>
          <p:nvPr>
            <p:ph type="sldNum" sz="quarter" idx="10"/>
          </p:nvPr>
        </p:nvSpPr>
        <p:spPr/>
        <p:txBody>
          <a:bodyPr/>
          <a:lstStyle/>
          <a:p>
            <a:fld id="{22B53BF4-DF2B-40C3-9B68-A2456896F069}" type="slidenum">
              <a:rPr lang="hu-HU" smtClean="0"/>
              <a:t>34</a:t>
            </a:fld>
            <a:endParaRPr lang="hu-HU"/>
          </a:p>
        </p:txBody>
      </p:sp>
    </p:spTree>
    <p:extLst>
      <p:ext uri="{BB962C8B-B14F-4D97-AF65-F5344CB8AC3E}">
        <p14:creationId xmlns:p14="http://schemas.microsoft.com/office/powerpoint/2010/main" val="1936953896"/>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kép helye 1"/>
          <p:cNvSpPr>
            <a:spLocks noGrp="1" noRot="1" noChangeAspect="1"/>
          </p:cNvSpPr>
          <p:nvPr>
            <p:ph type="sldImg"/>
          </p:nvPr>
        </p:nvSpPr>
        <p:spPr/>
      </p:sp>
      <p:sp>
        <p:nvSpPr>
          <p:cNvPr id="3" name="Jegyzetek helye 2"/>
          <p:cNvSpPr>
            <a:spLocks noGrp="1"/>
          </p:cNvSpPr>
          <p:nvPr>
            <p:ph type="body" idx="1"/>
          </p:nvPr>
        </p:nvSpPr>
        <p:spPr/>
        <p:txBody>
          <a:bodyPr/>
          <a:lstStyle/>
          <a:p>
            <a:endParaRPr lang="hu-HU" dirty="0"/>
          </a:p>
        </p:txBody>
      </p:sp>
      <p:sp>
        <p:nvSpPr>
          <p:cNvPr id="4" name="Dia számának helye 3"/>
          <p:cNvSpPr>
            <a:spLocks noGrp="1"/>
          </p:cNvSpPr>
          <p:nvPr>
            <p:ph type="sldNum" sz="quarter" idx="10"/>
          </p:nvPr>
        </p:nvSpPr>
        <p:spPr/>
        <p:txBody>
          <a:bodyPr/>
          <a:lstStyle/>
          <a:p>
            <a:fld id="{22B53BF4-DF2B-40C3-9B68-A2456896F069}" type="slidenum">
              <a:rPr lang="hu-HU" smtClean="0"/>
              <a:t>35</a:t>
            </a:fld>
            <a:endParaRPr lang="hu-HU"/>
          </a:p>
        </p:txBody>
      </p:sp>
    </p:spTree>
    <p:extLst>
      <p:ext uri="{BB962C8B-B14F-4D97-AF65-F5344CB8AC3E}">
        <p14:creationId xmlns:p14="http://schemas.microsoft.com/office/powerpoint/2010/main" val="918710414"/>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kép helye 1"/>
          <p:cNvSpPr>
            <a:spLocks noGrp="1" noRot="1" noChangeAspect="1"/>
          </p:cNvSpPr>
          <p:nvPr>
            <p:ph type="sldImg"/>
          </p:nvPr>
        </p:nvSpPr>
        <p:spPr/>
      </p:sp>
      <p:sp>
        <p:nvSpPr>
          <p:cNvPr id="3" name="Jegyzetek helye 2"/>
          <p:cNvSpPr>
            <a:spLocks noGrp="1"/>
          </p:cNvSpPr>
          <p:nvPr>
            <p:ph type="body" idx="1"/>
          </p:nvPr>
        </p:nvSpPr>
        <p:spPr/>
        <p:txBody>
          <a:bodyPr/>
          <a:lstStyle/>
          <a:p>
            <a:endParaRPr lang="hu-HU" dirty="0"/>
          </a:p>
        </p:txBody>
      </p:sp>
      <p:sp>
        <p:nvSpPr>
          <p:cNvPr id="4" name="Dia számának helye 3"/>
          <p:cNvSpPr>
            <a:spLocks noGrp="1"/>
          </p:cNvSpPr>
          <p:nvPr>
            <p:ph type="sldNum" sz="quarter" idx="10"/>
          </p:nvPr>
        </p:nvSpPr>
        <p:spPr/>
        <p:txBody>
          <a:bodyPr/>
          <a:lstStyle/>
          <a:p>
            <a:fld id="{22B53BF4-DF2B-40C3-9B68-A2456896F069}" type="slidenum">
              <a:rPr lang="hu-HU" smtClean="0"/>
              <a:t>36</a:t>
            </a:fld>
            <a:endParaRPr lang="hu-HU"/>
          </a:p>
        </p:txBody>
      </p:sp>
    </p:spTree>
    <p:extLst>
      <p:ext uri="{BB962C8B-B14F-4D97-AF65-F5344CB8AC3E}">
        <p14:creationId xmlns:p14="http://schemas.microsoft.com/office/powerpoint/2010/main" val="1960121962"/>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kép helye 1"/>
          <p:cNvSpPr>
            <a:spLocks noGrp="1" noRot="1" noChangeAspect="1"/>
          </p:cNvSpPr>
          <p:nvPr>
            <p:ph type="sldImg"/>
          </p:nvPr>
        </p:nvSpPr>
        <p:spPr/>
      </p:sp>
      <p:sp>
        <p:nvSpPr>
          <p:cNvPr id="3" name="Jegyzetek helye 2"/>
          <p:cNvSpPr>
            <a:spLocks noGrp="1"/>
          </p:cNvSpPr>
          <p:nvPr>
            <p:ph type="body" idx="1"/>
          </p:nvPr>
        </p:nvSpPr>
        <p:spPr/>
        <p:txBody>
          <a:bodyPr/>
          <a:lstStyle/>
          <a:p>
            <a:endParaRPr lang="hu-HU" dirty="0"/>
          </a:p>
        </p:txBody>
      </p:sp>
      <p:sp>
        <p:nvSpPr>
          <p:cNvPr id="4" name="Dia számának helye 3"/>
          <p:cNvSpPr>
            <a:spLocks noGrp="1"/>
          </p:cNvSpPr>
          <p:nvPr>
            <p:ph type="sldNum" sz="quarter" idx="10"/>
          </p:nvPr>
        </p:nvSpPr>
        <p:spPr/>
        <p:txBody>
          <a:bodyPr/>
          <a:lstStyle/>
          <a:p>
            <a:fld id="{22B53BF4-DF2B-40C3-9B68-A2456896F069}" type="slidenum">
              <a:rPr lang="hu-HU" smtClean="0"/>
              <a:t>37</a:t>
            </a:fld>
            <a:endParaRPr lang="hu-HU"/>
          </a:p>
        </p:txBody>
      </p:sp>
    </p:spTree>
    <p:extLst>
      <p:ext uri="{BB962C8B-B14F-4D97-AF65-F5344CB8AC3E}">
        <p14:creationId xmlns:p14="http://schemas.microsoft.com/office/powerpoint/2010/main" val="81622790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kép helye 1"/>
          <p:cNvSpPr>
            <a:spLocks noGrp="1" noRot="1" noChangeAspect="1"/>
          </p:cNvSpPr>
          <p:nvPr>
            <p:ph type="sldImg"/>
          </p:nvPr>
        </p:nvSpPr>
        <p:spPr/>
      </p:sp>
      <p:sp>
        <p:nvSpPr>
          <p:cNvPr id="3" name="Jegyzetek helye 2"/>
          <p:cNvSpPr>
            <a:spLocks noGrp="1"/>
          </p:cNvSpPr>
          <p:nvPr>
            <p:ph type="body" idx="1"/>
          </p:nvPr>
        </p:nvSpPr>
        <p:spPr/>
        <p:txBody>
          <a:bodyPr/>
          <a:lstStyle/>
          <a:p>
            <a:endParaRPr lang="hu-HU" dirty="0"/>
          </a:p>
        </p:txBody>
      </p:sp>
      <p:sp>
        <p:nvSpPr>
          <p:cNvPr id="4" name="Dia számának helye 3"/>
          <p:cNvSpPr>
            <a:spLocks noGrp="1"/>
          </p:cNvSpPr>
          <p:nvPr>
            <p:ph type="sldNum" sz="quarter" idx="10"/>
          </p:nvPr>
        </p:nvSpPr>
        <p:spPr/>
        <p:txBody>
          <a:bodyPr/>
          <a:lstStyle/>
          <a:p>
            <a:fld id="{22B53BF4-DF2B-40C3-9B68-A2456896F069}" type="slidenum">
              <a:rPr lang="hu-HU" smtClean="0"/>
              <a:t>5</a:t>
            </a:fld>
            <a:endParaRPr lang="hu-HU"/>
          </a:p>
        </p:txBody>
      </p:sp>
    </p:spTree>
    <p:extLst>
      <p:ext uri="{BB962C8B-B14F-4D97-AF65-F5344CB8AC3E}">
        <p14:creationId xmlns:p14="http://schemas.microsoft.com/office/powerpoint/2010/main" val="76000614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kép helye 1"/>
          <p:cNvSpPr>
            <a:spLocks noGrp="1" noRot="1" noChangeAspect="1"/>
          </p:cNvSpPr>
          <p:nvPr>
            <p:ph type="sldImg"/>
          </p:nvPr>
        </p:nvSpPr>
        <p:spPr/>
      </p:sp>
      <p:sp>
        <p:nvSpPr>
          <p:cNvPr id="3" name="Jegyzetek helye 2"/>
          <p:cNvSpPr>
            <a:spLocks noGrp="1"/>
          </p:cNvSpPr>
          <p:nvPr>
            <p:ph type="body" idx="1"/>
          </p:nvPr>
        </p:nvSpPr>
        <p:spPr/>
        <p:txBody>
          <a:bodyPr/>
          <a:lstStyle/>
          <a:p>
            <a:endParaRPr lang="hu-HU" dirty="0"/>
          </a:p>
        </p:txBody>
      </p:sp>
      <p:sp>
        <p:nvSpPr>
          <p:cNvPr id="4" name="Dia számának helye 3"/>
          <p:cNvSpPr>
            <a:spLocks noGrp="1"/>
          </p:cNvSpPr>
          <p:nvPr>
            <p:ph type="sldNum" sz="quarter" idx="10"/>
          </p:nvPr>
        </p:nvSpPr>
        <p:spPr/>
        <p:txBody>
          <a:bodyPr/>
          <a:lstStyle/>
          <a:p>
            <a:fld id="{22B53BF4-DF2B-40C3-9B68-A2456896F069}" type="slidenum">
              <a:rPr lang="hu-HU" smtClean="0"/>
              <a:t>6</a:t>
            </a:fld>
            <a:endParaRPr lang="hu-HU"/>
          </a:p>
        </p:txBody>
      </p:sp>
    </p:spTree>
    <p:extLst>
      <p:ext uri="{BB962C8B-B14F-4D97-AF65-F5344CB8AC3E}">
        <p14:creationId xmlns:p14="http://schemas.microsoft.com/office/powerpoint/2010/main" val="421842724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kép helye 1"/>
          <p:cNvSpPr>
            <a:spLocks noGrp="1" noRot="1" noChangeAspect="1"/>
          </p:cNvSpPr>
          <p:nvPr>
            <p:ph type="sldImg"/>
          </p:nvPr>
        </p:nvSpPr>
        <p:spPr/>
      </p:sp>
      <p:sp>
        <p:nvSpPr>
          <p:cNvPr id="3" name="Jegyzetek helye 2"/>
          <p:cNvSpPr>
            <a:spLocks noGrp="1"/>
          </p:cNvSpPr>
          <p:nvPr>
            <p:ph type="body" idx="1"/>
          </p:nvPr>
        </p:nvSpPr>
        <p:spPr/>
        <p:txBody>
          <a:bodyPr/>
          <a:lstStyle/>
          <a:p>
            <a:endParaRPr lang="hu-HU" dirty="0"/>
          </a:p>
        </p:txBody>
      </p:sp>
      <p:sp>
        <p:nvSpPr>
          <p:cNvPr id="4" name="Dia számának helye 3"/>
          <p:cNvSpPr>
            <a:spLocks noGrp="1"/>
          </p:cNvSpPr>
          <p:nvPr>
            <p:ph type="sldNum" sz="quarter" idx="10"/>
          </p:nvPr>
        </p:nvSpPr>
        <p:spPr/>
        <p:txBody>
          <a:bodyPr/>
          <a:lstStyle/>
          <a:p>
            <a:fld id="{22B53BF4-DF2B-40C3-9B68-A2456896F069}" type="slidenum">
              <a:rPr lang="hu-HU" smtClean="0"/>
              <a:t>7</a:t>
            </a:fld>
            <a:endParaRPr lang="hu-HU"/>
          </a:p>
        </p:txBody>
      </p:sp>
    </p:spTree>
    <p:extLst>
      <p:ext uri="{BB962C8B-B14F-4D97-AF65-F5344CB8AC3E}">
        <p14:creationId xmlns:p14="http://schemas.microsoft.com/office/powerpoint/2010/main" val="112538939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kép helye 1"/>
          <p:cNvSpPr>
            <a:spLocks noGrp="1" noRot="1" noChangeAspect="1"/>
          </p:cNvSpPr>
          <p:nvPr>
            <p:ph type="sldImg"/>
          </p:nvPr>
        </p:nvSpPr>
        <p:spPr/>
      </p:sp>
      <p:sp>
        <p:nvSpPr>
          <p:cNvPr id="3" name="Jegyzetek helye 2"/>
          <p:cNvSpPr>
            <a:spLocks noGrp="1"/>
          </p:cNvSpPr>
          <p:nvPr>
            <p:ph type="body" idx="1"/>
          </p:nvPr>
        </p:nvSpPr>
        <p:spPr/>
        <p:txBody>
          <a:bodyPr/>
          <a:lstStyle/>
          <a:p>
            <a:endParaRPr lang="hu-HU" dirty="0"/>
          </a:p>
        </p:txBody>
      </p:sp>
      <p:sp>
        <p:nvSpPr>
          <p:cNvPr id="4" name="Dia számának helye 3"/>
          <p:cNvSpPr>
            <a:spLocks noGrp="1"/>
          </p:cNvSpPr>
          <p:nvPr>
            <p:ph type="sldNum" sz="quarter" idx="10"/>
          </p:nvPr>
        </p:nvSpPr>
        <p:spPr/>
        <p:txBody>
          <a:bodyPr/>
          <a:lstStyle/>
          <a:p>
            <a:fld id="{22B53BF4-DF2B-40C3-9B68-A2456896F069}" type="slidenum">
              <a:rPr lang="hu-HU" smtClean="0"/>
              <a:t>8</a:t>
            </a:fld>
            <a:endParaRPr lang="hu-HU"/>
          </a:p>
        </p:txBody>
      </p:sp>
    </p:spTree>
    <p:extLst>
      <p:ext uri="{BB962C8B-B14F-4D97-AF65-F5344CB8AC3E}">
        <p14:creationId xmlns:p14="http://schemas.microsoft.com/office/powerpoint/2010/main" val="17478007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kép helye 1"/>
          <p:cNvSpPr>
            <a:spLocks noGrp="1" noRot="1" noChangeAspect="1"/>
          </p:cNvSpPr>
          <p:nvPr>
            <p:ph type="sldImg"/>
          </p:nvPr>
        </p:nvSpPr>
        <p:spPr/>
      </p:sp>
      <p:sp>
        <p:nvSpPr>
          <p:cNvPr id="3" name="Jegyzetek helye 2"/>
          <p:cNvSpPr>
            <a:spLocks noGrp="1"/>
          </p:cNvSpPr>
          <p:nvPr>
            <p:ph type="body" idx="1"/>
          </p:nvPr>
        </p:nvSpPr>
        <p:spPr/>
        <p:txBody>
          <a:bodyPr/>
          <a:lstStyle/>
          <a:p>
            <a:endParaRPr lang="hu-HU" dirty="0"/>
          </a:p>
        </p:txBody>
      </p:sp>
      <p:sp>
        <p:nvSpPr>
          <p:cNvPr id="4" name="Dia számának helye 3"/>
          <p:cNvSpPr>
            <a:spLocks noGrp="1"/>
          </p:cNvSpPr>
          <p:nvPr>
            <p:ph type="sldNum" sz="quarter" idx="10"/>
          </p:nvPr>
        </p:nvSpPr>
        <p:spPr/>
        <p:txBody>
          <a:bodyPr/>
          <a:lstStyle/>
          <a:p>
            <a:fld id="{22B53BF4-DF2B-40C3-9B68-A2456896F069}" type="slidenum">
              <a:rPr lang="hu-HU" smtClean="0"/>
              <a:t>9</a:t>
            </a:fld>
            <a:endParaRPr lang="hu-HU"/>
          </a:p>
        </p:txBody>
      </p:sp>
    </p:spTree>
    <p:extLst>
      <p:ext uri="{BB962C8B-B14F-4D97-AF65-F5344CB8AC3E}">
        <p14:creationId xmlns:p14="http://schemas.microsoft.com/office/powerpoint/2010/main" val="144356915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kép helye 1"/>
          <p:cNvSpPr>
            <a:spLocks noGrp="1" noRot="1" noChangeAspect="1"/>
          </p:cNvSpPr>
          <p:nvPr>
            <p:ph type="sldImg"/>
          </p:nvPr>
        </p:nvSpPr>
        <p:spPr/>
      </p:sp>
      <p:sp>
        <p:nvSpPr>
          <p:cNvPr id="3" name="Jegyzetek helye 2"/>
          <p:cNvSpPr>
            <a:spLocks noGrp="1"/>
          </p:cNvSpPr>
          <p:nvPr>
            <p:ph type="body" idx="1"/>
          </p:nvPr>
        </p:nvSpPr>
        <p:spPr/>
        <p:txBody>
          <a:bodyPr/>
          <a:lstStyle/>
          <a:p>
            <a:endParaRPr lang="hu-HU" dirty="0"/>
          </a:p>
        </p:txBody>
      </p:sp>
      <p:sp>
        <p:nvSpPr>
          <p:cNvPr id="4" name="Dia számának helye 3"/>
          <p:cNvSpPr>
            <a:spLocks noGrp="1"/>
          </p:cNvSpPr>
          <p:nvPr>
            <p:ph type="sldNum" sz="quarter" idx="10"/>
          </p:nvPr>
        </p:nvSpPr>
        <p:spPr/>
        <p:txBody>
          <a:bodyPr/>
          <a:lstStyle/>
          <a:p>
            <a:fld id="{22B53BF4-DF2B-40C3-9B68-A2456896F069}" type="slidenum">
              <a:rPr lang="hu-HU" smtClean="0"/>
              <a:t>10</a:t>
            </a:fld>
            <a:endParaRPr lang="hu-HU"/>
          </a:p>
        </p:txBody>
      </p:sp>
    </p:spTree>
    <p:extLst>
      <p:ext uri="{BB962C8B-B14F-4D97-AF65-F5344CB8AC3E}">
        <p14:creationId xmlns:p14="http://schemas.microsoft.com/office/powerpoint/2010/main" val="35323494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Címdia">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160BAFA9-554B-43B6-BEB6-75781DA33B0D}"/>
              </a:ext>
            </a:extLst>
          </p:cNvPr>
          <p:cNvSpPr>
            <a:spLocks noGrp="1"/>
          </p:cNvSpPr>
          <p:nvPr>
            <p:ph type="ctrTitle"/>
          </p:nvPr>
        </p:nvSpPr>
        <p:spPr>
          <a:xfrm>
            <a:off x="1524000" y="1122363"/>
            <a:ext cx="9144000" cy="2387600"/>
          </a:xfrm>
        </p:spPr>
        <p:txBody>
          <a:bodyPr anchor="b"/>
          <a:lstStyle>
            <a:lvl1pPr algn="ctr">
              <a:defRPr sz="6000"/>
            </a:lvl1pPr>
          </a:lstStyle>
          <a:p>
            <a:r>
              <a:rPr lang="hu-HU"/>
              <a:t>Mintacím szerkesztése</a:t>
            </a:r>
          </a:p>
        </p:txBody>
      </p:sp>
      <p:sp>
        <p:nvSpPr>
          <p:cNvPr id="3" name="Alcím 2">
            <a:extLst>
              <a:ext uri="{FF2B5EF4-FFF2-40B4-BE49-F238E27FC236}">
                <a16:creationId xmlns:a16="http://schemas.microsoft.com/office/drawing/2014/main" id="{C4261480-A737-4A63-87C9-550E84F6967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hu-HU"/>
              <a:t>Kattintson ide az alcím mintájának szerkesztéséhez</a:t>
            </a:r>
          </a:p>
        </p:txBody>
      </p:sp>
      <p:sp>
        <p:nvSpPr>
          <p:cNvPr id="4" name="Dátum helye 3">
            <a:extLst>
              <a:ext uri="{FF2B5EF4-FFF2-40B4-BE49-F238E27FC236}">
                <a16:creationId xmlns:a16="http://schemas.microsoft.com/office/drawing/2014/main" id="{0B3B546C-A0D3-4F4F-9267-2E67412D05AF}"/>
              </a:ext>
            </a:extLst>
          </p:cNvPr>
          <p:cNvSpPr>
            <a:spLocks noGrp="1"/>
          </p:cNvSpPr>
          <p:nvPr>
            <p:ph type="dt" sz="half" idx="10"/>
          </p:nvPr>
        </p:nvSpPr>
        <p:spPr/>
        <p:txBody>
          <a:bodyPr/>
          <a:lstStyle/>
          <a:p>
            <a:fld id="{DB69C396-9EFF-4811-85B3-5926A9602E3B}" type="datetimeFigureOut">
              <a:rPr lang="hu-HU" smtClean="0"/>
              <a:t>2025. 08. 26.</a:t>
            </a:fld>
            <a:endParaRPr lang="hu-HU"/>
          </a:p>
        </p:txBody>
      </p:sp>
      <p:sp>
        <p:nvSpPr>
          <p:cNvPr id="5" name="Élőláb helye 4">
            <a:extLst>
              <a:ext uri="{FF2B5EF4-FFF2-40B4-BE49-F238E27FC236}">
                <a16:creationId xmlns:a16="http://schemas.microsoft.com/office/drawing/2014/main" id="{91FD01D0-1453-4D3C-B0CC-0317AE43070E}"/>
              </a:ext>
            </a:extLst>
          </p:cNvPr>
          <p:cNvSpPr>
            <a:spLocks noGrp="1"/>
          </p:cNvSpPr>
          <p:nvPr>
            <p:ph type="ftr" sz="quarter" idx="11"/>
          </p:nvPr>
        </p:nvSpPr>
        <p:spPr/>
        <p:txBody>
          <a:bodyPr/>
          <a:lstStyle/>
          <a:p>
            <a:endParaRPr lang="hu-HU"/>
          </a:p>
        </p:txBody>
      </p:sp>
      <p:sp>
        <p:nvSpPr>
          <p:cNvPr id="6" name="Dia számának helye 5">
            <a:extLst>
              <a:ext uri="{FF2B5EF4-FFF2-40B4-BE49-F238E27FC236}">
                <a16:creationId xmlns:a16="http://schemas.microsoft.com/office/drawing/2014/main" id="{20C137CD-8091-40F3-BFC0-A8E9555C2063}"/>
              </a:ext>
            </a:extLst>
          </p:cNvPr>
          <p:cNvSpPr>
            <a:spLocks noGrp="1"/>
          </p:cNvSpPr>
          <p:nvPr>
            <p:ph type="sldNum" sz="quarter" idx="12"/>
          </p:nvPr>
        </p:nvSpPr>
        <p:spPr/>
        <p:txBody>
          <a:bodyPr/>
          <a:lstStyle/>
          <a:p>
            <a:fld id="{3C4C4ECE-28BA-4963-8103-0CE331711D51}" type="slidenum">
              <a:rPr lang="hu-HU" smtClean="0"/>
              <a:t>‹#›</a:t>
            </a:fld>
            <a:endParaRPr lang="hu-HU"/>
          </a:p>
        </p:txBody>
      </p:sp>
    </p:spTree>
    <p:extLst>
      <p:ext uri="{BB962C8B-B14F-4D97-AF65-F5344CB8AC3E}">
        <p14:creationId xmlns:p14="http://schemas.microsoft.com/office/powerpoint/2010/main" val="341455147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Cím és függőleges szöveg">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440AE0C8-6C09-42ED-A08B-CAA29FA642EC}"/>
              </a:ext>
            </a:extLst>
          </p:cNvPr>
          <p:cNvSpPr>
            <a:spLocks noGrp="1"/>
          </p:cNvSpPr>
          <p:nvPr>
            <p:ph type="title"/>
          </p:nvPr>
        </p:nvSpPr>
        <p:spPr/>
        <p:txBody>
          <a:bodyPr/>
          <a:lstStyle/>
          <a:p>
            <a:r>
              <a:rPr lang="hu-HU"/>
              <a:t>Mintacím szerkesztése</a:t>
            </a:r>
          </a:p>
        </p:txBody>
      </p:sp>
      <p:sp>
        <p:nvSpPr>
          <p:cNvPr id="3" name="Függőleges szöveg helye 2">
            <a:extLst>
              <a:ext uri="{FF2B5EF4-FFF2-40B4-BE49-F238E27FC236}">
                <a16:creationId xmlns:a16="http://schemas.microsoft.com/office/drawing/2014/main" id="{71F1E991-9999-4613-925A-08084B76784D}"/>
              </a:ext>
            </a:extLst>
          </p:cNvPr>
          <p:cNvSpPr>
            <a:spLocks noGrp="1"/>
          </p:cNvSpPr>
          <p:nvPr>
            <p:ph type="body" orient="vert" idx="1"/>
          </p:nvPr>
        </p:nvSpPr>
        <p:spPr/>
        <p:txBody>
          <a:bodyPr vert="eaVert"/>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p>
        </p:txBody>
      </p:sp>
      <p:sp>
        <p:nvSpPr>
          <p:cNvPr id="4" name="Dátum helye 3">
            <a:extLst>
              <a:ext uri="{FF2B5EF4-FFF2-40B4-BE49-F238E27FC236}">
                <a16:creationId xmlns:a16="http://schemas.microsoft.com/office/drawing/2014/main" id="{D8BC7D12-80F9-49D4-9398-E9481CAFAFB9}"/>
              </a:ext>
            </a:extLst>
          </p:cNvPr>
          <p:cNvSpPr>
            <a:spLocks noGrp="1"/>
          </p:cNvSpPr>
          <p:nvPr>
            <p:ph type="dt" sz="half" idx="10"/>
          </p:nvPr>
        </p:nvSpPr>
        <p:spPr/>
        <p:txBody>
          <a:bodyPr/>
          <a:lstStyle/>
          <a:p>
            <a:fld id="{DB69C396-9EFF-4811-85B3-5926A9602E3B}" type="datetimeFigureOut">
              <a:rPr lang="hu-HU" smtClean="0"/>
              <a:t>2025. 08. 26.</a:t>
            </a:fld>
            <a:endParaRPr lang="hu-HU"/>
          </a:p>
        </p:txBody>
      </p:sp>
      <p:sp>
        <p:nvSpPr>
          <p:cNvPr id="5" name="Élőláb helye 4">
            <a:extLst>
              <a:ext uri="{FF2B5EF4-FFF2-40B4-BE49-F238E27FC236}">
                <a16:creationId xmlns:a16="http://schemas.microsoft.com/office/drawing/2014/main" id="{0D8C519E-665A-47B6-922A-3938066558C5}"/>
              </a:ext>
            </a:extLst>
          </p:cNvPr>
          <p:cNvSpPr>
            <a:spLocks noGrp="1"/>
          </p:cNvSpPr>
          <p:nvPr>
            <p:ph type="ftr" sz="quarter" idx="11"/>
          </p:nvPr>
        </p:nvSpPr>
        <p:spPr/>
        <p:txBody>
          <a:bodyPr/>
          <a:lstStyle/>
          <a:p>
            <a:endParaRPr lang="hu-HU"/>
          </a:p>
        </p:txBody>
      </p:sp>
      <p:sp>
        <p:nvSpPr>
          <p:cNvPr id="6" name="Dia számának helye 5">
            <a:extLst>
              <a:ext uri="{FF2B5EF4-FFF2-40B4-BE49-F238E27FC236}">
                <a16:creationId xmlns:a16="http://schemas.microsoft.com/office/drawing/2014/main" id="{392C238C-A0EE-4252-BDA2-313443E4E12D}"/>
              </a:ext>
            </a:extLst>
          </p:cNvPr>
          <p:cNvSpPr>
            <a:spLocks noGrp="1"/>
          </p:cNvSpPr>
          <p:nvPr>
            <p:ph type="sldNum" sz="quarter" idx="12"/>
          </p:nvPr>
        </p:nvSpPr>
        <p:spPr/>
        <p:txBody>
          <a:bodyPr/>
          <a:lstStyle/>
          <a:p>
            <a:fld id="{3C4C4ECE-28BA-4963-8103-0CE331711D51}" type="slidenum">
              <a:rPr lang="hu-HU" smtClean="0"/>
              <a:t>‹#›</a:t>
            </a:fld>
            <a:endParaRPr lang="hu-HU"/>
          </a:p>
        </p:txBody>
      </p:sp>
    </p:spTree>
    <p:extLst>
      <p:ext uri="{BB962C8B-B14F-4D97-AF65-F5344CB8AC3E}">
        <p14:creationId xmlns:p14="http://schemas.microsoft.com/office/powerpoint/2010/main" val="14413609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Függőleges cím és szöveg">
    <p:spTree>
      <p:nvGrpSpPr>
        <p:cNvPr id="1" name=""/>
        <p:cNvGrpSpPr/>
        <p:nvPr/>
      </p:nvGrpSpPr>
      <p:grpSpPr>
        <a:xfrm>
          <a:off x="0" y="0"/>
          <a:ext cx="0" cy="0"/>
          <a:chOff x="0" y="0"/>
          <a:chExt cx="0" cy="0"/>
        </a:xfrm>
      </p:grpSpPr>
      <p:sp>
        <p:nvSpPr>
          <p:cNvPr id="2" name="Függőleges cím 1">
            <a:extLst>
              <a:ext uri="{FF2B5EF4-FFF2-40B4-BE49-F238E27FC236}">
                <a16:creationId xmlns:a16="http://schemas.microsoft.com/office/drawing/2014/main" id="{B8540914-ABAC-42E6-9209-34DBAFA0807D}"/>
              </a:ext>
            </a:extLst>
          </p:cNvPr>
          <p:cNvSpPr>
            <a:spLocks noGrp="1"/>
          </p:cNvSpPr>
          <p:nvPr>
            <p:ph type="title" orient="vert"/>
          </p:nvPr>
        </p:nvSpPr>
        <p:spPr>
          <a:xfrm>
            <a:off x="8724900" y="365125"/>
            <a:ext cx="2628900" cy="5811838"/>
          </a:xfrm>
        </p:spPr>
        <p:txBody>
          <a:bodyPr vert="eaVert"/>
          <a:lstStyle/>
          <a:p>
            <a:r>
              <a:rPr lang="hu-HU"/>
              <a:t>Mintacím szerkesztése</a:t>
            </a:r>
          </a:p>
        </p:txBody>
      </p:sp>
      <p:sp>
        <p:nvSpPr>
          <p:cNvPr id="3" name="Függőleges szöveg helye 2">
            <a:extLst>
              <a:ext uri="{FF2B5EF4-FFF2-40B4-BE49-F238E27FC236}">
                <a16:creationId xmlns:a16="http://schemas.microsoft.com/office/drawing/2014/main" id="{1F1C6AC4-8FBC-4821-B086-D63ADD780782}"/>
              </a:ext>
            </a:extLst>
          </p:cNvPr>
          <p:cNvSpPr>
            <a:spLocks noGrp="1"/>
          </p:cNvSpPr>
          <p:nvPr>
            <p:ph type="body" orient="vert" idx="1"/>
          </p:nvPr>
        </p:nvSpPr>
        <p:spPr>
          <a:xfrm>
            <a:off x="838200" y="365125"/>
            <a:ext cx="7734300" cy="5811838"/>
          </a:xfrm>
        </p:spPr>
        <p:txBody>
          <a:bodyPr vert="eaVert"/>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p>
        </p:txBody>
      </p:sp>
      <p:sp>
        <p:nvSpPr>
          <p:cNvPr id="4" name="Dátum helye 3">
            <a:extLst>
              <a:ext uri="{FF2B5EF4-FFF2-40B4-BE49-F238E27FC236}">
                <a16:creationId xmlns:a16="http://schemas.microsoft.com/office/drawing/2014/main" id="{165BD712-18E0-4C2D-B613-C3F9BBC8DDEC}"/>
              </a:ext>
            </a:extLst>
          </p:cNvPr>
          <p:cNvSpPr>
            <a:spLocks noGrp="1"/>
          </p:cNvSpPr>
          <p:nvPr>
            <p:ph type="dt" sz="half" idx="10"/>
          </p:nvPr>
        </p:nvSpPr>
        <p:spPr/>
        <p:txBody>
          <a:bodyPr/>
          <a:lstStyle/>
          <a:p>
            <a:fld id="{DB69C396-9EFF-4811-85B3-5926A9602E3B}" type="datetimeFigureOut">
              <a:rPr lang="hu-HU" smtClean="0"/>
              <a:t>2025. 08. 26.</a:t>
            </a:fld>
            <a:endParaRPr lang="hu-HU"/>
          </a:p>
        </p:txBody>
      </p:sp>
      <p:sp>
        <p:nvSpPr>
          <p:cNvPr id="5" name="Élőláb helye 4">
            <a:extLst>
              <a:ext uri="{FF2B5EF4-FFF2-40B4-BE49-F238E27FC236}">
                <a16:creationId xmlns:a16="http://schemas.microsoft.com/office/drawing/2014/main" id="{8A1A3A8E-5927-4BFF-AC17-6902A4DEA86C}"/>
              </a:ext>
            </a:extLst>
          </p:cNvPr>
          <p:cNvSpPr>
            <a:spLocks noGrp="1"/>
          </p:cNvSpPr>
          <p:nvPr>
            <p:ph type="ftr" sz="quarter" idx="11"/>
          </p:nvPr>
        </p:nvSpPr>
        <p:spPr/>
        <p:txBody>
          <a:bodyPr/>
          <a:lstStyle/>
          <a:p>
            <a:endParaRPr lang="hu-HU"/>
          </a:p>
        </p:txBody>
      </p:sp>
      <p:sp>
        <p:nvSpPr>
          <p:cNvPr id="6" name="Dia számának helye 5">
            <a:extLst>
              <a:ext uri="{FF2B5EF4-FFF2-40B4-BE49-F238E27FC236}">
                <a16:creationId xmlns:a16="http://schemas.microsoft.com/office/drawing/2014/main" id="{CEA634D1-2616-4EF7-9A58-D9BEF2F67AB2}"/>
              </a:ext>
            </a:extLst>
          </p:cNvPr>
          <p:cNvSpPr>
            <a:spLocks noGrp="1"/>
          </p:cNvSpPr>
          <p:nvPr>
            <p:ph type="sldNum" sz="quarter" idx="12"/>
          </p:nvPr>
        </p:nvSpPr>
        <p:spPr/>
        <p:txBody>
          <a:bodyPr/>
          <a:lstStyle/>
          <a:p>
            <a:fld id="{3C4C4ECE-28BA-4963-8103-0CE331711D51}" type="slidenum">
              <a:rPr lang="hu-HU" smtClean="0"/>
              <a:t>‹#›</a:t>
            </a:fld>
            <a:endParaRPr lang="hu-HU"/>
          </a:p>
        </p:txBody>
      </p:sp>
    </p:spTree>
    <p:extLst>
      <p:ext uri="{BB962C8B-B14F-4D97-AF65-F5344CB8AC3E}">
        <p14:creationId xmlns:p14="http://schemas.microsoft.com/office/powerpoint/2010/main" val="4859549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Cím és tartalom">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E682EB87-273B-45A9-8E30-4475690B58CF}"/>
              </a:ext>
            </a:extLst>
          </p:cNvPr>
          <p:cNvSpPr>
            <a:spLocks noGrp="1"/>
          </p:cNvSpPr>
          <p:nvPr>
            <p:ph type="title"/>
          </p:nvPr>
        </p:nvSpPr>
        <p:spPr/>
        <p:txBody>
          <a:bodyPr/>
          <a:lstStyle/>
          <a:p>
            <a:r>
              <a:rPr lang="hu-HU"/>
              <a:t>Mintacím szerkesztése</a:t>
            </a:r>
          </a:p>
        </p:txBody>
      </p:sp>
      <p:sp>
        <p:nvSpPr>
          <p:cNvPr id="3" name="Tartalom helye 2">
            <a:extLst>
              <a:ext uri="{FF2B5EF4-FFF2-40B4-BE49-F238E27FC236}">
                <a16:creationId xmlns:a16="http://schemas.microsoft.com/office/drawing/2014/main" id="{BF86C1DE-93B5-44C8-B9FD-3F3671FA91E5}"/>
              </a:ext>
            </a:extLst>
          </p:cNvPr>
          <p:cNvSpPr>
            <a:spLocks noGrp="1"/>
          </p:cNvSpPr>
          <p:nvPr>
            <p:ph idx="1"/>
          </p:nvPr>
        </p:nvSpPr>
        <p:spPr/>
        <p:txBody>
          <a:body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p>
        </p:txBody>
      </p:sp>
      <p:sp>
        <p:nvSpPr>
          <p:cNvPr id="4" name="Dátum helye 3">
            <a:extLst>
              <a:ext uri="{FF2B5EF4-FFF2-40B4-BE49-F238E27FC236}">
                <a16:creationId xmlns:a16="http://schemas.microsoft.com/office/drawing/2014/main" id="{E788EEE0-C39F-4060-823A-27B7E2D95FC4}"/>
              </a:ext>
            </a:extLst>
          </p:cNvPr>
          <p:cNvSpPr>
            <a:spLocks noGrp="1"/>
          </p:cNvSpPr>
          <p:nvPr>
            <p:ph type="dt" sz="half" idx="10"/>
          </p:nvPr>
        </p:nvSpPr>
        <p:spPr/>
        <p:txBody>
          <a:bodyPr/>
          <a:lstStyle/>
          <a:p>
            <a:fld id="{DB69C396-9EFF-4811-85B3-5926A9602E3B}" type="datetimeFigureOut">
              <a:rPr lang="hu-HU" smtClean="0"/>
              <a:t>2025. 08. 26.</a:t>
            </a:fld>
            <a:endParaRPr lang="hu-HU"/>
          </a:p>
        </p:txBody>
      </p:sp>
      <p:sp>
        <p:nvSpPr>
          <p:cNvPr id="5" name="Élőláb helye 4">
            <a:extLst>
              <a:ext uri="{FF2B5EF4-FFF2-40B4-BE49-F238E27FC236}">
                <a16:creationId xmlns:a16="http://schemas.microsoft.com/office/drawing/2014/main" id="{E8FE2C0E-EB24-418C-8704-43D76BD25D10}"/>
              </a:ext>
            </a:extLst>
          </p:cNvPr>
          <p:cNvSpPr>
            <a:spLocks noGrp="1"/>
          </p:cNvSpPr>
          <p:nvPr>
            <p:ph type="ftr" sz="quarter" idx="11"/>
          </p:nvPr>
        </p:nvSpPr>
        <p:spPr/>
        <p:txBody>
          <a:bodyPr/>
          <a:lstStyle/>
          <a:p>
            <a:endParaRPr lang="hu-HU"/>
          </a:p>
        </p:txBody>
      </p:sp>
      <p:sp>
        <p:nvSpPr>
          <p:cNvPr id="6" name="Dia számának helye 5">
            <a:extLst>
              <a:ext uri="{FF2B5EF4-FFF2-40B4-BE49-F238E27FC236}">
                <a16:creationId xmlns:a16="http://schemas.microsoft.com/office/drawing/2014/main" id="{FF2AD948-246F-418E-8C66-66C3DB9FD945}"/>
              </a:ext>
            </a:extLst>
          </p:cNvPr>
          <p:cNvSpPr>
            <a:spLocks noGrp="1"/>
          </p:cNvSpPr>
          <p:nvPr>
            <p:ph type="sldNum" sz="quarter" idx="12"/>
          </p:nvPr>
        </p:nvSpPr>
        <p:spPr/>
        <p:txBody>
          <a:bodyPr/>
          <a:lstStyle/>
          <a:p>
            <a:fld id="{3C4C4ECE-28BA-4963-8103-0CE331711D51}" type="slidenum">
              <a:rPr lang="hu-HU" smtClean="0"/>
              <a:t>‹#›</a:t>
            </a:fld>
            <a:endParaRPr lang="hu-HU"/>
          </a:p>
        </p:txBody>
      </p:sp>
    </p:spTree>
    <p:extLst>
      <p:ext uri="{BB962C8B-B14F-4D97-AF65-F5344CB8AC3E}">
        <p14:creationId xmlns:p14="http://schemas.microsoft.com/office/powerpoint/2010/main" val="39272246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zakaszfejléc">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2484EB00-7C7E-4794-BA56-3F20F356628F}"/>
              </a:ext>
            </a:extLst>
          </p:cNvPr>
          <p:cNvSpPr>
            <a:spLocks noGrp="1"/>
          </p:cNvSpPr>
          <p:nvPr>
            <p:ph type="title"/>
          </p:nvPr>
        </p:nvSpPr>
        <p:spPr>
          <a:xfrm>
            <a:off x="831850" y="1709738"/>
            <a:ext cx="10515600" cy="2852737"/>
          </a:xfrm>
        </p:spPr>
        <p:txBody>
          <a:bodyPr anchor="b"/>
          <a:lstStyle>
            <a:lvl1pPr>
              <a:defRPr sz="6000"/>
            </a:lvl1pPr>
          </a:lstStyle>
          <a:p>
            <a:r>
              <a:rPr lang="hu-HU"/>
              <a:t>Mintacím szerkesztése</a:t>
            </a:r>
          </a:p>
        </p:txBody>
      </p:sp>
      <p:sp>
        <p:nvSpPr>
          <p:cNvPr id="3" name="Szöveg helye 2">
            <a:extLst>
              <a:ext uri="{FF2B5EF4-FFF2-40B4-BE49-F238E27FC236}">
                <a16:creationId xmlns:a16="http://schemas.microsoft.com/office/drawing/2014/main" id="{37254D0B-6CDD-4C35-8C97-06C1A9DDB17B}"/>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hu-HU"/>
              <a:t>Mintaszöveg szerkesztése</a:t>
            </a:r>
          </a:p>
        </p:txBody>
      </p:sp>
      <p:sp>
        <p:nvSpPr>
          <p:cNvPr id="4" name="Dátum helye 3">
            <a:extLst>
              <a:ext uri="{FF2B5EF4-FFF2-40B4-BE49-F238E27FC236}">
                <a16:creationId xmlns:a16="http://schemas.microsoft.com/office/drawing/2014/main" id="{B29A6483-CD00-4B3C-92DD-4244DE4D7BF2}"/>
              </a:ext>
            </a:extLst>
          </p:cNvPr>
          <p:cNvSpPr>
            <a:spLocks noGrp="1"/>
          </p:cNvSpPr>
          <p:nvPr>
            <p:ph type="dt" sz="half" idx="10"/>
          </p:nvPr>
        </p:nvSpPr>
        <p:spPr/>
        <p:txBody>
          <a:bodyPr/>
          <a:lstStyle/>
          <a:p>
            <a:fld id="{DB69C396-9EFF-4811-85B3-5926A9602E3B}" type="datetimeFigureOut">
              <a:rPr lang="hu-HU" smtClean="0"/>
              <a:t>2025. 08. 26.</a:t>
            </a:fld>
            <a:endParaRPr lang="hu-HU"/>
          </a:p>
        </p:txBody>
      </p:sp>
      <p:sp>
        <p:nvSpPr>
          <p:cNvPr id="5" name="Élőláb helye 4">
            <a:extLst>
              <a:ext uri="{FF2B5EF4-FFF2-40B4-BE49-F238E27FC236}">
                <a16:creationId xmlns:a16="http://schemas.microsoft.com/office/drawing/2014/main" id="{8D7A25AE-55F6-42A4-B4EC-D2555BD6CD81}"/>
              </a:ext>
            </a:extLst>
          </p:cNvPr>
          <p:cNvSpPr>
            <a:spLocks noGrp="1"/>
          </p:cNvSpPr>
          <p:nvPr>
            <p:ph type="ftr" sz="quarter" idx="11"/>
          </p:nvPr>
        </p:nvSpPr>
        <p:spPr/>
        <p:txBody>
          <a:bodyPr/>
          <a:lstStyle/>
          <a:p>
            <a:endParaRPr lang="hu-HU"/>
          </a:p>
        </p:txBody>
      </p:sp>
      <p:sp>
        <p:nvSpPr>
          <p:cNvPr id="6" name="Dia számának helye 5">
            <a:extLst>
              <a:ext uri="{FF2B5EF4-FFF2-40B4-BE49-F238E27FC236}">
                <a16:creationId xmlns:a16="http://schemas.microsoft.com/office/drawing/2014/main" id="{3F30DF3C-6C01-4487-B55F-83D93C01B748}"/>
              </a:ext>
            </a:extLst>
          </p:cNvPr>
          <p:cNvSpPr>
            <a:spLocks noGrp="1"/>
          </p:cNvSpPr>
          <p:nvPr>
            <p:ph type="sldNum" sz="quarter" idx="12"/>
          </p:nvPr>
        </p:nvSpPr>
        <p:spPr/>
        <p:txBody>
          <a:bodyPr/>
          <a:lstStyle/>
          <a:p>
            <a:fld id="{3C4C4ECE-28BA-4963-8103-0CE331711D51}" type="slidenum">
              <a:rPr lang="hu-HU" smtClean="0"/>
              <a:t>‹#›</a:t>
            </a:fld>
            <a:endParaRPr lang="hu-HU"/>
          </a:p>
        </p:txBody>
      </p:sp>
    </p:spTree>
    <p:extLst>
      <p:ext uri="{BB962C8B-B14F-4D97-AF65-F5344CB8AC3E}">
        <p14:creationId xmlns:p14="http://schemas.microsoft.com/office/powerpoint/2010/main" val="35837205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tartalomrész">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19C76D7B-C0CA-41EC-AE18-7063342D4E55}"/>
              </a:ext>
            </a:extLst>
          </p:cNvPr>
          <p:cNvSpPr>
            <a:spLocks noGrp="1"/>
          </p:cNvSpPr>
          <p:nvPr>
            <p:ph type="title"/>
          </p:nvPr>
        </p:nvSpPr>
        <p:spPr/>
        <p:txBody>
          <a:bodyPr/>
          <a:lstStyle/>
          <a:p>
            <a:r>
              <a:rPr lang="hu-HU"/>
              <a:t>Mintacím szerkesztése</a:t>
            </a:r>
          </a:p>
        </p:txBody>
      </p:sp>
      <p:sp>
        <p:nvSpPr>
          <p:cNvPr id="3" name="Tartalom helye 2">
            <a:extLst>
              <a:ext uri="{FF2B5EF4-FFF2-40B4-BE49-F238E27FC236}">
                <a16:creationId xmlns:a16="http://schemas.microsoft.com/office/drawing/2014/main" id="{B6C98209-8104-49F6-9C5C-21D352A845A8}"/>
              </a:ext>
            </a:extLst>
          </p:cNvPr>
          <p:cNvSpPr>
            <a:spLocks noGrp="1"/>
          </p:cNvSpPr>
          <p:nvPr>
            <p:ph sz="half" idx="1"/>
          </p:nvPr>
        </p:nvSpPr>
        <p:spPr>
          <a:xfrm>
            <a:off x="838200" y="1825625"/>
            <a:ext cx="5181600" cy="4351338"/>
          </a:xfrm>
        </p:spPr>
        <p:txBody>
          <a:body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p>
        </p:txBody>
      </p:sp>
      <p:sp>
        <p:nvSpPr>
          <p:cNvPr id="4" name="Tartalom helye 3">
            <a:extLst>
              <a:ext uri="{FF2B5EF4-FFF2-40B4-BE49-F238E27FC236}">
                <a16:creationId xmlns:a16="http://schemas.microsoft.com/office/drawing/2014/main" id="{79190E87-2C8E-4E6C-A1AB-1B0ADDF04043}"/>
              </a:ext>
            </a:extLst>
          </p:cNvPr>
          <p:cNvSpPr>
            <a:spLocks noGrp="1"/>
          </p:cNvSpPr>
          <p:nvPr>
            <p:ph sz="half" idx="2"/>
          </p:nvPr>
        </p:nvSpPr>
        <p:spPr>
          <a:xfrm>
            <a:off x="6172200" y="1825625"/>
            <a:ext cx="5181600" cy="4351338"/>
          </a:xfrm>
        </p:spPr>
        <p:txBody>
          <a:body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p>
        </p:txBody>
      </p:sp>
      <p:sp>
        <p:nvSpPr>
          <p:cNvPr id="5" name="Dátum helye 4">
            <a:extLst>
              <a:ext uri="{FF2B5EF4-FFF2-40B4-BE49-F238E27FC236}">
                <a16:creationId xmlns:a16="http://schemas.microsoft.com/office/drawing/2014/main" id="{237839E9-07F7-43CD-913B-5D0D46512A3C}"/>
              </a:ext>
            </a:extLst>
          </p:cNvPr>
          <p:cNvSpPr>
            <a:spLocks noGrp="1"/>
          </p:cNvSpPr>
          <p:nvPr>
            <p:ph type="dt" sz="half" idx="10"/>
          </p:nvPr>
        </p:nvSpPr>
        <p:spPr/>
        <p:txBody>
          <a:bodyPr/>
          <a:lstStyle/>
          <a:p>
            <a:fld id="{DB69C396-9EFF-4811-85B3-5926A9602E3B}" type="datetimeFigureOut">
              <a:rPr lang="hu-HU" smtClean="0"/>
              <a:t>2025. 08. 26.</a:t>
            </a:fld>
            <a:endParaRPr lang="hu-HU"/>
          </a:p>
        </p:txBody>
      </p:sp>
      <p:sp>
        <p:nvSpPr>
          <p:cNvPr id="6" name="Élőláb helye 5">
            <a:extLst>
              <a:ext uri="{FF2B5EF4-FFF2-40B4-BE49-F238E27FC236}">
                <a16:creationId xmlns:a16="http://schemas.microsoft.com/office/drawing/2014/main" id="{E8060AA2-2610-4ED4-B4FB-D694675BCD49}"/>
              </a:ext>
            </a:extLst>
          </p:cNvPr>
          <p:cNvSpPr>
            <a:spLocks noGrp="1"/>
          </p:cNvSpPr>
          <p:nvPr>
            <p:ph type="ftr" sz="quarter" idx="11"/>
          </p:nvPr>
        </p:nvSpPr>
        <p:spPr/>
        <p:txBody>
          <a:bodyPr/>
          <a:lstStyle/>
          <a:p>
            <a:endParaRPr lang="hu-HU"/>
          </a:p>
        </p:txBody>
      </p:sp>
      <p:sp>
        <p:nvSpPr>
          <p:cNvPr id="7" name="Dia számának helye 6">
            <a:extLst>
              <a:ext uri="{FF2B5EF4-FFF2-40B4-BE49-F238E27FC236}">
                <a16:creationId xmlns:a16="http://schemas.microsoft.com/office/drawing/2014/main" id="{B3334C38-4268-43C4-AE0D-3F8164C60F0C}"/>
              </a:ext>
            </a:extLst>
          </p:cNvPr>
          <p:cNvSpPr>
            <a:spLocks noGrp="1"/>
          </p:cNvSpPr>
          <p:nvPr>
            <p:ph type="sldNum" sz="quarter" idx="12"/>
          </p:nvPr>
        </p:nvSpPr>
        <p:spPr/>
        <p:txBody>
          <a:bodyPr/>
          <a:lstStyle/>
          <a:p>
            <a:fld id="{3C4C4ECE-28BA-4963-8103-0CE331711D51}" type="slidenum">
              <a:rPr lang="hu-HU" smtClean="0"/>
              <a:t>‹#›</a:t>
            </a:fld>
            <a:endParaRPr lang="hu-HU"/>
          </a:p>
        </p:txBody>
      </p:sp>
    </p:spTree>
    <p:extLst>
      <p:ext uri="{BB962C8B-B14F-4D97-AF65-F5344CB8AC3E}">
        <p14:creationId xmlns:p14="http://schemas.microsoft.com/office/powerpoint/2010/main" val="44733342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Összehasonlítás">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AB7E3171-8575-4C67-B09C-7F72C32AC298}"/>
              </a:ext>
            </a:extLst>
          </p:cNvPr>
          <p:cNvSpPr>
            <a:spLocks noGrp="1"/>
          </p:cNvSpPr>
          <p:nvPr>
            <p:ph type="title"/>
          </p:nvPr>
        </p:nvSpPr>
        <p:spPr>
          <a:xfrm>
            <a:off x="839788" y="365125"/>
            <a:ext cx="10515600" cy="1325563"/>
          </a:xfrm>
        </p:spPr>
        <p:txBody>
          <a:bodyPr/>
          <a:lstStyle/>
          <a:p>
            <a:r>
              <a:rPr lang="hu-HU"/>
              <a:t>Mintacím szerkesztése</a:t>
            </a:r>
          </a:p>
        </p:txBody>
      </p:sp>
      <p:sp>
        <p:nvSpPr>
          <p:cNvPr id="3" name="Szöveg helye 2">
            <a:extLst>
              <a:ext uri="{FF2B5EF4-FFF2-40B4-BE49-F238E27FC236}">
                <a16:creationId xmlns:a16="http://schemas.microsoft.com/office/drawing/2014/main" id="{7F80FC6F-3CB7-454E-9714-9FB804CDBB2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u-HU"/>
              <a:t>Mintaszöveg szerkesztése</a:t>
            </a:r>
          </a:p>
        </p:txBody>
      </p:sp>
      <p:sp>
        <p:nvSpPr>
          <p:cNvPr id="4" name="Tartalom helye 3">
            <a:extLst>
              <a:ext uri="{FF2B5EF4-FFF2-40B4-BE49-F238E27FC236}">
                <a16:creationId xmlns:a16="http://schemas.microsoft.com/office/drawing/2014/main" id="{63ECAB9C-0899-42E5-9713-46D78950AFE5}"/>
              </a:ext>
            </a:extLst>
          </p:cNvPr>
          <p:cNvSpPr>
            <a:spLocks noGrp="1"/>
          </p:cNvSpPr>
          <p:nvPr>
            <p:ph sz="half" idx="2"/>
          </p:nvPr>
        </p:nvSpPr>
        <p:spPr>
          <a:xfrm>
            <a:off x="839788" y="2505075"/>
            <a:ext cx="5157787" cy="3684588"/>
          </a:xfrm>
        </p:spPr>
        <p:txBody>
          <a:body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p>
        </p:txBody>
      </p:sp>
      <p:sp>
        <p:nvSpPr>
          <p:cNvPr id="5" name="Szöveg helye 4">
            <a:extLst>
              <a:ext uri="{FF2B5EF4-FFF2-40B4-BE49-F238E27FC236}">
                <a16:creationId xmlns:a16="http://schemas.microsoft.com/office/drawing/2014/main" id="{B1F5453F-938F-40A9-8F49-3493FC447CB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u-HU"/>
              <a:t>Mintaszöveg szerkesztése</a:t>
            </a:r>
          </a:p>
        </p:txBody>
      </p:sp>
      <p:sp>
        <p:nvSpPr>
          <p:cNvPr id="6" name="Tartalom helye 5">
            <a:extLst>
              <a:ext uri="{FF2B5EF4-FFF2-40B4-BE49-F238E27FC236}">
                <a16:creationId xmlns:a16="http://schemas.microsoft.com/office/drawing/2014/main" id="{40C513DE-21D2-4C6F-8F44-E8785BA3B92A}"/>
              </a:ext>
            </a:extLst>
          </p:cNvPr>
          <p:cNvSpPr>
            <a:spLocks noGrp="1"/>
          </p:cNvSpPr>
          <p:nvPr>
            <p:ph sz="quarter" idx="4"/>
          </p:nvPr>
        </p:nvSpPr>
        <p:spPr>
          <a:xfrm>
            <a:off x="6172200" y="2505075"/>
            <a:ext cx="5183188" cy="3684588"/>
          </a:xfrm>
        </p:spPr>
        <p:txBody>
          <a:body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p>
        </p:txBody>
      </p:sp>
      <p:sp>
        <p:nvSpPr>
          <p:cNvPr id="7" name="Dátum helye 6">
            <a:extLst>
              <a:ext uri="{FF2B5EF4-FFF2-40B4-BE49-F238E27FC236}">
                <a16:creationId xmlns:a16="http://schemas.microsoft.com/office/drawing/2014/main" id="{852C82A1-8088-461D-81C2-9990F3FD9FB4}"/>
              </a:ext>
            </a:extLst>
          </p:cNvPr>
          <p:cNvSpPr>
            <a:spLocks noGrp="1"/>
          </p:cNvSpPr>
          <p:nvPr>
            <p:ph type="dt" sz="half" idx="10"/>
          </p:nvPr>
        </p:nvSpPr>
        <p:spPr/>
        <p:txBody>
          <a:bodyPr/>
          <a:lstStyle/>
          <a:p>
            <a:fld id="{DB69C396-9EFF-4811-85B3-5926A9602E3B}" type="datetimeFigureOut">
              <a:rPr lang="hu-HU" smtClean="0"/>
              <a:t>2025. 08. 26.</a:t>
            </a:fld>
            <a:endParaRPr lang="hu-HU"/>
          </a:p>
        </p:txBody>
      </p:sp>
      <p:sp>
        <p:nvSpPr>
          <p:cNvPr id="8" name="Élőláb helye 7">
            <a:extLst>
              <a:ext uri="{FF2B5EF4-FFF2-40B4-BE49-F238E27FC236}">
                <a16:creationId xmlns:a16="http://schemas.microsoft.com/office/drawing/2014/main" id="{4D1C14E5-D515-4B78-AD1E-EA50BB4AE8B2}"/>
              </a:ext>
            </a:extLst>
          </p:cNvPr>
          <p:cNvSpPr>
            <a:spLocks noGrp="1"/>
          </p:cNvSpPr>
          <p:nvPr>
            <p:ph type="ftr" sz="quarter" idx="11"/>
          </p:nvPr>
        </p:nvSpPr>
        <p:spPr/>
        <p:txBody>
          <a:bodyPr/>
          <a:lstStyle/>
          <a:p>
            <a:endParaRPr lang="hu-HU"/>
          </a:p>
        </p:txBody>
      </p:sp>
      <p:sp>
        <p:nvSpPr>
          <p:cNvPr id="9" name="Dia számának helye 8">
            <a:extLst>
              <a:ext uri="{FF2B5EF4-FFF2-40B4-BE49-F238E27FC236}">
                <a16:creationId xmlns:a16="http://schemas.microsoft.com/office/drawing/2014/main" id="{9D5A5DA0-FF31-419E-824A-F2B352A3E36D}"/>
              </a:ext>
            </a:extLst>
          </p:cNvPr>
          <p:cNvSpPr>
            <a:spLocks noGrp="1"/>
          </p:cNvSpPr>
          <p:nvPr>
            <p:ph type="sldNum" sz="quarter" idx="12"/>
          </p:nvPr>
        </p:nvSpPr>
        <p:spPr/>
        <p:txBody>
          <a:bodyPr/>
          <a:lstStyle/>
          <a:p>
            <a:fld id="{3C4C4ECE-28BA-4963-8103-0CE331711D51}" type="slidenum">
              <a:rPr lang="hu-HU" smtClean="0"/>
              <a:t>‹#›</a:t>
            </a:fld>
            <a:endParaRPr lang="hu-HU"/>
          </a:p>
        </p:txBody>
      </p:sp>
    </p:spTree>
    <p:extLst>
      <p:ext uri="{BB962C8B-B14F-4D97-AF65-F5344CB8AC3E}">
        <p14:creationId xmlns:p14="http://schemas.microsoft.com/office/powerpoint/2010/main" val="7386392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Csak cím">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3CC42236-20E1-4CBA-A562-9D4F2040E421}"/>
              </a:ext>
            </a:extLst>
          </p:cNvPr>
          <p:cNvSpPr>
            <a:spLocks noGrp="1"/>
          </p:cNvSpPr>
          <p:nvPr>
            <p:ph type="title"/>
          </p:nvPr>
        </p:nvSpPr>
        <p:spPr/>
        <p:txBody>
          <a:bodyPr/>
          <a:lstStyle/>
          <a:p>
            <a:r>
              <a:rPr lang="hu-HU"/>
              <a:t>Mintacím szerkesztése</a:t>
            </a:r>
          </a:p>
        </p:txBody>
      </p:sp>
      <p:sp>
        <p:nvSpPr>
          <p:cNvPr id="3" name="Dátum helye 2">
            <a:extLst>
              <a:ext uri="{FF2B5EF4-FFF2-40B4-BE49-F238E27FC236}">
                <a16:creationId xmlns:a16="http://schemas.microsoft.com/office/drawing/2014/main" id="{7FBF262A-F4AB-4FF7-9E2A-136F0C92AA84}"/>
              </a:ext>
            </a:extLst>
          </p:cNvPr>
          <p:cNvSpPr>
            <a:spLocks noGrp="1"/>
          </p:cNvSpPr>
          <p:nvPr>
            <p:ph type="dt" sz="half" idx="10"/>
          </p:nvPr>
        </p:nvSpPr>
        <p:spPr/>
        <p:txBody>
          <a:bodyPr/>
          <a:lstStyle/>
          <a:p>
            <a:fld id="{DB69C396-9EFF-4811-85B3-5926A9602E3B}" type="datetimeFigureOut">
              <a:rPr lang="hu-HU" smtClean="0"/>
              <a:t>2025. 08. 26.</a:t>
            </a:fld>
            <a:endParaRPr lang="hu-HU"/>
          </a:p>
        </p:txBody>
      </p:sp>
      <p:sp>
        <p:nvSpPr>
          <p:cNvPr id="4" name="Élőláb helye 3">
            <a:extLst>
              <a:ext uri="{FF2B5EF4-FFF2-40B4-BE49-F238E27FC236}">
                <a16:creationId xmlns:a16="http://schemas.microsoft.com/office/drawing/2014/main" id="{4F462104-FC4D-4A6A-BCF5-7B39718EA6B5}"/>
              </a:ext>
            </a:extLst>
          </p:cNvPr>
          <p:cNvSpPr>
            <a:spLocks noGrp="1"/>
          </p:cNvSpPr>
          <p:nvPr>
            <p:ph type="ftr" sz="quarter" idx="11"/>
          </p:nvPr>
        </p:nvSpPr>
        <p:spPr/>
        <p:txBody>
          <a:bodyPr/>
          <a:lstStyle/>
          <a:p>
            <a:endParaRPr lang="hu-HU"/>
          </a:p>
        </p:txBody>
      </p:sp>
      <p:sp>
        <p:nvSpPr>
          <p:cNvPr id="5" name="Dia számának helye 4">
            <a:extLst>
              <a:ext uri="{FF2B5EF4-FFF2-40B4-BE49-F238E27FC236}">
                <a16:creationId xmlns:a16="http://schemas.microsoft.com/office/drawing/2014/main" id="{4281B4DB-FF4F-4E3A-BAA2-8649BE8019CC}"/>
              </a:ext>
            </a:extLst>
          </p:cNvPr>
          <p:cNvSpPr>
            <a:spLocks noGrp="1"/>
          </p:cNvSpPr>
          <p:nvPr>
            <p:ph type="sldNum" sz="quarter" idx="12"/>
          </p:nvPr>
        </p:nvSpPr>
        <p:spPr/>
        <p:txBody>
          <a:bodyPr/>
          <a:lstStyle/>
          <a:p>
            <a:fld id="{3C4C4ECE-28BA-4963-8103-0CE331711D51}" type="slidenum">
              <a:rPr lang="hu-HU" smtClean="0"/>
              <a:t>‹#›</a:t>
            </a:fld>
            <a:endParaRPr lang="hu-HU"/>
          </a:p>
        </p:txBody>
      </p:sp>
    </p:spTree>
    <p:extLst>
      <p:ext uri="{BB962C8B-B14F-4D97-AF65-F5344CB8AC3E}">
        <p14:creationId xmlns:p14="http://schemas.microsoft.com/office/powerpoint/2010/main" val="240544716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Üres">
    <p:spTree>
      <p:nvGrpSpPr>
        <p:cNvPr id="1" name=""/>
        <p:cNvGrpSpPr/>
        <p:nvPr/>
      </p:nvGrpSpPr>
      <p:grpSpPr>
        <a:xfrm>
          <a:off x="0" y="0"/>
          <a:ext cx="0" cy="0"/>
          <a:chOff x="0" y="0"/>
          <a:chExt cx="0" cy="0"/>
        </a:xfrm>
      </p:grpSpPr>
      <p:sp>
        <p:nvSpPr>
          <p:cNvPr id="2" name="Dátum helye 1">
            <a:extLst>
              <a:ext uri="{FF2B5EF4-FFF2-40B4-BE49-F238E27FC236}">
                <a16:creationId xmlns:a16="http://schemas.microsoft.com/office/drawing/2014/main" id="{49A6A609-2800-48D5-9556-0E24C513D1B5}"/>
              </a:ext>
            </a:extLst>
          </p:cNvPr>
          <p:cNvSpPr>
            <a:spLocks noGrp="1"/>
          </p:cNvSpPr>
          <p:nvPr>
            <p:ph type="dt" sz="half" idx="10"/>
          </p:nvPr>
        </p:nvSpPr>
        <p:spPr/>
        <p:txBody>
          <a:bodyPr/>
          <a:lstStyle/>
          <a:p>
            <a:fld id="{DB69C396-9EFF-4811-85B3-5926A9602E3B}" type="datetimeFigureOut">
              <a:rPr lang="hu-HU" smtClean="0"/>
              <a:t>2025. 08. 26.</a:t>
            </a:fld>
            <a:endParaRPr lang="hu-HU"/>
          </a:p>
        </p:txBody>
      </p:sp>
      <p:sp>
        <p:nvSpPr>
          <p:cNvPr id="3" name="Élőláb helye 2">
            <a:extLst>
              <a:ext uri="{FF2B5EF4-FFF2-40B4-BE49-F238E27FC236}">
                <a16:creationId xmlns:a16="http://schemas.microsoft.com/office/drawing/2014/main" id="{834DE4DC-3842-4BDA-A0BA-1A106968C0AF}"/>
              </a:ext>
            </a:extLst>
          </p:cNvPr>
          <p:cNvSpPr>
            <a:spLocks noGrp="1"/>
          </p:cNvSpPr>
          <p:nvPr>
            <p:ph type="ftr" sz="quarter" idx="11"/>
          </p:nvPr>
        </p:nvSpPr>
        <p:spPr/>
        <p:txBody>
          <a:bodyPr/>
          <a:lstStyle/>
          <a:p>
            <a:endParaRPr lang="hu-HU"/>
          </a:p>
        </p:txBody>
      </p:sp>
      <p:sp>
        <p:nvSpPr>
          <p:cNvPr id="4" name="Dia számának helye 3">
            <a:extLst>
              <a:ext uri="{FF2B5EF4-FFF2-40B4-BE49-F238E27FC236}">
                <a16:creationId xmlns:a16="http://schemas.microsoft.com/office/drawing/2014/main" id="{DB5EA7E8-AB0D-43D2-81C5-A0E0D74B6F71}"/>
              </a:ext>
            </a:extLst>
          </p:cNvPr>
          <p:cNvSpPr>
            <a:spLocks noGrp="1"/>
          </p:cNvSpPr>
          <p:nvPr>
            <p:ph type="sldNum" sz="quarter" idx="12"/>
          </p:nvPr>
        </p:nvSpPr>
        <p:spPr/>
        <p:txBody>
          <a:bodyPr/>
          <a:lstStyle/>
          <a:p>
            <a:fld id="{3C4C4ECE-28BA-4963-8103-0CE331711D51}" type="slidenum">
              <a:rPr lang="hu-HU" smtClean="0"/>
              <a:t>‹#›</a:t>
            </a:fld>
            <a:endParaRPr lang="hu-HU"/>
          </a:p>
        </p:txBody>
      </p:sp>
    </p:spTree>
    <p:extLst>
      <p:ext uri="{BB962C8B-B14F-4D97-AF65-F5344CB8AC3E}">
        <p14:creationId xmlns:p14="http://schemas.microsoft.com/office/powerpoint/2010/main" val="389485851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Tartalomrész képaláírással">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71A396A4-CBDA-400A-AE4A-A716C98F0823}"/>
              </a:ext>
            </a:extLst>
          </p:cNvPr>
          <p:cNvSpPr>
            <a:spLocks noGrp="1"/>
          </p:cNvSpPr>
          <p:nvPr>
            <p:ph type="title"/>
          </p:nvPr>
        </p:nvSpPr>
        <p:spPr>
          <a:xfrm>
            <a:off x="839788" y="457200"/>
            <a:ext cx="3932237" cy="1600200"/>
          </a:xfrm>
        </p:spPr>
        <p:txBody>
          <a:bodyPr anchor="b"/>
          <a:lstStyle>
            <a:lvl1pPr>
              <a:defRPr sz="3200"/>
            </a:lvl1pPr>
          </a:lstStyle>
          <a:p>
            <a:r>
              <a:rPr lang="hu-HU"/>
              <a:t>Mintacím szerkesztése</a:t>
            </a:r>
          </a:p>
        </p:txBody>
      </p:sp>
      <p:sp>
        <p:nvSpPr>
          <p:cNvPr id="3" name="Tartalom helye 2">
            <a:extLst>
              <a:ext uri="{FF2B5EF4-FFF2-40B4-BE49-F238E27FC236}">
                <a16:creationId xmlns:a16="http://schemas.microsoft.com/office/drawing/2014/main" id="{E7EED0C4-AD41-4FC0-A47C-4DE435B3256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p>
        </p:txBody>
      </p:sp>
      <p:sp>
        <p:nvSpPr>
          <p:cNvPr id="4" name="Szöveg helye 3">
            <a:extLst>
              <a:ext uri="{FF2B5EF4-FFF2-40B4-BE49-F238E27FC236}">
                <a16:creationId xmlns:a16="http://schemas.microsoft.com/office/drawing/2014/main" id="{DF5A823A-8BD1-49D6-BF5F-A832DA0C1B4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hu-HU"/>
              <a:t>Mintaszöveg szerkesztése</a:t>
            </a:r>
          </a:p>
        </p:txBody>
      </p:sp>
      <p:sp>
        <p:nvSpPr>
          <p:cNvPr id="5" name="Dátum helye 4">
            <a:extLst>
              <a:ext uri="{FF2B5EF4-FFF2-40B4-BE49-F238E27FC236}">
                <a16:creationId xmlns:a16="http://schemas.microsoft.com/office/drawing/2014/main" id="{3D787E0B-9410-40AE-8514-11421603CBA8}"/>
              </a:ext>
            </a:extLst>
          </p:cNvPr>
          <p:cNvSpPr>
            <a:spLocks noGrp="1"/>
          </p:cNvSpPr>
          <p:nvPr>
            <p:ph type="dt" sz="half" idx="10"/>
          </p:nvPr>
        </p:nvSpPr>
        <p:spPr/>
        <p:txBody>
          <a:bodyPr/>
          <a:lstStyle/>
          <a:p>
            <a:fld id="{DB69C396-9EFF-4811-85B3-5926A9602E3B}" type="datetimeFigureOut">
              <a:rPr lang="hu-HU" smtClean="0"/>
              <a:t>2025. 08. 26.</a:t>
            </a:fld>
            <a:endParaRPr lang="hu-HU"/>
          </a:p>
        </p:txBody>
      </p:sp>
      <p:sp>
        <p:nvSpPr>
          <p:cNvPr id="6" name="Élőláb helye 5">
            <a:extLst>
              <a:ext uri="{FF2B5EF4-FFF2-40B4-BE49-F238E27FC236}">
                <a16:creationId xmlns:a16="http://schemas.microsoft.com/office/drawing/2014/main" id="{56C67F90-7949-4F33-AEFE-CBF36FC80AD3}"/>
              </a:ext>
            </a:extLst>
          </p:cNvPr>
          <p:cNvSpPr>
            <a:spLocks noGrp="1"/>
          </p:cNvSpPr>
          <p:nvPr>
            <p:ph type="ftr" sz="quarter" idx="11"/>
          </p:nvPr>
        </p:nvSpPr>
        <p:spPr/>
        <p:txBody>
          <a:bodyPr/>
          <a:lstStyle/>
          <a:p>
            <a:endParaRPr lang="hu-HU"/>
          </a:p>
        </p:txBody>
      </p:sp>
      <p:sp>
        <p:nvSpPr>
          <p:cNvPr id="7" name="Dia számának helye 6">
            <a:extLst>
              <a:ext uri="{FF2B5EF4-FFF2-40B4-BE49-F238E27FC236}">
                <a16:creationId xmlns:a16="http://schemas.microsoft.com/office/drawing/2014/main" id="{D1A68B43-D789-4812-9543-12B0DDC3A59D}"/>
              </a:ext>
            </a:extLst>
          </p:cNvPr>
          <p:cNvSpPr>
            <a:spLocks noGrp="1"/>
          </p:cNvSpPr>
          <p:nvPr>
            <p:ph type="sldNum" sz="quarter" idx="12"/>
          </p:nvPr>
        </p:nvSpPr>
        <p:spPr/>
        <p:txBody>
          <a:bodyPr/>
          <a:lstStyle/>
          <a:p>
            <a:fld id="{3C4C4ECE-28BA-4963-8103-0CE331711D51}" type="slidenum">
              <a:rPr lang="hu-HU" smtClean="0"/>
              <a:t>‹#›</a:t>
            </a:fld>
            <a:endParaRPr lang="hu-HU"/>
          </a:p>
        </p:txBody>
      </p:sp>
    </p:spTree>
    <p:extLst>
      <p:ext uri="{BB962C8B-B14F-4D97-AF65-F5344CB8AC3E}">
        <p14:creationId xmlns:p14="http://schemas.microsoft.com/office/powerpoint/2010/main" val="195182989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Kép képaláírással">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098C1FBA-AD13-4AB1-A511-D7196AA1A979}"/>
              </a:ext>
            </a:extLst>
          </p:cNvPr>
          <p:cNvSpPr>
            <a:spLocks noGrp="1"/>
          </p:cNvSpPr>
          <p:nvPr>
            <p:ph type="title"/>
          </p:nvPr>
        </p:nvSpPr>
        <p:spPr>
          <a:xfrm>
            <a:off x="839788" y="457200"/>
            <a:ext cx="3932237" cy="1600200"/>
          </a:xfrm>
        </p:spPr>
        <p:txBody>
          <a:bodyPr anchor="b"/>
          <a:lstStyle>
            <a:lvl1pPr>
              <a:defRPr sz="3200"/>
            </a:lvl1pPr>
          </a:lstStyle>
          <a:p>
            <a:r>
              <a:rPr lang="hu-HU"/>
              <a:t>Mintacím szerkesztése</a:t>
            </a:r>
          </a:p>
        </p:txBody>
      </p:sp>
      <p:sp>
        <p:nvSpPr>
          <p:cNvPr id="3" name="Kép helye 2">
            <a:extLst>
              <a:ext uri="{FF2B5EF4-FFF2-40B4-BE49-F238E27FC236}">
                <a16:creationId xmlns:a16="http://schemas.microsoft.com/office/drawing/2014/main" id="{8938488A-C63F-45A5-B4E1-C5B4ECD7075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hu-HU"/>
          </a:p>
        </p:txBody>
      </p:sp>
      <p:sp>
        <p:nvSpPr>
          <p:cNvPr id="4" name="Szöveg helye 3">
            <a:extLst>
              <a:ext uri="{FF2B5EF4-FFF2-40B4-BE49-F238E27FC236}">
                <a16:creationId xmlns:a16="http://schemas.microsoft.com/office/drawing/2014/main" id="{6AE3F16C-981C-41FC-B930-3672F02B0B8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hu-HU"/>
              <a:t>Mintaszöveg szerkesztése</a:t>
            </a:r>
          </a:p>
        </p:txBody>
      </p:sp>
      <p:sp>
        <p:nvSpPr>
          <p:cNvPr id="5" name="Dátum helye 4">
            <a:extLst>
              <a:ext uri="{FF2B5EF4-FFF2-40B4-BE49-F238E27FC236}">
                <a16:creationId xmlns:a16="http://schemas.microsoft.com/office/drawing/2014/main" id="{4E6DF3D4-4843-49AB-87DE-CBFA339112D5}"/>
              </a:ext>
            </a:extLst>
          </p:cNvPr>
          <p:cNvSpPr>
            <a:spLocks noGrp="1"/>
          </p:cNvSpPr>
          <p:nvPr>
            <p:ph type="dt" sz="half" idx="10"/>
          </p:nvPr>
        </p:nvSpPr>
        <p:spPr/>
        <p:txBody>
          <a:bodyPr/>
          <a:lstStyle/>
          <a:p>
            <a:fld id="{DB69C396-9EFF-4811-85B3-5926A9602E3B}" type="datetimeFigureOut">
              <a:rPr lang="hu-HU" smtClean="0"/>
              <a:t>2025. 08. 26.</a:t>
            </a:fld>
            <a:endParaRPr lang="hu-HU"/>
          </a:p>
        </p:txBody>
      </p:sp>
      <p:sp>
        <p:nvSpPr>
          <p:cNvPr id="6" name="Élőláb helye 5">
            <a:extLst>
              <a:ext uri="{FF2B5EF4-FFF2-40B4-BE49-F238E27FC236}">
                <a16:creationId xmlns:a16="http://schemas.microsoft.com/office/drawing/2014/main" id="{54821D0C-60E8-4CE1-AEFA-6A7B1A9E3B7E}"/>
              </a:ext>
            </a:extLst>
          </p:cNvPr>
          <p:cNvSpPr>
            <a:spLocks noGrp="1"/>
          </p:cNvSpPr>
          <p:nvPr>
            <p:ph type="ftr" sz="quarter" idx="11"/>
          </p:nvPr>
        </p:nvSpPr>
        <p:spPr/>
        <p:txBody>
          <a:bodyPr/>
          <a:lstStyle/>
          <a:p>
            <a:endParaRPr lang="hu-HU"/>
          </a:p>
        </p:txBody>
      </p:sp>
      <p:sp>
        <p:nvSpPr>
          <p:cNvPr id="7" name="Dia számának helye 6">
            <a:extLst>
              <a:ext uri="{FF2B5EF4-FFF2-40B4-BE49-F238E27FC236}">
                <a16:creationId xmlns:a16="http://schemas.microsoft.com/office/drawing/2014/main" id="{61FEB053-A09B-4259-9DFF-76BC59E8B1BC}"/>
              </a:ext>
            </a:extLst>
          </p:cNvPr>
          <p:cNvSpPr>
            <a:spLocks noGrp="1"/>
          </p:cNvSpPr>
          <p:nvPr>
            <p:ph type="sldNum" sz="quarter" idx="12"/>
          </p:nvPr>
        </p:nvSpPr>
        <p:spPr/>
        <p:txBody>
          <a:bodyPr/>
          <a:lstStyle/>
          <a:p>
            <a:fld id="{3C4C4ECE-28BA-4963-8103-0CE331711D51}" type="slidenum">
              <a:rPr lang="hu-HU" smtClean="0"/>
              <a:t>‹#›</a:t>
            </a:fld>
            <a:endParaRPr lang="hu-HU"/>
          </a:p>
        </p:txBody>
      </p:sp>
    </p:spTree>
    <p:extLst>
      <p:ext uri="{BB962C8B-B14F-4D97-AF65-F5344CB8AC3E}">
        <p14:creationId xmlns:p14="http://schemas.microsoft.com/office/powerpoint/2010/main" val="22273009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Cím helye 1">
            <a:extLst>
              <a:ext uri="{FF2B5EF4-FFF2-40B4-BE49-F238E27FC236}">
                <a16:creationId xmlns:a16="http://schemas.microsoft.com/office/drawing/2014/main" id="{671717BE-A456-412E-A7C0-7F83A551C9C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hu-HU"/>
              <a:t>Mintacím szerkesztése</a:t>
            </a:r>
          </a:p>
        </p:txBody>
      </p:sp>
      <p:sp>
        <p:nvSpPr>
          <p:cNvPr id="3" name="Szöveg helye 2">
            <a:extLst>
              <a:ext uri="{FF2B5EF4-FFF2-40B4-BE49-F238E27FC236}">
                <a16:creationId xmlns:a16="http://schemas.microsoft.com/office/drawing/2014/main" id="{EDD099AB-C8F7-40E5-8667-E8FA6C90C74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p>
        </p:txBody>
      </p:sp>
      <p:sp>
        <p:nvSpPr>
          <p:cNvPr id="4" name="Dátum helye 3">
            <a:extLst>
              <a:ext uri="{FF2B5EF4-FFF2-40B4-BE49-F238E27FC236}">
                <a16:creationId xmlns:a16="http://schemas.microsoft.com/office/drawing/2014/main" id="{6F5ACB41-C0EB-4B7D-B631-25D77CC16B9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B69C396-9EFF-4811-85B3-5926A9602E3B}" type="datetimeFigureOut">
              <a:rPr lang="hu-HU" smtClean="0"/>
              <a:t>2025. 08. 26.</a:t>
            </a:fld>
            <a:endParaRPr lang="hu-HU"/>
          </a:p>
        </p:txBody>
      </p:sp>
      <p:sp>
        <p:nvSpPr>
          <p:cNvPr id="5" name="Élőláb helye 4">
            <a:extLst>
              <a:ext uri="{FF2B5EF4-FFF2-40B4-BE49-F238E27FC236}">
                <a16:creationId xmlns:a16="http://schemas.microsoft.com/office/drawing/2014/main" id="{6219127E-CCE0-4CE9-90BA-2E6E8E9BA45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hu-HU"/>
          </a:p>
        </p:txBody>
      </p:sp>
      <p:sp>
        <p:nvSpPr>
          <p:cNvPr id="6" name="Dia számának helye 5">
            <a:extLst>
              <a:ext uri="{FF2B5EF4-FFF2-40B4-BE49-F238E27FC236}">
                <a16:creationId xmlns:a16="http://schemas.microsoft.com/office/drawing/2014/main" id="{4A170919-4997-41FF-8B14-BF608744893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C4C4ECE-28BA-4963-8103-0CE331711D51}" type="slidenum">
              <a:rPr lang="hu-HU" smtClean="0"/>
              <a:t>‹#›</a:t>
            </a:fld>
            <a:endParaRPr lang="hu-HU"/>
          </a:p>
        </p:txBody>
      </p:sp>
    </p:spTree>
    <p:extLst>
      <p:ext uri="{BB962C8B-B14F-4D97-AF65-F5344CB8AC3E}">
        <p14:creationId xmlns:p14="http://schemas.microsoft.com/office/powerpoint/2010/main" val="344921744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hu-H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9.xml"/><Relationship Id="rId1" Type="http://schemas.openxmlformats.org/officeDocument/2006/relationships/slideLayout" Target="../slideLayouts/slideLayout6.xml"/><Relationship Id="rId5" Type="http://schemas.openxmlformats.org/officeDocument/2006/relationships/image" Target="../media/image9.png"/><Relationship Id="rId4" Type="http://schemas.openxmlformats.org/officeDocument/2006/relationships/image" Target="../media/image80.png"/></Relationships>
</file>

<file path=ppt/slides/_rels/slide11.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1.xml"/><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15.xml"/><Relationship Id="rId1" Type="http://schemas.openxmlformats.org/officeDocument/2006/relationships/slideLayout" Target="../slideLayouts/slideLayout2.xml"/><Relationship Id="rId4" Type="http://schemas.openxmlformats.org/officeDocument/2006/relationships/image" Target="../media/image2.emf"/></Relationships>
</file>

<file path=ppt/slides/_rels/slide17.xml.rels><?xml version="1.0" encoding="UTF-8" standalone="yes"?>
<Relationships xmlns="http://schemas.openxmlformats.org/package/2006/relationships"><Relationship Id="rId3" Type="http://schemas.openxmlformats.org/officeDocument/2006/relationships/hyperlink" Target="https://www.youtube.com/watch?v=6CKdw66inFQ" TargetMode="External"/><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17.xml"/><Relationship Id="rId1" Type="http://schemas.openxmlformats.org/officeDocument/2006/relationships/slideLayout" Target="../slideLayouts/slideLayout2.xml"/><Relationship Id="rId6" Type="http://schemas.openxmlformats.org/officeDocument/2006/relationships/image" Target="../media/image16.png"/><Relationship Id="rId5" Type="http://schemas.openxmlformats.org/officeDocument/2006/relationships/image" Target="../media/image13.png"/><Relationship Id="rId4" Type="http://schemas.openxmlformats.org/officeDocument/2006/relationships/image" Target="../media/image12.png"/></Relationships>
</file>

<file path=ppt/slides/_rels/slide19.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notesSlide" Target="../notesSlides/notesSlide18.xml"/><Relationship Id="rId1" Type="http://schemas.openxmlformats.org/officeDocument/2006/relationships/slideLayout" Target="../slideLayouts/slideLayout2.xml"/><Relationship Id="rId6" Type="http://schemas.openxmlformats.org/officeDocument/2006/relationships/image" Target="../media/image20.png"/><Relationship Id="rId5" Type="http://schemas.openxmlformats.org/officeDocument/2006/relationships/image" Target="../media/image19.png"/><Relationship Id="rId4" Type="http://schemas.openxmlformats.org/officeDocument/2006/relationships/image" Target="../media/image18.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8" Type="http://schemas.openxmlformats.org/officeDocument/2006/relationships/image" Target="../media/image26.png"/><Relationship Id="rId3" Type="http://schemas.openxmlformats.org/officeDocument/2006/relationships/image" Target="../media/image21.png"/><Relationship Id="rId7" Type="http://schemas.openxmlformats.org/officeDocument/2006/relationships/image" Target="../media/image25.png"/><Relationship Id="rId2" Type="http://schemas.openxmlformats.org/officeDocument/2006/relationships/notesSlide" Target="../notesSlides/notesSlide19.xml"/><Relationship Id="rId1" Type="http://schemas.openxmlformats.org/officeDocument/2006/relationships/slideLayout" Target="../slideLayouts/slideLayout2.xml"/><Relationship Id="rId6" Type="http://schemas.openxmlformats.org/officeDocument/2006/relationships/image" Target="../media/image24.png"/><Relationship Id="rId5" Type="http://schemas.openxmlformats.org/officeDocument/2006/relationships/image" Target="../media/image23.png"/><Relationship Id="rId4" Type="http://schemas.openxmlformats.org/officeDocument/2006/relationships/image" Target="../media/image22.png"/></Relationships>
</file>

<file path=ppt/slides/_rels/slide21.xml.rels><?xml version="1.0" encoding="UTF-8" standalone="yes"?>
<Relationships xmlns="http://schemas.openxmlformats.org/package/2006/relationships"><Relationship Id="rId3" Type="http://schemas.openxmlformats.org/officeDocument/2006/relationships/image" Target="../media/image27.png"/><Relationship Id="rId2" Type="http://schemas.openxmlformats.org/officeDocument/2006/relationships/notesSlide" Target="../notesSlides/notesSlide20.xml"/><Relationship Id="rId1" Type="http://schemas.openxmlformats.org/officeDocument/2006/relationships/slideLayout" Target="../slideLayouts/slideLayout2.xml"/><Relationship Id="rId5" Type="http://schemas.openxmlformats.org/officeDocument/2006/relationships/image" Target="../media/image29.png"/><Relationship Id="rId4" Type="http://schemas.openxmlformats.org/officeDocument/2006/relationships/image" Target="../media/image28.png"/></Relationships>
</file>

<file path=ppt/slides/_rels/slide22.xml.rels><?xml version="1.0" encoding="UTF-8" standalone="yes"?>
<Relationships xmlns="http://schemas.openxmlformats.org/package/2006/relationships"><Relationship Id="rId3" Type="http://schemas.openxmlformats.org/officeDocument/2006/relationships/image" Target="../media/image30.png"/><Relationship Id="rId2" Type="http://schemas.openxmlformats.org/officeDocument/2006/relationships/notesSlide" Target="../notesSlides/notesSlide21.xml"/><Relationship Id="rId1" Type="http://schemas.openxmlformats.org/officeDocument/2006/relationships/slideLayout" Target="../slideLayouts/slideLayout2.xml"/><Relationship Id="rId5" Type="http://schemas.openxmlformats.org/officeDocument/2006/relationships/image" Target="../media/image32.png"/><Relationship Id="rId4" Type="http://schemas.openxmlformats.org/officeDocument/2006/relationships/image" Target="../media/image31.png"/></Relationships>
</file>

<file path=ppt/slides/_rels/slide23.xml.rels><?xml version="1.0" encoding="UTF-8" standalone="yes"?>
<Relationships xmlns="http://schemas.openxmlformats.org/package/2006/relationships"><Relationship Id="rId3" Type="http://schemas.openxmlformats.org/officeDocument/2006/relationships/image" Target="../media/image33.png"/><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34.png"/><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35.png"/><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6.xml"/></Relationships>
</file>

<file path=ppt/slides/_rels/slide31.xml.rels><?xml version="1.0" encoding="UTF-8" standalone="yes"?>
<Relationships xmlns="http://schemas.openxmlformats.org/package/2006/relationships"><Relationship Id="rId3" Type="http://schemas.openxmlformats.org/officeDocument/2006/relationships/image" Target="../media/image36.png"/><Relationship Id="rId2" Type="http://schemas.openxmlformats.org/officeDocument/2006/relationships/notesSlide" Target="../notesSlides/notesSlide30.xml"/><Relationship Id="rId1" Type="http://schemas.openxmlformats.org/officeDocument/2006/relationships/slideLayout" Target="../slideLayouts/slideLayout6.xml"/></Relationships>
</file>

<file path=ppt/slides/_rels/slide32.xml.rels><?xml version="1.0" encoding="UTF-8" standalone="yes"?>
<Relationships xmlns="http://schemas.openxmlformats.org/package/2006/relationships"><Relationship Id="rId3" Type="http://schemas.openxmlformats.org/officeDocument/2006/relationships/image" Target="../media/image37.png"/><Relationship Id="rId2" Type="http://schemas.openxmlformats.org/officeDocument/2006/relationships/notesSlide" Target="../notesSlides/notesSlide31.xml"/><Relationship Id="rId1" Type="http://schemas.openxmlformats.org/officeDocument/2006/relationships/slideLayout" Target="../slideLayouts/slideLayout2.xml"/><Relationship Id="rId4" Type="http://schemas.openxmlformats.org/officeDocument/2006/relationships/image" Target="../media/image38.png"/></Relationships>
</file>

<file path=ppt/slides/_rels/slide33.xml.rels><?xml version="1.0" encoding="UTF-8" standalone="yes"?>
<Relationships xmlns="http://schemas.openxmlformats.org/package/2006/relationships"><Relationship Id="rId8" Type="http://schemas.openxmlformats.org/officeDocument/2006/relationships/image" Target="../media/image44.png"/><Relationship Id="rId3" Type="http://schemas.openxmlformats.org/officeDocument/2006/relationships/image" Target="../media/image39.png"/><Relationship Id="rId7" Type="http://schemas.openxmlformats.org/officeDocument/2006/relationships/image" Target="../media/image43.png"/><Relationship Id="rId2" Type="http://schemas.openxmlformats.org/officeDocument/2006/relationships/notesSlide" Target="../notesSlides/notesSlide32.xml"/><Relationship Id="rId1" Type="http://schemas.openxmlformats.org/officeDocument/2006/relationships/slideLayout" Target="../slideLayouts/slideLayout2.xml"/><Relationship Id="rId6" Type="http://schemas.openxmlformats.org/officeDocument/2006/relationships/image" Target="../media/image42.png"/><Relationship Id="rId5" Type="http://schemas.openxmlformats.org/officeDocument/2006/relationships/image" Target="../media/image41.png"/><Relationship Id="rId10" Type="http://schemas.openxmlformats.org/officeDocument/2006/relationships/image" Target="../media/image46.png"/><Relationship Id="rId4" Type="http://schemas.openxmlformats.org/officeDocument/2006/relationships/image" Target="../media/image120.png"/><Relationship Id="rId9" Type="http://schemas.openxmlformats.org/officeDocument/2006/relationships/image" Target="../media/image45.png"/></Relationships>
</file>

<file path=ppt/slides/_rels/slide34.xml.rels><?xml version="1.0" encoding="UTF-8" standalone="yes"?>
<Relationships xmlns="http://schemas.openxmlformats.org/package/2006/relationships"><Relationship Id="rId8" Type="http://schemas.openxmlformats.org/officeDocument/2006/relationships/image" Target="../media/image52.png"/><Relationship Id="rId3" Type="http://schemas.openxmlformats.org/officeDocument/2006/relationships/image" Target="../media/image130.png"/><Relationship Id="rId7" Type="http://schemas.openxmlformats.org/officeDocument/2006/relationships/image" Target="../media/image48.png"/><Relationship Id="rId2" Type="http://schemas.openxmlformats.org/officeDocument/2006/relationships/notesSlide" Target="../notesSlides/notesSlide33.xml"/><Relationship Id="rId1" Type="http://schemas.openxmlformats.org/officeDocument/2006/relationships/slideLayout" Target="../slideLayouts/slideLayout2.xml"/><Relationship Id="rId6" Type="http://schemas.openxmlformats.org/officeDocument/2006/relationships/image" Target="../media/image47.png"/><Relationship Id="rId5" Type="http://schemas.openxmlformats.org/officeDocument/2006/relationships/image" Target="../media/image49.png"/><Relationship Id="rId4" Type="http://schemas.openxmlformats.org/officeDocument/2006/relationships/image" Target="../media/image40.png"/></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s://www.youtube.com/watch?v=NfNIn4R8tg4"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7.xml"/><Relationship Id="rId1" Type="http://schemas.openxmlformats.org/officeDocument/2006/relationships/slideLayout" Target="../slideLayouts/slideLayout6.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Alcím 2">
            <a:extLst>
              <a:ext uri="{FF2B5EF4-FFF2-40B4-BE49-F238E27FC236}">
                <a16:creationId xmlns:a16="http://schemas.microsoft.com/office/drawing/2014/main" id="{263C4D18-3BD1-481B-AC2A-A82874343A57}"/>
              </a:ext>
            </a:extLst>
          </p:cNvPr>
          <p:cNvSpPr>
            <a:spLocks noGrp="1"/>
          </p:cNvSpPr>
          <p:nvPr>
            <p:ph type="subTitle" idx="1"/>
          </p:nvPr>
        </p:nvSpPr>
        <p:spPr>
          <a:xfrm>
            <a:off x="1299881" y="4907756"/>
            <a:ext cx="9628094" cy="1655762"/>
          </a:xfrm>
        </p:spPr>
        <p:txBody>
          <a:bodyPr>
            <a:noAutofit/>
          </a:bodyPr>
          <a:lstStyle/>
          <a:p>
            <a:r>
              <a:rPr lang="hu-HU" sz="3200" dirty="0">
                <a:latin typeface="Times New Roman" panose="02020603050405020304" pitchFamily="18" charset="0"/>
                <a:cs typeface="Times New Roman" panose="02020603050405020304" pitchFamily="18" charset="0"/>
              </a:rPr>
              <a:t>Dr. </a:t>
            </a:r>
            <a:r>
              <a:rPr lang="hu-HU" sz="3200" dirty="0" smtClean="0">
                <a:latin typeface="Times New Roman" panose="02020603050405020304" pitchFamily="18" charset="0"/>
                <a:cs typeface="Times New Roman" panose="02020603050405020304" pitchFamily="18" charset="0"/>
              </a:rPr>
              <a:t>István </a:t>
            </a:r>
            <a:r>
              <a:rPr lang="en-US" sz="3200" dirty="0" err="1" smtClean="0">
                <a:latin typeface="Times New Roman" panose="02020603050405020304" pitchFamily="18" charset="0"/>
                <a:cs typeface="Times New Roman" panose="02020603050405020304" pitchFamily="18" charset="0"/>
              </a:rPr>
              <a:t>Szilágyi</a:t>
            </a:r>
            <a:endParaRPr lang="hu-HU" sz="3200" dirty="0">
              <a:latin typeface="Times New Roman" panose="02020603050405020304" pitchFamily="18" charset="0"/>
              <a:cs typeface="Times New Roman" panose="02020603050405020304" pitchFamily="18" charset="0"/>
            </a:endParaRPr>
          </a:p>
          <a:p>
            <a:r>
              <a:rPr lang="hu-HU" sz="3200" dirty="0" smtClean="0">
                <a:latin typeface="Times New Roman" panose="02020603050405020304" pitchFamily="18" charset="0"/>
                <a:cs typeface="Times New Roman" panose="02020603050405020304" pitchFamily="18" charset="0"/>
              </a:rPr>
              <a:t>Department of Physical Chemistry and Materials Science</a:t>
            </a:r>
            <a:endParaRPr lang="hu-HU" sz="3200" dirty="0">
              <a:latin typeface="Times New Roman" panose="02020603050405020304" pitchFamily="18" charset="0"/>
              <a:cs typeface="Times New Roman" panose="02020603050405020304" pitchFamily="18" charset="0"/>
            </a:endParaRPr>
          </a:p>
          <a:p>
            <a:r>
              <a:rPr lang="hu-HU" sz="3200" dirty="0">
                <a:latin typeface="Times New Roman" panose="02020603050405020304" pitchFamily="18" charset="0"/>
                <a:cs typeface="Times New Roman" panose="02020603050405020304" pitchFamily="18" charset="0"/>
              </a:rPr>
              <a:t>20</a:t>
            </a:r>
            <a:r>
              <a:rPr lang="en-US" sz="3200" smtClean="0">
                <a:latin typeface="Times New Roman" panose="02020603050405020304" pitchFamily="18" charset="0"/>
                <a:cs typeface="Times New Roman" panose="02020603050405020304" pitchFamily="18" charset="0"/>
              </a:rPr>
              <a:t>2</a:t>
            </a:r>
            <a:r>
              <a:rPr lang="hu-HU" sz="3200" smtClean="0">
                <a:latin typeface="Times New Roman" panose="02020603050405020304" pitchFamily="18" charset="0"/>
                <a:cs typeface="Times New Roman" panose="02020603050405020304" pitchFamily="18" charset="0"/>
              </a:rPr>
              <a:t>5.</a:t>
            </a:r>
            <a:endParaRPr lang="hu-HU" sz="3200" dirty="0">
              <a:latin typeface="Times New Roman" panose="02020603050405020304" pitchFamily="18" charset="0"/>
              <a:cs typeface="Times New Roman" panose="02020603050405020304" pitchFamily="18" charset="0"/>
            </a:endParaRPr>
          </a:p>
        </p:txBody>
      </p:sp>
      <p:sp>
        <p:nvSpPr>
          <p:cNvPr id="7" name="Cím 1">
            <a:extLst>
              <a:ext uri="{FF2B5EF4-FFF2-40B4-BE49-F238E27FC236}">
                <a16:creationId xmlns:a16="http://schemas.microsoft.com/office/drawing/2014/main" id="{825D048C-E92F-4BFF-A5A5-4168D998F25F}"/>
              </a:ext>
            </a:extLst>
          </p:cNvPr>
          <p:cNvSpPr>
            <a:spLocks noGrp="1"/>
          </p:cNvSpPr>
          <p:nvPr>
            <p:ph type="ctrTitle"/>
          </p:nvPr>
        </p:nvSpPr>
        <p:spPr>
          <a:xfrm>
            <a:off x="1524000" y="1122363"/>
            <a:ext cx="9144000" cy="2387600"/>
          </a:xfrm>
        </p:spPr>
        <p:txBody>
          <a:bodyPr anchor="ctr" anchorCtr="0">
            <a:normAutofit/>
          </a:bodyPr>
          <a:lstStyle/>
          <a:p>
            <a:r>
              <a:rPr lang="hu-HU" dirty="0">
                <a:latin typeface="Times New Roman" panose="02020603050405020304" pitchFamily="18" charset="0"/>
                <a:cs typeface="Times New Roman" panose="02020603050405020304" pitchFamily="18" charset="0"/>
              </a:rPr>
              <a:t>General Chemistry</a:t>
            </a:r>
            <a:br>
              <a:rPr lang="hu-HU" dirty="0">
                <a:latin typeface="Times New Roman" panose="02020603050405020304" pitchFamily="18" charset="0"/>
                <a:cs typeface="Times New Roman" panose="02020603050405020304" pitchFamily="18" charset="0"/>
              </a:rPr>
            </a:br>
            <a:r>
              <a:rPr lang="hu-HU" sz="4000" dirty="0" smtClean="0">
                <a:latin typeface="Times New Roman" panose="02020603050405020304" pitchFamily="18" charset="0"/>
                <a:cs typeface="Times New Roman" panose="02020603050405020304" pitchFamily="18" charset="0"/>
              </a:rPr>
              <a:t>7. Electrochemistry</a:t>
            </a:r>
            <a:endParaRPr lang="hu-HU" sz="4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32281098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Csoportba foglalás 3">
            <a:extLst>
              <a:ext uri="{FF2B5EF4-FFF2-40B4-BE49-F238E27FC236}">
                <a16:creationId xmlns:a16="http://schemas.microsoft.com/office/drawing/2014/main" id="{B10CACE1-F5A5-4D96-8750-064D8CC24EF6}"/>
              </a:ext>
            </a:extLst>
          </p:cNvPr>
          <p:cNvGrpSpPr/>
          <p:nvPr/>
        </p:nvGrpSpPr>
        <p:grpSpPr>
          <a:xfrm>
            <a:off x="325354" y="2001681"/>
            <a:ext cx="3489221" cy="4187014"/>
            <a:chOff x="693314" y="2987040"/>
            <a:chExt cx="3489221" cy="4187014"/>
          </a:xfrm>
        </p:grpSpPr>
        <p:sp>
          <p:nvSpPr>
            <p:cNvPr id="5" name="Romboid 4">
              <a:extLst>
                <a:ext uri="{FF2B5EF4-FFF2-40B4-BE49-F238E27FC236}">
                  <a16:creationId xmlns:a16="http://schemas.microsoft.com/office/drawing/2014/main" id="{1CAA75F2-687A-4162-9261-17C38201B290}"/>
                </a:ext>
              </a:extLst>
            </p:cNvPr>
            <p:cNvSpPr/>
            <p:nvPr/>
          </p:nvSpPr>
          <p:spPr>
            <a:xfrm rot="5400000">
              <a:off x="782391" y="3834275"/>
              <a:ext cx="3819268" cy="2131961"/>
            </a:xfrm>
            <a:prstGeom prst="parallelogram">
              <a:avLst>
                <a:gd name="adj" fmla="val 65781"/>
              </a:avLst>
            </a:prstGeom>
            <a:solidFill>
              <a:schemeClr val="bg1">
                <a:lumMod val="6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u-HU"/>
            </a:p>
          </p:txBody>
        </p:sp>
        <p:cxnSp>
          <p:nvCxnSpPr>
            <p:cNvPr id="6" name="Egyenes összekötő nyíllal 5">
              <a:extLst>
                <a:ext uri="{FF2B5EF4-FFF2-40B4-BE49-F238E27FC236}">
                  <a16:creationId xmlns:a16="http://schemas.microsoft.com/office/drawing/2014/main" id="{E2E0F44F-AF5B-4C3B-ADD0-C527BA5C5CF1}"/>
                </a:ext>
              </a:extLst>
            </p:cNvPr>
            <p:cNvCxnSpPr>
              <a:cxnSpLocks/>
            </p:cNvCxnSpPr>
            <p:nvPr/>
          </p:nvCxnSpPr>
          <p:spPr>
            <a:xfrm>
              <a:off x="1620218" y="3560834"/>
              <a:ext cx="2138334" cy="1405719"/>
            </a:xfrm>
            <a:prstGeom prst="straightConnector1">
              <a:avLst/>
            </a:prstGeom>
            <a:ln w="12700">
              <a:solidFill>
                <a:schemeClr val="tx1"/>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7" name="Egyenes összekötő nyíllal 6">
              <a:extLst>
                <a:ext uri="{FF2B5EF4-FFF2-40B4-BE49-F238E27FC236}">
                  <a16:creationId xmlns:a16="http://schemas.microsoft.com/office/drawing/2014/main" id="{6463B8F2-DBFD-4D93-BFF6-999F8D363426}"/>
                </a:ext>
              </a:extLst>
            </p:cNvPr>
            <p:cNvCxnSpPr>
              <a:cxnSpLocks/>
            </p:cNvCxnSpPr>
            <p:nvPr/>
          </p:nvCxnSpPr>
          <p:spPr>
            <a:xfrm>
              <a:off x="1622717" y="4487727"/>
              <a:ext cx="2138334" cy="1405719"/>
            </a:xfrm>
            <a:prstGeom prst="straightConnector1">
              <a:avLst/>
            </a:prstGeom>
            <a:ln w="12700">
              <a:solidFill>
                <a:schemeClr val="tx1"/>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8" name="Egyenes összekötő nyíllal 7">
              <a:extLst>
                <a:ext uri="{FF2B5EF4-FFF2-40B4-BE49-F238E27FC236}">
                  <a16:creationId xmlns:a16="http://schemas.microsoft.com/office/drawing/2014/main" id="{BCBEBDB5-0903-4A4C-A068-F44041F93A20}"/>
                </a:ext>
              </a:extLst>
            </p:cNvPr>
            <p:cNvCxnSpPr>
              <a:cxnSpLocks/>
            </p:cNvCxnSpPr>
            <p:nvPr/>
          </p:nvCxnSpPr>
          <p:spPr>
            <a:xfrm>
              <a:off x="2759958" y="3413760"/>
              <a:ext cx="0" cy="322830"/>
            </a:xfrm>
            <a:prstGeom prst="straightConnector1">
              <a:avLst/>
            </a:prstGeom>
            <a:ln w="25400">
              <a:solidFill>
                <a:schemeClr val="tx1"/>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9" name="Egyenes összekötő nyíllal 8">
              <a:extLst>
                <a:ext uri="{FF2B5EF4-FFF2-40B4-BE49-F238E27FC236}">
                  <a16:creationId xmlns:a16="http://schemas.microsoft.com/office/drawing/2014/main" id="{D0B37EA3-EA84-41B4-A48E-1124E433C4B9}"/>
                </a:ext>
              </a:extLst>
            </p:cNvPr>
            <p:cNvCxnSpPr>
              <a:cxnSpLocks/>
            </p:cNvCxnSpPr>
            <p:nvPr/>
          </p:nvCxnSpPr>
          <p:spPr>
            <a:xfrm>
              <a:off x="1950287" y="2987040"/>
              <a:ext cx="0" cy="836634"/>
            </a:xfrm>
            <a:prstGeom prst="straightConnector1">
              <a:avLst/>
            </a:prstGeom>
            <a:ln w="25400">
              <a:solidFill>
                <a:schemeClr val="tx1"/>
              </a:solidFill>
              <a:headEnd type="none"/>
              <a:tailEnd type="none"/>
            </a:ln>
          </p:spPr>
          <p:style>
            <a:lnRef idx="1">
              <a:schemeClr val="accent1"/>
            </a:lnRef>
            <a:fillRef idx="0">
              <a:schemeClr val="accent1"/>
            </a:fillRef>
            <a:effectRef idx="0">
              <a:schemeClr val="accent1"/>
            </a:effectRef>
            <a:fontRef idx="minor">
              <a:schemeClr val="tx1"/>
            </a:fontRef>
          </p:style>
        </p:cxnSp>
        <p:sp>
          <p:nvSpPr>
            <p:cNvPr id="10" name="Ellipszis 9">
              <a:extLst>
                <a:ext uri="{FF2B5EF4-FFF2-40B4-BE49-F238E27FC236}">
                  <a16:creationId xmlns:a16="http://schemas.microsoft.com/office/drawing/2014/main" id="{51FF52A8-F7B6-45F0-87F1-B13FF636A90B}"/>
                </a:ext>
              </a:extLst>
            </p:cNvPr>
            <p:cNvSpPr/>
            <p:nvPr/>
          </p:nvSpPr>
          <p:spPr>
            <a:xfrm>
              <a:off x="2997123" y="2998165"/>
              <a:ext cx="882595" cy="882595"/>
            </a:xfrm>
            <a:prstGeom prst="ellipse">
              <a:avLst/>
            </a:prstGeom>
            <a:solidFill>
              <a:schemeClr val="bg1"/>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u-HU" sz="4800" dirty="0">
                  <a:solidFill>
                    <a:schemeClr val="tx1"/>
                  </a:solidFill>
                  <a:latin typeface="Times New Roman" panose="02020603050405020304" pitchFamily="18" charset="0"/>
                  <a:cs typeface="Times New Roman" panose="02020603050405020304" pitchFamily="18" charset="0"/>
                </a:rPr>
                <a:t>G</a:t>
              </a:r>
            </a:p>
          </p:txBody>
        </p:sp>
        <p:sp>
          <p:nvSpPr>
            <p:cNvPr id="11" name="Szövegdoboz 10">
              <a:extLst>
                <a:ext uri="{FF2B5EF4-FFF2-40B4-BE49-F238E27FC236}">
                  <a16:creationId xmlns:a16="http://schemas.microsoft.com/office/drawing/2014/main" id="{A9BF29E1-D857-4B40-BEDA-021907BCA63D}"/>
                </a:ext>
              </a:extLst>
            </p:cNvPr>
            <p:cNvSpPr txBox="1"/>
            <p:nvPr/>
          </p:nvSpPr>
          <p:spPr>
            <a:xfrm>
              <a:off x="2595802" y="3465232"/>
              <a:ext cx="420308" cy="1015663"/>
            </a:xfrm>
            <a:prstGeom prst="rect">
              <a:avLst/>
            </a:prstGeom>
            <a:noFill/>
          </p:spPr>
          <p:txBody>
            <a:bodyPr wrap="none" rtlCol="0">
              <a:spAutoFit/>
            </a:bodyPr>
            <a:lstStyle/>
            <a:p>
              <a:r>
                <a:rPr lang="hu-HU" sz="6000" dirty="0">
                  <a:solidFill>
                    <a:srgbClr val="2E0CFC"/>
                  </a:solidFill>
                </a:rPr>
                <a:t>-</a:t>
              </a:r>
              <a:endParaRPr lang="hu-HU" sz="6000" dirty="0">
                <a:solidFill>
                  <a:srgbClr val="FF0000"/>
                </a:solidFill>
              </a:endParaRPr>
            </a:p>
          </p:txBody>
        </p:sp>
        <p:sp>
          <p:nvSpPr>
            <p:cNvPr id="12" name="Romboid 11">
              <a:extLst>
                <a:ext uri="{FF2B5EF4-FFF2-40B4-BE49-F238E27FC236}">
                  <a16:creationId xmlns:a16="http://schemas.microsoft.com/office/drawing/2014/main" id="{1AADFD68-BE53-4435-9D66-D873E7CFC27C}"/>
                </a:ext>
              </a:extLst>
            </p:cNvPr>
            <p:cNvSpPr/>
            <p:nvPr/>
          </p:nvSpPr>
          <p:spPr>
            <a:xfrm rot="5400000">
              <a:off x="-144502" y="3832419"/>
              <a:ext cx="3819268" cy="2131961"/>
            </a:xfrm>
            <a:prstGeom prst="parallelogram">
              <a:avLst>
                <a:gd name="adj" fmla="val 65781"/>
              </a:avLst>
            </a:prstGeom>
            <a:solidFill>
              <a:schemeClr val="bg1">
                <a:lumMod val="6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u-HU"/>
            </a:p>
          </p:txBody>
        </p:sp>
        <p:cxnSp>
          <p:nvCxnSpPr>
            <p:cNvPr id="13" name="Egyenes összekötő nyíllal 12">
              <a:extLst>
                <a:ext uri="{FF2B5EF4-FFF2-40B4-BE49-F238E27FC236}">
                  <a16:creationId xmlns:a16="http://schemas.microsoft.com/office/drawing/2014/main" id="{FF334001-0A93-42A1-A0F8-E97B9FB3453F}"/>
                </a:ext>
              </a:extLst>
            </p:cNvPr>
            <p:cNvCxnSpPr>
              <a:cxnSpLocks/>
            </p:cNvCxnSpPr>
            <p:nvPr/>
          </p:nvCxnSpPr>
          <p:spPr>
            <a:xfrm>
              <a:off x="693541" y="3561139"/>
              <a:ext cx="2138334" cy="1405719"/>
            </a:xfrm>
            <a:prstGeom prst="straightConnector1">
              <a:avLst/>
            </a:prstGeom>
            <a:ln w="12700">
              <a:solidFill>
                <a:schemeClr val="tx1"/>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14" name="Egyenes összekötő nyíllal 13">
              <a:extLst>
                <a:ext uri="{FF2B5EF4-FFF2-40B4-BE49-F238E27FC236}">
                  <a16:creationId xmlns:a16="http://schemas.microsoft.com/office/drawing/2014/main" id="{2D460BCC-CDBD-4B08-BB27-FCCB687563ED}"/>
                </a:ext>
              </a:extLst>
            </p:cNvPr>
            <p:cNvCxnSpPr>
              <a:cxnSpLocks/>
            </p:cNvCxnSpPr>
            <p:nvPr/>
          </p:nvCxnSpPr>
          <p:spPr>
            <a:xfrm>
              <a:off x="693314" y="4485231"/>
              <a:ext cx="2138334" cy="1405719"/>
            </a:xfrm>
            <a:prstGeom prst="straightConnector1">
              <a:avLst/>
            </a:prstGeom>
            <a:ln w="12700">
              <a:solidFill>
                <a:schemeClr val="tx1"/>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15" name="Egyenes összekötő nyíllal 14">
              <a:extLst>
                <a:ext uri="{FF2B5EF4-FFF2-40B4-BE49-F238E27FC236}">
                  <a16:creationId xmlns:a16="http://schemas.microsoft.com/office/drawing/2014/main" id="{FE8F08A4-7340-47E5-9C04-25CA22077D91}"/>
                </a:ext>
              </a:extLst>
            </p:cNvPr>
            <p:cNvCxnSpPr>
              <a:cxnSpLocks/>
            </p:cNvCxnSpPr>
            <p:nvPr/>
          </p:nvCxnSpPr>
          <p:spPr>
            <a:xfrm>
              <a:off x="696036" y="5404513"/>
              <a:ext cx="2138334" cy="1405719"/>
            </a:xfrm>
            <a:prstGeom prst="straightConnector1">
              <a:avLst/>
            </a:prstGeom>
            <a:ln w="12700">
              <a:solidFill>
                <a:schemeClr val="tx1"/>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16" name="Egyenes összekötő nyíllal 15">
              <a:extLst>
                <a:ext uri="{FF2B5EF4-FFF2-40B4-BE49-F238E27FC236}">
                  <a16:creationId xmlns:a16="http://schemas.microsoft.com/office/drawing/2014/main" id="{863F791C-6526-44C9-98EF-2B70491EDD10}"/>
                </a:ext>
              </a:extLst>
            </p:cNvPr>
            <p:cNvCxnSpPr>
              <a:cxnSpLocks/>
            </p:cNvCxnSpPr>
            <p:nvPr/>
          </p:nvCxnSpPr>
          <p:spPr>
            <a:xfrm>
              <a:off x="2830285" y="6813240"/>
              <a:ext cx="923108" cy="0"/>
            </a:xfrm>
            <a:prstGeom prst="straightConnector1">
              <a:avLst/>
            </a:prstGeom>
            <a:ln w="12700">
              <a:solidFill>
                <a:schemeClr val="tx1"/>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17" name="Egyenes összekötő nyíllal 16">
              <a:extLst>
                <a:ext uri="{FF2B5EF4-FFF2-40B4-BE49-F238E27FC236}">
                  <a16:creationId xmlns:a16="http://schemas.microsoft.com/office/drawing/2014/main" id="{51AB9BB2-6E5F-4C3B-BF37-625C5B172528}"/>
                </a:ext>
              </a:extLst>
            </p:cNvPr>
            <p:cNvCxnSpPr>
              <a:cxnSpLocks/>
            </p:cNvCxnSpPr>
            <p:nvPr/>
          </p:nvCxnSpPr>
          <p:spPr>
            <a:xfrm rot="5400000">
              <a:off x="957999" y="5159471"/>
              <a:ext cx="2412000" cy="0"/>
            </a:xfrm>
            <a:prstGeom prst="straightConnector1">
              <a:avLst/>
            </a:prstGeom>
            <a:ln w="12700">
              <a:solidFill>
                <a:schemeClr val="tx1"/>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18" name="Egyenes összekötő nyíllal 17">
              <a:extLst>
                <a:ext uri="{FF2B5EF4-FFF2-40B4-BE49-F238E27FC236}">
                  <a16:creationId xmlns:a16="http://schemas.microsoft.com/office/drawing/2014/main" id="{7AB962DF-337A-48D1-8AF7-91837B9D28C5}"/>
                </a:ext>
              </a:extLst>
            </p:cNvPr>
            <p:cNvCxnSpPr>
              <a:cxnSpLocks/>
            </p:cNvCxnSpPr>
            <p:nvPr/>
          </p:nvCxnSpPr>
          <p:spPr>
            <a:xfrm>
              <a:off x="2823935" y="5892490"/>
              <a:ext cx="923108" cy="0"/>
            </a:xfrm>
            <a:prstGeom prst="straightConnector1">
              <a:avLst/>
            </a:prstGeom>
            <a:ln w="12700">
              <a:solidFill>
                <a:schemeClr val="tx1"/>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19" name="Egyenes összekötő nyíllal 18">
              <a:extLst>
                <a:ext uri="{FF2B5EF4-FFF2-40B4-BE49-F238E27FC236}">
                  <a16:creationId xmlns:a16="http://schemas.microsoft.com/office/drawing/2014/main" id="{10BCBBB3-5BB4-4A7A-9F92-490482895978}"/>
                </a:ext>
              </a:extLst>
            </p:cNvPr>
            <p:cNvCxnSpPr>
              <a:cxnSpLocks/>
            </p:cNvCxnSpPr>
            <p:nvPr/>
          </p:nvCxnSpPr>
          <p:spPr>
            <a:xfrm>
              <a:off x="2836635" y="4971740"/>
              <a:ext cx="923108" cy="0"/>
            </a:xfrm>
            <a:prstGeom prst="straightConnector1">
              <a:avLst/>
            </a:prstGeom>
            <a:ln w="12700">
              <a:solidFill>
                <a:schemeClr val="tx1"/>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20" name="Egyenes összekötő nyíllal 19">
              <a:extLst>
                <a:ext uri="{FF2B5EF4-FFF2-40B4-BE49-F238E27FC236}">
                  <a16:creationId xmlns:a16="http://schemas.microsoft.com/office/drawing/2014/main" id="{E28945C8-274C-491E-815F-B572C079C392}"/>
                </a:ext>
              </a:extLst>
            </p:cNvPr>
            <p:cNvCxnSpPr>
              <a:cxnSpLocks/>
            </p:cNvCxnSpPr>
            <p:nvPr/>
          </p:nvCxnSpPr>
          <p:spPr>
            <a:xfrm rot="5400000">
              <a:off x="291792" y="4728396"/>
              <a:ext cx="2412000" cy="0"/>
            </a:xfrm>
            <a:prstGeom prst="straightConnector1">
              <a:avLst/>
            </a:prstGeom>
            <a:ln w="12700">
              <a:solidFill>
                <a:schemeClr val="tx1"/>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21" name="Egyenes összekötő nyíllal 20">
              <a:extLst>
                <a:ext uri="{FF2B5EF4-FFF2-40B4-BE49-F238E27FC236}">
                  <a16:creationId xmlns:a16="http://schemas.microsoft.com/office/drawing/2014/main" id="{220A2B04-D8D7-44DD-B5B8-BDF88ED4A5EC}"/>
                </a:ext>
              </a:extLst>
            </p:cNvPr>
            <p:cNvCxnSpPr>
              <a:cxnSpLocks/>
            </p:cNvCxnSpPr>
            <p:nvPr/>
          </p:nvCxnSpPr>
          <p:spPr>
            <a:xfrm rot="5400000">
              <a:off x="-352641" y="4292967"/>
              <a:ext cx="2412000" cy="0"/>
            </a:xfrm>
            <a:prstGeom prst="straightConnector1">
              <a:avLst/>
            </a:prstGeom>
            <a:ln w="12700">
              <a:solidFill>
                <a:schemeClr val="tx1"/>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22" name="Egyenes összekötő nyíllal 21">
              <a:extLst>
                <a:ext uri="{FF2B5EF4-FFF2-40B4-BE49-F238E27FC236}">
                  <a16:creationId xmlns:a16="http://schemas.microsoft.com/office/drawing/2014/main" id="{41BC19C7-D49B-4C2A-8CC3-0927F823A449}"/>
                </a:ext>
              </a:extLst>
            </p:cNvPr>
            <p:cNvCxnSpPr>
              <a:cxnSpLocks/>
            </p:cNvCxnSpPr>
            <p:nvPr/>
          </p:nvCxnSpPr>
          <p:spPr>
            <a:xfrm rot="5400000">
              <a:off x="1881114" y="5159463"/>
              <a:ext cx="2412000" cy="0"/>
            </a:xfrm>
            <a:prstGeom prst="straightConnector1">
              <a:avLst/>
            </a:prstGeom>
            <a:ln w="12700">
              <a:solidFill>
                <a:schemeClr val="tx1"/>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23" name="Egyenes összekötő nyíllal 22">
              <a:extLst>
                <a:ext uri="{FF2B5EF4-FFF2-40B4-BE49-F238E27FC236}">
                  <a16:creationId xmlns:a16="http://schemas.microsoft.com/office/drawing/2014/main" id="{72165135-1B1A-4E5A-AF7E-6A2D94A4DB0A}"/>
                </a:ext>
              </a:extLst>
            </p:cNvPr>
            <p:cNvCxnSpPr>
              <a:cxnSpLocks/>
            </p:cNvCxnSpPr>
            <p:nvPr/>
          </p:nvCxnSpPr>
          <p:spPr>
            <a:xfrm>
              <a:off x="2828289" y="6367107"/>
              <a:ext cx="252000" cy="0"/>
            </a:xfrm>
            <a:prstGeom prst="straightConnector1">
              <a:avLst/>
            </a:prstGeom>
            <a:ln w="12700">
              <a:solidFill>
                <a:schemeClr val="tx1"/>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24" name="Egyenes összekötő nyíllal 23">
              <a:extLst>
                <a:ext uri="{FF2B5EF4-FFF2-40B4-BE49-F238E27FC236}">
                  <a16:creationId xmlns:a16="http://schemas.microsoft.com/office/drawing/2014/main" id="{68501928-F862-42BD-8DF8-2674B5ADC266}"/>
                </a:ext>
              </a:extLst>
            </p:cNvPr>
            <p:cNvCxnSpPr>
              <a:cxnSpLocks/>
            </p:cNvCxnSpPr>
            <p:nvPr/>
          </p:nvCxnSpPr>
          <p:spPr>
            <a:xfrm rot="5400000">
              <a:off x="2114908" y="3828392"/>
              <a:ext cx="612000" cy="0"/>
            </a:xfrm>
            <a:prstGeom prst="straightConnector1">
              <a:avLst/>
            </a:prstGeom>
            <a:ln w="12700">
              <a:solidFill>
                <a:schemeClr val="tx1"/>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25" name="Egyenes összekötő nyíllal 24">
              <a:extLst>
                <a:ext uri="{FF2B5EF4-FFF2-40B4-BE49-F238E27FC236}">
                  <a16:creationId xmlns:a16="http://schemas.microsoft.com/office/drawing/2014/main" id="{43911997-123E-4C70-8B51-816E92285EC8}"/>
                </a:ext>
              </a:extLst>
            </p:cNvPr>
            <p:cNvCxnSpPr>
              <a:cxnSpLocks/>
            </p:cNvCxnSpPr>
            <p:nvPr/>
          </p:nvCxnSpPr>
          <p:spPr>
            <a:xfrm rot="5400000">
              <a:off x="1474826" y="3406024"/>
              <a:ext cx="612000" cy="0"/>
            </a:xfrm>
            <a:prstGeom prst="straightConnector1">
              <a:avLst/>
            </a:prstGeom>
            <a:ln w="12700">
              <a:solidFill>
                <a:schemeClr val="tx1"/>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26" name="Egyenes összekötő nyíllal 25">
              <a:extLst>
                <a:ext uri="{FF2B5EF4-FFF2-40B4-BE49-F238E27FC236}">
                  <a16:creationId xmlns:a16="http://schemas.microsoft.com/office/drawing/2014/main" id="{BB93D884-EFC6-4637-9251-F1DE86CC93C7}"/>
                </a:ext>
              </a:extLst>
            </p:cNvPr>
            <p:cNvCxnSpPr>
              <a:cxnSpLocks/>
            </p:cNvCxnSpPr>
            <p:nvPr/>
          </p:nvCxnSpPr>
          <p:spPr>
            <a:xfrm>
              <a:off x="1950720" y="2995749"/>
              <a:ext cx="1497874" cy="0"/>
            </a:xfrm>
            <a:prstGeom prst="straightConnector1">
              <a:avLst/>
            </a:prstGeom>
            <a:ln w="25400">
              <a:solidFill>
                <a:schemeClr val="tx1"/>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27" name="Egyenes összekötő nyíllal 26">
              <a:extLst>
                <a:ext uri="{FF2B5EF4-FFF2-40B4-BE49-F238E27FC236}">
                  <a16:creationId xmlns:a16="http://schemas.microsoft.com/office/drawing/2014/main" id="{9BF7F8B4-C5AD-49D6-96D5-C314F2EC43C9}"/>
                </a:ext>
              </a:extLst>
            </p:cNvPr>
            <p:cNvCxnSpPr>
              <a:cxnSpLocks/>
            </p:cNvCxnSpPr>
            <p:nvPr/>
          </p:nvCxnSpPr>
          <p:spPr>
            <a:xfrm flipH="1">
              <a:off x="2760617" y="3430754"/>
              <a:ext cx="236506" cy="0"/>
            </a:xfrm>
            <a:prstGeom prst="straightConnector1">
              <a:avLst/>
            </a:prstGeom>
            <a:ln w="25400">
              <a:solidFill>
                <a:schemeClr val="tx1"/>
              </a:solidFill>
              <a:headEnd type="none"/>
              <a:tailEnd type="none"/>
            </a:ln>
          </p:spPr>
          <p:style>
            <a:lnRef idx="1">
              <a:schemeClr val="accent1"/>
            </a:lnRef>
            <a:fillRef idx="0">
              <a:schemeClr val="accent1"/>
            </a:fillRef>
            <a:effectRef idx="0">
              <a:schemeClr val="accent1"/>
            </a:effectRef>
            <a:fontRef idx="minor">
              <a:schemeClr val="tx1"/>
            </a:fontRef>
          </p:style>
        </p:cxnSp>
        <p:sp>
          <p:nvSpPr>
            <p:cNvPr id="28" name="Szövegdoboz 27">
              <a:extLst>
                <a:ext uri="{FF2B5EF4-FFF2-40B4-BE49-F238E27FC236}">
                  <a16:creationId xmlns:a16="http://schemas.microsoft.com/office/drawing/2014/main" id="{802749F0-7C72-4744-9C55-60232A1C4531}"/>
                </a:ext>
              </a:extLst>
            </p:cNvPr>
            <p:cNvSpPr txBox="1"/>
            <p:nvPr/>
          </p:nvSpPr>
          <p:spPr>
            <a:xfrm>
              <a:off x="3882453" y="6235902"/>
              <a:ext cx="300082" cy="369332"/>
            </a:xfrm>
            <a:prstGeom prst="rect">
              <a:avLst/>
            </a:prstGeom>
            <a:noFill/>
          </p:spPr>
          <p:txBody>
            <a:bodyPr wrap="none" rtlCol="0">
              <a:spAutoFit/>
            </a:bodyPr>
            <a:lstStyle/>
            <a:p>
              <a:r>
                <a:rPr lang="hu-HU" dirty="0">
                  <a:latin typeface="Times New Roman" panose="02020603050405020304" pitchFamily="18" charset="0"/>
                  <a:cs typeface="Times New Roman" panose="02020603050405020304" pitchFamily="18" charset="0"/>
                </a:rPr>
                <a:t>1</a:t>
              </a:r>
            </a:p>
          </p:txBody>
        </p:sp>
        <p:sp>
          <p:nvSpPr>
            <p:cNvPr id="29" name="Szövegdoboz 28">
              <a:extLst>
                <a:ext uri="{FF2B5EF4-FFF2-40B4-BE49-F238E27FC236}">
                  <a16:creationId xmlns:a16="http://schemas.microsoft.com/office/drawing/2014/main" id="{3A279FFD-E2C2-4B01-8CF0-7E88A02EFF1E}"/>
                </a:ext>
              </a:extLst>
            </p:cNvPr>
            <p:cNvSpPr txBox="1"/>
            <p:nvPr/>
          </p:nvSpPr>
          <p:spPr>
            <a:xfrm>
              <a:off x="3075485" y="6804722"/>
              <a:ext cx="300082" cy="369332"/>
            </a:xfrm>
            <a:prstGeom prst="rect">
              <a:avLst/>
            </a:prstGeom>
            <a:noFill/>
          </p:spPr>
          <p:txBody>
            <a:bodyPr wrap="none" rtlCol="0">
              <a:spAutoFit/>
            </a:bodyPr>
            <a:lstStyle/>
            <a:p>
              <a:r>
                <a:rPr lang="hu-HU" dirty="0">
                  <a:latin typeface="Times New Roman" panose="02020603050405020304" pitchFamily="18" charset="0"/>
                  <a:cs typeface="Times New Roman" panose="02020603050405020304" pitchFamily="18" charset="0"/>
                </a:rPr>
                <a:t>1</a:t>
              </a:r>
            </a:p>
          </p:txBody>
        </p:sp>
        <p:sp>
          <p:nvSpPr>
            <p:cNvPr id="30" name="Szövegdoboz 29">
              <a:extLst>
                <a:ext uri="{FF2B5EF4-FFF2-40B4-BE49-F238E27FC236}">
                  <a16:creationId xmlns:a16="http://schemas.microsoft.com/office/drawing/2014/main" id="{0558B433-9BB0-4166-A0AB-148E82969FB2}"/>
                </a:ext>
              </a:extLst>
            </p:cNvPr>
            <p:cNvSpPr txBox="1"/>
            <p:nvPr/>
          </p:nvSpPr>
          <p:spPr>
            <a:xfrm>
              <a:off x="2193561" y="6525712"/>
              <a:ext cx="300082" cy="369332"/>
            </a:xfrm>
            <a:prstGeom prst="rect">
              <a:avLst/>
            </a:prstGeom>
            <a:noFill/>
          </p:spPr>
          <p:txBody>
            <a:bodyPr wrap="none" rtlCol="0">
              <a:spAutoFit/>
            </a:bodyPr>
            <a:lstStyle/>
            <a:p>
              <a:r>
                <a:rPr lang="hu-HU" dirty="0">
                  <a:latin typeface="Times New Roman" panose="02020603050405020304" pitchFamily="18" charset="0"/>
                  <a:cs typeface="Times New Roman" panose="02020603050405020304" pitchFamily="18" charset="0"/>
                </a:rPr>
                <a:t>1</a:t>
              </a:r>
            </a:p>
          </p:txBody>
        </p:sp>
        <p:sp>
          <p:nvSpPr>
            <p:cNvPr id="31" name="Szövegdoboz 30">
              <a:extLst>
                <a:ext uri="{FF2B5EF4-FFF2-40B4-BE49-F238E27FC236}">
                  <a16:creationId xmlns:a16="http://schemas.microsoft.com/office/drawing/2014/main" id="{868F6652-40B1-4C13-8EB2-5B30CCF85422}"/>
                </a:ext>
              </a:extLst>
            </p:cNvPr>
            <p:cNvSpPr txBox="1"/>
            <p:nvPr/>
          </p:nvSpPr>
          <p:spPr>
            <a:xfrm>
              <a:off x="1576154" y="3507704"/>
              <a:ext cx="567784" cy="1015663"/>
            </a:xfrm>
            <a:prstGeom prst="rect">
              <a:avLst/>
            </a:prstGeom>
            <a:noFill/>
          </p:spPr>
          <p:txBody>
            <a:bodyPr wrap="none" rtlCol="0">
              <a:spAutoFit/>
            </a:bodyPr>
            <a:lstStyle/>
            <a:p>
              <a:r>
                <a:rPr lang="hu-HU" sz="6000" dirty="0">
                  <a:solidFill>
                    <a:srgbClr val="FF0000"/>
                  </a:solidFill>
                </a:rPr>
                <a:t>+</a:t>
              </a:r>
            </a:p>
          </p:txBody>
        </p:sp>
      </p:grpSp>
      <p:grpSp>
        <p:nvGrpSpPr>
          <p:cNvPr id="41" name="Csoportba foglalás 40">
            <a:extLst>
              <a:ext uri="{FF2B5EF4-FFF2-40B4-BE49-F238E27FC236}">
                <a16:creationId xmlns:a16="http://schemas.microsoft.com/office/drawing/2014/main" id="{D9AC3BD5-E2B0-4A8E-BA8A-E57F07949448}"/>
              </a:ext>
            </a:extLst>
          </p:cNvPr>
          <p:cNvGrpSpPr/>
          <p:nvPr/>
        </p:nvGrpSpPr>
        <p:grpSpPr>
          <a:xfrm>
            <a:off x="325763" y="2571147"/>
            <a:ext cx="3051191" cy="2324844"/>
            <a:chOff x="259774" y="3293038"/>
            <a:chExt cx="3051191" cy="2324844"/>
          </a:xfrm>
        </p:grpSpPr>
        <p:grpSp>
          <p:nvGrpSpPr>
            <p:cNvPr id="37" name="Csoportba foglalás 36">
              <a:extLst>
                <a:ext uri="{FF2B5EF4-FFF2-40B4-BE49-F238E27FC236}">
                  <a16:creationId xmlns:a16="http://schemas.microsoft.com/office/drawing/2014/main" id="{79DF16DB-10D2-49F2-BE9C-6955AC547DC8}"/>
                </a:ext>
              </a:extLst>
            </p:cNvPr>
            <p:cNvGrpSpPr/>
            <p:nvPr/>
          </p:nvGrpSpPr>
          <p:grpSpPr>
            <a:xfrm>
              <a:off x="259774" y="3293038"/>
              <a:ext cx="3051191" cy="2324844"/>
              <a:chOff x="259774" y="3293038"/>
              <a:chExt cx="3051191" cy="2324844"/>
            </a:xfrm>
          </p:grpSpPr>
          <p:sp>
            <p:nvSpPr>
              <p:cNvPr id="34" name="Romboid 33">
                <a:extLst>
                  <a:ext uri="{FF2B5EF4-FFF2-40B4-BE49-F238E27FC236}">
                    <a16:creationId xmlns:a16="http://schemas.microsoft.com/office/drawing/2014/main" id="{D1662EE3-047F-4FC4-B083-C118D11BCB08}"/>
                  </a:ext>
                </a:extLst>
              </p:cNvPr>
              <p:cNvSpPr/>
              <p:nvPr/>
            </p:nvSpPr>
            <p:spPr>
              <a:xfrm rot="5400000">
                <a:off x="164890" y="3387922"/>
                <a:ext cx="2313036" cy="2123267"/>
              </a:xfrm>
              <a:prstGeom prst="parallelogram">
                <a:avLst>
                  <a:gd name="adj" fmla="val 66228"/>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u-HU"/>
              </a:p>
            </p:txBody>
          </p:sp>
          <p:sp>
            <p:nvSpPr>
              <p:cNvPr id="35" name="Téglalap 34">
                <a:extLst>
                  <a:ext uri="{FF2B5EF4-FFF2-40B4-BE49-F238E27FC236}">
                    <a16:creationId xmlns:a16="http://schemas.microsoft.com/office/drawing/2014/main" id="{C1380BD1-6D22-485A-9A51-36174602DBD3}"/>
                  </a:ext>
                </a:extLst>
              </p:cNvPr>
              <p:cNvSpPr/>
              <p:nvPr/>
            </p:nvSpPr>
            <p:spPr>
              <a:xfrm>
                <a:off x="2409177" y="4713564"/>
                <a:ext cx="901788" cy="90431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u-HU"/>
              </a:p>
            </p:txBody>
          </p:sp>
        </p:grpSp>
        <p:sp>
          <p:nvSpPr>
            <p:cNvPr id="38" name="Szövegdoboz 37">
              <a:extLst>
                <a:ext uri="{FF2B5EF4-FFF2-40B4-BE49-F238E27FC236}">
                  <a16:creationId xmlns:a16="http://schemas.microsoft.com/office/drawing/2014/main" id="{C5FE3A5C-FA30-4CEF-9C7F-B88D48016AA2}"/>
                </a:ext>
              </a:extLst>
            </p:cNvPr>
            <p:cNvSpPr txBox="1"/>
            <p:nvPr/>
          </p:nvSpPr>
          <p:spPr>
            <a:xfrm>
              <a:off x="1235243" y="4299284"/>
              <a:ext cx="617477" cy="584775"/>
            </a:xfrm>
            <a:prstGeom prst="rect">
              <a:avLst/>
            </a:prstGeom>
            <a:noFill/>
          </p:spPr>
          <p:txBody>
            <a:bodyPr wrap="none" rtlCol="0">
              <a:spAutoFit/>
            </a:bodyPr>
            <a:lstStyle/>
            <a:p>
              <a:r>
                <a:rPr lang="hu-HU" sz="3200" dirty="0">
                  <a:latin typeface="Times New Roman" panose="02020603050405020304" pitchFamily="18" charset="0"/>
                  <a:cs typeface="Times New Roman" panose="02020603050405020304" pitchFamily="18" charset="0"/>
                </a:rPr>
                <a:t>V</a:t>
              </a:r>
              <a:r>
                <a:rPr lang="hu-HU" sz="3200" baseline="-25000" dirty="0">
                  <a:latin typeface="Times New Roman" panose="02020603050405020304" pitchFamily="18" charset="0"/>
                  <a:cs typeface="Times New Roman" panose="02020603050405020304" pitchFamily="18" charset="0"/>
                </a:rPr>
                <a:t>1</a:t>
              </a:r>
            </a:p>
          </p:txBody>
        </p:sp>
      </p:grpSp>
      <p:grpSp>
        <p:nvGrpSpPr>
          <p:cNvPr id="40" name="Csoportba foglalás 39">
            <a:extLst>
              <a:ext uri="{FF2B5EF4-FFF2-40B4-BE49-F238E27FC236}">
                <a16:creationId xmlns:a16="http://schemas.microsoft.com/office/drawing/2014/main" id="{87F57BB4-704F-49EA-B356-869DA74CDC08}"/>
              </a:ext>
            </a:extLst>
          </p:cNvPr>
          <p:cNvGrpSpPr/>
          <p:nvPr/>
        </p:nvGrpSpPr>
        <p:grpSpPr>
          <a:xfrm>
            <a:off x="328151" y="3492534"/>
            <a:ext cx="3042827" cy="2324747"/>
            <a:chOff x="262162" y="4214425"/>
            <a:chExt cx="3042827" cy="2324747"/>
          </a:xfrm>
        </p:grpSpPr>
        <p:grpSp>
          <p:nvGrpSpPr>
            <p:cNvPr id="36" name="Csoportba foglalás 35">
              <a:extLst>
                <a:ext uri="{FF2B5EF4-FFF2-40B4-BE49-F238E27FC236}">
                  <a16:creationId xmlns:a16="http://schemas.microsoft.com/office/drawing/2014/main" id="{71D43B66-429C-431E-943B-370DF36D6988}"/>
                </a:ext>
              </a:extLst>
            </p:cNvPr>
            <p:cNvGrpSpPr/>
            <p:nvPr/>
          </p:nvGrpSpPr>
          <p:grpSpPr>
            <a:xfrm>
              <a:off x="262162" y="4214425"/>
              <a:ext cx="3042827" cy="2324747"/>
              <a:chOff x="262162" y="4214425"/>
              <a:chExt cx="3042827" cy="2324747"/>
            </a:xfrm>
          </p:grpSpPr>
          <p:sp>
            <p:nvSpPr>
              <p:cNvPr id="32" name="Romboid 31">
                <a:extLst>
                  <a:ext uri="{FF2B5EF4-FFF2-40B4-BE49-F238E27FC236}">
                    <a16:creationId xmlns:a16="http://schemas.microsoft.com/office/drawing/2014/main" id="{70466E8A-5065-4C80-9E21-F1072A491E3D}"/>
                  </a:ext>
                </a:extLst>
              </p:cNvPr>
              <p:cNvSpPr/>
              <p:nvPr/>
            </p:nvSpPr>
            <p:spPr>
              <a:xfrm rot="5400000">
                <a:off x="161422" y="4315165"/>
                <a:ext cx="2324747" cy="2123267"/>
              </a:xfrm>
              <a:prstGeom prst="parallelogram">
                <a:avLst>
                  <a:gd name="adj" fmla="val 66228"/>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u-HU"/>
              </a:p>
            </p:txBody>
          </p:sp>
          <p:sp>
            <p:nvSpPr>
              <p:cNvPr id="33" name="Téglalap 32">
                <a:extLst>
                  <a:ext uri="{FF2B5EF4-FFF2-40B4-BE49-F238E27FC236}">
                    <a16:creationId xmlns:a16="http://schemas.microsoft.com/office/drawing/2014/main" id="{FA54EB69-5D4D-4B61-8AD5-8FA9E14D45CD}"/>
                  </a:ext>
                </a:extLst>
              </p:cNvPr>
              <p:cNvSpPr/>
              <p:nvPr/>
            </p:nvSpPr>
            <p:spPr>
              <a:xfrm>
                <a:off x="2408518" y="5635812"/>
                <a:ext cx="896471" cy="90092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u-HU"/>
              </a:p>
            </p:txBody>
          </p:sp>
        </p:grpSp>
        <p:sp>
          <p:nvSpPr>
            <p:cNvPr id="39" name="Szövegdoboz 38">
              <a:extLst>
                <a:ext uri="{FF2B5EF4-FFF2-40B4-BE49-F238E27FC236}">
                  <a16:creationId xmlns:a16="http://schemas.microsoft.com/office/drawing/2014/main" id="{6231E54F-92F3-4186-A2AE-9A14CADA95CF}"/>
                </a:ext>
              </a:extLst>
            </p:cNvPr>
            <p:cNvSpPr txBox="1"/>
            <p:nvPr/>
          </p:nvSpPr>
          <p:spPr>
            <a:xfrm>
              <a:off x="1243264" y="5189621"/>
              <a:ext cx="617477" cy="584775"/>
            </a:xfrm>
            <a:prstGeom prst="rect">
              <a:avLst/>
            </a:prstGeom>
            <a:noFill/>
          </p:spPr>
          <p:txBody>
            <a:bodyPr wrap="none" rtlCol="0">
              <a:spAutoFit/>
            </a:bodyPr>
            <a:lstStyle/>
            <a:p>
              <a:r>
                <a:rPr lang="hu-HU" sz="3200" dirty="0">
                  <a:latin typeface="Times New Roman" panose="02020603050405020304" pitchFamily="18" charset="0"/>
                  <a:cs typeface="Times New Roman" panose="02020603050405020304" pitchFamily="18" charset="0"/>
                </a:rPr>
                <a:t>V</a:t>
              </a:r>
              <a:r>
                <a:rPr lang="hu-HU" sz="3200" baseline="-25000" dirty="0">
                  <a:latin typeface="Times New Roman" panose="02020603050405020304" pitchFamily="18" charset="0"/>
                  <a:cs typeface="Times New Roman" panose="02020603050405020304" pitchFamily="18" charset="0"/>
                </a:rPr>
                <a:t>1</a:t>
              </a:r>
            </a:p>
          </p:txBody>
        </p:sp>
      </p:grpSp>
      <mc:AlternateContent xmlns:mc="http://schemas.openxmlformats.org/markup-compatibility/2006" xmlns:a14="http://schemas.microsoft.com/office/drawing/2010/main">
        <mc:Choice Requires="a14">
          <p:sp>
            <p:nvSpPr>
              <p:cNvPr id="46" name="Szövegdoboz 45">
                <a:extLst>
                  <a:ext uri="{FF2B5EF4-FFF2-40B4-BE49-F238E27FC236}">
                    <a16:creationId xmlns:a16="http://schemas.microsoft.com/office/drawing/2014/main" id="{51D45110-EA91-4BC4-A3CE-8A40AB3C9F64}"/>
                  </a:ext>
                </a:extLst>
              </p:cNvPr>
              <p:cNvSpPr txBox="1"/>
              <p:nvPr/>
            </p:nvSpPr>
            <p:spPr>
              <a:xfrm>
                <a:off x="6247122" y="3222509"/>
                <a:ext cx="4652492" cy="492443"/>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sSub>
                        <m:sSubPr>
                          <m:ctrlPr>
                            <a:rPr lang="hu-HU" sz="3200" i="1" smtClean="0">
                              <a:latin typeface="Cambria Math" panose="02040503050406030204" pitchFamily="18" charset="0"/>
                              <a:ea typeface="Cambria Math" panose="02040503050406030204" pitchFamily="18" charset="0"/>
                            </a:rPr>
                          </m:ctrlPr>
                        </m:sSubPr>
                        <m:e>
                          <m:r>
                            <a:rPr lang="hu-HU" sz="3200" b="0" i="1" smtClean="0">
                              <a:latin typeface="Cambria Math" panose="02040503050406030204" pitchFamily="18" charset="0"/>
                              <a:ea typeface="Cambria Math" panose="02040503050406030204" pitchFamily="18" charset="0"/>
                            </a:rPr>
                            <m:t>𝑐</m:t>
                          </m:r>
                        </m:e>
                        <m:sub>
                          <m:r>
                            <a:rPr lang="hu-HU" sz="3200" b="0" i="1" smtClean="0">
                              <a:latin typeface="Cambria Math" panose="02040503050406030204" pitchFamily="18" charset="0"/>
                              <a:ea typeface="Cambria Math" panose="02040503050406030204" pitchFamily="18" charset="0"/>
                            </a:rPr>
                            <m:t>1</m:t>
                          </m:r>
                        </m:sub>
                      </m:sSub>
                      <m:r>
                        <a:rPr lang="hu-HU" sz="3200" b="0" i="1" smtClean="0">
                          <a:latin typeface="Cambria Math" panose="02040503050406030204" pitchFamily="18" charset="0"/>
                          <a:ea typeface="Cambria Math" panose="02040503050406030204" pitchFamily="18" charset="0"/>
                        </a:rPr>
                        <m:t>=2∙</m:t>
                      </m:r>
                      <m:sSub>
                        <m:sSubPr>
                          <m:ctrlPr>
                            <a:rPr lang="hu-HU" sz="3200" b="0" i="1" smtClean="0">
                              <a:latin typeface="Cambria Math" panose="02040503050406030204" pitchFamily="18" charset="0"/>
                              <a:ea typeface="Cambria Math" panose="02040503050406030204" pitchFamily="18" charset="0"/>
                            </a:rPr>
                          </m:ctrlPr>
                        </m:sSubPr>
                        <m:e>
                          <m:r>
                            <a:rPr lang="hu-HU" sz="3200" b="0" i="1" smtClean="0">
                              <a:latin typeface="Cambria Math" panose="02040503050406030204" pitchFamily="18" charset="0"/>
                              <a:ea typeface="Cambria Math" panose="02040503050406030204" pitchFamily="18" charset="0"/>
                            </a:rPr>
                            <m:t>𝑐</m:t>
                          </m:r>
                        </m:e>
                        <m:sub>
                          <m:r>
                            <a:rPr lang="hu-HU" sz="3200" b="0" i="1" smtClean="0">
                              <a:latin typeface="Cambria Math" panose="02040503050406030204" pitchFamily="18" charset="0"/>
                              <a:ea typeface="Cambria Math" panose="02040503050406030204" pitchFamily="18" charset="0"/>
                            </a:rPr>
                            <m:t>2</m:t>
                          </m:r>
                        </m:sub>
                      </m:sSub>
                      <m:r>
                        <a:rPr lang="hu-HU" sz="3200" b="0" i="1" smtClean="0">
                          <a:latin typeface="Cambria Math" panose="02040503050406030204" pitchFamily="18" charset="0"/>
                          <a:ea typeface="Cambria Math" panose="02040503050406030204" pitchFamily="18" charset="0"/>
                        </a:rPr>
                        <m:t> </m:t>
                      </m:r>
                      <m:r>
                        <m:rPr>
                          <m:sty m:val="p"/>
                        </m:rPr>
                        <a:rPr lang="hu-HU" sz="3200" b="0" i="0" smtClean="0">
                          <a:latin typeface="Cambria Math" panose="02040503050406030204" pitchFamily="18" charset="0"/>
                          <a:ea typeface="Cambria Math" panose="02040503050406030204" pitchFamily="18" charset="0"/>
                        </a:rPr>
                        <m:t>and</m:t>
                      </m:r>
                      <m:sSub>
                        <m:sSubPr>
                          <m:ctrlPr>
                            <a:rPr lang="hu-HU" sz="3200" i="1">
                              <a:latin typeface="Cambria Math" panose="02040503050406030204" pitchFamily="18" charset="0"/>
                              <a:ea typeface="Cambria Math" panose="02040503050406030204" pitchFamily="18" charset="0"/>
                            </a:rPr>
                          </m:ctrlPr>
                        </m:sSubPr>
                        <m:e>
                          <m:r>
                            <a:rPr lang="hu-HU" sz="3200" b="0" i="1" smtClean="0">
                              <a:latin typeface="Cambria Math" panose="02040503050406030204" pitchFamily="18" charset="0"/>
                              <a:ea typeface="Cambria Math" panose="02040503050406030204" pitchFamily="18" charset="0"/>
                            </a:rPr>
                            <m:t> </m:t>
                          </m:r>
                          <m:r>
                            <a:rPr lang="hu-HU" sz="3200" i="1">
                              <a:latin typeface="Cambria Math" panose="02040503050406030204" pitchFamily="18" charset="0"/>
                              <a:ea typeface="Cambria Math" panose="02040503050406030204" pitchFamily="18" charset="0"/>
                            </a:rPr>
                            <m:t>𝜅</m:t>
                          </m:r>
                        </m:e>
                        <m:sub>
                          <m:r>
                            <a:rPr lang="hu-HU" sz="3200" b="0" i="1" smtClean="0">
                              <a:latin typeface="Cambria Math" panose="02040503050406030204" pitchFamily="18" charset="0"/>
                              <a:ea typeface="Cambria Math" panose="02040503050406030204" pitchFamily="18" charset="0"/>
                            </a:rPr>
                            <m:t>1</m:t>
                          </m:r>
                        </m:sub>
                      </m:sSub>
                      <m:r>
                        <a:rPr lang="hu-HU" sz="3200" i="1">
                          <a:latin typeface="Cambria Math" panose="02040503050406030204" pitchFamily="18" charset="0"/>
                          <a:ea typeface="Cambria Math" panose="02040503050406030204" pitchFamily="18" charset="0"/>
                        </a:rPr>
                        <m:t>=</m:t>
                      </m:r>
                      <m:r>
                        <a:rPr lang="hu-HU" sz="3200" b="0" i="1" smtClean="0">
                          <a:latin typeface="Cambria Math" panose="02040503050406030204" pitchFamily="18" charset="0"/>
                          <a:ea typeface="Cambria Math" panose="02040503050406030204" pitchFamily="18" charset="0"/>
                        </a:rPr>
                        <m:t>2</m:t>
                      </m:r>
                      <m:r>
                        <a:rPr lang="hu-HU" sz="3200" i="1">
                          <a:latin typeface="Cambria Math" panose="02040503050406030204" pitchFamily="18" charset="0"/>
                          <a:ea typeface="Cambria Math" panose="02040503050406030204" pitchFamily="18" charset="0"/>
                        </a:rPr>
                        <m:t>∙</m:t>
                      </m:r>
                      <m:sSub>
                        <m:sSubPr>
                          <m:ctrlPr>
                            <a:rPr lang="hu-HU" sz="3200" i="1">
                              <a:latin typeface="Cambria Math" panose="02040503050406030204" pitchFamily="18" charset="0"/>
                              <a:ea typeface="Cambria Math" panose="02040503050406030204" pitchFamily="18" charset="0"/>
                            </a:rPr>
                          </m:ctrlPr>
                        </m:sSubPr>
                        <m:e>
                          <m:r>
                            <a:rPr lang="hu-HU" sz="3200" i="1">
                              <a:latin typeface="Cambria Math" panose="02040503050406030204" pitchFamily="18" charset="0"/>
                              <a:ea typeface="Cambria Math" panose="02040503050406030204" pitchFamily="18" charset="0"/>
                            </a:rPr>
                            <m:t>𝜅</m:t>
                          </m:r>
                        </m:e>
                        <m:sub>
                          <m:r>
                            <a:rPr lang="hu-HU" sz="3200" b="0" i="1" smtClean="0">
                              <a:latin typeface="Cambria Math" panose="02040503050406030204" pitchFamily="18" charset="0"/>
                              <a:ea typeface="Cambria Math" panose="02040503050406030204" pitchFamily="18" charset="0"/>
                            </a:rPr>
                            <m:t>2</m:t>
                          </m:r>
                        </m:sub>
                      </m:sSub>
                    </m:oMath>
                  </m:oMathPara>
                </a14:m>
                <a:endParaRPr lang="hu-HU" sz="3200" dirty="0"/>
              </a:p>
            </p:txBody>
          </p:sp>
        </mc:Choice>
        <mc:Fallback xmlns="">
          <p:sp>
            <p:nvSpPr>
              <p:cNvPr id="46" name="Szövegdoboz 45">
                <a:extLst>
                  <a:ext uri="{FF2B5EF4-FFF2-40B4-BE49-F238E27FC236}">
                    <a16:creationId xmlns:a16="http://schemas.microsoft.com/office/drawing/2014/main" id="{51D45110-EA91-4BC4-A3CE-8A40AB3C9F64}"/>
                  </a:ext>
                </a:extLst>
              </p:cNvPr>
              <p:cNvSpPr txBox="1">
                <a:spLocks noRot="1" noChangeAspect="1" noMove="1" noResize="1" noEditPoints="1" noAdjustHandles="1" noChangeArrowheads="1" noChangeShapeType="1" noTextEdit="1"/>
              </p:cNvSpPr>
              <p:nvPr/>
            </p:nvSpPr>
            <p:spPr>
              <a:xfrm>
                <a:off x="6247122" y="3222509"/>
                <a:ext cx="4652492" cy="492443"/>
              </a:xfrm>
              <a:prstGeom prst="rect">
                <a:avLst/>
              </a:prstGeom>
              <a:blipFill>
                <a:blip r:embed="rId3"/>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47" name="Szövegdoboz 46">
                <a:extLst>
                  <a:ext uri="{FF2B5EF4-FFF2-40B4-BE49-F238E27FC236}">
                    <a16:creationId xmlns:a16="http://schemas.microsoft.com/office/drawing/2014/main" id="{01C5C2BA-A61A-4589-86D7-373A07B7673F}"/>
                  </a:ext>
                </a:extLst>
              </p:cNvPr>
              <p:cNvSpPr txBox="1"/>
              <p:nvPr/>
            </p:nvSpPr>
            <p:spPr>
              <a:xfrm>
                <a:off x="6813125" y="4869869"/>
                <a:ext cx="4662366" cy="1005725"/>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sSub>
                        <m:sSubPr>
                          <m:ctrlPr>
                            <a:rPr lang="hu-HU" sz="3200" i="1" smtClean="0">
                              <a:latin typeface="Cambria Math" panose="02040503050406030204" pitchFamily="18" charset="0"/>
                              <a:ea typeface="Cambria Math" panose="02040503050406030204" pitchFamily="18" charset="0"/>
                            </a:rPr>
                          </m:ctrlPr>
                        </m:sSubPr>
                        <m:e>
                          <m:r>
                            <m:rPr>
                              <m:sty m:val="p"/>
                            </m:rPr>
                            <a:rPr lang="el-GR" sz="3200" i="1" smtClean="0">
                              <a:latin typeface="Cambria Math" panose="02040503050406030204" pitchFamily="18" charset="0"/>
                              <a:ea typeface="Cambria Math" panose="02040503050406030204" pitchFamily="18" charset="0"/>
                            </a:rPr>
                            <m:t>Λ</m:t>
                          </m:r>
                        </m:e>
                        <m:sub>
                          <m:r>
                            <a:rPr lang="hu-HU" sz="3200" b="0" i="1" smtClean="0">
                              <a:latin typeface="Cambria Math" panose="02040503050406030204" pitchFamily="18" charset="0"/>
                              <a:ea typeface="Cambria Math" panose="02040503050406030204" pitchFamily="18" charset="0"/>
                            </a:rPr>
                            <m:t>1</m:t>
                          </m:r>
                        </m:sub>
                      </m:sSub>
                      <m:r>
                        <a:rPr lang="hu-HU" sz="3200" b="0" i="1" smtClean="0">
                          <a:latin typeface="Cambria Math" panose="02040503050406030204" pitchFamily="18" charset="0"/>
                          <a:ea typeface="Cambria Math" panose="02040503050406030204" pitchFamily="18" charset="0"/>
                        </a:rPr>
                        <m:t>=</m:t>
                      </m:r>
                      <m:f>
                        <m:fPr>
                          <m:ctrlPr>
                            <a:rPr lang="hu-HU" sz="3200" b="0" i="1" smtClean="0">
                              <a:latin typeface="Cambria Math" panose="02040503050406030204" pitchFamily="18" charset="0"/>
                              <a:ea typeface="Cambria Math" panose="02040503050406030204" pitchFamily="18" charset="0"/>
                            </a:rPr>
                          </m:ctrlPr>
                        </m:fPr>
                        <m:num>
                          <m:sSub>
                            <m:sSubPr>
                              <m:ctrlPr>
                                <a:rPr lang="hu-HU" sz="3200" i="1">
                                  <a:latin typeface="Cambria Math" panose="02040503050406030204" pitchFamily="18" charset="0"/>
                                  <a:ea typeface="Cambria Math" panose="02040503050406030204" pitchFamily="18" charset="0"/>
                                </a:rPr>
                              </m:ctrlPr>
                            </m:sSubPr>
                            <m:e>
                              <m:r>
                                <a:rPr lang="hu-HU" sz="3200" i="1">
                                  <a:latin typeface="Cambria Math" panose="02040503050406030204" pitchFamily="18" charset="0"/>
                                  <a:ea typeface="Cambria Math" panose="02040503050406030204" pitchFamily="18" charset="0"/>
                                </a:rPr>
                                <m:t>𝜅</m:t>
                              </m:r>
                            </m:e>
                            <m:sub>
                              <m:r>
                                <a:rPr lang="hu-HU" sz="3200" b="0" i="1" smtClean="0">
                                  <a:latin typeface="Cambria Math" panose="02040503050406030204" pitchFamily="18" charset="0"/>
                                  <a:ea typeface="Cambria Math" panose="02040503050406030204" pitchFamily="18" charset="0"/>
                                </a:rPr>
                                <m:t>1</m:t>
                              </m:r>
                            </m:sub>
                          </m:sSub>
                        </m:num>
                        <m:den>
                          <m:sSub>
                            <m:sSubPr>
                              <m:ctrlPr>
                                <a:rPr lang="hu-HU" sz="3200" i="1">
                                  <a:latin typeface="Cambria Math" panose="02040503050406030204" pitchFamily="18" charset="0"/>
                                  <a:ea typeface="Cambria Math" panose="02040503050406030204" pitchFamily="18" charset="0"/>
                                </a:rPr>
                              </m:ctrlPr>
                            </m:sSubPr>
                            <m:e>
                              <m:r>
                                <a:rPr lang="hu-HU" sz="3200" i="1">
                                  <a:latin typeface="Cambria Math" panose="02040503050406030204" pitchFamily="18" charset="0"/>
                                  <a:ea typeface="Cambria Math" panose="02040503050406030204" pitchFamily="18" charset="0"/>
                                </a:rPr>
                                <m:t>𝑐</m:t>
                              </m:r>
                            </m:e>
                            <m:sub>
                              <m:r>
                                <a:rPr lang="hu-HU" sz="3200" b="0" i="1" smtClean="0">
                                  <a:latin typeface="Cambria Math" panose="02040503050406030204" pitchFamily="18" charset="0"/>
                                  <a:ea typeface="Cambria Math" panose="02040503050406030204" pitchFamily="18" charset="0"/>
                                </a:rPr>
                                <m:t>1</m:t>
                              </m:r>
                            </m:sub>
                          </m:sSub>
                        </m:den>
                      </m:f>
                      <m:r>
                        <a:rPr lang="hu-HU" sz="3200" i="1">
                          <a:latin typeface="Cambria Math" panose="02040503050406030204" pitchFamily="18" charset="0"/>
                          <a:ea typeface="Cambria Math" panose="02040503050406030204" pitchFamily="18" charset="0"/>
                        </a:rPr>
                        <m:t>=</m:t>
                      </m:r>
                      <m:f>
                        <m:fPr>
                          <m:ctrlPr>
                            <a:rPr lang="hu-HU" sz="3200" i="1">
                              <a:latin typeface="Cambria Math" panose="02040503050406030204" pitchFamily="18" charset="0"/>
                              <a:ea typeface="Cambria Math" panose="02040503050406030204" pitchFamily="18" charset="0"/>
                            </a:rPr>
                          </m:ctrlPr>
                        </m:fPr>
                        <m:num>
                          <m:sSub>
                            <m:sSubPr>
                              <m:ctrlPr>
                                <a:rPr lang="hu-HU" sz="3200" i="1">
                                  <a:latin typeface="Cambria Math" panose="02040503050406030204" pitchFamily="18" charset="0"/>
                                  <a:ea typeface="Cambria Math" panose="02040503050406030204" pitchFamily="18" charset="0"/>
                                </a:rPr>
                              </m:ctrlPr>
                            </m:sSubPr>
                            <m:e>
                              <m:r>
                                <a:rPr lang="hu-HU" sz="3200" b="0" i="1" smtClean="0">
                                  <a:latin typeface="Cambria Math" panose="02040503050406030204" pitchFamily="18" charset="0"/>
                                  <a:ea typeface="Cambria Math" panose="02040503050406030204" pitchFamily="18" charset="0"/>
                                </a:rPr>
                                <m:t>2</m:t>
                              </m:r>
                              <m:r>
                                <a:rPr lang="hu-HU" sz="3200" i="1">
                                  <a:latin typeface="Cambria Math" panose="02040503050406030204" pitchFamily="18" charset="0"/>
                                  <a:ea typeface="Cambria Math" panose="02040503050406030204" pitchFamily="18" charset="0"/>
                                </a:rPr>
                                <m:t>𝜅</m:t>
                              </m:r>
                            </m:e>
                            <m:sub>
                              <m:r>
                                <a:rPr lang="hu-HU" sz="3200" b="0" i="1" smtClean="0">
                                  <a:latin typeface="Cambria Math" panose="02040503050406030204" pitchFamily="18" charset="0"/>
                                  <a:ea typeface="Cambria Math" panose="02040503050406030204" pitchFamily="18" charset="0"/>
                                </a:rPr>
                                <m:t>2</m:t>
                              </m:r>
                            </m:sub>
                          </m:sSub>
                        </m:num>
                        <m:den>
                          <m:sSub>
                            <m:sSubPr>
                              <m:ctrlPr>
                                <a:rPr lang="hu-HU" sz="3200" i="1" smtClean="0">
                                  <a:latin typeface="Cambria Math" panose="02040503050406030204" pitchFamily="18" charset="0"/>
                                  <a:ea typeface="Cambria Math" panose="02040503050406030204" pitchFamily="18" charset="0"/>
                                </a:rPr>
                              </m:ctrlPr>
                            </m:sSubPr>
                            <m:e>
                              <m:r>
                                <a:rPr lang="hu-HU" sz="3200" b="0" i="1" smtClean="0">
                                  <a:latin typeface="Cambria Math" panose="02040503050406030204" pitchFamily="18" charset="0"/>
                                  <a:ea typeface="Cambria Math" panose="02040503050406030204" pitchFamily="18" charset="0"/>
                                </a:rPr>
                                <m:t>2</m:t>
                              </m:r>
                              <m:r>
                                <a:rPr lang="hu-HU" sz="3200" b="0" i="1" smtClean="0">
                                  <a:latin typeface="Cambria Math" panose="02040503050406030204" pitchFamily="18" charset="0"/>
                                  <a:ea typeface="Cambria Math" panose="02040503050406030204" pitchFamily="18" charset="0"/>
                                </a:rPr>
                                <m:t>𝑐</m:t>
                              </m:r>
                            </m:e>
                            <m:sub>
                              <m:r>
                                <a:rPr lang="hu-HU" sz="3200" b="0" i="1" smtClean="0">
                                  <a:latin typeface="Cambria Math" panose="02040503050406030204" pitchFamily="18" charset="0"/>
                                  <a:ea typeface="Cambria Math" panose="02040503050406030204" pitchFamily="18" charset="0"/>
                                </a:rPr>
                                <m:t>2</m:t>
                              </m:r>
                            </m:sub>
                          </m:sSub>
                        </m:den>
                      </m:f>
                      <m:r>
                        <a:rPr lang="hu-HU" sz="3200" b="0" i="1" smtClean="0">
                          <a:latin typeface="Cambria Math" panose="02040503050406030204" pitchFamily="18" charset="0"/>
                          <a:ea typeface="Cambria Math" panose="02040503050406030204" pitchFamily="18" charset="0"/>
                        </a:rPr>
                        <m:t>=</m:t>
                      </m:r>
                      <m:f>
                        <m:fPr>
                          <m:ctrlPr>
                            <a:rPr lang="hu-HU" sz="3200" i="1">
                              <a:latin typeface="Cambria Math" panose="02040503050406030204" pitchFamily="18" charset="0"/>
                              <a:ea typeface="Cambria Math" panose="02040503050406030204" pitchFamily="18" charset="0"/>
                            </a:rPr>
                          </m:ctrlPr>
                        </m:fPr>
                        <m:num>
                          <m:sSub>
                            <m:sSubPr>
                              <m:ctrlPr>
                                <a:rPr lang="hu-HU" sz="3200" i="1">
                                  <a:latin typeface="Cambria Math" panose="02040503050406030204" pitchFamily="18" charset="0"/>
                                  <a:ea typeface="Cambria Math" panose="02040503050406030204" pitchFamily="18" charset="0"/>
                                </a:rPr>
                              </m:ctrlPr>
                            </m:sSubPr>
                            <m:e>
                              <m:r>
                                <a:rPr lang="hu-HU" sz="3200" i="1">
                                  <a:latin typeface="Cambria Math" panose="02040503050406030204" pitchFamily="18" charset="0"/>
                                  <a:ea typeface="Cambria Math" panose="02040503050406030204" pitchFamily="18" charset="0"/>
                                </a:rPr>
                                <m:t>𝜅</m:t>
                              </m:r>
                            </m:e>
                            <m:sub>
                              <m:r>
                                <a:rPr lang="hu-HU" sz="3200" b="0" i="1" smtClean="0">
                                  <a:latin typeface="Cambria Math" panose="02040503050406030204" pitchFamily="18" charset="0"/>
                                  <a:ea typeface="Cambria Math" panose="02040503050406030204" pitchFamily="18" charset="0"/>
                                </a:rPr>
                                <m:t>2</m:t>
                              </m:r>
                            </m:sub>
                          </m:sSub>
                        </m:num>
                        <m:den>
                          <m:sSub>
                            <m:sSubPr>
                              <m:ctrlPr>
                                <a:rPr lang="hu-HU" sz="3200" i="1">
                                  <a:latin typeface="Cambria Math" panose="02040503050406030204" pitchFamily="18" charset="0"/>
                                  <a:ea typeface="Cambria Math" panose="02040503050406030204" pitchFamily="18" charset="0"/>
                                </a:rPr>
                              </m:ctrlPr>
                            </m:sSubPr>
                            <m:e>
                              <m:r>
                                <a:rPr lang="hu-HU" sz="3200" i="1">
                                  <a:latin typeface="Cambria Math" panose="02040503050406030204" pitchFamily="18" charset="0"/>
                                  <a:ea typeface="Cambria Math" panose="02040503050406030204" pitchFamily="18" charset="0"/>
                                </a:rPr>
                                <m:t>𝑐</m:t>
                              </m:r>
                            </m:e>
                            <m:sub>
                              <m:r>
                                <a:rPr lang="hu-HU" sz="3200" b="0" i="1" smtClean="0">
                                  <a:latin typeface="Cambria Math" panose="02040503050406030204" pitchFamily="18" charset="0"/>
                                  <a:ea typeface="Cambria Math" panose="02040503050406030204" pitchFamily="18" charset="0"/>
                                </a:rPr>
                                <m:t>2</m:t>
                              </m:r>
                            </m:sub>
                          </m:sSub>
                        </m:den>
                      </m:f>
                      <m:sSub>
                        <m:sSubPr>
                          <m:ctrlPr>
                            <a:rPr lang="hu-HU" sz="3200" i="1">
                              <a:latin typeface="Cambria Math" panose="02040503050406030204" pitchFamily="18" charset="0"/>
                              <a:ea typeface="Cambria Math" panose="02040503050406030204" pitchFamily="18" charset="0"/>
                            </a:rPr>
                          </m:ctrlPr>
                        </m:sSubPr>
                        <m:e>
                          <m:r>
                            <a:rPr lang="hu-HU" sz="3200" b="0" i="1" smtClean="0">
                              <a:latin typeface="Cambria Math" panose="02040503050406030204" pitchFamily="18" charset="0"/>
                              <a:ea typeface="Cambria Math" panose="02040503050406030204" pitchFamily="18" charset="0"/>
                            </a:rPr>
                            <m:t>=</m:t>
                          </m:r>
                          <m:r>
                            <m:rPr>
                              <m:sty m:val="p"/>
                            </m:rPr>
                            <a:rPr lang="el-GR" sz="3200" i="1">
                              <a:latin typeface="Cambria Math" panose="02040503050406030204" pitchFamily="18" charset="0"/>
                              <a:ea typeface="Cambria Math" panose="02040503050406030204" pitchFamily="18" charset="0"/>
                            </a:rPr>
                            <m:t>Λ</m:t>
                          </m:r>
                        </m:e>
                        <m:sub>
                          <m:r>
                            <a:rPr lang="hu-HU" sz="3200" b="0" i="1" smtClean="0">
                              <a:latin typeface="Cambria Math" panose="02040503050406030204" pitchFamily="18" charset="0"/>
                              <a:ea typeface="Cambria Math" panose="02040503050406030204" pitchFamily="18" charset="0"/>
                            </a:rPr>
                            <m:t>2</m:t>
                          </m:r>
                        </m:sub>
                      </m:sSub>
                    </m:oMath>
                  </m:oMathPara>
                </a14:m>
                <a:endParaRPr lang="hu-HU" sz="3200" dirty="0"/>
              </a:p>
            </p:txBody>
          </p:sp>
        </mc:Choice>
        <mc:Fallback xmlns="">
          <p:sp>
            <p:nvSpPr>
              <p:cNvPr id="47" name="Szövegdoboz 46">
                <a:extLst>
                  <a:ext uri="{FF2B5EF4-FFF2-40B4-BE49-F238E27FC236}">
                    <a16:creationId xmlns:a16="http://schemas.microsoft.com/office/drawing/2014/main" id="{01C5C2BA-A61A-4589-86D7-373A07B7673F}"/>
                  </a:ext>
                </a:extLst>
              </p:cNvPr>
              <p:cNvSpPr txBox="1">
                <a:spLocks noRot="1" noChangeAspect="1" noMove="1" noResize="1" noEditPoints="1" noAdjustHandles="1" noChangeArrowheads="1" noChangeShapeType="1" noTextEdit="1"/>
              </p:cNvSpPr>
              <p:nvPr/>
            </p:nvSpPr>
            <p:spPr>
              <a:xfrm>
                <a:off x="6813125" y="4869869"/>
                <a:ext cx="4662366" cy="1005725"/>
              </a:xfrm>
              <a:prstGeom prst="rect">
                <a:avLst/>
              </a:prstGeom>
              <a:blipFill>
                <a:blip r:embed="rId4"/>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48" name="Szövegdoboz 47">
                <a:extLst>
                  <a:ext uri="{FF2B5EF4-FFF2-40B4-BE49-F238E27FC236}">
                    <a16:creationId xmlns:a16="http://schemas.microsoft.com/office/drawing/2014/main" id="{6AE84983-A540-433E-9DF1-E08824330548}"/>
                  </a:ext>
                </a:extLst>
              </p:cNvPr>
              <p:cNvSpPr txBox="1"/>
              <p:nvPr/>
            </p:nvSpPr>
            <p:spPr>
              <a:xfrm>
                <a:off x="7001482" y="3850365"/>
                <a:ext cx="3832844" cy="923971"/>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sSub>
                        <m:sSubPr>
                          <m:ctrlPr>
                            <a:rPr lang="hu-HU" sz="3200" i="1" smtClean="0">
                              <a:latin typeface="Cambria Math" panose="02040503050406030204" pitchFamily="18" charset="0"/>
                              <a:ea typeface="Cambria Math" panose="02040503050406030204" pitchFamily="18" charset="0"/>
                            </a:rPr>
                          </m:ctrlPr>
                        </m:sSubPr>
                        <m:e>
                          <m:r>
                            <m:rPr>
                              <m:sty m:val="p"/>
                            </m:rPr>
                            <a:rPr lang="el-GR" sz="3200" i="1" smtClean="0">
                              <a:latin typeface="Cambria Math" panose="02040503050406030204" pitchFamily="18" charset="0"/>
                              <a:ea typeface="Cambria Math" panose="02040503050406030204" pitchFamily="18" charset="0"/>
                            </a:rPr>
                            <m:t>Λ</m:t>
                          </m:r>
                        </m:e>
                        <m:sub>
                          <m:r>
                            <a:rPr lang="hu-HU" sz="3200" b="0" i="1" smtClean="0">
                              <a:latin typeface="Cambria Math" panose="02040503050406030204" pitchFamily="18" charset="0"/>
                              <a:ea typeface="Cambria Math" panose="02040503050406030204" pitchFamily="18" charset="0"/>
                            </a:rPr>
                            <m:t>1</m:t>
                          </m:r>
                        </m:sub>
                      </m:sSub>
                      <m:r>
                        <a:rPr lang="hu-HU" sz="3200" b="0" i="1" smtClean="0">
                          <a:latin typeface="Cambria Math" panose="02040503050406030204" pitchFamily="18" charset="0"/>
                          <a:ea typeface="Cambria Math" panose="02040503050406030204" pitchFamily="18" charset="0"/>
                        </a:rPr>
                        <m:t>=</m:t>
                      </m:r>
                      <m:f>
                        <m:fPr>
                          <m:ctrlPr>
                            <a:rPr lang="hu-HU" sz="3200" b="0" i="1" smtClean="0">
                              <a:latin typeface="Cambria Math" panose="02040503050406030204" pitchFamily="18" charset="0"/>
                              <a:ea typeface="Cambria Math" panose="02040503050406030204" pitchFamily="18" charset="0"/>
                            </a:rPr>
                          </m:ctrlPr>
                        </m:fPr>
                        <m:num>
                          <m:sSub>
                            <m:sSubPr>
                              <m:ctrlPr>
                                <a:rPr lang="hu-HU" sz="3200" i="1">
                                  <a:latin typeface="Cambria Math" panose="02040503050406030204" pitchFamily="18" charset="0"/>
                                  <a:ea typeface="Cambria Math" panose="02040503050406030204" pitchFamily="18" charset="0"/>
                                </a:rPr>
                              </m:ctrlPr>
                            </m:sSubPr>
                            <m:e>
                              <m:r>
                                <a:rPr lang="hu-HU" sz="3200" i="1">
                                  <a:latin typeface="Cambria Math" panose="02040503050406030204" pitchFamily="18" charset="0"/>
                                  <a:ea typeface="Cambria Math" panose="02040503050406030204" pitchFamily="18" charset="0"/>
                                </a:rPr>
                                <m:t>𝜅</m:t>
                              </m:r>
                            </m:e>
                            <m:sub>
                              <m:r>
                                <a:rPr lang="hu-HU" sz="3200" i="1">
                                  <a:latin typeface="Cambria Math" panose="02040503050406030204" pitchFamily="18" charset="0"/>
                                  <a:ea typeface="Cambria Math" panose="02040503050406030204" pitchFamily="18" charset="0"/>
                                </a:rPr>
                                <m:t>1</m:t>
                              </m:r>
                            </m:sub>
                          </m:sSub>
                        </m:num>
                        <m:den>
                          <m:sSub>
                            <m:sSubPr>
                              <m:ctrlPr>
                                <a:rPr lang="hu-HU" sz="3200" i="1">
                                  <a:latin typeface="Cambria Math" panose="02040503050406030204" pitchFamily="18" charset="0"/>
                                  <a:ea typeface="Cambria Math" panose="02040503050406030204" pitchFamily="18" charset="0"/>
                                </a:rPr>
                              </m:ctrlPr>
                            </m:sSubPr>
                            <m:e>
                              <m:r>
                                <a:rPr lang="hu-HU" sz="3200" i="1">
                                  <a:latin typeface="Cambria Math" panose="02040503050406030204" pitchFamily="18" charset="0"/>
                                  <a:ea typeface="Cambria Math" panose="02040503050406030204" pitchFamily="18" charset="0"/>
                                </a:rPr>
                                <m:t>𝑐</m:t>
                              </m:r>
                            </m:e>
                            <m:sub>
                              <m:r>
                                <a:rPr lang="hu-HU" sz="3200" b="0" i="1" smtClean="0">
                                  <a:latin typeface="Cambria Math" panose="02040503050406030204" pitchFamily="18" charset="0"/>
                                  <a:ea typeface="Cambria Math" panose="02040503050406030204" pitchFamily="18" charset="0"/>
                                </a:rPr>
                                <m:t>1</m:t>
                              </m:r>
                            </m:sub>
                          </m:sSub>
                        </m:den>
                      </m:f>
                      <m:r>
                        <a:rPr lang="hu-HU" sz="3200" b="0" i="1" smtClean="0">
                          <a:latin typeface="Cambria Math" panose="02040503050406030204" pitchFamily="18" charset="0"/>
                          <a:ea typeface="Cambria Math" panose="02040503050406030204" pitchFamily="18" charset="0"/>
                        </a:rPr>
                        <m:t> </m:t>
                      </m:r>
                      <m:r>
                        <m:rPr>
                          <m:sty m:val="p"/>
                        </m:rPr>
                        <a:rPr lang="hu-HU" sz="3200" b="0" i="0" smtClean="0">
                          <a:latin typeface="Cambria Math" panose="02040503050406030204" pitchFamily="18" charset="0"/>
                          <a:ea typeface="Cambria Math" panose="02040503050406030204" pitchFamily="18" charset="0"/>
                        </a:rPr>
                        <m:t>and</m:t>
                      </m:r>
                      <m:sSub>
                        <m:sSubPr>
                          <m:ctrlPr>
                            <a:rPr lang="hu-HU" sz="3200" i="1">
                              <a:latin typeface="Cambria Math" panose="02040503050406030204" pitchFamily="18" charset="0"/>
                              <a:ea typeface="Cambria Math" panose="02040503050406030204" pitchFamily="18" charset="0"/>
                            </a:rPr>
                          </m:ctrlPr>
                        </m:sSubPr>
                        <m:e>
                          <m:r>
                            <a:rPr lang="hu-HU" sz="3200" b="0" i="1" smtClean="0">
                              <a:latin typeface="Cambria Math" panose="02040503050406030204" pitchFamily="18" charset="0"/>
                              <a:ea typeface="Cambria Math" panose="02040503050406030204" pitchFamily="18" charset="0"/>
                            </a:rPr>
                            <m:t> </m:t>
                          </m:r>
                          <m:r>
                            <m:rPr>
                              <m:sty m:val="p"/>
                            </m:rPr>
                            <a:rPr lang="el-GR" sz="3200" i="1">
                              <a:latin typeface="Cambria Math" panose="02040503050406030204" pitchFamily="18" charset="0"/>
                              <a:ea typeface="Cambria Math" panose="02040503050406030204" pitchFamily="18" charset="0"/>
                            </a:rPr>
                            <m:t>Λ</m:t>
                          </m:r>
                        </m:e>
                        <m:sub>
                          <m:r>
                            <a:rPr lang="hu-HU" sz="3200" b="0" i="1" smtClean="0">
                              <a:latin typeface="Cambria Math" panose="02040503050406030204" pitchFamily="18" charset="0"/>
                              <a:ea typeface="Cambria Math" panose="02040503050406030204" pitchFamily="18" charset="0"/>
                            </a:rPr>
                            <m:t>2</m:t>
                          </m:r>
                        </m:sub>
                      </m:sSub>
                      <m:r>
                        <a:rPr lang="hu-HU" sz="3200" i="1">
                          <a:latin typeface="Cambria Math" panose="02040503050406030204" pitchFamily="18" charset="0"/>
                          <a:ea typeface="Cambria Math" panose="02040503050406030204" pitchFamily="18" charset="0"/>
                        </a:rPr>
                        <m:t>=</m:t>
                      </m:r>
                      <m:f>
                        <m:fPr>
                          <m:ctrlPr>
                            <a:rPr lang="hu-HU" sz="3200" i="1">
                              <a:latin typeface="Cambria Math" panose="02040503050406030204" pitchFamily="18" charset="0"/>
                              <a:ea typeface="Cambria Math" panose="02040503050406030204" pitchFamily="18" charset="0"/>
                            </a:rPr>
                          </m:ctrlPr>
                        </m:fPr>
                        <m:num>
                          <m:sSub>
                            <m:sSubPr>
                              <m:ctrlPr>
                                <a:rPr lang="hu-HU" sz="3200" i="1">
                                  <a:latin typeface="Cambria Math" panose="02040503050406030204" pitchFamily="18" charset="0"/>
                                  <a:ea typeface="Cambria Math" panose="02040503050406030204" pitchFamily="18" charset="0"/>
                                </a:rPr>
                              </m:ctrlPr>
                            </m:sSubPr>
                            <m:e>
                              <m:r>
                                <a:rPr lang="hu-HU" sz="3200" i="1">
                                  <a:latin typeface="Cambria Math" panose="02040503050406030204" pitchFamily="18" charset="0"/>
                                  <a:ea typeface="Cambria Math" panose="02040503050406030204" pitchFamily="18" charset="0"/>
                                </a:rPr>
                                <m:t>𝜅</m:t>
                              </m:r>
                            </m:e>
                            <m:sub>
                              <m:r>
                                <a:rPr lang="hu-HU" sz="3200" b="0" i="1" smtClean="0">
                                  <a:latin typeface="Cambria Math" panose="02040503050406030204" pitchFamily="18" charset="0"/>
                                  <a:ea typeface="Cambria Math" panose="02040503050406030204" pitchFamily="18" charset="0"/>
                                </a:rPr>
                                <m:t>2</m:t>
                              </m:r>
                            </m:sub>
                          </m:sSub>
                        </m:num>
                        <m:den>
                          <m:sSub>
                            <m:sSubPr>
                              <m:ctrlPr>
                                <a:rPr lang="hu-HU" sz="3200" i="1">
                                  <a:latin typeface="Cambria Math" panose="02040503050406030204" pitchFamily="18" charset="0"/>
                                  <a:ea typeface="Cambria Math" panose="02040503050406030204" pitchFamily="18" charset="0"/>
                                </a:rPr>
                              </m:ctrlPr>
                            </m:sSubPr>
                            <m:e>
                              <m:r>
                                <a:rPr lang="hu-HU" sz="3200" i="1">
                                  <a:latin typeface="Cambria Math" panose="02040503050406030204" pitchFamily="18" charset="0"/>
                                  <a:ea typeface="Cambria Math" panose="02040503050406030204" pitchFamily="18" charset="0"/>
                                </a:rPr>
                                <m:t>𝑐</m:t>
                              </m:r>
                            </m:e>
                            <m:sub>
                              <m:r>
                                <a:rPr lang="hu-HU" sz="3200" i="1">
                                  <a:latin typeface="Cambria Math" panose="02040503050406030204" pitchFamily="18" charset="0"/>
                                  <a:ea typeface="Cambria Math" panose="02040503050406030204" pitchFamily="18" charset="0"/>
                                </a:rPr>
                                <m:t>2</m:t>
                              </m:r>
                            </m:sub>
                          </m:sSub>
                        </m:den>
                      </m:f>
                    </m:oMath>
                  </m:oMathPara>
                </a14:m>
                <a:endParaRPr lang="hu-HU" sz="3200" dirty="0"/>
              </a:p>
            </p:txBody>
          </p:sp>
        </mc:Choice>
        <mc:Fallback xmlns="">
          <p:sp>
            <p:nvSpPr>
              <p:cNvPr id="48" name="Szövegdoboz 47">
                <a:extLst>
                  <a:ext uri="{FF2B5EF4-FFF2-40B4-BE49-F238E27FC236}">
                    <a16:creationId xmlns:a16="http://schemas.microsoft.com/office/drawing/2014/main" id="{6AE84983-A540-433E-9DF1-E08824330548}"/>
                  </a:ext>
                </a:extLst>
              </p:cNvPr>
              <p:cNvSpPr txBox="1">
                <a:spLocks noRot="1" noChangeAspect="1" noMove="1" noResize="1" noEditPoints="1" noAdjustHandles="1" noChangeArrowheads="1" noChangeShapeType="1" noTextEdit="1"/>
              </p:cNvSpPr>
              <p:nvPr/>
            </p:nvSpPr>
            <p:spPr>
              <a:xfrm>
                <a:off x="7001482" y="3850365"/>
                <a:ext cx="3832844" cy="923971"/>
              </a:xfrm>
              <a:prstGeom prst="rect">
                <a:avLst/>
              </a:prstGeom>
              <a:blipFill>
                <a:blip r:embed="rId5"/>
                <a:stretch>
                  <a:fillRect/>
                </a:stretch>
              </a:blipFill>
            </p:spPr>
            <p:txBody>
              <a:bodyPr/>
              <a:lstStyle/>
              <a:p>
                <a:r>
                  <a:rPr lang="en-US">
                    <a:noFill/>
                  </a:rPr>
                  <a:t> </a:t>
                </a:r>
              </a:p>
            </p:txBody>
          </p:sp>
        </mc:Fallback>
      </mc:AlternateContent>
      <p:sp>
        <p:nvSpPr>
          <p:cNvPr id="49" name="Szövegdoboz 48">
            <a:extLst>
              <a:ext uri="{FF2B5EF4-FFF2-40B4-BE49-F238E27FC236}">
                <a16:creationId xmlns:a16="http://schemas.microsoft.com/office/drawing/2014/main" id="{C96B49A0-4751-4AB1-B538-AF1FA7AC2E9F}"/>
              </a:ext>
            </a:extLst>
          </p:cNvPr>
          <p:cNvSpPr txBox="1"/>
          <p:nvPr/>
        </p:nvSpPr>
        <p:spPr>
          <a:xfrm>
            <a:off x="5144456" y="1591513"/>
            <a:ext cx="5503430" cy="523220"/>
          </a:xfrm>
          <a:prstGeom prst="rect">
            <a:avLst/>
          </a:prstGeom>
          <a:noFill/>
        </p:spPr>
        <p:txBody>
          <a:bodyPr wrap="none" rtlCol="0">
            <a:spAutoFit/>
          </a:bodyPr>
          <a:lstStyle/>
          <a:p>
            <a:pPr algn="ctr"/>
            <a:r>
              <a:rPr lang="hu-HU" sz="2800" dirty="0" smtClean="0">
                <a:latin typeface="Times New Roman" panose="02020603050405020304" pitchFamily="18" charset="0"/>
                <a:cs typeface="Times New Roman" panose="02020603050405020304" pitchFamily="18" charset="0"/>
              </a:rPr>
              <a:t>Let us prove the previous statement! </a:t>
            </a:r>
            <a:endParaRPr lang="hu-HU" sz="2800" dirty="0">
              <a:latin typeface="Times New Roman" panose="02020603050405020304" pitchFamily="18" charset="0"/>
              <a:cs typeface="Times New Roman" panose="02020603050405020304" pitchFamily="18" charset="0"/>
            </a:endParaRPr>
          </a:p>
        </p:txBody>
      </p:sp>
      <p:sp>
        <p:nvSpPr>
          <p:cNvPr id="51" name="Szövegdoboz 50">
            <a:extLst>
              <a:ext uri="{FF2B5EF4-FFF2-40B4-BE49-F238E27FC236}">
                <a16:creationId xmlns:a16="http://schemas.microsoft.com/office/drawing/2014/main" id="{DF0F6103-AB8F-40BD-A659-A4B006750EA4}"/>
              </a:ext>
            </a:extLst>
          </p:cNvPr>
          <p:cNvSpPr txBox="1"/>
          <p:nvPr/>
        </p:nvSpPr>
        <p:spPr>
          <a:xfrm>
            <a:off x="4256920" y="5074450"/>
            <a:ext cx="1928733" cy="523220"/>
          </a:xfrm>
          <a:prstGeom prst="rect">
            <a:avLst/>
          </a:prstGeom>
          <a:noFill/>
        </p:spPr>
        <p:txBody>
          <a:bodyPr wrap="none" rtlCol="0">
            <a:spAutoFit/>
          </a:bodyPr>
          <a:lstStyle/>
          <a:p>
            <a:pPr algn="ctr"/>
            <a:r>
              <a:rPr lang="hu-HU" sz="2800" dirty="0" smtClean="0">
                <a:latin typeface="Times New Roman" panose="02020603050405020304" pitchFamily="18" charset="0"/>
                <a:cs typeface="Times New Roman" panose="02020603050405020304" pitchFamily="18" charset="0"/>
              </a:rPr>
              <a:t>...and thus...</a:t>
            </a:r>
            <a:endParaRPr lang="hu-HU" sz="2800" dirty="0">
              <a:latin typeface="Times New Roman" panose="02020603050405020304" pitchFamily="18" charset="0"/>
              <a:cs typeface="Times New Roman" panose="02020603050405020304" pitchFamily="18" charset="0"/>
            </a:endParaRPr>
          </a:p>
        </p:txBody>
      </p:sp>
      <p:sp>
        <p:nvSpPr>
          <p:cNvPr id="52" name="Szövegdoboz 51">
            <a:extLst>
              <a:ext uri="{FF2B5EF4-FFF2-40B4-BE49-F238E27FC236}">
                <a16:creationId xmlns:a16="http://schemas.microsoft.com/office/drawing/2014/main" id="{7BF26978-D273-441C-AFAD-449E1A02B9A6}"/>
              </a:ext>
            </a:extLst>
          </p:cNvPr>
          <p:cNvSpPr txBox="1"/>
          <p:nvPr/>
        </p:nvSpPr>
        <p:spPr>
          <a:xfrm>
            <a:off x="4312762" y="3995569"/>
            <a:ext cx="1848583" cy="523220"/>
          </a:xfrm>
          <a:prstGeom prst="rect">
            <a:avLst/>
          </a:prstGeom>
          <a:noFill/>
        </p:spPr>
        <p:txBody>
          <a:bodyPr wrap="none" rtlCol="0">
            <a:spAutoFit/>
          </a:bodyPr>
          <a:lstStyle/>
          <a:p>
            <a:pPr algn="ctr"/>
            <a:r>
              <a:rPr lang="hu-HU" sz="2800" dirty="0" smtClean="0">
                <a:latin typeface="Times New Roman" panose="02020603050405020304" pitchFamily="18" charset="0"/>
                <a:cs typeface="Times New Roman" panose="02020603050405020304" pitchFamily="18" charset="0"/>
              </a:rPr>
              <a:t>In addition:</a:t>
            </a:r>
            <a:endParaRPr lang="hu-HU" sz="2800" dirty="0">
              <a:latin typeface="Times New Roman" panose="02020603050405020304" pitchFamily="18" charset="0"/>
              <a:cs typeface="Times New Roman" panose="02020603050405020304" pitchFamily="18" charset="0"/>
            </a:endParaRPr>
          </a:p>
        </p:txBody>
      </p:sp>
      <p:sp>
        <p:nvSpPr>
          <p:cNvPr id="53" name="Szövegdoboz 52">
            <a:extLst>
              <a:ext uri="{FF2B5EF4-FFF2-40B4-BE49-F238E27FC236}">
                <a16:creationId xmlns:a16="http://schemas.microsoft.com/office/drawing/2014/main" id="{11616378-9BA8-4E6D-9BFF-E8D900655852}"/>
              </a:ext>
            </a:extLst>
          </p:cNvPr>
          <p:cNvSpPr txBox="1"/>
          <p:nvPr/>
        </p:nvSpPr>
        <p:spPr>
          <a:xfrm>
            <a:off x="3803181" y="5884989"/>
            <a:ext cx="7912744" cy="523220"/>
          </a:xfrm>
          <a:prstGeom prst="rect">
            <a:avLst/>
          </a:prstGeom>
          <a:noFill/>
        </p:spPr>
        <p:txBody>
          <a:bodyPr wrap="none" rtlCol="0">
            <a:spAutoFit/>
          </a:bodyPr>
          <a:lstStyle/>
          <a:p>
            <a:pPr algn="ctr"/>
            <a:r>
              <a:rPr lang="hu-HU" sz="2800" dirty="0" smtClean="0">
                <a:latin typeface="Times New Roman" panose="02020603050405020304" pitchFamily="18" charset="0"/>
                <a:cs typeface="Times New Roman" panose="02020603050405020304" pitchFamily="18" charset="0"/>
              </a:rPr>
              <a:t>It is obvious that molar conductance does not change!</a:t>
            </a:r>
            <a:endParaRPr lang="hu-HU" sz="2800" dirty="0">
              <a:latin typeface="Times New Roman" panose="02020603050405020304" pitchFamily="18" charset="0"/>
              <a:cs typeface="Times New Roman" panose="02020603050405020304" pitchFamily="18" charset="0"/>
            </a:endParaRPr>
          </a:p>
        </p:txBody>
      </p:sp>
      <p:sp>
        <p:nvSpPr>
          <p:cNvPr id="55" name="Szövegdoboz 54">
            <a:extLst>
              <a:ext uri="{FF2B5EF4-FFF2-40B4-BE49-F238E27FC236}">
                <a16:creationId xmlns:a16="http://schemas.microsoft.com/office/drawing/2014/main" id="{C73A630D-5903-4D9C-9F45-F020533D76FF}"/>
              </a:ext>
            </a:extLst>
          </p:cNvPr>
          <p:cNvSpPr txBox="1"/>
          <p:nvPr/>
        </p:nvSpPr>
        <p:spPr>
          <a:xfrm>
            <a:off x="4250949" y="2230527"/>
            <a:ext cx="7428861" cy="954107"/>
          </a:xfrm>
          <a:prstGeom prst="rect">
            <a:avLst/>
          </a:prstGeom>
          <a:noFill/>
        </p:spPr>
        <p:txBody>
          <a:bodyPr wrap="square" rtlCol="0">
            <a:spAutoFit/>
          </a:bodyPr>
          <a:lstStyle/>
          <a:p>
            <a:pPr algn="ctr"/>
            <a:r>
              <a:rPr lang="hu-HU" sz="2800" dirty="0" smtClean="0">
                <a:latin typeface="Times New Roman" panose="02020603050405020304" pitchFamily="18" charset="0"/>
                <a:cs typeface="Times New Roman" panose="02020603050405020304" pitchFamily="18" charset="0"/>
              </a:rPr>
              <a:t>Dilute the solution by a factor of 2! Concentration and specific conductance then:</a:t>
            </a:r>
            <a:endParaRPr lang="hu-HU" sz="2800" dirty="0">
              <a:latin typeface="Times New Roman" panose="02020603050405020304" pitchFamily="18" charset="0"/>
              <a:cs typeface="Times New Roman" panose="02020603050405020304" pitchFamily="18" charset="0"/>
            </a:endParaRPr>
          </a:p>
        </p:txBody>
      </p:sp>
      <p:sp>
        <p:nvSpPr>
          <p:cNvPr id="50" name="Cím 3">
            <a:extLst>
              <a:ext uri="{FF2B5EF4-FFF2-40B4-BE49-F238E27FC236}">
                <a16:creationId xmlns:a16="http://schemas.microsoft.com/office/drawing/2014/main" id="{F7234C8F-880A-4ECC-83F4-DDD9487B32F5}"/>
              </a:ext>
            </a:extLst>
          </p:cNvPr>
          <p:cNvSpPr>
            <a:spLocks noGrp="1"/>
          </p:cNvSpPr>
          <p:nvPr>
            <p:ph type="title"/>
          </p:nvPr>
        </p:nvSpPr>
        <p:spPr>
          <a:xfrm>
            <a:off x="838200" y="365125"/>
            <a:ext cx="10515600" cy="1325563"/>
          </a:xfrm>
        </p:spPr>
        <p:txBody>
          <a:bodyPr/>
          <a:lstStyle/>
          <a:p>
            <a:pPr algn="ctr"/>
            <a:r>
              <a:rPr lang="hu-HU" dirty="0" smtClean="0">
                <a:latin typeface="Times New Roman" panose="02020603050405020304" pitchFamily="18" charset="0"/>
                <a:cs typeface="Times New Roman" panose="02020603050405020304" pitchFamily="18" charset="0"/>
              </a:rPr>
              <a:t>Molar conductivity</a:t>
            </a:r>
            <a:endParaRPr lang="hu-H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1375705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 presetClass="entr" presetSubtype="4" fill="hold" grpId="0" nodeType="clickEffect">
                                  <p:stCondLst>
                                    <p:cond delay="0"/>
                                  </p:stCondLst>
                                  <p:childTnLst>
                                    <p:set>
                                      <p:cBhvr>
                                        <p:cTn id="10" dur="1" fill="hold">
                                          <p:stCondLst>
                                            <p:cond delay="0"/>
                                          </p:stCondLst>
                                        </p:cTn>
                                        <p:tgtEl>
                                          <p:spTgt spid="55"/>
                                        </p:tgtEl>
                                        <p:attrNameLst>
                                          <p:attrName>style.visibility</p:attrName>
                                        </p:attrNameLst>
                                      </p:cBhvr>
                                      <p:to>
                                        <p:strVal val="visible"/>
                                      </p:to>
                                    </p:set>
                                    <p:anim calcmode="lin" valueType="num">
                                      <p:cBhvr additive="base">
                                        <p:cTn id="11" dur="500" fill="hold"/>
                                        <p:tgtEl>
                                          <p:spTgt spid="55"/>
                                        </p:tgtEl>
                                        <p:attrNameLst>
                                          <p:attrName>ppt_x</p:attrName>
                                        </p:attrNameLst>
                                      </p:cBhvr>
                                      <p:tavLst>
                                        <p:tav tm="0">
                                          <p:val>
                                            <p:strVal val="#ppt_x"/>
                                          </p:val>
                                        </p:tav>
                                        <p:tav tm="100000">
                                          <p:val>
                                            <p:strVal val="#ppt_x"/>
                                          </p:val>
                                        </p:tav>
                                      </p:tavLst>
                                    </p:anim>
                                    <p:anim calcmode="lin" valueType="num">
                                      <p:cBhvr additive="base">
                                        <p:cTn id="12" dur="500" fill="hold"/>
                                        <p:tgtEl>
                                          <p:spTgt spid="55"/>
                                        </p:tgtEl>
                                        <p:attrNameLst>
                                          <p:attrName>ppt_y</p:attrName>
                                        </p:attrNameLst>
                                      </p:cBhvr>
                                      <p:tavLst>
                                        <p:tav tm="0">
                                          <p:val>
                                            <p:strVal val="1+#ppt_h/2"/>
                                          </p:val>
                                        </p:tav>
                                        <p:tav tm="100000">
                                          <p:val>
                                            <p:strVal val="#ppt_y"/>
                                          </p:val>
                                        </p:tav>
                                      </p:tavLst>
                                    </p:anim>
                                  </p:childTnLst>
                                </p:cTn>
                              </p:par>
                            </p:childTnLst>
                          </p:cTn>
                        </p:par>
                        <p:par>
                          <p:cTn id="13" fill="hold">
                            <p:stCondLst>
                              <p:cond delay="500"/>
                            </p:stCondLst>
                            <p:childTnLst>
                              <p:par>
                                <p:cTn id="14" presetID="1" presetClass="entr" presetSubtype="0" fill="hold" nodeType="afterEffect">
                                  <p:stCondLst>
                                    <p:cond delay="1000"/>
                                  </p:stCondLst>
                                  <p:childTnLst>
                                    <p:set>
                                      <p:cBhvr>
                                        <p:cTn id="15" dur="1" fill="hold">
                                          <p:stCondLst>
                                            <p:cond delay="0"/>
                                          </p:stCondLst>
                                        </p:cTn>
                                        <p:tgtEl>
                                          <p:spTgt spid="41"/>
                                        </p:tgtEl>
                                        <p:attrNameLst>
                                          <p:attrName>style.visibility</p:attrName>
                                        </p:attrNameLst>
                                      </p:cBhvr>
                                      <p:to>
                                        <p:strVal val="visible"/>
                                      </p:to>
                                    </p:set>
                                  </p:childTnLst>
                                </p:cTn>
                              </p:par>
                              <p:par>
                                <p:cTn id="16" presetID="2" presetClass="entr" presetSubtype="4" fill="hold" grpId="0" nodeType="withEffect">
                                  <p:stCondLst>
                                    <p:cond delay="0"/>
                                  </p:stCondLst>
                                  <p:childTnLst>
                                    <p:set>
                                      <p:cBhvr>
                                        <p:cTn id="17" dur="1" fill="hold">
                                          <p:stCondLst>
                                            <p:cond delay="0"/>
                                          </p:stCondLst>
                                        </p:cTn>
                                        <p:tgtEl>
                                          <p:spTgt spid="46"/>
                                        </p:tgtEl>
                                        <p:attrNameLst>
                                          <p:attrName>style.visibility</p:attrName>
                                        </p:attrNameLst>
                                      </p:cBhvr>
                                      <p:to>
                                        <p:strVal val="visible"/>
                                      </p:to>
                                    </p:set>
                                    <p:anim calcmode="lin" valueType="num">
                                      <p:cBhvr additive="base">
                                        <p:cTn id="18" dur="500" fill="hold"/>
                                        <p:tgtEl>
                                          <p:spTgt spid="46"/>
                                        </p:tgtEl>
                                        <p:attrNameLst>
                                          <p:attrName>ppt_x</p:attrName>
                                        </p:attrNameLst>
                                      </p:cBhvr>
                                      <p:tavLst>
                                        <p:tav tm="0">
                                          <p:val>
                                            <p:strVal val="#ppt_x"/>
                                          </p:val>
                                        </p:tav>
                                        <p:tav tm="100000">
                                          <p:val>
                                            <p:strVal val="#ppt_x"/>
                                          </p:val>
                                        </p:tav>
                                      </p:tavLst>
                                    </p:anim>
                                    <p:anim calcmode="lin" valueType="num">
                                      <p:cBhvr additive="base">
                                        <p:cTn id="19" dur="500" fill="hold"/>
                                        <p:tgtEl>
                                          <p:spTgt spid="46"/>
                                        </p:tgtEl>
                                        <p:attrNameLst>
                                          <p:attrName>ppt_y</p:attrName>
                                        </p:attrNameLst>
                                      </p:cBhvr>
                                      <p:tavLst>
                                        <p:tav tm="0">
                                          <p:val>
                                            <p:strVal val="1+#ppt_h/2"/>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2" presetClass="entr" presetSubtype="4" fill="hold" grpId="0" nodeType="clickEffect">
                                  <p:stCondLst>
                                    <p:cond delay="0"/>
                                  </p:stCondLst>
                                  <p:childTnLst>
                                    <p:set>
                                      <p:cBhvr>
                                        <p:cTn id="23" dur="1" fill="hold">
                                          <p:stCondLst>
                                            <p:cond delay="0"/>
                                          </p:stCondLst>
                                        </p:cTn>
                                        <p:tgtEl>
                                          <p:spTgt spid="52"/>
                                        </p:tgtEl>
                                        <p:attrNameLst>
                                          <p:attrName>style.visibility</p:attrName>
                                        </p:attrNameLst>
                                      </p:cBhvr>
                                      <p:to>
                                        <p:strVal val="visible"/>
                                      </p:to>
                                    </p:set>
                                    <p:anim calcmode="lin" valueType="num">
                                      <p:cBhvr additive="base">
                                        <p:cTn id="24" dur="500" fill="hold"/>
                                        <p:tgtEl>
                                          <p:spTgt spid="52"/>
                                        </p:tgtEl>
                                        <p:attrNameLst>
                                          <p:attrName>ppt_x</p:attrName>
                                        </p:attrNameLst>
                                      </p:cBhvr>
                                      <p:tavLst>
                                        <p:tav tm="0">
                                          <p:val>
                                            <p:strVal val="#ppt_x"/>
                                          </p:val>
                                        </p:tav>
                                        <p:tav tm="100000">
                                          <p:val>
                                            <p:strVal val="#ppt_x"/>
                                          </p:val>
                                        </p:tav>
                                      </p:tavLst>
                                    </p:anim>
                                    <p:anim calcmode="lin" valueType="num">
                                      <p:cBhvr additive="base">
                                        <p:cTn id="25" dur="500" fill="hold"/>
                                        <p:tgtEl>
                                          <p:spTgt spid="52"/>
                                        </p:tgtEl>
                                        <p:attrNameLst>
                                          <p:attrName>ppt_y</p:attrName>
                                        </p:attrNameLst>
                                      </p:cBhvr>
                                      <p:tavLst>
                                        <p:tav tm="0">
                                          <p:val>
                                            <p:strVal val="1+#ppt_h/2"/>
                                          </p:val>
                                        </p:tav>
                                        <p:tav tm="100000">
                                          <p:val>
                                            <p:strVal val="#ppt_y"/>
                                          </p:val>
                                        </p:tav>
                                      </p:tavLst>
                                    </p:anim>
                                  </p:childTnLst>
                                </p:cTn>
                              </p:par>
                              <p:par>
                                <p:cTn id="26" presetID="2" presetClass="entr" presetSubtype="4" fill="hold" grpId="0" nodeType="withEffect">
                                  <p:stCondLst>
                                    <p:cond delay="0"/>
                                  </p:stCondLst>
                                  <p:childTnLst>
                                    <p:set>
                                      <p:cBhvr>
                                        <p:cTn id="27" dur="1" fill="hold">
                                          <p:stCondLst>
                                            <p:cond delay="0"/>
                                          </p:stCondLst>
                                        </p:cTn>
                                        <p:tgtEl>
                                          <p:spTgt spid="48"/>
                                        </p:tgtEl>
                                        <p:attrNameLst>
                                          <p:attrName>style.visibility</p:attrName>
                                        </p:attrNameLst>
                                      </p:cBhvr>
                                      <p:to>
                                        <p:strVal val="visible"/>
                                      </p:to>
                                    </p:set>
                                    <p:anim calcmode="lin" valueType="num">
                                      <p:cBhvr additive="base">
                                        <p:cTn id="28" dur="500" fill="hold"/>
                                        <p:tgtEl>
                                          <p:spTgt spid="48"/>
                                        </p:tgtEl>
                                        <p:attrNameLst>
                                          <p:attrName>ppt_x</p:attrName>
                                        </p:attrNameLst>
                                      </p:cBhvr>
                                      <p:tavLst>
                                        <p:tav tm="0">
                                          <p:val>
                                            <p:strVal val="#ppt_x"/>
                                          </p:val>
                                        </p:tav>
                                        <p:tav tm="100000">
                                          <p:val>
                                            <p:strVal val="#ppt_x"/>
                                          </p:val>
                                        </p:tav>
                                      </p:tavLst>
                                    </p:anim>
                                    <p:anim calcmode="lin" valueType="num">
                                      <p:cBhvr additive="base">
                                        <p:cTn id="29" dur="500" fill="hold"/>
                                        <p:tgtEl>
                                          <p:spTgt spid="48"/>
                                        </p:tgtEl>
                                        <p:attrNameLst>
                                          <p:attrName>ppt_y</p:attrName>
                                        </p:attrNameLst>
                                      </p:cBhvr>
                                      <p:tavLst>
                                        <p:tav tm="0">
                                          <p:val>
                                            <p:strVal val="1+#ppt_h/2"/>
                                          </p:val>
                                        </p:tav>
                                        <p:tav tm="100000">
                                          <p:val>
                                            <p:strVal val="#ppt_y"/>
                                          </p:val>
                                        </p:tav>
                                      </p:tavLst>
                                    </p:anim>
                                  </p:childTnLst>
                                </p:cTn>
                              </p:par>
                            </p:childTnLst>
                          </p:cTn>
                        </p:par>
                        <p:par>
                          <p:cTn id="30" fill="hold">
                            <p:stCondLst>
                              <p:cond delay="500"/>
                            </p:stCondLst>
                            <p:childTnLst>
                              <p:par>
                                <p:cTn id="31" presetID="2" presetClass="entr" presetSubtype="4" fill="hold" grpId="0" nodeType="afterEffect">
                                  <p:stCondLst>
                                    <p:cond delay="1000"/>
                                  </p:stCondLst>
                                  <p:childTnLst>
                                    <p:set>
                                      <p:cBhvr>
                                        <p:cTn id="32" dur="1" fill="hold">
                                          <p:stCondLst>
                                            <p:cond delay="0"/>
                                          </p:stCondLst>
                                        </p:cTn>
                                        <p:tgtEl>
                                          <p:spTgt spid="51"/>
                                        </p:tgtEl>
                                        <p:attrNameLst>
                                          <p:attrName>style.visibility</p:attrName>
                                        </p:attrNameLst>
                                      </p:cBhvr>
                                      <p:to>
                                        <p:strVal val="visible"/>
                                      </p:to>
                                    </p:set>
                                    <p:anim calcmode="lin" valueType="num">
                                      <p:cBhvr additive="base">
                                        <p:cTn id="33" dur="500" fill="hold"/>
                                        <p:tgtEl>
                                          <p:spTgt spid="51"/>
                                        </p:tgtEl>
                                        <p:attrNameLst>
                                          <p:attrName>ppt_x</p:attrName>
                                        </p:attrNameLst>
                                      </p:cBhvr>
                                      <p:tavLst>
                                        <p:tav tm="0">
                                          <p:val>
                                            <p:strVal val="#ppt_x"/>
                                          </p:val>
                                        </p:tav>
                                        <p:tav tm="100000">
                                          <p:val>
                                            <p:strVal val="#ppt_x"/>
                                          </p:val>
                                        </p:tav>
                                      </p:tavLst>
                                    </p:anim>
                                    <p:anim calcmode="lin" valueType="num">
                                      <p:cBhvr additive="base">
                                        <p:cTn id="34" dur="500" fill="hold"/>
                                        <p:tgtEl>
                                          <p:spTgt spid="51"/>
                                        </p:tgtEl>
                                        <p:attrNameLst>
                                          <p:attrName>ppt_y</p:attrName>
                                        </p:attrNameLst>
                                      </p:cBhvr>
                                      <p:tavLst>
                                        <p:tav tm="0">
                                          <p:val>
                                            <p:strVal val="1+#ppt_h/2"/>
                                          </p:val>
                                        </p:tav>
                                        <p:tav tm="100000">
                                          <p:val>
                                            <p:strVal val="#ppt_y"/>
                                          </p:val>
                                        </p:tav>
                                      </p:tavLst>
                                    </p:anim>
                                  </p:childTnLst>
                                </p:cTn>
                              </p:par>
                            </p:childTnLst>
                          </p:cTn>
                        </p:par>
                        <p:par>
                          <p:cTn id="35" fill="hold">
                            <p:stCondLst>
                              <p:cond delay="2000"/>
                            </p:stCondLst>
                            <p:childTnLst>
                              <p:par>
                                <p:cTn id="36" presetID="2" presetClass="entr" presetSubtype="4" fill="hold" grpId="0" nodeType="afterEffect">
                                  <p:stCondLst>
                                    <p:cond delay="1000"/>
                                  </p:stCondLst>
                                  <p:childTnLst>
                                    <p:set>
                                      <p:cBhvr>
                                        <p:cTn id="37" dur="1" fill="hold">
                                          <p:stCondLst>
                                            <p:cond delay="0"/>
                                          </p:stCondLst>
                                        </p:cTn>
                                        <p:tgtEl>
                                          <p:spTgt spid="47"/>
                                        </p:tgtEl>
                                        <p:attrNameLst>
                                          <p:attrName>style.visibility</p:attrName>
                                        </p:attrNameLst>
                                      </p:cBhvr>
                                      <p:to>
                                        <p:strVal val="visible"/>
                                      </p:to>
                                    </p:set>
                                    <p:anim calcmode="lin" valueType="num">
                                      <p:cBhvr additive="base">
                                        <p:cTn id="38" dur="500" fill="hold"/>
                                        <p:tgtEl>
                                          <p:spTgt spid="47"/>
                                        </p:tgtEl>
                                        <p:attrNameLst>
                                          <p:attrName>ppt_x</p:attrName>
                                        </p:attrNameLst>
                                      </p:cBhvr>
                                      <p:tavLst>
                                        <p:tav tm="0">
                                          <p:val>
                                            <p:strVal val="#ppt_x"/>
                                          </p:val>
                                        </p:tav>
                                        <p:tav tm="100000">
                                          <p:val>
                                            <p:strVal val="#ppt_x"/>
                                          </p:val>
                                        </p:tav>
                                      </p:tavLst>
                                    </p:anim>
                                    <p:anim calcmode="lin" valueType="num">
                                      <p:cBhvr additive="base">
                                        <p:cTn id="39" dur="500" fill="hold"/>
                                        <p:tgtEl>
                                          <p:spTgt spid="47"/>
                                        </p:tgtEl>
                                        <p:attrNameLst>
                                          <p:attrName>ppt_y</p:attrName>
                                        </p:attrNameLst>
                                      </p:cBhvr>
                                      <p:tavLst>
                                        <p:tav tm="0">
                                          <p:val>
                                            <p:strVal val="1+#ppt_h/2"/>
                                          </p:val>
                                        </p:tav>
                                        <p:tav tm="100000">
                                          <p:val>
                                            <p:strVal val="#ppt_y"/>
                                          </p:val>
                                        </p:tav>
                                      </p:tavLst>
                                    </p:anim>
                                  </p:childTnLst>
                                </p:cTn>
                              </p:par>
                            </p:childTnLst>
                          </p:cTn>
                        </p:par>
                      </p:childTnLst>
                    </p:cTn>
                  </p:par>
                  <p:par>
                    <p:cTn id="40" fill="hold">
                      <p:stCondLst>
                        <p:cond delay="indefinite"/>
                      </p:stCondLst>
                      <p:childTnLst>
                        <p:par>
                          <p:cTn id="41" fill="hold">
                            <p:stCondLst>
                              <p:cond delay="0"/>
                            </p:stCondLst>
                            <p:childTnLst>
                              <p:par>
                                <p:cTn id="42" presetID="45" presetClass="entr" presetSubtype="0" fill="hold" grpId="0" nodeType="clickEffect">
                                  <p:stCondLst>
                                    <p:cond delay="0"/>
                                  </p:stCondLst>
                                  <p:childTnLst>
                                    <p:set>
                                      <p:cBhvr>
                                        <p:cTn id="43" dur="1" fill="hold">
                                          <p:stCondLst>
                                            <p:cond delay="0"/>
                                          </p:stCondLst>
                                        </p:cTn>
                                        <p:tgtEl>
                                          <p:spTgt spid="53"/>
                                        </p:tgtEl>
                                        <p:attrNameLst>
                                          <p:attrName>style.visibility</p:attrName>
                                        </p:attrNameLst>
                                      </p:cBhvr>
                                      <p:to>
                                        <p:strVal val="visible"/>
                                      </p:to>
                                    </p:set>
                                    <p:animEffect transition="in" filter="fade">
                                      <p:cBhvr>
                                        <p:cTn id="44" dur="2000"/>
                                        <p:tgtEl>
                                          <p:spTgt spid="53"/>
                                        </p:tgtEl>
                                      </p:cBhvr>
                                    </p:animEffect>
                                    <p:anim calcmode="lin" valueType="num">
                                      <p:cBhvr>
                                        <p:cTn id="45" dur="2000" fill="hold"/>
                                        <p:tgtEl>
                                          <p:spTgt spid="53"/>
                                        </p:tgtEl>
                                        <p:attrNameLst>
                                          <p:attrName>ppt_w</p:attrName>
                                        </p:attrNameLst>
                                      </p:cBhvr>
                                      <p:tavLst>
                                        <p:tav tm="0" fmla="#ppt_w*sin(2.5*pi*$)">
                                          <p:val>
                                            <p:fltVal val="0"/>
                                          </p:val>
                                        </p:tav>
                                        <p:tav tm="100000">
                                          <p:val>
                                            <p:fltVal val="1"/>
                                          </p:val>
                                        </p:tav>
                                      </p:tavLst>
                                    </p:anim>
                                    <p:anim calcmode="lin" valueType="num">
                                      <p:cBhvr>
                                        <p:cTn id="46" dur="2000" fill="hold"/>
                                        <p:tgtEl>
                                          <p:spTgt spid="53"/>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6" grpId="0"/>
      <p:bldP spid="47" grpId="0"/>
      <p:bldP spid="48" grpId="0"/>
      <p:bldP spid="51" grpId="0"/>
      <p:bldP spid="52" grpId="0"/>
      <p:bldP spid="53" grpId="0"/>
      <p:bldP spid="55"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artalom helye 2">
            <a:extLst>
              <a:ext uri="{FF2B5EF4-FFF2-40B4-BE49-F238E27FC236}">
                <a16:creationId xmlns:a16="http://schemas.microsoft.com/office/drawing/2014/main" id="{21C575F2-DCB5-467E-9D41-0093440515F3}"/>
              </a:ext>
            </a:extLst>
          </p:cNvPr>
          <p:cNvSpPr>
            <a:spLocks noGrp="1"/>
          </p:cNvSpPr>
          <p:nvPr>
            <p:ph idx="1"/>
          </p:nvPr>
        </p:nvSpPr>
        <p:spPr>
          <a:xfrm>
            <a:off x="318655" y="2159847"/>
            <a:ext cx="11582400" cy="4064488"/>
          </a:xfrm>
        </p:spPr>
        <p:txBody>
          <a:bodyPr>
            <a:normAutofit/>
          </a:bodyPr>
          <a:lstStyle/>
          <a:p>
            <a:r>
              <a:rPr lang="en-US" dirty="0">
                <a:latin typeface="Times New Roman" panose="02020603050405020304" pitchFamily="18" charset="0"/>
                <a:cs typeface="Times New Roman" panose="02020603050405020304" pitchFamily="18" charset="0"/>
              </a:rPr>
              <a:t>In </a:t>
            </a:r>
            <a:r>
              <a:rPr lang="en-US" dirty="0" smtClean="0">
                <a:latin typeface="Times New Roman" panose="02020603050405020304" pitchFamily="18" charset="0"/>
                <a:cs typeface="Times New Roman" panose="02020603050405020304" pitchFamily="18" charset="0"/>
              </a:rPr>
              <a:t>infinite</a:t>
            </a:r>
            <a:r>
              <a:rPr lang="hu-HU" dirty="0" smtClean="0">
                <a:latin typeface="Times New Roman" panose="02020603050405020304" pitchFamily="18" charset="0"/>
                <a:cs typeface="Times New Roman" panose="02020603050405020304" pitchFamily="18" charset="0"/>
              </a:rPr>
              <a:t>ly</a:t>
            </a:r>
            <a:r>
              <a:rPr lang="en-US" dirty="0" smtClean="0">
                <a:latin typeface="Times New Roman" panose="02020603050405020304" pitchFamily="18" charset="0"/>
                <a:cs typeface="Times New Roman" panose="02020603050405020304" pitchFamily="18" charset="0"/>
              </a:rPr>
              <a:t> dilute</a:t>
            </a:r>
            <a:r>
              <a:rPr lang="hu-HU" dirty="0" smtClean="0">
                <a:latin typeface="Times New Roman" panose="02020603050405020304" pitchFamily="18" charset="0"/>
                <a:cs typeface="Times New Roman" panose="02020603050405020304" pitchFamily="18" charset="0"/>
              </a:rPr>
              <a:t>d</a:t>
            </a:r>
            <a:r>
              <a:rPr lang="en-US" dirty="0" smtClean="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solution, oppositely charged ions move independently of each other, i.e</a:t>
            </a:r>
            <a:r>
              <a:rPr lang="en-US" dirty="0" smtClean="0">
                <a:latin typeface="Times New Roman" panose="02020603050405020304" pitchFamily="18" charset="0"/>
                <a:cs typeface="Times New Roman" panose="02020603050405020304" pitchFamily="18" charset="0"/>
              </a:rPr>
              <a:t>.</a:t>
            </a:r>
            <a:r>
              <a:rPr lang="hu-HU" dirty="0" smtClean="0">
                <a:latin typeface="Times New Roman" panose="02020603050405020304" pitchFamily="18" charset="0"/>
                <a:cs typeface="Times New Roman" panose="02020603050405020304" pitchFamily="18" charset="0"/>
              </a:rPr>
              <a:t>,</a:t>
            </a:r>
            <a:r>
              <a:rPr lang="en-US" dirty="0" smtClean="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the conductance </a:t>
            </a:r>
            <a:r>
              <a:rPr lang="en-US" dirty="0" smtClean="0">
                <a:latin typeface="Times New Roman" panose="02020603050405020304" pitchFamily="18" charset="0"/>
                <a:cs typeface="Times New Roman" panose="02020603050405020304" pitchFamily="18" charset="0"/>
              </a:rPr>
              <a:t>is </a:t>
            </a:r>
            <a:r>
              <a:rPr lang="en-US" dirty="0">
                <a:latin typeface="Times New Roman" panose="02020603050405020304" pitchFamily="18" charset="0"/>
                <a:cs typeface="Times New Roman" panose="02020603050405020304" pitchFamily="18" charset="0"/>
              </a:rPr>
              <a:t>the sum of the </a:t>
            </a:r>
            <a:r>
              <a:rPr lang="en-US" dirty="0" err="1">
                <a:latin typeface="Times New Roman" panose="02020603050405020304" pitchFamily="18" charset="0"/>
                <a:cs typeface="Times New Roman" panose="02020603050405020304" pitchFamily="18" charset="0"/>
              </a:rPr>
              <a:t>conductances</a:t>
            </a:r>
            <a:r>
              <a:rPr lang="en-US" dirty="0">
                <a:latin typeface="Times New Roman" panose="02020603050405020304" pitchFamily="18" charset="0"/>
                <a:cs typeface="Times New Roman" panose="02020603050405020304" pitchFamily="18" charset="0"/>
              </a:rPr>
              <a:t> of the anions and cations</a:t>
            </a:r>
            <a:r>
              <a:rPr lang="hu-HU" dirty="0" smtClean="0">
                <a:latin typeface="Times New Roman" panose="02020603050405020304" pitchFamily="18" charset="0"/>
                <a:cs typeface="Times New Roman" panose="02020603050405020304" pitchFamily="18" charset="0"/>
              </a:rPr>
              <a:t>!</a:t>
            </a:r>
            <a:endParaRPr lang="hu-HU" dirty="0">
              <a:latin typeface="Times New Roman" panose="02020603050405020304" pitchFamily="18" charset="0"/>
              <a:cs typeface="Times New Roman" panose="02020603050405020304" pitchFamily="18" charset="0"/>
            </a:endParaRPr>
          </a:p>
          <a:p>
            <a:pPr>
              <a:spcBef>
                <a:spcPts val="10000"/>
              </a:spcBef>
            </a:pPr>
            <a:r>
              <a:rPr lang="hu-HU" dirty="0" smtClean="0">
                <a:latin typeface="Times New Roman" panose="02020603050405020304" pitchFamily="18" charset="0"/>
                <a:cs typeface="Times New Roman" panose="02020603050405020304" pitchFamily="18" charset="0"/>
              </a:rPr>
              <a:t>Accordingly,</a:t>
            </a:r>
            <a:r>
              <a:rPr lang="en-US" dirty="0" smtClean="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from the molar </a:t>
            </a:r>
            <a:r>
              <a:rPr lang="en-US" dirty="0" smtClean="0">
                <a:latin typeface="Times New Roman" panose="02020603050405020304" pitchFamily="18" charset="0"/>
                <a:cs typeface="Times New Roman" panose="02020603050405020304" pitchFamily="18" charset="0"/>
              </a:rPr>
              <a:t>conductivities </a:t>
            </a:r>
            <a:r>
              <a:rPr lang="en-US" dirty="0">
                <a:latin typeface="Times New Roman" panose="02020603050405020304" pitchFamily="18" charset="0"/>
                <a:cs typeface="Times New Roman" panose="02020603050405020304" pitchFamily="18" charset="0"/>
              </a:rPr>
              <a:t>of infinite dilute solutions of salts with different compositions, the corresponding values for each ion can be </a:t>
            </a:r>
            <a:r>
              <a:rPr lang="en-US" dirty="0" smtClean="0">
                <a:latin typeface="Times New Roman" panose="02020603050405020304" pitchFamily="18" charset="0"/>
                <a:cs typeface="Times New Roman" panose="02020603050405020304" pitchFamily="18" charset="0"/>
              </a:rPr>
              <a:t>calculated</a:t>
            </a:r>
            <a:r>
              <a:rPr lang="hu-HU" dirty="0" smtClean="0">
                <a:latin typeface="Times New Roman" panose="02020603050405020304" pitchFamily="18" charset="0"/>
                <a:cs typeface="Times New Roman" panose="02020603050405020304" pitchFamily="18" charset="0"/>
              </a:rPr>
              <a:t>.</a:t>
            </a:r>
            <a:r>
              <a:rPr lang="en-US" dirty="0" smtClean="0">
                <a:latin typeface="Times New Roman" panose="02020603050405020304" pitchFamily="18" charset="0"/>
                <a:cs typeface="Times New Roman" panose="02020603050405020304" pitchFamily="18" charset="0"/>
              </a:rPr>
              <a:t> </a:t>
            </a:r>
            <a:r>
              <a:rPr lang="hu-HU" dirty="0" smtClean="0">
                <a:latin typeface="Times New Roman" panose="02020603050405020304" pitchFamily="18" charset="0"/>
                <a:cs typeface="Times New Roman" panose="02020603050405020304" pitchFamily="18" charset="0"/>
              </a:rPr>
              <a:t>They </a:t>
            </a:r>
            <a:r>
              <a:rPr lang="en-US" dirty="0" smtClean="0">
                <a:latin typeface="Times New Roman" panose="02020603050405020304" pitchFamily="18" charset="0"/>
                <a:cs typeface="Times New Roman" panose="02020603050405020304" pitchFamily="18" charset="0"/>
              </a:rPr>
              <a:t>can </a:t>
            </a:r>
            <a:r>
              <a:rPr lang="en-US" dirty="0">
                <a:latin typeface="Times New Roman" panose="02020603050405020304" pitchFamily="18" charset="0"/>
                <a:cs typeface="Times New Roman" panose="02020603050405020304" pitchFamily="18" charset="0"/>
              </a:rPr>
              <a:t>be found in </a:t>
            </a:r>
            <a:r>
              <a:rPr lang="en-US" dirty="0" smtClean="0">
                <a:latin typeface="Times New Roman" panose="02020603050405020304" pitchFamily="18" charset="0"/>
                <a:cs typeface="Times New Roman" panose="02020603050405020304" pitchFamily="18" charset="0"/>
              </a:rPr>
              <a:t>tables</a:t>
            </a:r>
            <a:r>
              <a:rPr lang="hu-HU" dirty="0" smtClean="0">
                <a:latin typeface="Times New Roman" panose="02020603050405020304" pitchFamily="18" charset="0"/>
                <a:cs typeface="Times New Roman" panose="02020603050405020304" pitchFamily="18" charset="0"/>
              </a:rPr>
              <a:t> and handbooks!</a:t>
            </a:r>
            <a:endParaRPr lang="hu-HU" dirty="0">
              <a:latin typeface="Times New Roman" panose="02020603050405020304" pitchFamily="18" charset="0"/>
              <a:cs typeface="Times New Roman" panose="02020603050405020304" pitchFamily="18" charset="0"/>
            </a:endParaRPr>
          </a:p>
        </p:txBody>
      </p:sp>
      <mc:AlternateContent xmlns:mc="http://schemas.openxmlformats.org/markup-compatibility/2006" xmlns:a14="http://schemas.microsoft.com/office/drawing/2010/main">
        <mc:Choice Requires="a14">
          <p:sp>
            <p:nvSpPr>
              <p:cNvPr id="4" name="Szövegdoboz 3">
                <a:extLst>
                  <a:ext uri="{FF2B5EF4-FFF2-40B4-BE49-F238E27FC236}">
                    <a16:creationId xmlns:a16="http://schemas.microsoft.com/office/drawing/2014/main" id="{4CCA53DD-44E6-4CF6-B3BB-101BF6846AC6}"/>
                  </a:ext>
                </a:extLst>
              </p:cNvPr>
              <p:cNvSpPr txBox="1"/>
              <p:nvPr/>
            </p:nvSpPr>
            <p:spPr>
              <a:xfrm>
                <a:off x="490330" y="3473113"/>
                <a:ext cx="11251096" cy="986552"/>
              </a:xfrm>
              <a:prstGeom prst="rect">
                <a:avLst/>
              </a:prstGeom>
              <a:noFill/>
            </p:spPr>
            <p:txBody>
              <a:bodyPr wrap="square" lIns="0" tIns="0" rIns="0" bIns="0" rtlCol="0">
                <a:spAutoFit/>
              </a:bodyPr>
              <a:lstStyle/>
              <a:p>
                <a:pPr algn="ctr"/>
                <a14:m>
                  <m:oMath xmlns:m="http://schemas.openxmlformats.org/officeDocument/2006/math">
                    <m:sSub>
                      <m:sSubPr>
                        <m:ctrlPr>
                          <a:rPr lang="el-GR" sz="3200" i="1" smtClean="0">
                            <a:latin typeface="Cambria Math" panose="02040503050406030204" pitchFamily="18" charset="0"/>
                            <a:ea typeface="Cambria Math" panose="02040503050406030204" pitchFamily="18" charset="0"/>
                          </a:rPr>
                        </m:ctrlPr>
                      </m:sSubPr>
                      <m:e>
                        <m:r>
                          <a:rPr lang="el-GR" sz="3200" i="1">
                            <a:latin typeface="Cambria Math" panose="02040503050406030204" pitchFamily="18" charset="0"/>
                            <a:ea typeface="Cambria Math" panose="02040503050406030204" pitchFamily="18" charset="0"/>
                          </a:rPr>
                          <m:t>𝛬</m:t>
                        </m:r>
                      </m:e>
                      <m:sub>
                        <m:r>
                          <a:rPr lang="el-GR" sz="3200" i="1" smtClean="0">
                            <a:latin typeface="Cambria Math" panose="02040503050406030204" pitchFamily="18" charset="0"/>
                            <a:ea typeface="Cambria Math" panose="02040503050406030204" pitchFamily="18" charset="0"/>
                          </a:rPr>
                          <m:t>∞</m:t>
                        </m:r>
                      </m:sub>
                    </m:sSub>
                    <m:r>
                      <a:rPr lang="hu-HU" sz="3200" b="0" i="1" smtClean="0">
                        <a:latin typeface="Cambria Math" panose="02040503050406030204" pitchFamily="18" charset="0"/>
                        <a:ea typeface="Cambria Math" panose="02040503050406030204" pitchFamily="18" charset="0"/>
                      </a:rPr>
                      <m:t>= </m:t>
                    </m:r>
                    <m:sSubSup>
                      <m:sSubSupPr>
                        <m:ctrlPr>
                          <a:rPr lang="hu-HU" sz="3200" b="0" i="1" smtClean="0">
                            <a:latin typeface="Cambria Math" panose="02040503050406030204" pitchFamily="18" charset="0"/>
                            <a:ea typeface="Cambria Math" panose="02040503050406030204" pitchFamily="18" charset="0"/>
                          </a:rPr>
                        </m:ctrlPr>
                      </m:sSubSupPr>
                      <m:e>
                        <m:r>
                          <a:rPr lang="hu-HU" sz="3200" i="1">
                            <a:latin typeface="Cambria Math" panose="02040503050406030204" pitchFamily="18" charset="0"/>
                            <a:ea typeface="Cambria Math" panose="02040503050406030204" pitchFamily="18" charset="0"/>
                          </a:rPr>
                          <m:t>∑</m:t>
                        </m:r>
                      </m:e>
                      <m:sub>
                        <m:r>
                          <a:rPr lang="hu-HU" sz="3200" b="0" i="1" smtClean="0">
                            <a:latin typeface="Cambria Math" panose="02040503050406030204" pitchFamily="18" charset="0"/>
                            <a:ea typeface="Cambria Math" panose="02040503050406030204" pitchFamily="18" charset="0"/>
                          </a:rPr>
                          <m:t>𝑖</m:t>
                        </m:r>
                        <m:r>
                          <a:rPr lang="hu-HU" sz="3200" b="0" i="1" smtClean="0">
                            <a:latin typeface="Cambria Math" panose="02040503050406030204" pitchFamily="18" charset="0"/>
                            <a:ea typeface="Cambria Math" panose="02040503050406030204" pitchFamily="18" charset="0"/>
                          </a:rPr>
                          <m:t>=1</m:t>
                        </m:r>
                      </m:sub>
                      <m:sup>
                        <m:r>
                          <a:rPr lang="hu-HU" sz="3200" b="0" i="1" smtClean="0">
                            <a:latin typeface="Cambria Math" panose="02040503050406030204" pitchFamily="18" charset="0"/>
                            <a:ea typeface="Cambria Math" panose="02040503050406030204" pitchFamily="18" charset="0"/>
                          </a:rPr>
                          <m:t>𝑛</m:t>
                        </m:r>
                      </m:sup>
                    </m:sSubSup>
                    <m:sSub>
                      <m:sSubPr>
                        <m:ctrlPr>
                          <a:rPr lang="hu-HU" sz="3200" b="0" i="1" smtClean="0">
                            <a:latin typeface="Cambria Math" panose="02040503050406030204" pitchFamily="18" charset="0"/>
                            <a:ea typeface="Cambria Math" panose="02040503050406030204" pitchFamily="18" charset="0"/>
                          </a:rPr>
                        </m:ctrlPr>
                      </m:sSubPr>
                      <m:e>
                        <m:r>
                          <a:rPr lang="hu-HU" sz="3200" b="0" i="1" smtClean="0">
                            <a:latin typeface="Cambria Math" panose="02040503050406030204" pitchFamily="18" charset="0"/>
                            <a:ea typeface="Cambria Math" panose="02040503050406030204" pitchFamily="18" charset="0"/>
                          </a:rPr>
                          <m:t>𝜈</m:t>
                        </m:r>
                      </m:e>
                      <m:sub>
                        <m:r>
                          <a:rPr lang="hu-HU" sz="3200" b="0" i="1" smtClean="0">
                            <a:latin typeface="Cambria Math" panose="02040503050406030204" pitchFamily="18" charset="0"/>
                            <a:ea typeface="Cambria Math" panose="02040503050406030204" pitchFamily="18" charset="0"/>
                          </a:rPr>
                          <m:t>𝑖</m:t>
                        </m:r>
                      </m:sub>
                    </m:sSub>
                    <m:sSub>
                      <m:sSubPr>
                        <m:ctrlPr>
                          <a:rPr lang="hu-HU" sz="3200" b="0" i="1" smtClean="0">
                            <a:latin typeface="Cambria Math" panose="02040503050406030204" pitchFamily="18" charset="0"/>
                            <a:ea typeface="Cambria Math" panose="02040503050406030204" pitchFamily="18" charset="0"/>
                          </a:rPr>
                        </m:ctrlPr>
                      </m:sSubPr>
                      <m:e>
                        <m:r>
                          <a:rPr lang="hu-HU" sz="3200" b="0" i="1" smtClean="0">
                            <a:latin typeface="Cambria Math" panose="02040503050406030204" pitchFamily="18" charset="0"/>
                            <a:ea typeface="Cambria Math" panose="02040503050406030204" pitchFamily="18" charset="0"/>
                          </a:rPr>
                          <m:t>𝜆</m:t>
                        </m:r>
                      </m:e>
                      <m:sub>
                        <m:r>
                          <a:rPr lang="hu-HU" sz="3200" b="0" i="1" smtClean="0">
                            <a:latin typeface="Cambria Math" panose="02040503050406030204" pitchFamily="18" charset="0"/>
                            <a:ea typeface="Cambria Math" panose="02040503050406030204" pitchFamily="18" charset="0"/>
                          </a:rPr>
                          <m:t>𝑖</m:t>
                        </m:r>
                      </m:sub>
                    </m:sSub>
                    <m:r>
                      <a:rPr lang="hu-HU" sz="3200" b="0" i="0" smtClean="0">
                        <a:latin typeface="Cambria Math" panose="02040503050406030204" pitchFamily="18" charset="0"/>
                        <a:ea typeface="Cambria Math" panose="02040503050406030204" pitchFamily="18" charset="0"/>
                      </a:rPr>
                      <m:t>, </m:t>
                    </m:r>
                    <m:r>
                      <m:rPr>
                        <m:sty m:val="p"/>
                      </m:rPr>
                      <a:rPr lang="hu-HU" sz="3200" b="0" i="0" smtClean="0">
                        <a:latin typeface="Cambria Math" panose="02040503050406030204" pitchFamily="18" charset="0"/>
                        <a:ea typeface="Cambria Math" panose="02040503050406030204" pitchFamily="18" charset="0"/>
                      </a:rPr>
                      <m:t>where</m:t>
                    </m:r>
                    <m:r>
                      <a:rPr lang="hu-HU" sz="3200" b="0" i="0" smtClean="0">
                        <a:latin typeface="Cambria Math" panose="02040503050406030204" pitchFamily="18" charset="0"/>
                        <a:ea typeface="Cambria Math" panose="02040503050406030204" pitchFamily="18" charset="0"/>
                      </a:rPr>
                      <m:t> </m:t>
                    </m:r>
                    <m:sSub>
                      <m:sSubPr>
                        <m:ctrlPr>
                          <a:rPr lang="hu-HU" sz="3200" i="1">
                            <a:latin typeface="Cambria Math" panose="02040503050406030204" pitchFamily="18" charset="0"/>
                            <a:ea typeface="Cambria Math" panose="02040503050406030204" pitchFamily="18" charset="0"/>
                          </a:rPr>
                        </m:ctrlPr>
                      </m:sSubPr>
                      <m:e>
                        <m:r>
                          <a:rPr lang="hu-HU" sz="3200" i="1">
                            <a:latin typeface="Cambria Math" panose="02040503050406030204" pitchFamily="18" charset="0"/>
                            <a:ea typeface="Cambria Math" panose="02040503050406030204" pitchFamily="18" charset="0"/>
                          </a:rPr>
                          <m:t>𝜆</m:t>
                        </m:r>
                      </m:e>
                      <m:sub>
                        <m:r>
                          <a:rPr lang="hu-HU" sz="3200" i="1">
                            <a:latin typeface="Cambria Math" panose="02040503050406030204" pitchFamily="18" charset="0"/>
                            <a:ea typeface="Cambria Math" panose="02040503050406030204" pitchFamily="18" charset="0"/>
                          </a:rPr>
                          <m:t>𝑖</m:t>
                        </m:r>
                      </m:sub>
                    </m:sSub>
                    <m:r>
                      <a:rPr lang="hu-HU" sz="3200" b="0" i="1" smtClean="0">
                        <a:latin typeface="Cambria Math" panose="02040503050406030204" pitchFamily="18" charset="0"/>
                        <a:ea typeface="Cambria Math" panose="02040503050406030204" pitchFamily="18" charset="0"/>
                      </a:rPr>
                      <m:t> </m:t>
                    </m:r>
                    <m:r>
                      <m:rPr>
                        <m:sty m:val="p"/>
                      </m:rPr>
                      <a:rPr lang="hu-HU" sz="3200" b="0" i="0" smtClean="0">
                        <a:latin typeface="Cambria Math" panose="02040503050406030204" pitchFamily="18" charset="0"/>
                        <a:ea typeface="Cambria Math" panose="02040503050406030204" pitchFamily="18" charset="0"/>
                      </a:rPr>
                      <m:t>is</m:t>
                    </m:r>
                    <m:r>
                      <a:rPr lang="hu-HU" sz="3200" b="0" i="0" smtClean="0">
                        <a:latin typeface="Cambria Math" panose="02040503050406030204" pitchFamily="18" charset="0"/>
                        <a:ea typeface="Cambria Math" panose="02040503050406030204" pitchFamily="18" charset="0"/>
                      </a:rPr>
                      <m:t> </m:t>
                    </m:r>
                    <m:r>
                      <m:rPr>
                        <m:sty m:val="p"/>
                      </m:rPr>
                      <a:rPr lang="hu-HU" sz="3200" b="0" i="0" smtClean="0">
                        <a:latin typeface="Cambria Math" panose="02040503050406030204" pitchFamily="18" charset="0"/>
                        <a:ea typeface="Cambria Math" panose="02040503050406030204" pitchFamily="18" charset="0"/>
                      </a:rPr>
                      <m:t>the</m:t>
                    </m:r>
                    <m:r>
                      <a:rPr lang="hu-HU" sz="3200" b="0" i="0" smtClean="0">
                        <a:latin typeface="Cambria Math" panose="02040503050406030204" pitchFamily="18" charset="0"/>
                        <a:ea typeface="Cambria Math" panose="02040503050406030204" pitchFamily="18" charset="0"/>
                      </a:rPr>
                      <m:t> </m:t>
                    </m:r>
                    <m:r>
                      <m:rPr>
                        <m:sty m:val="p"/>
                      </m:rPr>
                      <a:rPr lang="hu-HU" sz="3200" b="0" i="0" smtClean="0">
                        <a:latin typeface="Cambria Math" panose="02040503050406030204" pitchFamily="18" charset="0"/>
                        <a:ea typeface="Cambria Math" panose="02040503050406030204" pitchFamily="18" charset="0"/>
                      </a:rPr>
                      <m:t>molar</m:t>
                    </m:r>
                    <m:r>
                      <a:rPr lang="hu-HU" sz="3200" b="0" i="0" smtClean="0">
                        <a:latin typeface="Cambria Math" panose="02040503050406030204" pitchFamily="18" charset="0"/>
                        <a:ea typeface="Cambria Math" panose="02040503050406030204" pitchFamily="18" charset="0"/>
                      </a:rPr>
                      <m:t> </m:t>
                    </m:r>
                    <m:r>
                      <m:rPr>
                        <m:sty m:val="p"/>
                      </m:rPr>
                      <a:rPr lang="hu-HU" sz="3200" b="0" i="0" smtClean="0">
                        <a:latin typeface="Cambria Math" panose="02040503050406030204" pitchFamily="18" charset="0"/>
                        <a:ea typeface="Cambria Math" panose="02040503050406030204" pitchFamily="18" charset="0"/>
                      </a:rPr>
                      <m:t>conductance</m:t>
                    </m:r>
                    <m:r>
                      <a:rPr lang="hu-HU" sz="3200" b="0" i="0" smtClean="0">
                        <a:latin typeface="Cambria Math" panose="02040503050406030204" pitchFamily="18" charset="0"/>
                        <a:ea typeface="Cambria Math" panose="02040503050406030204" pitchFamily="18" charset="0"/>
                      </a:rPr>
                      <m:t> </m:t>
                    </m:r>
                    <m:r>
                      <m:rPr>
                        <m:sty m:val="p"/>
                      </m:rPr>
                      <a:rPr lang="hu-HU" sz="3200" b="0" i="0" smtClean="0">
                        <a:latin typeface="Cambria Math" panose="02040503050406030204" pitchFamily="18" charset="0"/>
                        <a:ea typeface="Cambria Math" panose="02040503050406030204" pitchFamily="18" charset="0"/>
                      </a:rPr>
                      <m:t>of</m:t>
                    </m:r>
                    <m:r>
                      <a:rPr lang="hu-HU" sz="3200" b="0" i="0" smtClean="0">
                        <a:latin typeface="Cambria Math" panose="02040503050406030204" pitchFamily="18" charset="0"/>
                        <a:ea typeface="Cambria Math" panose="02040503050406030204" pitchFamily="18" charset="0"/>
                      </a:rPr>
                      <m:t> </m:t>
                    </m:r>
                    <m:r>
                      <m:rPr>
                        <m:sty m:val="p"/>
                      </m:rPr>
                      <a:rPr lang="hu-HU" sz="3200" b="0" i="0" smtClean="0">
                        <a:latin typeface="Cambria Math" panose="02040503050406030204" pitchFamily="18" charset="0"/>
                        <a:ea typeface="Cambria Math" panose="02040503050406030204" pitchFamily="18" charset="0"/>
                      </a:rPr>
                      <m:t>ion</m:t>
                    </m:r>
                    <m:r>
                      <a:rPr lang="hu-HU" sz="3200" b="0" i="1" smtClean="0">
                        <a:latin typeface="Cambria Math" panose="02040503050406030204" pitchFamily="18" charset="0"/>
                        <a:ea typeface="Cambria Math" panose="02040503050406030204" pitchFamily="18" charset="0"/>
                      </a:rPr>
                      <m:t> "</m:t>
                    </m:r>
                    <m:r>
                      <a:rPr lang="hu-HU" sz="3200" b="0" i="1" smtClean="0">
                        <a:latin typeface="Cambria Math" panose="02040503050406030204" pitchFamily="18" charset="0"/>
                        <a:ea typeface="Cambria Math" panose="02040503050406030204" pitchFamily="18" charset="0"/>
                      </a:rPr>
                      <m:t>𝑖</m:t>
                    </m:r>
                    <m:r>
                      <a:rPr lang="hu-HU" sz="3200" b="0" i="1" smtClean="0">
                        <a:latin typeface="Cambria Math" panose="02040503050406030204" pitchFamily="18" charset="0"/>
                        <a:ea typeface="Cambria Math" panose="02040503050406030204" pitchFamily="18" charset="0"/>
                      </a:rPr>
                      <m:t>„</m:t>
                    </m:r>
                  </m:oMath>
                </a14:m>
                <a:r>
                  <a:rPr lang="hu-HU" sz="3200" b="0" i="1" dirty="0" smtClean="0">
                    <a:latin typeface="Cambria Math" panose="02040503050406030204" pitchFamily="18" charset="0"/>
                    <a:ea typeface="Cambria Math" panose="02040503050406030204" pitchFamily="18" charset="0"/>
                  </a:rPr>
                  <a:t> </a:t>
                </a:r>
                <a:r>
                  <a:rPr lang="hu-HU" sz="3200" b="0" dirty="0" smtClean="0">
                    <a:latin typeface="Times New Roman" panose="02020603050405020304" pitchFamily="18" charset="0"/>
                    <a:ea typeface="Cambria Math" panose="02040503050406030204" pitchFamily="18" charset="0"/>
                    <a:cs typeface="Times New Roman" panose="02020603050405020304" pitchFamily="18" charset="0"/>
                  </a:rPr>
                  <a:t>and</a:t>
                </a:r>
                <a:r>
                  <a:rPr lang="hu-HU" sz="3200" b="0" dirty="0">
                    <a:latin typeface="Times New Roman" panose="02020603050405020304" pitchFamily="18" charset="0"/>
                    <a:ea typeface="Cambria Math" panose="02040503050406030204" pitchFamily="18" charset="0"/>
                    <a:cs typeface="Times New Roman" panose="02020603050405020304" pitchFamily="18" charset="0"/>
                  </a:rPr>
                  <a:t> </a:t>
                </a:r>
                <a14:m>
                  <m:oMath xmlns:m="http://schemas.openxmlformats.org/officeDocument/2006/math">
                    <m:r>
                      <a:rPr lang="hu-HU" sz="3200" b="0" i="1" smtClean="0">
                        <a:latin typeface="Cambria Math" panose="02040503050406030204" pitchFamily="18" charset="0"/>
                        <a:ea typeface="Cambria Math" panose="02040503050406030204" pitchFamily="18" charset="0"/>
                      </a:rPr>
                      <m:t> </m:t>
                    </m:r>
                    <m:sSub>
                      <m:sSubPr>
                        <m:ctrlPr>
                          <a:rPr lang="hu-HU" sz="3200" i="1">
                            <a:latin typeface="Cambria Math" panose="02040503050406030204" pitchFamily="18" charset="0"/>
                            <a:ea typeface="Cambria Math" panose="02040503050406030204" pitchFamily="18" charset="0"/>
                          </a:rPr>
                        </m:ctrlPr>
                      </m:sSubPr>
                      <m:e>
                        <m:r>
                          <a:rPr lang="hu-HU" sz="3200" i="1">
                            <a:latin typeface="Cambria Math" panose="02040503050406030204" pitchFamily="18" charset="0"/>
                            <a:ea typeface="Cambria Math" panose="02040503050406030204" pitchFamily="18" charset="0"/>
                          </a:rPr>
                          <m:t>𝜈</m:t>
                        </m:r>
                      </m:e>
                      <m:sub>
                        <m:r>
                          <a:rPr lang="hu-HU" sz="3200" i="1">
                            <a:latin typeface="Cambria Math" panose="02040503050406030204" pitchFamily="18" charset="0"/>
                            <a:ea typeface="Cambria Math" panose="02040503050406030204" pitchFamily="18" charset="0"/>
                          </a:rPr>
                          <m:t>𝑖</m:t>
                        </m:r>
                      </m:sub>
                    </m:sSub>
                    <m:r>
                      <a:rPr lang="hu-HU" sz="3200" b="0" i="1" smtClean="0">
                        <a:latin typeface="Cambria Math" panose="02040503050406030204" pitchFamily="18" charset="0"/>
                        <a:ea typeface="Cambria Math" panose="02040503050406030204" pitchFamily="18" charset="0"/>
                      </a:rPr>
                      <m:t> </m:t>
                    </m:r>
                    <m:r>
                      <m:rPr>
                        <m:sty m:val="p"/>
                      </m:rPr>
                      <a:rPr lang="hu-HU" sz="3200" b="0" i="0" smtClean="0">
                        <a:latin typeface="Cambria Math" panose="02040503050406030204" pitchFamily="18" charset="0"/>
                        <a:ea typeface="Cambria Math" panose="02040503050406030204" pitchFamily="18" charset="0"/>
                      </a:rPr>
                      <m:t>is</m:t>
                    </m:r>
                    <m:r>
                      <a:rPr lang="hu-HU" sz="3200" b="0" i="0" smtClean="0">
                        <a:latin typeface="Cambria Math" panose="02040503050406030204" pitchFamily="18" charset="0"/>
                        <a:ea typeface="Cambria Math" panose="02040503050406030204" pitchFamily="18" charset="0"/>
                      </a:rPr>
                      <m:t> </m:t>
                    </m:r>
                    <m:r>
                      <m:rPr>
                        <m:sty m:val="p"/>
                      </m:rPr>
                      <a:rPr lang="hu-HU" sz="3200" b="0" i="0" smtClean="0">
                        <a:latin typeface="Cambria Math" panose="02040503050406030204" pitchFamily="18" charset="0"/>
                        <a:ea typeface="Cambria Math" panose="02040503050406030204" pitchFamily="18" charset="0"/>
                      </a:rPr>
                      <m:t>its</m:t>
                    </m:r>
                    <m:r>
                      <a:rPr lang="hu-HU" sz="3200" b="0" i="0" smtClean="0">
                        <a:latin typeface="Cambria Math" panose="02040503050406030204" pitchFamily="18" charset="0"/>
                        <a:ea typeface="Cambria Math" panose="02040503050406030204" pitchFamily="18" charset="0"/>
                      </a:rPr>
                      <m:t> </m:t>
                    </m:r>
                    <m:r>
                      <m:rPr>
                        <m:sty m:val="p"/>
                      </m:rPr>
                      <a:rPr lang="hu-HU" sz="3200" b="0" i="0" smtClean="0">
                        <a:latin typeface="Cambria Math" panose="02040503050406030204" pitchFamily="18" charset="0"/>
                        <a:ea typeface="Cambria Math" panose="02040503050406030204" pitchFamily="18" charset="0"/>
                      </a:rPr>
                      <m:t>stochiometric</m:t>
                    </m:r>
                    <m:r>
                      <a:rPr lang="hu-HU" sz="3200" b="0" i="0" smtClean="0">
                        <a:latin typeface="Cambria Math" panose="02040503050406030204" pitchFamily="18" charset="0"/>
                        <a:ea typeface="Cambria Math" panose="02040503050406030204" pitchFamily="18" charset="0"/>
                      </a:rPr>
                      <m:t> </m:t>
                    </m:r>
                    <m:r>
                      <m:rPr>
                        <m:sty m:val="p"/>
                      </m:rPr>
                      <a:rPr lang="hu-HU" sz="3200" b="0" i="0" smtClean="0">
                        <a:latin typeface="Cambria Math" panose="02040503050406030204" pitchFamily="18" charset="0"/>
                        <a:ea typeface="Cambria Math" panose="02040503050406030204" pitchFamily="18" charset="0"/>
                      </a:rPr>
                      <m:t>number</m:t>
                    </m:r>
                    <m:r>
                      <a:rPr lang="hu-HU" sz="3200" b="0" i="0" smtClean="0">
                        <a:latin typeface="Cambria Math" panose="02040503050406030204" pitchFamily="18" charset="0"/>
                        <a:ea typeface="Cambria Math" panose="02040503050406030204" pitchFamily="18" charset="0"/>
                      </a:rPr>
                      <m:t> </m:t>
                    </m:r>
                    <m:r>
                      <m:rPr>
                        <m:sty m:val="p"/>
                      </m:rPr>
                      <a:rPr lang="hu-HU" sz="3200" b="0" i="0" smtClean="0">
                        <a:latin typeface="Cambria Math" panose="02040503050406030204" pitchFamily="18" charset="0"/>
                        <a:ea typeface="Cambria Math" panose="02040503050406030204" pitchFamily="18" charset="0"/>
                      </a:rPr>
                      <m:t>in</m:t>
                    </m:r>
                    <m:r>
                      <a:rPr lang="hu-HU" sz="3200" b="0" i="0" smtClean="0">
                        <a:latin typeface="Cambria Math" panose="02040503050406030204" pitchFamily="18" charset="0"/>
                        <a:ea typeface="Cambria Math" panose="02040503050406030204" pitchFamily="18" charset="0"/>
                      </a:rPr>
                      <m:t> </m:t>
                    </m:r>
                    <m:r>
                      <m:rPr>
                        <m:sty m:val="p"/>
                      </m:rPr>
                      <a:rPr lang="hu-HU" sz="3200" b="0" i="0" smtClean="0">
                        <a:latin typeface="Cambria Math" panose="02040503050406030204" pitchFamily="18" charset="0"/>
                        <a:ea typeface="Cambria Math" panose="02040503050406030204" pitchFamily="18" charset="0"/>
                      </a:rPr>
                      <m:t>the</m:t>
                    </m:r>
                    <m:r>
                      <a:rPr lang="hu-HU" sz="3200" b="0" i="0" smtClean="0">
                        <a:latin typeface="Cambria Math" panose="02040503050406030204" pitchFamily="18" charset="0"/>
                        <a:ea typeface="Cambria Math" panose="02040503050406030204" pitchFamily="18" charset="0"/>
                      </a:rPr>
                      <m:t> </m:t>
                    </m:r>
                    <m:r>
                      <m:rPr>
                        <m:sty m:val="p"/>
                      </m:rPr>
                      <a:rPr lang="hu-HU" sz="3200" b="0" i="0" smtClean="0">
                        <a:latin typeface="Cambria Math" panose="02040503050406030204" pitchFamily="18" charset="0"/>
                        <a:ea typeface="Cambria Math" panose="02040503050406030204" pitchFamily="18" charset="0"/>
                      </a:rPr>
                      <m:t>electrolyte</m:t>
                    </m:r>
                    <m:r>
                      <a:rPr lang="hu-HU" sz="3200" b="0" i="0" smtClean="0">
                        <a:latin typeface="Cambria Math" panose="02040503050406030204" pitchFamily="18" charset="0"/>
                        <a:ea typeface="Cambria Math" panose="02040503050406030204" pitchFamily="18" charset="0"/>
                      </a:rPr>
                      <m:t>.</m:t>
                    </m:r>
                  </m:oMath>
                </a14:m>
                <a:endParaRPr lang="hu-HU" sz="3200" dirty="0">
                  <a:latin typeface="Times New Roman" panose="02020603050405020304" pitchFamily="18" charset="0"/>
                  <a:cs typeface="Times New Roman" panose="02020603050405020304" pitchFamily="18" charset="0"/>
                </a:endParaRPr>
              </a:p>
            </p:txBody>
          </p:sp>
        </mc:Choice>
        <mc:Fallback xmlns="">
          <p:sp>
            <p:nvSpPr>
              <p:cNvPr id="4" name="Szövegdoboz 3">
                <a:extLst>
                  <a:ext uri="{FF2B5EF4-FFF2-40B4-BE49-F238E27FC236}">
                    <a16:creationId xmlns:a16="http://schemas.microsoft.com/office/drawing/2014/main" id="{4CCA53DD-44E6-4CF6-B3BB-101BF6846AC6}"/>
                  </a:ext>
                </a:extLst>
              </p:cNvPr>
              <p:cNvSpPr txBox="1">
                <a:spLocks noRot="1" noChangeAspect="1" noMove="1" noResize="1" noEditPoints="1" noAdjustHandles="1" noChangeArrowheads="1" noChangeShapeType="1" noTextEdit="1"/>
              </p:cNvSpPr>
              <p:nvPr/>
            </p:nvSpPr>
            <p:spPr>
              <a:xfrm>
                <a:off x="490330" y="3473113"/>
                <a:ext cx="11251096" cy="986552"/>
              </a:xfrm>
              <a:prstGeom prst="rect">
                <a:avLst/>
              </a:prstGeom>
              <a:blipFill>
                <a:blip r:embed="rId3"/>
                <a:stretch>
                  <a:fillRect t="-13580" r="-1300"/>
                </a:stretch>
              </a:blipFill>
            </p:spPr>
            <p:txBody>
              <a:bodyPr/>
              <a:lstStyle/>
              <a:p>
                <a:r>
                  <a:rPr lang="en-US">
                    <a:noFill/>
                  </a:rPr>
                  <a:t> </a:t>
                </a:r>
              </a:p>
            </p:txBody>
          </p:sp>
        </mc:Fallback>
      </mc:AlternateContent>
      <p:sp>
        <p:nvSpPr>
          <p:cNvPr id="6" name="Cím 3">
            <a:extLst>
              <a:ext uri="{FF2B5EF4-FFF2-40B4-BE49-F238E27FC236}">
                <a16:creationId xmlns:a16="http://schemas.microsoft.com/office/drawing/2014/main" id="{F7234C8F-880A-4ECC-83F4-DDD9487B32F5}"/>
              </a:ext>
            </a:extLst>
          </p:cNvPr>
          <p:cNvSpPr>
            <a:spLocks noGrp="1"/>
          </p:cNvSpPr>
          <p:nvPr>
            <p:ph type="title"/>
          </p:nvPr>
        </p:nvSpPr>
        <p:spPr>
          <a:xfrm>
            <a:off x="838200" y="365125"/>
            <a:ext cx="10515600" cy="1325563"/>
          </a:xfrm>
        </p:spPr>
        <p:txBody>
          <a:bodyPr/>
          <a:lstStyle/>
          <a:p>
            <a:pPr algn="ctr"/>
            <a:r>
              <a:rPr lang="hu-HU" dirty="0" smtClean="0">
                <a:latin typeface="Times New Roman" panose="02020603050405020304" pitchFamily="18" charset="0"/>
                <a:cs typeface="Times New Roman" panose="02020603050405020304" pitchFamily="18" charset="0"/>
              </a:rPr>
              <a:t>Molar conductivity</a:t>
            </a:r>
            <a:endParaRPr lang="hu-H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1753808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 presetClass="entr" presetSubtype="4"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P spid="4"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zöveg helye 6">
            <a:extLst>
              <a:ext uri="{FF2B5EF4-FFF2-40B4-BE49-F238E27FC236}">
                <a16:creationId xmlns:a16="http://schemas.microsoft.com/office/drawing/2014/main" id="{3CDA2E34-3ED7-4620-AACB-4E69F27160B7}"/>
              </a:ext>
            </a:extLst>
          </p:cNvPr>
          <p:cNvSpPr>
            <a:spLocks noGrp="1"/>
          </p:cNvSpPr>
          <p:nvPr>
            <p:ph type="body" idx="1"/>
          </p:nvPr>
        </p:nvSpPr>
        <p:spPr>
          <a:xfrm>
            <a:off x="839788" y="1696153"/>
            <a:ext cx="5157787" cy="1002076"/>
          </a:xfrm>
        </p:spPr>
        <p:txBody>
          <a:bodyPr/>
          <a:lstStyle/>
          <a:p>
            <a:pPr algn="ctr">
              <a:spcBef>
                <a:spcPts val="0"/>
              </a:spcBef>
            </a:pPr>
            <a:r>
              <a:rPr lang="el-GR" dirty="0">
                <a:latin typeface="Times New Roman" panose="02020603050405020304" pitchFamily="18" charset="0"/>
                <a:cs typeface="Times New Roman" panose="02020603050405020304" pitchFamily="18" charset="0"/>
              </a:rPr>
              <a:t>λ</a:t>
            </a:r>
            <a:r>
              <a:rPr lang="hu-HU" baseline="-25000" dirty="0">
                <a:latin typeface="Times New Roman" panose="02020603050405020304" pitchFamily="18" charset="0"/>
                <a:cs typeface="Times New Roman" panose="02020603050405020304" pitchFamily="18" charset="0"/>
              </a:rPr>
              <a:t>i</a:t>
            </a:r>
            <a:r>
              <a:rPr lang="hu-HU" dirty="0">
                <a:latin typeface="Times New Roman" panose="02020603050405020304" pitchFamily="18" charset="0"/>
                <a:cs typeface="Times New Roman" panose="02020603050405020304" pitchFamily="18" charset="0"/>
              </a:rPr>
              <a:t>/(10</a:t>
            </a:r>
            <a:r>
              <a:rPr lang="hu-HU" baseline="30000" dirty="0">
                <a:latin typeface="Times New Roman" panose="02020603050405020304" pitchFamily="18" charset="0"/>
                <a:cs typeface="Times New Roman" panose="02020603050405020304" pitchFamily="18" charset="0"/>
              </a:rPr>
              <a:t>-4</a:t>
            </a:r>
            <a:r>
              <a:rPr lang="hu-HU" dirty="0">
                <a:latin typeface="Times New Roman" panose="02020603050405020304" pitchFamily="18" charset="0"/>
                <a:cs typeface="Times New Roman" panose="02020603050405020304" pitchFamily="18" charset="0"/>
              </a:rPr>
              <a:t> S m</a:t>
            </a:r>
            <a:r>
              <a:rPr lang="hu-HU" baseline="30000" dirty="0">
                <a:latin typeface="Times New Roman" panose="02020603050405020304" pitchFamily="18" charset="0"/>
                <a:cs typeface="Times New Roman" panose="02020603050405020304" pitchFamily="18" charset="0"/>
              </a:rPr>
              <a:t>2</a:t>
            </a:r>
            <a:r>
              <a:rPr lang="hu-HU" dirty="0">
                <a:latin typeface="Times New Roman" panose="02020603050405020304" pitchFamily="18" charset="0"/>
                <a:cs typeface="Times New Roman" panose="02020603050405020304" pitchFamily="18" charset="0"/>
              </a:rPr>
              <a:t>/mol) - </a:t>
            </a:r>
            <a:r>
              <a:rPr lang="hu-HU" dirty="0" smtClean="0">
                <a:latin typeface="Times New Roman" panose="02020603050405020304" pitchFamily="18" charset="0"/>
                <a:cs typeface="Times New Roman" panose="02020603050405020304" pitchFamily="18" charset="0"/>
              </a:rPr>
              <a:t>cations</a:t>
            </a:r>
            <a:endParaRPr lang="hu-HU" dirty="0">
              <a:latin typeface="Times New Roman" panose="02020603050405020304" pitchFamily="18" charset="0"/>
              <a:cs typeface="Times New Roman" panose="02020603050405020304" pitchFamily="18" charset="0"/>
            </a:endParaRPr>
          </a:p>
          <a:p>
            <a:pPr algn="ctr">
              <a:spcBef>
                <a:spcPts val="0"/>
              </a:spcBef>
            </a:pPr>
            <a:endParaRPr lang="hu-HU" dirty="0">
              <a:latin typeface="Times New Roman" panose="02020603050405020304" pitchFamily="18" charset="0"/>
              <a:cs typeface="Times New Roman" panose="02020603050405020304" pitchFamily="18" charset="0"/>
            </a:endParaRPr>
          </a:p>
        </p:txBody>
      </p:sp>
      <p:sp>
        <p:nvSpPr>
          <p:cNvPr id="8" name="Tartalom helye 7">
            <a:extLst>
              <a:ext uri="{FF2B5EF4-FFF2-40B4-BE49-F238E27FC236}">
                <a16:creationId xmlns:a16="http://schemas.microsoft.com/office/drawing/2014/main" id="{2F6EBE79-D6FF-4918-AC72-5B65AA9A0D67}"/>
              </a:ext>
            </a:extLst>
          </p:cNvPr>
          <p:cNvSpPr>
            <a:spLocks noGrp="1"/>
          </p:cNvSpPr>
          <p:nvPr>
            <p:ph sz="half" idx="2"/>
          </p:nvPr>
        </p:nvSpPr>
        <p:spPr>
          <a:xfrm>
            <a:off x="839788" y="2505077"/>
            <a:ext cx="5157787" cy="2616198"/>
          </a:xfrm>
        </p:spPr>
        <p:txBody>
          <a:bodyPr numCol="2">
            <a:normAutofit/>
          </a:bodyPr>
          <a:lstStyle/>
          <a:p>
            <a:pPr>
              <a:tabLst>
                <a:tab pos="1798638" algn="dec"/>
              </a:tabLst>
            </a:pPr>
            <a:r>
              <a:rPr lang="hu-HU" dirty="0">
                <a:latin typeface="Times New Roman" panose="02020603050405020304" pitchFamily="18" charset="0"/>
                <a:cs typeface="Times New Roman" panose="02020603050405020304" pitchFamily="18" charset="0"/>
              </a:rPr>
              <a:t>H</a:t>
            </a:r>
            <a:r>
              <a:rPr lang="hu-HU" baseline="30000" dirty="0">
                <a:latin typeface="Times New Roman" panose="02020603050405020304" pitchFamily="18" charset="0"/>
                <a:cs typeface="Times New Roman" panose="02020603050405020304" pitchFamily="18" charset="0"/>
              </a:rPr>
              <a:t>+</a:t>
            </a:r>
            <a:r>
              <a:rPr lang="hu-HU" dirty="0">
                <a:latin typeface="Times New Roman" panose="02020603050405020304" pitchFamily="18" charset="0"/>
                <a:cs typeface="Times New Roman" panose="02020603050405020304" pitchFamily="18" charset="0"/>
              </a:rPr>
              <a:t>	</a:t>
            </a:r>
            <a:r>
              <a:rPr lang="hu-HU" dirty="0" smtClean="0">
                <a:latin typeface="Times New Roman" panose="02020603050405020304" pitchFamily="18" charset="0"/>
                <a:cs typeface="Times New Roman" panose="02020603050405020304" pitchFamily="18" charset="0"/>
              </a:rPr>
              <a:t>349.65</a:t>
            </a:r>
            <a:endParaRPr lang="hu-HU" dirty="0">
              <a:latin typeface="Times New Roman" panose="02020603050405020304" pitchFamily="18" charset="0"/>
              <a:cs typeface="Times New Roman" panose="02020603050405020304" pitchFamily="18" charset="0"/>
            </a:endParaRPr>
          </a:p>
          <a:p>
            <a:pPr>
              <a:tabLst>
                <a:tab pos="1798638" algn="dec"/>
              </a:tabLst>
            </a:pPr>
            <a:r>
              <a:rPr lang="hu-HU" dirty="0">
                <a:latin typeface="Times New Roman" panose="02020603050405020304" pitchFamily="18" charset="0"/>
                <a:cs typeface="Times New Roman" panose="02020603050405020304" pitchFamily="18" charset="0"/>
              </a:rPr>
              <a:t>Li</a:t>
            </a:r>
            <a:r>
              <a:rPr lang="hu-HU" baseline="30000" dirty="0">
                <a:latin typeface="Times New Roman" panose="02020603050405020304" pitchFamily="18" charset="0"/>
                <a:cs typeface="Times New Roman" panose="02020603050405020304" pitchFamily="18" charset="0"/>
              </a:rPr>
              <a:t>+</a:t>
            </a:r>
            <a:r>
              <a:rPr lang="hu-HU" dirty="0">
                <a:latin typeface="Times New Roman" panose="02020603050405020304" pitchFamily="18" charset="0"/>
                <a:cs typeface="Times New Roman" panose="02020603050405020304" pitchFamily="18" charset="0"/>
              </a:rPr>
              <a:t>	</a:t>
            </a:r>
            <a:r>
              <a:rPr lang="hu-HU" dirty="0" smtClean="0">
                <a:latin typeface="Times New Roman" panose="02020603050405020304" pitchFamily="18" charset="0"/>
                <a:cs typeface="Times New Roman" panose="02020603050405020304" pitchFamily="18" charset="0"/>
              </a:rPr>
              <a:t>38.66</a:t>
            </a:r>
            <a:endParaRPr lang="hu-HU" dirty="0">
              <a:latin typeface="Times New Roman" panose="02020603050405020304" pitchFamily="18" charset="0"/>
              <a:cs typeface="Times New Roman" panose="02020603050405020304" pitchFamily="18" charset="0"/>
            </a:endParaRPr>
          </a:p>
          <a:p>
            <a:pPr>
              <a:tabLst>
                <a:tab pos="1798638" algn="dec"/>
              </a:tabLst>
            </a:pPr>
            <a:r>
              <a:rPr lang="hu-HU" dirty="0">
                <a:latin typeface="Times New Roman" panose="02020603050405020304" pitchFamily="18" charset="0"/>
                <a:cs typeface="Times New Roman" panose="02020603050405020304" pitchFamily="18" charset="0"/>
              </a:rPr>
              <a:t>K</a:t>
            </a:r>
            <a:r>
              <a:rPr lang="hu-HU" baseline="30000" dirty="0">
                <a:latin typeface="Times New Roman" panose="02020603050405020304" pitchFamily="18" charset="0"/>
                <a:cs typeface="Times New Roman" panose="02020603050405020304" pitchFamily="18" charset="0"/>
              </a:rPr>
              <a:t>+</a:t>
            </a:r>
            <a:r>
              <a:rPr lang="hu-HU" dirty="0">
                <a:latin typeface="Times New Roman" panose="02020603050405020304" pitchFamily="18" charset="0"/>
                <a:cs typeface="Times New Roman" panose="02020603050405020304" pitchFamily="18" charset="0"/>
              </a:rPr>
              <a:t>	</a:t>
            </a:r>
            <a:r>
              <a:rPr lang="hu-HU" dirty="0" smtClean="0">
                <a:latin typeface="Times New Roman" panose="02020603050405020304" pitchFamily="18" charset="0"/>
                <a:cs typeface="Times New Roman" panose="02020603050405020304" pitchFamily="18" charset="0"/>
              </a:rPr>
              <a:t>73.47</a:t>
            </a:r>
            <a:endParaRPr lang="hu-HU" dirty="0">
              <a:latin typeface="Times New Roman" panose="02020603050405020304" pitchFamily="18" charset="0"/>
              <a:cs typeface="Times New Roman" panose="02020603050405020304" pitchFamily="18" charset="0"/>
            </a:endParaRPr>
          </a:p>
          <a:p>
            <a:pPr>
              <a:tabLst>
                <a:tab pos="1798638" algn="dec"/>
              </a:tabLst>
            </a:pPr>
            <a:r>
              <a:rPr lang="hu-HU" dirty="0">
                <a:latin typeface="Times New Roman" panose="02020603050405020304" pitchFamily="18" charset="0"/>
                <a:cs typeface="Times New Roman" panose="02020603050405020304" pitchFamily="18" charset="0"/>
              </a:rPr>
              <a:t>½Cu</a:t>
            </a:r>
            <a:r>
              <a:rPr lang="hu-HU" baseline="30000" dirty="0">
                <a:latin typeface="Times New Roman" panose="02020603050405020304" pitchFamily="18" charset="0"/>
                <a:cs typeface="Times New Roman" panose="02020603050405020304" pitchFamily="18" charset="0"/>
              </a:rPr>
              <a:t>2+</a:t>
            </a:r>
            <a:r>
              <a:rPr lang="hu-HU" dirty="0">
                <a:latin typeface="Times New Roman" panose="02020603050405020304" pitchFamily="18" charset="0"/>
                <a:cs typeface="Times New Roman" panose="02020603050405020304" pitchFamily="18" charset="0"/>
              </a:rPr>
              <a:t>	</a:t>
            </a:r>
            <a:r>
              <a:rPr lang="hu-HU" dirty="0" smtClean="0">
                <a:latin typeface="Times New Roman" panose="02020603050405020304" pitchFamily="18" charset="0"/>
                <a:cs typeface="Times New Roman" panose="02020603050405020304" pitchFamily="18" charset="0"/>
              </a:rPr>
              <a:t>53.60</a:t>
            </a:r>
            <a:endParaRPr lang="hu-HU" dirty="0">
              <a:latin typeface="Times New Roman" panose="02020603050405020304" pitchFamily="18" charset="0"/>
              <a:cs typeface="Times New Roman" panose="02020603050405020304" pitchFamily="18" charset="0"/>
            </a:endParaRPr>
          </a:p>
          <a:p>
            <a:pPr>
              <a:tabLst>
                <a:tab pos="1798638" algn="dec"/>
              </a:tabLst>
            </a:pPr>
            <a:r>
              <a:rPr lang="hu-HU" dirty="0">
                <a:latin typeface="Times New Roman" panose="02020603050405020304" pitchFamily="18" charset="0"/>
                <a:cs typeface="Times New Roman" panose="02020603050405020304" pitchFamily="18" charset="0"/>
              </a:rPr>
              <a:t>½Pb</a:t>
            </a:r>
            <a:r>
              <a:rPr lang="hu-HU" baseline="30000" dirty="0">
                <a:latin typeface="Times New Roman" panose="02020603050405020304" pitchFamily="18" charset="0"/>
                <a:cs typeface="Times New Roman" panose="02020603050405020304" pitchFamily="18" charset="0"/>
              </a:rPr>
              <a:t>2+</a:t>
            </a:r>
            <a:r>
              <a:rPr lang="hu-HU" dirty="0">
                <a:latin typeface="Times New Roman" panose="02020603050405020304" pitchFamily="18" charset="0"/>
                <a:cs typeface="Times New Roman" panose="02020603050405020304" pitchFamily="18" charset="0"/>
              </a:rPr>
              <a:t>	71</a:t>
            </a:r>
          </a:p>
          <a:p>
            <a:pPr>
              <a:tabLst>
                <a:tab pos="1798638" algn="dec"/>
              </a:tabLst>
            </a:pPr>
            <a:endParaRPr lang="hu-HU" dirty="0">
              <a:latin typeface="Times New Roman" panose="02020603050405020304" pitchFamily="18" charset="0"/>
              <a:cs typeface="Times New Roman" panose="02020603050405020304" pitchFamily="18" charset="0"/>
            </a:endParaRPr>
          </a:p>
          <a:p>
            <a:pPr>
              <a:tabLst>
                <a:tab pos="1798638" algn="dec"/>
              </a:tabLst>
            </a:pPr>
            <a:r>
              <a:rPr lang="hu-HU" dirty="0">
                <a:latin typeface="Times New Roman" panose="02020603050405020304" pitchFamily="18" charset="0"/>
                <a:cs typeface="Times New Roman" panose="02020603050405020304" pitchFamily="18" charset="0"/>
              </a:rPr>
              <a:t>½Mg</a:t>
            </a:r>
            <a:r>
              <a:rPr lang="hu-HU" baseline="30000" dirty="0">
                <a:latin typeface="Times New Roman" panose="02020603050405020304" pitchFamily="18" charset="0"/>
                <a:cs typeface="Times New Roman" panose="02020603050405020304" pitchFamily="18" charset="0"/>
              </a:rPr>
              <a:t>2+</a:t>
            </a:r>
            <a:r>
              <a:rPr lang="hu-HU" dirty="0">
                <a:latin typeface="Times New Roman" panose="02020603050405020304" pitchFamily="18" charset="0"/>
                <a:cs typeface="Times New Roman" panose="02020603050405020304" pitchFamily="18" charset="0"/>
              </a:rPr>
              <a:t>	</a:t>
            </a:r>
            <a:r>
              <a:rPr lang="hu-HU" dirty="0" smtClean="0">
                <a:latin typeface="Times New Roman" panose="02020603050405020304" pitchFamily="18" charset="0"/>
                <a:cs typeface="Times New Roman" panose="02020603050405020304" pitchFamily="18" charset="0"/>
              </a:rPr>
              <a:t>53.0</a:t>
            </a:r>
            <a:endParaRPr lang="hu-HU" dirty="0">
              <a:latin typeface="Times New Roman" panose="02020603050405020304" pitchFamily="18" charset="0"/>
              <a:cs typeface="Times New Roman" panose="02020603050405020304" pitchFamily="18" charset="0"/>
            </a:endParaRPr>
          </a:p>
          <a:p>
            <a:pPr>
              <a:tabLst>
                <a:tab pos="1798638" algn="dec"/>
              </a:tabLst>
            </a:pPr>
            <a:r>
              <a:rPr lang="hu-HU" dirty="0">
                <a:latin typeface="Times New Roman" panose="02020603050405020304" pitchFamily="18" charset="0"/>
                <a:cs typeface="Times New Roman" panose="02020603050405020304" pitchFamily="18" charset="0"/>
              </a:rPr>
              <a:t>½Zn</a:t>
            </a:r>
            <a:r>
              <a:rPr lang="hu-HU" baseline="30000" dirty="0">
                <a:latin typeface="Times New Roman" panose="02020603050405020304" pitchFamily="18" charset="0"/>
                <a:cs typeface="Times New Roman" panose="02020603050405020304" pitchFamily="18" charset="0"/>
              </a:rPr>
              <a:t>2+</a:t>
            </a:r>
            <a:r>
              <a:rPr lang="hu-HU" dirty="0">
                <a:latin typeface="Times New Roman" panose="02020603050405020304" pitchFamily="18" charset="0"/>
                <a:cs typeface="Times New Roman" panose="02020603050405020304" pitchFamily="18" charset="0"/>
              </a:rPr>
              <a:t>	</a:t>
            </a:r>
            <a:r>
              <a:rPr lang="hu-HU" dirty="0" smtClean="0">
                <a:latin typeface="Times New Roman" panose="02020603050405020304" pitchFamily="18" charset="0"/>
                <a:cs typeface="Times New Roman" panose="02020603050405020304" pitchFamily="18" charset="0"/>
              </a:rPr>
              <a:t>52.8</a:t>
            </a:r>
            <a:endParaRPr lang="hu-HU" dirty="0">
              <a:latin typeface="Times New Roman" panose="02020603050405020304" pitchFamily="18" charset="0"/>
              <a:cs typeface="Times New Roman" panose="02020603050405020304" pitchFamily="18" charset="0"/>
            </a:endParaRPr>
          </a:p>
          <a:p>
            <a:pPr>
              <a:tabLst>
                <a:tab pos="1798638" algn="dec"/>
              </a:tabLst>
            </a:pPr>
            <a:r>
              <a:rPr lang="hu-HU" dirty="0">
                <a:latin typeface="Times New Roman" panose="02020603050405020304" pitchFamily="18" charset="0"/>
                <a:cs typeface="Times New Roman" panose="02020603050405020304" pitchFamily="18" charset="0"/>
              </a:rPr>
              <a:t>½Ba</a:t>
            </a:r>
            <a:r>
              <a:rPr lang="hu-HU" baseline="30000" dirty="0">
                <a:latin typeface="Times New Roman" panose="02020603050405020304" pitchFamily="18" charset="0"/>
                <a:cs typeface="Times New Roman" panose="02020603050405020304" pitchFamily="18" charset="0"/>
              </a:rPr>
              <a:t>2+	</a:t>
            </a:r>
            <a:r>
              <a:rPr lang="hu-HU" dirty="0" smtClean="0">
                <a:latin typeface="Times New Roman" panose="02020603050405020304" pitchFamily="18" charset="0"/>
                <a:cs typeface="Times New Roman" panose="02020603050405020304" pitchFamily="18" charset="0"/>
              </a:rPr>
              <a:t>63.60</a:t>
            </a:r>
            <a:endParaRPr lang="hu-HU" dirty="0">
              <a:latin typeface="Times New Roman" panose="02020603050405020304" pitchFamily="18" charset="0"/>
              <a:cs typeface="Times New Roman" panose="02020603050405020304" pitchFamily="18" charset="0"/>
            </a:endParaRPr>
          </a:p>
          <a:p>
            <a:pPr>
              <a:tabLst>
                <a:tab pos="1798638" algn="dec"/>
              </a:tabLst>
            </a:pPr>
            <a:r>
              <a:rPr lang="hu-HU" dirty="0">
                <a:latin typeface="Times New Roman" panose="02020603050405020304" pitchFamily="18" charset="0"/>
                <a:cs typeface="Times New Roman" panose="02020603050405020304" pitchFamily="18" charset="0"/>
              </a:rPr>
              <a:t>NH</a:t>
            </a:r>
            <a:r>
              <a:rPr lang="hu-HU" baseline="-25000" dirty="0">
                <a:latin typeface="Times New Roman" panose="02020603050405020304" pitchFamily="18" charset="0"/>
                <a:cs typeface="Times New Roman" panose="02020603050405020304" pitchFamily="18" charset="0"/>
              </a:rPr>
              <a:t>4</a:t>
            </a:r>
            <a:r>
              <a:rPr lang="hu-HU" baseline="30000" dirty="0">
                <a:latin typeface="Times New Roman" panose="02020603050405020304" pitchFamily="18" charset="0"/>
                <a:cs typeface="Times New Roman" panose="02020603050405020304" pitchFamily="18" charset="0"/>
              </a:rPr>
              <a:t>+</a:t>
            </a:r>
            <a:r>
              <a:rPr lang="hu-HU" dirty="0">
                <a:latin typeface="Times New Roman" panose="02020603050405020304" pitchFamily="18" charset="0"/>
                <a:cs typeface="Times New Roman" panose="02020603050405020304" pitchFamily="18" charset="0"/>
              </a:rPr>
              <a:t>	73,5</a:t>
            </a:r>
          </a:p>
        </p:txBody>
      </p:sp>
      <p:sp>
        <p:nvSpPr>
          <p:cNvPr id="9" name="Szöveg helye 8">
            <a:extLst>
              <a:ext uri="{FF2B5EF4-FFF2-40B4-BE49-F238E27FC236}">
                <a16:creationId xmlns:a16="http://schemas.microsoft.com/office/drawing/2014/main" id="{58592604-5D10-48A6-B627-D891D15F17DB}"/>
              </a:ext>
            </a:extLst>
          </p:cNvPr>
          <p:cNvSpPr>
            <a:spLocks noGrp="1"/>
          </p:cNvSpPr>
          <p:nvPr>
            <p:ph type="body" sz="quarter" idx="3"/>
          </p:nvPr>
        </p:nvSpPr>
        <p:spPr>
          <a:xfrm>
            <a:off x="6172200" y="1711142"/>
            <a:ext cx="5183188" cy="972097"/>
          </a:xfrm>
        </p:spPr>
        <p:txBody>
          <a:bodyPr/>
          <a:lstStyle/>
          <a:p>
            <a:pPr algn="ctr"/>
            <a:r>
              <a:rPr lang="el-GR" dirty="0">
                <a:latin typeface="Times New Roman" panose="02020603050405020304" pitchFamily="18" charset="0"/>
                <a:cs typeface="Times New Roman" panose="02020603050405020304" pitchFamily="18" charset="0"/>
              </a:rPr>
              <a:t>λ</a:t>
            </a:r>
            <a:r>
              <a:rPr lang="hu-HU" baseline="-25000" dirty="0">
                <a:latin typeface="Times New Roman" panose="02020603050405020304" pitchFamily="18" charset="0"/>
                <a:cs typeface="Times New Roman" panose="02020603050405020304" pitchFamily="18" charset="0"/>
              </a:rPr>
              <a:t>i</a:t>
            </a:r>
            <a:r>
              <a:rPr lang="hu-HU" dirty="0">
                <a:latin typeface="Times New Roman" panose="02020603050405020304" pitchFamily="18" charset="0"/>
                <a:cs typeface="Times New Roman" panose="02020603050405020304" pitchFamily="18" charset="0"/>
              </a:rPr>
              <a:t>/(10</a:t>
            </a:r>
            <a:r>
              <a:rPr lang="hu-HU" baseline="30000" dirty="0">
                <a:latin typeface="Times New Roman" panose="02020603050405020304" pitchFamily="18" charset="0"/>
                <a:cs typeface="Times New Roman" panose="02020603050405020304" pitchFamily="18" charset="0"/>
              </a:rPr>
              <a:t>-4</a:t>
            </a:r>
            <a:r>
              <a:rPr lang="hu-HU" dirty="0">
                <a:latin typeface="Times New Roman" panose="02020603050405020304" pitchFamily="18" charset="0"/>
                <a:cs typeface="Times New Roman" panose="02020603050405020304" pitchFamily="18" charset="0"/>
              </a:rPr>
              <a:t> S m</a:t>
            </a:r>
            <a:r>
              <a:rPr lang="hu-HU" baseline="30000" dirty="0">
                <a:latin typeface="Times New Roman" panose="02020603050405020304" pitchFamily="18" charset="0"/>
                <a:cs typeface="Times New Roman" panose="02020603050405020304" pitchFamily="18" charset="0"/>
              </a:rPr>
              <a:t>2</a:t>
            </a:r>
            <a:r>
              <a:rPr lang="hu-HU" dirty="0">
                <a:latin typeface="Times New Roman" panose="02020603050405020304" pitchFamily="18" charset="0"/>
                <a:cs typeface="Times New Roman" panose="02020603050405020304" pitchFamily="18" charset="0"/>
              </a:rPr>
              <a:t>/mol) - </a:t>
            </a:r>
            <a:r>
              <a:rPr lang="hu-HU" dirty="0" smtClean="0">
                <a:latin typeface="Times New Roman" panose="02020603050405020304" pitchFamily="18" charset="0"/>
                <a:cs typeface="Times New Roman" panose="02020603050405020304" pitchFamily="18" charset="0"/>
              </a:rPr>
              <a:t>anions</a:t>
            </a:r>
            <a:endParaRPr lang="hu-HU" dirty="0">
              <a:latin typeface="Times New Roman" panose="02020603050405020304" pitchFamily="18" charset="0"/>
              <a:cs typeface="Times New Roman" panose="02020603050405020304" pitchFamily="18" charset="0"/>
            </a:endParaRPr>
          </a:p>
          <a:p>
            <a:pPr>
              <a:spcBef>
                <a:spcPts val="0"/>
              </a:spcBef>
            </a:pPr>
            <a:endParaRPr lang="hu-HU" dirty="0">
              <a:latin typeface="Times New Roman" panose="02020603050405020304" pitchFamily="18" charset="0"/>
              <a:cs typeface="Times New Roman" panose="02020603050405020304" pitchFamily="18" charset="0"/>
            </a:endParaRPr>
          </a:p>
        </p:txBody>
      </p:sp>
      <mc:AlternateContent xmlns:mc="http://schemas.openxmlformats.org/markup-compatibility/2006" xmlns:a14="http://schemas.microsoft.com/office/drawing/2010/main">
        <mc:Choice Requires="a14">
          <p:sp>
            <p:nvSpPr>
              <p:cNvPr id="10" name="Tartalom helye 9">
                <a:extLst>
                  <a:ext uri="{FF2B5EF4-FFF2-40B4-BE49-F238E27FC236}">
                    <a16:creationId xmlns:a16="http://schemas.microsoft.com/office/drawing/2014/main" id="{5B3CEFD2-3A6A-436B-AA09-E34BA64E4C46}"/>
                  </a:ext>
                </a:extLst>
              </p:cNvPr>
              <p:cNvSpPr>
                <a:spLocks noGrp="1"/>
              </p:cNvSpPr>
              <p:nvPr>
                <p:ph sz="quarter" idx="4"/>
              </p:nvPr>
            </p:nvSpPr>
            <p:spPr>
              <a:xfrm>
                <a:off x="6172200" y="2505077"/>
                <a:ext cx="5183188" cy="2616198"/>
              </a:xfrm>
            </p:spPr>
            <p:txBody>
              <a:bodyPr numCol="2">
                <a:normAutofit/>
              </a:bodyPr>
              <a:lstStyle/>
              <a:p>
                <a:pPr>
                  <a:tabLst>
                    <a:tab pos="1889125" algn="dec"/>
                  </a:tabLst>
                </a:pPr>
                <a:r>
                  <a:rPr lang="hu-HU" dirty="0">
                    <a:latin typeface="Times New Roman" panose="02020603050405020304" pitchFamily="18" charset="0"/>
                    <a:cs typeface="Times New Roman" panose="02020603050405020304" pitchFamily="18" charset="0"/>
                  </a:rPr>
                  <a:t>OH</a:t>
                </a:r>
                <a:r>
                  <a:rPr lang="hu-HU" baseline="30000" dirty="0">
                    <a:latin typeface="Times New Roman" panose="02020603050405020304" pitchFamily="18" charset="0"/>
                    <a:cs typeface="Times New Roman" panose="02020603050405020304" pitchFamily="18" charset="0"/>
                  </a:rPr>
                  <a:t>-</a:t>
                </a:r>
                <a:r>
                  <a:rPr lang="hu-HU" dirty="0">
                    <a:latin typeface="Times New Roman" panose="02020603050405020304" pitchFamily="18" charset="0"/>
                    <a:cs typeface="Times New Roman" panose="02020603050405020304" pitchFamily="18" charset="0"/>
                  </a:rPr>
                  <a:t>	198</a:t>
                </a:r>
              </a:p>
              <a:p>
                <a:pPr>
                  <a:tabLst>
                    <a:tab pos="1889125" algn="dec"/>
                  </a:tabLst>
                </a:pPr>
                <a:r>
                  <a:rPr lang="hu-HU" dirty="0">
                    <a:latin typeface="Times New Roman" panose="02020603050405020304" pitchFamily="18" charset="0"/>
                    <a:cs typeface="Times New Roman" panose="02020603050405020304" pitchFamily="18" charset="0"/>
                  </a:rPr>
                  <a:t>F</a:t>
                </a:r>
                <a:r>
                  <a:rPr lang="hu-HU" baseline="30000" dirty="0">
                    <a:latin typeface="Times New Roman" panose="02020603050405020304" pitchFamily="18" charset="0"/>
                    <a:cs typeface="Times New Roman" panose="02020603050405020304" pitchFamily="18" charset="0"/>
                  </a:rPr>
                  <a:t>-</a:t>
                </a:r>
                <a:r>
                  <a:rPr lang="hu-HU" dirty="0">
                    <a:latin typeface="Times New Roman" panose="02020603050405020304" pitchFamily="18" charset="0"/>
                    <a:cs typeface="Times New Roman" panose="02020603050405020304" pitchFamily="18" charset="0"/>
                  </a:rPr>
                  <a:t>	</a:t>
                </a:r>
                <a:r>
                  <a:rPr lang="hu-HU" dirty="0" smtClean="0">
                    <a:latin typeface="Times New Roman" panose="02020603050405020304" pitchFamily="18" charset="0"/>
                    <a:cs typeface="Times New Roman" panose="02020603050405020304" pitchFamily="18" charset="0"/>
                  </a:rPr>
                  <a:t>55.4</a:t>
                </a:r>
                <a:endParaRPr lang="hu-HU" dirty="0">
                  <a:latin typeface="Times New Roman" panose="02020603050405020304" pitchFamily="18" charset="0"/>
                  <a:cs typeface="Times New Roman" panose="02020603050405020304" pitchFamily="18" charset="0"/>
                </a:endParaRPr>
              </a:p>
              <a:p>
                <a:pPr>
                  <a:tabLst>
                    <a:tab pos="1889125" algn="dec"/>
                  </a:tabLst>
                </a:pPr>
                <a:r>
                  <a:rPr lang="hu-HU" dirty="0">
                    <a:latin typeface="Times New Roman" panose="02020603050405020304" pitchFamily="18" charset="0"/>
                    <a:cs typeface="Times New Roman" panose="02020603050405020304" pitchFamily="18" charset="0"/>
                  </a:rPr>
                  <a:t>Br</a:t>
                </a:r>
                <a:r>
                  <a:rPr lang="hu-HU" baseline="30000" dirty="0">
                    <a:latin typeface="Times New Roman" panose="02020603050405020304" pitchFamily="18" charset="0"/>
                    <a:cs typeface="Times New Roman" panose="02020603050405020304" pitchFamily="18" charset="0"/>
                  </a:rPr>
                  <a:t>-</a:t>
                </a:r>
                <a:r>
                  <a:rPr lang="hu-HU" dirty="0">
                    <a:latin typeface="Times New Roman" panose="02020603050405020304" pitchFamily="18" charset="0"/>
                    <a:cs typeface="Times New Roman" panose="02020603050405020304" pitchFamily="18" charset="0"/>
                  </a:rPr>
                  <a:t>	</a:t>
                </a:r>
                <a:r>
                  <a:rPr lang="hu-HU" dirty="0" smtClean="0">
                    <a:latin typeface="Times New Roman" panose="02020603050405020304" pitchFamily="18" charset="0"/>
                    <a:cs typeface="Times New Roman" panose="02020603050405020304" pitchFamily="18" charset="0"/>
                  </a:rPr>
                  <a:t>76.31</a:t>
                </a:r>
                <a:endParaRPr lang="hu-HU" dirty="0">
                  <a:latin typeface="Times New Roman" panose="02020603050405020304" pitchFamily="18" charset="0"/>
                  <a:cs typeface="Times New Roman" panose="02020603050405020304" pitchFamily="18" charset="0"/>
                </a:endParaRPr>
              </a:p>
              <a:p>
                <a:pPr>
                  <a:tabLst>
                    <a:tab pos="1889125" algn="dec"/>
                  </a:tabLst>
                </a:pPr>
                <a:r>
                  <a:rPr lang="hu-HU" dirty="0">
                    <a:latin typeface="Times New Roman" panose="02020603050405020304" pitchFamily="18" charset="0"/>
                    <a:cs typeface="Times New Roman" panose="02020603050405020304" pitchFamily="18" charset="0"/>
                  </a:rPr>
                  <a:t>NO</a:t>
                </a:r>
                <a:r>
                  <a:rPr lang="hu-HU" baseline="-25000" dirty="0">
                    <a:latin typeface="Times New Roman" panose="02020603050405020304" pitchFamily="18" charset="0"/>
                    <a:cs typeface="Times New Roman" panose="02020603050405020304" pitchFamily="18" charset="0"/>
                  </a:rPr>
                  <a:t>3</a:t>
                </a:r>
                <a:r>
                  <a:rPr lang="hu-HU" baseline="30000" dirty="0">
                    <a:latin typeface="Times New Roman" panose="02020603050405020304" pitchFamily="18" charset="0"/>
                    <a:cs typeface="Times New Roman" panose="02020603050405020304" pitchFamily="18" charset="0"/>
                  </a:rPr>
                  <a:t>-</a:t>
                </a:r>
                <a:r>
                  <a:rPr lang="hu-HU" dirty="0">
                    <a:latin typeface="Times New Roman" panose="02020603050405020304" pitchFamily="18" charset="0"/>
                    <a:cs typeface="Times New Roman" panose="02020603050405020304" pitchFamily="18" charset="0"/>
                  </a:rPr>
                  <a:t>	</a:t>
                </a:r>
                <a:r>
                  <a:rPr lang="hu-HU" dirty="0" smtClean="0">
                    <a:latin typeface="Times New Roman" panose="02020603050405020304" pitchFamily="18" charset="0"/>
                    <a:cs typeface="Times New Roman" panose="02020603050405020304" pitchFamily="18" charset="0"/>
                  </a:rPr>
                  <a:t>71.42</a:t>
                </a:r>
                <a:endParaRPr lang="hu-HU" dirty="0">
                  <a:latin typeface="Times New Roman" panose="02020603050405020304" pitchFamily="18" charset="0"/>
                  <a:cs typeface="Times New Roman" panose="02020603050405020304" pitchFamily="18" charset="0"/>
                </a:endParaRPr>
              </a:p>
              <a:p>
                <a:pPr>
                  <a:tabLst>
                    <a:tab pos="1889125" algn="dec"/>
                  </a:tabLst>
                </a:pPr>
                <a:r>
                  <a:rPr lang="hu-HU" dirty="0">
                    <a:latin typeface="Times New Roman" panose="02020603050405020304" pitchFamily="18" charset="0"/>
                    <a:cs typeface="Times New Roman" panose="02020603050405020304" pitchFamily="18" charset="0"/>
                  </a:rPr>
                  <a:t>HF</a:t>
                </a:r>
                <a:r>
                  <a:rPr lang="hu-HU" baseline="-25000" dirty="0">
                    <a:latin typeface="Times New Roman" panose="02020603050405020304" pitchFamily="18" charset="0"/>
                    <a:cs typeface="Times New Roman" panose="02020603050405020304" pitchFamily="18" charset="0"/>
                  </a:rPr>
                  <a:t>2</a:t>
                </a:r>
                <a:r>
                  <a:rPr lang="hu-HU" baseline="30000" dirty="0">
                    <a:latin typeface="Times New Roman" panose="02020603050405020304" pitchFamily="18" charset="0"/>
                    <a:cs typeface="Times New Roman" panose="02020603050405020304" pitchFamily="18" charset="0"/>
                  </a:rPr>
                  <a:t>-</a:t>
                </a:r>
                <a:r>
                  <a:rPr lang="hu-HU" dirty="0">
                    <a:latin typeface="Times New Roman" panose="02020603050405020304" pitchFamily="18" charset="0"/>
                    <a:cs typeface="Times New Roman" panose="02020603050405020304" pitchFamily="18" charset="0"/>
                  </a:rPr>
                  <a:t>	75</a:t>
                </a:r>
              </a:p>
              <a:p>
                <a:pPr>
                  <a:tabLst>
                    <a:tab pos="1889125" algn="dec"/>
                  </a:tabLst>
                </a:pPr>
                <a:endParaRPr lang="hu-HU" dirty="0">
                  <a:latin typeface="Times New Roman" panose="02020603050405020304" pitchFamily="18" charset="0"/>
                  <a:cs typeface="Times New Roman" panose="02020603050405020304" pitchFamily="18" charset="0"/>
                </a:endParaRPr>
              </a:p>
              <a:p>
                <a:pPr>
                  <a:tabLst>
                    <a:tab pos="1889125" algn="dec"/>
                  </a:tabLst>
                </a:pPr>
                <a:r>
                  <a:rPr lang="hu-HU" dirty="0">
                    <a:latin typeface="Times New Roman" panose="02020603050405020304" pitchFamily="18" charset="0"/>
                    <a:cs typeface="Times New Roman" panose="02020603050405020304" pitchFamily="18" charset="0"/>
                  </a:rPr>
                  <a:t>BrO</a:t>
                </a:r>
                <a:r>
                  <a:rPr lang="hu-HU" baseline="-25000" dirty="0">
                    <a:latin typeface="Times New Roman" panose="02020603050405020304" pitchFamily="18" charset="0"/>
                    <a:cs typeface="Times New Roman" panose="02020603050405020304" pitchFamily="18" charset="0"/>
                  </a:rPr>
                  <a:t>3</a:t>
                </a:r>
                <a:r>
                  <a:rPr lang="hu-HU" baseline="30000" dirty="0">
                    <a:latin typeface="Times New Roman" panose="02020603050405020304" pitchFamily="18" charset="0"/>
                    <a:cs typeface="Times New Roman" panose="02020603050405020304" pitchFamily="18" charset="0"/>
                  </a:rPr>
                  <a:t>-</a:t>
                </a:r>
                <a:r>
                  <a:rPr lang="hu-HU" dirty="0">
                    <a:latin typeface="Times New Roman" panose="02020603050405020304" pitchFamily="18" charset="0"/>
                    <a:cs typeface="Times New Roman" panose="02020603050405020304" pitchFamily="18" charset="0"/>
                  </a:rPr>
                  <a:t>	</a:t>
                </a:r>
                <a:r>
                  <a:rPr lang="hu-HU" dirty="0" smtClean="0">
                    <a:latin typeface="Times New Roman" panose="02020603050405020304" pitchFamily="18" charset="0"/>
                    <a:cs typeface="Times New Roman" panose="02020603050405020304" pitchFamily="18" charset="0"/>
                  </a:rPr>
                  <a:t>55.7</a:t>
                </a:r>
                <a:endParaRPr lang="hu-HU" dirty="0">
                  <a:latin typeface="Times New Roman" panose="02020603050405020304" pitchFamily="18" charset="0"/>
                  <a:cs typeface="Times New Roman" panose="02020603050405020304" pitchFamily="18" charset="0"/>
                </a:endParaRPr>
              </a:p>
              <a:p>
                <a:pPr>
                  <a:tabLst>
                    <a:tab pos="1889125" algn="dec"/>
                  </a:tabLst>
                </a:pPr>
                <a:r>
                  <a:rPr lang="hu-HU" dirty="0">
                    <a:latin typeface="Times New Roman" panose="02020603050405020304" pitchFamily="18" charset="0"/>
                    <a:cs typeface="Times New Roman" panose="02020603050405020304" pitchFamily="18" charset="0"/>
                  </a:rPr>
                  <a:t>HSO</a:t>
                </a:r>
                <a:r>
                  <a:rPr lang="hu-HU" baseline="-25000" dirty="0">
                    <a:latin typeface="Times New Roman" panose="02020603050405020304" pitchFamily="18" charset="0"/>
                    <a:cs typeface="Times New Roman" panose="02020603050405020304" pitchFamily="18" charset="0"/>
                  </a:rPr>
                  <a:t>4</a:t>
                </a:r>
                <a:r>
                  <a:rPr lang="hu-HU" baseline="30000" dirty="0">
                    <a:latin typeface="Times New Roman" panose="02020603050405020304" pitchFamily="18" charset="0"/>
                    <a:cs typeface="Times New Roman" panose="02020603050405020304" pitchFamily="18" charset="0"/>
                  </a:rPr>
                  <a:t>-</a:t>
                </a:r>
                <a:r>
                  <a:rPr lang="hu-HU" dirty="0">
                    <a:latin typeface="Times New Roman" panose="02020603050405020304" pitchFamily="18" charset="0"/>
                    <a:cs typeface="Times New Roman" panose="02020603050405020304" pitchFamily="18" charset="0"/>
                  </a:rPr>
                  <a:t>	52</a:t>
                </a:r>
              </a:p>
              <a:p>
                <a:pPr>
                  <a:tabLst>
                    <a:tab pos="1889125" algn="dec"/>
                  </a:tabLst>
                </a:pPr>
                <a:r>
                  <a:rPr lang="hu-HU" dirty="0">
                    <a:latin typeface="Times New Roman" panose="02020603050405020304" pitchFamily="18" charset="0"/>
                    <a:cs typeface="Times New Roman" panose="02020603050405020304" pitchFamily="18" charset="0"/>
                  </a:rPr>
                  <a:t>½SO</a:t>
                </a:r>
                <a:r>
                  <a:rPr lang="hu-HU" baseline="-25000" dirty="0">
                    <a:latin typeface="Times New Roman" panose="02020603050405020304" pitchFamily="18" charset="0"/>
                    <a:cs typeface="Times New Roman" panose="02020603050405020304" pitchFamily="18" charset="0"/>
                  </a:rPr>
                  <a:t>4</a:t>
                </a:r>
                <a:r>
                  <a:rPr lang="hu-HU" baseline="30000" dirty="0">
                    <a:latin typeface="Times New Roman" panose="02020603050405020304" pitchFamily="18" charset="0"/>
                    <a:cs typeface="Times New Roman" panose="02020603050405020304" pitchFamily="18" charset="0"/>
                  </a:rPr>
                  <a:t>2-</a:t>
                </a:r>
                <a:r>
                  <a:rPr lang="hu-HU" dirty="0">
                    <a:latin typeface="Times New Roman" panose="02020603050405020304" pitchFamily="18" charset="0"/>
                    <a:cs typeface="Times New Roman" panose="02020603050405020304" pitchFamily="18" charset="0"/>
                  </a:rPr>
                  <a:t>	80</a:t>
                </a:r>
              </a:p>
              <a:p>
                <a:pPr>
                  <a:tabLst>
                    <a:tab pos="1889125" algn="dec"/>
                  </a:tabLst>
                </a:pPr>
                <a14:m>
                  <m:oMath xmlns:m="http://schemas.openxmlformats.org/officeDocument/2006/math">
                    <m:f>
                      <m:fPr>
                        <m:type m:val="skw"/>
                        <m:ctrlPr>
                          <a:rPr lang="hu-HU" sz="2400" i="1">
                            <a:latin typeface="Cambria Math" panose="02040503050406030204" pitchFamily="18" charset="0"/>
                            <a:cs typeface="Times New Roman" panose="02020603050405020304" pitchFamily="18" charset="0"/>
                          </a:rPr>
                        </m:ctrlPr>
                      </m:fPr>
                      <m:num>
                        <m:r>
                          <a:rPr lang="hu-HU" sz="2400" i="1">
                            <a:latin typeface="Cambria Math" panose="02040503050406030204" pitchFamily="18" charset="0"/>
                            <a:cs typeface="Times New Roman" panose="02020603050405020304" pitchFamily="18" charset="0"/>
                          </a:rPr>
                          <m:t>1</m:t>
                        </m:r>
                      </m:num>
                      <m:den>
                        <m:r>
                          <a:rPr lang="hu-HU" sz="2400" i="1">
                            <a:latin typeface="Cambria Math" panose="02040503050406030204" pitchFamily="18" charset="0"/>
                            <a:cs typeface="Times New Roman" panose="02020603050405020304" pitchFamily="18" charset="0"/>
                          </a:rPr>
                          <m:t>3</m:t>
                        </m:r>
                      </m:den>
                    </m:f>
                  </m:oMath>
                </a14:m>
                <a:r>
                  <a:rPr lang="hu-HU" dirty="0">
                    <a:latin typeface="Times New Roman" panose="02020603050405020304" pitchFamily="18" charset="0"/>
                    <a:cs typeface="Times New Roman" panose="02020603050405020304" pitchFamily="18" charset="0"/>
                  </a:rPr>
                  <a:t>PO</a:t>
                </a:r>
                <a:r>
                  <a:rPr lang="hu-HU" baseline="-25000" dirty="0">
                    <a:latin typeface="Times New Roman" panose="02020603050405020304" pitchFamily="18" charset="0"/>
                    <a:cs typeface="Times New Roman" panose="02020603050405020304" pitchFamily="18" charset="0"/>
                  </a:rPr>
                  <a:t>4</a:t>
                </a:r>
                <a:r>
                  <a:rPr lang="hu-HU" baseline="30000" dirty="0">
                    <a:latin typeface="Times New Roman" panose="02020603050405020304" pitchFamily="18" charset="0"/>
                    <a:cs typeface="Times New Roman" panose="02020603050405020304" pitchFamily="18" charset="0"/>
                  </a:rPr>
                  <a:t>3-</a:t>
                </a:r>
                <a:r>
                  <a:rPr lang="hu-HU" dirty="0">
                    <a:latin typeface="Times New Roman" panose="02020603050405020304" pitchFamily="18" charset="0"/>
                    <a:cs typeface="Times New Roman" panose="02020603050405020304" pitchFamily="18" charset="0"/>
                  </a:rPr>
                  <a:t>	</a:t>
                </a:r>
                <a:r>
                  <a:rPr lang="hu-HU" dirty="0" smtClean="0">
                    <a:latin typeface="Times New Roman" panose="02020603050405020304" pitchFamily="18" charset="0"/>
                    <a:cs typeface="Times New Roman" panose="02020603050405020304" pitchFamily="18" charset="0"/>
                  </a:rPr>
                  <a:t>92.8</a:t>
                </a:r>
                <a:endParaRPr lang="hu-HU" dirty="0">
                  <a:latin typeface="Times New Roman" panose="02020603050405020304" pitchFamily="18" charset="0"/>
                  <a:cs typeface="Times New Roman" panose="02020603050405020304" pitchFamily="18" charset="0"/>
                </a:endParaRPr>
              </a:p>
            </p:txBody>
          </p:sp>
        </mc:Choice>
        <mc:Fallback xmlns="">
          <p:sp>
            <p:nvSpPr>
              <p:cNvPr id="10" name="Tartalom helye 9">
                <a:extLst>
                  <a:ext uri="{FF2B5EF4-FFF2-40B4-BE49-F238E27FC236}">
                    <a16:creationId xmlns:a16="http://schemas.microsoft.com/office/drawing/2014/main" id="{5B3CEFD2-3A6A-436B-AA09-E34BA64E4C46}"/>
                  </a:ext>
                </a:extLst>
              </p:cNvPr>
              <p:cNvSpPr>
                <a:spLocks noGrp="1" noRot="1" noChangeAspect="1" noMove="1" noResize="1" noEditPoints="1" noAdjustHandles="1" noChangeArrowheads="1" noChangeShapeType="1" noTextEdit="1"/>
              </p:cNvSpPr>
              <p:nvPr>
                <p:ph sz="quarter" idx="4"/>
              </p:nvPr>
            </p:nvSpPr>
            <p:spPr>
              <a:xfrm>
                <a:off x="6172200" y="2505077"/>
                <a:ext cx="5183188" cy="2616198"/>
              </a:xfrm>
              <a:blipFill>
                <a:blip r:embed="rId3"/>
                <a:stretch>
                  <a:fillRect l="-2118" t="-4196" b="-3030"/>
                </a:stretch>
              </a:blipFill>
            </p:spPr>
            <p:txBody>
              <a:bodyPr/>
              <a:lstStyle/>
              <a:p>
                <a:r>
                  <a:rPr lang="en-US">
                    <a:noFill/>
                  </a:rPr>
                  <a:t> </a:t>
                </a:r>
              </a:p>
            </p:txBody>
          </p:sp>
        </mc:Fallback>
      </mc:AlternateContent>
      <p:grpSp>
        <p:nvGrpSpPr>
          <p:cNvPr id="64" name="Csoportba foglalás 63">
            <a:extLst>
              <a:ext uri="{FF2B5EF4-FFF2-40B4-BE49-F238E27FC236}">
                <a16:creationId xmlns:a16="http://schemas.microsoft.com/office/drawing/2014/main" id="{B4F94E99-0D28-4458-BA30-5DB0C38025F4}"/>
              </a:ext>
            </a:extLst>
          </p:cNvPr>
          <p:cNvGrpSpPr/>
          <p:nvPr/>
        </p:nvGrpSpPr>
        <p:grpSpPr>
          <a:xfrm>
            <a:off x="9354200" y="5140713"/>
            <a:ext cx="629587" cy="1624300"/>
            <a:chOff x="9354200" y="5140713"/>
            <a:chExt cx="629587" cy="1624300"/>
          </a:xfrm>
        </p:grpSpPr>
        <p:sp>
          <p:nvSpPr>
            <p:cNvPr id="20" name="Romboid 19">
              <a:extLst>
                <a:ext uri="{FF2B5EF4-FFF2-40B4-BE49-F238E27FC236}">
                  <a16:creationId xmlns:a16="http://schemas.microsoft.com/office/drawing/2014/main" id="{B6F3A5B1-2AAF-44BC-9DB4-8E1044AC2AC5}"/>
                </a:ext>
              </a:extLst>
            </p:cNvPr>
            <p:cNvSpPr/>
            <p:nvPr/>
          </p:nvSpPr>
          <p:spPr>
            <a:xfrm rot="5400000">
              <a:off x="8856844" y="5638069"/>
              <a:ext cx="1624300" cy="629587"/>
            </a:xfrm>
            <a:prstGeom prst="parallelogram">
              <a:avLst>
                <a:gd name="adj" fmla="val 65781"/>
              </a:avLst>
            </a:prstGeom>
            <a:solidFill>
              <a:schemeClr val="bg1">
                <a:lumMod val="6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u-HU"/>
            </a:p>
          </p:txBody>
        </p:sp>
        <p:sp>
          <p:nvSpPr>
            <p:cNvPr id="18" name="Szövegdoboz 17">
              <a:extLst>
                <a:ext uri="{FF2B5EF4-FFF2-40B4-BE49-F238E27FC236}">
                  <a16:creationId xmlns:a16="http://schemas.microsoft.com/office/drawing/2014/main" id="{11458F4B-02ED-4513-9B96-3BFE74551DB4}"/>
                </a:ext>
              </a:extLst>
            </p:cNvPr>
            <p:cNvSpPr txBox="1"/>
            <p:nvPr/>
          </p:nvSpPr>
          <p:spPr>
            <a:xfrm>
              <a:off x="9382945" y="5365565"/>
              <a:ext cx="567784" cy="1015663"/>
            </a:xfrm>
            <a:prstGeom prst="rect">
              <a:avLst/>
            </a:prstGeom>
            <a:noFill/>
          </p:spPr>
          <p:txBody>
            <a:bodyPr wrap="none" rtlCol="0">
              <a:spAutoFit/>
            </a:bodyPr>
            <a:lstStyle/>
            <a:p>
              <a:r>
                <a:rPr lang="hu-HU" sz="6000" dirty="0">
                  <a:solidFill>
                    <a:srgbClr val="FF0000"/>
                  </a:solidFill>
                </a:rPr>
                <a:t>+</a:t>
              </a:r>
            </a:p>
          </p:txBody>
        </p:sp>
      </p:grpSp>
      <p:sp>
        <p:nvSpPr>
          <p:cNvPr id="22" name="Ellipszis 21">
            <a:extLst>
              <a:ext uri="{FF2B5EF4-FFF2-40B4-BE49-F238E27FC236}">
                <a16:creationId xmlns:a16="http://schemas.microsoft.com/office/drawing/2014/main" id="{5841971F-B731-4A1F-94F7-1C0EF0A7DCBD}"/>
              </a:ext>
            </a:extLst>
          </p:cNvPr>
          <p:cNvSpPr/>
          <p:nvPr/>
        </p:nvSpPr>
        <p:spPr>
          <a:xfrm rot="17543035">
            <a:off x="4027863" y="5928524"/>
            <a:ext cx="202019" cy="202019"/>
          </a:xfrm>
          <a:prstGeom prst="ellipse">
            <a:avLst/>
          </a:prstGeom>
          <a:solidFill>
            <a:srgbClr val="2E0CF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u-HU" dirty="0"/>
              <a:t>+</a:t>
            </a:r>
          </a:p>
        </p:txBody>
      </p:sp>
      <p:grpSp>
        <p:nvGrpSpPr>
          <p:cNvPr id="47" name="Csoportba foglalás 46">
            <a:extLst>
              <a:ext uri="{FF2B5EF4-FFF2-40B4-BE49-F238E27FC236}">
                <a16:creationId xmlns:a16="http://schemas.microsoft.com/office/drawing/2014/main" id="{71F1A433-3ED1-49D2-AD5D-92F92218E94C}"/>
              </a:ext>
            </a:extLst>
          </p:cNvPr>
          <p:cNvGrpSpPr/>
          <p:nvPr/>
        </p:nvGrpSpPr>
        <p:grpSpPr>
          <a:xfrm>
            <a:off x="3304404" y="5395694"/>
            <a:ext cx="631027" cy="587811"/>
            <a:chOff x="1993552" y="5395694"/>
            <a:chExt cx="631027" cy="587811"/>
          </a:xfrm>
        </p:grpSpPr>
        <p:sp>
          <p:nvSpPr>
            <p:cNvPr id="21" name="Ellipszis 20">
              <a:extLst>
                <a:ext uri="{FF2B5EF4-FFF2-40B4-BE49-F238E27FC236}">
                  <a16:creationId xmlns:a16="http://schemas.microsoft.com/office/drawing/2014/main" id="{758F94E1-2538-4B45-BD73-98D98AFC3113}"/>
                </a:ext>
              </a:extLst>
            </p:cNvPr>
            <p:cNvSpPr/>
            <p:nvPr/>
          </p:nvSpPr>
          <p:spPr>
            <a:xfrm rot="17543035">
              <a:off x="1993552" y="5462510"/>
              <a:ext cx="520995" cy="520995"/>
            </a:xfrm>
            <a:prstGeom prst="ellipse">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u-HU" sz="1600" dirty="0"/>
                <a:t>2-</a:t>
              </a:r>
            </a:p>
          </p:txBody>
        </p:sp>
        <p:sp>
          <p:nvSpPr>
            <p:cNvPr id="23" name="Ellipszis 22">
              <a:extLst>
                <a:ext uri="{FF2B5EF4-FFF2-40B4-BE49-F238E27FC236}">
                  <a16:creationId xmlns:a16="http://schemas.microsoft.com/office/drawing/2014/main" id="{E89BF93F-3E15-4299-9C20-5D98833588CB}"/>
                </a:ext>
              </a:extLst>
            </p:cNvPr>
            <p:cNvSpPr/>
            <p:nvPr/>
          </p:nvSpPr>
          <p:spPr>
            <a:xfrm rot="17543035">
              <a:off x="2422560" y="5395694"/>
              <a:ext cx="202019" cy="202019"/>
            </a:xfrm>
            <a:prstGeom prst="ellipse">
              <a:avLst/>
            </a:prstGeom>
            <a:solidFill>
              <a:srgbClr val="2E0CF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u-HU" dirty="0"/>
                <a:t>+</a:t>
              </a:r>
            </a:p>
          </p:txBody>
        </p:sp>
      </p:grpSp>
      <p:sp>
        <p:nvSpPr>
          <p:cNvPr id="24" name="Ellipszis 23">
            <a:extLst>
              <a:ext uri="{FF2B5EF4-FFF2-40B4-BE49-F238E27FC236}">
                <a16:creationId xmlns:a16="http://schemas.microsoft.com/office/drawing/2014/main" id="{9A4532D4-E6E7-4B89-B5E7-BCD3830A67A3}"/>
              </a:ext>
            </a:extLst>
          </p:cNvPr>
          <p:cNvSpPr/>
          <p:nvPr/>
        </p:nvSpPr>
        <p:spPr>
          <a:xfrm>
            <a:off x="3153826" y="5447412"/>
            <a:ext cx="202019" cy="202019"/>
          </a:xfrm>
          <a:prstGeom prst="ellipse">
            <a:avLst/>
          </a:prstGeom>
          <a:solidFill>
            <a:srgbClr val="2E0CF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u-HU" dirty="0"/>
              <a:t>+</a:t>
            </a:r>
          </a:p>
        </p:txBody>
      </p:sp>
      <p:sp>
        <p:nvSpPr>
          <p:cNvPr id="40" name="Ellipszis 39">
            <a:extLst>
              <a:ext uri="{FF2B5EF4-FFF2-40B4-BE49-F238E27FC236}">
                <a16:creationId xmlns:a16="http://schemas.microsoft.com/office/drawing/2014/main" id="{997ADEE4-01F9-41DA-91CE-A4289921D497}"/>
              </a:ext>
            </a:extLst>
          </p:cNvPr>
          <p:cNvSpPr/>
          <p:nvPr/>
        </p:nvSpPr>
        <p:spPr>
          <a:xfrm rot="2969368">
            <a:off x="2263571" y="5622114"/>
            <a:ext cx="202019" cy="202019"/>
          </a:xfrm>
          <a:prstGeom prst="ellipse">
            <a:avLst/>
          </a:prstGeom>
          <a:solidFill>
            <a:srgbClr val="2E0CF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u-HU" dirty="0"/>
              <a:t>+</a:t>
            </a:r>
          </a:p>
        </p:txBody>
      </p:sp>
      <p:grpSp>
        <p:nvGrpSpPr>
          <p:cNvPr id="46" name="Csoportba foglalás 45">
            <a:extLst>
              <a:ext uri="{FF2B5EF4-FFF2-40B4-BE49-F238E27FC236}">
                <a16:creationId xmlns:a16="http://schemas.microsoft.com/office/drawing/2014/main" id="{C4A96366-589E-4DA9-8059-2F35D428A9B3}"/>
              </a:ext>
            </a:extLst>
          </p:cNvPr>
          <p:cNvGrpSpPr/>
          <p:nvPr/>
        </p:nvGrpSpPr>
        <p:grpSpPr>
          <a:xfrm>
            <a:off x="2463811" y="5474117"/>
            <a:ext cx="520995" cy="704537"/>
            <a:chOff x="1184859" y="5474117"/>
            <a:chExt cx="520995" cy="704537"/>
          </a:xfrm>
        </p:grpSpPr>
        <p:sp>
          <p:nvSpPr>
            <p:cNvPr id="39" name="Ellipszis 38">
              <a:extLst>
                <a:ext uri="{FF2B5EF4-FFF2-40B4-BE49-F238E27FC236}">
                  <a16:creationId xmlns:a16="http://schemas.microsoft.com/office/drawing/2014/main" id="{E63A0903-C3A4-40BB-8746-A73A43D9A6B8}"/>
                </a:ext>
              </a:extLst>
            </p:cNvPr>
            <p:cNvSpPr/>
            <p:nvPr/>
          </p:nvSpPr>
          <p:spPr>
            <a:xfrm rot="2969368">
              <a:off x="1184859" y="5474117"/>
              <a:ext cx="520995" cy="520995"/>
            </a:xfrm>
            <a:prstGeom prst="ellipse">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u-HU" sz="1600" dirty="0"/>
                <a:t>2-</a:t>
              </a:r>
            </a:p>
          </p:txBody>
        </p:sp>
        <p:sp>
          <p:nvSpPr>
            <p:cNvPr id="41" name="Ellipszis 40">
              <a:extLst>
                <a:ext uri="{FF2B5EF4-FFF2-40B4-BE49-F238E27FC236}">
                  <a16:creationId xmlns:a16="http://schemas.microsoft.com/office/drawing/2014/main" id="{0FDBEA3B-AD19-4C72-9A8D-C436941E4AAA}"/>
                </a:ext>
              </a:extLst>
            </p:cNvPr>
            <p:cNvSpPr/>
            <p:nvPr/>
          </p:nvSpPr>
          <p:spPr>
            <a:xfrm rot="2969368">
              <a:off x="1422995" y="5976635"/>
              <a:ext cx="202019" cy="202019"/>
            </a:xfrm>
            <a:prstGeom prst="ellipse">
              <a:avLst/>
            </a:prstGeom>
            <a:solidFill>
              <a:srgbClr val="2E0CF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u-HU" dirty="0"/>
                <a:t>+</a:t>
              </a:r>
            </a:p>
          </p:txBody>
        </p:sp>
      </p:grpSp>
      <p:grpSp>
        <p:nvGrpSpPr>
          <p:cNvPr id="42" name="Csoportba foglalás 41">
            <a:extLst>
              <a:ext uri="{FF2B5EF4-FFF2-40B4-BE49-F238E27FC236}">
                <a16:creationId xmlns:a16="http://schemas.microsoft.com/office/drawing/2014/main" id="{7C8D2E47-67D0-4FDB-9F8B-76C3964F6AC6}"/>
              </a:ext>
            </a:extLst>
          </p:cNvPr>
          <p:cNvGrpSpPr/>
          <p:nvPr/>
        </p:nvGrpSpPr>
        <p:grpSpPr>
          <a:xfrm rot="16814745">
            <a:off x="4156831" y="5769935"/>
            <a:ext cx="742507" cy="611372"/>
            <a:chOff x="1780954" y="5465135"/>
            <a:chExt cx="742507" cy="611372"/>
          </a:xfrm>
        </p:grpSpPr>
        <p:sp>
          <p:nvSpPr>
            <p:cNvPr id="43" name="Ellipszis 42">
              <a:extLst>
                <a:ext uri="{FF2B5EF4-FFF2-40B4-BE49-F238E27FC236}">
                  <a16:creationId xmlns:a16="http://schemas.microsoft.com/office/drawing/2014/main" id="{C72333BB-6888-4D8B-BB8D-CA4C2250953F}"/>
                </a:ext>
              </a:extLst>
            </p:cNvPr>
            <p:cNvSpPr/>
            <p:nvPr/>
          </p:nvSpPr>
          <p:spPr>
            <a:xfrm>
              <a:off x="1850065" y="5465135"/>
              <a:ext cx="520995" cy="520995"/>
            </a:xfrm>
            <a:prstGeom prst="ellipse">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u-HU" sz="1600" dirty="0"/>
                <a:t>2-</a:t>
              </a:r>
            </a:p>
          </p:txBody>
        </p:sp>
        <p:sp>
          <p:nvSpPr>
            <p:cNvPr id="44" name="Ellipszis 43">
              <a:extLst>
                <a:ext uri="{FF2B5EF4-FFF2-40B4-BE49-F238E27FC236}">
                  <a16:creationId xmlns:a16="http://schemas.microsoft.com/office/drawing/2014/main" id="{34D617A1-EBE5-414E-A59E-388083CDDBCD}"/>
                </a:ext>
              </a:extLst>
            </p:cNvPr>
            <p:cNvSpPr/>
            <p:nvPr/>
          </p:nvSpPr>
          <p:spPr>
            <a:xfrm>
              <a:off x="1780954" y="5874488"/>
              <a:ext cx="202019" cy="202019"/>
            </a:xfrm>
            <a:prstGeom prst="ellipse">
              <a:avLst/>
            </a:prstGeom>
            <a:solidFill>
              <a:srgbClr val="2E0CF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u-HU" dirty="0"/>
                <a:t>+</a:t>
              </a:r>
            </a:p>
          </p:txBody>
        </p:sp>
        <p:sp>
          <p:nvSpPr>
            <p:cNvPr id="45" name="Ellipszis 44">
              <a:extLst>
                <a:ext uri="{FF2B5EF4-FFF2-40B4-BE49-F238E27FC236}">
                  <a16:creationId xmlns:a16="http://schemas.microsoft.com/office/drawing/2014/main" id="{D4866293-60D7-44EA-8BD1-35D736258ADC}"/>
                </a:ext>
              </a:extLst>
            </p:cNvPr>
            <p:cNvSpPr/>
            <p:nvPr/>
          </p:nvSpPr>
          <p:spPr>
            <a:xfrm>
              <a:off x="2321442" y="5787656"/>
              <a:ext cx="202019" cy="202019"/>
            </a:xfrm>
            <a:prstGeom prst="ellipse">
              <a:avLst/>
            </a:prstGeom>
            <a:solidFill>
              <a:srgbClr val="2E0CF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u-HU" dirty="0"/>
                <a:t>+</a:t>
              </a:r>
            </a:p>
          </p:txBody>
        </p:sp>
      </p:grpSp>
      <p:grpSp>
        <p:nvGrpSpPr>
          <p:cNvPr id="62" name="Csoportba foglalás 61">
            <a:extLst>
              <a:ext uri="{FF2B5EF4-FFF2-40B4-BE49-F238E27FC236}">
                <a16:creationId xmlns:a16="http://schemas.microsoft.com/office/drawing/2014/main" id="{6B926089-18D2-4692-99B2-D6DABA7EE75E}"/>
              </a:ext>
            </a:extLst>
          </p:cNvPr>
          <p:cNvGrpSpPr/>
          <p:nvPr/>
        </p:nvGrpSpPr>
        <p:grpSpPr>
          <a:xfrm>
            <a:off x="8676519" y="5388817"/>
            <a:ext cx="520995" cy="698435"/>
            <a:chOff x="10552448" y="5369379"/>
            <a:chExt cx="520995" cy="698435"/>
          </a:xfrm>
        </p:grpSpPr>
        <p:sp>
          <p:nvSpPr>
            <p:cNvPr id="49" name="Ellipszis 48">
              <a:extLst>
                <a:ext uri="{FF2B5EF4-FFF2-40B4-BE49-F238E27FC236}">
                  <a16:creationId xmlns:a16="http://schemas.microsoft.com/office/drawing/2014/main" id="{A0E3BB7E-765D-48C4-9A0F-581E81A4421A}"/>
                </a:ext>
              </a:extLst>
            </p:cNvPr>
            <p:cNvSpPr/>
            <p:nvPr/>
          </p:nvSpPr>
          <p:spPr>
            <a:xfrm rot="7904927">
              <a:off x="10552448" y="5546819"/>
              <a:ext cx="520995" cy="520995"/>
            </a:xfrm>
            <a:prstGeom prst="ellipse">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u-HU" sz="1600" dirty="0"/>
                <a:t>2-</a:t>
              </a:r>
            </a:p>
          </p:txBody>
        </p:sp>
        <p:sp>
          <p:nvSpPr>
            <p:cNvPr id="50" name="Ellipszis 49">
              <a:extLst>
                <a:ext uri="{FF2B5EF4-FFF2-40B4-BE49-F238E27FC236}">
                  <a16:creationId xmlns:a16="http://schemas.microsoft.com/office/drawing/2014/main" id="{B89B2B89-27CC-428A-9F3E-B63D74FAC4F0}"/>
                </a:ext>
              </a:extLst>
            </p:cNvPr>
            <p:cNvSpPr/>
            <p:nvPr/>
          </p:nvSpPr>
          <p:spPr>
            <a:xfrm rot="7904927">
              <a:off x="10677735" y="5369379"/>
              <a:ext cx="202019" cy="202019"/>
            </a:xfrm>
            <a:prstGeom prst="ellipse">
              <a:avLst/>
            </a:prstGeom>
            <a:solidFill>
              <a:srgbClr val="2E0CF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u-HU" dirty="0"/>
                <a:t>+</a:t>
              </a:r>
            </a:p>
          </p:txBody>
        </p:sp>
      </p:grpSp>
      <p:sp>
        <p:nvSpPr>
          <p:cNvPr id="51" name="Ellipszis 50">
            <a:extLst>
              <a:ext uri="{FF2B5EF4-FFF2-40B4-BE49-F238E27FC236}">
                <a16:creationId xmlns:a16="http://schemas.microsoft.com/office/drawing/2014/main" id="{3E58AA95-3EA7-430C-A075-D16A25FB7525}"/>
              </a:ext>
            </a:extLst>
          </p:cNvPr>
          <p:cNvSpPr/>
          <p:nvPr/>
        </p:nvSpPr>
        <p:spPr>
          <a:xfrm rot="7904927">
            <a:off x="8506696" y="5849878"/>
            <a:ext cx="202019" cy="202019"/>
          </a:xfrm>
          <a:prstGeom prst="ellipse">
            <a:avLst/>
          </a:prstGeom>
          <a:solidFill>
            <a:srgbClr val="2E0CF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u-HU" dirty="0"/>
              <a:t>+</a:t>
            </a:r>
          </a:p>
        </p:txBody>
      </p:sp>
      <p:sp>
        <p:nvSpPr>
          <p:cNvPr id="54" name="Ellipszis 53">
            <a:extLst>
              <a:ext uri="{FF2B5EF4-FFF2-40B4-BE49-F238E27FC236}">
                <a16:creationId xmlns:a16="http://schemas.microsoft.com/office/drawing/2014/main" id="{D5D156AD-F51F-4F8E-92F7-04EA3F856CAF}"/>
              </a:ext>
            </a:extLst>
          </p:cNvPr>
          <p:cNvSpPr/>
          <p:nvPr/>
        </p:nvSpPr>
        <p:spPr>
          <a:xfrm rot="5400000">
            <a:off x="7672465" y="5604036"/>
            <a:ext cx="202019" cy="202019"/>
          </a:xfrm>
          <a:prstGeom prst="ellipse">
            <a:avLst/>
          </a:prstGeom>
          <a:solidFill>
            <a:srgbClr val="2E0CF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u-HU" dirty="0"/>
              <a:t>+</a:t>
            </a:r>
          </a:p>
        </p:txBody>
      </p:sp>
      <p:grpSp>
        <p:nvGrpSpPr>
          <p:cNvPr id="61" name="Csoportba foglalás 60">
            <a:extLst>
              <a:ext uri="{FF2B5EF4-FFF2-40B4-BE49-F238E27FC236}">
                <a16:creationId xmlns:a16="http://schemas.microsoft.com/office/drawing/2014/main" id="{7482783F-1DFF-4BDF-8212-3EBC80ABA52D}"/>
              </a:ext>
            </a:extLst>
          </p:cNvPr>
          <p:cNvGrpSpPr/>
          <p:nvPr/>
        </p:nvGrpSpPr>
        <p:grpSpPr>
          <a:xfrm>
            <a:off x="7772299" y="5690483"/>
            <a:ext cx="524540" cy="673396"/>
            <a:chOff x="9648228" y="5671045"/>
            <a:chExt cx="524540" cy="673396"/>
          </a:xfrm>
        </p:grpSpPr>
        <p:sp>
          <p:nvSpPr>
            <p:cNvPr id="53" name="Ellipszis 52">
              <a:extLst>
                <a:ext uri="{FF2B5EF4-FFF2-40B4-BE49-F238E27FC236}">
                  <a16:creationId xmlns:a16="http://schemas.microsoft.com/office/drawing/2014/main" id="{1F71317F-C00F-4B39-92F3-40979FA26331}"/>
                </a:ext>
              </a:extLst>
            </p:cNvPr>
            <p:cNvSpPr/>
            <p:nvPr/>
          </p:nvSpPr>
          <p:spPr>
            <a:xfrm rot="5400000">
              <a:off x="9651773" y="5671045"/>
              <a:ext cx="520995" cy="520995"/>
            </a:xfrm>
            <a:prstGeom prst="ellipse">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u-HU" sz="1600" dirty="0"/>
                <a:t>2-</a:t>
              </a:r>
            </a:p>
          </p:txBody>
        </p:sp>
        <p:sp>
          <p:nvSpPr>
            <p:cNvPr id="55" name="Ellipszis 54">
              <a:extLst>
                <a:ext uri="{FF2B5EF4-FFF2-40B4-BE49-F238E27FC236}">
                  <a16:creationId xmlns:a16="http://schemas.microsoft.com/office/drawing/2014/main" id="{21AD6A69-B7E8-497D-99D1-278A1F7FE4CD}"/>
                </a:ext>
              </a:extLst>
            </p:cNvPr>
            <p:cNvSpPr/>
            <p:nvPr/>
          </p:nvSpPr>
          <p:spPr>
            <a:xfrm rot="5400000">
              <a:off x="9648228" y="6142422"/>
              <a:ext cx="202019" cy="202019"/>
            </a:xfrm>
            <a:prstGeom prst="ellipse">
              <a:avLst/>
            </a:prstGeom>
            <a:solidFill>
              <a:srgbClr val="2E0CF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u-HU" dirty="0"/>
                <a:t>+</a:t>
              </a:r>
            </a:p>
          </p:txBody>
        </p:sp>
      </p:grpSp>
      <p:grpSp>
        <p:nvGrpSpPr>
          <p:cNvPr id="60" name="Csoportba foglalás 59">
            <a:extLst>
              <a:ext uri="{FF2B5EF4-FFF2-40B4-BE49-F238E27FC236}">
                <a16:creationId xmlns:a16="http://schemas.microsoft.com/office/drawing/2014/main" id="{EAC7E3AF-92BD-453F-83BB-1588F19CEA86}"/>
              </a:ext>
            </a:extLst>
          </p:cNvPr>
          <p:cNvGrpSpPr/>
          <p:nvPr/>
        </p:nvGrpSpPr>
        <p:grpSpPr>
          <a:xfrm rot="6536955">
            <a:off x="6865306" y="5621883"/>
            <a:ext cx="634873" cy="583149"/>
            <a:chOff x="8066681" y="5647415"/>
            <a:chExt cx="634873" cy="583149"/>
          </a:xfrm>
        </p:grpSpPr>
        <p:sp>
          <p:nvSpPr>
            <p:cNvPr id="57" name="Ellipszis 56">
              <a:extLst>
                <a:ext uri="{FF2B5EF4-FFF2-40B4-BE49-F238E27FC236}">
                  <a16:creationId xmlns:a16="http://schemas.microsoft.com/office/drawing/2014/main" id="{8A19F3EA-E6C3-45F3-82EF-C56F6C4C66A5}"/>
                </a:ext>
              </a:extLst>
            </p:cNvPr>
            <p:cNvSpPr/>
            <p:nvPr/>
          </p:nvSpPr>
          <p:spPr>
            <a:xfrm rot="6802075">
              <a:off x="8180559" y="5647415"/>
              <a:ext cx="520995" cy="520995"/>
            </a:xfrm>
            <a:prstGeom prst="ellipse">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u-HU" sz="1600" dirty="0"/>
                <a:t>2-</a:t>
              </a:r>
            </a:p>
          </p:txBody>
        </p:sp>
        <p:sp>
          <p:nvSpPr>
            <p:cNvPr id="59" name="Ellipszis 58">
              <a:extLst>
                <a:ext uri="{FF2B5EF4-FFF2-40B4-BE49-F238E27FC236}">
                  <a16:creationId xmlns:a16="http://schemas.microsoft.com/office/drawing/2014/main" id="{CD9267DC-BD20-4E66-B43E-4D50976AE320}"/>
                </a:ext>
              </a:extLst>
            </p:cNvPr>
            <p:cNvSpPr/>
            <p:nvPr/>
          </p:nvSpPr>
          <p:spPr>
            <a:xfrm rot="6802075">
              <a:off x="8066681" y="6028545"/>
              <a:ext cx="202019" cy="202019"/>
            </a:xfrm>
            <a:prstGeom prst="ellipse">
              <a:avLst/>
            </a:prstGeom>
            <a:solidFill>
              <a:srgbClr val="2E0CF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u-HU" dirty="0"/>
                <a:t>+</a:t>
              </a:r>
            </a:p>
          </p:txBody>
        </p:sp>
      </p:grpSp>
      <p:grpSp>
        <p:nvGrpSpPr>
          <p:cNvPr id="63" name="Csoportba foglalás 62">
            <a:extLst>
              <a:ext uri="{FF2B5EF4-FFF2-40B4-BE49-F238E27FC236}">
                <a16:creationId xmlns:a16="http://schemas.microsoft.com/office/drawing/2014/main" id="{C33DBF89-6164-46FA-913D-0D044FC402EA}"/>
              </a:ext>
            </a:extLst>
          </p:cNvPr>
          <p:cNvGrpSpPr/>
          <p:nvPr/>
        </p:nvGrpSpPr>
        <p:grpSpPr>
          <a:xfrm>
            <a:off x="1543987" y="5121277"/>
            <a:ext cx="629587" cy="1624300"/>
            <a:chOff x="1543987" y="5121277"/>
            <a:chExt cx="629587" cy="1624300"/>
          </a:xfrm>
        </p:grpSpPr>
        <p:sp>
          <p:nvSpPr>
            <p:cNvPr id="13" name="Romboid 12">
              <a:extLst>
                <a:ext uri="{FF2B5EF4-FFF2-40B4-BE49-F238E27FC236}">
                  <a16:creationId xmlns:a16="http://schemas.microsoft.com/office/drawing/2014/main" id="{9C7F6CCA-8614-499B-80DA-F0F37F5CCB96}"/>
                </a:ext>
              </a:extLst>
            </p:cNvPr>
            <p:cNvSpPr/>
            <p:nvPr/>
          </p:nvSpPr>
          <p:spPr>
            <a:xfrm rot="5400000">
              <a:off x="1046631" y="5618633"/>
              <a:ext cx="1624300" cy="629587"/>
            </a:xfrm>
            <a:prstGeom prst="parallelogram">
              <a:avLst>
                <a:gd name="adj" fmla="val 65781"/>
              </a:avLst>
            </a:prstGeom>
            <a:solidFill>
              <a:schemeClr val="bg1">
                <a:lumMod val="6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u-HU"/>
            </a:p>
          </p:txBody>
        </p:sp>
        <p:sp>
          <p:nvSpPr>
            <p:cNvPr id="19" name="Szövegdoboz 18">
              <a:extLst>
                <a:ext uri="{FF2B5EF4-FFF2-40B4-BE49-F238E27FC236}">
                  <a16:creationId xmlns:a16="http://schemas.microsoft.com/office/drawing/2014/main" id="{3B26494A-6BB5-421C-92FA-30E5720EB1A5}"/>
                </a:ext>
              </a:extLst>
            </p:cNvPr>
            <p:cNvSpPr txBox="1"/>
            <p:nvPr/>
          </p:nvSpPr>
          <p:spPr>
            <a:xfrm>
              <a:off x="1651415" y="5324007"/>
              <a:ext cx="420308" cy="1015663"/>
            </a:xfrm>
            <a:prstGeom prst="rect">
              <a:avLst/>
            </a:prstGeom>
            <a:noFill/>
          </p:spPr>
          <p:txBody>
            <a:bodyPr wrap="none" rtlCol="0">
              <a:spAutoFit/>
            </a:bodyPr>
            <a:lstStyle/>
            <a:p>
              <a:r>
                <a:rPr lang="hu-HU" sz="6000" dirty="0">
                  <a:solidFill>
                    <a:srgbClr val="2E0CFC"/>
                  </a:solidFill>
                </a:rPr>
                <a:t>-</a:t>
              </a:r>
              <a:endParaRPr lang="hu-HU" sz="6000" dirty="0">
                <a:solidFill>
                  <a:srgbClr val="FF0000"/>
                </a:solidFill>
              </a:endParaRPr>
            </a:p>
          </p:txBody>
        </p:sp>
      </p:grpSp>
      <p:sp>
        <p:nvSpPr>
          <p:cNvPr id="38" name="Cím 3">
            <a:extLst>
              <a:ext uri="{FF2B5EF4-FFF2-40B4-BE49-F238E27FC236}">
                <a16:creationId xmlns:a16="http://schemas.microsoft.com/office/drawing/2014/main" id="{F7234C8F-880A-4ECC-83F4-DDD9487B32F5}"/>
              </a:ext>
            </a:extLst>
          </p:cNvPr>
          <p:cNvSpPr>
            <a:spLocks noGrp="1"/>
          </p:cNvSpPr>
          <p:nvPr>
            <p:ph type="title"/>
          </p:nvPr>
        </p:nvSpPr>
        <p:spPr>
          <a:xfrm>
            <a:off x="838200" y="365125"/>
            <a:ext cx="10515600" cy="1325563"/>
          </a:xfrm>
        </p:spPr>
        <p:txBody>
          <a:bodyPr/>
          <a:lstStyle/>
          <a:p>
            <a:pPr algn="ctr"/>
            <a:r>
              <a:rPr lang="hu-HU" dirty="0" smtClean="0">
                <a:latin typeface="Times New Roman" panose="02020603050405020304" pitchFamily="18" charset="0"/>
                <a:cs typeface="Times New Roman" panose="02020603050405020304" pitchFamily="18" charset="0"/>
              </a:rPr>
              <a:t>Molar conductivity</a:t>
            </a:r>
            <a:endParaRPr lang="hu-HU" dirty="0">
              <a:latin typeface="Times New Roman" panose="02020603050405020304" pitchFamily="18" charset="0"/>
              <a:cs typeface="Times New Roman" panose="02020603050405020304" pitchFamily="18" charset="0"/>
            </a:endParaRPr>
          </a:p>
        </p:txBody>
      </p:sp>
      <p:sp>
        <p:nvSpPr>
          <p:cNvPr id="2" name="TextBox 1"/>
          <p:cNvSpPr txBox="1"/>
          <p:nvPr/>
        </p:nvSpPr>
        <p:spPr>
          <a:xfrm>
            <a:off x="611981" y="867384"/>
            <a:ext cx="1752599" cy="369332"/>
          </a:xfrm>
          <a:prstGeom prst="rect">
            <a:avLst/>
          </a:prstGeom>
          <a:noFill/>
        </p:spPr>
        <p:txBody>
          <a:bodyPr wrap="square" rtlCol="0">
            <a:spAutoFit/>
          </a:bodyPr>
          <a:lstStyle/>
          <a:p>
            <a:r>
              <a:rPr lang="hu-HU" dirty="0" smtClean="0"/>
              <a:t>13/11/2024</a:t>
            </a:r>
            <a:endParaRPr lang="en-US" dirty="0"/>
          </a:p>
        </p:txBody>
      </p:sp>
    </p:spTree>
    <p:extLst>
      <p:ext uri="{BB962C8B-B14F-4D97-AF65-F5344CB8AC3E}">
        <p14:creationId xmlns:p14="http://schemas.microsoft.com/office/powerpoint/2010/main" val="39280617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3"/>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64"/>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22"/>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47"/>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24"/>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40"/>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46"/>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42"/>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42" presetClass="path" presetSubtype="0" accel="50000" decel="50000" fill="hold" grpId="1" nodeType="clickEffect">
                                  <p:stCondLst>
                                    <p:cond delay="0"/>
                                  </p:stCondLst>
                                  <p:childTnLst>
                                    <p:animMotion origin="layout" path="M -1.66667E-6 3.33333E-6 L -0.03789 0.00486 " pathEditMode="relative" rAng="0" ptsTypes="AA">
                                      <p:cBhvr>
                                        <p:cTn id="26" dur="2000" fill="hold"/>
                                        <p:tgtEl>
                                          <p:spTgt spid="22"/>
                                        </p:tgtEl>
                                        <p:attrNameLst>
                                          <p:attrName>ppt_x</p:attrName>
                                          <p:attrName>ppt_y</p:attrName>
                                        </p:attrNameLst>
                                      </p:cBhvr>
                                      <p:rCtr x="-1901" y="231"/>
                                    </p:animMotion>
                                  </p:childTnLst>
                                </p:cTn>
                              </p:par>
                            </p:childTnLst>
                          </p:cTn>
                        </p:par>
                      </p:childTnLst>
                    </p:cTn>
                  </p:par>
                  <p:par>
                    <p:cTn id="27" fill="hold">
                      <p:stCondLst>
                        <p:cond delay="indefinite"/>
                      </p:stCondLst>
                      <p:childTnLst>
                        <p:par>
                          <p:cTn id="28" fill="hold">
                            <p:stCondLst>
                              <p:cond delay="0"/>
                            </p:stCondLst>
                            <p:childTnLst>
                              <p:par>
                                <p:cTn id="29" presetID="42" presetClass="path" presetSubtype="0" accel="50000" decel="50000" fill="hold" grpId="1" nodeType="clickEffect">
                                  <p:stCondLst>
                                    <p:cond delay="0"/>
                                  </p:stCondLst>
                                  <p:childTnLst>
                                    <p:animMotion origin="layout" path="M 2.91667E-6 2.22222E-6 L -0.02279 -0.00579 " pathEditMode="relative" rAng="0" ptsTypes="AA">
                                      <p:cBhvr>
                                        <p:cTn id="30" dur="2000" fill="hold"/>
                                        <p:tgtEl>
                                          <p:spTgt spid="24"/>
                                        </p:tgtEl>
                                        <p:attrNameLst>
                                          <p:attrName>ppt_x</p:attrName>
                                          <p:attrName>ppt_y</p:attrName>
                                        </p:attrNameLst>
                                      </p:cBhvr>
                                      <p:rCtr x="-1146" y="-301"/>
                                    </p:animMotion>
                                  </p:childTnLst>
                                </p:cTn>
                              </p:par>
                            </p:childTnLst>
                          </p:cTn>
                        </p:par>
                      </p:childTnLst>
                    </p:cTn>
                  </p:par>
                  <p:par>
                    <p:cTn id="31" fill="hold">
                      <p:stCondLst>
                        <p:cond delay="indefinite"/>
                      </p:stCondLst>
                      <p:childTnLst>
                        <p:par>
                          <p:cTn id="32" fill="hold">
                            <p:stCondLst>
                              <p:cond delay="0"/>
                            </p:stCondLst>
                            <p:childTnLst>
                              <p:par>
                                <p:cTn id="33" presetID="42" presetClass="path" presetSubtype="0" accel="50000" decel="50000" fill="hold" grpId="1" nodeType="clickEffect">
                                  <p:stCondLst>
                                    <p:cond delay="0"/>
                                  </p:stCondLst>
                                  <p:childTnLst>
                                    <p:animMotion origin="layout" path="M -2.08333E-7 -7.40741E-7 L -0.02786 0.00162 " pathEditMode="relative" rAng="0" ptsTypes="AA">
                                      <p:cBhvr>
                                        <p:cTn id="34" dur="2000" fill="hold"/>
                                        <p:tgtEl>
                                          <p:spTgt spid="40"/>
                                        </p:tgtEl>
                                        <p:attrNameLst>
                                          <p:attrName>ppt_x</p:attrName>
                                          <p:attrName>ppt_y</p:attrName>
                                        </p:attrNameLst>
                                      </p:cBhvr>
                                      <p:rCtr x="-1393" y="69"/>
                                    </p:animMotion>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62"/>
                                        </p:tgtEl>
                                        <p:attrNameLst>
                                          <p:attrName>style.visibility</p:attrName>
                                        </p:attrNameLst>
                                      </p:cBhvr>
                                      <p:to>
                                        <p:strVal val="visible"/>
                                      </p:to>
                                    </p:set>
                                  </p:childTnLst>
                                </p:cTn>
                              </p:par>
                              <p:par>
                                <p:cTn id="39" presetID="1" presetClass="entr" presetSubtype="0" fill="hold" grpId="0" nodeType="withEffect">
                                  <p:stCondLst>
                                    <p:cond delay="0"/>
                                  </p:stCondLst>
                                  <p:childTnLst>
                                    <p:set>
                                      <p:cBhvr>
                                        <p:cTn id="40" dur="1" fill="hold">
                                          <p:stCondLst>
                                            <p:cond delay="0"/>
                                          </p:stCondLst>
                                        </p:cTn>
                                        <p:tgtEl>
                                          <p:spTgt spid="51"/>
                                        </p:tgtEl>
                                        <p:attrNameLst>
                                          <p:attrName>style.visibility</p:attrName>
                                        </p:attrNameLst>
                                      </p:cBhvr>
                                      <p:to>
                                        <p:strVal val="visible"/>
                                      </p:to>
                                    </p:set>
                                  </p:childTnLst>
                                </p:cTn>
                              </p:par>
                              <p:par>
                                <p:cTn id="41" presetID="1" presetClass="entr" presetSubtype="0" fill="hold" grpId="0" nodeType="withEffect">
                                  <p:stCondLst>
                                    <p:cond delay="0"/>
                                  </p:stCondLst>
                                  <p:childTnLst>
                                    <p:set>
                                      <p:cBhvr>
                                        <p:cTn id="42" dur="1" fill="hold">
                                          <p:stCondLst>
                                            <p:cond delay="0"/>
                                          </p:stCondLst>
                                        </p:cTn>
                                        <p:tgtEl>
                                          <p:spTgt spid="54"/>
                                        </p:tgtEl>
                                        <p:attrNameLst>
                                          <p:attrName>style.visibility</p:attrName>
                                        </p:attrNameLst>
                                      </p:cBhvr>
                                      <p:to>
                                        <p:strVal val="visible"/>
                                      </p:to>
                                    </p:set>
                                  </p:childTnLst>
                                </p:cTn>
                              </p:par>
                              <p:par>
                                <p:cTn id="43" presetID="1" presetClass="entr" presetSubtype="0" fill="hold" nodeType="withEffect">
                                  <p:stCondLst>
                                    <p:cond delay="0"/>
                                  </p:stCondLst>
                                  <p:childTnLst>
                                    <p:set>
                                      <p:cBhvr>
                                        <p:cTn id="44" dur="1" fill="hold">
                                          <p:stCondLst>
                                            <p:cond delay="0"/>
                                          </p:stCondLst>
                                        </p:cTn>
                                        <p:tgtEl>
                                          <p:spTgt spid="61"/>
                                        </p:tgtEl>
                                        <p:attrNameLst>
                                          <p:attrName>style.visibility</p:attrName>
                                        </p:attrNameLst>
                                      </p:cBhvr>
                                      <p:to>
                                        <p:strVal val="visible"/>
                                      </p:to>
                                    </p:set>
                                  </p:childTnLst>
                                </p:cTn>
                              </p:par>
                              <p:par>
                                <p:cTn id="45" presetID="1" presetClass="entr" presetSubtype="0" fill="hold" nodeType="withEffect">
                                  <p:stCondLst>
                                    <p:cond delay="0"/>
                                  </p:stCondLst>
                                  <p:childTnLst>
                                    <p:set>
                                      <p:cBhvr>
                                        <p:cTn id="46" dur="1" fill="hold">
                                          <p:stCondLst>
                                            <p:cond delay="0"/>
                                          </p:stCondLst>
                                        </p:cTn>
                                        <p:tgtEl>
                                          <p:spTgt spid="60"/>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42" presetClass="path" presetSubtype="0" accel="50000" decel="50000" fill="hold" grpId="1" nodeType="clickEffect">
                                  <p:stCondLst>
                                    <p:cond delay="0"/>
                                  </p:stCondLst>
                                  <p:childTnLst>
                                    <p:animMotion origin="layout" path="M 1.11022E-16 -2.96296E-6 L -0.01836 0.03218 " pathEditMode="relative" rAng="0" ptsTypes="AA">
                                      <p:cBhvr>
                                        <p:cTn id="50" dur="2000" fill="hold"/>
                                        <p:tgtEl>
                                          <p:spTgt spid="54"/>
                                        </p:tgtEl>
                                        <p:attrNameLst>
                                          <p:attrName>ppt_x</p:attrName>
                                          <p:attrName>ppt_y</p:attrName>
                                        </p:attrNameLst>
                                      </p:cBhvr>
                                      <p:rCtr x="-924" y="1597"/>
                                    </p:animMotion>
                                  </p:childTnLst>
                                </p:cTn>
                              </p:par>
                            </p:childTnLst>
                          </p:cTn>
                        </p:par>
                      </p:childTnLst>
                    </p:cTn>
                  </p:par>
                  <p:par>
                    <p:cTn id="51" fill="hold">
                      <p:stCondLst>
                        <p:cond delay="indefinite"/>
                      </p:stCondLst>
                      <p:childTnLst>
                        <p:par>
                          <p:cTn id="52" fill="hold">
                            <p:stCondLst>
                              <p:cond delay="0"/>
                            </p:stCondLst>
                            <p:childTnLst>
                              <p:par>
                                <p:cTn id="53" presetID="42" presetClass="path" presetSubtype="0" accel="50000" decel="50000" fill="hold" grpId="1" nodeType="clickEffect">
                                  <p:stCondLst>
                                    <p:cond delay="0"/>
                                  </p:stCondLst>
                                  <p:childTnLst>
                                    <p:animMotion origin="layout" path="M 4.16667E-7 -2.59259E-6 L -0.01966 0.02014 " pathEditMode="relative" rAng="0" ptsTypes="AA">
                                      <p:cBhvr>
                                        <p:cTn id="54" dur="2000" fill="hold"/>
                                        <p:tgtEl>
                                          <p:spTgt spid="51"/>
                                        </p:tgtEl>
                                        <p:attrNameLst>
                                          <p:attrName>ppt_x</p:attrName>
                                          <p:attrName>ppt_y</p:attrName>
                                        </p:attrNameLst>
                                      </p:cBhvr>
                                      <p:rCtr x="-990" y="995"/>
                                    </p:animMotion>
                                  </p:childTnLst>
                                </p:cTn>
                              </p:par>
                            </p:childTnLst>
                          </p:cTn>
                        </p:par>
                      </p:childTnLst>
                    </p:cTn>
                  </p:par>
                  <p:par>
                    <p:cTn id="55" fill="hold">
                      <p:stCondLst>
                        <p:cond delay="indefinite"/>
                      </p:stCondLst>
                      <p:childTnLst>
                        <p:par>
                          <p:cTn id="56" fill="hold">
                            <p:stCondLst>
                              <p:cond delay="0"/>
                            </p:stCondLst>
                            <p:childTnLst>
                              <p:par>
                                <p:cTn id="57" presetID="42" presetClass="path" presetSubtype="0" accel="50000" decel="50000" fill="hold" nodeType="clickEffect">
                                  <p:stCondLst>
                                    <p:cond delay="0"/>
                                  </p:stCondLst>
                                  <p:childTnLst>
                                    <p:animMotion origin="layout" path="M -2.91667E-6 -4.07407E-6 L 0.03334 0.00255 " pathEditMode="relative" rAng="0" ptsTypes="AA">
                                      <p:cBhvr>
                                        <p:cTn id="58" dur="2000" fill="hold"/>
                                        <p:tgtEl>
                                          <p:spTgt spid="62"/>
                                        </p:tgtEl>
                                        <p:attrNameLst>
                                          <p:attrName>ppt_x</p:attrName>
                                          <p:attrName>ppt_y</p:attrName>
                                        </p:attrNameLst>
                                      </p:cBhvr>
                                      <p:rCtr x="1667" y="116"/>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 grpId="0" animBg="1"/>
      <p:bldP spid="22" grpId="1" animBg="1"/>
      <p:bldP spid="24" grpId="0" animBg="1"/>
      <p:bldP spid="24" grpId="1" animBg="1"/>
      <p:bldP spid="40" grpId="0" animBg="1"/>
      <p:bldP spid="40" grpId="1" animBg="1"/>
      <p:bldP spid="51" grpId="0" animBg="1"/>
      <p:bldP spid="51" grpId="1" animBg="1"/>
      <p:bldP spid="54" grpId="0" animBg="1"/>
      <p:bldP spid="54" grpId="1"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D295C7CD-7D78-49FC-9DA0-450DD01B4413}"/>
              </a:ext>
            </a:extLst>
          </p:cNvPr>
          <p:cNvSpPr>
            <a:spLocks noGrp="1"/>
          </p:cNvSpPr>
          <p:nvPr>
            <p:ph type="title"/>
          </p:nvPr>
        </p:nvSpPr>
        <p:spPr>
          <a:xfrm>
            <a:off x="838200" y="254285"/>
            <a:ext cx="10515600" cy="1325563"/>
          </a:xfrm>
        </p:spPr>
        <p:txBody>
          <a:bodyPr/>
          <a:lstStyle/>
          <a:p>
            <a:pPr algn="ctr"/>
            <a:r>
              <a:rPr lang="hu-HU" dirty="0" smtClean="0">
                <a:latin typeface="Times New Roman" panose="02020603050405020304" pitchFamily="18" charset="0"/>
                <a:cs typeface="Times New Roman" panose="02020603050405020304" pitchFamily="18" charset="0"/>
              </a:rPr>
              <a:t>Electric current by chemical reaction</a:t>
            </a:r>
            <a:endParaRPr lang="hu-HU" dirty="0">
              <a:latin typeface="Times New Roman" panose="02020603050405020304" pitchFamily="18" charset="0"/>
              <a:cs typeface="Times New Roman" panose="02020603050405020304" pitchFamily="18" charset="0"/>
            </a:endParaRPr>
          </a:p>
        </p:txBody>
      </p:sp>
      <p:sp>
        <p:nvSpPr>
          <p:cNvPr id="3" name="Tartalom helye 2">
            <a:extLst>
              <a:ext uri="{FF2B5EF4-FFF2-40B4-BE49-F238E27FC236}">
                <a16:creationId xmlns:a16="http://schemas.microsoft.com/office/drawing/2014/main" id="{21C575F2-DCB5-467E-9D41-0093440515F3}"/>
              </a:ext>
            </a:extLst>
          </p:cNvPr>
          <p:cNvSpPr>
            <a:spLocks noGrp="1"/>
          </p:cNvSpPr>
          <p:nvPr>
            <p:ph idx="1"/>
          </p:nvPr>
        </p:nvSpPr>
        <p:spPr>
          <a:xfrm>
            <a:off x="318655" y="1662545"/>
            <a:ext cx="11582400" cy="1800183"/>
          </a:xfrm>
        </p:spPr>
        <p:txBody>
          <a:bodyPr>
            <a:normAutofit fontScale="92500"/>
          </a:bodyPr>
          <a:lstStyle/>
          <a:p>
            <a:r>
              <a:rPr lang="hu-HU" dirty="0" smtClean="0">
                <a:latin typeface="Times New Roman" panose="02020603050405020304" pitchFamily="18" charset="0"/>
                <a:cs typeface="Times New Roman" panose="02020603050405020304" pitchFamily="18" charset="0"/>
              </a:rPr>
              <a:t>M</a:t>
            </a:r>
            <a:r>
              <a:rPr lang="en-US" dirty="0" smtClean="0">
                <a:latin typeface="Times New Roman" panose="02020603050405020304" pitchFamily="18" charset="0"/>
                <a:cs typeface="Times New Roman" panose="02020603050405020304" pitchFamily="18" charset="0"/>
              </a:rPr>
              <a:t>any </a:t>
            </a:r>
            <a:r>
              <a:rPr lang="en-US" dirty="0">
                <a:latin typeface="Times New Roman" panose="02020603050405020304" pitchFamily="18" charset="0"/>
                <a:cs typeface="Times New Roman" panose="02020603050405020304" pitchFamily="18" charset="0"/>
              </a:rPr>
              <a:t>portable power sources in our daily life. The </a:t>
            </a:r>
            <a:r>
              <a:rPr lang="en-US" dirty="0" smtClean="0">
                <a:latin typeface="Times New Roman" panose="02020603050405020304" pitchFamily="18" charset="0"/>
                <a:cs typeface="Times New Roman" panose="02020603050405020304" pitchFamily="18" charset="0"/>
              </a:rPr>
              <a:t>devices </a:t>
            </a:r>
            <a:r>
              <a:rPr lang="en-US" dirty="0">
                <a:latin typeface="Times New Roman" panose="02020603050405020304" pitchFamily="18" charset="0"/>
                <a:cs typeface="Times New Roman" panose="02020603050405020304" pitchFamily="18" charset="0"/>
              </a:rPr>
              <a:t>ranges from an alarm clock to a car. </a:t>
            </a:r>
            <a:r>
              <a:rPr lang="hu-HU" dirty="0" err="1" smtClean="0">
                <a:latin typeface="Times New Roman" panose="02020603050405020304" pitchFamily="18" charset="0"/>
                <a:cs typeface="Times New Roman" panose="02020603050405020304" pitchFamily="18" charset="0"/>
              </a:rPr>
              <a:t>How</a:t>
            </a:r>
            <a:r>
              <a:rPr lang="hu-HU" dirty="0" smtClean="0">
                <a:latin typeface="Times New Roman" panose="02020603050405020304" pitchFamily="18" charset="0"/>
                <a:cs typeface="Times New Roman" panose="02020603050405020304" pitchFamily="18" charset="0"/>
              </a:rPr>
              <a:t> </a:t>
            </a:r>
            <a:r>
              <a:rPr lang="hu-HU" dirty="0" err="1" smtClean="0">
                <a:latin typeface="Times New Roman" panose="02020603050405020304" pitchFamily="18" charset="0"/>
                <a:cs typeface="Times New Roman" panose="02020603050405020304" pitchFamily="18" charset="0"/>
              </a:rPr>
              <a:t>do</a:t>
            </a:r>
            <a:r>
              <a:rPr lang="hu-HU" dirty="0" smtClean="0">
                <a:latin typeface="Times New Roman" panose="02020603050405020304" pitchFamily="18" charset="0"/>
                <a:cs typeface="Times New Roman" panose="02020603050405020304" pitchFamily="18" charset="0"/>
              </a:rPr>
              <a:t> </a:t>
            </a:r>
            <a:r>
              <a:rPr lang="hu-HU" dirty="0" err="1" smtClean="0">
                <a:latin typeface="Times New Roman" panose="02020603050405020304" pitchFamily="18" charset="0"/>
                <a:cs typeface="Times New Roman" panose="02020603050405020304" pitchFamily="18" charset="0"/>
              </a:rPr>
              <a:t>they</a:t>
            </a:r>
            <a:r>
              <a:rPr lang="hu-HU" dirty="0" smtClean="0">
                <a:latin typeface="Times New Roman" panose="02020603050405020304" pitchFamily="18" charset="0"/>
                <a:cs typeface="Times New Roman" panose="02020603050405020304" pitchFamily="18" charset="0"/>
              </a:rPr>
              <a:t> </a:t>
            </a:r>
            <a:r>
              <a:rPr lang="hu-HU" dirty="0" err="1" smtClean="0">
                <a:latin typeface="Times New Roman" panose="02020603050405020304" pitchFamily="18" charset="0"/>
                <a:cs typeface="Times New Roman" panose="02020603050405020304" pitchFamily="18" charset="0"/>
              </a:rPr>
              <a:t>operate</a:t>
            </a:r>
            <a:r>
              <a:rPr lang="en-US" dirty="0" smtClean="0">
                <a:latin typeface="Times New Roman" panose="02020603050405020304" pitchFamily="18" charset="0"/>
                <a:cs typeface="Times New Roman" panose="02020603050405020304" pitchFamily="18" charset="0"/>
              </a:rPr>
              <a:t>?</a:t>
            </a:r>
            <a:r>
              <a:rPr lang="hu-HU" dirty="0" smtClean="0">
                <a:latin typeface="Times New Roman" panose="02020603050405020304" pitchFamily="18" charset="0"/>
                <a:cs typeface="Times New Roman" panose="02020603050405020304" pitchFamily="18" charset="0"/>
              </a:rPr>
              <a:t> </a:t>
            </a:r>
            <a:r>
              <a:rPr lang="hu-HU" dirty="0" err="1" smtClean="0">
                <a:latin typeface="Times New Roman" panose="02020603050405020304" pitchFamily="18" charset="0"/>
                <a:cs typeface="Times New Roman" panose="02020603050405020304" pitchFamily="18" charset="0"/>
              </a:rPr>
              <a:t>What</a:t>
            </a:r>
            <a:r>
              <a:rPr lang="hu-HU" dirty="0" smtClean="0">
                <a:latin typeface="Times New Roman" panose="02020603050405020304" pitchFamily="18" charset="0"/>
                <a:cs typeface="Times New Roman" panose="02020603050405020304" pitchFamily="18" charset="0"/>
              </a:rPr>
              <a:t> is </a:t>
            </a:r>
            <a:r>
              <a:rPr lang="hu-HU" dirty="0" err="1" smtClean="0">
                <a:latin typeface="Times New Roman" panose="02020603050405020304" pitchFamily="18" charset="0"/>
                <a:cs typeface="Times New Roman" panose="02020603050405020304" pitchFamily="18" charset="0"/>
              </a:rPr>
              <a:t>the</a:t>
            </a:r>
            <a:r>
              <a:rPr lang="hu-HU" dirty="0" smtClean="0">
                <a:latin typeface="Times New Roman" panose="02020603050405020304" pitchFamily="18" charset="0"/>
                <a:cs typeface="Times New Roman" panose="02020603050405020304" pitchFamily="18" charset="0"/>
              </a:rPr>
              <a:t> </a:t>
            </a:r>
            <a:r>
              <a:rPr lang="hu-HU" dirty="0" err="1" smtClean="0">
                <a:latin typeface="Times New Roman" panose="02020603050405020304" pitchFamily="18" charset="0"/>
                <a:cs typeface="Times New Roman" panose="02020603050405020304" pitchFamily="18" charset="0"/>
              </a:rPr>
              <a:t>electrochemical</a:t>
            </a:r>
            <a:r>
              <a:rPr lang="hu-HU" dirty="0" smtClean="0">
                <a:latin typeface="Times New Roman" panose="02020603050405020304" pitchFamily="18" charset="0"/>
                <a:cs typeface="Times New Roman" panose="02020603050405020304" pitchFamily="18" charset="0"/>
              </a:rPr>
              <a:t> </a:t>
            </a:r>
            <a:r>
              <a:rPr lang="hu-HU" dirty="0" err="1" smtClean="0">
                <a:latin typeface="Times New Roman" panose="02020603050405020304" pitchFamily="18" charset="0"/>
                <a:cs typeface="Times New Roman" panose="02020603050405020304" pitchFamily="18" charset="0"/>
              </a:rPr>
              <a:t>background</a:t>
            </a:r>
            <a:r>
              <a:rPr lang="hu-HU" dirty="0" smtClean="0">
                <a:latin typeface="Times New Roman" panose="02020603050405020304" pitchFamily="18" charset="0"/>
                <a:cs typeface="Times New Roman" panose="02020603050405020304" pitchFamily="18" charset="0"/>
              </a:rPr>
              <a:t>?</a:t>
            </a:r>
            <a:endParaRPr lang="hu-HU" dirty="0">
              <a:latin typeface="Times New Roman" panose="02020603050405020304" pitchFamily="18" charset="0"/>
              <a:cs typeface="Times New Roman" panose="02020603050405020304" pitchFamily="18" charset="0"/>
            </a:endParaRPr>
          </a:p>
          <a:p>
            <a:r>
              <a:rPr lang="en-US" dirty="0">
                <a:latin typeface="Times New Roman" panose="02020603050405020304" pitchFamily="18" charset="0"/>
                <a:cs typeface="Times New Roman" panose="02020603050405020304" pitchFamily="18" charset="0"/>
              </a:rPr>
              <a:t>Let's do </a:t>
            </a:r>
            <a:r>
              <a:rPr lang="en-US" dirty="0" smtClean="0">
                <a:latin typeface="Times New Roman" panose="02020603050405020304" pitchFamily="18" charset="0"/>
                <a:cs typeface="Times New Roman" panose="02020603050405020304" pitchFamily="18" charset="0"/>
              </a:rPr>
              <a:t>a</a:t>
            </a:r>
            <a:r>
              <a:rPr lang="hu-HU" dirty="0" smtClean="0">
                <a:latin typeface="Times New Roman" panose="02020603050405020304" pitchFamily="18" charset="0"/>
                <a:cs typeface="Times New Roman" panose="02020603050405020304" pitchFamily="18" charset="0"/>
              </a:rPr>
              <a:t>n</a:t>
            </a:r>
            <a:r>
              <a:rPr lang="en-US" dirty="0" smtClean="0">
                <a:latin typeface="Times New Roman" panose="02020603050405020304" pitchFamily="18" charset="0"/>
                <a:cs typeface="Times New Roman" panose="02020603050405020304" pitchFamily="18" charset="0"/>
              </a:rPr>
              <a:t> experiment</a:t>
            </a:r>
            <a:r>
              <a:rPr lang="hu-HU" dirty="0" smtClean="0">
                <a:latin typeface="Times New Roman" panose="02020603050405020304" pitchFamily="18" charset="0"/>
                <a:cs typeface="Times New Roman" panose="02020603050405020304" pitchFamily="18" charset="0"/>
              </a:rPr>
              <a:t> in mind. </a:t>
            </a:r>
            <a:r>
              <a:rPr lang="hu-HU" dirty="0">
                <a:latin typeface="Times New Roman" panose="02020603050405020304" pitchFamily="18" charset="0"/>
                <a:cs typeface="Times New Roman" panose="02020603050405020304" pitchFamily="18" charset="0"/>
              </a:rPr>
              <a:t>Dip a metal in </a:t>
            </a:r>
            <a:r>
              <a:rPr lang="hu-HU" dirty="0" smtClean="0">
                <a:latin typeface="Times New Roman" panose="02020603050405020304" pitchFamily="18" charset="0"/>
                <a:cs typeface="Times New Roman" panose="02020603050405020304" pitchFamily="18" charset="0"/>
              </a:rPr>
              <a:t>water. </a:t>
            </a:r>
            <a:r>
              <a:rPr lang="en-US" dirty="0">
                <a:latin typeface="Times New Roman" panose="02020603050405020304" pitchFamily="18" charset="0"/>
                <a:cs typeface="Times New Roman" panose="02020603050405020304" pitchFamily="18" charset="0"/>
              </a:rPr>
              <a:t>What happens on the surface</a:t>
            </a:r>
            <a:r>
              <a:rPr lang="hu-HU" dirty="0" smtClean="0">
                <a:latin typeface="Times New Roman" panose="02020603050405020304" pitchFamily="18" charset="0"/>
                <a:cs typeface="Times New Roman" panose="02020603050405020304" pitchFamily="18" charset="0"/>
              </a:rPr>
              <a:t>?</a:t>
            </a:r>
            <a:endParaRPr lang="hu-HU" dirty="0">
              <a:latin typeface="Times New Roman" panose="02020603050405020304" pitchFamily="18" charset="0"/>
              <a:cs typeface="Times New Roman" panose="02020603050405020304" pitchFamily="18" charset="0"/>
            </a:endParaRPr>
          </a:p>
        </p:txBody>
      </p:sp>
      <p:grpSp>
        <p:nvGrpSpPr>
          <p:cNvPr id="14" name="Csoportba foglalás 13">
            <a:extLst>
              <a:ext uri="{FF2B5EF4-FFF2-40B4-BE49-F238E27FC236}">
                <a16:creationId xmlns:a16="http://schemas.microsoft.com/office/drawing/2014/main" id="{725D094A-0F81-493E-A3B0-0707B71019DC}"/>
              </a:ext>
            </a:extLst>
          </p:cNvPr>
          <p:cNvGrpSpPr/>
          <p:nvPr/>
        </p:nvGrpSpPr>
        <p:grpSpPr>
          <a:xfrm>
            <a:off x="1424066" y="4139787"/>
            <a:ext cx="1876268" cy="2440894"/>
            <a:chOff x="1424066" y="4139787"/>
            <a:chExt cx="1876268" cy="2440894"/>
          </a:xfrm>
        </p:grpSpPr>
        <p:sp>
          <p:nvSpPr>
            <p:cNvPr id="4" name="Téglalap 3">
              <a:extLst>
                <a:ext uri="{FF2B5EF4-FFF2-40B4-BE49-F238E27FC236}">
                  <a16:creationId xmlns:a16="http://schemas.microsoft.com/office/drawing/2014/main" id="{0685A14B-BD64-4478-ABCF-87D5BE778675}"/>
                </a:ext>
              </a:extLst>
            </p:cNvPr>
            <p:cNvSpPr/>
            <p:nvPr/>
          </p:nvSpPr>
          <p:spPr>
            <a:xfrm>
              <a:off x="1424066" y="4871802"/>
              <a:ext cx="1873770" cy="1708879"/>
            </a:xfrm>
            <a:prstGeom prst="rect">
              <a:avLst/>
            </a:prstGeom>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u-HU"/>
            </a:p>
          </p:txBody>
        </p:sp>
        <p:sp>
          <p:nvSpPr>
            <p:cNvPr id="5" name="Téglalap 4">
              <a:extLst>
                <a:ext uri="{FF2B5EF4-FFF2-40B4-BE49-F238E27FC236}">
                  <a16:creationId xmlns:a16="http://schemas.microsoft.com/office/drawing/2014/main" id="{E15D219C-9B59-4D6E-A847-29AF47B37278}"/>
                </a:ext>
              </a:extLst>
            </p:cNvPr>
            <p:cNvSpPr/>
            <p:nvPr/>
          </p:nvSpPr>
          <p:spPr>
            <a:xfrm>
              <a:off x="1426564" y="4212237"/>
              <a:ext cx="1873770" cy="946878"/>
            </a:xfrm>
            <a:prstGeom prst="rect">
              <a:avLst/>
            </a:prstGeom>
            <a:solidFill>
              <a:schemeClr val="bg1"/>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u-HU"/>
            </a:p>
          </p:txBody>
        </p:sp>
        <p:sp>
          <p:nvSpPr>
            <p:cNvPr id="6" name="Téglalap 5">
              <a:extLst>
                <a:ext uri="{FF2B5EF4-FFF2-40B4-BE49-F238E27FC236}">
                  <a16:creationId xmlns:a16="http://schemas.microsoft.com/office/drawing/2014/main" id="{86A1BF86-B336-4728-8E4A-896FD25ED71D}"/>
                </a:ext>
              </a:extLst>
            </p:cNvPr>
            <p:cNvSpPr/>
            <p:nvPr/>
          </p:nvSpPr>
          <p:spPr>
            <a:xfrm>
              <a:off x="1444054" y="4139787"/>
              <a:ext cx="1836000" cy="1044000"/>
            </a:xfrm>
            <a:prstGeom prst="rect">
              <a:avLst/>
            </a:prstGeom>
            <a:solidFill>
              <a:schemeClr val="bg1"/>
            </a:solidFill>
            <a:ln w="254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u-HU"/>
            </a:p>
          </p:txBody>
        </p:sp>
      </p:grpSp>
      <p:sp>
        <p:nvSpPr>
          <p:cNvPr id="7" name="Téglalap 6">
            <a:extLst>
              <a:ext uri="{FF2B5EF4-FFF2-40B4-BE49-F238E27FC236}">
                <a16:creationId xmlns:a16="http://schemas.microsoft.com/office/drawing/2014/main" id="{B1D244DE-88F2-4756-BCF3-56030AE94ADE}"/>
              </a:ext>
            </a:extLst>
          </p:cNvPr>
          <p:cNvSpPr/>
          <p:nvPr/>
        </p:nvSpPr>
        <p:spPr>
          <a:xfrm>
            <a:off x="2068642" y="4032352"/>
            <a:ext cx="629587" cy="2278505"/>
          </a:xfrm>
          <a:prstGeom prst="rect">
            <a:avLst/>
          </a:prstGeom>
          <a:solidFill>
            <a:schemeClr val="bg1">
              <a:lumMod val="7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u-HU"/>
          </a:p>
        </p:txBody>
      </p:sp>
      <p:sp>
        <p:nvSpPr>
          <p:cNvPr id="11" name="Téglalap 10">
            <a:extLst>
              <a:ext uri="{FF2B5EF4-FFF2-40B4-BE49-F238E27FC236}">
                <a16:creationId xmlns:a16="http://schemas.microsoft.com/office/drawing/2014/main" id="{B3939109-709A-4330-896B-61E605986EF0}"/>
              </a:ext>
            </a:extLst>
          </p:cNvPr>
          <p:cNvSpPr/>
          <p:nvPr/>
        </p:nvSpPr>
        <p:spPr>
          <a:xfrm>
            <a:off x="2488364" y="5351488"/>
            <a:ext cx="674557" cy="794479"/>
          </a:xfrm>
          <a:prstGeom prst="rect">
            <a:avLst/>
          </a:prstGeom>
          <a:noFill/>
          <a:ln w="254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u-HU"/>
          </a:p>
        </p:txBody>
      </p:sp>
      <p:cxnSp>
        <p:nvCxnSpPr>
          <p:cNvPr id="16" name="Egyenes összekötő 15">
            <a:extLst>
              <a:ext uri="{FF2B5EF4-FFF2-40B4-BE49-F238E27FC236}">
                <a16:creationId xmlns:a16="http://schemas.microsoft.com/office/drawing/2014/main" id="{DC61C684-DB38-4387-96FB-6FABA2772020}"/>
              </a:ext>
            </a:extLst>
          </p:cNvPr>
          <p:cNvCxnSpPr/>
          <p:nvPr/>
        </p:nvCxnSpPr>
        <p:spPr>
          <a:xfrm flipV="1">
            <a:off x="2458387" y="3222885"/>
            <a:ext cx="1708879" cy="21435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 name="Egyenes összekötő 16">
            <a:extLst>
              <a:ext uri="{FF2B5EF4-FFF2-40B4-BE49-F238E27FC236}">
                <a16:creationId xmlns:a16="http://schemas.microsoft.com/office/drawing/2014/main" id="{3125B131-7084-4FBD-A69C-A692D451034B}"/>
              </a:ext>
            </a:extLst>
          </p:cNvPr>
          <p:cNvCxnSpPr>
            <a:cxnSpLocks/>
          </p:cNvCxnSpPr>
          <p:nvPr/>
        </p:nvCxnSpPr>
        <p:spPr>
          <a:xfrm flipV="1">
            <a:off x="3177915" y="3240373"/>
            <a:ext cx="4844321" cy="211111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 name="Egyenes összekötő 18">
            <a:extLst>
              <a:ext uri="{FF2B5EF4-FFF2-40B4-BE49-F238E27FC236}">
                <a16:creationId xmlns:a16="http://schemas.microsoft.com/office/drawing/2014/main" id="{765591D2-53C6-4C56-A35C-CE35CF2CA830}"/>
              </a:ext>
            </a:extLst>
          </p:cNvPr>
          <p:cNvCxnSpPr>
            <a:cxnSpLocks/>
          </p:cNvCxnSpPr>
          <p:nvPr/>
        </p:nvCxnSpPr>
        <p:spPr>
          <a:xfrm>
            <a:off x="2505856" y="6163456"/>
            <a:ext cx="1646419" cy="46219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 name="Egyenes összekötő 20">
            <a:extLst>
              <a:ext uri="{FF2B5EF4-FFF2-40B4-BE49-F238E27FC236}">
                <a16:creationId xmlns:a16="http://schemas.microsoft.com/office/drawing/2014/main" id="{5FD00744-ACDE-4900-8361-47EBF9725EFB}"/>
              </a:ext>
            </a:extLst>
          </p:cNvPr>
          <p:cNvCxnSpPr>
            <a:cxnSpLocks/>
          </p:cNvCxnSpPr>
          <p:nvPr/>
        </p:nvCxnSpPr>
        <p:spPr>
          <a:xfrm>
            <a:off x="3165423" y="6163456"/>
            <a:ext cx="4884295" cy="46219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nvGrpSpPr>
          <p:cNvPr id="13" name="Csoportba foglalás 12">
            <a:extLst>
              <a:ext uri="{FF2B5EF4-FFF2-40B4-BE49-F238E27FC236}">
                <a16:creationId xmlns:a16="http://schemas.microsoft.com/office/drawing/2014/main" id="{42B47BAC-FAB0-436B-9645-5CC59AA195B6}"/>
              </a:ext>
            </a:extLst>
          </p:cNvPr>
          <p:cNvGrpSpPr/>
          <p:nvPr/>
        </p:nvGrpSpPr>
        <p:grpSpPr>
          <a:xfrm>
            <a:off x="4154773" y="3225384"/>
            <a:ext cx="3880293" cy="3385278"/>
            <a:chOff x="6103494" y="3225384"/>
            <a:chExt cx="3880293" cy="3385278"/>
          </a:xfrm>
        </p:grpSpPr>
        <p:sp>
          <p:nvSpPr>
            <p:cNvPr id="12" name="Téglalap 11">
              <a:extLst>
                <a:ext uri="{FF2B5EF4-FFF2-40B4-BE49-F238E27FC236}">
                  <a16:creationId xmlns:a16="http://schemas.microsoft.com/office/drawing/2014/main" id="{47093AE0-A223-404B-B192-0C984F808CED}"/>
                </a:ext>
              </a:extLst>
            </p:cNvPr>
            <p:cNvSpPr/>
            <p:nvPr/>
          </p:nvSpPr>
          <p:spPr>
            <a:xfrm>
              <a:off x="6103494" y="3225384"/>
              <a:ext cx="3880293" cy="3385278"/>
            </a:xfrm>
            <a:prstGeom prst="rect">
              <a:avLst/>
            </a:prstGeom>
            <a:solidFill>
              <a:schemeClr val="accent1"/>
            </a:solidFill>
            <a:ln w="254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u-HU"/>
            </a:p>
          </p:txBody>
        </p:sp>
        <p:sp>
          <p:nvSpPr>
            <p:cNvPr id="10" name="Téglalap 9">
              <a:extLst>
                <a:ext uri="{FF2B5EF4-FFF2-40B4-BE49-F238E27FC236}">
                  <a16:creationId xmlns:a16="http://schemas.microsoft.com/office/drawing/2014/main" id="{F6763CA6-7ED1-4989-9878-580B374360E2}"/>
                </a:ext>
              </a:extLst>
            </p:cNvPr>
            <p:cNvSpPr/>
            <p:nvPr/>
          </p:nvSpPr>
          <p:spPr>
            <a:xfrm>
              <a:off x="6130974" y="3260360"/>
              <a:ext cx="1469039" cy="3312000"/>
            </a:xfrm>
            <a:prstGeom prst="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u-HU"/>
            </a:p>
          </p:txBody>
        </p:sp>
      </p:grpSp>
      <p:sp>
        <p:nvSpPr>
          <p:cNvPr id="23" name="Ellipszis 22">
            <a:extLst>
              <a:ext uri="{FF2B5EF4-FFF2-40B4-BE49-F238E27FC236}">
                <a16:creationId xmlns:a16="http://schemas.microsoft.com/office/drawing/2014/main" id="{98102791-F94E-4F10-9298-8AB525C9024E}"/>
              </a:ext>
            </a:extLst>
          </p:cNvPr>
          <p:cNvSpPr/>
          <p:nvPr/>
        </p:nvSpPr>
        <p:spPr>
          <a:xfrm>
            <a:off x="5246897" y="3687581"/>
            <a:ext cx="404735" cy="404735"/>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u-HU" dirty="0"/>
              <a:t>+</a:t>
            </a:r>
          </a:p>
        </p:txBody>
      </p:sp>
      <p:sp>
        <p:nvSpPr>
          <p:cNvPr id="24" name="Ellipszis 23">
            <a:extLst>
              <a:ext uri="{FF2B5EF4-FFF2-40B4-BE49-F238E27FC236}">
                <a16:creationId xmlns:a16="http://schemas.microsoft.com/office/drawing/2014/main" id="{73377A32-0E2E-409C-AFC2-45B89E5051B7}"/>
              </a:ext>
            </a:extLst>
          </p:cNvPr>
          <p:cNvSpPr/>
          <p:nvPr/>
        </p:nvSpPr>
        <p:spPr>
          <a:xfrm>
            <a:off x="5234404" y="4739391"/>
            <a:ext cx="404735" cy="404735"/>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u-HU" dirty="0"/>
              <a:t>+</a:t>
            </a:r>
          </a:p>
        </p:txBody>
      </p:sp>
      <p:sp>
        <p:nvSpPr>
          <p:cNvPr id="25" name="Ellipszis 24">
            <a:extLst>
              <a:ext uri="{FF2B5EF4-FFF2-40B4-BE49-F238E27FC236}">
                <a16:creationId xmlns:a16="http://schemas.microsoft.com/office/drawing/2014/main" id="{0DBDA003-A9F6-4B52-9561-5BA2A4173AE0}"/>
              </a:ext>
            </a:extLst>
          </p:cNvPr>
          <p:cNvSpPr/>
          <p:nvPr/>
        </p:nvSpPr>
        <p:spPr>
          <a:xfrm>
            <a:off x="5251894" y="5251554"/>
            <a:ext cx="404735" cy="404735"/>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u-HU" dirty="0"/>
              <a:t>+</a:t>
            </a:r>
          </a:p>
        </p:txBody>
      </p:sp>
      <p:sp>
        <p:nvSpPr>
          <p:cNvPr id="26" name="Ellipszis 25">
            <a:extLst>
              <a:ext uri="{FF2B5EF4-FFF2-40B4-BE49-F238E27FC236}">
                <a16:creationId xmlns:a16="http://schemas.microsoft.com/office/drawing/2014/main" id="{32949C6B-4F2F-47A9-915A-333022519718}"/>
              </a:ext>
            </a:extLst>
          </p:cNvPr>
          <p:cNvSpPr/>
          <p:nvPr/>
        </p:nvSpPr>
        <p:spPr>
          <a:xfrm>
            <a:off x="5261886" y="4234721"/>
            <a:ext cx="404735" cy="404735"/>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u-HU" dirty="0"/>
              <a:t>+</a:t>
            </a:r>
          </a:p>
        </p:txBody>
      </p:sp>
      <p:sp>
        <p:nvSpPr>
          <p:cNvPr id="27" name="Ellipszis 26">
            <a:extLst>
              <a:ext uri="{FF2B5EF4-FFF2-40B4-BE49-F238E27FC236}">
                <a16:creationId xmlns:a16="http://schemas.microsoft.com/office/drawing/2014/main" id="{7D27C03D-114D-4F01-887A-A8523BC5E4BE}"/>
              </a:ext>
            </a:extLst>
          </p:cNvPr>
          <p:cNvSpPr/>
          <p:nvPr/>
        </p:nvSpPr>
        <p:spPr>
          <a:xfrm>
            <a:off x="5241900" y="5736237"/>
            <a:ext cx="404735" cy="404735"/>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u-HU" dirty="0"/>
              <a:t>+</a:t>
            </a:r>
          </a:p>
        </p:txBody>
      </p:sp>
      <p:sp>
        <p:nvSpPr>
          <p:cNvPr id="28" name="Ellipszis 27">
            <a:extLst>
              <a:ext uri="{FF2B5EF4-FFF2-40B4-BE49-F238E27FC236}">
                <a16:creationId xmlns:a16="http://schemas.microsoft.com/office/drawing/2014/main" id="{7CB0BBA2-348A-461E-AEC5-3916F5F6BA78}"/>
              </a:ext>
            </a:extLst>
          </p:cNvPr>
          <p:cNvSpPr/>
          <p:nvPr/>
        </p:nvSpPr>
        <p:spPr>
          <a:xfrm>
            <a:off x="5242810" y="3668012"/>
            <a:ext cx="134911" cy="134911"/>
          </a:xfrm>
          <a:prstGeom prst="ellipse">
            <a:avLst/>
          </a:prstGeom>
          <a:solidFill>
            <a:srgbClr val="2E0CFC"/>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u-HU" dirty="0"/>
              <a:t>-</a:t>
            </a:r>
          </a:p>
        </p:txBody>
      </p:sp>
      <p:sp>
        <p:nvSpPr>
          <p:cNvPr id="29" name="Ellipszis 28">
            <a:extLst>
              <a:ext uri="{FF2B5EF4-FFF2-40B4-BE49-F238E27FC236}">
                <a16:creationId xmlns:a16="http://schemas.microsoft.com/office/drawing/2014/main" id="{770B8F56-F107-4516-944F-1D987AD60205}"/>
              </a:ext>
            </a:extLst>
          </p:cNvPr>
          <p:cNvSpPr/>
          <p:nvPr/>
        </p:nvSpPr>
        <p:spPr>
          <a:xfrm>
            <a:off x="5189095" y="4304677"/>
            <a:ext cx="134911" cy="134911"/>
          </a:xfrm>
          <a:prstGeom prst="ellipse">
            <a:avLst/>
          </a:prstGeom>
          <a:solidFill>
            <a:srgbClr val="2E0CFC"/>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u-HU" dirty="0"/>
              <a:t>-</a:t>
            </a:r>
          </a:p>
        </p:txBody>
      </p:sp>
      <p:sp>
        <p:nvSpPr>
          <p:cNvPr id="30" name="Ellipszis 29">
            <a:extLst>
              <a:ext uri="{FF2B5EF4-FFF2-40B4-BE49-F238E27FC236}">
                <a16:creationId xmlns:a16="http://schemas.microsoft.com/office/drawing/2014/main" id="{86A0C18E-E868-4AE2-B6E9-1563C8E40BC4}"/>
              </a:ext>
            </a:extLst>
          </p:cNvPr>
          <p:cNvSpPr/>
          <p:nvPr/>
        </p:nvSpPr>
        <p:spPr>
          <a:xfrm>
            <a:off x="5401456" y="5071674"/>
            <a:ext cx="134911" cy="134911"/>
          </a:xfrm>
          <a:prstGeom prst="ellipse">
            <a:avLst/>
          </a:prstGeom>
          <a:solidFill>
            <a:srgbClr val="2E0CFC"/>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u-HU" dirty="0"/>
              <a:t>-</a:t>
            </a:r>
          </a:p>
        </p:txBody>
      </p:sp>
      <p:sp>
        <p:nvSpPr>
          <p:cNvPr id="31" name="Ellipszis 30">
            <a:extLst>
              <a:ext uri="{FF2B5EF4-FFF2-40B4-BE49-F238E27FC236}">
                <a16:creationId xmlns:a16="http://schemas.microsoft.com/office/drawing/2014/main" id="{8F245B7E-1627-4F6D-A788-25A5C3A1542A}"/>
              </a:ext>
            </a:extLst>
          </p:cNvPr>
          <p:cNvSpPr/>
          <p:nvPr/>
        </p:nvSpPr>
        <p:spPr>
          <a:xfrm>
            <a:off x="5329003" y="5553857"/>
            <a:ext cx="134911" cy="134911"/>
          </a:xfrm>
          <a:prstGeom prst="ellipse">
            <a:avLst/>
          </a:prstGeom>
          <a:solidFill>
            <a:srgbClr val="2E0CFC"/>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u-HU" dirty="0"/>
              <a:t>-</a:t>
            </a:r>
          </a:p>
        </p:txBody>
      </p:sp>
      <p:sp>
        <p:nvSpPr>
          <p:cNvPr id="32" name="Ellipszis 31">
            <a:extLst>
              <a:ext uri="{FF2B5EF4-FFF2-40B4-BE49-F238E27FC236}">
                <a16:creationId xmlns:a16="http://schemas.microsoft.com/office/drawing/2014/main" id="{3A9CEB4C-2231-4F68-A0EA-8EF2297D6B04}"/>
              </a:ext>
            </a:extLst>
          </p:cNvPr>
          <p:cNvSpPr/>
          <p:nvPr/>
        </p:nvSpPr>
        <p:spPr>
          <a:xfrm>
            <a:off x="5166610" y="5856159"/>
            <a:ext cx="134911" cy="134911"/>
          </a:xfrm>
          <a:prstGeom prst="ellipse">
            <a:avLst/>
          </a:prstGeom>
          <a:solidFill>
            <a:srgbClr val="2E0CFC"/>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u-HU" dirty="0"/>
              <a:t>-</a:t>
            </a:r>
          </a:p>
        </p:txBody>
      </p:sp>
      <p:sp>
        <p:nvSpPr>
          <p:cNvPr id="33" name="Szövegdoboz 32">
            <a:extLst>
              <a:ext uri="{FF2B5EF4-FFF2-40B4-BE49-F238E27FC236}">
                <a16:creationId xmlns:a16="http://schemas.microsoft.com/office/drawing/2014/main" id="{3962ABBE-FA99-4468-8EB6-989E49DC55AC}"/>
              </a:ext>
            </a:extLst>
          </p:cNvPr>
          <p:cNvSpPr txBox="1"/>
          <p:nvPr/>
        </p:nvSpPr>
        <p:spPr>
          <a:xfrm>
            <a:off x="8579963" y="3007433"/>
            <a:ext cx="3229745" cy="738664"/>
          </a:xfrm>
          <a:prstGeom prst="rect">
            <a:avLst/>
          </a:prstGeom>
          <a:noFill/>
        </p:spPr>
        <p:txBody>
          <a:bodyPr wrap="square" rtlCol="0">
            <a:spAutoFit/>
          </a:bodyPr>
          <a:lstStyle/>
          <a:p>
            <a:r>
              <a:rPr lang="en-US" sz="2100" dirty="0">
                <a:latin typeface="Times New Roman" panose="02020603050405020304" pitchFamily="18" charset="0"/>
                <a:cs typeface="Times New Roman" panose="02020603050405020304" pitchFamily="18" charset="0"/>
              </a:rPr>
              <a:t>The metal can only dissolve in the form </a:t>
            </a:r>
            <a:r>
              <a:rPr lang="en-US" sz="2100" dirty="0" smtClean="0">
                <a:latin typeface="Times New Roman" panose="02020603050405020304" pitchFamily="18" charset="0"/>
                <a:cs typeface="Times New Roman" panose="02020603050405020304" pitchFamily="18" charset="0"/>
              </a:rPr>
              <a:t>of a cation</a:t>
            </a:r>
            <a:r>
              <a:rPr lang="hu-HU" sz="2100" dirty="0" smtClean="0">
                <a:latin typeface="Times New Roman" panose="02020603050405020304" pitchFamily="18" charset="0"/>
                <a:cs typeface="Times New Roman" panose="02020603050405020304" pitchFamily="18" charset="0"/>
              </a:rPr>
              <a:t>. </a:t>
            </a:r>
            <a:endParaRPr lang="hu-HU" sz="2100" dirty="0">
              <a:latin typeface="Times New Roman" panose="02020603050405020304" pitchFamily="18" charset="0"/>
              <a:cs typeface="Times New Roman" panose="02020603050405020304" pitchFamily="18" charset="0"/>
            </a:endParaRPr>
          </a:p>
        </p:txBody>
      </p:sp>
      <p:sp>
        <p:nvSpPr>
          <p:cNvPr id="35" name="Szövegdoboz 34">
            <a:extLst>
              <a:ext uri="{FF2B5EF4-FFF2-40B4-BE49-F238E27FC236}">
                <a16:creationId xmlns:a16="http://schemas.microsoft.com/office/drawing/2014/main" id="{5D4C87C2-156C-4F5C-BDF2-5A86F37F515A}"/>
              </a:ext>
            </a:extLst>
          </p:cNvPr>
          <p:cNvSpPr txBox="1"/>
          <p:nvPr/>
        </p:nvSpPr>
        <p:spPr>
          <a:xfrm>
            <a:off x="8592878" y="3764518"/>
            <a:ext cx="3229745" cy="3000821"/>
          </a:xfrm>
          <a:prstGeom prst="rect">
            <a:avLst/>
          </a:prstGeom>
          <a:noFill/>
        </p:spPr>
        <p:txBody>
          <a:bodyPr wrap="square" rtlCol="0">
            <a:spAutoFit/>
          </a:bodyPr>
          <a:lstStyle/>
          <a:p>
            <a:r>
              <a:rPr lang="en-US" sz="2100" dirty="0">
                <a:latin typeface="Times New Roman" panose="02020603050405020304" pitchFamily="18" charset="0"/>
                <a:cs typeface="Times New Roman" panose="02020603050405020304" pitchFamily="18" charset="0"/>
              </a:rPr>
              <a:t>The electrons left behind </a:t>
            </a:r>
            <a:r>
              <a:rPr lang="hu-HU" sz="2100" dirty="0" smtClean="0">
                <a:latin typeface="Times New Roman" panose="02020603050405020304" pitchFamily="18" charset="0"/>
                <a:cs typeface="Times New Roman" panose="02020603050405020304" pitchFamily="18" charset="0"/>
              </a:rPr>
              <a:t>induce</a:t>
            </a:r>
            <a:r>
              <a:rPr lang="en-US" sz="2100" dirty="0" smtClean="0">
                <a:latin typeface="Times New Roman" panose="02020603050405020304" pitchFamily="18" charset="0"/>
                <a:cs typeface="Times New Roman" panose="02020603050405020304" pitchFamily="18" charset="0"/>
              </a:rPr>
              <a:t> </a:t>
            </a:r>
            <a:r>
              <a:rPr lang="en-US" sz="2100" dirty="0">
                <a:latin typeface="Times New Roman" panose="02020603050405020304" pitchFamily="18" charset="0"/>
                <a:cs typeface="Times New Roman" panose="02020603050405020304" pitchFamily="18" charset="0"/>
              </a:rPr>
              <a:t>negative </a:t>
            </a:r>
            <a:r>
              <a:rPr lang="hu-HU" sz="2100" dirty="0" smtClean="0">
                <a:latin typeface="Times New Roman" panose="02020603050405020304" pitchFamily="18" charset="0"/>
                <a:cs typeface="Times New Roman" panose="02020603050405020304" pitchFamily="18" charset="0"/>
              </a:rPr>
              <a:t>charge </a:t>
            </a:r>
            <a:r>
              <a:rPr lang="en-US" sz="2100" dirty="0" smtClean="0">
                <a:latin typeface="Times New Roman" panose="02020603050405020304" pitchFamily="18" charset="0"/>
                <a:cs typeface="Times New Roman" panose="02020603050405020304" pitchFamily="18" charset="0"/>
              </a:rPr>
              <a:t>on </a:t>
            </a:r>
            <a:r>
              <a:rPr lang="en-US" sz="2100" dirty="0">
                <a:latin typeface="Times New Roman" panose="02020603050405020304" pitchFamily="18" charset="0"/>
                <a:cs typeface="Times New Roman" panose="02020603050405020304" pitchFamily="18" charset="0"/>
              </a:rPr>
              <a:t>the surface of the metal, while the cations accumulate a positive charge in the solution. A double layer is formed, </a:t>
            </a:r>
            <a:r>
              <a:rPr lang="hu-HU" sz="2100" dirty="0" smtClean="0">
                <a:latin typeface="Times New Roman" panose="02020603050405020304" pitchFamily="18" charset="0"/>
                <a:cs typeface="Times New Roman" panose="02020603050405020304" pitchFamily="18" charset="0"/>
              </a:rPr>
              <a:t>it is </a:t>
            </a:r>
            <a:r>
              <a:rPr lang="en-US" sz="2100" dirty="0" smtClean="0">
                <a:latin typeface="Times New Roman" panose="02020603050405020304" pitchFamily="18" charset="0"/>
                <a:cs typeface="Times New Roman" panose="02020603050405020304" pitchFamily="18" charset="0"/>
              </a:rPr>
              <a:t>a capacitor</a:t>
            </a:r>
            <a:r>
              <a:rPr lang="hu-HU" sz="2100" dirty="0" smtClean="0">
                <a:latin typeface="Times New Roman" panose="02020603050405020304" pitchFamily="18" charset="0"/>
                <a:cs typeface="Times New Roman" panose="02020603050405020304" pitchFamily="18" charset="0"/>
              </a:rPr>
              <a:t>.</a:t>
            </a:r>
            <a:r>
              <a:rPr lang="en-US" sz="2100" dirty="0" smtClean="0">
                <a:latin typeface="Times New Roman" panose="02020603050405020304" pitchFamily="18" charset="0"/>
                <a:cs typeface="Times New Roman" panose="02020603050405020304" pitchFamily="18" charset="0"/>
              </a:rPr>
              <a:t> </a:t>
            </a:r>
            <a:r>
              <a:rPr lang="en-US" sz="2100" dirty="0">
                <a:latin typeface="Times New Roman" panose="02020603050405020304" pitchFamily="18" charset="0"/>
                <a:cs typeface="Times New Roman" panose="02020603050405020304" pitchFamily="18" charset="0"/>
              </a:rPr>
              <a:t>A potential difference </a:t>
            </a:r>
            <a:r>
              <a:rPr lang="en-US" sz="2100" dirty="0" smtClean="0">
                <a:latin typeface="Times New Roman" panose="02020603050405020304" pitchFamily="18" charset="0"/>
                <a:cs typeface="Times New Roman" panose="02020603050405020304" pitchFamily="18" charset="0"/>
              </a:rPr>
              <a:t>develops</a:t>
            </a:r>
            <a:r>
              <a:rPr lang="hu-HU" sz="2100" dirty="0" smtClean="0">
                <a:latin typeface="Times New Roman" panose="02020603050405020304" pitchFamily="18" charset="0"/>
                <a:cs typeface="Times New Roman" panose="02020603050405020304" pitchFamily="18" charset="0"/>
              </a:rPr>
              <a:t>.</a:t>
            </a:r>
            <a:endParaRPr lang="hu-HU" sz="21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8846656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14"/>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2" presetClass="entr" presetSubtype="1"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anim calcmode="lin" valueType="num">
                                      <p:cBhvr additive="base">
                                        <p:cTn id="17" dur="500" fill="hold"/>
                                        <p:tgtEl>
                                          <p:spTgt spid="7"/>
                                        </p:tgtEl>
                                        <p:attrNameLst>
                                          <p:attrName>ppt_x</p:attrName>
                                        </p:attrNameLst>
                                      </p:cBhvr>
                                      <p:tavLst>
                                        <p:tav tm="0">
                                          <p:val>
                                            <p:strVal val="#ppt_x"/>
                                          </p:val>
                                        </p:tav>
                                        <p:tav tm="100000">
                                          <p:val>
                                            <p:strVal val="#ppt_x"/>
                                          </p:val>
                                        </p:tav>
                                      </p:tavLst>
                                    </p:anim>
                                    <p:anim calcmode="lin" valueType="num">
                                      <p:cBhvr additive="base">
                                        <p:cTn id="18" dur="500" fill="hold"/>
                                        <p:tgtEl>
                                          <p:spTgt spid="7"/>
                                        </p:tgtEl>
                                        <p:attrNameLst>
                                          <p:attrName>ppt_y</p:attrName>
                                        </p:attrNameLst>
                                      </p:cBhvr>
                                      <p:tavLst>
                                        <p:tav tm="0">
                                          <p:val>
                                            <p:strVal val="0-#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1"/>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6"/>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17"/>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21"/>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19"/>
                                        </p:tgtEl>
                                        <p:attrNameLst>
                                          <p:attrName>style.visibility</p:attrName>
                                        </p:attrNameLst>
                                      </p:cBhvr>
                                      <p:to>
                                        <p:strVal val="visible"/>
                                      </p:to>
                                    </p:set>
                                  </p:childTnLst>
                                </p:cTn>
                              </p:par>
                            </p:childTnLst>
                          </p:cTn>
                        </p:par>
                        <p:par>
                          <p:cTn id="33" fill="hold">
                            <p:stCondLst>
                              <p:cond delay="0"/>
                            </p:stCondLst>
                            <p:childTnLst>
                              <p:par>
                                <p:cTn id="34" presetID="1" presetClass="entr" presetSubtype="0" fill="hold" nodeType="afterEffect">
                                  <p:stCondLst>
                                    <p:cond delay="500"/>
                                  </p:stCondLst>
                                  <p:childTnLst>
                                    <p:set>
                                      <p:cBhvr>
                                        <p:cTn id="35" dur="1" fill="hold">
                                          <p:stCondLst>
                                            <p:cond delay="0"/>
                                          </p:stCondLst>
                                        </p:cTn>
                                        <p:tgtEl>
                                          <p:spTgt spid="13"/>
                                        </p:tgtEl>
                                        <p:attrNameLst>
                                          <p:attrName>style.visibility</p:attrName>
                                        </p:attrNameLst>
                                      </p:cBhvr>
                                      <p:to>
                                        <p:strVal val="visible"/>
                                      </p:to>
                                    </p:set>
                                  </p:childTnLst>
                                </p:cTn>
                              </p:par>
                            </p:childTnLst>
                          </p:cTn>
                        </p:par>
                      </p:childTnLst>
                    </p:cTn>
                  </p:par>
                  <p:par>
                    <p:cTn id="36" fill="hold">
                      <p:stCondLst>
                        <p:cond delay="indefinite"/>
                      </p:stCondLst>
                      <p:childTnLst>
                        <p:par>
                          <p:cTn id="37" fill="hold">
                            <p:stCondLst>
                              <p:cond delay="0"/>
                            </p:stCondLst>
                            <p:childTnLst>
                              <p:par>
                                <p:cTn id="38" presetID="1" presetClass="entr" presetSubtype="0" fill="hold" grpId="1" nodeType="clickEffect">
                                  <p:stCondLst>
                                    <p:cond delay="0"/>
                                  </p:stCondLst>
                                  <p:childTnLst>
                                    <p:set>
                                      <p:cBhvr>
                                        <p:cTn id="39" dur="1" fill="hold">
                                          <p:stCondLst>
                                            <p:cond delay="0"/>
                                          </p:stCondLst>
                                        </p:cTn>
                                        <p:tgtEl>
                                          <p:spTgt spid="27"/>
                                        </p:tgtEl>
                                        <p:attrNameLst>
                                          <p:attrName>style.visibility</p:attrName>
                                        </p:attrNameLst>
                                      </p:cBhvr>
                                      <p:to>
                                        <p:strVal val="visible"/>
                                      </p:to>
                                    </p:set>
                                  </p:childTnLst>
                                </p:cTn>
                              </p:par>
                              <p:par>
                                <p:cTn id="40" presetID="1" presetClass="entr" presetSubtype="0" fill="hold" grpId="1" nodeType="withEffect">
                                  <p:stCondLst>
                                    <p:cond delay="0"/>
                                  </p:stCondLst>
                                  <p:childTnLst>
                                    <p:set>
                                      <p:cBhvr>
                                        <p:cTn id="41" dur="1" fill="hold">
                                          <p:stCondLst>
                                            <p:cond delay="0"/>
                                          </p:stCondLst>
                                        </p:cTn>
                                        <p:tgtEl>
                                          <p:spTgt spid="32"/>
                                        </p:tgtEl>
                                        <p:attrNameLst>
                                          <p:attrName>style.visibility</p:attrName>
                                        </p:attrNameLst>
                                      </p:cBhvr>
                                      <p:to>
                                        <p:strVal val="visible"/>
                                      </p:to>
                                    </p:set>
                                  </p:childTnLst>
                                </p:cTn>
                              </p:par>
                              <p:par>
                                <p:cTn id="42" presetID="1" presetClass="entr" presetSubtype="0" fill="hold" grpId="1" nodeType="withEffect">
                                  <p:stCondLst>
                                    <p:cond delay="0"/>
                                  </p:stCondLst>
                                  <p:childTnLst>
                                    <p:set>
                                      <p:cBhvr>
                                        <p:cTn id="43" dur="1" fill="hold">
                                          <p:stCondLst>
                                            <p:cond delay="0"/>
                                          </p:stCondLst>
                                        </p:cTn>
                                        <p:tgtEl>
                                          <p:spTgt spid="26"/>
                                        </p:tgtEl>
                                        <p:attrNameLst>
                                          <p:attrName>style.visibility</p:attrName>
                                        </p:attrNameLst>
                                      </p:cBhvr>
                                      <p:to>
                                        <p:strVal val="visible"/>
                                      </p:to>
                                    </p:set>
                                  </p:childTnLst>
                                </p:cTn>
                              </p:par>
                              <p:par>
                                <p:cTn id="44" presetID="1" presetClass="entr" presetSubtype="0" fill="hold" grpId="1" nodeType="withEffect">
                                  <p:stCondLst>
                                    <p:cond delay="0"/>
                                  </p:stCondLst>
                                  <p:childTnLst>
                                    <p:set>
                                      <p:cBhvr>
                                        <p:cTn id="45" dur="1" fill="hold">
                                          <p:stCondLst>
                                            <p:cond delay="0"/>
                                          </p:stCondLst>
                                        </p:cTn>
                                        <p:tgtEl>
                                          <p:spTgt spid="29"/>
                                        </p:tgtEl>
                                        <p:attrNameLst>
                                          <p:attrName>style.visibility</p:attrName>
                                        </p:attrNameLst>
                                      </p:cBhvr>
                                      <p:to>
                                        <p:strVal val="visible"/>
                                      </p:to>
                                    </p:set>
                                  </p:childTnLst>
                                </p:cTn>
                              </p:par>
                              <p:par>
                                <p:cTn id="46" presetID="1" presetClass="entr" presetSubtype="0" fill="hold" grpId="1" nodeType="withEffect">
                                  <p:stCondLst>
                                    <p:cond delay="0"/>
                                  </p:stCondLst>
                                  <p:childTnLst>
                                    <p:set>
                                      <p:cBhvr>
                                        <p:cTn id="47" dur="1" fill="hold">
                                          <p:stCondLst>
                                            <p:cond delay="0"/>
                                          </p:stCondLst>
                                        </p:cTn>
                                        <p:tgtEl>
                                          <p:spTgt spid="25"/>
                                        </p:tgtEl>
                                        <p:attrNameLst>
                                          <p:attrName>style.visibility</p:attrName>
                                        </p:attrNameLst>
                                      </p:cBhvr>
                                      <p:to>
                                        <p:strVal val="visible"/>
                                      </p:to>
                                    </p:set>
                                  </p:childTnLst>
                                </p:cTn>
                              </p:par>
                              <p:par>
                                <p:cTn id="48" presetID="1" presetClass="entr" presetSubtype="0" fill="hold" grpId="1" nodeType="withEffect">
                                  <p:stCondLst>
                                    <p:cond delay="0"/>
                                  </p:stCondLst>
                                  <p:childTnLst>
                                    <p:set>
                                      <p:cBhvr>
                                        <p:cTn id="49" dur="1" fill="hold">
                                          <p:stCondLst>
                                            <p:cond delay="0"/>
                                          </p:stCondLst>
                                        </p:cTn>
                                        <p:tgtEl>
                                          <p:spTgt spid="31"/>
                                        </p:tgtEl>
                                        <p:attrNameLst>
                                          <p:attrName>style.visibility</p:attrName>
                                        </p:attrNameLst>
                                      </p:cBhvr>
                                      <p:to>
                                        <p:strVal val="visible"/>
                                      </p:to>
                                    </p:set>
                                  </p:childTnLst>
                                </p:cTn>
                              </p:par>
                              <p:par>
                                <p:cTn id="50" presetID="1" presetClass="entr" presetSubtype="0" fill="hold" grpId="1" nodeType="withEffect">
                                  <p:stCondLst>
                                    <p:cond delay="0"/>
                                  </p:stCondLst>
                                  <p:childTnLst>
                                    <p:set>
                                      <p:cBhvr>
                                        <p:cTn id="51" dur="1" fill="hold">
                                          <p:stCondLst>
                                            <p:cond delay="0"/>
                                          </p:stCondLst>
                                        </p:cTn>
                                        <p:tgtEl>
                                          <p:spTgt spid="24"/>
                                        </p:tgtEl>
                                        <p:attrNameLst>
                                          <p:attrName>style.visibility</p:attrName>
                                        </p:attrNameLst>
                                      </p:cBhvr>
                                      <p:to>
                                        <p:strVal val="visible"/>
                                      </p:to>
                                    </p:set>
                                  </p:childTnLst>
                                </p:cTn>
                              </p:par>
                              <p:par>
                                <p:cTn id="52" presetID="1" presetClass="entr" presetSubtype="0" fill="hold" grpId="1" nodeType="withEffect">
                                  <p:stCondLst>
                                    <p:cond delay="0"/>
                                  </p:stCondLst>
                                  <p:childTnLst>
                                    <p:set>
                                      <p:cBhvr>
                                        <p:cTn id="53" dur="1" fill="hold">
                                          <p:stCondLst>
                                            <p:cond delay="0"/>
                                          </p:stCondLst>
                                        </p:cTn>
                                        <p:tgtEl>
                                          <p:spTgt spid="30"/>
                                        </p:tgtEl>
                                        <p:attrNameLst>
                                          <p:attrName>style.visibility</p:attrName>
                                        </p:attrNameLst>
                                      </p:cBhvr>
                                      <p:to>
                                        <p:strVal val="visible"/>
                                      </p:to>
                                    </p:set>
                                  </p:childTnLst>
                                </p:cTn>
                              </p:par>
                              <p:par>
                                <p:cTn id="54" presetID="1" presetClass="entr" presetSubtype="0" fill="hold" grpId="1" nodeType="withEffect">
                                  <p:stCondLst>
                                    <p:cond delay="0"/>
                                  </p:stCondLst>
                                  <p:childTnLst>
                                    <p:set>
                                      <p:cBhvr>
                                        <p:cTn id="55" dur="1" fill="hold">
                                          <p:stCondLst>
                                            <p:cond delay="0"/>
                                          </p:stCondLst>
                                        </p:cTn>
                                        <p:tgtEl>
                                          <p:spTgt spid="23"/>
                                        </p:tgtEl>
                                        <p:attrNameLst>
                                          <p:attrName>style.visibility</p:attrName>
                                        </p:attrNameLst>
                                      </p:cBhvr>
                                      <p:to>
                                        <p:strVal val="visible"/>
                                      </p:to>
                                    </p:set>
                                  </p:childTnLst>
                                </p:cTn>
                              </p:par>
                              <p:par>
                                <p:cTn id="56" presetID="1" presetClass="entr" presetSubtype="0" fill="hold" grpId="1" nodeType="withEffect">
                                  <p:stCondLst>
                                    <p:cond delay="0"/>
                                  </p:stCondLst>
                                  <p:childTnLst>
                                    <p:set>
                                      <p:cBhvr>
                                        <p:cTn id="57" dur="1" fill="hold">
                                          <p:stCondLst>
                                            <p:cond delay="0"/>
                                          </p:stCondLst>
                                        </p:cTn>
                                        <p:tgtEl>
                                          <p:spTgt spid="28"/>
                                        </p:tgtEl>
                                        <p:attrNameLst>
                                          <p:attrName>style.visibility</p:attrName>
                                        </p:attrNameLst>
                                      </p:cBhvr>
                                      <p:to>
                                        <p:strVal val="visible"/>
                                      </p:to>
                                    </p:set>
                                  </p:childTnLst>
                                </p:cTn>
                              </p:par>
                            </p:childTnLst>
                          </p:cTn>
                        </p:par>
                      </p:childTnLst>
                    </p:cTn>
                  </p:par>
                  <p:par>
                    <p:cTn id="58" fill="hold">
                      <p:stCondLst>
                        <p:cond delay="indefinite"/>
                      </p:stCondLst>
                      <p:childTnLst>
                        <p:par>
                          <p:cTn id="59" fill="hold">
                            <p:stCondLst>
                              <p:cond delay="0"/>
                            </p:stCondLst>
                            <p:childTnLst>
                              <p:par>
                                <p:cTn id="60" presetID="2" presetClass="entr" presetSubtype="4" fill="hold" grpId="0" nodeType="clickEffect">
                                  <p:stCondLst>
                                    <p:cond delay="0"/>
                                  </p:stCondLst>
                                  <p:childTnLst>
                                    <p:set>
                                      <p:cBhvr>
                                        <p:cTn id="61" dur="1" fill="hold">
                                          <p:stCondLst>
                                            <p:cond delay="0"/>
                                          </p:stCondLst>
                                        </p:cTn>
                                        <p:tgtEl>
                                          <p:spTgt spid="33"/>
                                        </p:tgtEl>
                                        <p:attrNameLst>
                                          <p:attrName>style.visibility</p:attrName>
                                        </p:attrNameLst>
                                      </p:cBhvr>
                                      <p:to>
                                        <p:strVal val="visible"/>
                                      </p:to>
                                    </p:set>
                                    <p:anim calcmode="lin" valueType="num">
                                      <p:cBhvr additive="base">
                                        <p:cTn id="62" dur="500" fill="hold"/>
                                        <p:tgtEl>
                                          <p:spTgt spid="33"/>
                                        </p:tgtEl>
                                        <p:attrNameLst>
                                          <p:attrName>ppt_x</p:attrName>
                                        </p:attrNameLst>
                                      </p:cBhvr>
                                      <p:tavLst>
                                        <p:tav tm="0">
                                          <p:val>
                                            <p:strVal val="#ppt_x"/>
                                          </p:val>
                                        </p:tav>
                                        <p:tav tm="100000">
                                          <p:val>
                                            <p:strVal val="#ppt_x"/>
                                          </p:val>
                                        </p:tav>
                                      </p:tavLst>
                                    </p:anim>
                                    <p:anim calcmode="lin" valueType="num">
                                      <p:cBhvr additive="base">
                                        <p:cTn id="63" dur="500" fill="hold"/>
                                        <p:tgtEl>
                                          <p:spTgt spid="33"/>
                                        </p:tgtEl>
                                        <p:attrNameLst>
                                          <p:attrName>ppt_y</p:attrName>
                                        </p:attrNameLst>
                                      </p:cBhvr>
                                      <p:tavLst>
                                        <p:tav tm="0">
                                          <p:val>
                                            <p:strVal val="1+#ppt_h/2"/>
                                          </p:val>
                                        </p:tav>
                                        <p:tav tm="100000">
                                          <p:val>
                                            <p:strVal val="#ppt_y"/>
                                          </p:val>
                                        </p:tav>
                                      </p:tavLst>
                                    </p:anim>
                                  </p:childTnLst>
                                </p:cTn>
                              </p:par>
                            </p:childTnLst>
                          </p:cTn>
                        </p:par>
                      </p:childTnLst>
                    </p:cTn>
                  </p:par>
                  <p:par>
                    <p:cTn id="64" fill="hold">
                      <p:stCondLst>
                        <p:cond delay="indefinite"/>
                      </p:stCondLst>
                      <p:childTnLst>
                        <p:par>
                          <p:cTn id="65" fill="hold">
                            <p:stCondLst>
                              <p:cond delay="0"/>
                            </p:stCondLst>
                            <p:childTnLst>
                              <p:par>
                                <p:cTn id="66" presetID="0" presetClass="path" presetSubtype="0" accel="50000" decel="50000" fill="hold" grpId="0" nodeType="clickEffect">
                                  <p:stCondLst>
                                    <p:cond delay="0"/>
                                  </p:stCondLst>
                                  <p:childTnLst>
                                    <p:animMotion origin="layout" path="M -0.00013 0.00417 L 0.09571 0.08519 L 0.19779 -0.14884 L 0.08711 -0.07454 " pathEditMode="relative" ptsTypes="AAAA">
                                      <p:cBhvr>
                                        <p:cTn id="67" dur="2000" fill="hold"/>
                                        <p:tgtEl>
                                          <p:spTgt spid="27"/>
                                        </p:tgtEl>
                                        <p:attrNameLst>
                                          <p:attrName>ppt_x</p:attrName>
                                          <p:attrName>ppt_y</p:attrName>
                                        </p:attrNameLst>
                                      </p:cBhvr>
                                    </p:animMotion>
                                  </p:childTnLst>
                                </p:cTn>
                              </p:par>
                            </p:childTnLst>
                          </p:cTn>
                        </p:par>
                        <p:par>
                          <p:cTn id="68" fill="hold">
                            <p:stCondLst>
                              <p:cond delay="2000"/>
                            </p:stCondLst>
                            <p:childTnLst>
                              <p:par>
                                <p:cTn id="69" presetID="42" presetClass="path" presetSubtype="0" accel="50000" decel="50000" fill="hold" grpId="0" nodeType="afterEffect">
                                  <p:stCondLst>
                                    <p:cond delay="0"/>
                                  </p:stCondLst>
                                  <p:childTnLst>
                                    <p:animMotion origin="layout" path="M 3.125E-6 2.59259E-6 L 0.02799 0.03912 " pathEditMode="relative" rAng="0" ptsTypes="AA">
                                      <p:cBhvr>
                                        <p:cTn id="70" dur="2000" fill="hold"/>
                                        <p:tgtEl>
                                          <p:spTgt spid="32"/>
                                        </p:tgtEl>
                                        <p:attrNameLst>
                                          <p:attrName>ppt_x</p:attrName>
                                          <p:attrName>ppt_y</p:attrName>
                                        </p:attrNameLst>
                                      </p:cBhvr>
                                      <p:rCtr x="1393" y="1944"/>
                                    </p:animMotion>
                                  </p:childTnLst>
                                </p:cTn>
                              </p:par>
                            </p:childTnLst>
                          </p:cTn>
                        </p:par>
                        <p:par>
                          <p:cTn id="71" fill="hold">
                            <p:stCondLst>
                              <p:cond delay="4000"/>
                            </p:stCondLst>
                            <p:childTnLst>
                              <p:par>
                                <p:cTn id="72" presetID="0" presetClass="path" presetSubtype="0" accel="50000" decel="50000" fill="hold" grpId="0" nodeType="afterEffect">
                                  <p:stCondLst>
                                    <p:cond delay="0"/>
                                  </p:stCondLst>
                                  <p:childTnLst>
                                    <p:animMotion origin="layout" path="M 0.00677 -0.00231 L 0.16159 -0.10718 L 0.18255 -0.1662 L 0.20104 -0.11597 L 0.1444 0.27755 L 0.1444 0.27986 " pathEditMode="relative" ptsTypes="AAAAAA">
                                      <p:cBhvr>
                                        <p:cTn id="73" dur="2000" fill="hold"/>
                                        <p:tgtEl>
                                          <p:spTgt spid="26"/>
                                        </p:tgtEl>
                                        <p:attrNameLst>
                                          <p:attrName>ppt_x</p:attrName>
                                          <p:attrName>ppt_y</p:attrName>
                                        </p:attrNameLst>
                                      </p:cBhvr>
                                    </p:animMotion>
                                  </p:childTnLst>
                                </p:cTn>
                              </p:par>
                            </p:childTnLst>
                          </p:cTn>
                        </p:par>
                        <p:par>
                          <p:cTn id="74" fill="hold">
                            <p:stCondLst>
                              <p:cond delay="6000"/>
                            </p:stCondLst>
                            <p:childTnLst>
                              <p:par>
                                <p:cTn id="75" presetID="42" presetClass="path" presetSubtype="0" accel="50000" decel="50000" fill="hold" grpId="0" nodeType="afterEffect">
                                  <p:stCondLst>
                                    <p:cond delay="0"/>
                                  </p:stCondLst>
                                  <p:childTnLst>
                                    <p:animMotion origin="layout" path="M 2.08333E-7 0 L 0.02669 -0.03102 " pathEditMode="relative" rAng="0" ptsTypes="AA">
                                      <p:cBhvr>
                                        <p:cTn id="76" dur="2000" fill="hold"/>
                                        <p:tgtEl>
                                          <p:spTgt spid="29"/>
                                        </p:tgtEl>
                                        <p:attrNameLst>
                                          <p:attrName>ppt_x</p:attrName>
                                          <p:attrName>ppt_y</p:attrName>
                                        </p:attrNameLst>
                                      </p:cBhvr>
                                      <p:rCtr x="1328" y="-1551"/>
                                    </p:animMotion>
                                  </p:childTnLst>
                                </p:cTn>
                              </p:par>
                            </p:childTnLst>
                          </p:cTn>
                        </p:par>
                        <p:par>
                          <p:cTn id="77" fill="hold">
                            <p:stCondLst>
                              <p:cond delay="8000"/>
                            </p:stCondLst>
                            <p:childTnLst>
                              <p:par>
                                <p:cTn id="78" presetID="0" presetClass="path" presetSubtype="0" accel="50000" decel="50000" fill="hold" grpId="0" nodeType="afterEffect">
                                  <p:stCondLst>
                                    <p:cond delay="0"/>
                                  </p:stCondLst>
                                  <p:childTnLst>
                                    <p:animMotion origin="layout" path="M 0.00156 -0.00162 L 0.11588 -0.25533 " pathEditMode="relative" ptsTypes="AA">
                                      <p:cBhvr>
                                        <p:cTn id="79" dur="2000" fill="hold"/>
                                        <p:tgtEl>
                                          <p:spTgt spid="25"/>
                                        </p:tgtEl>
                                        <p:attrNameLst>
                                          <p:attrName>ppt_x</p:attrName>
                                          <p:attrName>ppt_y</p:attrName>
                                        </p:attrNameLst>
                                      </p:cBhvr>
                                    </p:animMotion>
                                  </p:childTnLst>
                                </p:cTn>
                              </p:par>
                            </p:childTnLst>
                          </p:cTn>
                        </p:par>
                        <p:par>
                          <p:cTn id="80" fill="hold">
                            <p:stCondLst>
                              <p:cond delay="10000"/>
                            </p:stCondLst>
                            <p:childTnLst>
                              <p:par>
                                <p:cTn id="81" presetID="42" presetClass="path" presetSubtype="0" accel="50000" decel="50000" fill="hold" grpId="0" nodeType="afterEffect">
                                  <p:stCondLst>
                                    <p:cond delay="0"/>
                                  </p:stCondLst>
                                  <p:childTnLst>
                                    <p:animMotion origin="layout" path="M 1.875E-6 -4.44444E-6 L 0.01471 0.01204 " pathEditMode="relative" rAng="0" ptsTypes="AA">
                                      <p:cBhvr>
                                        <p:cTn id="82" dur="2000" fill="hold"/>
                                        <p:tgtEl>
                                          <p:spTgt spid="31"/>
                                        </p:tgtEl>
                                        <p:attrNameLst>
                                          <p:attrName>ppt_x</p:attrName>
                                          <p:attrName>ppt_y</p:attrName>
                                        </p:attrNameLst>
                                      </p:cBhvr>
                                      <p:rCtr x="729" y="602"/>
                                    </p:animMotion>
                                  </p:childTnLst>
                                </p:cTn>
                              </p:par>
                            </p:childTnLst>
                          </p:cTn>
                        </p:par>
                        <p:par>
                          <p:cTn id="83" fill="hold">
                            <p:stCondLst>
                              <p:cond delay="12000"/>
                            </p:stCondLst>
                            <p:childTnLst>
                              <p:par>
                                <p:cTn id="84" presetID="0" presetClass="path" presetSubtype="0" accel="50000" decel="50000" fill="hold" grpId="0" nodeType="afterEffect">
                                  <p:stCondLst>
                                    <p:cond delay="0"/>
                                  </p:stCondLst>
                                  <p:childTnLst>
                                    <p:animMotion origin="layout" path="M -0.00078 -0.00347 L 0.10612 0.03819 L 0.13815 -0.04931 " pathEditMode="relative" ptsTypes="AAA">
                                      <p:cBhvr>
                                        <p:cTn id="85" dur="2000" fill="hold"/>
                                        <p:tgtEl>
                                          <p:spTgt spid="24"/>
                                        </p:tgtEl>
                                        <p:attrNameLst>
                                          <p:attrName>ppt_x</p:attrName>
                                          <p:attrName>ppt_y</p:attrName>
                                        </p:attrNameLst>
                                      </p:cBhvr>
                                    </p:animMotion>
                                  </p:childTnLst>
                                </p:cTn>
                              </p:par>
                            </p:childTnLst>
                          </p:cTn>
                        </p:par>
                        <p:par>
                          <p:cTn id="86" fill="hold">
                            <p:stCondLst>
                              <p:cond delay="14000"/>
                            </p:stCondLst>
                            <p:childTnLst>
                              <p:par>
                                <p:cTn id="87" presetID="42" presetClass="path" presetSubtype="0" accel="50000" decel="50000" fill="hold" grpId="0" nodeType="afterEffect">
                                  <p:stCondLst>
                                    <p:cond delay="0"/>
                                  </p:stCondLst>
                                  <p:childTnLst>
                                    <p:animMotion origin="layout" path="M 2.5E-6 4.44444E-6 L 0.00885 0.0118 " pathEditMode="relative" rAng="0" ptsTypes="AA">
                                      <p:cBhvr>
                                        <p:cTn id="88" dur="2000" fill="hold"/>
                                        <p:tgtEl>
                                          <p:spTgt spid="30"/>
                                        </p:tgtEl>
                                        <p:attrNameLst>
                                          <p:attrName>ppt_x</p:attrName>
                                          <p:attrName>ppt_y</p:attrName>
                                        </p:attrNameLst>
                                      </p:cBhvr>
                                      <p:rCtr x="443" y="579"/>
                                    </p:animMotion>
                                  </p:childTnLst>
                                </p:cTn>
                              </p:par>
                            </p:childTnLst>
                          </p:cTn>
                        </p:par>
                      </p:childTnLst>
                    </p:cTn>
                  </p:par>
                  <p:par>
                    <p:cTn id="89" fill="hold">
                      <p:stCondLst>
                        <p:cond delay="indefinite"/>
                      </p:stCondLst>
                      <p:childTnLst>
                        <p:par>
                          <p:cTn id="90" fill="hold">
                            <p:stCondLst>
                              <p:cond delay="0"/>
                            </p:stCondLst>
                            <p:childTnLst>
                              <p:par>
                                <p:cTn id="91" presetID="0" presetClass="path" presetSubtype="0" accel="50000" decel="50000" fill="hold" grpId="0" nodeType="clickEffect">
                                  <p:stCondLst>
                                    <p:cond delay="0"/>
                                  </p:stCondLst>
                                  <p:childTnLst>
                                    <p:animMotion origin="layout" path="M 0.00925 -0.00116 L 0.12357 -0.06667 L 0.19987 0.04028 L 0.06953 0.38148 L 0.00313 0.30486 L 0.00196 0.30486 " pathEditMode="relative" ptsTypes="AAAAAA">
                                      <p:cBhvr>
                                        <p:cTn id="92" dur="2000" fill="hold"/>
                                        <p:tgtEl>
                                          <p:spTgt spid="23"/>
                                        </p:tgtEl>
                                        <p:attrNameLst>
                                          <p:attrName>ppt_x</p:attrName>
                                          <p:attrName>ppt_y</p:attrName>
                                        </p:attrNameLst>
                                      </p:cBhvr>
                                    </p:animMotion>
                                  </p:childTnLst>
                                </p:cTn>
                              </p:par>
                              <p:par>
                                <p:cTn id="93" presetID="42" presetClass="path" presetSubtype="0" accel="50000" decel="50000" fill="hold" grpId="0" nodeType="withEffect">
                                  <p:stCondLst>
                                    <p:cond delay="0"/>
                                  </p:stCondLst>
                                  <p:childTnLst>
                                    <p:animMotion origin="layout" path="M 3.125E-6 4.07407E-6 L 0.02174 -0.01968 " pathEditMode="relative" rAng="0" ptsTypes="AA">
                                      <p:cBhvr>
                                        <p:cTn id="94" dur="2000" fill="hold"/>
                                        <p:tgtEl>
                                          <p:spTgt spid="28"/>
                                        </p:tgtEl>
                                        <p:attrNameLst>
                                          <p:attrName>ppt_x</p:attrName>
                                          <p:attrName>ppt_y</p:attrName>
                                        </p:attrNameLst>
                                      </p:cBhvr>
                                      <p:rCtr x="1081" y="-995"/>
                                    </p:animMotion>
                                  </p:childTnLst>
                                </p:cTn>
                              </p:par>
                            </p:childTnLst>
                          </p:cTn>
                        </p:par>
                      </p:childTnLst>
                    </p:cTn>
                  </p:par>
                  <p:par>
                    <p:cTn id="95" fill="hold">
                      <p:stCondLst>
                        <p:cond delay="indefinite"/>
                      </p:stCondLst>
                      <p:childTnLst>
                        <p:par>
                          <p:cTn id="96" fill="hold">
                            <p:stCondLst>
                              <p:cond delay="0"/>
                            </p:stCondLst>
                            <p:childTnLst>
                              <p:par>
                                <p:cTn id="97" presetID="2" presetClass="entr" presetSubtype="4" fill="hold" grpId="0" nodeType="clickEffect">
                                  <p:stCondLst>
                                    <p:cond delay="0"/>
                                  </p:stCondLst>
                                  <p:childTnLst>
                                    <p:set>
                                      <p:cBhvr>
                                        <p:cTn id="98" dur="1" fill="hold">
                                          <p:stCondLst>
                                            <p:cond delay="0"/>
                                          </p:stCondLst>
                                        </p:cTn>
                                        <p:tgtEl>
                                          <p:spTgt spid="35"/>
                                        </p:tgtEl>
                                        <p:attrNameLst>
                                          <p:attrName>style.visibility</p:attrName>
                                        </p:attrNameLst>
                                      </p:cBhvr>
                                      <p:to>
                                        <p:strVal val="visible"/>
                                      </p:to>
                                    </p:set>
                                    <p:anim calcmode="lin" valueType="num">
                                      <p:cBhvr additive="base">
                                        <p:cTn id="99" dur="500" fill="hold"/>
                                        <p:tgtEl>
                                          <p:spTgt spid="35"/>
                                        </p:tgtEl>
                                        <p:attrNameLst>
                                          <p:attrName>ppt_x</p:attrName>
                                        </p:attrNameLst>
                                      </p:cBhvr>
                                      <p:tavLst>
                                        <p:tav tm="0">
                                          <p:val>
                                            <p:strVal val="#ppt_x"/>
                                          </p:val>
                                        </p:tav>
                                        <p:tav tm="100000">
                                          <p:val>
                                            <p:strVal val="#ppt_x"/>
                                          </p:val>
                                        </p:tav>
                                      </p:tavLst>
                                    </p:anim>
                                    <p:anim calcmode="lin" valueType="num">
                                      <p:cBhvr additive="base">
                                        <p:cTn id="100" dur="500" fill="hold"/>
                                        <p:tgtEl>
                                          <p:spTgt spid="3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11" grpId="0" animBg="1"/>
      <p:bldP spid="23" grpId="0" animBg="1"/>
      <p:bldP spid="23" grpId="1" animBg="1"/>
      <p:bldP spid="24" grpId="0" animBg="1"/>
      <p:bldP spid="24" grpId="1" animBg="1"/>
      <p:bldP spid="25" grpId="0" animBg="1"/>
      <p:bldP spid="25" grpId="1" animBg="1"/>
      <p:bldP spid="26" grpId="0" animBg="1"/>
      <p:bldP spid="26" grpId="1" animBg="1"/>
      <p:bldP spid="27" grpId="0" animBg="1"/>
      <p:bldP spid="27" grpId="1" animBg="1"/>
      <p:bldP spid="28" grpId="0" animBg="1"/>
      <p:bldP spid="28" grpId="1" animBg="1"/>
      <p:bldP spid="29" grpId="0" animBg="1"/>
      <p:bldP spid="29" grpId="1" animBg="1"/>
      <p:bldP spid="30" grpId="0" animBg="1"/>
      <p:bldP spid="30" grpId="1" animBg="1"/>
      <p:bldP spid="31" grpId="0" animBg="1"/>
      <p:bldP spid="31" grpId="1" animBg="1"/>
      <p:bldP spid="32" grpId="0" animBg="1"/>
      <p:bldP spid="32" grpId="1" animBg="1"/>
      <p:bldP spid="33" grpId="0"/>
      <p:bldP spid="35"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D295C7CD-7D78-49FC-9DA0-450DD01B4413}"/>
              </a:ext>
            </a:extLst>
          </p:cNvPr>
          <p:cNvSpPr>
            <a:spLocks noGrp="1"/>
          </p:cNvSpPr>
          <p:nvPr>
            <p:ph type="title"/>
          </p:nvPr>
        </p:nvSpPr>
        <p:spPr>
          <a:xfrm>
            <a:off x="838200" y="254285"/>
            <a:ext cx="10515600" cy="1325563"/>
          </a:xfrm>
        </p:spPr>
        <p:txBody>
          <a:bodyPr/>
          <a:lstStyle/>
          <a:p>
            <a:pPr algn="ctr"/>
            <a:r>
              <a:rPr lang="hu-HU" dirty="0">
                <a:latin typeface="Times New Roman" panose="02020603050405020304" pitchFamily="18" charset="0"/>
                <a:cs typeface="Times New Roman" panose="02020603050405020304" pitchFamily="18" charset="0"/>
              </a:rPr>
              <a:t>Electrode, electrode potential, cell potential</a:t>
            </a:r>
          </a:p>
        </p:txBody>
      </p:sp>
      <p:sp>
        <p:nvSpPr>
          <p:cNvPr id="3" name="Tartalom helye 2">
            <a:extLst>
              <a:ext uri="{FF2B5EF4-FFF2-40B4-BE49-F238E27FC236}">
                <a16:creationId xmlns:a16="http://schemas.microsoft.com/office/drawing/2014/main" id="{21C575F2-DCB5-467E-9D41-0093440515F3}"/>
              </a:ext>
            </a:extLst>
          </p:cNvPr>
          <p:cNvSpPr>
            <a:spLocks noGrp="1"/>
          </p:cNvSpPr>
          <p:nvPr>
            <p:ph idx="1"/>
          </p:nvPr>
        </p:nvSpPr>
        <p:spPr>
          <a:xfrm>
            <a:off x="318655" y="1662544"/>
            <a:ext cx="11582400" cy="5089947"/>
          </a:xfrm>
        </p:spPr>
        <p:txBody>
          <a:bodyPr>
            <a:normAutofit fontScale="92500" lnSpcReduction="20000"/>
          </a:bodyPr>
          <a:lstStyle/>
          <a:p>
            <a:r>
              <a:rPr lang="hu-HU" b="1" dirty="0" smtClean="0"/>
              <a:t>electrode/half-cell:</a:t>
            </a:r>
            <a:r>
              <a:rPr lang="hu-HU" dirty="0" smtClean="0"/>
              <a:t> </a:t>
            </a:r>
            <a:r>
              <a:rPr lang="en-US" dirty="0"/>
              <a:t>an electron conductor and an </a:t>
            </a:r>
            <a:r>
              <a:rPr lang="en-US" dirty="0" smtClean="0"/>
              <a:t>ion</a:t>
            </a:r>
            <a:r>
              <a:rPr lang="hu-HU" dirty="0" err="1" smtClean="0"/>
              <a:t>ic</a:t>
            </a:r>
            <a:r>
              <a:rPr lang="en-US" dirty="0" smtClean="0"/>
              <a:t> conductor</a:t>
            </a:r>
            <a:r>
              <a:rPr lang="hu-HU" dirty="0" smtClean="0"/>
              <a:t>,</a:t>
            </a:r>
            <a:r>
              <a:rPr lang="en-US" dirty="0" smtClean="0"/>
              <a:t> </a:t>
            </a:r>
            <a:r>
              <a:rPr lang="en-US" dirty="0"/>
              <a:t>in which the electron conductor is immersed, i.e</a:t>
            </a:r>
            <a:r>
              <a:rPr lang="en-US" dirty="0" smtClean="0"/>
              <a:t>.</a:t>
            </a:r>
            <a:r>
              <a:rPr lang="hu-HU" dirty="0" smtClean="0"/>
              <a:t>,</a:t>
            </a:r>
            <a:r>
              <a:rPr lang="en-US" dirty="0" smtClean="0"/>
              <a:t> </a:t>
            </a:r>
            <a:r>
              <a:rPr lang="en-US" dirty="0"/>
              <a:t>an electrode and an electrolyte solution/melt together</a:t>
            </a:r>
            <a:r>
              <a:rPr lang="hu-HU" dirty="0" smtClean="0"/>
              <a:t>.</a:t>
            </a:r>
            <a:endParaRPr lang="hu-HU" dirty="0"/>
          </a:p>
          <a:p>
            <a:r>
              <a:rPr lang="hu-HU" b="1" dirty="0" smtClean="0"/>
              <a:t>electrode potential:</a:t>
            </a:r>
            <a:r>
              <a:rPr lang="hu-HU" dirty="0" smtClean="0"/>
              <a:t> (sign: </a:t>
            </a:r>
            <a:r>
              <a:rPr lang="hu-HU" i="1" dirty="0"/>
              <a:t>ε</a:t>
            </a:r>
            <a:r>
              <a:rPr lang="hu-HU" dirty="0"/>
              <a:t>; </a:t>
            </a:r>
            <a:r>
              <a:rPr lang="hu-HU" dirty="0" smtClean="0"/>
              <a:t>unit: </a:t>
            </a:r>
            <a:r>
              <a:rPr lang="hu-HU" i="1" dirty="0"/>
              <a:t>1 V</a:t>
            </a:r>
            <a:r>
              <a:rPr lang="hu-HU" dirty="0"/>
              <a:t>) </a:t>
            </a:r>
            <a:r>
              <a:rPr lang="en-US" dirty="0"/>
              <a:t>the potential difference between the electron conductor and the ion conductor, i.e</a:t>
            </a:r>
            <a:r>
              <a:rPr lang="en-US" dirty="0" smtClean="0"/>
              <a:t>.</a:t>
            </a:r>
            <a:r>
              <a:rPr lang="hu-HU" dirty="0" smtClean="0"/>
              <a:t>,</a:t>
            </a:r>
            <a:r>
              <a:rPr lang="en-US" dirty="0" smtClean="0"/>
              <a:t> </a:t>
            </a:r>
            <a:r>
              <a:rPr lang="en-US" dirty="0"/>
              <a:t>the metal and the </a:t>
            </a:r>
            <a:r>
              <a:rPr lang="en-US" dirty="0" smtClean="0"/>
              <a:t>solution</a:t>
            </a:r>
            <a:r>
              <a:rPr lang="hu-HU" dirty="0" smtClean="0"/>
              <a:t>. </a:t>
            </a:r>
            <a:r>
              <a:rPr lang="en-US" dirty="0"/>
              <a:t>It cannot be measured directly, it has no natural zero point. </a:t>
            </a:r>
            <a:r>
              <a:rPr lang="en-US" dirty="0" smtClean="0"/>
              <a:t>It </a:t>
            </a:r>
            <a:r>
              <a:rPr lang="en-US" dirty="0"/>
              <a:t>corresponds numerically to the cell potential of the electrochemical cell whose anode is the standard hydrogen electrode in equilibrium, and whose cathode is the electrode with the potential in </a:t>
            </a:r>
            <a:r>
              <a:rPr lang="en-US" dirty="0" smtClean="0"/>
              <a:t>question</a:t>
            </a:r>
            <a:r>
              <a:rPr lang="hu-HU" dirty="0" smtClean="0"/>
              <a:t> – we will study this later.</a:t>
            </a:r>
            <a:endParaRPr lang="hu-HU" dirty="0"/>
          </a:p>
          <a:p>
            <a:r>
              <a:rPr lang="hu-HU" b="1" dirty="0" smtClean="0"/>
              <a:t>electrochemical cell:</a:t>
            </a:r>
            <a:r>
              <a:rPr lang="hu-HU" dirty="0" smtClean="0"/>
              <a:t> </a:t>
            </a:r>
            <a:r>
              <a:rPr lang="en-US" dirty="0"/>
              <a:t>a </a:t>
            </a:r>
            <a:r>
              <a:rPr lang="en-US" dirty="0" smtClean="0"/>
              <a:t>system</a:t>
            </a:r>
            <a:r>
              <a:rPr lang="hu-HU" dirty="0" smtClean="0"/>
              <a:t>,</a:t>
            </a:r>
            <a:r>
              <a:rPr lang="en-US" dirty="0" smtClean="0"/>
              <a:t> </a:t>
            </a:r>
            <a:r>
              <a:rPr lang="en-US" dirty="0"/>
              <a:t>in which two electron conductors are immersed in one or </a:t>
            </a:r>
            <a:r>
              <a:rPr lang="en-US" dirty="0" smtClean="0"/>
              <a:t>one</a:t>
            </a:r>
            <a:r>
              <a:rPr lang="hu-HU" dirty="0" smtClean="0"/>
              <a:t>-</a:t>
            </a:r>
            <a:r>
              <a:rPr lang="hu-HU" dirty="0" err="1" smtClean="0"/>
              <a:t>one</a:t>
            </a:r>
            <a:r>
              <a:rPr lang="en-US" dirty="0" smtClean="0"/>
              <a:t> ion</a:t>
            </a:r>
            <a:r>
              <a:rPr lang="hu-HU" dirty="0" err="1" smtClean="0"/>
              <a:t>ic</a:t>
            </a:r>
            <a:r>
              <a:rPr lang="en-US" dirty="0" smtClean="0"/>
              <a:t> </a:t>
            </a:r>
            <a:r>
              <a:rPr lang="en-US" dirty="0"/>
              <a:t>conductor </a:t>
            </a:r>
            <a:r>
              <a:rPr lang="hu-HU" dirty="0"/>
              <a:t>(</a:t>
            </a:r>
            <a:r>
              <a:rPr lang="en-US" dirty="0" smtClean="0"/>
              <a:t>electrolyte</a:t>
            </a:r>
            <a:r>
              <a:rPr lang="hu-HU" dirty="0" smtClean="0"/>
              <a:t>).</a:t>
            </a:r>
            <a:endParaRPr lang="hu-HU" dirty="0"/>
          </a:p>
          <a:p>
            <a:r>
              <a:rPr lang="hu-HU" b="1" dirty="0" smtClean="0"/>
              <a:t>galvanic/voltaic cell:</a:t>
            </a:r>
            <a:r>
              <a:rPr lang="hu-HU" dirty="0" smtClean="0"/>
              <a:t> </a:t>
            </a:r>
            <a:r>
              <a:rPr lang="en-US" dirty="0"/>
              <a:t>an electrochemical cell consisting of two electrically connected </a:t>
            </a:r>
            <a:r>
              <a:rPr lang="en-US" dirty="0" smtClean="0"/>
              <a:t>electrodes/half-cells</a:t>
            </a:r>
            <a:r>
              <a:rPr lang="hu-HU" dirty="0" smtClean="0"/>
              <a:t>,</a:t>
            </a:r>
            <a:r>
              <a:rPr lang="en-US" dirty="0" smtClean="0"/>
              <a:t> </a:t>
            </a:r>
            <a:r>
              <a:rPr lang="en-US" dirty="0"/>
              <a:t>in which electricity is generated as a result of a spontaneously occurring chemical reaction</a:t>
            </a:r>
            <a:r>
              <a:rPr lang="hu-HU" dirty="0" smtClean="0"/>
              <a:t>.</a:t>
            </a:r>
            <a:endParaRPr lang="hu-HU" dirty="0"/>
          </a:p>
          <a:p>
            <a:r>
              <a:rPr lang="hu-HU" b="1" dirty="0" smtClean="0"/>
              <a:t>cell potential:</a:t>
            </a:r>
            <a:r>
              <a:rPr lang="hu-HU" dirty="0" smtClean="0"/>
              <a:t> (sign: </a:t>
            </a:r>
            <a:r>
              <a:rPr lang="hu-HU" i="1" dirty="0"/>
              <a:t>E</a:t>
            </a:r>
            <a:r>
              <a:rPr lang="hu-HU" dirty="0"/>
              <a:t>, </a:t>
            </a:r>
            <a:r>
              <a:rPr lang="hu-HU" dirty="0" smtClean="0"/>
              <a:t>unit: </a:t>
            </a:r>
            <a:r>
              <a:rPr lang="hu-HU" i="1" dirty="0"/>
              <a:t>1 V</a:t>
            </a:r>
            <a:r>
              <a:rPr lang="hu-HU" dirty="0"/>
              <a:t>) </a:t>
            </a:r>
            <a:r>
              <a:rPr lang="en-US" dirty="0"/>
              <a:t>the difference between the electrode potentials of two half-cells</a:t>
            </a:r>
            <a:r>
              <a:rPr lang="hu-HU" dirty="0" smtClean="0"/>
              <a:t>.</a:t>
            </a:r>
            <a:endParaRPr lang="hu-HU" dirty="0"/>
          </a:p>
        </p:txBody>
      </p:sp>
    </p:spTree>
    <p:extLst>
      <p:ext uri="{BB962C8B-B14F-4D97-AF65-F5344CB8AC3E}">
        <p14:creationId xmlns:p14="http://schemas.microsoft.com/office/powerpoint/2010/main" val="1178703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artalom helye 2">
            <a:extLst>
              <a:ext uri="{FF2B5EF4-FFF2-40B4-BE49-F238E27FC236}">
                <a16:creationId xmlns:a16="http://schemas.microsoft.com/office/drawing/2014/main" id="{21C575F2-DCB5-467E-9D41-0093440515F3}"/>
              </a:ext>
            </a:extLst>
          </p:cNvPr>
          <p:cNvSpPr>
            <a:spLocks noGrp="1"/>
          </p:cNvSpPr>
          <p:nvPr>
            <p:ph idx="1"/>
          </p:nvPr>
        </p:nvSpPr>
        <p:spPr>
          <a:xfrm>
            <a:off x="318655" y="1670148"/>
            <a:ext cx="11582400" cy="4768236"/>
          </a:xfrm>
        </p:spPr>
        <p:txBody>
          <a:bodyPr>
            <a:normAutofit lnSpcReduction="10000"/>
          </a:bodyPr>
          <a:lstStyle/>
          <a:p>
            <a:r>
              <a:rPr lang="en-US" dirty="0">
                <a:latin typeface="Times New Roman" panose="02020603050405020304" pitchFamily="18" charset="0"/>
                <a:cs typeface="Times New Roman" panose="02020603050405020304" pitchFamily="18" charset="0"/>
              </a:rPr>
              <a:t>The charge and thickness of the double layer formed due to the </a:t>
            </a:r>
            <a:r>
              <a:rPr lang="hu-HU" dirty="0" smtClean="0">
                <a:latin typeface="Times New Roman" panose="02020603050405020304" pitchFamily="18" charset="0"/>
                <a:cs typeface="Times New Roman" panose="02020603050405020304" pitchFamily="18" charset="0"/>
              </a:rPr>
              <a:t>surface </a:t>
            </a:r>
            <a:r>
              <a:rPr lang="en-US" dirty="0" smtClean="0">
                <a:latin typeface="Times New Roman" panose="02020603050405020304" pitchFamily="18" charset="0"/>
                <a:cs typeface="Times New Roman" panose="02020603050405020304" pitchFamily="18" charset="0"/>
              </a:rPr>
              <a:t>equilibrium depends </a:t>
            </a:r>
            <a:r>
              <a:rPr lang="en-US" dirty="0">
                <a:latin typeface="Times New Roman" panose="02020603050405020304" pitchFamily="18" charset="0"/>
                <a:cs typeface="Times New Roman" panose="02020603050405020304" pitchFamily="18" charset="0"/>
              </a:rPr>
              <a:t>on the </a:t>
            </a:r>
            <a:r>
              <a:rPr lang="hu-HU" dirty="0" smtClean="0">
                <a:latin typeface="Times New Roman" panose="02020603050405020304" pitchFamily="18" charset="0"/>
                <a:cs typeface="Times New Roman" panose="02020603050405020304" pitchFamily="18" charset="0"/>
              </a:rPr>
              <a:t>chemical composition</a:t>
            </a:r>
            <a:r>
              <a:rPr lang="en-US" dirty="0" smtClean="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of the material, </a:t>
            </a:r>
            <a:r>
              <a:rPr lang="en-US" dirty="0" smtClean="0">
                <a:latin typeface="Times New Roman" panose="02020603050405020304" pitchFamily="18" charset="0"/>
                <a:cs typeface="Times New Roman" panose="02020603050405020304" pitchFamily="18" charset="0"/>
              </a:rPr>
              <a:t>and</a:t>
            </a:r>
            <a:r>
              <a:rPr lang="hu-HU" dirty="0">
                <a:latin typeface="Times New Roman" panose="02020603050405020304" pitchFamily="18" charset="0"/>
                <a:cs typeface="Times New Roman" panose="02020603050405020304" pitchFamily="18" charset="0"/>
              </a:rPr>
              <a:t> </a:t>
            </a:r>
            <a:r>
              <a:rPr lang="hu-HU" dirty="0" smtClean="0">
                <a:latin typeface="Times New Roman" panose="02020603050405020304" pitchFamily="18" charset="0"/>
                <a:cs typeface="Times New Roman" panose="02020603050405020304" pitchFamily="18" charset="0"/>
              </a:rPr>
              <a:t>(</a:t>
            </a:r>
            <a:r>
              <a:rPr lang="en-US" dirty="0" smtClean="0">
                <a:latin typeface="Times New Roman" panose="02020603050405020304" pitchFamily="18" charset="0"/>
                <a:cs typeface="Times New Roman" panose="02020603050405020304" pitchFamily="18" charset="0"/>
              </a:rPr>
              <a:t>if </a:t>
            </a:r>
            <a:r>
              <a:rPr lang="en-US" dirty="0">
                <a:latin typeface="Times New Roman" panose="02020603050405020304" pitchFamily="18" charset="0"/>
                <a:cs typeface="Times New Roman" panose="02020603050405020304" pitchFamily="18" charset="0"/>
              </a:rPr>
              <a:t>the salt of the metal is </a:t>
            </a:r>
            <a:r>
              <a:rPr lang="hu-HU" dirty="0" err="1" smtClean="0">
                <a:latin typeface="Times New Roman" panose="02020603050405020304" pitchFamily="18" charset="0"/>
                <a:cs typeface="Times New Roman" panose="02020603050405020304" pitchFamily="18" charset="0"/>
              </a:rPr>
              <a:t>present</a:t>
            </a:r>
            <a:r>
              <a:rPr lang="hu-HU" dirty="0" smtClean="0">
                <a:latin typeface="Times New Roman" panose="02020603050405020304" pitchFamily="18" charset="0"/>
                <a:cs typeface="Times New Roman" panose="02020603050405020304" pitchFamily="18" charset="0"/>
              </a:rPr>
              <a:t> in </a:t>
            </a:r>
            <a:r>
              <a:rPr lang="en-US" dirty="0" smtClean="0">
                <a:latin typeface="Times New Roman" panose="02020603050405020304" pitchFamily="18" charset="0"/>
                <a:cs typeface="Times New Roman" panose="02020603050405020304" pitchFamily="18" charset="0"/>
              </a:rPr>
              <a:t>dissolved</a:t>
            </a:r>
            <a:r>
              <a:rPr lang="hu-HU" dirty="0" smtClean="0">
                <a:latin typeface="Times New Roman" panose="02020603050405020304" pitchFamily="18" charset="0"/>
                <a:cs typeface="Times New Roman" panose="02020603050405020304" pitchFamily="18" charset="0"/>
              </a:rPr>
              <a:t> </a:t>
            </a:r>
            <a:r>
              <a:rPr lang="hu-HU" dirty="0" err="1" smtClean="0">
                <a:latin typeface="Times New Roman" panose="02020603050405020304" pitchFamily="18" charset="0"/>
                <a:cs typeface="Times New Roman" panose="02020603050405020304" pitchFamily="18" charset="0"/>
              </a:rPr>
              <a:t>form</a:t>
            </a:r>
            <a:r>
              <a:rPr lang="en-US" dirty="0" smtClean="0">
                <a:latin typeface="Times New Roman" panose="02020603050405020304" pitchFamily="18" charset="0"/>
                <a:cs typeface="Times New Roman" panose="02020603050405020304" pitchFamily="18" charset="0"/>
              </a:rPr>
              <a:t> </a:t>
            </a:r>
            <a:r>
              <a:rPr lang="hu-HU" dirty="0" smtClean="0">
                <a:latin typeface="Times New Roman" panose="02020603050405020304" pitchFamily="18" charset="0"/>
                <a:cs typeface="Times New Roman" panose="02020603050405020304" pitchFamily="18" charset="0"/>
              </a:rPr>
              <a:t>in</a:t>
            </a:r>
            <a:r>
              <a:rPr lang="en-US" dirty="0" smtClean="0">
                <a:latin typeface="Times New Roman" panose="02020603050405020304" pitchFamily="18" charset="0"/>
                <a:cs typeface="Times New Roman" panose="02020603050405020304" pitchFamily="18" charset="0"/>
              </a:rPr>
              <a:t> ions</a:t>
            </a:r>
            <a:r>
              <a:rPr lang="hu-HU" dirty="0" smtClean="0">
                <a:latin typeface="Times New Roman" panose="02020603050405020304" pitchFamily="18" charset="0"/>
                <a:cs typeface="Times New Roman" panose="02020603050405020304" pitchFamily="18" charset="0"/>
              </a:rPr>
              <a:t>)</a:t>
            </a:r>
            <a:r>
              <a:rPr lang="en-US" dirty="0" smtClean="0">
                <a:latin typeface="Times New Roman" panose="02020603050405020304" pitchFamily="18" charset="0"/>
                <a:cs typeface="Times New Roman" panose="02020603050405020304" pitchFamily="18" charset="0"/>
              </a:rPr>
              <a:t> </a:t>
            </a:r>
            <a:r>
              <a:rPr lang="hu-HU" dirty="0" err="1" smtClean="0">
                <a:latin typeface="Times New Roman" panose="02020603050405020304" pitchFamily="18" charset="0"/>
                <a:cs typeface="Times New Roman" panose="02020603050405020304" pitchFamily="18" charset="0"/>
              </a:rPr>
              <a:t>also</a:t>
            </a:r>
            <a:r>
              <a:rPr lang="hu-HU" dirty="0" smtClean="0">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on </a:t>
            </a:r>
            <a:r>
              <a:rPr lang="hu-HU" dirty="0" err="1" smtClean="0">
                <a:latin typeface="Times New Roman" panose="02020603050405020304" pitchFamily="18" charset="0"/>
                <a:cs typeface="Times New Roman" panose="02020603050405020304" pitchFamily="18" charset="0"/>
              </a:rPr>
              <a:t>the</a:t>
            </a:r>
            <a:r>
              <a:rPr lang="hu-HU" dirty="0" smtClean="0">
                <a:latin typeface="Times New Roman" panose="02020603050405020304" pitchFamily="18" charset="0"/>
                <a:cs typeface="Times New Roman" panose="02020603050405020304" pitchFamily="18" charset="0"/>
              </a:rPr>
              <a:t> </a:t>
            </a:r>
            <a:r>
              <a:rPr lang="hu-HU" dirty="0" err="1" smtClean="0">
                <a:latin typeface="Times New Roman" panose="02020603050405020304" pitchFamily="18" charset="0"/>
                <a:cs typeface="Times New Roman" panose="02020603050405020304" pitchFamily="18" charset="0"/>
              </a:rPr>
              <a:t>electrolyte</a:t>
            </a:r>
            <a:r>
              <a:rPr lang="en-US" dirty="0" smtClean="0">
                <a:latin typeface="Times New Roman" panose="02020603050405020304" pitchFamily="18" charset="0"/>
                <a:cs typeface="Times New Roman" panose="02020603050405020304" pitchFamily="18" charset="0"/>
              </a:rPr>
              <a:t> concentration</a:t>
            </a:r>
            <a:r>
              <a:rPr lang="hu-HU" dirty="0" smtClean="0">
                <a:latin typeface="Times New Roman" panose="02020603050405020304" pitchFamily="18" charset="0"/>
                <a:cs typeface="Times New Roman" panose="02020603050405020304" pitchFamily="18" charset="0"/>
              </a:rPr>
              <a:t>.</a:t>
            </a:r>
            <a:r>
              <a:rPr lang="en-US" dirty="0" smtClean="0">
                <a:latin typeface="Times New Roman" panose="02020603050405020304" pitchFamily="18" charset="0"/>
                <a:cs typeface="Times New Roman" panose="02020603050405020304" pitchFamily="18" charset="0"/>
              </a:rPr>
              <a:t> </a:t>
            </a:r>
            <a:r>
              <a:rPr lang="hu-HU" dirty="0" smtClean="0">
                <a:latin typeface="Times New Roman" panose="02020603050405020304" pitchFamily="18" charset="0"/>
                <a:cs typeface="Times New Roman" panose="02020603050405020304" pitchFamily="18" charset="0"/>
              </a:rPr>
              <a:t>Surface</a:t>
            </a:r>
            <a:r>
              <a:rPr lang="en-US" dirty="0" smtClean="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potential cannot be measured</a:t>
            </a:r>
            <a:r>
              <a:rPr lang="hu-HU" dirty="0" smtClean="0">
                <a:latin typeface="Times New Roman" panose="02020603050405020304" pitchFamily="18" charset="0"/>
                <a:cs typeface="Times New Roman" panose="02020603050405020304" pitchFamily="18" charset="0"/>
              </a:rPr>
              <a:t>!</a:t>
            </a:r>
            <a:endParaRPr lang="hu-HU" dirty="0">
              <a:latin typeface="Times New Roman" panose="02020603050405020304" pitchFamily="18" charset="0"/>
              <a:cs typeface="Times New Roman" panose="02020603050405020304" pitchFamily="18" charset="0"/>
            </a:endParaRPr>
          </a:p>
          <a:p>
            <a:r>
              <a:rPr lang="en-US" dirty="0">
                <a:latin typeface="Times New Roman" panose="02020603050405020304" pitchFamily="18" charset="0"/>
                <a:cs typeface="Times New Roman" panose="02020603050405020304" pitchFamily="18" charset="0"/>
              </a:rPr>
              <a:t>However, the difference between the potential of the system formed from two different </a:t>
            </a:r>
            <a:r>
              <a:rPr lang="en-US" dirty="0" smtClean="0">
                <a:latin typeface="Times New Roman" panose="02020603050405020304" pitchFamily="18" charset="0"/>
                <a:cs typeface="Times New Roman" panose="02020603050405020304" pitchFamily="18" charset="0"/>
              </a:rPr>
              <a:t>metals </a:t>
            </a:r>
            <a:r>
              <a:rPr lang="en-US" dirty="0">
                <a:latin typeface="Times New Roman" panose="02020603050405020304" pitchFamily="18" charset="0"/>
                <a:cs typeface="Times New Roman" panose="02020603050405020304" pitchFamily="18" charset="0"/>
              </a:rPr>
              <a:t>and their salt solutions can be measured</a:t>
            </a:r>
            <a:r>
              <a:rPr lang="hu-HU" dirty="0" smtClean="0">
                <a:latin typeface="Times New Roman" panose="02020603050405020304" pitchFamily="18" charset="0"/>
                <a:cs typeface="Times New Roman" panose="02020603050405020304" pitchFamily="18" charset="0"/>
              </a:rPr>
              <a:t>! </a:t>
            </a:r>
            <a:r>
              <a:rPr lang="hu-HU" dirty="0">
                <a:latin typeface="Times New Roman" panose="02020603050405020304" pitchFamily="18" charset="0"/>
                <a:cs typeface="Times New Roman" panose="02020603050405020304" pitchFamily="18" charset="0"/>
              </a:rPr>
              <a:t>– Daniell </a:t>
            </a:r>
            <a:r>
              <a:rPr lang="hu-HU" dirty="0" smtClean="0">
                <a:latin typeface="Times New Roman" panose="02020603050405020304" pitchFamily="18" charset="0"/>
                <a:cs typeface="Times New Roman" panose="02020603050405020304" pitchFamily="18" charset="0"/>
              </a:rPr>
              <a:t>cell</a:t>
            </a:r>
            <a:endParaRPr lang="hu-HU" dirty="0">
              <a:latin typeface="Times New Roman" panose="02020603050405020304" pitchFamily="18" charset="0"/>
              <a:cs typeface="Times New Roman" panose="02020603050405020304" pitchFamily="18" charset="0"/>
            </a:endParaRPr>
          </a:p>
          <a:p>
            <a:pPr marL="3133725"/>
            <a:r>
              <a:rPr lang="en-US" dirty="0">
                <a:latin typeface="Times New Roman" panose="02020603050405020304" pitchFamily="18" charset="0"/>
                <a:cs typeface="Times New Roman" panose="02020603050405020304" pitchFamily="18" charset="0"/>
              </a:rPr>
              <a:t>One plate is zinc, the other is copper</a:t>
            </a:r>
            <a:r>
              <a:rPr lang="hu-HU" dirty="0" smtClean="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The zinc plate is immersed in zinc(II) </a:t>
            </a:r>
            <a:r>
              <a:rPr lang="en-US" dirty="0" smtClean="0">
                <a:latin typeface="Times New Roman" panose="02020603050405020304" pitchFamily="18" charset="0"/>
                <a:cs typeface="Times New Roman" panose="02020603050405020304" pitchFamily="18" charset="0"/>
              </a:rPr>
              <a:t>sulfate</a:t>
            </a:r>
            <a:r>
              <a:rPr lang="hu-HU" dirty="0" smtClean="0">
                <a:latin typeface="Times New Roman" panose="02020603050405020304" pitchFamily="18" charset="0"/>
                <a:cs typeface="Times New Roman" panose="02020603050405020304" pitchFamily="18" charset="0"/>
              </a:rPr>
              <a:t> solution</a:t>
            </a:r>
            <a:r>
              <a:rPr lang="en-US" dirty="0" smtClean="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and the copper is immersed in copper(II) sulfate solution</a:t>
            </a:r>
            <a:r>
              <a:rPr lang="hu-HU" dirty="0" smtClean="0">
                <a:latin typeface="Times New Roman" panose="02020603050405020304" pitchFamily="18" charset="0"/>
                <a:cs typeface="Times New Roman" panose="02020603050405020304" pitchFamily="18" charset="0"/>
              </a:rPr>
              <a:t>. </a:t>
            </a:r>
            <a:endParaRPr lang="hu-HU" dirty="0">
              <a:latin typeface="Times New Roman" panose="02020603050405020304" pitchFamily="18" charset="0"/>
              <a:cs typeface="Times New Roman" panose="02020603050405020304" pitchFamily="18" charset="0"/>
            </a:endParaRPr>
          </a:p>
          <a:p>
            <a:pPr marL="3133725"/>
            <a:r>
              <a:rPr lang="en-US" dirty="0">
                <a:latin typeface="Times New Roman" panose="02020603050405020304" pitchFamily="18" charset="0"/>
                <a:cs typeface="Times New Roman" panose="02020603050405020304" pitchFamily="18" charset="0"/>
              </a:rPr>
              <a:t>The two solutions are connected with a tube containing </a:t>
            </a:r>
            <a:r>
              <a:rPr lang="en-US" dirty="0" smtClean="0">
                <a:latin typeface="Times New Roman" panose="02020603050405020304" pitchFamily="18" charset="0"/>
                <a:cs typeface="Times New Roman" panose="02020603050405020304" pitchFamily="18" charset="0"/>
              </a:rPr>
              <a:t>a</a:t>
            </a:r>
            <a:r>
              <a:rPr lang="hu-HU" dirty="0" smtClean="0">
                <a:latin typeface="Times New Roman" panose="02020603050405020304" pitchFamily="18" charset="0"/>
                <a:cs typeface="Times New Roman" panose="02020603050405020304" pitchFamily="18" charset="0"/>
              </a:rPr>
              <a:t>n</a:t>
            </a:r>
            <a:r>
              <a:rPr lang="en-US" dirty="0" smtClean="0">
                <a:latin typeface="Times New Roman" panose="02020603050405020304" pitchFamily="18" charset="0"/>
                <a:cs typeface="Times New Roman" panose="02020603050405020304" pitchFamily="18" charset="0"/>
              </a:rPr>
              <a:t> ion </a:t>
            </a:r>
            <a:r>
              <a:rPr lang="en-US" dirty="0">
                <a:latin typeface="Times New Roman" panose="02020603050405020304" pitchFamily="18" charset="0"/>
                <a:cs typeface="Times New Roman" panose="02020603050405020304" pitchFamily="18" charset="0"/>
              </a:rPr>
              <a:t>conductor, so that the voltage between the metal plates can be </a:t>
            </a:r>
            <a:r>
              <a:rPr lang="en-US" dirty="0" smtClean="0">
                <a:latin typeface="Times New Roman" panose="02020603050405020304" pitchFamily="18" charset="0"/>
                <a:cs typeface="Times New Roman" panose="02020603050405020304" pitchFamily="18" charset="0"/>
              </a:rPr>
              <a:t>measured</a:t>
            </a:r>
            <a:r>
              <a:rPr lang="hu-HU" dirty="0">
                <a:latin typeface="Times New Roman" panose="02020603050405020304" pitchFamily="18" charset="0"/>
                <a:cs typeface="Times New Roman" panose="02020603050405020304" pitchFamily="18" charset="0"/>
              </a:rPr>
              <a:t>.</a:t>
            </a:r>
          </a:p>
        </p:txBody>
      </p:sp>
      <p:grpSp>
        <p:nvGrpSpPr>
          <p:cNvPr id="8" name="Csoportba foglalás 7">
            <a:extLst>
              <a:ext uri="{FF2B5EF4-FFF2-40B4-BE49-F238E27FC236}">
                <a16:creationId xmlns:a16="http://schemas.microsoft.com/office/drawing/2014/main" id="{2D22C686-BBE3-4C54-94C3-EFA7FBE02084}"/>
              </a:ext>
            </a:extLst>
          </p:cNvPr>
          <p:cNvGrpSpPr/>
          <p:nvPr/>
        </p:nvGrpSpPr>
        <p:grpSpPr>
          <a:xfrm>
            <a:off x="840849" y="5055726"/>
            <a:ext cx="830175" cy="1074390"/>
            <a:chOff x="1530393" y="5400039"/>
            <a:chExt cx="830175" cy="1074390"/>
          </a:xfrm>
        </p:grpSpPr>
        <p:sp>
          <p:nvSpPr>
            <p:cNvPr id="5" name="Téglalap 4">
              <a:extLst>
                <a:ext uri="{FF2B5EF4-FFF2-40B4-BE49-F238E27FC236}">
                  <a16:creationId xmlns:a16="http://schemas.microsoft.com/office/drawing/2014/main" id="{0551CFCF-2DFC-4EDC-B923-CEBE28115B2C}"/>
                </a:ext>
              </a:extLst>
            </p:cNvPr>
            <p:cNvSpPr/>
            <p:nvPr/>
          </p:nvSpPr>
          <p:spPr>
            <a:xfrm>
              <a:off x="1530393" y="5718317"/>
              <a:ext cx="829070" cy="756112"/>
            </a:xfrm>
            <a:prstGeom prst="rect">
              <a:avLst/>
            </a:prstGeom>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u-HU"/>
            </a:p>
          </p:txBody>
        </p:sp>
        <p:sp>
          <p:nvSpPr>
            <p:cNvPr id="6" name="Téglalap 5">
              <a:extLst>
                <a:ext uri="{FF2B5EF4-FFF2-40B4-BE49-F238E27FC236}">
                  <a16:creationId xmlns:a16="http://schemas.microsoft.com/office/drawing/2014/main" id="{11287928-9EE3-4382-A5FA-41B108483622}"/>
                </a:ext>
              </a:extLst>
            </p:cNvPr>
            <p:cNvSpPr/>
            <p:nvPr/>
          </p:nvSpPr>
          <p:spPr>
            <a:xfrm>
              <a:off x="1531498" y="5426485"/>
              <a:ext cx="829070" cy="418956"/>
            </a:xfrm>
            <a:prstGeom prst="rect">
              <a:avLst/>
            </a:prstGeom>
            <a:solidFill>
              <a:schemeClr val="bg1"/>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u-HU"/>
            </a:p>
          </p:txBody>
        </p:sp>
        <p:sp>
          <p:nvSpPr>
            <p:cNvPr id="7" name="Téglalap 6">
              <a:extLst>
                <a:ext uri="{FF2B5EF4-FFF2-40B4-BE49-F238E27FC236}">
                  <a16:creationId xmlns:a16="http://schemas.microsoft.com/office/drawing/2014/main" id="{03878438-4D70-4B9A-B175-22C103EC06AC}"/>
                </a:ext>
              </a:extLst>
            </p:cNvPr>
            <p:cNvSpPr/>
            <p:nvPr/>
          </p:nvSpPr>
          <p:spPr>
            <a:xfrm>
              <a:off x="1544847" y="5400039"/>
              <a:ext cx="812358" cy="461929"/>
            </a:xfrm>
            <a:prstGeom prst="rect">
              <a:avLst/>
            </a:prstGeom>
            <a:solidFill>
              <a:schemeClr val="bg1"/>
            </a:solidFill>
            <a:ln w="254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u-HU"/>
            </a:p>
          </p:txBody>
        </p:sp>
      </p:grpSp>
      <p:grpSp>
        <p:nvGrpSpPr>
          <p:cNvPr id="15" name="Csoportba foglalás 14">
            <a:extLst>
              <a:ext uri="{FF2B5EF4-FFF2-40B4-BE49-F238E27FC236}">
                <a16:creationId xmlns:a16="http://schemas.microsoft.com/office/drawing/2014/main" id="{A6274A70-99CF-4714-AE4C-E241E617C0E6}"/>
              </a:ext>
            </a:extLst>
          </p:cNvPr>
          <p:cNvGrpSpPr/>
          <p:nvPr/>
        </p:nvGrpSpPr>
        <p:grpSpPr>
          <a:xfrm>
            <a:off x="1887062" y="5064546"/>
            <a:ext cx="834315" cy="1074390"/>
            <a:chOff x="2606944" y="5417527"/>
            <a:chExt cx="834315" cy="1074390"/>
          </a:xfrm>
        </p:grpSpPr>
        <p:sp>
          <p:nvSpPr>
            <p:cNvPr id="10" name="Téglalap 9">
              <a:extLst>
                <a:ext uri="{FF2B5EF4-FFF2-40B4-BE49-F238E27FC236}">
                  <a16:creationId xmlns:a16="http://schemas.microsoft.com/office/drawing/2014/main" id="{AA5B90DC-D30B-4663-8F67-767C0E2F2E62}"/>
                </a:ext>
              </a:extLst>
            </p:cNvPr>
            <p:cNvSpPr/>
            <p:nvPr/>
          </p:nvSpPr>
          <p:spPr>
            <a:xfrm>
              <a:off x="2612189" y="5735805"/>
              <a:ext cx="829070" cy="756112"/>
            </a:xfrm>
            <a:prstGeom prst="rect">
              <a:avLst/>
            </a:prstGeom>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u-HU"/>
            </a:p>
          </p:txBody>
        </p:sp>
        <p:sp>
          <p:nvSpPr>
            <p:cNvPr id="11" name="Téglalap 10">
              <a:extLst>
                <a:ext uri="{FF2B5EF4-FFF2-40B4-BE49-F238E27FC236}">
                  <a16:creationId xmlns:a16="http://schemas.microsoft.com/office/drawing/2014/main" id="{A0A64B4D-9C2E-4500-B3E8-2CD63016BD7E}"/>
                </a:ext>
              </a:extLst>
            </p:cNvPr>
            <p:cNvSpPr/>
            <p:nvPr/>
          </p:nvSpPr>
          <p:spPr>
            <a:xfrm>
              <a:off x="2606944" y="5443973"/>
              <a:ext cx="829070" cy="418956"/>
            </a:xfrm>
            <a:prstGeom prst="rect">
              <a:avLst/>
            </a:prstGeom>
            <a:solidFill>
              <a:schemeClr val="bg1"/>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u-HU"/>
            </a:p>
          </p:txBody>
        </p:sp>
        <p:sp>
          <p:nvSpPr>
            <p:cNvPr id="12" name="Téglalap 11">
              <a:extLst>
                <a:ext uri="{FF2B5EF4-FFF2-40B4-BE49-F238E27FC236}">
                  <a16:creationId xmlns:a16="http://schemas.microsoft.com/office/drawing/2014/main" id="{3803A170-48F2-4B4C-A6E6-8B51029DCBBD}"/>
                </a:ext>
              </a:extLst>
            </p:cNvPr>
            <p:cNvSpPr/>
            <p:nvPr/>
          </p:nvSpPr>
          <p:spPr>
            <a:xfrm>
              <a:off x="2613943" y="5417527"/>
              <a:ext cx="812358" cy="461929"/>
            </a:xfrm>
            <a:prstGeom prst="rect">
              <a:avLst/>
            </a:prstGeom>
            <a:solidFill>
              <a:schemeClr val="bg1"/>
            </a:solidFill>
            <a:ln w="254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u-HU"/>
            </a:p>
          </p:txBody>
        </p:sp>
      </p:grpSp>
      <p:sp>
        <p:nvSpPr>
          <p:cNvPr id="13" name="Téglalap 12">
            <a:extLst>
              <a:ext uri="{FF2B5EF4-FFF2-40B4-BE49-F238E27FC236}">
                <a16:creationId xmlns:a16="http://schemas.microsoft.com/office/drawing/2014/main" id="{117C606C-BD92-4AAB-BBD8-5C4D4F6AADF5}"/>
              </a:ext>
            </a:extLst>
          </p:cNvPr>
          <p:cNvSpPr/>
          <p:nvPr/>
        </p:nvSpPr>
        <p:spPr>
          <a:xfrm>
            <a:off x="1049315" y="4887254"/>
            <a:ext cx="269823" cy="914400"/>
          </a:xfrm>
          <a:prstGeom prst="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u-HU"/>
          </a:p>
        </p:txBody>
      </p:sp>
      <p:sp>
        <p:nvSpPr>
          <p:cNvPr id="14" name="Téglalap 13">
            <a:extLst>
              <a:ext uri="{FF2B5EF4-FFF2-40B4-BE49-F238E27FC236}">
                <a16:creationId xmlns:a16="http://schemas.microsoft.com/office/drawing/2014/main" id="{FA003FE0-3833-4D7D-881F-73F0002D1660}"/>
              </a:ext>
            </a:extLst>
          </p:cNvPr>
          <p:cNvSpPr/>
          <p:nvPr/>
        </p:nvSpPr>
        <p:spPr>
          <a:xfrm>
            <a:off x="2312607" y="4894333"/>
            <a:ext cx="269823" cy="914400"/>
          </a:xfrm>
          <a:prstGeom prst="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u-HU"/>
          </a:p>
        </p:txBody>
      </p:sp>
      <p:grpSp>
        <p:nvGrpSpPr>
          <p:cNvPr id="30" name="Csoportba foglalás 29">
            <a:extLst>
              <a:ext uri="{FF2B5EF4-FFF2-40B4-BE49-F238E27FC236}">
                <a16:creationId xmlns:a16="http://schemas.microsoft.com/office/drawing/2014/main" id="{DD771D54-C1B3-4177-8B38-9F0A362C428A}"/>
              </a:ext>
            </a:extLst>
          </p:cNvPr>
          <p:cNvGrpSpPr/>
          <p:nvPr/>
        </p:nvGrpSpPr>
        <p:grpSpPr>
          <a:xfrm>
            <a:off x="1473681" y="4889625"/>
            <a:ext cx="608391" cy="1101661"/>
            <a:chOff x="7127173" y="5577216"/>
            <a:chExt cx="608391" cy="1101661"/>
          </a:xfrm>
        </p:grpSpPr>
        <p:cxnSp>
          <p:nvCxnSpPr>
            <p:cNvPr id="18" name="Egyenes összekötő 17">
              <a:extLst>
                <a:ext uri="{FF2B5EF4-FFF2-40B4-BE49-F238E27FC236}">
                  <a16:creationId xmlns:a16="http://schemas.microsoft.com/office/drawing/2014/main" id="{9130C9D5-B679-4842-89D5-8AFF1DF58776}"/>
                </a:ext>
              </a:extLst>
            </p:cNvPr>
            <p:cNvCxnSpPr>
              <a:cxnSpLocks/>
            </p:cNvCxnSpPr>
            <p:nvPr/>
          </p:nvCxnSpPr>
          <p:spPr>
            <a:xfrm>
              <a:off x="7286795" y="5719504"/>
              <a:ext cx="0" cy="94564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9" name="Téglalap 18">
              <a:extLst>
                <a:ext uri="{FF2B5EF4-FFF2-40B4-BE49-F238E27FC236}">
                  <a16:creationId xmlns:a16="http://schemas.microsoft.com/office/drawing/2014/main" id="{3A022F3A-21AC-42DF-B59C-C3485370A15D}"/>
                </a:ext>
              </a:extLst>
            </p:cNvPr>
            <p:cNvSpPr/>
            <p:nvPr/>
          </p:nvSpPr>
          <p:spPr>
            <a:xfrm>
              <a:off x="7135317" y="5591330"/>
              <a:ext cx="144000" cy="106082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u-HU" dirty="0"/>
            </a:p>
          </p:txBody>
        </p:sp>
        <p:sp>
          <p:nvSpPr>
            <p:cNvPr id="20" name="Téglalap 19">
              <a:extLst>
                <a:ext uri="{FF2B5EF4-FFF2-40B4-BE49-F238E27FC236}">
                  <a16:creationId xmlns:a16="http://schemas.microsoft.com/office/drawing/2014/main" id="{DF7AA2D7-C343-47BF-84F9-F64A6BC2F714}"/>
                </a:ext>
              </a:extLst>
            </p:cNvPr>
            <p:cNvSpPr/>
            <p:nvPr/>
          </p:nvSpPr>
          <p:spPr>
            <a:xfrm>
              <a:off x="7587524" y="5582815"/>
              <a:ext cx="144000" cy="1080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u-HU"/>
            </a:p>
          </p:txBody>
        </p:sp>
        <p:sp>
          <p:nvSpPr>
            <p:cNvPr id="21" name="Téglalap 20">
              <a:extLst>
                <a:ext uri="{FF2B5EF4-FFF2-40B4-BE49-F238E27FC236}">
                  <a16:creationId xmlns:a16="http://schemas.microsoft.com/office/drawing/2014/main" id="{CA7145A1-E20A-4546-BA6C-C5221D272999}"/>
                </a:ext>
              </a:extLst>
            </p:cNvPr>
            <p:cNvSpPr/>
            <p:nvPr/>
          </p:nvSpPr>
          <p:spPr>
            <a:xfrm rot="5400000">
              <a:off x="7360871" y="5355783"/>
              <a:ext cx="144000" cy="596719"/>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u-HU"/>
            </a:p>
          </p:txBody>
        </p:sp>
        <p:cxnSp>
          <p:nvCxnSpPr>
            <p:cNvPr id="23" name="Egyenes összekötő 22">
              <a:extLst>
                <a:ext uri="{FF2B5EF4-FFF2-40B4-BE49-F238E27FC236}">
                  <a16:creationId xmlns:a16="http://schemas.microsoft.com/office/drawing/2014/main" id="{5D462F6C-E79C-4D9B-B3B2-DD89C8A08E48}"/>
                </a:ext>
              </a:extLst>
            </p:cNvPr>
            <p:cNvCxnSpPr>
              <a:cxnSpLocks/>
            </p:cNvCxnSpPr>
            <p:nvPr/>
          </p:nvCxnSpPr>
          <p:spPr>
            <a:xfrm>
              <a:off x="7582207" y="5724560"/>
              <a:ext cx="0" cy="94564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 name="Egyenes összekötő 16">
              <a:extLst>
                <a:ext uri="{FF2B5EF4-FFF2-40B4-BE49-F238E27FC236}">
                  <a16:creationId xmlns:a16="http://schemas.microsoft.com/office/drawing/2014/main" id="{A5C330D5-1407-4BF9-A524-EB2BDA23E982}"/>
                </a:ext>
              </a:extLst>
            </p:cNvPr>
            <p:cNvCxnSpPr>
              <a:cxnSpLocks/>
            </p:cNvCxnSpPr>
            <p:nvPr/>
          </p:nvCxnSpPr>
          <p:spPr>
            <a:xfrm flipH="1" flipV="1">
              <a:off x="7133505" y="5581211"/>
              <a:ext cx="602059" cy="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5" name="Egyenes összekötő 24">
              <a:extLst>
                <a:ext uri="{FF2B5EF4-FFF2-40B4-BE49-F238E27FC236}">
                  <a16:creationId xmlns:a16="http://schemas.microsoft.com/office/drawing/2014/main" id="{16EA8F40-2DC1-462E-8ADC-C3AE91F675C2}"/>
                </a:ext>
              </a:extLst>
            </p:cNvPr>
            <p:cNvCxnSpPr>
              <a:cxnSpLocks/>
            </p:cNvCxnSpPr>
            <p:nvPr/>
          </p:nvCxnSpPr>
          <p:spPr>
            <a:xfrm>
              <a:off x="7127173" y="5577216"/>
              <a:ext cx="0" cy="110093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7" name="Egyenes összekötő 26">
              <a:extLst>
                <a:ext uri="{FF2B5EF4-FFF2-40B4-BE49-F238E27FC236}">
                  <a16:creationId xmlns:a16="http://schemas.microsoft.com/office/drawing/2014/main" id="{D730EEDD-077E-4AA4-8151-41279D28ABC8}"/>
                </a:ext>
              </a:extLst>
            </p:cNvPr>
            <p:cNvCxnSpPr>
              <a:cxnSpLocks/>
            </p:cNvCxnSpPr>
            <p:nvPr/>
          </p:nvCxnSpPr>
          <p:spPr>
            <a:xfrm>
              <a:off x="7730272" y="5577939"/>
              <a:ext cx="0" cy="1100938"/>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8" name="Egyenes összekötő 27">
              <a:extLst>
                <a:ext uri="{FF2B5EF4-FFF2-40B4-BE49-F238E27FC236}">
                  <a16:creationId xmlns:a16="http://schemas.microsoft.com/office/drawing/2014/main" id="{2C8DCB0F-0107-4363-94AC-81DA9C1AFDBB}"/>
                </a:ext>
              </a:extLst>
            </p:cNvPr>
            <p:cNvCxnSpPr>
              <a:cxnSpLocks/>
            </p:cNvCxnSpPr>
            <p:nvPr/>
          </p:nvCxnSpPr>
          <p:spPr>
            <a:xfrm flipH="1">
              <a:off x="7285906" y="5724943"/>
              <a:ext cx="29798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38" name="Csoportba foglalás 37">
            <a:extLst>
              <a:ext uri="{FF2B5EF4-FFF2-40B4-BE49-F238E27FC236}">
                <a16:creationId xmlns:a16="http://schemas.microsoft.com/office/drawing/2014/main" id="{97EBB151-FEF1-47E9-96B6-FA7722FA402C}"/>
              </a:ext>
            </a:extLst>
          </p:cNvPr>
          <p:cNvGrpSpPr/>
          <p:nvPr/>
        </p:nvGrpSpPr>
        <p:grpSpPr>
          <a:xfrm>
            <a:off x="1193675" y="4196429"/>
            <a:ext cx="1269759" cy="723719"/>
            <a:chOff x="1193675" y="4660662"/>
            <a:chExt cx="1269759" cy="723719"/>
          </a:xfrm>
        </p:grpSpPr>
        <p:cxnSp>
          <p:nvCxnSpPr>
            <p:cNvPr id="32" name="Egyenes összekötő 31">
              <a:extLst>
                <a:ext uri="{FF2B5EF4-FFF2-40B4-BE49-F238E27FC236}">
                  <a16:creationId xmlns:a16="http://schemas.microsoft.com/office/drawing/2014/main" id="{28452B8C-5968-4DE3-B40D-A17FAACC032C}"/>
                </a:ext>
              </a:extLst>
            </p:cNvPr>
            <p:cNvCxnSpPr/>
            <p:nvPr/>
          </p:nvCxnSpPr>
          <p:spPr>
            <a:xfrm>
              <a:off x="1193675" y="4873010"/>
              <a:ext cx="0" cy="511371"/>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3" name="Egyenes összekötő 32">
              <a:extLst>
                <a:ext uri="{FF2B5EF4-FFF2-40B4-BE49-F238E27FC236}">
                  <a16:creationId xmlns:a16="http://schemas.microsoft.com/office/drawing/2014/main" id="{5644F7E8-DF5D-4E9D-88C4-B078D5BEAF58}"/>
                </a:ext>
              </a:extLst>
            </p:cNvPr>
            <p:cNvCxnSpPr/>
            <p:nvPr/>
          </p:nvCxnSpPr>
          <p:spPr>
            <a:xfrm>
              <a:off x="2455489" y="4869399"/>
              <a:ext cx="0" cy="511371"/>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4" name="Egyenes összekötő 33">
              <a:extLst>
                <a:ext uri="{FF2B5EF4-FFF2-40B4-BE49-F238E27FC236}">
                  <a16:creationId xmlns:a16="http://schemas.microsoft.com/office/drawing/2014/main" id="{D898377C-ACF6-4893-90DF-F0CB19F74318}"/>
                </a:ext>
              </a:extLst>
            </p:cNvPr>
            <p:cNvCxnSpPr>
              <a:cxnSpLocks/>
            </p:cNvCxnSpPr>
            <p:nvPr/>
          </p:nvCxnSpPr>
          <p:spPr>
            <a:xfrm flipH="1">
              <a:off x="1203065" y="4891068"/>
              <a:ext cx="1260369"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37" name="Ellipszis 36">
              <a:extLst>
                <a:ext uri="{FF2B5EF4-FFF2-40B4-BE49-F238E27FC236}">
                  <a16:creationId xmlns:a16="http://schemas.microsoft.com/office/drawing/2014/main" id="{59FDF294-5E85-413C-99A7-C1060FAA953D}"/>
                </a:ext>
              </a:extLst>
            </p:cNvPr>
            <p:cNvSpPr/>
            <p:nvPr/>
          </p:nvSpPr>
          <p:spPr>
            <a:xfrm>
              <a:off x="1644373" y="4660662"/>
              <a:ext cx="450699" cy="450699"/>
            </a:xfrm>
            <a:prstGeom prst="ellipse">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u-HU" sz="2800" dirty="0">
                  <a:solidFill>
                    <a:srgbClr val="FF0000"/>
                  </a:solidFill>
                  <a:latin typeface="Times New Roman" panose="02020603050405020304" pitchFamily="18" charset="0"/>
                  <a:cs typeface="Times New Roman" panose="02020603050405020304" pitchFamily="18" charset="0"/>
                </a:rPr>
                <a:t>V</a:t>
              </a:r>
            </a:p>
          </p:txBody>
        </p:sp>
      </p:grpSp>
      <p:sp>
        <p:nvSpPr>
          <p:cNvPr id="35" name="Cím 1">
            <a:extLst>
              <a:ext uri="{FF2B5EF4-FFF2-40B4-BE49-F238E27FC236}">
                <a16:creationId xmlns:a16="http://schemas.microsoft.com/office/drawing/2014/main" id="{D295C7CD-7D78-49FC-9DA0-450DD01B4413}"/>
              </a:ext>
            </a:extLst>
          </p:cNvPr>
          <p:cNvSpPr>
            <a:spLocks noGrp="1"/>
          </p:cNvSpPr>
          <p:nvPr>
            <p:ph type="title"/>
          </p:nvPr>
        </p:nvSpPr>
        <p:spPr>
          <a:xfrm>
            <a:off x="838200" y="254285"/>
            <a:ext cx="10515600" cy="1325563"/>
          </a:xfrm>
        </p:spPr>
        <p:txBody>
          <a:bodyPr/>
          <a:lstStyle/>
          <a:p>
            <a:pPr algn="ctr"/>
            <a:r>
              <a:rPr lang="hu-HU" dirty="0" smtClean="0">
                <a:latin typeface="Times New Roman" panose="02020603050405020304" pitchFamily="18" charset="0"/>
                <a:cs typeface="Times New Roman" panose="02020603050405020304" pitchFamily="18" charset="0"/>
              </a:rPr>
              <a:t>Electric current by chemical reaction</a:t>
            </a:r>
            <a:endParaRPr lang="hu-H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6911667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par>
                          <p:cTn id="9" fill="hold">
                            <p:stCondLst>
                              <p:cond delay="500"/>
                            </p:stCondLst>
                            <p:childTnLst>
                              <p:par>
                                <p:cTn id="10" presetID="1" presetClass="entr" presetSubtype="0" fill="hold" nodeType="afterEffect">
                                  <p:stCondLst>
                                    <p:cond delay="500"/>
                                  </p:stCondLst>
                                  <p:childTnLst>
                                    <p:set>
                                      <p:cBhvr>
                                        <p:cTn id="11" dur="1" fill="hold">
                                          <p:stCondLst>
                                            <p:cond delay="0"/>
                                          </p:stCondLst>
                                        </p:cTn>
                                        <p:tgtEl>
                                          <p:spTgt spid="8"/>
                                        </p:tgtEl>
                                        <p:attrNameLst>
                                          <p:attrName>style.visibility</p:attrName>
                                        </p:attrNameLst>
                                      </p:cBhvr>
                                      <p:to>
                                        <p:strVal val="visible"/>
                                      </p:to>
                                    </p:set>
                                  </p:childTnLst>
                                </p:cTn>
                              </p:par>
                              <p:par>
                                <p:cTn id="12" presetID="1" presetClass="entr" presetSubtype="0" fill="hold" nodeType="withEffect">
                                  <p:stCondLst>
                                    <p:cond delay="500"/>
                                  </p:stCondLst>
                                  <p:childTnLst>
                                    <p:set>
                                      <p:cBhvr>
                                        <p:cTn id="13" dur="1" fill="hold">
                                          <p:stCondLst>
                                            <p:cond delay="0"/>
                                          </p:stCondLst>
                                        </p:cTn>
                                        <p:tgtEl>
                                          <p:spTgt spid="15"/>
                                        </p:tgtEl>
                                        <p:attrNameLst>
                                          <p:attrName>style.visibility</p:attrName>
                                        </p:attrNameLst>
                                      </p:cBhvr>
                                      <p:to>
                                        <p:strVal val="visible"/>
                                      </p:to>
                                    </p:set>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nodeType="clickEffect">
                                  <p:stCondLst>
                                    <p:cond delay="0"/>
                                  </p:stCondLst>
                                  <p:childTnLst>
                                    <p:set>
                                      <p:cBhvr>
                                        <p:cTn id="17" dur="1" fill="hold">
                                          <p:stCondLst>
                                            <p:cond delay="0"/>
                                          </p:stCondLst>
                                        </p:cTn>
                                        <p:tgtEl>
                                          <p:spTgt spid="3">
                                            <p:txEl>
                                              <p:pRg st="2" end="2"/>
                                            </p:txEl>
                                          </p:spTgt>
                                        </p:tgtEl>
                                        <p:attrNameLst>
                                          <p:attrName>style.visibility</p:attrName>
                                        </p:attrNameLst>
                                      </p:cBhvr>
                                      <p:to>
                                        <p:strVal val="visible"/>
                                      </p:to>
                                    </p:set>
                                    <p:anim calcmode="lin" valueType="num">
                                      <p:cBhvr additive="base">
                                        <p:cTn id="18"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9"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par>
                          <p:cTn id="20" fill="hold">
                            <p:stCondLst>
                              <p:cond delay="500"/>
                            </p:stCondLst>
                            <p:childTnLst>
                              <p:par>
                                <p:cTn id="21" presetID="2" presetClass="entr" presetSubtype="1" fill="hold" grpId="0" nodeType="afterEffect">
                                  <p:stCondLst>
                                    <p:cond delay="500"/>
                                  </p:stCondLst>
                                  <p:childTnLst>
                                    <p:set>
                                      <p:cBhvr>
                                        <p:cTn id="22" dur="1" fill="hold">
                                          <p:stCondLst>
                                            <p:cond delay="0"/>
                                          </p:stCondLst>
                                        </p:cTn>
                                        <p:tgtEl>
                                          <p:spTgt spid="13"/>
                                        </p:tgtEl>
                                        <p:attrNameLst>
                                          <p:attrName>style.visibility</p:attrName>
                                        </p:attrNameLst>
                                      </p:cBhvr>
                                      <p:to>
                                        <p:strVal val="visible"/>
                                      </p:to>
                                    </p:set>
                                    <p:anim calcmode="lin" valueType="num">
                                      <p:cBhvr additive="base">
                                        <p:cTn id="23" dur="500" fill="hold"/>
                                        <p:tgtEl>
                                          <p:spTgt spid="13"/>
                                        </p:tgtEl>
                                        <p:attrNameLst>
                                          <p:attrName>ppt_x</p:attrName>
                                        </p:attrNameLst>
                                      </p:cBhvr>
                                      <p:tavLst>
                                        <p:tav tm="0">
                                          <p:val>
                                            <p:strVal val="#ppt_x"/>
                                          </p:val>
                                        </p:tav>
                                        <p:tav tm="100000">
                                          <p:val>
                                            <p:strVal val="#ppt_x"/>
                                          </p:val>
                                        </p:tav>
                                      </p:tavLst>
                                    </p:anim>
                                    <p:anim calcmode="lin" valueType="num">
                                      <p:cBhvr additive="base">
                                        <p:cTn id="24" dur="500" fill="hold"/>
                                        <p:tgtEl>
                                          <p:spTgt spid="13"/>
                                        </p:tgtEl>
                                        <p:attrNameLst>
                                          <p:attrName>ppt_y</p:attrName>
                                        </p:attrNameLst>
                                      </p:cBhvr>
                                      <p:tavLst>
                                        <p:tav tm="0">
                                          <p:val>
                                            <p:strVal val="0-#ppt_h/2"/>
                                          </p:val>
                                        </p:tav>
                                        <p:tav tm="100000">
                                          <p:val>
                                            <p:strVal val="#ppt_y"/>
                                          </p:val>
                                        </p:tav>
                                      </p:tavLst>
                                    </p:anim>
                                  </p:childTnLst>
                                </p:cTn>
                              </p:par>
                              <p:par>
                                <p:cTn id="25" presetID="2" presetClass="entr" presetSubtype="1" fill="hold" grpId="0" nodeType="withEffect">
                                  <p:stCondLst>
                                    <p:cond delay="500"/>
                                  </p:stCondLst>
                                  <p:childTnLst>
                                    <p:set>
                                      <p:cBhvr>
                                        <p:cTn id="26" dur="1" fill="hold">
                                          <p:stCondLst>
                                            <p:cond delay="0"/>
                                          </p:stCondLst>
                                        </p:cTn>
                                        <p:tgtEl>
                                          <p:spTgt spid="14"/>
                                        </p:tgtEl>
                                        <p:attrNameLst>
                                          <p:attrName>style.visibility</p:attrName>
                                        </p:attrNameLst>
                                      </p:cBhvr>
                                      <p:to>
                                        <p:strVal val="visible"/>
                                      </p:to>
                                    </p:set>
                                    <p:anim calcmode="lin" valueType="num">
                                      <p:cBhvr additive="base">
                                        <p:cTn id="27" dur="500" fill="hold"/>
                                        <p:tgtEl>
                                          <p:spTgt spid="14"/>
                                        </p:tgtEl>
                                        <p:attrNameLst>
                                          <p:attrName>ppt_x</p:attrName>
                                        </p:attrNameLst>
                                      </p:cBhvr>
                                      <p:tavLst>
                                        <p:tav tm="0">
                                          <p:val>
                                            <p:strVal val="#ppt_x"/>
                                          </p:val>
                                        </p:tav>
                                        <p:tav tm="100000">
                                          <p:val>
                                            <p:strVal val="#ppt_x"/>
                                          </p:val>
                                        </p:tav>
                                      </p:tavLst>
                                    </p:anim>
                                    <p:anim calcmode="lin" valueType="num">
                                      <p:cBhvr additive="base">
                                        <p:cTn id="28" dur="500" fill="hold"/>
                                        <p:tgtEl>
                                          <p:spTgt spid="14"/>
                                        </p:tgtEl>
                                        <p:attrNameLst>
                                          <p:attrName>ppt_y</p:attrName>
                                        </p:attrNameLst>
                                      </p:cBhvr>
                                      <p:tavLst>
                                        <p:tav tm="0">
                                          <p:val>
                                            <p:strVal val="0-#ppt_h/2"/>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2" presetClass="entr" presetSubtype="4" fill="hold" nodeType="clickEffect">
                                  <p:stCondLst>
                                    <p:cond delay="0"/>
                                  </p:stCondLst>
                                  <p:childTnLst>
                                    <p:set>
                                      <p:cBhvr>
                                        <p:cTn id="32" dur="1" fill="hold">
                                          <p:stCondLst>
                                            <p:cond delay="0"/>
                                          </p:stCondLst>
                                        </p:cTn>
                                        <p:tgtEl>
                                          <p:spTgt spid="3">
                                            <p:txEl>
                                              <p:pRg st="3" end="3"/>
                                            </p:txEl>
                                          </p:spTgt>
                                        </p:tgtEl>
                                        <p:attrNameLst>
                                          <p:attrName>style.visibility</p:attrName>
                                        </p:attrNameLst>
                                      </p:cBhvr>
                                      <p:to>
                                        <p:strVal val="visible"/>
                                      </p:to>
                                    </p:set>
                                    <p:anim calcmode="lin" valueType="num">
                                      <p:cBhvr additive="base">
                                        <p:cTn id="33"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par>
                          <p:cTn id="35" fill="hold">
                            <p:stCondLst>
                              <p:cond delay="500"/>
                            </p:stCondLst>
                            <p:childTnLst>
                              <p:par>
                                <p:cTn id="36" presetID="2" presetClass="entr" presetSubtype="1" fill="hold" nodeType="afterEffect">
                                  <p:stCondLst>
                                    <p:cond delay="500"/>
                                  </p:stCondLst>
                                  <p:childTnLst>
                                    <p:set>
                                      <p:cBhvr>
                                        <p:cTn id="37" dur="1" fill="hold">
                                          <p:stCondLst>
                                            <p:cond delay="0"/>
                                          </p:stCondLst>
                                        </p:cTn>
                                        <p:tgtEl>
                                          <p:spTgt spid="30"/>
                                        </p:tgtEl>
                                        <p:attrNameLst>
                                          <p:attrName>style.visibility</p:attrName>
                                        </p:attrNameLst>
                                      </p:cBhvr>
                                      <p:to>
                                        <p:strVal val="visible"/>
                                      </p:to>
                                    </p:set>
                                    <p:anim calcmode="lin" valueType="num">
                                      <p:cBhvr additive="base">
                                        <p:cTn id="38" dur="500" fill="hold"/>
                                        <p:tgtEl>
                                          <p:spTgt spid="30"/>
                                        </p:tgtEl>
                                        <p:attrNameLst>
                                          <p:attrName>ppt_x</p:attrName>
                                        </p:attrNameLst>
                                      </p:cBhvr>
                                      <p:tavLst>
                                        <p:tav tm="0">
                                          <p:val>
                                            <p:strVal val="#ppt_x"/>
                                          </p:val>
                                        </p:tav>
                                        <p:tav tm="100000">
                                          <p:val>
                                            <p:strVal val="#ppt_x"/>
                                          </p:val>
                                        </p:tav>
                                      </p:tavLst>
                                    </p:anim>
                                    <p:anim calcmode="lin" valueType="num">
                                      <p:cBhvr additive="base">
                                        <p:cTn id="39" dur="500" fill="hold"/>
                                        <p:tgtEl>
                                          <p:spTgt spid="30"/>
                                        </p:tgtEl>
                                        <p:attrNameLst>
                                          <p:attrName>ppt_y</p:attrName>
                                        </p:attrNameLst>
                                      </p:cBhvr>
                                      <p:tavLst>
                                        <p:tav tm="0">
                                          <p:val>
                                            <p:strVal val="0-#ppt_h/2"/>
                                          </p:val>
                                        </p:tav>
                                        <p:tav tm="100000">
                                          <p:val>
                                            <p:strVal val="#ppt_y"/>
                                          </p:val>
                                        </p:tav>
                                      </p:tavLst>
                                    </p:anim>
                                  </p:childTnLst>
                                </p:cTn>
                              </p:par>
                            </p:childTnLst>
                          </p:cTn>
                        </p:par>
                        <p:par>
                          <p:cTn id="40" fill="hold">
                            <p:stCondLst>
                              <p:cond delay="1500"/>
                            </p:stCondLst>
                            <p:childTnLst>
                              <p:par>
                                <p:cTn id="41" presetID="1" presetClass="entr" presetSubtype="0" fill="hold" nodeType="afterEffect">
                                  <p:stCondLst>
                                    <p:cond delay="0"/>
                                  </p:stCondLst>
                                  <p:childTnLst>
                                    <p:set>
                                      <p:cBhvr>
                                        <p:cTn id="42" dur="1" fill="hold">
                                          <p:stCondLst>
                                            <p:cond delay="0"/>
                                          </p:stCondLst>
                                        </p:cTn>
                                        <p:tgtEl>
                                          <p:spTgt spid="3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animBg="1"/>
      <p:bldP spid="14"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D295C7CD-7D78-49FC-9DA0-450DD01B4413}"/>
              </a:ext>
            </a:extLst>
          </p:cNvPr>
          <p:cNvSpPr>
            <a:spLocks noGrp="1"/>
          </p:cNvSpPr>
          <p:nvPr>
            <p:ph type="title"/>
          </p:nvPr>
        </p:nvSpPr>
        <p:spPr>
          <a:xfrm>
            <a:off x="838200" y="254285"/>
            <a:ext cx="10515600" cy="1325563"/>
          </a:xfrm>
        </p:spPr>
        <p:txBody>
          <a:bodyPr/>
          <a:lstStyle/>
          <a:p>
            <a:pPr algn="ctr"/>
            <a:r>
              <a:rPr lang="hu-HU" dirty="0" smtClean="0">
                <a:latin typeface="Times New Roman" panose="02020603050405020304" pitchFamily="18" charset="0"/>
                <a:cs typeface="Times New Roman" panose="02020603050405020304" pitchFamily="18" charset="0"/>
              </a:rPr>
              <a:t>Concentration dependence of cell potential</a:t>
            </a:r>
            <a:endParaRPr lang="hu-HU" dirty="0">
              <a:latin typeface="Times New Roman" panose="02020603050405020304" pitchFamily="18" charset="0"/>
              <a:cs typeface="Times New Roman" panose="02020603050405020304" pitchFamily="18" charset="0"/>
            </a:endParaRPr>
          </a:p>
        </p:txBody>
      </p:sp>
      <p:sp>
        <p:nvSpPr>
          <p:cNvPr id="3" name="Tartalom helye 2">
            <a:extLst>
              <a:ext uri="{FF2B5EF4-FFF2-40B4-BE49-F238E27FC236}">
                <a16:creationId xmlns:a16="http://schemas.microsoft.com/office/drawing/2014/main" id="{21C575F2-DCB5-467E-9D41-0093440515F3}"/>
              </a:ext>
            </a:extLst>
          </p:cNvPr>
          <p:cNvSpPr>
            <a:spLocks noGrp="1"/>
          </p:cNvSpPr>
          <p:nvPr>
            <p:ph idx="1"/>
          </p:nvPr>
        </p:nvSpPr>
        <p:spPr>
          <a:xfrm>
            <a:off x="116114" y="1429554"/>
            <a:ext cx="11945257" cy="1879705"/>
          </a:xfrm>
        </p:spPr>
        <p:txBody>
          <a:bodyPr>
            <a:normAutofit fontScale="92500" lnSpcReduction="10000"/>
          </a:bodyPr>
          <a:lstStyle/>
          <a:p>
            <a:r>
              <a:rPr lang="en-US" dirty="0">
                <a:latin typeface="Times New Roman" panose="02020603050405020304" pitchFamily="18" charset="0"/>
                <a:cs typeface="Times New Roman" panose="02020603050405020304" pitchFamily="18" charset="0"/>
              </a:rPr>
              <a:t>By changing the concentration of the electrolytes in the </a:t>
            </a:r>
            <a:r>
              <a:rPr lang="en-US" dirty="0" err="1">
                <a:latin typeface="Times New Roman" panose="02020603050405020304" pitchFamily="18" charset="0"/>
                <a:cs typeface="Times New Roman" panose="02020603050405020304" pitchFamily="18" charset="0"/>
              </a:rPr>
              <a:t>Daniell</a:t>
            </a:r>
            <a:r>
              <a:rPr lang="en-US" dirty="0">
                <a:latin typeface="Times New Roman" panose="02020603050405020304" pitchFamily="18" charset="0"/>
                <a:cs typeface="Times New Roman" panose="02020603050405020304" pitchFamily="18" charset="0"/>
              </a:rPr>
              <a:t> cell, a remarkable relationship is obtained when the potential measured with a high internal resistance voltmeter is plotted against the </a:t>
            </a:r>
            <a:r>
              <a:rPr lang="en-US" dirty="0" smtClean="0">
                <a:latin typeface="Times New Roman" panose="02020603050405020304" pitchFamily="18" charset="0"/>
                <a:cs typeface="Times New Roman" panose="02020603050405020304" pitchFamily="18" charset="0"/>
              </a:rPr>
              <a:t>concentration</a:t>
            </a:r>
            <a:r>
              <a:rPr lang="hu-HU" dirty="0" smtClean="0">
                <a:latin typeface="Times New Roman" panose="02020603050405020304" pitchFamily="18" charset="0"/>
                <a:cs typeface="Times New Roman" panose="02020603050405020304" pitchFamily="18" charset="0"/>
              </a:rPr>
              <a:t>! </a:t>
            </a:r>
            <a:r>
              <a:rPr lang="hu-HU" dirty="0"/>
              <a:t>E= (</a:t>
            </a:r>
            <a:r>
              <a:rPr lang="hu-HU" i="1" dirty="0" err="1"/>
              <a:t>ε</a:t>
            </a:r>
            <a:r>
              <a:rPr lang="hu-HU" i="1" baseline="-25000" dirty="0" err="1"/>
              <a:t>Cu</a:t>
            </a:r>
            <a:r>
              <a:rPr lang="hu-HU" i="1" dirty="0"/>
              <a:t> – </a:t>
            </a:r>
            <a:r>
              <a:rPr lang="hu-HU" i="1" dirty="0" err="1"/>
              <a:t>ε</a:t>
            </a:r>
            <a:r>
              <a:rPr lang="hu-HU" i="1" baseline="-25000" dirty="0" err="1"/>
              <a:t>Zn</a:t>
            </a:r>
            <a:r>
              <a:rPr lang="hu-HU" i="1" dirty="0"/>
              <a:t>) (T=298,15K</a:t>
            </a:r>
            <a:r>
              <a:rPr lang="hu-HU" dirty="0">
                <a:latin typeface="Times New Roman" panose="02020603050405020304" pitchFamily="18" charset="0"/>
                <a:cs typeface="Times New Roman" panose="02020603050405020304" pitchFamily="18" charset="0"/>
              </a:rPr>
              <a:t>) </a:t>
            </a:r>
          </a:p>
          <a:p>
            <a:r>
              <a:rPr lang="en-US" dirty="0">
                <a:latin typeface="Times New Roman" panose="02020603050405020304" pitchFamily="18" charset="0"/>
                <a:cs typeface="Times New Roman" panose="02020603050405020304" pitchFamily="18" charset="0"/>
              </a:rPr>
              <a:t>The measured potential is a two-term </a:t>
            </a:r>
            <a:r>
              <a:rPr lang="en-US" dirty="0" smtClean="0">
                <a:latin typeface="Times New Roman" panose="02020603050405020304" pitchFamily="18" charset="0"/>
                <a:cs typeface="Times New Roman" panose="02020603050405020304" pitchFamily="18" charset="0"/>
              </a:rPr>
              <a:t>expression</a:t>
            </a:r>
            <a:r>
              <a:rPr lang="hu-HU" dirty="0">
                <a:latin typeface="Times New Roman" panose="02020603050405020304" pitchFamily="18" charset="0"/>
                <a:cs typeface="Times New Roman" panose="02020603050405020304" pitchFamily="18" charset="0"/>
              </a:rPr>
              <a:t> </a:t>
            </a:r>
            <a:r>
              <a:rPr lang="hu-HU" dirty="0" smtClean="0">
                <a:latin typeface="Times New Roman" panose="02020603050405020304" pitchFamily="18" charset="0"/>
                <a:cs typeface="Times New Roman" panose="02020603050405020304" pitchFamily="18" charset="0"/>
              </a:rPr>
              <a:t>and ln(c</a:t>
            </a:r>
            <a:r>
              <a:rPr lang="hu-HU" dirty="0">
                <a:latin typeface="Times New Roman" panose="02020603050405020304" pitchFamily="18" charset="0"/>
                <a:cs typeface="Times New Roman" panose="02020603050405020304" pitchFamily="18" charset="0"/>
              </a:rPr>
              <a:t>/(1mol/dm</a:t>
            </a:r>
            <a:r>
              <a:rPr lang="hu-HU" baseline="30000" dirty="0">
                <a:latin typeface="Times New Roman" panose="02020603050405020304" pitchFamily="18" charset="0"/>
                <a:cs typeface="Times New Roman" panose="02020603050405020304" pitchFamily="18" charset="0"/>
              </a:rPr>
              <a:t>3</a:t>
            </a:r>
            <a:r>
              <a:rPr lang="hu-HU" dirty="0">
                <a:latin typeface="Times New Roman" panose="02020603050405020304" pitchFamily="18" charset="0"/>
                <a:cs typeface="Times New Roman" panose="02020603050405020304" pitchFamily="18" charset="0"/>
              </a:rPr>
              <a:t>)) = 0 </a:t>
            </a:r>
            <a:r>
              <a:rPr lang="hu-HU" dirty="0" smtClean="0">
                <a:latin typeface="Times New Roman" panose="02020603050405020304" pitchFamily="18" charset="0"/>
                <a:cs typeface="Times New Roman" panose="02020603050405020304" pitchFamily="18" charset="0"/>
              </a:rPr>
              <a:t>if c=1mol/dm</a:t>
            </a:r>
            <a:r>
              <a:rPr lang="hu-HU" baseline="30000" dirty="0" smtClean="0">
                <a:latin typeface="Times New Roman" panose="02020603050405020304" pitchFamily="18" charset="0"/>
                <a:cs typeface="Times New Roman" panose="02020603050405020304" pitchFamily="18" charset="0"/>
              </a:rPr>
              <a:t>3</a:t>
            </a:r>
            <a:r>
              <a:rPr lang="hu-HU" dirty="0">
                <a:latin typeface="Times New Roman" panose="02020603050405020304" pitchFamily="18" charset="0"/>
                <a:cs typeface="Times New Roman" panose="02020603050405020304" pitchFamily="18" charset="0"/>
              </a:rPr>
              <a:t>.</a:t>
            </a:r>
            <a:endParaRPr lang="hu-HU" dirty="0"/>
          </a:p>
        </p:txBody>
      </p:sp>
      <p:grpSp>
        <p:nvGrpSpPr>
          <p:cNvPr id="10" name="Csoportba foglalás 9">
            <a:extLst>
              <a:ext uri="{FF2B5EF4-FFF2-40B4-BE49-F238E27FC236}">
                <a16:creationId xmlns:a16="http://schemas.microsoft.com/office/drawing/2014/main" id="{0DCAC8B7-C54F-4DF1-95BE-BB8233C4B062}"/>
              </a:ext>
            </a:extLst>
          </p:cNvPr>
          <p:cNvGrpSpPr/>
          <p:nvPr/>
        </p:nvGrpSpPr>
        <p:grpSpPr>
          <a:xfrm>
            <a:off x="80210" y="3147718"/>
            <a:ext cx="5759550" cy="3532332"/>
            <a:chOff x="0" y="3155614"/>
            <a:chExt cx="5759550" cy="3532332"/>
          </a:xfrm>
        </p:grpSpPr>
        <p:pic>
          <p:nvPicPr>
            <p:cNvPr id="4" name="Kép 3">
              <a:extLst>
                <a:ext uri="{FF2B5EF4-FFF2-40B4-BE49-F238E27FC236}">
                  <a16:creationId xmlns:a16="http://schemas.microsoft.com/office/drawing/2014/main" id="{2BCD4C44-D1A3-4998-9422-613D3229D1FE}"/>
                </a:ext>
              </a:extLst>
            </p:cNvPr>
            <p:cNvPicPr>
              <a:picLocks noChangeAspect="1"/>
            </p:cNvPicPr>
            <p:nvPr/>
          </p:nvPicPr>
          <p:blipFill>
            <a:blip r:embed="rId3"/>
            <a:stretch>
              <a:fillRect/>
            </a:stretch>
          </p:blipFill>
          <p:spPr>
            <a:xfrm>
              <a:off x="359550" y="3155614"/>
              <a:ext cx="5400000" cy="3240088"/>
            </a:xfrm>
            <a:prstGeom prst="rect">
              <a:avLst/>
            </a:prstGeom>
          </p:spPr>
        </p:pic>
        <p:sp>
          <p:nvSpPr>
            <p:cNvPr id="6" name="Szövegdoboz 5">
              <a:extLst>
                <a:ext uri="{FF2B5EF4-FFF2-40B4-BE49-F238E27FC236}">
                  <a16:creationId xmlns:a16="http://schemas.microsoft.com/office/drawing/2014/main" id="{C45B1D7C-3482-4E45-95B1-D97A3525CD08}"/>
                </a:ext>
              </a:extLst>
            </p:cNvPr>
            <p:cNvSpPr txBox="1"/>
            <p:nvPr/>
          </p:nvSpPr>
          <p:spPr>
            <a:xfrm>
              <a:off x="0" y="3356817"/>
              <a:ext cx="518091" cy="369332"/>
            </a:xfrm>
            <a:prstGeom prst="rect">
              <a:avLst/>
            </a:prstGeom>
            <a:noFill/>
          </p:spPr>
          <p:txBody>
            <a:bodyPr wrap="none" rtlCol="0">
              <a:spAutoFit/>
            </a:bodyPr>
            <a:lstStyle/>
            <a:p>
              <a:r>
                <a:rPr lang="hu-HU" dirty="0"/>
                <a:t>E/V</a:t>
              </a:r>
            </a:p>
          </p:txBody>
        </p:sp>
        <p:sp>
          <p:nvSpPr>
            <p:cNvPr id="8" name="Szövegdoboz 7">
              <a:extLst>
                <a:ext uri="{FF2B5EF4-FFF2-40B4-BE49-F238E27FC236}">
                  <a16:creationId xmlns:a16="http://schemas.microsoft.com/office/drawing/2014/main" id="{67C3E527-C266-4630-9600-95C10986C539}"/>
                </a:ext>
              </a:extLst>
            </p:cNvPr>
            <p:cNvSpPr txBox="1"/>
            <p:nvPr/>
          </p:nvSpPr>
          <p:spPr>
            <a:xfrm>
              <a:off x="4181776" y="6318614"/>
              <a:ext cx="1499128" cy="369332"/>
            </a:xfrm>
            <a:prstGeom prst="rect">
              <a:avLst/>
            </a:prstGeom>
            <a:noFill/>
          </p:spPr>
          <p:txBody>
            <a:bodyPr wrap="none" rtlCol="0">
              <a:spAutoFit/>
            </a:bodyPr>
            <a:lstStyle/>
            <a:p>
              <a:r>
                <a:rPr lang="hu-HU" dirty="0" err="1"/>
                <a:t>ln</a:t>
              </a:r>
              <a:r>
                <a:rPr lang="hu-HU" dirty="0"/>
                <a:t> ([Cu</a:t>
              </a:r>
              <a:r>
                <a:rPr lang="hu-HU" baseline="30000" dirty="0"/>
                <a:t>2+</a:t>
              </a:r>
              <a:r>
                <a:rPr lang="hu-HU" dirty="0"/>
                <a:t>]/1M)</a:t>
              </a:r>
            </a:p>
          </p:txBody>
        </p:sp>
      </p:grpSp>
      <p:grpSp>
        <p:nvGrpSpPr>
          <p:cNvPr id="11" name="Csoportba foglalás 10">
            <a:extLst>
              <a:ext uri="{FF2B5EF4-FFF2-40B4-BE49-F238E27FC236}">
                <a16:creationId xmlns:a16="http://schemas.microsoft.com/office/drawing/2014/main" id="{071CE2CA-BA4B-4194-B690-41CA69061888}"/>
              </a:ext>
            </a:extLst>
          </p:cNvPr>
          <p:cNvGrpSpPr/>
          <p:nvPr/>
        </p:nvGrpSpPr>
        <p:grpSpPr>
          <a:xfrm>
            <a:off x="6272466" y="3201546"/>
            <a:ext cx="5836858" cy="3482152"/>
            <a:chOff x="6192256" y="3209442"/>
            <a:chExt cx="5836858" cy="3482152"/>
          </a:xfrm>
        </p:grpSpPr>
        <p:pic>
          <p:nvPicPr>
            <p:cNvPr id="5" name="Kép 4">
              <a:extLst>
                <a:ext uri="{FF2B5EF4-FFF2-40B4-BE49-F238E27FC236}">
                  <a16:creationId xmlns:a16="http://schemas.microsoft.com/office/drawing/2014/main" id="{5C918301-108B-40D6-945E-01ED51F41ABF}"/>
                </a:ext>
              </a:extLst>
            </p:cNvPr>
            <p:cNvPicPr>
              <a:picLocks noChangeAspect="1"/>
            </p:cNvPicPr>
            <p:nvPr/>
          </p:nvPicPr>
          <p:blipFill>
            <a:blip r:embed="rId4"/>
            <a:stretch>
              <a:fillRect/>
            </a:stretch>
          </p:blipFill>
          <p:spPr>
            <a:xfrm>
              <a:off x="6629114" y="3209442"/>
              <a:ext cx="5400000" cy="3240088"/>
            </a:xfrm>
            <a:prstGeom prst="rect">
              <a:avLst/>
            </a:prstGeom>
          </p:spPr>
        </p:pic>
        <p:sp>
          <p:nvSpPr>
            <p:cNvPr id="7" name="Szövegdoboz 6">
              <a:extLst>
                <a:ext uri="{FF2B5EF4-FFF2-40B4-BE49-F238E27FC236}">
                  <a16:creationId xmlns:a16="http://schemas.microsoft.com/office/drawing/2014/main" id="{DF5B8BC9-7D39-433D-8134-9031A8E7CFC8}"/>
                </a:ext>
              </a:extLst>
            </p:cNvPr>
            <p:cNvSpPr txBox="1"/>
            <p:nvPr/>
          </p:nvSpPr>
          <p:spPr>
            <a:xfrm>
              <a:off x="6192256" y="3304676"/>
              <a:ext cx="518091" cy="369332"/>
            </a:xfrm>
            <a:prstGeom prst="rect">
              <a:avLst/>
            </a:prstGeom>
            <a:noFill/>
          </p:spPr>
          <p:txBody>
            <a:bodyPr wrap="none" rtlCol="0">
              <a:spAutoFit/>
            </a:bodyPr>
            <a:lstStyle/>
            <a:p>
              <a:r>
                <a:rPr lang="hu-HU" dirty="0"/>
                <a:t>E/V</a:t>
              </a:r>
            </a:p>
          </p:txBody>
        </p:sp>
        <p:sp>
          <p:nvSpPr>
            <p:cNvPr id="9" name="Szövegdoboz 8">
              <a:extLst>
                <a:ext uri="{FF2B5EF4-FFF2-40B4-BE49-F238E27FC236}">
                  <a16:creationId xmlns:a16="http://schemas.microsoft.com/office/drawing/2014/main" id="{94B26F63-5AD1-4E35-9991-7BDA91E212F1}"/>
                </a:ext>
              </a:extLst>
            </p:cNvPr>
            <p:cNvSpPr txBox="1"/>
            <p:nvPr/>
          </p:nvSpPr>
          <p:spPr>
            <a:xfrm>
              <a:off x="10333677" y="6322262"/>
              <a:ext cx="1483098" cy="369332"/>
            </a:xfrm>
            <a:prstGeom prst="rect">
              <a:avLst/>
            </a:prstGeom>
            <a:noFill/>
          </p:spPr>
          <p:txBody>
            <a:bodyPr wrap="none" rtlCol="0">
              <a:spAutoFit/>
            </a:bodyPr>
            <a:lstStyle/>
            <a:p>
              <a:r>
                <a:rPr lang="hu-HU" dirty="0" err="1"/>
                <a:t>ln</a:t>
              </a:r>
              <a:r>
                <a:rPr lang="hu-HU" dirty="0"/>
                <a:t> ([Zn</a:t>
              </a:r>
              <a:r>
                <a:rPr lang="hu-HU" baseline="30000" dirty="0"/>
                <a:t>2+</a:t>
              </a:r>
              <a:r>
                <a:rPr lang="hu-HU" dirty="0"/>
                <a:t>]/1M)</a:t>
              </a:r>
            </a:p>
          </p:txBody>
        </p:sp>
      </p:grpSp>
      <p:cxnSp>
        <p:nvCxnSpPr>
          <p:cNvPr id="13" name="Egyenes összekötő nyíllal 12">
            <a:extLst>
              <a:ext uri="{FF2B5EF4-FFF2-40B4-BE49-F238E27FC236}">
                <a16:creationId xmlns:a16="http://schemas.microsoft.com/office/drawing/2014/main" id="{EAE51DA7-2C93-42D5-AC31-FCD04A13A77F}"/>
              </a:ext>
            </a:extLst>
          </p:cNvPr>
          <p:cNvCxnSpPr/>
          <p:nvPr/>
        </p:nvCxnSpPr>
        <p:spPr>
          <a:xfrm>
            <a:off x="11353800" y="5040771"/>
            <a:ext cx="0" cy="540000"/>
          </a:xfrm>
          <a:prstGeom prst="straightConnector1">
            <a:avLst/>
          </a:prstGeom>
          <a:ln w="76200">
            <a:solidFill>
              <a:srgbClr val="2E0CFC"/>
            </a:solidFill>
            <a:tailEnd type="stealth"/>
          </a:ln>
        </p:spPr>
        <p:style>
          <a:lnRef idx="1">
            <a:schemeClr val="accent1"/>
          </a:lnRef>
          <a:fillRef idx="0">
            <a:schemeClr val="accent1"/>
          </a:fillRef>
          <a:effectRef idx="0">
            <a:schemeClr val="accent1"/>
          </a:effectRef>
          <a:fontRef idx="minor">
            <a:schemeClr val="tx1"/>
          </a:fontRef>
        </p:style>
      </p:cxnSp>
      <p:cxnSp>
        <p:nvCxnSpPr>
          <p:cNvPr id="14" name="Egyenes összekötő nyíllal 13">
            <a:extLst>
              <a:ext uri="{FF2B5EF4-FFF2-40B4-BE49-F238E27FC236}">
                <a16:creationId xmlns:a16="http://schemas.microsoft.com/office/drawing/2014/main" id="{11D1E240-7859-4EEF-A8AE-0C1C2CF83E57}"/>
              </a:ext>
            </a:extLst>
          </p:cNvPr>
          <p:cNvCxnSpPr>
            <a:cxnSpLocks/>
          </p:cNvCxnSpPr>
          <p:nvPr/>
        </p:nvCxnSpPr>
        <p:spPr>
          <a:xfrm rot="10800000">
            <a:off x="5093367" y="3802104"/>
            <a:ext cx="0" cy="540000"/>
          </a:xfrm>
          <a:prstGeom prst="straightConnector1">
            <a:avLst/>
          </a:prstGeom>
          <a:ln w="76200">
            <a:solidFill>
              <a:srgbClr val="2E0CFC"/>
            </a:solidFill>
            <a:tailEnd type="stealth"/>
          </a:ln>
        </p:spPr>
        <p:style>
          <a:lnRef idx="1">
            <a:schemeClr val="accent1"/>
          </a:lnRef>
          <a:fillRef idx="0">
            <a:schemeClr val="accent1"/>
          </a:fillRef>
          <a:effectRef idx="0">
            <a:schemeClr val="accent1"/>
          </a:effectRef>
          <a:fontRef idx="minor">
            <a:schemeClr val="tx1"/>
          </a:fontRef>
        </p:style>
      </p:cxnSp>
      <p:cxnSp>
        <p:nvCxnSpPr>
          <p:cNvPr id="16" name="Egyenes összekötő nyíllal 15">
            <a:extLst>
              <a:ext uri="{FF2B5EF4-FFF2-40B4-BE49-F238E27FC236}">
                <a16:creationId xmlns:a16="http://schemas.microsoft.com/office/drawing/2014/main" id="{21257865-40C0-45CF-840E-B8522C87A14D}"/>
              </a:ext>
            </a:extLst>
          </p:cNvPr>
          <p:cNvCxnSpPr>
            <a:cxnSpLocks/>
          </p:cNvCxnSpPr>
          <p:nvPr/>
        </p:nvCxnSpPr>
        <p:spPr>
          <a:xfrm flipH="1" flipV="1">
            <a:off x="7479631" y="3794083"/>
            <a:ext cx="3753853" cy="2021305"/>
          </a:xfrm>
          <a:prstGeom prst="straightConnector1">
            <a:avLst/>
          </a:prstGeom>
          <a:ln w="50800">
            <a:solidFill>
              <a:srgbClr val="B707AF"/>
            </a:solidFill>
            <a:tailEnd type="stealth"/>
          </a:ln>
        </p:spPr>
        <p:style>
          <a:lnRef idx="1">
            <a:schemeClr val="accent1"/>
          </a:lnRef>
          <a:fillRef idx="0">
            <a:schemeClr val="accent1"/>
          </a:fillRef>
          <a:effectRef idx="0">
            <a:schemeClr val="accent1"/>
          </a:effectRef>
          <a:fontRef idx="minor">
            <a:schemeClr val="tx1"/>
          </a:fontRef>
        </p:style>
      </p:cxnSp>
      <p:cxnSp>
        <p:nvCxnSpPr>
          <p:cNvPr id="17" name="Egyenes összekötő nyíllal 16">
            <a:extLst>
              <a:ext uri="{FF2B5EF4-FFF2-40B4-BE49-F238E27FC236}">
                <a16:creationId xmlns:a16="http://schemas.microsoft.com/office/drawing/2014/main" id="{E74C2CD7-EBC9-4C3D-979F-761B628E527F}"/>
              </a:ext>
            </a:extLst>
          </p:cNvPr>
          <p:cNvCxnSpPr>
            <a:cxnSpLocks/>
          </p:cNvCxnSpPr>
          <p:nvPr/>
        </p:nvCxnSpPr>
        <p:spPr>
          <a:xfrm flipH="1">
            <a:off x="1138989" y="3465220"/>
            <a:ext cx="3902242" cy="2109537"/>
          </a:xfrm>
          <a:prstGeom prst="straightConnector1">
            <a:avLst/>
          </a:prstGeom>
          <a:ln w="50800">
            <a:solidFill>
              <a:srgbClr val="B707AF"/>
            </a:solidFill>
            <a:tailEnd type="stealth"/>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255912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2" presetClass="entr" presetSubtype="3" fill="hold" nodeType="clickEffect">
                                  <p:stCondLst>
                                    <p:cond delay="0"/>
                                  </p:stCondLst>
                                  <p:childTnLst>
                                    <p:set>
                                      <p:cBhvr>
                                        <p:cTn id="14" dur="1" fill="hold">
                                          <p:stCondLst>
                                            <p:cond delay="0"/>
                                          </p:stCondLst>
                                        </p:cTn>
                                        <p:tgtEl>
                                          <p:spTgt spid="17"/>
                                        </p:tgtEl>
                                        <p:attrNameLst>
                                          <p:attrName>style.visibility</p:attrName>
                                        </p:attrNameLst>
                                      </p:cBhvr>
                                      <p:to>
                                        <p:strVal val="visible"/>
                                      </p:to>
                                    </p:set>
                                    <p:anim calcmode="lin" valueType="num">
                                      <p:cBhvr additive="base">
                                        <p:cTn id="15" dur="500" fill="hold"/>
                                        <p:tgtEl>
                                          <p:spTgt spid="17"/>
                                        </p:tgtEl>
                                        <p:attrNameLst>
                                          <p:attrName>ppt_x</p:attrName>
                                        </p:attrNameLst>
                                      </p:cBhvr>
                                      <p:tavLst>
                                        <p:tav tm="0">
                                          <p:val>
                                            <p:strVal val="1+#ppt_w/2"/>
                                          </p:val>
                                        </p:tav>
                                        <p:tav tm="100000">
                                          <p:val>
                                            <p:strVal val="#ppt_x"/>
                                          </p:val>
                                        </p:tav>
                                      </p:tavLst>
                                    </p:anim>
                                    <p:anim calcmode="lin" valueType="num">
                                      <p:cBhvr additive="base">
                                        <p:cTn id="16" dur="500" fill="hold"/>
                                        <p:tgtEl>
                                          <p:spTgt spid="17"/>
                                        </p:tgtEl>
                                        <p:attrNameLst>
                                          <p:attrName>ppt_y</p:attrName>
                                        </p:attrNameLst>
                                      </p:cBhvr>
                                      <p:tavLst>
                                        <p:tav tm="0">
                                          <p:val>
                                            <p:strVal val="0-#ppt_h/2"/>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2" presetClass="entr" presetSubtype="6" fill="hold" nodeType="clickEffect">
                                  <p:stCondLst>
                                    <p:cond delay="0"/>
                                  </p:stCondLst>
                                  <p:childTnLst>
                                    <p:set>
                                      <p:cBhvr>
                                        <p:cTn id="20" dur="1" fill="hold">
                                          <p:stCondLst>
                                            <p:cond delay="0"/>
                                          </p:stCondLst>
                                        </p:cTn>
                                        <p:tgtEl>
                                          <p:spTgt spid="16"/>
                                        </p:tgtEl>
                                        <p:attrNameLst>
                                          <p:attrName>style.visibility</p:attrName>
                                        </p:attrNameLst>
                                      </p:cBhvr>
                                      <p:to>
                                        <p:strVal val="visible"/>
                                      </p:to>
                                    </p:set>
                                    <p:anim calcmode="lin" valueType="num">
                                      <p:cBhvr additive="base">
                                        <p:cTn id="21" dur="500" fill="hold"/>
                                        <p:tgtEl>
                                          <p:spTgt spid="16"/>
                                        </p:tgtEl>
                                        <p:attrNameLst>
                                          <p:attrName>ppt_x</p:attrName>
                                        </p:attrNameLst>
                                      </p:cBhvr>
                                      <p:tavLst>
                                        <p:tav tm="0">
                                          <p:val>
                                            <p:strVal val="1+#ppt_w/2"/>
                                          </p:val>
                                        </p:tav>
                                        <p:tav tm="100000">
                                          <p:val>
                                            <p:strVal val="#ppt_x"/>
                                          </p:val>
                                        </p:tav>
                                      </p:tavLst>
                                    </p:anim>
                                    <p:anim calcmode="lin" valueType="num">
                                      <p:cBhvr additive="base">
                                        <p:cTn id="22" dur="500" fill="hold"/>
                                        <p:tgtEl>
                                          <p:spTgt spid="16"/>
                                        </p:tgtEl>
                                        <p:attrNameLst>
                                          <p:attrName>ppt_y</p:attrName>
                                        </p:attrNameLst>
                                      </p:cBhvr>
                                      <p:tavLst>
                                        <p:tav tm="0">
                                          <p:val>
                                            <p:strVal val="1+#ppt_h/2"/>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4"/>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13"/>
                                        </p:tgtEl>
                                        <p:attrNameLst>
                                          <p:attrName>style.visibility</p:attrName>
                                        </p:attrNameLst>
                                      </p:cBhvr>
                                      <p:to>
                                        <p:strVal val="visible"/>
                                      </p:to>
                                    </p:set>
                                  </p:childTnLst>
                                </p:cTn>
                              </p:par>
                            </p:childTnLst>
                          </p:cTn>
                        </p:par>
                        <p:par>
                          <p:cTn id="29" fill="hold">
                            <p:stCondLst>
                              <p:cond delay="0"/>
                            </p:stCondLst>
                            <p:childTnLst>
                              <p:par>
                                <p:cTn id="30" presetID="2" presetClass="entr" presetSubtype="2" fill="hold" nodeType="afterEffect">
                                  <p:stCondLst>
                                    <p:cond delay="0"/>
                                  </p:stCondLst>
                                  <p:childTnLst>
                                    <p:set>
                                      <p:cBhvr>
                                        <p:cTn id="31" dur="1" fill="hold">
                                          <p:stCondLst>
                                            <p:cond delay="0"/>
                                          </p:stCondLst>
                                        </p:cTn>
                                        <p:tgtEl>
                                          <p:spTgt spid="3">
                                            <p:txEl>
                                              <p:pRg st="1" end="1"/>
                                            </p:txEl>
                                          </p:spTgt>
                                        </p:tgtEl>
                                        <p:attrNameLst>
                                          <p:attrName>style.visibility</p:attrName>
                                        </p:attrNameLst>
                                      </p:cBhvr>
                                      <p:to>
                                        <p:strVal val="visible"/>
                                      </p:to>
                                    </p:set>
                                    <p:anim calcmode="lin" valueType="num">
                                      <p:cBhvr additive="base">
                                        <p:cTn id="32" dur="500" fill="hold"/>
                                        <p:tgtEl>
                                          <p:spTgt spid="3">
                                            <p:txEl>
                                              <p:pRg st="1" end="1"/>
                                            </p:txEl>
                                          </p:spTgt>
                                        </p:tgtEl>
                                        <p:attrNameLst>
                                          <p:attrName>ppt_x</p:attrName>
                                        </p:attrNameLst>
                                      </p:cBhvr>
                                      <p:tavLst>
                                        <p:tav tm="0">
                                          <p:val>
                                            <p:strVal val="1+#ppt_w/2"/>
                                          </p:val>
                                        </p:tav>
                                        <p:tav tm="100000">
                                          <p:val>
                                            <p:strVal val="#ppt_x"/>
                                          </p:val>
                                        </p:tav>
                                      </p:tavLst>
                                    </p:anim>
                                    <p:anim calcmode="lin" valueType="num">
                                      <p:cBhvr additive="base">
                                        <p:cTn id="33" dur="500" fill="hold"/>
                                        <p:tgtEl>
                                          <p:spTgt spid="3">
                                            <p:txEl>
                                              <p:pRg st="1" end="1"/>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D295C7CD-7D78-49FC-9DA0-450DD01B4413}"/>
              </a:ext>
            </a:extLst>
          </p:cNvPr>
          <p:cNvSpPr>
            <a:spLocks noGrp="1"/>
          </p:cNvSpPr>
          <p:nvPr>
            <p:ph type="title"/>
          </p:nvPr>
        </p:nvSpPr>
        <p:spPr>
          <a:xfrm>
            <a:off x="838200" y="254285"/>
            <a:ext cx="10515600" cy="1325563"/>
          </a:xfrm>
        </p:spPr>
        <p:txBody>
          <a:bodyPr/>
          <a:lstStyle/>
          <a:p>
            <a:pPr algn="ctr"/>
            <a:r>
              <a:rPr lang="hu-HU" dirty="0" smtClean="0">
                <a:latin typeface="Times New Roman" panose="02020603050405020304" pitchFamily="18" charset="0"/>
                <a:cs typeface="Times New Roman" panose="02020603050405020304" pitchFamily="18" charset="0"/>
              </a:rPr>
              <a:t>The cell reaction </a:t>
            </a:r>
            <a:r>
              <a:rPr lang="hu-HU" dirty="0">
                <a:latin typeface="Times New Roman" panose="02020603050405020304" pitchFamily="18" charset="0"/>
                <a:cs typeface="Times New Roman" panose="02020603050405020304" pitchFamily="18" charset="0"/>
              </a:rPr>
              <a:t>– </a:t>
            </a:r>
            <a:r>
              <a:rPr lang="hu-HU" dirty="0" smtClean="0">
                <a:latin typeface="Times New Roman" panose="02020603050405020304" pitchFamily="18" charset="0"/>
                <a:cs typeface="Times New Roman" panose="02020603050405020304" pitchFamily="18" charset="0"/>
              </a:rPr>
              <a:t>anode and cathode</a:t>
            </a:r>
            <a:endParaRPr lang="hu-HU" dirty="0">
              <a:latin typeface="Times New Roman" panose="02020603050405020304" pitchFamily="18" charset="0"/>
              <a:cs typeface="Times New Roman" panose="02020603050405020304" pitchFamily="18" charset="0"/>
            </a:endParaRPr>
          </a:p>
        </p:txBody>
      </p:sp>
      <p:sp>
        <p:nvSpPr>
          <p:cNvPr id="3" name="Tartalom helye 2">
            <a:extLst>
              <a:ext uri="{FF2B5EF4-FFF2-40B4-BE49-F238E27FC236}">
                <a16:creationId xmlns:a16="http://schemas.microsoft.com/office/drawing/2014/main" id="{21C575F2-DCB5-467E-9D41-0093440515F3}"/>
              </a:ext>
            </a:extLst>
          </p:cNvPr>
          <p:cNvSpPr>
            <a:spLocks noGrp="1"/>
          </p:cNvSpPr>
          <p:nvPr>
            <p:ph idx="1"/>
          </p:nvPr>
        </p:nvSpPr>
        <p:spPr>
          <a:xfrm>
            <a:off x="318655" y="1662544"/>
            <a:ext cx="11582400" cy="5195455"/>
          </a:xfrm>
        </p:spPr>
        <p:txBody>
          <a:bodyPr>
            <a:normAutofit/>
          </a:bodyPr>
          <a:lstStyle/>
          <a:p>
            <a:r>
              <a:rPr lang="hu-HU" dirty="0" smtClean="0">
                <a:latin typeface="Times New Roman" panose="02020603050405020304" pitchFamily="18" charset="0"/>
                <a:cs typeface="Times New Roman" panose="02020603050405020304" pitchFamily="18" charset="0"/>
              </a:rPr>
              <a:t>One can observe that </a:t>
            </a:r>
            <a:r>
              <a:rPr lang="hu-HU" i="1" dirty="0"/>
              <a:t>ε</a:t>
            </a:r>
            <a:r>
              <a:rPr lang="hu-HU" i="1" baseline="-25000" dirty="0"/>
              <a:t>Cu</a:t>
            </a:r>
            <a:r>
              <a:rPr lang="hu-HU" i="1" dirty="0"/>
              <a:t> &gt; </a:t>
            </a:r>
            <a:r>
              <a:rPr lang="hu-HU" i="1" dirty="0" smtClean="0"/>
              <a:t>ε</a:t>
            </a:r>
            <a:r>
              <a:rPr lang="hu-HU" i="1" baseline="-25000" dirty="0" smtClean="0"/>
              <a:t>Zn</a:t>
            </a:r>
            <a:r>
              <a:rPr lang="hu-HU" baseline="-25000" dirty="0" smtClean="0"/>
              <a:t>,</a:t>
            </a:r>
            <a:r>
              <a:rPr lang="hu-HU" dirty="0" smtClean="0">
                <a:latin typeface="Times New Roman" panose="02020603050405020304" pitchFamily="18" charset="0"/>
                <a:cs typeface="Times New Roman" panose="02020603050405020304" pitchFamily="18" charset="0"/>
              </a:rPr>
              <a:t> since positive potential difference is measured!</a:t>
            </a:r>
            <a:endParaRPr lang="hu-HU" dirty="0">
              <a:latin typeface="Times New Roman" panose="02020603050405020304" pitchFamily="18" charset="0"/>
              <a:cs typeface="Times New Roman" panose="02020603050405020304" pitchFamily="18" charset="0"/>
            </a:endParaRPr>
          </a:p>
          <a:p>
            <a:pPr>
              <a:spcBef>
                <a:spcPts val="4000"/>
              </a:spcBef>
            </a:pPr>
            <a:r>
              <a:rPr lang="hu-HU" dirty="0" smtClean="0">
                <a:latin typeface="Times New Roman" panose="02020603050405020304" pitchFamily="18" charset="0"/>
                <a:cs typeface="Times New Roman" panose="02020603050405020304" pitchFamily="18" charset="0"/>
              </a:rPr>
              <a:t>I</a:t>
            </a:r>
            <a:r>
              <a:rPr lang="en-US" dirty="0" smtClean="0">
                <a:latin typeface="Times New Roman" panose="02020603050405020304" pitchFamily="18" charset="0"/>
                <a:cs typeface="Times New Roman" panose="02020603050405020304" pitchFamily="18" charset="0"/>
              </a:rPr>
              <a:t>f </a:t>
            </a:r>
            <a:r>
              <a:rPr lang="en-US" dirty="0">
                <a:latin typeface="Times New Roman" panose="02020603050405020304" pitchFamily="18" charset="0"/>
                <a:cs typeface="Times New Roman" panose="02020603050405020304" pitchFamily="18" charset="0"/>
              </a:rPr>
              <a:t>metallic zinc is dipped in copper(II) sulfate solution, the color of the solution becomes pale and copper precipitates on the zinc </a:t>
            </a:r>
            <a:r>
              <a:rPr lang="en-US" dirty="0" smtClean="0">
                <a:latin typeface="Times New Roman" panose="02020603050405020304" pitchFamily="18" charset="0"/>
                <a:cs typeface="Times New Roman" panose="02020603050405020304" pitchFamily="18" charset="0"/>
              </a:rPr>
              <a:t>plate</a:t>
            </a:r>
            <a:r>
              <a:rPr lang="hu-HU" dirty="0" smtClean="0">
                <a:latin typeface="Times New Roman" panose="02020603050405020304" pitchFamily="18" charset="0"/>
                <a:cs typeface="Times New Roman" panose="02020603050405020304" pitchFamily="18" charset="0"/>
              </a:rPr>
              <a:t>.</a:t>
            </a:r>
            <a:r>
              <a:rPr lang="en-US" dirty="0" smtClean="0">
                <a:latin typeface="Times New Roman" panose="02020603050405020304" pitchFamily="18" charset="0"/>
                <a:cs typeface="Times New Roman" panose="02020603050405020304" pitchFamily="18" charset="0"/>
              </a:rPr>
              <a:t> </a:t>
            </a:r>
            <a:r>
              <a:rPr lang="hu-HU" dirty="0" smtClean="0">
                <a:latin typeface="Times New Roman" panose="02020603050405020304" pitchFamily="18" charset="0"/>
                <a:cs typeface="Times New Roman" panose="02020603050405020304" pitchFamily="18" charset="0"/>
              </a:rPr>
              <a:t>I</a:t>
            </a:r>
            <a:r>
              <a:rPr lang="en-US" dirty="0" smtClean="0">
                <a:latin typeface="Times New Roman" panose="02020603050405020304" pitchFamily="18" charset="0"/>
                <a:cs typeface="Times New Roman" panose="02020603050405020304" pitchFamily="18" charset="0"/>
              </a:rPr>
              <a:t>n </a:t>
            </a:r>
            <a:r>
              <a:rPr lang="en-US" dirty="0">
                <a:latin typeface="Times New Roman" panose="02020603050405020304" pitchFamily="18" charset="0"/>
                <a:cs typeface="Times New Roman" panose="02020603050405020304" pitchFamily="18" charset="0"/>
              </a:rPr>
              <a:t>the opposite </a:t>
            </a:r>
            <a:r>
              <a:rPr lang="en-US" dirty="0" smtClean="0">
                <a:latin typeface="Times New Roman" panose="02020603050405020304" pitchFamily="18" charset="0"/>
                <a:cs typeface="Times New Roman" panose="02020603050405020304" pitchFamily="18" charset="0"/>
              </a:rPr>
              <a:t>case</a:t>
            </a:r>
            <a:r>
              <a:rPr lang="hu-HU" dirty="0" smtClean="0">
                <a:latin typeface="Times New Roman" panose="02020603050405020304" pitchFamily="18" charset="0"/>
                <a:cs typeface="Times New Roman" panose="02020603050405020304" pitchFamily="18" charset="0"/>
              </a:rPr>
              <a:t>,</a:t>
            </a:r>
            <a:r>
              <a:rPr lang="en-US" dirty="0" smtClean="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nothing happens</a:t>
            </a:r>
            <a:r>
              <a:rPr lang="hu-HU" dirty="0" smtClean="0">
                <a:latin typeface="Times New Roman" panose="02020603050405020304" pitchFamily="18" charset="0"/>
                <a:cs typeface="Times New Roman" panose="02020603050405020304" pitchFamily="18" charset="0"/>
              </a:rPr>
              <a:t>!</a:t>
            </a:r>
            <a:endParaRPr lang="hu-HU" dirty="0">
              <a:latin typeface="Times New Roman" panose="02020603050405020304" pitchFamily="18" charset="0"/>
              <a:cs typeface="Times New Roman" panose="02020603050405020304" pitchFamily="18" charset="0"/>
            </a:endParaRPr>
          </a:p>
          <a:p>
            <a:r>
              <a:rPr lang="hu-HU" dirty="0" smtClean="0">
                <a:latin typeface="Times New Roman" panose="02020603050405020304" pitchFamily="18" charset="0"/>
                <a:cs typeface="Times New Roman" panose="02020603050405020304" pitchFamily="18" charset="0"/>
              </a:rPr>
              <a:t>The current producing reaction in the cell is then: </a:t>
            </a:r>
            <a:r>
              <a:rPr lang="hu-HU" dirty="0">
                <a:latin typeface="Times New Roman" panose="02020603050405020304" pitchFamily="18" charset="0"/>
                <a:cs typeface="Times New Roman" panose="02020603050405020304" pitchFamily="18" charset="0"/>
              </a:rPr>
              <a:t>Zn + Cu</a:t>
            </a:r>
            <a:r>
              <a:rPr lang="hu-HU" baseline="30000" dirty="0">
                <a:latin typeface="Times New Roman" panose="02020603050405020304" pitchFamily="18" charset="0"/>
                <a:cs typeface="Times New Roman" panose="02020603050405020304" pitchFamily="18" charset="0"/>
              </a:rPr>
              <a:t>2+</a:t>
            </a:r>
            <a:r>
              <a:rPr lang="hu-HU" dirty="0">
                <a:latin typeface="Times New Roman" panose="02020603050405020304" pitchFamily="18" charset="0"/>
                <a:cs typeface="Times New Roman" panose="02020603050405020304" pitchFamily="18" charset="0"/>
              </a:rPr>
              <a:t> = Zn</a:t>
            </a:r>
            <a:r>
              <a:rPr lang="hu-HU" baseline="30000" dirty="0">
                <a:latin typeface="Times New Roman" panose="02020603050405020304" pitchFamily="18" charset="0"/>
                <a:cs typeface="Times New Roman" panose="02020603050405020304" pitchFamily="18" charset="0"/>
              </a:rPr>
              <a:t>2+</a:t>
            </a:r>
            <a:r>
              <a:rPr lang="hu-HU" dirty="0">
                <a:latin typeface="Times New Roman" panose="02020603050405020304" pitchFamily="18" charset="0"/>
                <a:cs typeface="Times New Roman" panose="02020603050405020304" pitchFamily="18" charset="0"/>
              </a:rPr>
              <a:t> + </a:t>
            </a:r>
            <a:r>
              <a:rPr lang="hu-HU" dirty="0" smtClean="0">
                <a:latin typeface="Times New Roman" panose="02020603050405020304" pitchFamily="18" charset="0"/>
                <a:cs typeface="Times New Roman" panose="02020603050405020304" pitchFamily="18" charset="0"/>
              </a:rPr>
              <a:t>Cu – </a:t>
            </a:r>
            <a:r>
              <a:rPr lang="hu-HU" dirty="0">
                <a:latin typeface="Times New Roman" panose="02020603050405020304" pitchFamily="18" charset="0"/>
                <a:cs typeface="Times New Roman" panose="02020603050405020304" pitchFamily="18" charset="0"/>
              </a:rPr>
              <a:t>a </a:t>
            </a:r>
            <a:r>
              <a:rPr lang="en-US" dirty="0">
                <a:latin typeface="Times New Roman" panose="02020603050405020304" pitchFamily="18" charset="0"/>
                <a:cs typeface="Times New Roman" panose="02020603050405020304" pitchFamily="18" charset="0"/>
              </a:rPr>
              <a:t>zinc is oxidized, copper is reduced</a:t>
            </a:r>
            <a:r>
              <a:rPr lang="hu-HU" dirty="0" smtClean="0">
                <a:latin typeface="Times New Roman" panose="02020603050405020304" pitchFamily="18" charset="0"/>
                <a:cs typeface="Times New Roman" panose="02020603050405020304" pitchFamily="18" charset="0"/>
              </a:rPr>
              <a:t>.</a:t>
            </a:r>
            <a:endParaRPr lang="hu-HU" b="1" dirty="0">
              <a:latin typeface="Times New Roman" panose="02020603050405020304" pitchFamily="18" charset="0"/>
              <a:cs typeface="Times New Roman" panose="02020603050405020304" pitchFamily="18" charset="0"/>
            </a:endParaRPr>
          </a:p>
          <a:p>
            <a:r>
              <a:rPr lang="hu-HU" b="1" dirty="0" smtClean="0"/>
              <a:t>anode:</a:t>
            </a:r>
            <a:r>
              <a:rPr lang="hu-HU" dirty="0" smtClean="0"/>
              <a:t> </a:t>
            </a:r>
            <a:r>
              <a:rPr lang="en-US" dirty="0"/>
              <a:t>in the electrochemical cell, the </a:t>
            </a:r>
            <a:r>
              <a:rPr lang="en-US" dirty="0" smtClean="0"/>
              <a:t>electrode</a:t>
            </a:r>
            <a:r>
              <a:rPr lang="hu-HU" dirty="0" smtClean="0"/>
              <a:t>,</a:t>
            </a:r>
            <a:r>
              <a:rPr lang="en-US" dirty="0" smtClean="0"/>
              <a:t> </a:t>
            </a:r>
            <a:r>
              <a:rPr lang="en-US" dirty="0"/>
              <a:t>where the oxidation </a:t>
            </a:r>
            <a:r>
              <a:rPr lang="hu-HU" dirty="0" smtClean="0"/>
              <a:t>occurs.</a:t>
            </a:r>
            <a:endParaRPr lang="hu-HU" dirty="0"/>
          </a:p>
          <a:p>
            <a:r>
              <a:rPr lang="hu-HU" b="1" dirty="0" smtClean="0"/>
              <a:t>cathode:</a:t>
            </a:r>
            <a:r>
              <a:rPr lang="hu-HU" dirty="0" smtClean="0"/>
              <a:t> </a:t>
            </a:r>
            <a:r>
              <a:rPr lang="en-US" dirty="0" smtClean="0"/>
              <a:t>the electrode</a:t>
            </a:r>
            <a:r>
              <a:rPr lang="hu-HU" dirty="0" smtClean="0"/>
              <a:t> in the cell,</a:t>
            </a:r>
            <a:r>
              <a:rPr lang="en-US" dirty="0" smtClean="0"/>
              <a:t> </a:t>
            </a:r>
            <a:r>
              <a:rPr lang="hu-HU" dirty="0" smtClean="0"/>
              <a:t>at which</a:t>
            </a:r>
            <a:r>
              <a:rPr lang="en-US" dirty="0" smtClean="0"/>
              <a:t> </a:t>
            </a:r>
            <a:r>
              <a:rPr lang="en-US" dirty="0"/>
              <a:t>the </a:t>
            </a:r>
            <a:r>
              <a:rPr lang="hu-HU" dirty="0" smtClean="0"/>
              <a:t>reduction</a:t>
            </a:r>
            <a:r>
              <a:rPr lang="en-US" dirty="0" smtClean="0"/>
              <a:t> </a:t>
            </a:r>
            <a:r>
              <a:rPr lang="hu-HU" dirty="0"/>
              <a:t>occurs.</a:t>
            </a:r>
          </a:p>
          <a:p>
            <a:r>
              <a:rPr lang="hu-HU" dirty="0" smtClean="0">
                <a:latin typeface="Times New Roman" panose="02020603050405020304" pitchFamily="18" charset="0"/>
                <a:cs typeface="Times New Roman" panose="02020603050405020304" pitchFamily="18" charset="0"/>
              </a:rPr>
              <a:t>Obviously, </a:t>
            </a:r>
            <a:r>
              <a:rPr lang="hu-HU" dirty="0" smtClean="0"/>
              <a:t>E</a:t>
            </a:r>
            <a:r>
              <a:rPr lang="hu-HU" dirty="0"/>
              <a:t>= </a:t>
            </a:r>
            <a:r>
              <a:rPr lang="hu-HU" i="1" dirty="0"/>
              <a:t>(ε</a:t>
            </a:r>
            <a:r>
              <a:rPr lang="hu-HU" i="1" baseline="-25000" dirty="0"/>
              <a:t>Cu</a:t>
            </a:r>
            <a:r>
              <a:rPr lang="hu-HU" i="1" dirty="0"/>
              <a:t> – ε</a:t>
            </a:r>
            <a:r>
              <a:rPr lang="hu-HU" i="1" baseline="-25000" dirty="0"/>
              <a:t>Zn</a:t>
            </a:r>
            <a:r>
              <a:rPr lang="hu-HU" i="1" dirty="0"/>
              <a:t>) = (</a:t>
            </a:r>
            <a:r>
              <a:rPr lang="hu-HU" i="1" dirty="0" err="1" smtClean="0"/>
              <a:t>ε</a:t>
            </a:r>
            <a:r>
              <a:rPr lang="hu-HU" i="1" baseline="-25000" dirty="0" err="1" smtClean="0"/>
              <a:t>cathode</a:t>
            </a:r>
            <a:r>
              <a:rPr lang="hu-HU" i="1" dirty="0" smtClean="0"/>
              <a:t> </a:t>
            </a:r>
            <a:r>
              <a:rPr lang="hu-HU" i="1" dirty="0"/>
              <a:t>– </a:t>
            </a:r>
            <a:r>
              <a:rPr lang="hu-HU" i="1" dirty="0" err="1" smtClean="0"/>
              <a:t>ε</a:t>
            </a:r>
            <a:r>
              <a:rPr lang="hu-HU" i="1" baseline="-25000" dirty="0" err="1" smtClean="0"/>
              <a:t>anode</a:t>
            </a:r>
            <a:r>
              <a:rPr lang="hu-HU" i="1" dirty="0" smtClean="0"/>
              <a:t>)</a:t>
            </a:r>
            <a:r>
              <a:rPr lang="hu-HU" dirty="0" smtClean="0">
                <a:latin typeface="Times New Roman" panose="02020603050405020304" pitchFamily="18" charset="0"/>
                <a:cs typeface="Times New Roman" panose="02020603050405020304" pitchFamily="18" charset="0"/>
              </a:rPr>
              <a:t> is the cell potential measured.</a:t>
            </a:r>
            <a:endParaRPr lang="hu-HU" dirty="0">
              <a:latin typeface="Times New Roman" panose="02020603050405020304" pitchFamily="18" charset="0"/>
              <a:cs typeface="Times New Roman" panose="02020603050405020304" pitchFamily="18" charset="0"/>
            </a:endParaRPr>
          </a:p>
        </p:txBody>
      </p:sp>
      <p:sp>
        <p:nvSpPr>
          <p:cNvPr id="4" name="Szövegdoboz 3">
            <a:extLst>
              <a:ext uri="{FF2B5EF4-FFF2-40B4-BE49-F238E27FC236}">
                <a16:creationId xmlns:a16="http://schemas.microsoft.com/office/drawing/2014/main" id="{0EA91B63-7FA7-4A72-8F0B-0DCA3F74581A}"/>
              </a:ext>
            </a:extLst>
          </p:cNvPr>
          <p:cNvSpPr txBox="1"/>
          <p:nvPr/>
        </p:nvSpPr>
        <p:spPr>
          <a:xfrm>
            <a:off x="3582906" y="2183216"/>
            <a:ext cx="5026184" cy="369332"/>
          </a:xfrm>
          <a:prstGeom prst="rect">
            <a:avLst/>
          </a:prstGeom>
          <a:noFill/>
        </p:spPr>
        <p:txBody>
          <a:bodyPr wrap="none" rtlCol="0">
            <a:spAutoFit/>
          </a:bodyPr>
          <a:lstStyle/>
          <a:p>
            <a:r>
              <a:rPr lang="hu-HU" dirty="0">
                <a:hlinkClick r:id="rId3"/>
              </a:rPr>
              <a:t>https://www.youtube.com/watch?v=6CKdw66inFQ</a:t>
            </a:r>
            <a:r>
              <a:rPr lang="hu-HU" dirty="0"/>
              <a:t> </a:t>
            </a:r>
          </a:p>
        </p:txBody>
      </p:sp>
    </p:spTree>
    <p:extLst>
      <p:ext uri="{BB962C8B-B14F-4D97-AF65-F5344CB8AC3E}">
        <p14:creationId xmlns:p14="http://schemas.microsoft.com/office/powerpoint/2010/main" val="40062314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 presetClass="entr" presetSubtype="4"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 calcmode="lin" valueType="num">
                                      <p:cBhvr additive="base">
                                        <p:cTn id="1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nodeType="clickEffect">
                                  <p:stCondLst>
                                    <p:cond delay="0"/>
                                  </p:stCondLst>
                                  <p:childTnLst>
                                    <p:set>
                                      <p:cBhvr>
                                        <p:cTn id="22" dur="1" fill="hold">
                                          <p:stCondLst>
                                            <p:cond delay="0"/>
                                          </p:stCondLst>
                                        </p:cTn>
                                        <p:tgtEl>
                                          <p:spTgt spid="3">
                                            <p:txEl>
                                              <p:pRg st="3" end="3"/>
                                            </p:txEl>
                                          </p:spTgt>
                                        </p:tgtEl>
                                        <p:attrNameLst>
                                          <p:attrName>style.visibility</p:attrName>
                                        </p:attrNameLst>
                                      </p:cBhvr>
                                      <p:to>
                                        <p:strVal val="visible"/>
                                      </p:to>
                                    </p:set>
                                    <p:anim calcmode="lin" valueType="num">
                                      <p:cBhvr additive="base">
                                        <p:cTn id="23"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nodeType="clickEffect">
                                  <p:stCondLst>
                                    <p:cond delay="0"/>
                                  </p:stCondLst>
                                  <p:childTnLst>
                                    <p:set>
                                      <p:cBhvr>
                                        <p:cTn id="28" dur="1" fill="hold">
                                          <p:stCondLst>
                                            <p:cond delay="0"/>
                                          </p:stCondLst>
                                        </p:cTn>
                                        <p:tgtEl>
                                          <p:spTgt spid="3">
                                            <p:txEl>
                                              <p:pRg st="4" end="4"/>
                                            </p:txEl>
                                          </p:spTgt>
                                        </p:tgtEl>
                                        <p:attrNameLst>
                                          <p:attrName>style.visibility</p:attrName>
                                        </p:attrNameLst>
                                      </p:cBhvr>
                                      <p:to>
                                        <p:strVal val="visible"/>
                                      </p:to>
                                    </p:set>
                                    <p:anim calcmode="lin" valueType="num">
                                      <p:cBhvr additive="base">
                                        <p:cTn id="29"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nodeType="clickEffect">
                                  <p:stCondLst>
                                    <p:cond delay="0"/>
                                  </p:stCondLst>
                                  <p:childTnLst>
                                    <p:set>
                                      <p:cBhvr>
                                        <p:cTn id="34" dur="1" fill="hold">
                                          <p:stCondLst>
                                            <p:cond delay="0"/>
                                          </p:stCondLst>
                                        </p:cTn>
                                        <p:tgtEl>
                                          <p:spTgt spid="3">
                                            <p:txEl>
                                              <p:pRg st="5" end="5"/>
                                            </p:txEl>
                                          </p:spTgt>
                                        </p:tgtEl>
                                        <p:attrNameLst>
                                          <p:attrName>style.visibility</p:attrName>
                                        </p:attrNameLst>
                                      </p:cBhvr>
                                      <p:to>
                                        <p:strVal val="visible"/>
                                      </p:to>
                                    </p:set>
                                    <p:anim calcmode="lin" valueType="num">
                                      <p:cBhvr additive="base">
                                        <p:cTn id="35"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D295C7CD-7D78-49FC-9DA0-450DD01B4413}"/>
              </a:ext>
            </a:extLst>
          </p:cNvPr>
          <p:cNvSpPr>
            <a:spLocks noGrp="1"/>
          </p:cNvSpPr>
          <p:nvPr>
            <p:ph type="title"/>
          </p:nvPr>
        </p:nvSpPr>
        <p:spPr>
          <a:xfrm>
            <a:off x="838200" y="254285"/>
            <a:ext cx="10515600" cy="1325563"/>
          </a:xfrm>
        </p:spPr>
        <p:txBody>
          <a:bodyPr/>
          <a:lstStyle/>
          <a:p>
            <a:pPr algn="ctr"/>
            <a:r>
              <a:rPr lang="hu-HU" dirty="0" err="1" smtClean="0">
                <a:latin typeface="Times New Roman" panose="02020603050405020304" pitchFamily="18" charset="0"/>
                <a:cs typeface="Times New Roman" panose="02020603050405020304" pitchFamily="18" charset="0"/>
              </a:rPr>
              <a:t>Nernst</a:t>
            </a:r>
            <a:r>
              <a:rPr lang="hu-HU" dirty="0" smtClean="0">
                <a:latin typeface="Times New Roman" panose="02020603050405020304" pitchFamily="18" charset="0"/>
                <a:cs typeface="Times New Roman" panose="02020603050405020304" pitchFamily="18" charset="0"/>
              </a:rPr>
              <a:t> </a:t>
            </a:r>
            <a:r>
              <a:rPr lang="hu-HU" dirty="0" err="1" smtClean="0">
                <a:latin typeface="Times New Roman" panose="02020603050405020304" pitchFamily="18" charset="0"/>
                <a:cs typeface="Times New Roman" panose="02020603050405020304" pitchFamily="18" charset="0"/>
              </a:rPr>
              <a:t>equation</a:t>
            </a:r>
            <a:endParaRPr lang="hu-HU" dirty="0">
              <a:latin typeface="Times New Roman" panose="02020603050405020304" pitchFamily="18" charset="0"/>
              <a:cs typeface="Times New Roman" panose="02020603050405020304" pitchFamily="18" charset="0"/>
            </a:endParaRPr>
          </a:p>
        </p:txBody>
      </p:sp>
      <mc:AlternateContent xmlns:mc="http://schemas.openxmlformats.org/markup-compatibility/2006" xmlns:a14="http://schemas.microsoft.com/office/drawing/2010/main">
        <mc:Choice Requires="a14">
          <p:sp>
            <p:nvSpPr>
              <p:cNvPr id="3" name="Tartalom helye 2">
                <a:extLst>
                  <a:ext uri="{FF2B5EF4-FFF2-40B4-BE49-F238E27FC236}">
                    <a16:creationId xmlns:a16="http://schemas.microsoft.com/office/drawing/2014/main" id="{21C575F2-DCB5-467E-9D41-0093440515F3}"/>
                  </a:ext>
                </a:extLst>
              </p:cNvPr>
              <p:cNvSpPr>
                <a:spLocks noGrp="1"/>
              </p:cNvSpPr>
              <p:nvPr>
                <p:ph idx="1"/>
              </p:nvPr>
            </p:nvSpPr>
            <p:spPr>
              <a:xfrm>
                <a:off x="318655" y="1662544"/>
                <a:ext cx="11582400" cy="5005541"/>
              </a:xfrm>
            </p:spPr>
            <p:txBody>
              <a:bodyPr>
                <a:normAutofit fontScale="92500" lnSpcReduction="10000"/>
              </a:bodyPr>
              <a:lstStyle/>
              <a:p>
                <a:r>
                  <a:rPr lang="hu-HU" dirty="0" smtClean="0">
                    <a:latin typeface="Times New Roman" panose="02020603050405020304" pitchFamily="18" charset="0"/>
                    <a:cs typeface="Times New Roman" panose="02020603050405020304" pitchFamily="18" charset="0"/>
                  </a:rPr>
                  <a:t>If</a:t>
                </a:r>
                <a:r>
                  <a:rPr lang="en-US" dirty="0" smtClean="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the concentration of the copper </a:t>
                </a:r>
                <a:r>
                  <a:rPr lang="en-US" dirty="0" smtClean="0">
                    <a:latin typeface="Times New Roman" panose="02020603050405020304" pitchFamily="18" charset="0"/>
                    <a:cs typeface="Times New Roman" panose="02020603050405020304" pitchFamily="18" charset="0"/>
                  </a:rPr>
                  <a:t>electrode</a:t>
                </a:r>
                <a:r>
                  <a:rPr lang="hu-HU" dirty="0" smtClean="0">
                    <a:latin typeface="Times New Roman" panose="02020603050405020304" pitchFamily="18" charset="0"/>
                    <a:cs typeface="Times New Roman" panose="02020603050405020304" pitchFamily="18" charset="0"/>
                  </a:rPr>
                  <a:t> was changed</a:t>
                </a:r>
                <a:r>
                  <a:rPr lang="hu-HU" dirty="0">
                    <a:latin typeface="Times New Roman" panose="02020603050405020304" pitchFamily="18" charset="0"/>
                    <a:cs typeface="Times New Roman" panose="02020603050405020304" pitchFamily="18" charset="0"/>
                  </a:rPr>
                  <a:t>:</a:t>
                </a:r>
              </a:p>
              <a:p>
                <a:pPr>
                  <a:spcBef>
                    <a:spcPts val="6000"/>
                  </a:spcBef>
                </a:pPr>
                <a:r>
                  <a:rPr lang="hu-HU" dirty="0">
                    <a:latin typeface="Times New Roman" panose="02020603050405020304" pitchFamily="18" charset="0"/>
                    <a:cs typeface="Times New Roman" panose="02020603050405020304" pitchFamily="18" charset="0"/>
                  </a:rPr>
                  <a:t>If</a:t>
                </a:r>
                <a:r>
                  <a:rPr lang="en-US" dirty="0">
                    <a:latin typeface="Times New Roman" panose="02020603050405020304" pitchFamily="18" charset="0"/>
                    <a:cs typeface="Times New Roman" panose="02020603050405020304" pitchFamily="18" charset="0"/>
                  </a:rPr>
                  <a:t> the concentration of the </a:t>
                </a:r>
                <a:r>
                  <a:rPr lang="hu-HU" dirty="0" smtClean="0">
                    <a:latin typeface="Times New Roman" panose="02020603050405020304" pitchFamily="18" charset="0"/>
                    <a:cs typeface="Times New Roman" panose="02020603050405020304" pitchFamily="18" charset="0"/>
                  </a:rPr>
                  <a:t>zinc</a:t>
                </a:r>
                <a:r>
                  <a:rPr lang="en-US" dirty="0" smtClean="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electrode</a:t>
                </a:r>
                <a:r>
                  <a:rPr lang="hu-HU" dirty="0">
                    <a:latin typeface="Times New Roman" panose="02020603050405020304" pitchFamily="18" charset="0"/>
                    <a:cs typeface="Times New Roman" panose="02020603050405020304" pitchFamily="18" charset="0"/>
                  </a:rPr>
                  <a:t> was changed</a:t>
                </a:r>
                <a:r>
                  <a:rPr lang="hu-HU" dirty="0" smtClean="0">
                    <a:latin typeface="Times New Roman" panose="02020603050405020304" pitchFamily="18" charset="0"/>
                    <a:cs typeface="Times New Roman" panose="02020603050405020304" pitchFamily="18" charset="0"/>
                  </a:rPr>
                  <a:t>:</a:t>
                </a:r>
              </a:p>
              <a:p>
                <a:pPr>
                  <a:spcBef>
                    <a:spcPts val="6000"/>
                  </a:spcBef>
                </a:pPr>
                <a:r>
                  <a:rPr lang="en-US" dirty="0">
                    <a:latin typeface="Times New Roman" panose="02020603050405020304" pitchFamily="18" charset="0"/>
                    <a:cs typeface="Times New Roman" panose="02020603050405020304" pitchFamily="18" charset="0"/>
                  </a:rPr>
                  <a:t>The </a:t>
                </a:r>
                <a:r>
                  <a:rPr lang="hu-HU" dirty="0" smtClean="0">
                    <a:latin typeface="Times New Roman" panose="02020603050405020304" pitchFamily="18" charset="0"/>
                    <a:cs typeface="Times New Roman" panose="02020603050405020304" pitchFamily="18" charset="0"/>
                  </a:rPr>
                  <a:t>complete</a:t>
                </a:r>
                <a:r>
                  <a:rPr lang="en-US" dirty="0" smtClean="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relationship is therefore, with the </a:t>
                </a:r>
                <a:r>
                  <a:rPr lang="hu-HU" dirty="0" smtClean="0">
                    <a:latin typeface="Times New Roman" panose="02020603050405020304" pitchFamily="18" charset="0"/>
                    <a:cs typeface="Times New Roman" panose="02020603050405020304" pitchFamily="18" charset="0"/>
                  </a:rPr>
                  <a:t>expression</a:t>
                </a:r>
                <a:r>
                  <a:rPr lang="en-US" dirty="0" smtClean="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of </a:t>
                </a:r>
                <a:r>
                  <a:rPr lang="en-US" dirty="0" smtClean="0">
                    <a:latin typeface="Times New Roman" panose="02020603050405020304" pitchFamily="18" charset="0"/>
                    <a:cs typeface="Times New Roman" panose="02020603050405020304" pitchFamily="18" charset="0"/>
                  </a:rPr>
                  <a:t>constant </a:t>
                </a:r>
                <a:r>
                  <a:rPr lang="en-US" i="1" dirty="0" smtClean="0">
                    <a:latin typeface="Times New Roman" panose="02020603050405020304" pitchFamily="18" charset="0"/>
                    <a:cs typeface="Times New Roman" panose="02020603050405020304" pitchFamily="18" charset="0"/>
                  </a:rPr>
                  <a:t>A</a:t>
                </a:r>
                <a:r>
                  <a:rPr lang="hu-HU" dirty="0" smtClean="0">
                    <a:latin typeface="Times New Roman" panose="02020603050405020304" pitchFamily="18" charset="0"/>
                    <a:cs typeface="Times New Roman" panose="02020603050405020304" pitchFamily="18" charset="0"/>
                  </a:rPr>
                  <a:t>:</a:t>
                </a:r>
                <a:endParaRPr lang="hu-HU" dirty="0">
                  <a:latin typeface="Times New Roman" panose="02020603050405020304" pitchFamily="18" charset="0"/>
                  <a:cs typeface="Times New Roman" panose="02020603050405020304" pitchFamily="18" charset="0"/>
                </a:endParaRPr>
              </a:p>
              <a:p>
                <a:pPr>
                  <a:lnSpc>
                    <a:spcPct val="110000"/>
                  </a:lnSpc>
                  <a:spcBef>
                    <a:spcPts val="6000"/>
                  </a:spcBef>
                </a:pPr>
                <a:r>
                  <a:rPr lang="hu-HU" dirty="0" smtClean="0">
                    <a:latin typeface="Times New Roman" panose="02020603050405020304" pitchFamily="18" charset="0"/>
                    <a:cs typeface="Times New Roman" panose="02020603050405020304" pitchFamily="18" charset="0"/>
                  </a:rPr>
                  <a:t>The constants </a:t>
                </a:r>
                <a14:m>
                  <m:oMath xmlns:m="http://schemas.openxmlformats.org/officeDocument/2006/math">
                    <m:sSub>
                      <m:sSubPr>
                        <m:ctrlPr>
                          <a:rPr lang="hu-HU" i="1">
                            <a:latin typeface="Cambria Math" panose="02040503050406030204" pitchFamily="18" charset="0"/>
                          </a:rPr>
                        </m:ctrlPr>
                      </m:sSubPr>
                      <m:e>
                        <m:r>
                          <a:rPr lang="hu-HU" i="1">
                            <a:latin typeface="Cambria Math" panose="02040503050406030204" pitchFamily="18" charset="0"/>
                          </a:rPr>
                          <m:t>𝐴</m:t>
                        </m:r>
                      </m:e>
                      <m:sub>
                        <m:r>
                          <a:rPr lang="hu-HU" i="1">
                            <a:latin typeface="Cambria Math" panose="02040503050406030204" pitchFamily="18" charset="0"/>
                          </a:rPr>
                          <m:t>𝐶𝑢</m:t>
                        </m:r>
                        <m:r>
                          <a:rPr lang="hu-HU" i="1">
                            <a:latin typeface="Cambria Math" panose="02040503050406030204" pitchFamily="18" charset="0"/>
                          </a:rPr>
                          <m:t>/</m:t>
                        </m:r>
                        <m:sSup>
                          <m:sSupPr>
                            <m:ctrlPr>
                              <a:rPr lang="hu-HU" i="1">
                                <a:latin typeface="Cambria Math" panose="02040503050406030204" pitchFamily="18" charset="0"/>
                              </a:rPr>
                            </m:ctrlPr>
                          </m:sSupPr>
                          <m:e>
                            <m:r>
                              <a:rPr lang="hu-HU" i="1">
                                <a:latin typeface="Cambria Math" panose="02040503050406030204" pitchFamily="18" charset="0"/>
                              </a:rPr>
                              <m:t>𝐶𝑢</m:t>
                            </m:r>
                          </m:e>
                          <m:sup>
                            <m:r>
                              <a:rPr lang="hu-HU" i="1">
                                <a:latin typeface="Cambria Math" panose="02040503050406030204" pitchFamily="18" charset="0"/>
                              </a:rPr>
                              <m:t>2+</m:t>
                            </m:r>
                          </m:sup>
                        </m:sSup>
                      </m:sub>
                    </m:sSub>
                    <m:r>
                      <a:rPr lang="hu-HU" i="1">
                        <a:latin typeface="Cambria Math" panose="02040503050406030204" pitchFamily="18" charset="0"/>
                      </a:rPr>
                      <m:t> </m:t>
                    </m:r>
                  </m:oMath>
                </a14:m>
                <a:r>
                  <a:rPr lang="hu-HU" dirty="0" smtClean="0">
                    <a:latin typeface="Times New Roman" panose="02020603050405020304" pitchFamily="18" charset="0"/>
                    <a:cs typeface="Times New Roman" panose="02020603050405020304" pitchFamily="18" charset="0"/>
                  </a:rPr>
                  <a:t>and </a:t>
                </a:r>
                <a14:m>
                  <m:oMath xmlns:m="http://schemas.openxmlformats.org/officeDocument/2006/math">
                    <m:sSub>
                      <m:sSubPr>
                        <m:ctrlPr>
                          <a:rPr lang="hu-HU" i="1">
                            <a:latin typeface="Cambria Math" panose="02040503050406030204" pitchFamily="18" charset="0"/>
                          </a:rPr>
                        </m:ctrlPr>
                      </m:sSubPr>
                      <m:e>
                        <m:r>
                          <a:rPr lang="hu-HU" i="1">
                            <a:latin typeface="Cambria Math" panose="02040503050406030204" pitchFamily="18" charset="0"/>
                          </a:rPr>
                          <m:t>𝐴</m:t>
                        </m:r>
                      </m:e>
                      <m:sub>
                        <m:r>
                          <a:rPr lang="hu-HU" i="1">
                            <a:latin typeface="Cambria Math" panose="02040503050406030204" pitchFamily="18" charset="0"/>
                          </a:rPr>
                          <m:t>𝑍𝑛</m:t>
                        </m:r>
                        <m:r>
                          <a:rPr lang="hu-HU" i="1">
                            <a:latin typeface="Cambria Math" panose="02040503050406030204" pitchFamily="18" charset="0"/>
                          </a:rPr>
                          <m:t>/</m:t>
                        </m:r>
                        <m:sSup>
                          <m:sSupPr>
                            <m:ctrlPr>
                              <a:rPr lang="hu-HU" i="1">
                                <a:latin typeface="Cambria Math" panose="02040503050406030204" pitchFamily="18" charset="0"/>
                              </a:rPr>
                            </m:ctrlPr>
                          </m:sSupPr>
                          <m:e>
                            <m:r>
                              <a:rPr lang="hu-HU" i="1">
                                <a:latin typeface="Cambria Math" panose="02040503050406030204" pitchFamily="18" charset="0"/>
                              </a:rPr>
                              <m:t>𝑍𝑛</m:t>
                            </m:r>
                          </m:e>
                          <m:sup>
                            <m:r>
                              <a:rPr lang="hu-HU" i="1">
                                <a:latin typeface="Cambria Math" panose="02040503050406030204" pitchFamily="18" charset="0"/>
                              </a:rPr>
                              <m:t>2+</m:t>
                            </m:r>
                          </m:sup>
                        </m:sSup>
                      </m:sub>
                    </m:sSub>
                  </m:oMath>
                </a14:m>
                <a:r>
                  <a:rPr lang="hu-HU" dirty="0">
                    <a:latin typeface="Times New Roman" panose="02020603050405020304" pitchFamily="18" charset="0"/>
                    <a:cs typeface="Times New Roman" panose="02020603050405020304" pitchFamily="18" charset="0"/>
                  </a:rPr>
                  <a:t> </a:t>
                </a:r>
                <a:r>
                  <a:rPr lang="hu-HU" dirty="0" smtClean="0">
                    <a:latin typeface="Times New Roman" panose="02020603050405020304" pitchFamily="18" charset="0"/>
                    <a:cs typeface="Times New Roman" panose="02020603050405020304" pitchFamily="18" charset="0"/>
                  </a:rPr>
                  <a:t>are the</a:t>
                </a:r>
                <a:br>
                  <a:rPr lang="hu-HU" dirty="0" smtClean="0">
                    <a:latin typeface="Times New Roman" panose="02020603050405020304" pitchFamily="18" charset="0"/>
                    <a:cs typeface="Times New Roman" panose="02020603050405020304" pitchFamily="18" charset="0"/>
                  </a:rPr>
                </a:br>
                <a:r>
                  <a:rPr lang="hu-HU" b="1" dirty="0" smtClean="0"/>
                  <a:t>standard electrode potential(s): </a:t>
                </a:r>
                <a:r>
                  <a:rPr lang="hu-HU" dirty="0" smtClean="0"/>
                  <a:t>(sign: </a:t>
                </a:r>
                <a:r>
                  <a:rPr lang="hu-HU" i="1" dirty="0"/>
                  <a:t>ε</a:t>
                </a:r>
                <a:r>
                  <a:rPr lang="hu-HU" i="1" baseline="30000" dirty="0"/>
                  <a:t>o</a:t>
                </a:r>
                <a:r>
                  <a:rPr lang="hu-HU" dirty="0"/>
                  <a:t>; </a:t>
                </a:r>
                <a:r>
                  <a:rPr lang="hu-HU" dirty="0" smtClean="0"/>
                  <a:t>unit: </a:t>
                </a:r>
                <a:r>
                  <a:rPr lang="hu-HU" i="1" dirty="0"/>
                  <a:t>1 V</a:t>
                </a:r>
                <a:r>
                  <a:rPr lang="hu-HU" dirty="0"/>
                  <a:t>) </a:t>
                </a:r>
                <a:r>
                  <a:rPr lang="en-US" dirty="0"/>
                  <a:t>the electrode potential when the tested electrode is </a:t>
                </a:r>
                <a:r>
                  <a:rPr lang="en-US" dirty="0" smtClean="0"/>
                  <a:t>in </a:t>
                </a:r>
                <a:r>
                  <a:rPr lang="en-US" dirty="0"/>
                  <a:t>a standard state and in equilibrium, i.e</a:t>
                </a:r>
                <a:r>
                  <a:rPr lang="en-US" dirty="0" smtClean="0"/>
                  <a:t>.</a:t>
                </a:r>
                <a:r>
                  <a:rPr lang="hu-HU" dirty="0" smtClean="0"/>
                  <a:t>,</a:t>
                </a:r>
                <a:r>
                  <a:rPr lang="en-US" dirty="0" smtClean="0"/>
                  <a:t> </a:t>
                </a:r>
                <a:r>
                  <a:rPr lang="en-US" dirty="0"/>
                  <a:t>the </a:t>
                </a:r>
                <a:r>
                  <a:rPr lang="hu-HU" dirty="0" smtClean="0"/>
                  <a:t>concentration</a:t>
                </a:r>
                <a:r>
                  <a:rPr lang="en-US" dirty="0" smtClean="0"/>
                  <a:t> </a:t>
                </a:r>
                <a:r>
                  <a:rPr lang="en-US" dirty="0"/>
                  <a:t>of the </a:t>
                </a:r>
                <a:r>
                  <a:rPr lang="en-US" dirty="0" smtClean="0"/>
                  <a:t>solution</a:t>
                </a:r>
                <a:r>
                  <a:rPr lang="hu-HU" dirty="0" smtClean="0"/>
                  <a:t> is </a:t>
                </a:r>
                <a:r>
                  <a:rPr lang="hu-HU" dirty="0"/>
                  <a:t>1 mol/dm</a:t>
                </a:r>
                <a:r>
                  <a:rPr lang="hu-HU" baseline="30000" dirty="0"/>
                  <a:t>3</a:t>
                </a:r>
                <a:r>
                  <a:rPr lang="hu-HU" dirty="0"/>
                  <a:t>, </a:t>
                </a:r>
                <a:r>
                  <a:rPr lang="hu-HU" dirty="0" smtClean="0"/>
                  <a:t>and the pressure is </a:t>
                </a:r>
                <a:r>
                  <a:rPr lang="hu-HU" dirty="0"/>
                  <a:t>1 atm.</a:t>
                </a:r>
                <a:endParaRPr lang="hu-HU" dirty="0">
                  <a:latin typeface="Times New Roman" panose="02020603050405020304" pitchFamily="18" charset="0"/>
                  <a:cs typeface="Times New Roman" panose="02020603050405020304" pitchFamily="18" charset="0"/>
                </a:endParaRPr>
              </a:p>
            </p:txBody>
          </p:sp>
        </mc:Choice>
        <mc:Fallback xmlns="">
          <p:sp>
            <p:nvSpPr>
              <p:cNvPr id="3" name="Tartalom helye 2">
                <a:extLst>
                  <a:ext uri="{FF2B5EF4-FFF2-40B4-BE49-F238E27FC236}">
                    <a16:creationId xmlns:a16="http://schemas.microsoft.com/office/drawing/2014/main" id="{21C575F2-DCB5-467E-9D41-0093440515F3}"/>
                  </a:ext>
                </a:extLst>
              </p:cNvPr>
              <p:cNvSpPr>
                <a:spLocks noGrp="1" noRot="1" noChangeAspect="1" noMove="1" noResize="1" noEditPoints="1" noAdjustHandles="1" noChangeArrowheads="1" noChangeShapeType="1" noTextEdit="1"/>
              </p:cNvSpPr>
              <p:nvPr>
                <p:ph idx="1"/>
              </p:nvPr>
            </p:nvSpPr>
            <p:spPr>
              <a:xfrm>
                <a:off x="318655" y="1662544"/>
                <a:ext cx="11582400" cy="5005541"/>
              </a:xfrm>
              <a:blipFill>
                <a:blip r:embed="rId3"/>
                <a:stretch>
                  <a:fillRect l="-789" t="-2801" r="-895" b="-2436"/>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4" name="Szövegdoboz 3">
                <a:extLst>
                  <a:ext uri="{FF2B5EF4-FFF2-40B4-BE49-F238E27FC236}">
                    <a16:creationId xmlns:a16="http://schemas.microsoft.com/office/drawing/2014/main" id="{A50A587C-4219-4CE6-8F66-9EBDC724F1A7}"/>
                  </a:ext>
                </a:extLst>
              </p:cNvPr>
              <p:cNvSpPr txBox="1"/>
              <p:nvPr/>
            </p:nvSpPr>
            <p:spPr>
              <a:xfrm>
                <a:off x="3509426" y="2074279"/>
                <a:ext cx="5370316" cy="600357"/>
              </a:xfrm>
              <a:prstGeom prst="rect">
                <a:avLst/>
              </a:prstGeom>
              <a:noFill/>
            </p:spPr>
            <p:txBody>
              <a:bodyPr wrap="none" lIns="0" tIns="0" rIns="0" bIns="0" rtlCol="0">
                <a:spAutoFit/>
              </a:bodyPr>
              <a:lstStyle/>
              <a:p>
                <a14:m>
                  <m:oMath xmlns:m="http://schemas.openxmlformats.org/officeDocument/2006/math">
                    <m:r>
                      <a:rPr lang="hu-HU" sz="2400" b="0" i="1" smtClean="0">
                        <a:latin typeface="Cambria Math" panose="02040503050406030204" pitchFamily="18" charset="0"/>
                      </a:rPr>
                      <m:t>𝐸</m:t>
                    </m:r>
                    <m:r>
                      <a:rPr lang="hu-HU" sz="2400" b="0" i="1" smtClean="0">
                        <a:latin typeface="Cambria Math" panose="02040503050406030204" pitchFamily="18" charset="0"/>
                      </a:rPr>
                      <m:t>=</m:t>
                    </m:r>
                    <m:r>
                      <a:rPr lang="hu-HU" sz="2400" b="0" i="1" smtClean="0">
                        <a:latin typeface="Cambria Math" panose="02040503050406030204" pitchFamily="18" charset="0"/>
                      </a:rPr>
                      <m:t>𝐴</m:t>
                    </m:r>
                    <m:r>
                      <a:rPr lang="hu-HU" sz="2400" b="0" i="1" smtClean="0">
                        <a:latin typeface="Cambria Math" panose="02040503050406030204" pitchFamily="18" charset="0"/>
                      </a:rPr>
                      <m:t>+</m:t>
                    </m:r>
                    <m:r>
                      <a:rPr lang="hu-HU" sz="2400" b="0" i="1" smtClean="0">
                        <a:latin typeface="Cambria Math" panose="02040503050406030204" pitchFamily="18" charset="0"/>
                      </a:rPr>
                      <m:t>𝐵</m:t>
                    </m:r>
                    <m:r>
                      <a:rPr lang="hu-HU" sz="2400" b="0" i="1" smtClean="0">
                        <a:latin typeface="Cambria Math" panose="02040503050406030204" pitchFamily="18" charset="0"/>
                      </a:rPr>
                      <m:t> </m:t>
                    </m:r>
                    <m:r>
                      <a:rPr lang="hu-HU" sz="2400" b="0" i="1" smtClean="0">
                        <a:latin typeface="Cambria Math" panose="02040503050406030204" pitchFamily="18" charset="0"/>
                      </a:rPr>
                      <m:t>𝑙𝑛</m:t>
                    </m:r>
                    <m:d>
                      <m:dPr>
                        <m:ctrlPr>
                          <a:rPr lang="hu-HU" sz="2400" b="0" i="1" smtClean="0">
                            <a:latin typeface="Cambria Math" panose="02040503050406030204" pitchFamily="18" charset="0"/>
                          </a:rPr>
                        </m:ctrlPr>
                      </m:dPr>
                      <m:e>
                        <m:f>
                          <m:fPr>
                            <m:ctrlPr>
                              <a:rPr lang="hu-HU" sz="2400" i="1">
                                <a:latin typeface="Cambria Math" panose="02040503050406030204" pitchFamily="18" charset="0"/>
                              </a:rPr>
                            </m:ctrlPr>
                          </m:fPr>
                          <m:num>
                            <m:d>
                              <m:dPr>
                                <m:begChr m:val="["/>
                                <m:endChr m:val="]"/>
                                <m:ctrlPr>
                                  <a:rPr lang="hu-HU" sz="2400" i="1">
                                    <a:latin typeface="Cambria Math" panose="02040503050406030204" pitchFamily="18" charset="0"/>
                                  </a:rPr>
                                </m:ctrlPr>
                              </m:dPr>
                              <m:e>
                                <m:sSup>
                                  <m:sSupPr>
                                    <m:ctrlPr>
                                      <a:rPr lang="hu-HU" sz="2400" i="1">
                                        <a:latin typeface="Cambria Math" panose="02040503050406030204" pitchFamily="18" charset="0"/>
                                      </a:rPr>
                                    </m:ctrlPr>
                                  </m:sSupPr>
                                  <m:e>
                                    <m:r>
                                      <a:rPr lang="hu-HU" sz="2400" i="1">
                                        <a:latin typeface="Cambria Math" panose="02040503050406030204" pitchFamily="18" charset="0"/>
                                      </a:rPr>
                                      <m:t>𝐶𝑢</m:t>
                                    </m:r>
                                  </m:e>
                                  <m:sup>
                                    <m:r>
                                      <a:rPr lang="hu-HU" sz="2400" i="1">
                                        <a:latin typeface="Cambria Math" panose="02040503050406030204" pitchFamily="18" charset="0"/>
                                      </a:rPr>
                                      <m:t>2+</m:t>
                                    </m:r>
                                  </m:sup>
                                </m:sSup>
                              </m:e>
                            </m:d>
                          </m:num>
                          <m:den>
                            <m:r>
                              <a:rPr lang="hu-HU" sz="2400" i="1">
                                <a:latin typeface="Cambria Math" panose="02040503050406030204" pitchFamily="18" charset="0"/>
                              </a:rPr>
                              <m:t>1</m:t>
                            </m:r>
                            <m:r>
                              <a:rPr lang="hu-HU" sz="2400" i="1">
                                <a:latin typeface="Cambria Math" panose="02040503050406030204" pitchFamily="18" charset="0"/>
                              </a:rPr>
                              <m:t>𝑀</m:t>
                            </m:r>
                          </m:den>
                        </m:f>
                      </m:e>
                    </m:d>
                  </m:oMath>
                </a14:m>
                <a:r>
                  <a:rPr lang="hu-HU" sz="2400" dirty="0"/>
                  <a:t> </a:t>
                </a:r>
                <a:r>
                  <a:rPr lang="hu-HU" sz="2400" dirty="0" smtClean="0">
                    <a:latin typeface="Times New Roman" panose="02020603050405020304" pitchFamily="18" charset="0"/>
                    <a:cs typeface="Times New Roman" panose="02020603050405020304" pitchFamily="18" charset="0"/>
                  </a:rPr>
                  <a:t>and</a:t>
                </a:r>
                <a:r>
                  <a:rPr lang="hu-HU" sz="2400" dirty="0" smtClean="0"/>
                  <a:t> </a:t>
                </a:r>
                <a14:m>
                  <m:oMath xmlns:m="http://schemas.openxmlformats.org/officeDocument/2006/math">
                    <m:r>
                      <a:rPr lang="hu-HU" sz="2400" i="1">
                        <a:latin typeface="Cambria Math" panose="02040503050406030204" pitchFamily="18" charset="0"/>
                      </a:rPr>
                      <m:t>𝑙𝑛</m:t>
                    </m:r>
                    <m:d>
                      <m:dPr>
                        <m:ctrlPr>
                          <a:rPr lang="hu-HU" sz="2400" i="1">
                            <a:latin typeface="Cambria Math" panose="02040503050406030204" pitchFamily="18" charset="0"/>
                          </a:rPr>
                        </m:ctrlPr>
                      </m:dPr>
                      <m:e>
                        <m:f>
                          <m:fPr>
                            <m:ctrlPr>
                              <a:rPr lang="hu-HU" sz="2400" i="1">
                                <a:latin typeface="Cambria Math" panose="02040503050406030204" pitchFamily="18" charset="0"/>
                              </a:rPr>
                            </m:ctrlPr>
                          </m:fPr>
                          <m:num>
                            <m:d>
                              <m:dPr>
                                <m:begChr m:val="["/>
                                <m:endChr m:val="]"/>
                                <m:ctrlPr>
                                  <a:rPr lang="hu-HU" sz="2400" i="1">
                                    <a:latin typeface="Cambria Math" panose="02040503050406030204" pitchFamily="18" charset="0"/>
                                  </a:rPr>
                                </m:ctrlPr>
                              </m:dPr>
                              <m:e>
                                <m:sSup>
                                  <m:sSupPr>
                                    <m:ctrlPr>
                                      <a:rPr lang="hu-HU" sz="2400" i="1">
                                        <a:latin typeface="Cambria Math" panose="02040503050406030204" pitchFamily="18" charset="0"/>
                                      </a:rPr>
                                    </m:ctrlPr>
                                  </m:sSupPr>
                                  <m:e>
                                    <m:r>
                                      <a:rPr lang="hu-HU" sz="2400" b="0" i="1" smtClean="0">
                                        <a:latin typeface="Cambria Math" panose="02040503050406030204" pitchFamily="18" charset="0"/>
                                      </a:rPr>
                                      <m:t>𝑍𝑛</m:t>
                                    </m:r>
                                  </m:e>
                                  <m:sup>
                                    <m:r>
                                      <a:rPr lang="hu-HU" sz="2400" i="1">
                                        <a:latin typeface="Cambria Math" panose="02040503050406030204" pitchFamily="18" charset="0"/>
                                      </a:rPr>
                                      <m:t>2+</m:t>
                                    </m:r>
                                  </m:sup>
                                </m:sSup>
                              </m:e>
                            </m:d>
                          </m:num>
                          <m:den>
                            <m:r>
                              <a:rPr lang="hu-HU" sz="2400" i="1">
                                <a:latin typeface="Cambria Math" panose="02040503050406030204" pitchFamily="18" charset="0"/>
                              </a:rPr>
                              <m:t>1</m:t>
                            </m:r>
                            <m:r>
                              <a:rPr lang="hu-HU" sz="2400" i="1">
                                <a:latin typeface="Cambria Math" panose="02040503050406030204" pitchFamily="18" charset="0"/>
                              </a:rPr>
                              <m:t>𝑀</m:t>
                            </m:r>
                          </m:den>
                        </m:f>
                      </m:e>
                    </m:d>
                    <m:r>
                      <a:rPr lang="hu-HU" sz="2400" b="0" i="1" smtClean="0">
                        <a:latin typeface="Cambria Math" panose="02040503050406030204" pitchFamily="18" charset="0"/>
                      </a:rPr>
                      <m:t>=0</m:t>
                    </m:r>
                  </m:oMath>
                </a14:m>
                <a:r>
                  <a:rPr lang="hu-HU" sz="2400" dirty="0"/>
                  <a:t> </a:t>
                </a:r>
              </a:p>
            </p:txBody>
          </p:sp>
        </mc:Choice>
        <mc:Fallback xmlns="">
          <p:sp>
            <p:nvSpPr>
              <p:cNvPr id="4" name="Szövegdoboz 3">
                <a:extLst>
                  <a:ext uri="{FF2B5EF4-FFF2-40B4-BE49-F238E27FC236}">
                    <a16:creationId xmlns:a16="http://schemas.microsoft.com/office/drawing/2014/main" id="{A50A587C-4219-4CE6-8F66-9EBDC724F1A7}"/>
                  </a:ext>
                </a:extLst>
              </p:cNvPr>
              <p:cNvSpPr txBox="1">
                <a:spLocks noRot="1" noChangeAspect="1" noMove="1" noResize="1" noEditPoints="1" noAdjustHandles="1" noChangeArrowheads="1" noChangeShapeType="1" noTextEdit="1"/>
              </p:cNvSpPr>
              <p:nvPr/>
            </p:nvSpPr>
            <p:spPr>
              <a:xfrm>
                <a:off x="3509426" y="2074279"/>
                <a:ext cx="5370316" cy="600357"/>
              </a:xfrm>
              <a:prstGeom prst="rect">
                <a:avLst/>
              </a:prstGeom>
              <a:blipFill>
                <a:blip r:embed="rId4"/>
                <a:stretch>
                  <a:fillRect b="-15152"/>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7" name="Szövegdoboz 6">
                <a:extLst>
                  <a:ext uri="{FF2B5EF4-FFF2-40B4-BE49-F238E27FC236}">
                    <a16:creationId xmlns:a16="http://schemas.microsoft.com/office/drawing/2014/main" id="{F15407C3-1FA0-4C46-AD49-72AEDC9AEC92}"/>
                  </a:ext>
                </a:extLst>
              </p:cNvPr>
              <p:cNvSpPr txBox="1"/>
              <p:nvPr/>
            </p:nvSpPr>
            <p:spPr>
              <a:xfrm>
                <a:off x="3444238" y="3129354"/>
                <a:ext cx="5370316" cy="600357"/>
              </a:xfrm>
              <a:prstGeom prst="rect">
                <a:avLst/>
              </a:prstGeom>
              <a:noFill/>
            </p:spPr>
            <p:txBody>
              <a:bodyPr wrap="none" lIns="0" tIns="0" rIns="0" bIns="0" rtlCol="0">
                <a:spAutoFit/>
              </a:bodyPr>
              <a:lstStyle/>
              <a:p>
                <a14:m>
                  <m:oMath xmlns:m="http://schemas.openxmlformats.org/officeDocument/2006/math">
                    <m:r>
                      <a:rPr lang="hu-HU" sz="2400" b="0" i="1" smtClean="0">
                        <a:latin typeface="Cambria Math" panose="02040503050406030204" pitchFamily="18" charset="0"/>
                      </a:rPr>
                      <m:t>𝐸</m:t>
                    </m:r>
                    <m:r>
                      <a:rPr lang="hu-HU" sz="2400" b="0" i="1" smtClean="0">
                        <a:latin typeface="Cambria Math" panose="02040503050406030204" pitchFamily="18" charset="0"/>
                      </a:rPr>
                      <m:t>=</m:t>
                    </m:r>
                    <m:r>
                      <a:rPr lang="hu-HU" sz="2400" b="0" i="1" smtClean="0">
                        <a:latin typeface="Cambria Math" panose="02040503050406030204" pitchFamily="18" charset="0"/>
                      </a:rPr>
                      <m:t>𝐴</m:t>
                    </m:r>
                    <m:r>
                      <a:rPr lang="hu-HU" sz="2400" b="0" i="1" smtClean="0">
                        <a:latin typeface="Cambria Math" panose="02040503050406030204" pitchFamily="18" charset="0"/>
                      </a:rPr>
                      <m:t>−</m:t>
                    </m:r>
                    <m:r>
                      <a:rPr lang="hu-HU" sz="2400" b="0" i="1" smtClean="0">
                        <a:latin typeface="Cambria Math" panose="02040503050406030204" pitchFamily="18" charset="0"/>
                      </a:rPr>
                      <m:t>𝐵</m:t>
                    </m:r>
                    <m:r>
                      <a:rPr lang="hu-HU" sz="2400" b="0" i="1" smtClean="0">
                        <a:latin typeface="Cambria Math" panose="02040503050406030204" pitchFamily="18" charset="0"/>
                      </a:rPr>
                      <m:t> </m:t>
                    </m:r>
                    <m:r>
                      <a:rPr lang="hu-HU" sz="2400" b="0" i="1" smtClean="0">
                        <a:latin typeface="Cambria Math" panose="02040503050406030204" pitchFamily="18" charset="0"/>
                      </a:rPr>
                      <m:t>𝑙𝑛</m:t>
                    </m:r>
                    <m:d>
                      <m:dPr>
                        <m:ctrlPr>
                          <a:rPr lang="hu-HU" sz="2400" b="0" i="1" smtClean="0">
                            <a:latin typeface="Cambria Math" panose="02040503050406030204" pitchFamily="18" charset="0"/>
                          </a:rPr>
                        </m:ctrlPr>
                      </m:dPr>
                      <m:e>
                        <m:f>
                          <m:fPr>
                            <m:ctrlPr>
                              <a:rPr lang="hu-HU" sz="2400" i="1">
                                <a:latin typeface="Cambria Math" panose="02040503050406030204" pitchFamily="18" charset="0"/>
                              </a:rPr>
                            </m:ctrlPr>
                          </m:fPr>
                          <m:num>
                            <m:d>
                              <m:dPr>
                                <m:begChr m:val="["/>
                                <m:endChr m:val="]"/>
                                <m:ctrlPr>
                                  <a:rPr lang="hu-HU" sz="2400" i="1">
                                    <a:latin typeface="Cambria Math" panose="02040503050406030204" pitchFamily="18" charset="0"/>
                                  </a:rPr>
                                </m:ctrlPr>
                              </m:dPr>
                              <m:e>
                                <m:sSup>
                                  <m:sSupPr>
                                    <m:ctrlPr>
                                      <a:rPr lang="hu-HU" sz="2400" i="1">
                                        <a:latin typeface="Cambria Math" panose="02040503050406030204" pitchFamily="18" charset="0"/>
                                      </a:rPr>
                                    </m:ctrlPr>
                                  </m:sSupPr>
                                  <m:e>
                                    <m:r>
                                      <a:rPr lang="hu-HU" sz="2400" b="0" i="1" smtClean="0">
                                        <a:latin typeface="Cambria Math" panose="02040503050406030204" pitchFamily="18" charset="0"/>
                                      </a:rPr>
                                      <m:t>𝑍𝑛</m:t>
                                    </m:r>
                                  </m:e>
                                  <m:sup>
                                    <m:r>
                                      <a:rPr lang="hu-HU" sz="2400" i="1">
                                        <a:latin typeface="Cambria Math" panose="02040503050406030204" pitchFamily="18" charset="0"/>
                                      </a:rPr>
                                      <m:t>2+</m:t>
                                    </m:r>
                                  </m:sup>
                                </m:sSup>
                              </m:e>
                            </m:d>
                          </m:num>
                          <m:den>
                            <m:r>
                              <a:rPr lang="hu-HU" sz="2400" i="1">
                                <a:latin typeface="Cambria Math" panose="02040503050406030204" pitchFamily="18" charset="0"/>
                              </a:rPr>
                              <m:t>1</m:t>
                            </m:r>
                            <m:r>
                              <a:rPr lang="hu-HU" sz="2400" i="1">
                                <a:latin typeface="Cambria Math" panose="02040503050406030204" pitchFamily="18" charset="0"/>
                              </a:rPr>
                              <m:t>𝑀</m:t>
                            </m:r>
                          </m:den>
                        </m:f>
                      </m:e>
                    </m:d>
                  </m:oMath>
                </a14:m>
                <a:r>
                  <a:rPr lang="hu-HU" sz="2400" dirty="0"/>
                  <a:t> </a:t>
                </a:r>
                <a:r>
                  <a:rPr lang="hu-HU" sz="2400" dirty="0" smtClean="0">
                    <a:latin typeface="Times New Roman" panose="02020603050405020304" pitchFamily="18" charset="0"/>
                    <a:cs typeface="Times New Roman" panose="02020603050405020304" pitchFamily="18" charset="0"/>
                  </a:rPr>
                  <a:t>and</a:t>
                </a:r>
                <a:r>
                  <a:rPr lang="hu-HU" sz="2400" dirty="0" smtClean="0"/>
                  <a:t> </a:t>
                </a:r>
                <a14:m>
                  <m:oMath xmlns:m="http://schemas.openxmlformats.org/officeDocument/2006/math">
                    <m:r>
                      <a:rPr lang="hu-HU" sz="2400" i="1">
                        <a:latin typeface="Cambria Math" panose="02040503050406030204" pitchFamily="18" charset="0"/>
                      </a:rPr>
                      <m:t>𝑙𝑛</m:t>
                    </m:r>
                    <m:d>
                      <m:dPr>
                        <m:ctrlPr>
                          <a:rPr lang="hu-HU" sz="2400" i="1">
                            <a:latin typeface="Cambria Math" panose="02040503050406030204" pitchFamily="18" charset="0"/>
                          </a:rPr>
                        </m:ctrlPr>
                      </m:dPr>
                      <m:e>
                        <m:f>
                          <m:fPr>
                            <m:ctrlPr>
                              <a:rPr lang="hu-HU" sz="2400" i="1">
                                <a:latin typeface="Cambria Math" panose="02040503050406030204" pitchFamily="18" charset="0"/>
                              </a:rPr>
                            </m:ctrlPr>
                          </m:fPr>
                          <m:num>
                            <m:d>
                              <m:dPr>
                                <m:begChr m:val="["/>
                                <m:endChr m:val="]"/>
                                <m:ctrlPr>
                                  <a:rPr lang="hu-HU" sz="2400" i="1">
                                    <a:latin typeface="Cambria Math" panose="02040503050406030204" pitchFamily="18" charset="0"/>
                                  </a:rPr>
                                </m:ctrlPr>
                              </m:dPr>
                              <m:e>
                                <m:sSup>
                                  <m:sSupPr>
                                    <m:ctrlPr>
                                      <a:rPr lang="hu-HU" sz="2400" i="1">
                                        <a:latin typeface="Cambria Math" panose="02040503050406030204" pitchFamily="18" charset="0"/>
                                      </a:rPr>
                                    </m:ctrlPr>
                                  </m:sSupPr>
                                  <m:e>
                                    <m:r>
                                      <a:rPr lang="hu-HU" sz="2400" b="0" i="1" smtClean="0">
                                        <a:latin typeface="Cambria Math" panose="02040503050406030204" pitchFamily="18" charset="0"/>
                                      </a:rPr>
                                      <m:t>𝐶𝑢</m:t>
                                    </m:r>
                                  </m:e>
                                  <m:sup>
                                    <m:r>
                                      <a:rPr lang="hu-HU" sz="2400" i="1">
                                        <a:latin typeface="Cambria Math" panose="02040503050406030204" pitchFamily="18" charset="0"/>
                                      </a:rPr>
                                      <m:t>2+</m:t>
                                    </m:r>
                                  </m:sup>
                                </m:sSup>
                              </m:e>
                            </m:d>
                          </m:num>
                          <m:den>
                            <m:r>
                              <a:rPr lang="hu-HU" sz="2400" i="1">
                                <a:latin typeface="Cambria Math" panose="02040503050406030204" pitchFamily="18" charset="0"/>
                              </a:rPr>
                              <m:t>1</m:t>
                            </m:r>
                            <m:r>
                              <a:rPr lang="hu-HU" sz="2400" i="1">
                                <a:latin typeface="Cambria Math" panose="02040503050406030204" pitchFamily="18" charset="0"/>
                              </a:rPr>
                              <m:t>𝑀</m:t>
                            </m:r>
                          </m:den>
                        </m:f>
                      </m:e>
                    </m:d>
                    <m:r>
                      <a:rPr lang="hu-HU" sz="2400" b="0" i="1" smtClean="0">
                        <a:latin typeface="Cambria Math" panose="02040503050406030204" pitchFamily="18" charset="0"/>
                      </a:rPr>
                      <m:t>=0</m:t>
                    </m:r>
                  </m:oMath>
                </a14:m>
                <a:r>
                  <a:rPr lang="hu-HU" sz="2400" dirty="0"/>
                  <a:t> </a:t>
                </a:r>
              </a:p>
            </p:txBody>
          </p:sp>
        </mc:Choice>
        <mc:Fallback xmlns="">
          <p:sp>
            <p:nvSpPr>
              <p:cNvPr id="7" name="Szövegdoboz 6">
                <a:extLst>
                  <a:ext uri="{FF2B5EF4-FFF2-40B4-BE49-F238E27FC236}">
                    <a16:creationId xmlns:a16="http://schemas.microsoft.com/office/drawing/2014/main" id="{F15407C3-1FA0-4C46-AD49-72AEDC9AEC92}"/>
                  </a:ext>
                </a:extLst>
              </p:cNvPr>
              <p:cNvSpPr txBox="1">
                <a:spLocks noRot="1" noChangeAspect="1" noMove="1" noResize="1" noEditPoints="1" noAdjustHandles="1" noChangeArrowheads="1" noChangeShapeType="1" noTextEdit="1"/>
              </p:cNvSpPr>
              <p:nvPr/>
            </p:nvSpPr>
            <p:spPr>
              <a:xfrm>
                <a:off x="3444238" y="3129354"/>
                <a:ext cx="5370316" cy="600357"/>
              </a:xfrm>
              <a:prstGeom prst="rect">
                <a:avLst/>
              </a:prstGeom>
              <a:blipFill>
                <a:blip r:embed="rId5"/>
                <a:stretch>
                  <a:fillRect b="-15152"/>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8" name="Szövegdoboz 7">
                <a:extLst>
                  <a:ext uri="{FF2B5EF4-FFF2-40B4-BE49-F238E27FC236}">
                    <a16:creationId xmlns:a16="http://schemas.microsoft.com/office/drawing/2014/main" id="{9F0ADC26-1D3C-426C-9142-49C5CA476BA3}"/>
                  </a:ext>
                </a:extLst>
              </p:cNvPr>
              <p:cNvSpPr txBox="1"/>
              <p:nvPr/>
            </p:nvSpPr>
            <p:spPr>
              <a:xfrm>
                <a:off x="1936649" y="4259318"/>
                <a:ext cx="10027297" cy="600357"/>
              </a:xfrm>
              <a:prstGeom prst="rect">
                <a:avLst/>
              </a:prstGeom>
              <a:noFill/>
            </p:spPr>
            <p:txBody>
              <a:bodyPr wrap="none" lIns="0" tIns="0" rIns="0" bIns="0" rtlCol="0">
                <a:spAutoFit/>
              </a:bodyPr>
              <a:lstStyle/>
              <a:p>
                <a14:m>
                  <m:oMath xmlns:m="http://schemas.openxmlformats.org/officeDocument/2006/math">
                    <m:r>
                      <a:rPr lang="hu-HU" sz="2400" b="0" i="1" smtClean="0">
                        <a:latin typeface="Cambria Math" panose="02040503050406030204" pitchFamily="18" charset="0"/>
                      </a:rPr>
                      <m:t>𝐸</m:t>
                    </m:r>
                    <m:r>
                      <a:rPr lang="hu-HU" sz="2400" b="0" i="1" smtClean="0">
                        <a:latin typeface="Cambria Math" panose="02040503050406030204" pitchFamily="18" charset="0"/>
                      </a:rPr>
                      <m:t>=</m:t>
                    </m:r>
                    <m:sSub>
                      <m:sSubPr>
                        <m:ctrlPr>
                          <a:rPr lang="hu-HU" sz="2400" b="0" i="1" smtClean="0">
                            <a:latin typeface="Cambria Math" panose="02040503050406030204" pitchFamily="18" charset="0"/>
                          </a:rPr>
                        </m:ctrlPr>
                      </m:sSubPr>
                      <m:e>
                        <m:r>
                          <a:rPr lang="hu-HU" sz="2400" b="0" i="1" smtClean="0">
                            <a:latin typeface="Cambria Math" panose="02040503050406030204" pitchFamily="18" charset="0"/>
                          </a:rPr>
                          <m:t>𝐴</m:t>
                        </m:r>
                      </m:e>
                      <m:sub>
                        <m:r>
                          <a:rPr lang="hu-HU" sz="2400" b="0" i="1" smtClean="0">
                            <a:latin typeface="Cambria Math" panose="02040503050406030204" pitchFamily="18" charset="0"/>
                          </a:rPr>
                          <m:t>𝐶𝑢</m:t>
                        </m:r>
                        <m:r>
                          <a:rPr lang="hu-HU" sz="2400" b="0" i="1" smtClean="0">
                            <a:latin typeface="Cambria Math" panose="02040503050406030204" pitchFamily="18" charset="0"/>
                          </a:rPr>
                          <m:t>/</m:t>
                        </m:r>
                        <m:sSup>
                          <m:sSupPr>
                            <m:ctrlPr>
                              <a:rPr lang="hu-HU" sz="2400" b="0" i="1" smtClean="0">
                                <a:latin typeface="Cambria Math" panose="02040503050406030204" pitchFamily="18" charset="0"/>
                              </a:rPr>
                            </m:ctrlPr>
                          </m:sSupPr>
                          <m:e>
                            <m:r>
                              <a:rPr lang="hu-HU" sz="2400" b="0" i="1" smtClean="0">
                                <a:latin typeface="Cambria Math" panose="02040503050406030204" pitchFamily="18" charset="0"/>
                              </a:rPr>
                              <m:t>𝐶𝑢</m:t>
                            </m:r>
                          </m:e>
                          <m:sup>
                            <m:r>
                              <a:rPr lang="hu-HU" sz="2400" b="0" i="1" smtClean="0">
                                <a:latin typeface="Cambria Math" panose="02040503050406030204" pitchFamily="18" charset="0"/>
                              </a:rPr>
                              <m:t>2+</m:t>
                            </m:r>
                          </m:sup>
                        </m:sSup>
                      </m:sub>
                    </m:sSub>
                    <m:r>
                      <a:rPr lang="hu-HU" sz="2400" i="1">
                        <a:latin typeface="Cambria Math" panose="02040503050406030204" pitchFamily="18" charset="0"/>
                      </a:rPr>
                      <m:t>+</m:t>
                    </m:r>
                    <m:r>
                      <a:rPr lang="hu-HU" sz="2400" i="1">
                        <a:latin typeface="Cambria Math" panose="02040503050406030204" pitchFamily="18" charset="0"/>
                      </a:rPr>
                      <m:t>𝐵</m:t>
                    </m:r>
                    <m:r>
                      <a:rPr lang="hu-HU" sz="2400" i="1">
                        <a:latin typeface="Cambria Math" panose="02040503050406030204" pitchFamily="18" charset="0"/>
                      </a:rPr>
                      <m:t> </m:t>
                    </m:r>
                    <m:r>
                      <a:rPr lang="hu-HU" sz="2400" i="1">
                        <a:latin typeface="Cambria Math" panose="02040503050406030204" pitchFamily="18" charset="0"/>
                      </a:rPr>
                      <m:t>𝑙𝑛</m:t>
                    </m:r>
                    <m:d>
                      <m:dPr>
                        <m:ctrlPr>
                          <a:rPr lang="hu-HU" sz="2400" i="1">
                            <a:latin typeface="Cambria Math" panose="02040503050406030204" pitchFamily="18" charset="0"/>
                          </a:rPr>
                        </m:ctrlPr>
                      </m:dPr>
                      <m:e>
                        <m:f>
                          <m:fPr>
                            <m:ctrlPr>
                              <a:rPr lang="hu-HU" sz="2400" i="1">
                                <a:latin typeface="Cambria Math" panose="02040503050406030204" pitchFamily="18" charset="0"/>
                              </a:rPr>
                            </m:ctrlPr>
                          </m:fPr>
                          <m:num>
                            <m:d>
                              <m:dPr>
                                <m:begChr m:val="["/>
                                <m:endChr m:val="]"/>
                                <m:ctrlPr>
                                  <a:rPr lang="hu-HU" sz="2400" i="1">
                                    <a:latin typeface="Cambria Math" panose="02040503050406030204" pitchFamily="18" charset="0"/>
                                  </a:rPr>
                                </m:ctrlPr>
                              </m:dPr>
                              <m:e>
                                <m:sSup>
                                  <m:sSupPr>
                                    <m:ctrlPr>
                                      <a:rPr lang="hu-HU" sz="2400" i="1">
                                        <a:latin typeface="Cambria Math" panose="02040503050406030204" pitchFamily="18" charset="0"/>
                                      </a:rPr>
                                    </m:ctrlPr>
                                  </m:sSupPr>
                                  <m:e>
                                    <m:r>
                                      <a:rPr lang="hu-HU" sz="2400" i="1">
                                        <a:latin typeface="Cambria Math" panose="02040503050406030204" pitchFamily="18" charset="0"/>
                                      </a:rPr>
                                      <m:t>𝐶𝑢</m:t>
                                    </m:r>
                                  </m:e>
                                  <m:sup>
                                    <m:r>
                                      <a:rPr lang="hu-HU" sz="2400" i="1">
                                        <a:latin typeface="Cambria Math" panose="02040503050406030204" pitchFamily="18" charset="0"/>
                                      </a:rPr>
                                      <m:t>2+</m:t>
                                    </m:r>
                                  </m:sup>
                                </m:sSup>
                              </m:e>
                            </m:d>
                          </m:num>
                          <m:den>
                            <m:r>
                              <a:rPr lang="hu-HU" sz="2400" i="1">
                                <a:latin typeface="Cambria Math" panose="02040503050406030204" pitchFamily="18" charset="0"/>
                              </a:rPr>
                              <m:t>1</m:t>
                            </m:r>
                            <m:r>
                              <a:rPr lang="hu-HU" sz="2400" i="1">
                                <a:latin typeface="Cambria Math" panose="02040503050406030204" pitchFamily="18" charset="0"/>
                              </a:rPr>
                              <m:t>𝑀</m:t>
                            </m:r>
                          </m:den>
                        </m:f>
                      </m:e>
                    </m:d>
                    <m:r>
                      <a:rPr lang="hu-HU" sz="2400" i="1">
                        <a:latin typeface="Cambria Math" panose="02040503050406030204" pitchFamily="18" charset="0"/>
                      </a:rPr>
                      <m:t>−</m:t>
                    </m:r>
                    <m:sSub>
                      <m:sSubPr>
                        <m:ctrlPr>
                          <a:rPr lang="hu-HU" sz="2400" i="1">
                            <a:latin typeface="Cambria Math" panose="02040503050406030204" pitchFamily="18" charset="0"/>
                          </a:rPr>
                        </m:ctrlPr>
                      </m:sSubPr>
                      <m:e>
                        <m:r>
                          <a:rPr lang="hu-HU" sz="2400" i="1">
                            <a:latin typeface="Cambria Math" panose="02040503050406030204" pitchFamily="18" charset="0"/>
                          </a:rPr>
                          <m:t>𝐴</m:t>
                        </m:r>
                      </m:e>
                      <m:sub>
                        <m:r>
                          <a:rPr lang="hu-HU" sz="2400" i="1">
                            <a:latin typeface="Cambria Math" panose="02040503050406030204" pitchFamily="18" charset="0"/>
                          </a:rPr>
                          <m:t>𝑍𝑛</m:t>
                        </m:r>
                        <m:r>
                          <a:rPr lang="hu-HU" sz="2400" i="1">
                            <a:latin typeface="Cambria Math" panose="02040503050406030204" pitchFamily="18" charset="0"/>
                          </a:rPr>
                          <m:t>/</m:t>
                        </m:r>
                        <m:sSup>
                          <m:sSupPr>
                            <m:ctrlPr>
                              <a:rPr lang="hu-HU" sz="2400" i="1">
                                <a:latin typeface="Cambria Math" panose="02040503050406030204" pitchFamily="18" charset="0"/>
                              </a:rPr>
                            </m:ctrlPr>
                          </m:sSupPr>
                          <m:e>
                            <m:r>
                              <a:rPr lang="hu-HU" sz="2400" b="0" i="1" smtClean="0">
                                <a:latin typeface="Cambria Math" panose="02040503050406030204" pitchFamily="18" charset="0"/>
                              </a:rPr>
                              <m:t>𝑍𝑛</m:t>
                            </m:r>
                          </m:e>
                          <m:sup>
                            <m:r>
                              <a:rPr lang="hu-HU" sz="2400" i="1">
                                <a:latin typeface="Cambria Math" panose="02040503050406030204" pitchFamily="18" charset="0"/>
                              </a:rPr>
                              <m:t>2+</m:t>
                            </m:r>
                          </m:sup>
                        </m:sSup>
                      </m:sub>
                    </m:sSub>
                    <m:r>
                      <a:rPr lang="hu-HU" sz="2400" b="0" i="1" smtClean="0">
                        <a:latin typeface="Cambria Math" panose="02040503050406030204" pitchFamily="18" charset="0"/>
                      </a:rPr>
                      <m:t>−</m:t>
                    </m:r>
                    <m:r>
                      <a:rPr lang="hu-HU" sz="2400" b="0" i="1" smtClean="0">
                        <a:latin typeface="Cambria Math" panose="02040503050406030204" pitchFamily="18" charset="0"/>
                      </a:rPr>
                      <m:t>𝐵</m:t>
                    </m:r>
                    <m:r>
                      <a:rPr lang="hu-HU" sz="2400" b="0" i="1" smtClean="0">
                        <a:latin typeface="Cambria Math" panose="02040503050406030204" pitchFamily="18" charset="0"/>
                      </a:rPr>
                      <m:t> </m:t>
                    </m:r>
                    <m:r>
                      <a:rPr lang="hu-HU" sz="2400" b="0" i="1" smtClean="0">
                        <a:latin typeface="Cambria Math" panose="02040503050406030204" pitchFamily="18" charset="0"/>
                      </a:rPr>
                      <m:t>𝑙𝑛</m:t>
                    </m:r>
                    <m:d>
                      <m:dPr>
                        <m:ctrlPr>
                          <a:rPr lang="hu-HU" sz="2400" b="0" i="1" smtClean="0">
                            <a:latin typeface="Cambria Math" panose="02040503050406030204" pitchFamily="18" charset="0"/>
                          </a:rPr>
                        </m:ctrlPr>
                      </m:dPr>
                      <m:e>
                        <m:f>
                          <m:fPr>
                            <m:ctrlPr>
                              <a:rPr lang="hu-HU" sz="2400" i="1">
                                <a:latin typeface="Cambria Math" panose="02040503050406030204" pitchFamily="18" charset="0"/>
                              </a:rPr>
                            </m:ctrlPr>
                          </m:fPr>
                          <m:num>
                            <m:d>
                              <m:dPr>
                                <m:begChr m:val="["/>
                                <m:endChr m:val="]"/>
                                <m:ctrlPr>
                                  <a:rPr lang="hu-HU" sz="2400" i="1">
                                    <a:latin typeface="Cambria Math" panose="02040503050406030204" pitchFamily="18" charset="0"/>
                                  </a:rPr>
                                </m:ctrlPr>
                              </m:dPr>
                              <m:e>
                                <m:sSup>
                                  <m:sSupPr>
                                    <m:ctrlPr>
                                      <a:rPr lang="hu-HU" sz="2400" i="1">
                                        <a:latin typeface="Cambria Math" panose="02040503050406030204" pitchFamily="18" charset="0"/>
                                      </a:rPr>
                                    </m:ctrlPr>
                                  </m:sSupPr>
                                  <m:e>
                                    <m:r>
                                      <a:rPr lang="hu-HU" sz="2400" b="0" i="1" smtClean="0">
                                        <a:latin typeface="Cambria Math" panose="02040503050406030204" pitchFamily="18" charset="0"/>
                                      </a:rPr>
                                      <m:t>𝑍𝑛</m:t>
                                    </m:r>
                                  </m:e>
                                  <m:sup>
                                    <m:r>
                                      <a:rPr lang="hu-HU" sz="2400" i="1">
                                        <a:latin typeface="Cambria Math" panose="02040503050406030204" pitchFamily="18" charset="0"/>
                                      </a:rPr>
                                      <m:t>2+</m:t>
                                    </m:r>
                                  </m:sup>
                                </m:sSup>
                              </m:e>
                            </m:d>
                          </m:num>
                          <m:den>
                            <m:r>
                              <a:rPr lang="hu-HU" sz="2400" i="1">
                                <a:latin typeface="Cambria Math" panose="02040503050406030204" pitchFamily="18" charset="0"/>
                              </a:rPr>
                              <m:t>1</m:t>
                            </m:r>
                            <m:r>
                              <a:rPr lang="hu-HU" sz="2400" i="1">
                                <a:latin typeface="Cambria Math" panose="02040503050406030204" pitchFamily="18" charset="0"/>
                              </a:rPr>
                              <m:t>𝑀</m:t>
                            </m:r>
                          </m:den>
                        </m:f>
                      </m:e>
                    </m:d>
                    <m:r>
                      <a:rPr lang="hu-HU" sz="2400" b="0" i="1" smtClean="0">
                        <a:latin typeface="Cambria Math" panose="02040503050406030204" pitchFamily="18" charset="0"/>
                      </a:rPr>
                      <m:t>=</m:t>
                    </m:r>
                    <m:sSub>
                      <m:sSubPr>
                        <m:ctrlPr>
                          <a:rPr lang="hu-HU" sz="2400" b="0" i="1" smtClean="0">
                            <a:latin typeface="Cambria Math" panose="02040503050406030204" pitchFamily="18" charset="0"/>
                          </a:rPr>
                        </m:ctrlPr>
                      </m:sSubPr>
                      <m:e>
                        <m:r>
                          <a:rPr lang="hu-HU" sz="2400" b="0" i="1" smtClean="0">
                            <a:latin typeface="Cambria Math" panose="02040503050406030204" pitchFamily="18" charset="0"/>
                            <a:ea typeface="Cambria Math" panose="02040503050406030204" pitchFamily="18" charset="0"/>
                          </a:rPr>
                          <m:t>𝜀</m:t>
                        </m:r>
                      </m:e>
                      <m:sub>
                        <m:r>
                          <a:rPr lang="hu-HU" sz="2400" b="0" i="1" smtClean="0">
                            <a:latin typeface="Cambria Math" panose="02040503050406030204" pitchFamily="18" charset="0"/>
                          </a:rPr>
                          <m:t>𝑐𝑎𝑡h𝑜𝑑𝑒</m:t>
                        </m:r>
                      </m:sub>
                    </m:sSub>
                    <m:r>
                      <a:rPr lang="hu-HU" sz="2400" b="0" i="1" smtClean="0">
                        <a:latin typeface="Cambria Math" panose="02040503050406030204" pitchFamily="18" charset="0"/>
                      </a:rPr>
                      <m:t>−</m:t>
                    </m:r>
                    <m:sSub>
                      <m:sSubPr>
                        <m:ctrlPr>
                          <a:rPr lang="hu-HU" sz="2400" b="0" i="1" smtClean="0">
                            <a:latin typeface="Cambria Math" panose="02040503050406030204" pitchFamily="18" charset="0"/>
                          </a:rPr>
                        </m:ctrlPr>
                      </m:sSubPr>
                      <m:e>
                        <m:r>
                          <a:rPr lang="hu-HU" sz="2400" i="1">
                            <a:latin typeface="Cambria Math" panose="02040503050406030204" pitchFamily="18" charset="0"/>
                            <a:ea typeface="Cambria Math" panose="02040503050406030204" pitchFamily="18" charset="0"/>
                          </a:rPr>
                          <m:t>𝜀</m:t>
                        </m:r>
                      </m:e>
                      <m:sub>
                        <m:r>
                          <a:rPr lang="hu-HU" sz="2400" b="0" i="1" smtClean="0">
                            <a:latin typeface="Cambria Math" panose="02040503050406030204" pitchFamily="18" charset="0"/>
                          </a:rPr>
                          <m:t>𝑎𝑛𝑜𝑑𝑒</m:t>
                        </m:r>
                      </m:sub>
                    </m:sSub>
                  </m:oMath>
                </a14:m>
                <a:r>
                  <a:rPr lang="hu-HU" sz="2400" dirty="0"/>
                  <a:t>  </a:t>
                </a:r>
              </a:p>
            </p:txBody>
          </p:sp>
        </mc:Choice>
        <mc:Fallback xmlns="">
          <p:sp>
            <p:nvSpPr>
              <p:cNvPr id="8" name="Szövegdoboz 7">
                <a:extLst>
                  <a:ext uri="{FF2B5EF4-FFF2-40B4-BE49-F238E27FC236}">
                    <a16:creationId xmlns:a16="http://schemas.microsoft.com/office/drawing/2014/main" id="{9F0ADC26-1D3C-426C-9142-49C5CA476BA3}"/>
                  </a:ext>
                </a:extLst>
              </p:cNvPr>
              <p:cNvSpPr txBox="1">
                <a:spLocks noRot="1" noChangeAspect="1" noMove="1" noResize="1" noEditPoints="1" noAdjustHandles="1" noChangeArrowheads="1" noChangeShapeType="1" noTextEdit="1"/>
              </p:cNvSpPr>
              <p:nvPr/>
            </p:nvSpPr>
            <p:spPr>
              <a:xfrm>
                <a:off x="1936649" y="4259318"/>
                <a:ext cx="10027297" cy="600357"/>
              </a:xfrm>
              <a:prstGeom prst="rect">
                <a:avLst/>
              </a:prstGeom>
              <a:blipFill>
                <a:blip r:embed="rId6"/>
                <a:stretch>
                  <a:fillRect/>
                </a:stretch>
              </a:blipFill>
            </p:spPr>
            <p:txBody>
              <a:bodyPr/>
              <a:lstStyle/>
              <a:p>
                <a:r>
                  <a:rPr lang="en-US">
                    <a:noFill/>
                  </a:rPr>
                  <a:t> </a:t>
                </a:r>
              </a:p>
            </p:txBody>
          </p:sp>
        </mc:Fallback>
      </mc:AlternateContent>
    </p:spTree>
    <p:extLst>
      <p:ext uri="{BB962C8B-B14F-4D97-AF65-F5344CB8AC3E}">
        <p14:creationId xmlns:p14="http://schemas.microsoft.com/office/powerpoint/2010/main" val="36570526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 presetClass="entr" presetSubtype="4"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2" presetClass="entr" presetSubtype="4"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additive="base">
                                        <p:cTn id="21"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8"/>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additive="base">
                                        <p:cTn id="3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7" grpId="0"/>
      <p:bldP spid="8"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artalom helye 2">
            <a:extLst>
              <a:ext uri="{FF2B5EF4-FFF2-40B4-BE49-F238E27FC236}">
                <a16:creationId xmlns:a16="http://schemas.microsoft.com/office/drawing/2014/main" id="{21C575F2-DCB5-467E-9D41-0093440515F3}"/>
              </a:ext>
            </a:extLst>
          </p:cNvPr>
          <p:cNvSpPr>
            <a:spLocks noGrp="1"/>
          </p:cNvSpPr>
          <p:nvPr>
            <p:ph idx="1"/>
          </p:nvPr>
        </p:nvSpPr>
        <p:spPr>
          <a:xfrm>
            <a:off x="318655" y="1662544"/>
            <a:ext cx="11582400" cy="5005541"/>
          </a:xfrm>
        </p:spPr>
        <p:txBody>
          <a:bodyPr>
            <a:normAutofit/>
          </a:bodyPr>
          <a:lstStyle/>
          <a:p>
            <a:pPr>
              <a:spcBef>
                <a:spcPts val="6000"/>
              </a:spcBef>
            </a:pPr>
            <a:r>
              <a:rPr lang="hu-HU" dirty="0" smtClean="0">
                <a:latin typeface="Times New Roman" panose="02020603050405020304" pitchFamily="18" charset="0"/>
                <a:cs typeface="Times New Roman" panose="02020603050405020304" pitchFamily="18" charset="0"/>
              </a:rPr>
              <a:t>Using</a:t>
            </a:r>
            <a:r>
              <a:rPr lang="en-US" dirty="0" smtClean="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the standard </a:t>
            </a:r>
            <a:r>
              <a:rPr lang="en-US" dirty="0" smtClean="0">
                <a:latin typeface="Times New Roman" panose="02020603050405020304" pitchFamily="18" charset="0"/>
                <a:cs typeface="Times New Roman" panose="02020603050405020304" pitchFamily="18" charset="0"/>
              </a:rPr>
              <a:t>potentials</a:t>
            </a:r>
            <a:r>
              <a:rPr lang="hu-HU" dirty="0" smtClean="0">
                <a:latin typeface="Times New Roman" panose="02020603050405020304" pitchFamily="18" charset="0"/>
                <a:cs typeface="Times New Roman" panose="02020603050405020304" pitchFamily="18" charset="0"/>
              </a:rPr>
              <a:t>:</a:t>
            </a:r>
            <a:endParaRPr lang="hu-HU" dirty="0">
              <a:latin typeface="Times New Roman" panose="02020603050405020304" pitchFamily="18" charset="0"/>
              <a:cs typeface="Times New Roman" panose="02020603050405020304" pitchFamily="18" charset="0"/>
            </a:endParaRPr>
          </a:p>
          <a:p>
            <a:pPr>
              <a:spcBef>
                <a:spcPts val="8000"/>
              </a:spcBef>
            </a:pPr>
            <a:r>
              <a:rPr lang="en-US" dirty="0">
                <a:latin typeface="Times New Roman" panose="02020603050405020304" pitchFamily="18" charset="0"/>
                <a:cs typeface="Times New Roman" panose="02020603050405020304" pitchFamily="18" charset="0"/>
              </a:rPr>
              <a:t>Performing the experiment at a higher temperature, </a:t>
            </a:r>
            <a:r>
              <a:rPr lang="en-US" i="1" dirty="0">
                <a:latin typeface="Times New Roman" panose="02020603050405020304" pitchFamily="18" charset="0"/>
                <a:cs typeface="Times New Roman" panose="02020603050405020304" pitchFamily="18" charset="0"/>
              </a:rPr>
              <a:t>B</a:t>
            </a:r>
            <a:r>
              <a:rPr lang="en-US" dirty="0">
                <a:latin typeface="Times New Roman" panose="02020603050405020304" pitchFamily="18" charset="0"/>
                <a:cs typeface="Times New Roman" panose="02020603050405020304" pitchFamily="18" charset="0"/>
              </a:rPr>
              <a:t> is constant, and the slope of the curves decreases</a:t>
            </a:r>
            <a:r>
              <a:rPr lang="hu-HU" dirty="0" smtClean="0">
                <a:latin typeface="Times New Roman" panose="02020603050405020304" pitchFamily="18" charset="0"/>
                <a:cs typeface="Times New Roman" panose="02020603050405020304" pitchFamily="18" charset="0"/>
              </a:rPr>
              <a:t>.</a:t>
            </a:r>
            <a:endParaRPr lang="hu-HU" dirty="0">
              <a:latin typeface="Times New Roman" panose="02020603050405020304" pitchFamily="18" charset="0"/>
              <a:cs typeface="Times New Roman" panose="02020603050405020304" pitchFamily="18" charset="0"/>
            </a:endParaRPr>
          </a:p>
          <a:p>
            <a:r>
              <a:rPr lang="hu-HU" dirty="0" smtClean="0">
                <a:latin typeface="Times New Roman" panose="02020603050405020304" pitchFamily="18" charset="0"/>
                <a:cs typeface="Times New Roman" panose="02020603050405020304" pitchFamily="18" charset="0"/>
              </a:rPr>
              <a:t>Note that                   , where </a:t>
            </a:r>
            <a:r>
              <a:rPr lang="hu-HU" i="1" dirty="0">
                <a:latin typeface="Times New Roman" panose="02020603050405020304" pitchFamily="18" charset="0"/>
                <a:cs typeface="Times New Roman" panose="02020603050405020304" pitchFamily="18" charset="0"/>
              </a:rPr>
              <a:t>z</a:t>
            </a:r>
            <a:r>
              <a:rPr lang="hu-HU" dirty="0">
                <a:latin typeface="Times New Roman" panose="02020603050405020304" pitchFamily="18" charset="0"/>
                <a:cs typeface="Times New Roman" panose="02020603050405020304" pitchFamily="18" charset="0"/>
              </a:rPr>
              <a:t> </a:t>
            </a:r>
            <a:r>
              <a:rPr lang="hu-HU" dirty="0" smtClean="0">
                <a:latin typeface="Times New Roman" panose="02020603050405020304" pitchFamily="18" charset="0"/>
                <a:cs typeface="Times New Roman" panose="02020603050405020304" pitchFamily="18" charset="0"/>
              </a:rPr>
              <a:t>is </a:t>
            </a:r>
            <a:r>
              <a:rPr lang="en-US" dirty="0" smtClean="0">
                <a:latin typeface="Times New Roman" panose="02020603050405020304" pitchFamily="18" charset="0"/>
                <a:cs typeface="Times New Roman" panose="02020603050405020304" pitchFamily="18" charset="0"/>
              </a:rPr>
              <a:t>the </a:t>
            </a:r>
            <a:r>
              <a:rPr lang="en-US" dirty="0">
                <a:latin typeface="Times New Roman" panose="02020603050405020304" pitchFamily="18" charset="0"/>
                <a:cs typeface="Times New Roman" panose="02020603050405020304" pitchFamily="18" charset="0"/>
              </a:rPr>
              <a:t>number of electrons participating in the half-reaction taking place in the </a:t>
            </a:r>
            <a:r>
              <a:rPr lang="en-US" dirty="0" smtClean="0">
                <a:latin typeface="Times New Roman" panose="02020603050405020304" pitchFamily="18" charset="0"/>
                <a:cs typeface="Times New Roman" panose="02020603050405020304" pitchFamily="18" charset="0"/>
              </a:rPr>
              <a:t>cell</a:t>
            </a:r>
            <a:r>
              <a:rPr lang="hu-HU" dirty="0" smtClean="0">
                <a:latin typeface="Times New Roman" panose="02020603050405020304" pitchFamily="18" charset="0"/>
                <a:cs typeface="Times New Roman" panose="02020603050405020304" pitchFamily="18" charset="0"/>
              </a:rPr>
              <a:t>, while </a:t>
            </a:r>
            <a:r>
              <a:rPr lang="hu-HU" i="1" dirty="0">
                <a:latin typeface="Times New Roman" panose="02020603050405020304" pitchFamily="18" charset="0"/>
                <a:cs typeface="Times New Roman" panose="02020603050405020304" pitchFamily="18" charset="0"/>
              </a:rPr>
              <a:t>F</a:t>
            </a:r>
            <a:r>
              <a:rPr lang="hu-HU" dirty="0">
                <a:latin typeface="Times New Roman" panose="02020603050405020304" pitchFamily="18" charset="0"/>
                <a:cs typeface="Times New Roman" panose="02020603050405020304" pitchFamily="18" charset="0"/>
              </a:rPr>
              <a:t>=96485 C/mol, </a:t>
            </a:r>
            <a:r>
              <a:rPr lang="hu-HU" dirty="0" smtClean="0">
                <a:latin typeface="Times New Roman" panose="02020603050405020304" pitchFamily="18" charset="0"/>
                <a:cs typeface="Times New Roman" panose="02020603050405020304" pitchFamily="18" charset="0"/>
              </a:rPr>
              <a:t>the Faraday constant, the charge of 1 </a:t>
            </a:r>
            <a:r>
              <a:rPr lang="hu-HU" dirty="0">
                <a:latin typeface="Times New Roman" panose="02020603050405020304" pitchFamily="18" charset="0"/>
                <a:cs typeface="Times New Roman" panose="02020603050405020304" pitchFamily="18" charset="0"/>
              </a:rPr>
              <a:t>mol </a:t>
            </a:r>
            <a:r>
              <a:rPr lang="hu-HU" dirty="0" smtClean="0">
                <a:latin typeface="Times New Roman" panose="02020603050405020304" pitchFamily="18" charset="0"/>
                <a:cs typeface="Times New Roman" panose="02020603050405020304" pitchFamily="18" charset="0"/>
              </a:rPr>
              <a:t>electron.</a:t>
            </a:r>
            <a:endParaRPr lang="hu-HU" dirty="0">
              <a:latin typeface="Times New Roman" panose="02020603050405020304" pitchFamily="18" charset="0"/>
              <a:cs typeface="Times New Roman" panose="02020603050405020304" pitchFamily="18" charset="0"/>
            </a:endParaRPr>
          </a:p>
          <a:p>
            <a:r>
              <a:rPr lang="en-US" dirty="0">
                <a:latin typeface="Times New Roman" panose="02020603050405020304" pitchFamily="18" charset="0"/>
                <a:cs typeface="Times New Roman" panose="02020603050405020304" pitchFamily="18" charset="0"/>
              </a:rPr>
              <a:t>The </a:t>
            </a:r>
            <a:r>
              <a:rPr lang="en-US" dirty="0" smtClean="0">
                <a:latin typeface="Times New Roman" panose="02020603050405020304" pitchFamily="18" charset="0"/>
                <a:cs typeface="Times New Roman" panose="02020603050405020304" pitchFamily="18" charset="0"/>
              </a:rPr>
              <a:t>potential</a:t>
            </a:r>
            <a:r>
              <a:rPr lang="hu-HU" dirty="0" smtClean="0">
                <a:latin typeface="Times New Roman" panose="02020603050405020304" pitchFamily="18" charset="0"/>
                <a:cs typeface="Times New Roman" panose="02020603050405020304" pitchFamily="18" charset="0"/>
              </a:rPr>
              <a:t>s</a:t>
            </a:r>
            <a:r>
              <a:rPr lang="en-US" dirty="0" smtClean="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of </a:t>
            </a:r>
            <a:r>
              <a:rPr lang="hu-HU" dirty="0" smtClean="0">
                <a:latin typeface="Times New Roman" panose="02020603050405020304" pitchFamily="18" charset="0"/>
                <a:cs typeface="Times New Roman" panose="02020603050405020304" pitchFamily="18" charset="0"/>
              </a:rPr>
              <a:t>the</a:t>
            </a:r>
            <a:r>
              <a:rPr lang="en-US" dirty="0" smtClean="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metal </a:t>
            </a:r>
            <a:r>
              <a:rPr lang="en-US" dirty="0" smtClean="0">
                <a:latin typeface="Times New Roman" panose="02020603050405020304" pitchFamily="18" charset="0"/>
                <a:cs typeface="Times New Roman" panose="02020603050405020304" pitchFamily="18" charset="0"/>
              </a:rPr>
              <a:t>electrode</a:t>
            </a:r>
            <a:r>
              <a:rPr lang="hu-HU" dirty="0" smtClean="0">
                <a:latin typeface="Times New Roman" panose="02020603050405020304" pitchFamily="18" charset="0"/>
                <a:cs typeface="Times New Roman" panose="02020603050405020304" pitchFamily="18" charset="0"/>
              </a:rPr>
              <a:t>s</a:t>
            </a:r>
            <a:r>
              <a:rPr lang="en-US" dirty="0" smtClean="0">
                <a:latin typeface="Times New Roman" panose="02020603050405020304" pitchFamily="18" charset="0"/>
                <a:cs typeface="Times New Roman" panose="02020603050405020304" pitchFamily="18" charset="0"/>
              </a:rPr>
              <a:t> </a:t>
            </a:r>
            <a:r>
              <a:rPr lang="hu-HU" dirty="0" smtClean="0">
                <a:latin typeface="Times New Roman" panose="02020603050405020304" pitchFamily="18" charset="0"/>
                <a:cs typeface="Times New Roman" panose="02020603050405020304" pitchFamily="18" charset="0"/>
              </a:rPr>
              <a:t>are</a:t>
            </a:r>
            <a:r>
              <a:rPr lang="en-US" dirty="0" smtClean="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therefore the </a:t>
            </a:r>
            <a:r>
              <a:rPr lang="en-US" dirty="0" smtClean="0">
                <a:latin typeface="Times New Roman" panose="02020603050405020304" pitchFamily="18" charset="0"/>
                <a:cs typeface="Times New Roman" panose="02020603050405020304" pitchFamily="18" charset="0"/>
              </a:rPr>
              <a:t>following</a:t>
            </a:r>
            <a:r>
              <a:rPr lang="hu-HU" dirty="0" smtClean="0">
                <a:latin typeface="Times New Roman" panose="02020603050405020304" pitchFamily="18" charset="0"/>
                <a:cs typeface="Times New Roman" panose="02020603050405020304" pitchFamily="18" charset="0"/>
              </a:rPr>
              <a:t>: </a:t>
            </a:r>
            <a:endParaRPr lang="hu-HU" dirty="0">
              <a:latin typeface="Times New Roman" panose="02020603050405020304" pitchFamily="18" charset="0"/>
              <a:cs typeface="Times New Roman" panose="02020603050405020304" pitchFamily="18" charset="0"/>
            </a:endParaRPr>
          </a:p>
        </p:txBody>
      </p:sp>
      <mc:AlternateContent xmlns:mc="http://schemas.openxmlformats.org/markup-compatibility/2006" xmlns:a14="http://schemas.microsoft.com/office/drawing/2010/main">
        <mc:Choice Requires="a14">
          <p:sp>
            <p:nvSpPr>
              <p:cNvPr id="8" name="Szövegdoboz 7">
                <a:extLst>
                  <a:ext uri="{FF2B5EF4-FFF2-40B4-BE49-F238E27FC236}">
                    <a16:creationId xmlns:a16="http://schemas.microsoft.com/office/drawing/2014/main" id="{9F0ADC26-1D3C-426C-9142-49C5CA476BA3}"/>
                  </a:ext>
                </a:extLst>
              </p:cNvPr>
              <p:cNvSpPr txBox="1"/>
              <p:nvPr/>
            </p:nvSpPr>
            <p:spPr>
              <a:xfrm>
                <a:off x="505320" y="2197845"/>
                <a:ext cx="11185754" cy="837345"/>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hu-HU" sz="2400" b="0" i="1" smtClean="0">
                          <a:latin typeface="Cambria Math" panose="02040503050406030204" pitchFamily="18" charset="0"/>
                        </a:rPr>
                        <m:t>𝐸</m:t>
                      </m:r>
                      <m:r>
                        <a:rPr lang="hu-HU" sz="2400" b="0" i="1" smtClean="0">
                          <a:latin typeface="Cambria Math" panose="02040503050406030204" pitchFamily="18" charset="0"/>
                        </a:rPr>
                        <m:t>=</m:t>
                      </m:r>
                      <m:sSubSup>
                        <m:sSubSupPr>
                          <m:ctrlPr>
                            <a:rPr lang="hu-HU" sz="2400" i="1">
                              <a:latin typeface="Cambria Math" panose="02040503050406030204" pitchFamily="18" charset="0"/>
                            </a:rPr>
                          </m:ctrlPr>
                        </m:sSubSupPr>
                        <m:e>
                          <m:r>
                            <a:rPr lang="hu-HU" sz="2400" i="1">
                              <a:latin typeface="Cambria Math" panose="02040503050406030204" pitchFamily="18" charset="0"/>
                              <a:ea typeface="Cambria Math" panose="02040503050406030204" pitchFamily="18" charset="0"/>
                            </a:rPr>
                            <m:t>𝜀</m:t>
                          </m:r>
                        </m:e>
                        <m:sub>
                          <m:f>
                            <m:fPr>
                              <m:type m:val="lin"/>
                              <m:ctrlPr>
                                <a:rPr lang="hu-HU" sz="2400" i="1">
                                  <a:latin typeface="Cambria Math" panose="02040503050406030204" pitchFamily="18" charset="0"/>
                                  <a:ea typeface="Cambria Math" panose="02040503050406030204" pitchFamily="18" charset="0"/>
                                </a:rPr>
                              </m:ctrlPr>
                            </m:fPr>
                            <m:num>
                              <m:r>
                                <a:rPr lang="hu-HU" sz="2400" b="0" i="1" smtClean="0">
                                  <a:latin typeface="Cambria Math" panose="02040503050406030204" pitchFamily="18" charset="0"/>
                                  <a:ea typeface="Cambria Math" panose="02040503050406030204" pitchFamily="18" charset="0"/>
                                </a:rPr>
                                <m:t>𝐶𝑢</m:t>
                              </m:r>
                            </m:num>
                            <m:den>
                              <m:sSup>
                                <m:sSupPr>
                                  <m:ctrlPr>
                                    <a:rPr lang="hu-HU" sz="2400" i="1">
                                      <a:latin typeface="Cambria Math" panose="02040503050406030204" pitchFamily="18" charset="0"/>
                                      <a:ea typeface="Cambria Math" panose="02040503050406030204" pitchFamily="18" charset="0"/>
                                    </a:rPr>
                                  </m:ctrlPr>
                                </m:sSupPr>
                                <m:e>
                                  <m:r>
                                    <a:rPr lang="hu-HU" sz="2400" b="0" i="1" smtClean="0">
                                      <a:latin typeface="Cambria Math" panose="02040503050406030204" pitchFamily="18" charset="0"/>
                                      <a:ea typeface="Cambria Math" panose="02040503050406030204" pitchFamily="18" charset="0"/>
                                    </a:rPr>
                                    <m:t>𝐶𝑢</m:t>
                                  </m:r>
                                </m:e>
                                <m:sup>
                                  <m:r>
                                    <a:rPr lang="hu-HU" sz="2400" i="1">
                                      <a:latin typeface="Cambria Math" panose="02040503050406030204" pitchFamily="18" charset="0"/>
                                      <a:ea typeface="Cambria Math" panose="02040503050406030204" pitchFamily="18" charset="0"/>
                                    </a:rPr>
                                    <m:t>2+</m:t>
                                  </m:r>
                                </m:sup>
                              </m:sSup>
                            </m:den>
                          </m:f>
                        </m:sub>
                        <m:sup>
                          <m:r>
                            <a:rPr lang="hu-HU" sz="2400" i="1">
                              <a:latin typeface="Cambria Math" panose="02040503050406030204" pitchFamily="18" charset="0"/>
                            </a:rPr>
                            <m:t>0</m:t>
                          </m:r>
                        </m:sup>
                      </m:sSubSup>
                      <m:r>
                        <a:rPr lang="hu-HU" sz="2400" i="1">
                          <a:latin typeface="Cambria Math" panose="02040503050406030204" pitchFamily="18" charset="0"/>
                        </a:rPr>
                        <m:t>+</m:t>
                      </m:r>
                      <m:r>
                        <a:rPr lang="hu-HU" sz="2400" i="1">
                          <a:latin typeface="Cambria Math" panose="02040503050406030204" pitchFamily="18" charset="0"/>
                        </a:rPr>
                        <m:t>𝐵</m:t>
                      </m:r>
                      <m:r>
                        <a:rPr lang="hu-HU" sz="2400" i="1">
                          <a:latin typeface="Cambria Math" panose="02040503050406030204" pitchFamily="18" charset="0"/>
                        </a:rPr>
                        <m:t> </m:t>
                      </m:r>
                      <m:r>
                        <a:rPr lang="hu-HU" sz="2400" i="1">
                          <a:latin typeface="Cambria Math" panose="02040503050406030204" pitchFamily="18" charset="0"/>
                        </a:rPr>
                        <m:t>𝑙𝑛</m:t>
                      </m:r>
                      <m:d>
                        <m:dPr>
                          <m:ctrlPr>
                            <a:rPr lang="hu-HU" sz="2400" i="1">
                              <a:latin typeface="Cambria Math" panose="02040503050406030204" pitchFamily="18" charset="0"/>
                            </a:rPr>
                          </m:ctrlPr>
                        </m:dPr>
                        <m:e>
                          <m:f>
                            <m:fPr>
                              <m:ctrlPr>
                                <a:rPr lang="hu-HU" sz="2400" i="1">
                                  <a:latin typeface="Cambria Math" panose="02040503050406030204" pitchFamily="18" charset="0"/>
                                </a:rPr>
                              </m:ctrlPr>
                            </m:fPr>
                            <m:num>
                              <m:d>
                                <m:dPr>
                                  <m:begChr m:val="["/>
                                  <m:endChr m:val="]"/>
                                  <m:ctrlPr>
                                    <a:rPr lang="hu-HU" sz="2400" i="1">
                                      <a:latin typeface="Cambria Math" panose="02040503050406030204" pitchFamily="18" charset="0"/>
                                    </a:rPr>
                                  </m:ctrlPr>
                                </m:dPr>
                                <m:e>
                                  <m:sSup>
                                    <m:sSupPr>
                                      <m:ctrlPr>
                                        <a:rPr lang="hu-HU" sz="2400" i="1">
                                          <a:latin typeface="Cambria Math" panose="02040503050406030204" pitchFamily="18" charset="0"/>
                                        </a:rPr>
                                      </m:ctrlPr>
                                    </m:sSupPr>
                                    <m:e>
                                      <m:r>
                                        <a:rPr lang="hu-HU" sz="2400" i="1">
                                          <a:latin typeface="Cambria Math" panose="02040503050406030204" pitchFamily="18" charset="0"/>
                                        </a:rPr>
                                        <m:t>𝐶𝑢</m:t>
                                      </m:r>
                                    </m:e>
                                    <m:sup>
                                      <m:r>
                                        <a:rPr lang="hu-HU" sz="2400" i="1">
                                          <a:latin typeface="Cambria Math" panose="02040503050406030204" pitchFamily="18" charset="0"/>
                                        </a:rPr>
                                        <m:t>2+</m:t>
                                      </m:r>
                                    </m:sup>
                                  </m:sSup>
                                </m:e>
                              </m:d>
                            </m:num>
                            <m:den>
                              <m:r>
                                <a:rPr lang="hu-HU" sz="2400" i="1">
                                  <a:latin typeface="Cambria Math" panose="02040503050406030204" pitchFamily="18" charset="0"/>
                                </a:rPr>
                                <m:t>1</m:t>
                              </m:r>
                              <m:r>
                                <a:rPr lang="hu-HU" sz="2400" i="1">
                                  <a:latin typeface="Cambria Math" panose="02040503050406030204" pitchFamily="18" charset="0"/>
                                </a:rPr>
                                <m:t>𝑀</m:t>
                              </m:r>
                            </m:den>
                          </m:f>
                        </m:e>
                      </m:d>
                      <m:r>
                        <a:rPr lang="hu-HU" sz="2400" i="1">
                          <a:latin typeface="Cambria Math" panose="02040503050406030204" pitchFamily="18" charset="0"/>
                        </a:rPr>
                        <m:t>−</m:t>
                      </m:r>
                      <m:d>
                        <m:dPr>
                          <m:begChr m:val="["/>
                          <m:endChr m:val="]"/>
                          <m:ctrlPr>
                            <a:rPr lang="hu-HU" sz="2400" i="1" smtClean="0">
                              <a:latin typeface="Cambria Math" panose="02040503050406030204" pitchFamily="18" charset="0"/>
                            </a:rPr>
                          </m:ctrlPr>
                        </m:dPr>
                        <m:e>
                          <m:sSubSup>
                            <m:sSubSupPr>
                              <m:ctrlPr>
                                <a:rPr lang="hu-HU" sz="2400" i="1">
                                  <a:latin typeface="Cambria Math" panose="02040503050406030204" pitchFamily="18" charset="0"/>
                                </a:rPr>
                              </m:ctrlPr>
                            </m:sSubSupPr>
                            <m:e>
                              <m:r>
                                <a:rPr lang="hu-HU" sz="2400" i="1">
                                  <a:latin typeface="Cambria Math" panose="02040503050406030204" pitchFamily="18" charset="0"/>
                                  <a:ea typeface="Cambria Math" panose="02040503050406030204" pitchFamily="18" charset="0"/>
                                </a:rPr>
                                <m:t>𝜀</m:t>
                              </m:r>
                            </m:e>
                            <m:sub>
                              <m:f>
                                <m:fPr>
                                  <m:type m:val="lin"/>
                                  <m:ctrlPr>
                                    <a:rPr lang="hu-HU" sz="2400" i="1" smtClean="0">
                                      <a:latin typeface="Cambria Math" panose="02040503050406030204" pitchFamily="18" charset="0"/>
                                      <a:ea typeface="Cambria Math" panose="02040503050406030204" pitchFamily="18" charset="0"/>
                                    </a:rPr>
                                  </m:ctrlPr>
                                </m:fPr>
                                <m:num>
                                  <m:r>
                                    <a:rPr lang="hu-HU" sz="2400" b="0" i="1" smtClean="0">
                                      <a:latin typeface="Cambria Math" panose="02040503050406030204" pitchFamily="18" charset="0"/>
                                      <a:ea typeface="Cambria Math" panose="02040503050406030204" pitchFamily="18" charset="0"/>
                                    </a:rPr>
                                    <m:t>𝑍𝑛</m:t>
                                  </m:r>
                                </m:num>
                                <m:den>
                                  <m:sSup>
                                    <m:sSupPr>
                                      <m:ctrlPr>
                                        <a:rPr lang="hu-HU" sz="2400" i="1">
                                          <a:latin typeface="Cambria Math" panose="02040503050406030204" pitchFamily="18" charset="0"/>
                                          <a:ea typeface="Cambria Math" panose="02040503050406030204" pitchFamily="18" charset="0"/>
                                        </a:rPr>
                                      </m:ctrlPr>
                                    </m:sSupPr>
                                    <m:e>
                                      <m:r>
                                        <a:rPr lang="hu-HU" sz="2400" i="1">
                                          <a:latin typeface="Cambria Math" panose="02040503050406030204" pitchFamily="18" charset="0"/>
                                          <a:ea typeface="Cambria Math" panose="02040503050406030204" pitchFamily="18" charset="0"/>
                                        </a:rPr>
                                        <m:t>𝑍𝑛</m:t>
                                      </m:r>
                                    </m:e>
                                    <m:sup>
                                      <m:r>
                                        <a:rPr lang="hu-HU" sz="2400" i="1">
                                          <a:latin typeface="Cambria Math" panose="02040503050406030204" pitchFamily="18" charset="0"/>
                                          <a:ea typeface="Cambria Math" panose="02040503050406030204" pitchFamily="18" charset="0"/>
                                        </a:rPr>
                                        <m:t>2+</m:t>
                                      </m:r>
                                    </m:sup>
                                  </m:sSup>
                                </m:den>
                              </m:f>
                            </m:sub>
                            <m:sup>
                              <m:r>
                                <a:rPr lang="hu-HU" sz="2400" i="1">
                                  <a:latin typeface="Cambria Math" panose="02040503050406030204" pitchFamily="18" charset="0"/>
                                </a:rPr>
                                <m:t>0</m:t>
                              </m:r>
                            </m:sup>
                          </m:sSubSup>
                          <m:r>
                            <a:rPr lang="hu-HU" sz="2400" i="1">
                              <a:latin typeface="Cambria Math" panose="02040503050406030204" pitchFamily="18" charset="0"/>
                            </a:rPr>
                            <m:t>+</m:t>
                          </m:r>
                          <m:r>
                            <a:rPr lang="hu-HU" sz="2400" i="1">
                              <a:latin typeface="Cambria Math" panose="02040503050406030204" pitchFamily="18" charset="0"/>
                            </a:rPr>
                            <m:t>𝐵</m:t>
                          </m:r>
                          <m:r>
                            <a:rPr lang="hu-HU" sz="2400" i="1">
                              <a:latin typeface="Cambria Math" panose="02040503050406030204" pitchFamily="18" charset="0"/>
                            </a:rPr>
                            <m:t> </m:t>
                          </m:r>
                          <m:r>
                            <a:rPr lang="hu-HU" sz="2400" i="1">
                              <a:latin typeface="Cambria Math" panose="02040503050406030204" pitchFamily="18" charset="0"/>
                            </a:rPr>
                            <m:t>𝑙𝑛</m:t>
                          </m:r>
                          <m:d>
                            <m:dPr>
                              <m:ctrlPr>
                                <a:rPr lang="hu-HU" sz="2400" i="1">
                                  <a:latin typeface="Cambria Math" panose="02040503050406030204" pitchFamily="18" charset="0"/>
                                </a:rPr>
                              </m:ctrlPr>
                            </m:dPr>
                            <m:e>
                              <m:f>
                                <m:fPr>
                                  <m:ctrlPr>
                                    <a:rPr lang="hu-HU" sz="2400" i="1">
                                      <a:latin typeface="Cambria Math" panose="02040503050406030204" pitchFamily="18" charset="0"/>
                                    </a:rPr>
                                  </m:ctrlPr>
                                </m:fPr>
                                <m:num>
                                  <m:d>
                                    <m:dPr>
                                      <m:begChr m:val="["/>
                                      <m:endChr m:val="]"/>
                                      <m:ctrlPr>
                                        <a:rPr lang="hu-HU" sz="2400" i="1">
                                          <a:latin typeface="Cambria Math" panose="02040503050406030204" pitchFamily="18" charset="0"/>
                                        </a:rPr>
                                      </m:ctrlPr>
                                    </m:dPr>
                                    <m:e>
                                      <m:sSup>
                                        <m:sSupPr>
                                          <m:ctrlPr>
                                            <a:rPr lang="hu-HU" sz="2400" i="1">
                                              <a:latin typeface="Cambria Math" panose="02040503050406030204" pitchFamily="18" charset="0"/>
                                            </a:rPr>
                                          </m:ctrlPr>
                                        </m:sSupPr>
                                        <m:e>
                                          <m:r>
                                            <a:rPr lang="hu-HU" sz="2400" i="1">
                                              <a:latin typeface="Cambria Math" panose="02040503050406030204" pitchFamily="18" charset="0"/>
                                            </a:rPr>
                                            <m:t>𝑍𝑛</m:t>
                                          </m:r>
                                        </m:e>
                                        <m:sup>
                                          <m:r>
                                            <a:rPr lang="hu-HU" sz="2400" i="1">
                                              <a:latin typeface="Cambria Math" panose="02040503050406030204" pitchFamily="18" charset="0"/>
                                            </a:rPr>
                                            <m:t>2+</m:t>
                                          </m:r>
                                        </m:sup>
                                      </m:sSup>
                                    </m:e>
                                  </m:d>
                                </m:num>
                                <m:den>
                                  <m:r>
                                    <a:rPr lang="hu-HU" sz="2400" i="1">
                                      <a:latin typeface="Cambria Math" panose="02040503050406030204" pitchFamily="18" charset="0"/>
                                    </a:rPr>
                                    <m:t>1</m:t>
                                  </m:r>
                                  <m:r>
                                    <a:rPr lang="hu-HU" sz="2400" i="1">
                                      <a:latin typeface="Cambria Math" panose="02040503050406030204" pitchFamily="18" charset="0"/>
                                    </a:rPr>
                                    <m:t>𝑀</m:t>
                                  </m:r>
                                </m:den>
                              </m:f>
                            </m:e>
                          </m:d>
                        </m:e>
                      </m:d>
                      <m:r>
                        <a:rPr lang="hu-HU" sz="2400" b="0" i="1" smtClean="0">
                          <a:latin typeface="Cambria Math" panose="02040503050406030204" pitchFamily="18" charset="0"/>
                        </a:rPr>
                        <m:t>=</m:t>
                      </m:r>
                      <m:sSub>
                        <m:sSubPr>
                          <m:ctrlPr>
                            <a:rPr lang="hu-HU" sz="2400" b="0" i="1" smtClean="0">
                              <a:latin typeface="Cambria Math" panose="02040503050406030204" pitchFamily="18" charset="0"/>
                            </a:rPr>
                          </m:ctrlPr>
                        </m:sSubPr>
                        <m:e>
                          <m:r>
                            <a:rPr lang="hu-HU" sz="2400" i="1">
                              <a:latin typeface="Cambria Math" panose="02040503050406030204" pitchFamily="18" charset="0"/>
                              <a:ea typeface="Cambria Math" panose="02040503050406030204" pitchFamily="18" charset="0"/>
                            </a:rPr>
                            <m:t>𝜀</m:t>
                          </m:r>
                        </m:e>
                        <m:sub>
                          <m:f>
                            <m:fPr>
                              <m:type m:val="lin"/>
                              <m:ctrlPr>
                                <a:rPr lang="hu-HU" sz="2400" i="1">
                                  <a:latin typeface="Cambria Math" panose="02040503050406030204" pitchFamily="18" charset="0"/>
                                  <a:ea typeface="Cambria Math" panose="02040503050406030204" pitchFamily="18" charset="0"/>
                                </a:rPr>
                              </m:ctrlPr>
                            </m:fPr>
                            <m:num>
                              <m:r>
                                <a:rPr lang="hu-HU" sz="2400" i="1">
                                  <a:latin typeface="Cambria Math" panose="02040503050406030204" pitchFamily="18" charset="0"/>
                                  <a:ea typeface="Cambria Math" panose="02040503050406030204" pitchFamily="18" charset="0"/>
                                </a:rPr>
                                <m:t>𝐶𝑢</m:t>
                              </m:r>
                            </m:num>
                            <m:den>
                              <m:sSup>
                                <m:sSupPr>
                                  <m:ctrlPr>
                                    <a:rPr lang="hu-HU" sz="2400" i="1">
                                      <a:latin typeface="Cambria Math" panose="02040503050406030204" pitchFamily="18" charset="0"/>
                                      <a:ea typeface="Cambria Math" panose="02040503050406030204" pitchFamily="18" charset="0"/>
                                    </a:rPr>
                                  </m:ctrlPr>
                                </m:sSupPr>
                                <m:e>
                                  <m:r>
                                    <a:rPr lang="hu-HU" sz="2400" i="1">
                                      <a:latin typeface="Cambria Math" panose="02040503050406030204" pitchFamily="18" charset="0"/>
                                      <a:ea typeface="Cambria Math" panose="02040503050406030204" pitchFamily="18" charset="0"/>
                                    </a:rPr>
                                    <m:t>𝐶𝑢</m:t>
                                  </m:r>
                                </m:e>
                                <m:sup>
                                  <m:r>
                                    <a:rPr lang="hu-HU" sz="2400" i="1">
                                      <a:latin typeface="Cambria Math" panose="02040503050406030204" pitchFamily="18" charset="0"/>
                                      <a:ea typeface="Cambria Math" panose="02040503050406030204" pitchFamily="18" charset="0"/>
                                    </a:rPr>
                                    <m:t>2+</m:t>
                                  </m:r>
                                </m:sup>
                              </m:sSup>
                            </m:den>
                          </m:f>
                        </m:sub>
                      </m:sSub>
                      <m:r>
                        <a:rPr lang="hu-HU" sz="2400" b="0" i="1" smtClean="0">
                          <a:latin typeface="Cambria Math" panose="02040503050406030204" pitchFamily="18" charset="0"/>
                          <a:ea typeface="Cambria Math" panose="02040503050406030204" pitchFamily="18" charset="0"/>
                        </a:rPr>
                        <m:t>−</m:t>
                      </m:r>
                      <m:sSub>
                        <m:sSubPr>
                          <m:ctrlPr>
                            <a:rPr lang="hu-HU" sz="2400" b="0" i="1" smtClean="0">
                              <a:latin typeface="Cambria Math" panose="02040503050406030204" pitchFamily="18" charset="0"/>
                              <a:ea typeface="Cambria Math" panose="02040503050406030204" pitchFamily="18" charset="0"/>
                            </a:rPr>
                          </m:ctrlPr>
                        </m:sSubPr>
                        <m:e>
                          <m:r>
                            <a:rPr lang="hu-HU" sz="2400" i="1">
                              <a:latin typeface="Cambria Math" panose="02040503050406030204" pitchFamily="18" charset="0"/>
                              <a:ea typeface="Cambria Math" panose="02040503050406030204" pitchFamily="18" charset="0"/>
                            </a:rPr>
                            <m:t>𝜀</m:t>
                          </m:r>
                        </m:e>
                        <m:sub>
                          <m:f>
                            <m:fPr>
                              <m:type m:val="lin"/>
                              <m:ctrlPr>
                                <a:rPr lang="hu-HU" sz="2400" i="1">
                                  <a:latin typeface="Cambria Math" panose="02040503050406030204" pitchFamily="18" charset="0"/>
                                  <a:ea typeface="Cambria Math" panose="02040503050406030204" pitchFamily="18" charset="0"/>
                                </a:rPr>
                              </m:ctrlPr>
                            </m:fPr>
                            <m:num>
                              <m:r>
                                <a:rPr lang="hu-HU" sz="2400" i="1">
                                  <a:latin typeface="Cambria Math" panose="02040503050406030204" pitchFamily="18" charset="0"/>
                                  <a:ea typeface="Cambria Math" panose="02040503050406030204" pitchFamily="18" charset="0"/>
                                </a:rPr>
                                <m:t>𝐶𝑢</m:t>
                              </m:r>
                            </m:num>
                            <m:den>
                              <m:sSup>
                                <m:sSupPr>
                                  <m:ctrlPr>
                                    <a:rPr lang="hu-HU" sz="2400" i="1">
                                      <a:latin typeface="Cambria Math" panose="02040503050406030204" pitchFamily="18" charset="0"/>
                                      <a:ea typeface="Cambria Math" panose="02040503050406030204" pitchFamily="18" charset="0"/>
                                    </a:rPr>
                                  </m:ctrlPr>
                                </m:sSupPr>
                                <m:e>
                                  <m:r>
                                    <a:rPr lang="hu-HU" sz="2400" i="1">
                                      <a:latin typeface="Cambria Math" panose="02040503050406030204" pitchFamily="18" charset="0"/>
                                      <a:ea typeface="Cambria Math" panose="02040503050406030204" pitchFamily="18" charset="0"/>
                                    </a:rPr>
                                    <m:t>𝐶𝑢</m:t>
                                  </m:r>
                                </m:e>
                                <m:sup>
                                  <m:r>
                                    <a:rPr lang="hu-HU" sz="2400" i="1">
                                      <a:latin typeface="Cambria Math" panose="02040503050406030204" pitchFamily="18" charset="0"/>
                                      <a:ea typeface="Cambria Math" panose="02040503050406030204" pitchFamily="18" charset="0"/>
                                    </a:rPr>
                                    <m:t>2+</m:t>
                                  </m:r>
                                </m:sup>
                              </m:sSup>
                            </m:den>
                          </m:f>
                        </m:sub>
                      </m:sSub>
                    </m:oMath>
                  </m:oMathPara>
                </a14:m>
                <a:endParaRPr lang="hu-HU" sz="2400" dirty="0"/>
              </a:p>
            </p:txBody>
          </p:sp>
        </mc:Choice>
        <mc:Fallback xmlns="">
          <p:sp>
            <p:nvSpPr>
              <p:cNvPr id="8" name="Szövegdoboz 7">
                <a:extLst>
                  <a:ext uri="{FF2B5EF4-FFF2-40B4-BE49-F238E27FC236}">
                    <a16:creationId xmlns:a16="http://schemas.microsoft.com/office/drawing/2014/main" id="{9F0ADC26-1D3C-426C-9142-49C5CA476BA3}"/>
                  </a:ext>
                </a:extLst>
              </p:cNvPr>
              <p:cNvSpPr txBox="1">
                <a:spLocks noRot="1" noChangeAspect="1" noMove="1" noResize="1" noEditPoints="1" noAdjustHandles="1" noChangeArrowheads="1" noChangeShapeType="1" noTextEdit="1"/>
              </p:cNvSpPr>
              <p:nvPr/>
            </p:nvSpPr>
            <p:spPr>
              <a:xfrm>
                <a:off x="505320" y="2197845"/>
                <a:ext cx="11185754" cy="837345"/>
              </a:xfrm>
              <a:prstGeom prst="rect">
                <a:avLst/>
              </a:prstGeom>
              <a:blipFill>
                <a:blip r:embed="rId3"/>
                <a:stretch>
                  <a:fillRect/>
                </a:stretch>
              </a:blipFill>
            </p:spPr>
            <p:txBody>
              <a:bodyPr/>
              <a:lstStyle/>
              <a:p>
                <a:r>
                  <a:rPr lang="hu-HU">
                    <a:noFill/>
                  </a:rPr>
                  <a:t> </a:t>
                </a:r>
              </a:p>
            </p:txBody>
          </p:sp>
        </mc:Fallback>
      </mc:AlternateContent>
      <mc:AlternateContent xmlns:mc="http://schemas.openxmlformats.org/markup-compatibility/2006" xmlns:a14="http://schemas.microsoft.com/office/drawing/2010/main">
        <mc:Choice Requires="a14">
          <p:sp>
            <p:nvSpPr>
              <p:cNvPr id="5" name="Szövegdoboz 4">
                <a:extLst>
                  <a:ext uri="{FF2B5EF4-FFF2-40B4-BE49-F238E27FC236}">
                    <a16:creationId xmlns:a16="http://schemas.microsoft.com/office/drawing/2014/main" id="{DEE85DA4-9801-4BAD-9CEA-7A13C33C1253}"/>
                  </a:ext>
                </a:extLst>
              </p:cNvPr>
              <p:cNvSpPr txBox="1"/>
              <p:nvPr/>
            </p:nvSpPr>
            <p:spPr>
              <a:xfrm>
                <a:off x="6313714" y="5732070"/>
                <a:ext cx="5132815" cy="837345"/>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sSub>
                        <m:sSubPr>
                          <m:ctrlPr>
                            <a:rPr lang="hu-HU" sz="2400" i="1" smtClean="0">
                              <a:latin typeface="Cambria Math" panose="02040503050406030204" pitchFamily="18" charset="0"/>
                            </a:rPr>
                          </m:ctrlPr>
                        </m:sSubPr>
                        <m:e>
                          <m:r>
                            <a:rPr lang="hu-HU" sz="2400" i="1">
                              <a:latin typeface="Cambria Math" panose="02040503050406030204" pitchFamily="18" charset="0"/>
                              <a:ea typeface="Cambria Math" panose="02040503050406030204" pitchFamily="18" charset="0"/>
                            </a:rPr>
                            <m:t>𝜀</m:t>
                          </m:r>
                        </m:e>
                        <m:sub>
                          <m:f>
                            <m:fPr>
                              <m:type m:val="lin"/>
                              <m:ctrlPr>
                                <a:rPr lang="hu-HU" sz="2400" i="1">
                                  <a:latin typeface="Cambria Math" panose="02040503050406030204" pitchFamily="18" charset="0"/>
                                  <a:ea typeface="Cambria Math" panose="02040503050406030204" pitchFamily="18" charset="0"/>
                                </a:rPr>
                              </m:ctrlPr>
                            </m:fPr>
                            <m:num>
                              <m:r>
                                <a:rPr lang="hu-HU" sz="2400" i="1">
                                  <a:latin typeface="Cambria Math" panose="02040503050406030204" pitchFamily="18" charset="0"/>
                                  <a:ea typeface="Cambria Math" panose="02040503050406030204" pitchFamily="18" charset="0"/>
                                </a:rPr>
                                <m:t>𝐶𝑢</m:t>
                              </m:r>
                            </m:num>
                            <m:den>
                              <m:sSup>
                                <m:sSupPr>
                                  <m:ctrlPr>
                                    <a:rPr lang="hu-HU" sz="2400" i="1">
                                      <a:latin typeface="Cambria Math" panose="02040503050406030204" pitchFamily="18" charset="0"/>
                                      <a:ea typeface="Cambria Math" panose="02040503050406030204" pitchFamily="18" charset="0"/>
                                    </a:rPr>
                                  </m:ctrlPr>
                                </m:sSupPr>
                                <m:e>
                                  <m:r>
                                    <a:rPr lang="hu-HU" sz="2400" i="1">
                                      <a:latin typeface="Cambria Math" panose="02040503050406030204" pitchFamily="18" charset="0"/>
                                      <a:ea typeface="Cambria Math" panose="02040503050406030204" pitchFamily="18" charset="0"/>
                                    </a:rPr>
                                    <m:t>𝐶𝑢</m:t>
                                  </m:r>
                                </m:e>
                                <m:sup>
                                  <m:r>
                                    <a:rPr lang="hu-HU" sz="2400" i="1">
                                      <a:latin typeface="Cambria Math" panose="02040503050406030204" pitchFamily="18" charset="0"/>
                                      <a:ea typeface="Cambria Math" panose="02040503050406030204" pitchFamily="18" charset="0"/>
                                    </a:rPr>
                                    <m:t>2</m:t>
                                  </m:r>
                                  <m:r>
                                    <a:rPr lang="en-US" sz="2400" b="0" i="1" smtClean="0">
                                      <a:latin typeface="Cambria Math" panose="02040503050406030204" pitchFamily="18" charset="0"/>
                                      <a:ea typeface="Cambria Math" panose="02040503050406030204" pitchFamily="18" charset="0"/>
                                    </a:rPr>
                                    <m:t>  </m:t>
                                  </m:r>
                                  <m:r>
                                    <a:rPr lang="hu-HU" sz="2400" i="1">
                                      <a:latin typeface="Cambria Math" panose="02040503050406030204" pitchFamily="18" charset="0"/>
                                      <a:ea typeface="Cambria Math" panose="02040503050406030204" pitchFamily="18" charset="0"/>
                                    </a:rPr>
                                    <m:t>+</m:t>
                                  </m:r>
                                </m:sup>
                              </m:sSup>
                            </m:den>
                          </m:f>
                        </m:sub>
                      </m:sSub>
                      <m:r>
                        <a:rPr lang="hu-HU" sz="2400" b="0" i="1" smtClean="0">
                          <a:latin typeface="Cambria Math" panose="02040503050406030204" pitchFamily="18" charset="0"/>
                        </a:rPr>
                        <m:t>=</m:t>
                      </m:r>
                      <m:sSubSup>
                        <m:sSubSupPr>
                          <m:ctrlPr>
                            <a:rPr lang="hu-HU" sz="2400" i="1">
                              <a:latin typeface="Cambria Math" panose="02040503050406030204" pitchFamily="18" charset="0"/>
                            </a:rPr>
                          </m:ctrlPr>
                        </m:sSubSupPr>
                        <m:e>
                          <m:r>
                            <a:rPr lang="hu-HU" sz="2400" i="1">
                              <a:latin typeface="Cambria Math" panose="02040503050406030204" pitchFamily="18" charset="0"/>
                              <a:ea typeface="Cambria Math" panose="02040503050406030204" pitchFamily="18" charset="0"/>
                            </a:rPr>
                            <m:t>𝜀</m:t>
                          </m:r>
                        </m:e>
                        <m:sub>
                          <m:f>
                            <m:fPr>
                              <m:type m:val="lin"/>
                              <m:ctrlPr>
                                <a:rPr lang="hu-HU" sz="2400" i="1">
                                  <a:latin typeface="Cambria Math" panose="02040503050406030204" pitchFamily="18" charset="0"/>
                                  <a:ea typeface="Cambria Math" panose="02040503050406030204" pitchFamily="18" charset="0"/>
                                </a:rPr>
                              </m:ctrlPr>
                            </m:fPr>
                            <m:num>
                              <m:r>
                                <a:rPr lang="hu-HU" sz="2400" b="0" i="1" smtClean="0">
                                  <a:latin typeface="Cambria Math" panose="02040503050406030204" pitchFamily="18" charset="0"/>
                                  <a:ea typeface="Cambria Math" panose="02040503050406030204" pitchFamily="18" charset="0"/>
                                </a:rPr>
                                <m:t>𝐶𝑢</m:t>
                              </m:r>
                            </m:num>
                            <m:den>
                              <m:sSup>
                                <m:sSupPr>
                                  <m:ctrlPr>
                                    <a:rPr lang="hu-HU" sz="2400" i="1">
                                      <a:latin typeface="Cambria Math" panose="02040503050406030204" pitchFamily="18" charset="0"/>
                                      <a:ea typeface="Cambria Math" panose="02040503050406030204" pitchFamily="18" charset="0"/>
                                    </a:rPr>
                                  </m:ctrlPr>
                                </m:sSupPr>
                                <m:e>
                                  <m:r>
                                    <a:rPr lang="hu-HU" sz="2400" b="0" i="1" smtClean="0">
                                      <a:latin typeface="Cambria Math" panose="02040503050406030204" pitchFamily="18" charset="0"/>
                                      <a:ea typeface="Cambria Math" panose="02040503050406030204" pitchFamily="18" charset="0"/>
                                    </a:rPr>
                                    <m:t>𝐶𝑢</m:t>
                                  </m:r>
                                </m:e>
                                <m:sup>
                                  <m:r>
                                    <a:rPr lang="hu-HU" sz="2400" i="1">
                                      <a:latin typeface="Cambria Math" panose="02040503050406030204" pitchFamily="18" charset="0"/>
                                      <a:ea typeface="Cambria Math" panose="02040503050406030204" pitchFamily="18" charset="0"/>
                                    </a:rPr>
                                    <m:t>2+</m:t>
                                  </m:r>
                                </m:sup>
                              </m:sSup>
                            </m:den>
                          </m:f>
                        </m:sub>
                        <m:sup>
                          <m:r>
                            <a:rPr lang="hu-HU" sz="2400" i="1">
                              <a:latin typeface="Cambria Math" panose="02040503050406030204" pitchFamily="18" charset="0"/>
                            </a:rPr>
                            <m:t>0</m:t>
                          </m:r>
                        </m:sup>
                      </m:sSubSup>
                      <m:r>
                        <a:rPr lang="hu-HU" sz="2400" i="1">
                          <a:latin typeface="Cambria Math" panose="02040503050406030204" pitchFamily="18" charset="0"/>
                        </a:rPr>
                        <m:t>+</m:t>
                      </m:r>
                      <m:f>
                        <m:fPr>
                          <m:ctrlPr>
                            <a:rPr lang="hu-HU" sz="2400" i="1">
                              <a:latin typeface="Cambria Math" panose="02040503050406030204" pitchFamily="18" charset="0"/>
                            </a:rPr>
                          </m:ctrlPr>
                        </m:fPr>
                        <m:num>
                          <m:r>
                            <a:rPr lang="hu-HU" sz="2400" i="1">
                              <a:latin typeface="Cambria Math" panose="02040503050406030204" pitchFamily="18" charset="0"/>
                            </a:rPr>
                            <m:t>𝑅𝑇</m:t>
                          </m:r>
                        </m:num>
                        <m:den>
                          <m:r>
                            <a:rPr lang="hu-HU" sz="2400" i="1">
                              <a:latin typeface="Cambria Math" panose="02040503050406030204" pitchFamily="18" charset="0"/>
                            </a:rPr>
                            <m:t>2</m:t>
                          </m:r>
                          <m:r>
                            <a:rPr lang="hu-HU" sz="2400" i="1">
                              <a:latin typeface="Cambria Math" panose="02040503050406030204" pitchFamily="18" charset="0"/>
                            </a:rPr>
                            <m:t>𝐹</m:t>
                          </m:r>
                        </m:den>
                      </m:f>
                      <m:r>
                        <a:rPr lang="hu-HU" sz="2400" i="1">
                          <a:latin typeface="Cambria Math" panose="02040503050406030204" pitchFamily="18" charset="0"/>
                        </a:rPr>
                        <m:t>𝑙𝑛</m:t>
                      </m:r>
                      <m:d>
                        <m:dPr>
                          <m:ctrlPr>
                            <a:rPr lang="hu-HU" sz="2400" i="1">
                              <a:latin typeface="Cambria Math" panose="02040503050406030204" pitchFamily="18" charset="0"/>
                            </a:rPr>
                          </m:ctrlPr>
                        </m:dPr>
                        <m:e>
                          <m:f>
                            <m:fPr>
                              <m:ctrlPr>
                                <a:rPr lang="hu-HU" sz="2400" i="1">
                                  <a:latin typeface="Cambria Math" panose="02040503050406030204" pitchFamily="18" charset="0"/>
                                </a:rPr>
                              </m:ctrlPr>
                            </m:fPr>
                            <m:num>
                              <m:d>
                                <m:dPr>
                                  <m:begChr m:val="["/>
                                  <m:endChr m:val="]"/>
                                  <m:ctrlPr>
                                    <a:rPr lang="hu-HU" sz="2400" i="1">
                                      <a:latin typeface="Cambria Math" panose="02040503050406030204" pitchFamily="18" charset="0"/>
                                    </a:rPr>
                                  </m:ctrlPr>
                                </m:dPr>
                                <m:e>
                                  <m:sSup>
                                    <m:sSupPr>
                                      <m:ctrlPr>
                                        <a:rPr lang="hu-HU" sz="2400" i="1">
                                          <a:latin typeface="Cambria Math" panose="02040503050406030204" pitchFamily="18" charset="0"/>
                                        </a:rPr>
                                      </m:ctrlPr>
                                    </m:sSupPr>
                                    <m:e>
                                      <m:r>
                                        <a:rPr lang="hu-HU" sz="2400" i="1">
                                          <a:latin typeface="Cambria Math" panose="02040503050406030204" pitchFamily="18" charset="0"/>
                                        </a:rPr>
                                        <m:t>𝐶𝑢</m:t>
                                      </m:r>
                                    </m:e>
                                    <m:sup>
                                      <m:r>
                                        <a:rPr lang="hu-HU" sz="2400" i="1">
                                          <a:latin typeface="Cambria Math" panose="02040503050406030204" pitchFamily="18" charset="0"/>
                                        </a:rPr>
                                        <m:t>2+</m:t>
                                      </m:r>
                                    </m:sup>
                                  </m:sSup>
                                </m:e>
                              </m:d>
                            </m:num>
                            <m:den>
                              <m:r>
                                <a:rPr lang="hu-HU" sz="2400" i="1">
                                  <a:latin typeface="Cambria Math" panose="02040503050406030204" pitchFamily="18" charset="0"/>
                                </a:rPr>
                                <m:t>1</m:t>
                              </m:r>
                              <m:r>
                                <a:rPr lang="hu-HU" sz="2400" i="1">
                                  <a:latin typeface="Cambria Math" panose="02040503050406030204" pitchFamily="18" charset="0"/>
                                </a:rPr>
                                <m:t>𝑀</m:t>
                              </m:r>
                            </m:den>
                          </m:f>
                        </m:e>
                      </m:d>
                    </m:oMath>
                  </m:oMathPara>
                </a14:m>
                <a:endParaRPr lang="hu-HU" sz="2400" dirty="0"/>
              </a:p>
            </p:txBody>
          </p:sp>
        </mc:Choice>
        <mc:Fallback xmlns="">
          <p:sp>
            <p:nvSpPr>
              <p:cNvPr id="5" name="Szövegdoboz 4">
                <a:extLst>
                  <a:ext uri="{FF2B5EF4-FFF2-40B4-BE49-F238E27FC236}">
                    <a16:creationId xmlns:a16="http://schemas.microsoft.com/office/drawing/2014/main" id="{DEE85DA4-9801-4BAD-9CEA-7A13C33C1253}"/>
                  </a:ext>
                </a:extLst>
              </p:cNvPr>
              <p:cNvSpPr txBox="1">
                <a:spLocks noRot="1" noChangeAspect="1" noMove="1" noResize="1" noEditPoints="1" noAdjustHandles="1" noChangeArrowheads="1" noChangeShapeType="1" noTextEdit="1"/>
              </p:cNvSpPr>
              <p:nvPr/>
            </p:nvSpPr>
            <p:spPr>
              <a:xfrm>
                <a:off x="6313714" y="5732070"/>
                <a:ext cx="5132815" cy="837345"/>
              </a:xfrm>
              <a:prstGeom prst="rect">
                <a:avLst/>
              </a:prstGeom>
              <a:blipFill>
                <a:blip r:embed="rId4"/>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6" name="Szövegdoboz 5">
                <a:extLst>
                  <a:ext uri="{FF2B5EF4-FFF2-40B4-BE49-F238E27FC236}">
                    <a16:creationId xmlns:a16="http://schemas.microsoft.com/office/drawing/2014/main" id="{D29A7706-E604-405F-A349-73C153B77278}"/>
                  </a:ext>
                </a:extLst>
              </p:cNvPr>
              <p:cNvSpPr txBox="1"/>
              <p:nvPr/>
            </p:nvSpPr>
            <p:spPr>
              <a:xfrm>
                <a:off x="367435" y="5746584"/>
                <a:ext cx="5128647" cy="837345"/>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sSub>
                        <m:sSubPr>
                          <m:ctrlPr>
                            <a:rPr lang="hu-HU" sz="2400" i="1" smtClean="0">
                              <a:latin typeface="Cambria Math" panose="02040503050406030204" pitchFamily="18" charset="0"/>
                              <a:ea typeface="Cambria Math" panose="02040503050406030204" pitchFamily="18" charset="0"/>
                            </a:rPr>
                          </m:ctrlPr>
                        </m:sSubPr>
                        <m:e>
                          <m:r>
                            <a:rPr lang="hu-HU" sz="2400" i="1">
                              <a:latin typeface="Cambria Math" panose="02040503050406030204" pitchFamily="18" charset="0"/>
                              <a:ea typeface="Cambria Math" panose="02040503050406030204" pitchFamily="18" charset="0"/>
                            </a:rPr>
                            <m:t>𝜀</m:t>
                          </m:r>
                        </m:e>
                        <m:sub>
                          <m:f>
                            <m:fPr>
                              <m:type m:val="lin"/>
                              <m:ctrlPr>
                                <a:rPr lang="hu-HU" sz="2400" i="1">
                                  <a:latin typeface="Cambria Math" panose="02040503050406030204" pitchFamily="18" charset="0"/>
                                  <a:ea typeface="Cambria Math" panose="02040503050406030204" pitchFamily="18" charset="0"/>
                                </a:rPr>
                              </m:ctrlPr>
                            </m:fPr>
                            <m:num>
                              <m:r>
                                <a:rPr lang="hu-HU" sz="2400" b="0" i="1" smtClean="0">
                                  <a:latin typeface="Cambria Math" panose="02040503050406030204" pitchFamily="18" charset="0"/>
                                  <a:ea typeface="Cambria Math" panose="02040503050406030204" pitchFamily="18" charset="0"/>
                                </a:rPr>
                                <m:t>𝑍𝑛</m:t>
                              </m:r>
                            </m:num>
                            <m:den>
                              <m:sSup>
                                <m:sSupPr>
                                  <m:ctrlPr>
                                    <a:rPr lang="hu-HU" sz="2400" i="1">
                                      <a:latin typeface="Cambria Math" panose="02040503050406030204" pitchFamily="18" charset="0"/>
                                      <a:ea typeface="Cambria Math" panose="02040503050406030204" pitchFamily="18" charset="0"/>
                                    </a:rPr>
                                  </m:ctrlPr>
                                </m:sSupPr>
                                <m:e>
                                  <m:r>
                                    <a:rPr lang="hu-HU" sz="2400" b="0" i="1" smtClean="0">
                                      <a:latin typeface="Cambria Math" panose="02040503050406030204" pitchFamily="18" charset="0"/>
                                      <a:ea typeface="Cambria Math" panose="02040503050406030204" pitchFamily="18" charset="0"/>
                                    </a:rPr>
                                    <m:t>𝑍𝑛</m:t>
                                  </m:r>
                                </m:e>
                                <m:sup>
                                  <m:r>
                                    <a:rPr lang="hu-HU" sz="2400" i="1">
                                      <a:latin typeface="Cambria Math" panose="02040503050406030204" pitchFamily="18" charset="0"/>
                                      <a:ea typeface="Cambria Math" panose="02040503050406030204" pitchFamily="18" charset="0"/>
                                    </a:rPr>
                                    <m:t>2+</m:t>
                                  </m:r>
                                </m:sup>
                              </m:sSup>
                            </m:den>
                          </m:f>
                        </m:sub>
                      </m:sSub>
                      <m:r>
                        <a:rPr lang="hu-HU" sz="2400" b="0" i="1" smtClean="0">
                          <a:latin typeface="Cambria Math" panose="02040503050406030204" pitchFamily="18" charset="0"/>
                          <a:ea typeface="Cambria Math" panose="02040503050406030204" pitchFamily="18" charset="0"/>
                        </a:rPr>
                        <m:t>=</m:t>
                      </m:r>
                      <m:sSubSup>
                        <m:sSubSupPr>
                          <m:ctrlPr>
                            <a:rPr lang="hu-HU" sz="2400" i="1">
                              <a:latin typeface="Cambria Math" panose="02040503050406030204" pitchFamily="18" charset="0"/>
                            </a:rPr>
                          </m:ctrlPr>
                        </m:sSubSupPr>
                        <m:e>
                          <m:r>
                            <a:rPr lang="hu-HU" sz="2400" i="1">
                              <a:latin typeface="Cambria Math" panose="02040503050406030204" pitchFamily="18" charset="0"/>
                              <a:ea typeface="Cambria Math" panose="02040503050406030204" pitchFamily="18" charset="0"/>
                            </a:rPr>
                            <m:t>𝜀</m:t>
                          </m:r>
                        </m:e>
                        <m:sub>
                          <m:f>
                            <m:fPr>
                              <m:type m:val="lin"/>
                              <m:ctrlPr>
                                <a:rPr lang="hu-HU" sz="2400" i="1">
                                  <a:latin typeface="Cambria Math" panose="02040503050406030204" pitchFamily="18" charset="0"/>
                                  <a:ea typeface="Cambria Math" panose="02040503050406030204" pitchFamily="18" charset="0"/>
                                </a:rPr>
                              </m:ctrlPr>
                            </m:fPr>
                            <m:num>
                              <m:r>
                                <a:rPr lang="hu-HU" sz="2400" i="1">
                                  <a:latin typeface="Cambria Math" panose="02040503050406030204" pitchFamily="18" charset="0"/>
                                  <a:ea typeface="Cambria Math" panose="02040503050406030204" pitchFamily="18" charset="0"/>
                                </a:rPr>
                                <m:t>𝑍𝑛</m:t>
                              </m:r>
                            </m:num>
                            <m:den>
                              <m:sSup>
                                <m:sSupPr>
                                  <m:ctrlPr>
                                    <a:rPr lang="hu-HU" sz="2400" i="1">
                                      <a:latin typeface="Cambria Math" panose="02040503050406030204" pitchFamily="18" charset="0"/>
                                      <a:ea typeface="Cambria Math" panose="02040503050406030204" pitchFamily="18" charset="0"/>
                                    </a:rPr>
                                  </m:ctrlPr>
                                </m:sSupPr>
                                <m:e>
                                  <m:r>
                                    <a:rPr lang="hu-HU" sz="2400" i="1">
                                      <a:latin typeface="Cambria Math" panose="02040503050406030204" pitchFamily="18" charset="0"/>
                                      <a:ea typeface="Cambria Math" panose="02040503050406030204" pitchFamily="18" charset="0"/>
                                    </a:rPr>
                                    <m:t>𝑍𝑛</m:t>
                                  </m:r>
                                </m:e>
                                <m:sup>
                                  <m:r>
                                    <a:rPr lang="hu-HU" sz="2400" i="1">
                                      <a:latin typeface="Cambria Math" panose="02040503050406030204" pitchFamily="18" charset="0"/>
                                      <a:ea typeface="Cambria Math" panose="02040503050406030204" pitchFamily="18" charset="0"/>
                                    </a:rPr>
                                    <m:t>2+</m:t>
                                  </m:r>
                                </m:sup>
                              </m:sSup>
                            </m:den>
                          </m:f>
                        </m:sub>
                        <m:sup>
                          <m:r>
                            <a:rPr lang="hu-HU" sz="2400" i="1">
                              <a:latin typeface="Cambria Math" panose="02040503050406030204" pitchFamily="18" charset="0"/>
                            </a:rPr>
                            <m:t>0</m:t>
                          </m:r>
                        </m:sup>
                      </m:sSubSup>
                      <m:r>
                        <a:rPr lang="hu-HU" sz="2400" i="1">
                          <a:latin typeface="Cambria Math" panose="02040503050406030204" pitchFamily="18" charset="0"/>
                        </a:rPr>
                        <m:t>+</m:t>
                      </m:r>
                      <m:f>
                        <m:fPr>
                          <m:ctrlPr>
                            <a:rPr lang="hu-HU" sz="2400" i="1" smtClean="0">
                              <a:latin typeface="Cambria Math" panose="02040503050406030204" pitchFamily="18" charset="0"/>
                            </a:rPr>
                          </m:ctrlPr>
                        </m:fPr>
                        <m:num>
                          <m:r>
                            <a:rPr lang="hu-HU" sz="2400" b="0" i="1" smtClean="0">
                              <a:latin typeface="Cambria Math" panose="02040503050406030204" pitchFamily="18" charset="0"/>
                            </a:rPr>
                            <m:t>𝑅𝑇</m:t>
                          </m:r>
                        </m:num>
                        <m:den>
                          <m:r>
                            <a:rPr lang="hu-HU" sz="2400" b="0" i="1" smtClean="0">
                              <a:latin typeface="Cambria Math" panose="02040503050406030204" pitchFamily="18" charset="0"/>
                            </a:rPr>
                            <m:t>2</m:t>
                          </m:r>
                          <m:r>
                            <a:rPr lang="hu-HU" sz="2400" b="0" i="1" smtClean="0">
                              <a:latin typeface="Cambria Math" panose="02040503050406030204" pitchFamily="18" charset="0"/>
                            </a:rPr>
                            <m:t>𝐹</m:t>
                          </m:r>
                        </m:den>
                      </m:f>
                      <m:r>
                        <a:rPr lang="hu-HU" sz="2400" i="1">
                          <a:latin typeface="Cambria Math" panose="02040503050406030204" pitchFamily="18" charset="0"/>
                        </a:rPr>
                        <m:t> </m:t>
                      </m:r>
                      <m:r>
                        <a:rPr lang="hu-HU" sz="2400" i="1">
                          <a:latin typeface="Cambria Math" panose="02040503050406030204" pitchFamily="18" charset="0"/>
                        </a:rPr>
                        <m:t>𝑙𝑛</m:t>
                      </m:r>
                      <m:d>
                        <m:dPr>
                          <m:ctrlPr>
                            <a:rPr lang="hu-HU" sz="2400" i="1">
                              <a:latin typeface="Cambria Math" panose="02040503050406030204" pitchFamily="18" charset="0"/>
                            </a:rPr>
                          </m:ctrlPr>
                        </m:dPr>
                        <m:e>
                          <m:f>
                            <m:fPr>
                              <m:ctrlPr>
                                <a:rPr lang="hu-HU" sz="2400" i="1">
                                  <a:latin typeface="Cambria Math" panose="02040503050406030204" pitchFamily="18" charset="0"/>
                                </a:rPr>
                              </m:ctrlPr>
                            </m:fPr>
                            <m:num>
                              <m:d>
                                <m:dPr>
                                  <m:begChr m:val="["/>
                                  <m:endChr m:val="]"/>
                                  <m:ctrlPr>
                                    <a:rPr lang="hu-HU" sz="2400" i="1">
                                      <a:latin typeface="Cambria Math" panose="02040503050406030204" pitchFamily="18" charset="0"/>
                                    </a:rPr>
                                  </m:ctrlPr>
                                </m:dPr>
                                <m:e>
                                  <m:sSup>
                                    <m:sSupPr>
                                      <m:ctrlPr>
                                        <a:rPr lang="hu-HU" sz="2400" i="1">
                                          <a:latin typeface="Cambria Math" panose="02040503050406030204" pitchFamily="18" charset="0"/>
                                        </a:rPr>
                                      </m:ctrlPr>
                                    </m:sSupPr>
                                    <m:e>
                                      <m:r>
                                        <a:rPr lang="hu-HU" sz="2400" i="1">
                                          <a:latin typeface="Cambria Math" panose="02040503050406030204" pitchFamily="18" charset="0"/>
                                        </a:rPr>
                                        <m:t>𝑍𝑛</m:t>
                                      </m:r>
                                    </m:e>
                                    <m:sup>
                                      <m:r>
                                        <a:rPr lang="hu-HU" sz="2400" i="1">
                                          <a:latin typeface="Cambria Math" panose="02040503050406030204" pitchFamily="18" charset="0"/>
                                        </a:rPr>
                                        <m:t>2+</m:t>
                                      </m:r>
                                    </m:sup>
                                  </m:sSup>
                                </m:e>
                              </m:d>
                            </m:num>
                            <m:den>
                              <m:r>
                                <a:rPr lang="hu-HU" sz="2400" i="1">
                                  <a:latin typeface="Cambria Math" panose="02040503050406030204" pitchFamily="18" charset="0"/>
                                </a:rPr>
                                <m:t>1</m:t>
                              </m:r>
                              <m:r>
                                <a:rPr lang="hu-HU" sz="2400" i="1">
                                  <a:latin typeface="Cambria Math" panose="02040503050406030204" pitchFamily="18" charset="0"/>
                                </a:rPr>
                                <m:t>𝑀</m:t>
                              </m:r>
                            </m:den>
                          </m:f>
                        </m:e>
                      </m:d>
                    </m:oMath>
                  </m:oMathPara>
                </a14:m>
                <a:endParaRPr lang="hu-HU" sz="2400" dirty="0"/>
              </a:p>
            </p:txBody>
          </p:sp>
        </mc:Choice>
        <mc:Fallback xmlns="">
          <p:sp>
            <p:nvSpPr>
              <p:cNvPr id="6" name="Szövegdoboz 5">
                <a:extLst>
                  <a:ext uri="{FF2B5EF4-FFF2-40B4-BE49-F238E27FC236}">
                    <a16:creationId xmlns:a16="http://schemas.microsoft.com/office/drawing/2014/main" id="{D29A7706-E604-405F-A349-73C153B77278}"/>
                  </a:ext>
                </a:extLst>
              </p:cNvPr>
              <p:cNvSpPr txBox="1">
                <a:spLocks noRot="1" noChangeAspect="1" noMove="1" noResize="1" noEditPoints="1" noAdjustHandles="1" noChangeArrowheads="1" noChangeShapeType="1" noTextEdit="1"/>
              </p:cNvSpPr>
              <p:nvPr/>
            </p:nvSpPr>
            <p:spPr>
              <a:xfrm>
                <a:off x="367435" y="5746584"/>
                <a:ext cx="5128647" cy="837345"/>
              </a:xfrm>
              <a:prstGeom prst="rect">
                <a:avLst/>
              </a:prstGeom>
              <a:blipFill>
                <a:blip r:embed="rId5"/>
                <a:stretch>
                  <a:fillRect/>
                </a:stretch>
              </a:blipFill>
            </p:spPr>
            <p:txBody>
              <a:bodyPr/>
              <a:lstStyle/>
              <a:p>
                <a:r>
                  <a:rPr lang="hu-HU">
                    <a:noFill/>
                  </a:rPr>
                  <a:t> </a:t>
                </a:r>
              </a:p>
            </p:txBody>
          </p:sp>
        </mc:Fallback>
      </mc:AlternateContent>
      <mc:AlternateContent xmlns:mc="http://schemas.openxmlformats.org/markup-compatibility/2006" xmlns:a14="http://schemas.microsoft.com/office/drawing/2010/main">
        <mc:Choice Requires="a14">
          <p:sp>
            <p:nvSpPr>
              <p:cNvPr id="7" name="Szövegdoboz 6">
                <a:extLst>
                  <a:ext uri="{FF2B5EF4-FFF2-40B4-BE49-F238E27FC236}">
                    <a16:creationId xmlns:a16="http://schemas.microsoft.com/office/drawing/2014/main" id="{533FC3A9-280D-4C5C-B705-3F6538FCC35F}"/>
                  </a:ext>
                </a:extLst>
              </p:cNvPr>
              <p:cNvSpPr txBox="1"/>
              <p:nvPr/>
            </p:nvSpPr>
            <p:spPr>
              <a:xfrm>
                <a:off x="2092427" y="4013389"/>
                <a:ext cx="1583510" cy="369332"/>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hu-HU" sz="2400" i="1" smtClean="0">
                          <a:latin typeface="Cambria Math" panose="02040503050406030204" pitchFamily="18" charset="0"/>
                          <a:ea typeface="Cambria Math" panose="02040503050406030204" pitchFamily="18" charset="0"/>
                        </a:rPr>
                        <m:t>𝐵</m:t>
                      </m:r>
                      <m:r>
                        <a:rPr lang="hu-HU" sz="2400" b="0" i="1" smtClean="0">
                          <a:latin typeface="Cambria Math" panose="02040503050406030204" pitchFamily="18" charset="0"/>
                          <a:ea typeface="Cambria Math" panose="02040503050406030204" pitchFamily="18" charset="0"/>
                        </a:rPr>
                        <m:t>=</m:t>
                      </m:r>
                      <m:f>
                        <m:fPr>
                          <m:type m:val="lin"/>
                          <m:ctrlPr>
                            <a:rPr lang="hu-HU" sz="2400" b="0" i="1" smtClean="0">
                              <a:latin typeface="Cambria Math" panose="02040503050406030204" pitchFamily="18" charset="0"/>
                              <a:ea typeface="Cambria Math" panose="02040503050406030204" pitchFamily="18" charset="0"/>
                            </a:rPr>
                          </m:ctrlPr>
                        </m:fPr>
                        <m:num>
                          <m:r>
                            <a:rPr lang="hu-HU" sz="2400" b="0" i="1" smtClean="0">
                              <a:latin typeface="Cambria Math" panose="02040503050406030204" pitchFamily="18" charset="0"/>
                              <a:ea typeface="Cambria Math" panose="02040503050406030204" pitchFamily="18" charset="0"/>
                            </a:rPr>
                            <m:t>𝑅𝑇</m:t>
                          </m:r>
                        </m:num>
                        <m:den>
                          <m:r>
                            <a:rPr lang="hu-HU" sz="2400" b="0" i="1" smtClean="0">
                              <a:latin typeface="Cambria Math" panose="02040503050406030204" pitchFamily="18" charset="0"/>
                              <a:ea typeface="Cambria Math" panose="02040503050406030204" pitchFamily="18" charset="0"/>
                            </a:rPr>
                            <m:t>𝑧𝐹</m:t>
                          </m:r>
                        </m:den>
                      </m:f>
                    </m:oMath>
                  </m:oMathPara>
                </a14:m>
                <a:endParaRPr lang="hu-HU" sz="2400" dirty="0"/>
              </a:p>
            </p:txBody>
          </p:sp>
        </mc:Choice>
        <mc:Fallback xmlns="">
          <p:sp>
            <p:nvSpPr>
              <p:cNvPr id="7" name="Szövegdoboz 6">
                <a:extLst>
                  <a:ext uri="{FF2B5EF4-FFF2-40B4-BE49-F238E27FC236}">
                    <a16:creationId xmlns:a16="http://schemas.microsoft.com/office/drawing/2014/main" id="{533FC3A9-280D-4C5C-B705-3F6538FCC35F}"/>
                  </a:ext>
                </a:extLst>
              </p:cNvPr>
              <p:cNvSpPr txBox="1">
                <a:spLocks noRot="1" noChangeAspect="1" noMove="1" noResize="1" noEditPoints="1" noAdjustHandles="1" noChangeArrowheads="1" noChangeShapeType="1" noTextEdit="1"/>
              </p:cNvSpPr>
              <p:nvPr/>
            </p:nvSpPr>
            <p:spPr>
              <a:xfrm>
                <a:off x="2092427" y="4013389"/>
                <a:ext cx="1583510" cy="369332"/>
              </a:xfrm>
              <a:prstGeom prst="rect">
                <a:avLst/>
              </a:prstGeom>
              <a:blipFill>
                <a:blip r:embed="rId6"/>
                <a:stretch>
                  <a:fillRect l="-3846" t="-167213" r="-36923" b="-250820"/>
                </a:stretch>
              </a:blipFill>
            </p:spPr>
            <p:txBody>
              <a:bodyPr/>
              <a:lstStyle/>
              <a:p>
                <a:r>
                  <a:rPr lang="en-US">
                    <a:noFill/>
                  </a:rPr>
                  <a:t> </a:t>
                </a:r>
              </a:p>
            </p:txBody>
          </p:sp>
        </mc:Fallback>
      </mc:AlternateContent>
      <p:sp>
        <p:nvSpPr>
          <p:cNvPr id="9" name="Cím 1">
            <a:extLst>
              <a:ext uri="{FF2B5EF4-FFF2-40B4-BE49-F238E27FC236}">
                <a16:creationId xmlns:a16="http://schemas.microsoft.com/office/drawing/2014/main" id="{D295C7CD-7D78-49FC-9DA0-450DD01B4413}"/>
              </a:ext>
            </a:extLst>
          </p:cNvPr>
          <p:cNvSpPr>
            <a:spLocks noGrp="1"/>
          </p:cNvSpPr>
          <p:nvPr>
            <p:ph type="title"/>
          </p:nvPr>
        </p:nvSpPr>
        <p:spPr>
          <a:xfrm>
            <a:off x="838200" y="254285"/>
            <a:ext cx="10515600" cy="1325563"/>
          </a:xfrm>
        </p:spPr>
        <p:txBody>
          <a:bodyPr/>
          <a:lstStyle/>
          <a:p>
            <a:pPr algn="ctr"/>
            <a:r>
              <a:rPr lang="hu-HU" dirty="0" smtClean="0">
                <a:latin typeface="Times New Roman" panose="02020603050405020304" pitchFamily="18" charset="0"/>
                <a:cs typeface="Times New Roman" panose="02020603050405020304" pitchFamily="18" charset="0"/>
              </a:rPr>
              <a:t>Nernst equation for electron conductors</a:t>
            </a:r>
            <a:endParaRPr lang="hu-H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887775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 presetClass="entr" presetSubtype="4"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7"/>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nodeType="clickEffect">
                                  <p:stCondLst>
                                    <p:cond delay="0"/>
                                  </p:stCondLst>
                                  <p:childTnLst>
                                    <p:set>
                                      <p:cBhvr>
                                        <p:cTn id="22" dur="1" fill="hold">
                                          <p:stCondLst>
                                            <p:cond delay="0"/>
                                          </p:stCondLst>
                                        </p:cTn>
                                        <p:tgtEl>
                                          <p:spTgt spid="3">
                                            <p:txEl>
                                              <p:pRg st="3" end="3"/>
                                            </p:txEl>
                                          </p:spTgt>
                                        </p:tgtEl>
                                        <p:attrNameLst>
                                          <p:attrName>style.visibility</p:attrName>
                                        </p:attrNameLst>
                                      </p:cBhvr>
                                      <p:to>
                                        <p:strVal val="visible"/>
                                      </p:to>
                                    </p:set>
                                    <p:anim calcmode="lin" valueType="num">
                                      <p:cBhvr additive="base">
                                        <p:cTn id="23"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6"/>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5" grpId="0"/>
      <p:bldP spid="6" grpId="0"/>
      <p:bldP spid="7"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églalap: lekerekített 3">
            <a:extLst>
              <a:ext uri="{FF2B5EF4-FFF2-40B4-BE49-F238E27FC236}">
                <a16:creationId xmlns:a16="http://schemas.microsoft.com/office/drawing/2014/main" id="{9594F2B1-413D-4DBC-885F-6B8835A675CF}"/>
              </a:ext>
            </a:extLst>
          </p:cNvPr>
          <p:cNvSpPr/>
          <p:nvPr/>
        </p:nvSpPr>
        <p:spPr>
          <a:xfrm>
            <a:off x="3330314" y="434717"/>
            <a:ext cx="5561351" cy="1558977"/>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u-HU" sz="5400" dirty="0" smtClean="0">
                <a:latin typeface="Times New Roman" panose="02020603050405020304" pitchFamily="18" charset="0"/>
                <a:cs typeface="Times New Roman" panose="02020603050405020304" pitchFamily="18" charset="0"/>
              </a:rPr>
              <a:t>Electrochemistry</a:t>
            </a:r>
            <a:endParaRPr lang="hu-HU" sz="5400" dirty="0">
              <a:latin typeface="Times New Roman" panose="02020603050405020304" pitchFamily="18" charset="0"/>
              <a:cs typeface="Times New Roman" panose="02020603050405020304" pitchFamily="18" charset="0"/>
            </a:endParaRPr>
          </a:p>
        </p:txBody>
      </p:sp>
      <p:sp>
        <p:nvSpPr>
          <p:cNvPr id="7" name="Téglalap: lekerekített 6">
            <a:extLst>
              <a:ext uri="{FF2B5EF4-FFF2-40B4-BE49-F238E27FC236}">
                <a16:creationId xmlns:a16="http://schemas.microsoft.com/office/drawing/2014/main" id="{787CD7F3-D0B8-4CC2-90D4-275E140A149F}"/>
              </a:ext>
            </a:extLst>
          </p:cNvPr>
          <p:cNvSpPr/>
          <p:nvPr/>
        </p:nvSpPr>
        <p:spPr>
          <a:xfrm>
            <a:off x="347271" y="2870616"/>
            <a:ext cx="3013024" cy="78698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u-HU" sz="2400" dirty="0" smtClean="0">
                <a:latin typeface="Times New Roman" panose="02020603050405020304" pitchFamily="18" charset="0"/>
                <a:cs typeface="Times New Roman" panose="02020603050405020304" pitchFamily="18" charset="0"/>
              </a:rPr>
              <a:t>Ionic conductor</a:t>
            </a:r>
            <a:endParaRPr lang="hu-HU" sz="2400" dirty="0">
              <a:latin typeface="Times New Roman" panose="02020603050405020304" pitchFamily="18" charset="0"/>
              <a:cs typeface="Times New Roman" panose="02020603050405020304" pitchFamily="18" charset="0"/>
            </a:endParaRPr>
          </a:p>
        </p:txBody>
      </p:sp>
      <p:sp>
        <p:nvSpPr>
          <p:cNvPr id="8" name="Téglalap: lekerekített 7">
            <a:extLst>
              <a:ext uri="{FF2B5EF4-FFF2-40B4-BE49-F238E27FC236}">
                <a16:creationId xmlns:a16="http://schemas.microsoft.com/office/drawing/2014/main" id="{399E1904-C4D3-4D74-899B-834702378DA5}"/>
              </a:ext>
            </a:extLst>
          </p:cNvPr>
          <p:cNvSpPr/>
          <p:nvPr/>
        </p:nvSpPr>
        <p:spPr>
          <a:xfrm>
            <a:off x="4576992" y="3554475"/>
            <a:ext cx="3052999" cy="78698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u-HU" sz="2400" dirty="0" smtClean="0">
                <a:latin typeface="Times New Roman" panose="02020603050405020304" pitchFamily="18" charset="0"/>
                <a:cs typeface="Times New Roman" panose="02020603050405020304" pitchFamily="18" charset="0"/>
              </a:rPr>
              <a:t>Electric current by chemical reaction</a:t>
            </a:r>
            <a:endParaRPr lang="hu-HU" sz="2400" dirty="0">
              <a:latin typeface="Times New Roman" panose="02020603050405020304" pitchFamily="18" charset="0"/>
              <a:cs typeface="Times New Roman" panose="02020603050405020304" pitchFamily="18" charset="0"/>
            </a:endParaRPr>
          </a:p>
        </p:txBody>
      </p:sp>
      <p:sp>
        <p:nvSpPr>
          <p:cNvPr id="9" name="Téglalap: lekerekített 8">
            <a:extLst>
              <a:ext uri="{FF2B5EF4-FFF2-40B4-BE49-F238E27FC236}">
                <a16:creationId xmlns:a16="http://schemas.microsoft.com/office/drawing/2014/main" id="{0D980B23-DB5D-4673-BEF8-A4544F8B3F20}"/>
              </a:ext>
            </a:extLst>
          </p:cNvPr>
          <p:cNvSpPr/>
          <p:nvPr/>
        </p:nvSpPr>
        <p:spPr>
          <a:xfrm>
            <a:off x="8147150" y="2869575"/>
            <a:ext cx="3710067" cy="78698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u-HU" sz="2400" dirty="0" smtClean="0">
                <a:latin typeface="Times New Roman" panose="02020603050405020304" pitchFamily="18" charset="0"/>
                <a:cs typeface="Times New Roman" panose="02020603050405020304" pitchFamily="18" charset="0"/>
              </a:rPr>
              <a:t>Chemical reaction by electric current</a:t>
            </a:r>
            <a:endParaRPr lang="hu-HU" sz="2400" dirty="0">
              <a:latin typeface="Times New Roman" panose="02020603050405020304" pitchFamily="18" charset="0"/>
              <a:cs typeface="Times New Roman" panose="02020603050405020304" pitchFamily="18" charset="0"/>
            </a:endParaRPr>
          </a:p>
        </p:txBody>
      </p:sp>
      <p:sp>
        <p:nvSpPr>
          <p:cNvPr id="10" name="Téglalap: lekerekített 9">
            <a:extLst>
              <a:ext uri="{FF2B5EF4-FFF2-40B4-BE49-F238E27FC236}">
                <a16:creationId xmlns:a16="http://schemas.microsoft.com/office/drawing/2014/main" id="{62B9862D-E21A-4004-89CF-76EBF2E92E1E}"/>
              </a:ext>
            </a:extLst>
          </p:cNvPr>
          <p:cNvSpPr/>
          <p:nvPr/>
        </p:nvSpPr>
        <p:spPr>
          <a:xfrm>
            <a:off x="349769" y="4641960"/>
            <a:ext cx="3413848" cy="1204208"/>
          </a:xfrm>
          <a:prstGeom prst="roundRect">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hu-HU" sz="2400" dirty="0">
                <a:latin typeface="Times New Roman" panose="02020603050405020304" pitchFamily="18" charset="0"/>
                <a:cs typeface="Times New Roman" panose="02020603050405020304" pitchFamily="18" charset="0"/>
              </a:rPr>
              <a:t>- </a:t>
            </a:r>
            <a:r>
              <a:rPr lang="hu-HU" sz="2400" dirty="0" smtClean="0">
                <a:latin typeface="Times New Roman" panose="02020603050405020304" pitchFamily="18" charset="0"/>
                <a:cs typeface="Times New Roman" panose="02020603050405020304" pitchFamily="18" charset="0"/>
              </a:rPr>
              <a:t>conduction of melts</a:t>
            </a:r>
            <a:endParaRPr lang="hu-HU" sz="2400" dirty="0">
              <a:latin typeface="Times New Roman" panose="02020603050405020304" pitchFamily="18" charset="0"/>
              <a:cs typeface="Times New Roman" panose="02020603050405020304" pitchFamily="18" charset="0"/>
            </a:endParaRPr>
          </a:p>
          <a:p>
            <a:r>
              <a:rPr lang="hu-HU" sz="2400">
                <a:latin typeface="Times New Roman" panose="02020603050405020304" pitchFamily="18" charset="0"/>
                <a:cs typeface="Times New Roman" panose="02020603050405020304" pitchFamily="18" charset="0"/>
              </a:rPr>
              <a:t>- </a:t>
            </a:r>
            <a:r>
              <a:rPr lang="hu-HU" sz="2400" smtClean="0">
                <a:latin typeface="Times New Roman" panose="02020603050405020304" pitchFamily="18" charset="0"/>
                <a:cs typeface="Times New Roman" panose="02020603050405020304" pitchFamily="18" charset="0"/>
              </a:rPr>
              <a:t>conduction </a:t>
            </a:r>
            <a:r>
              <a:rPr lang="hu-HU" sz="2400" dirty="0" smtClean="0">
                <a:latin typeface="Times New Roman" panose="02020603050405020304" pitchFamily="18" charset="0"/>
                <a:cs typeface="Times New Roman" panose="02020603050405020304" pitchFamily="18" charset="0"/>
              </a:rPr>
              <a:t>of solutions</a:t>
            </a:r>
            <a:endParaRPr lang="hu-HU" sz="2400" dirty="0">
              <a:latin typeface="Times New Roman" panose="02020603050405020304" pitchFamily="18" charset="0"/>
              <a:cs typeface="Times New Roman" panose="02020603050405020304" pitchFamily="18" charset="0"/>
            </a:endParaRPr>
          </a:p>
        </p:txBody>
      </p:sp>
      <p:sp>
        <p:nvSpPr>
          <p:cNvPr id="12" name="Téglalap: lekerekített 11">
            <a:extLst>
              <a:ext uri="{FF2B5EF4-FFF2-40B4-BE49-F238E27FC236}">
                <a16:creationId xmlns:a16="http://schemas.microsoft.com/office/drawing/2014/main" id="{0298589E-DAF7-4A9F-9BBB-8BD1095C6CC7}"/>
              </a:ext>
            </a:extLst>
          </p:cNvPr>
          <p:cNvSpPr/>
          <p:nvPr/>
        </p:nvSpPr>
        <p:spPr>
          <a:xfrm>
            <a:off x="4594476" y="5049178"/>
            <a:ext cx="3303819" cy="1546483"/>
          </a:xfrm>
          <a:prstGeom prst="roundRect">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buFontTx/>
              <a:buChar char="-"/>
            </a:pPr>
            <a:r>
              <a:rPr lang="hu-HU" sz="2400" dirty="0">
                <a:latin typeface="Times New Roman" panose="02020603050405020304" pitchFamily="18" charset="0"/>
                <a:cs typeface="Times New Roman" panose="02020603050405020304" pitchFamily="18" charset="0"/>
              </a:rPr>
              <a:t> </a:t>
            </a:r>
            <a:r>
              <a:rPr lang="hu-HU" sz="2400" dirty="0" smtClean="0">
                <a:latin typeface="Times New Roman" panose="02020603050405020304" pitchFamily="18" charset="0"/>
                <a:cs typeface="Times New Roman" panose="02020603050405020304" pitchFamily="18" charset="0"/>
              </a:rPr>
              <a:t>galvanic (voltaic) cells</a:t>
            </a:r>
            <a:endParaRPr lang="hu-HU" sz="2400" dirty="0">
              <a:latin typeface="Times New Roman" panose="02020603050405020304" pitchFamily="18" charset="0"/>
              <a:cs typeface="Times New Roman" panose="02020603050405020304" pitchFamily="18" charset="0"/>
            </a:endParaRPr>
          </a:p>
          <a:p>
            <a:r>
              <a:rPr lang="hu-HU" sz="2400" dirty="0">
                <a:latin typeface="Times New Roman" panose="02020603050405020304" pitchFamily="18" charset="0"/>
                <a:cs typeface="Times New Roman" panose="02020603050405020304" pitchFamily="18" charset="0"/>
              </a:rPr>
              <a:t>- </a:t>
            </a:r>
            <a:r>
              <a:rPr lang="hu-HU" sz="2400" dirty="0" smtClean="0">
                <a:latin typeface="Times New Roman" panose="02020603050405020304" pitchFamily="18" charset="0"/>
                <a:cs typeface="Times New Roman" panose="02020603050405020304" pitchFamily="18" charset="0"/>
              </a:rPr>
              <a:t>batteries</a:t>
            </a:r>
            <a:endParaRPr lang="hu-HU" sz="2400" dirty="0">
              <a:latin typeface="Times New Roman" panose="02020603050405020304" pitchFamily="18" charset="0"/>
              <a:cs typeface="Times New Roman" panose="02020603050405020304" pitchFamily="18" charset="0"/>
            </a:endParaRPr>
          </a:p>
          <a:p>
            <a:r>
              <a:rPr lang="hu-HU" sz="2400" dirty="0">
                <a:latin typeface="Times New Roman" panose="02020603050405020304" pitchFamily="18" charset="0"/>
                <a:cs typeface="Times New Roman" panose="02020603050405020304" pitchFamily="18" charset="0"/>
              </a:rPr>
              <a:t>- </a:t>
            </a:r>
            <a:r>
              <a:rPr lang="hu-HU" sz="2400" dirty="0" smtClean="0">
                <a:latin typeface="Times New Roman" panose="02020603050405020304" pitchFamily="18" charset="0"/>
                <a:cs typeface="Times New Roman" panose="02020603050405020304" pitchFamily="18" charset="0"/>
              </a:rPr>
              <a:t>fuel cells</a:t>
            </a:r>
            <a:endParaRPr lang="hu-HU" sz="2400" dirty="0">
              <a:latin typeface="Times New Roman" panose="02020603050405020304" pitchFamily="18" charset="0"/>
              <a:cs typeface="Times New Roman" panose="02020603050405020304" pitchFamily="18" charset="0"/>
            </a:endParaRPr>
          </a:p>
        </p:txBody>
      </p:sp>
      <p:sp>
        <p:nvSpPr>
          <p:cNvPr id="13" name="Téglalap: lekerekített 12">
            <a:extLst>
              <a:ext uri="{FF2B5EF4-FFF2-40B4-BE49-F238E27FC236}">
                <a16:creationId xmlns:a16="http://schemas.microsoft.com/office/drawing/2014/main" id="{DBD161EB-76C9-4944-908A-D3FC0C295599}"/>
              </a:ext>
            </a:extLst>
          </p:cNvPr>
          <p:cNvSpPr/>
          <p:nvPr/>
        </p:nvSpPr>
        <p:spPr>
          <a:xfrm>
            <a:off x="8484206" y="4763236"/>
            <a:ext cx="3013024" cy="647073"/>
          </a:xfrm>
          <a:prstGeom prst="roundRect">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hu-HU" sz="2400" dirty="0">
                <a:latin typeface="Times New Roman" panose="02020603050405020304" pitchFamily="18" charset="0"/>
                <a:cs typeface="Times New Roman" panose="02020603050405020304" pitchFamily="18" charset="0"/>
              </a:rPr>
              <a:t>- </a:t>
            </a:r>
            <a:r>
              <a:rPr lang="hu-HU" sz="2400" dirty="0" smtClean="0">
                <a:latin typeface="Times New Roman" panose="02020603050405020304" pitchFamily="18" charset="0"/>
                <a:cs typeface="Times New Roman" panose="02020603050405020304" pitchFamily="18" charset="0"/>
              </a:rPr>
              <a:t>Electrolysis cells</a:t>
            </a:r>
            <a:endParaRPr lang="hu-HU" sz="2400" dirty="0">
              <a:latin typeface="Times New Roman" panose="02020603050405020304" pitchFamily="18" charset="0"/>
              <a:cs typeface="Times New Roman" panose="02020603050405020304" pitchFamily="18" charset="0"/>
            </a:endParaRPr>
          </a:p>
        </p:txBody>
      </p:sp>
      <p:cxnSp>
        <p:nvCxnSpPr>
          <p:cNvPr id="3" name="Egyenes összekötő nyíllal 2">
            <a:extLst>
              <a:ext uri="{FF2B5EF4-FFF2-40B4-BE49-F238E27FC236}">
                <a16:creationId xmlns:a16="http://schemas.microsoft.com/office/drawing/2014/main" id="{789B6BD0-624A-4FD1-A39E-0716991D0C0F}"/>
              </a:ext>
            </a:extLst>
          </p:cNvPr>
          <p:cNvCxnSpPr>
            <a:cxnSpLocks/>
            <a:endCxn id="7" idx="0"/>
          </p:cNvCxnSpPr>
          <p:nvPr/>
        </p:nvCxnSpPr>
        <p:spPr>
          <a:xfrm flipH="1">
            <a:off x="1853783" y="1925782"/>
            <a:ext cx="1554435" cy="944834"/>
          </a:xfrm>
          <a:prstGeom prst="straightConnector1">
            <a:avLst/>
          </a:prstGeom>
          <a:ln w="63500">
            <a:solidFill>
              <a:srgbClr val="FF0000"/>
            </a:solidFill>
            <a:tailEnd type="stealth"/>
          </a:ln>
        </p:spPr>
        <p:style>
          <a:lnRef idx="1">
            <a:schemeClr val="accent1"/>
          </a:lnRef>
          <a:fillRef idx="0">
            <a:schemeClr val="accent1"/>
          </a:fillRef>
          <a:effectRef idx="0">
            <a:schemeClr val="accent1"/>
          </a:effectRef>
          <a:fontRef idx="minor">
            <a:schemeClr val="tx1"/>
          </a:fontRef>
        </p:style>
      </p:cxnSp>
      <p:cxnSp>
        <p:nvCxnSpPr>
          <p:cNvPr id="14" name="Egyenes összekötő nyíllal 13">
            <a:extLst>
              <a:ext uri="{FF2B5EF4-FFF2-40B4-BE49-F238E27FC236}">
                <a16:creationId xmlns:a16="http://schemas.microsoft.com/office/drawing/2014/main" id="{F11A1BCD-3F73-4F15-A4F2-27C04DD22385}"/>
              </a:ext>
            </a:extLst>
          </p:cNvPr>
          <p:cNvCxnSpPr>
            <a:cxnSpLocks/>
            <a:stCxn id="9" idx="2"/>
            <a:endCxn id="13" idx="0"/>
          </p:cNvCxnSpPr>
          <p:nvPr/>
        </p:nvCxnSpPr>
        <p:spPr>
          <a:xfrm flipH="1">
            <a:off x="9990718" y="3656557"/>
            <a:ext cx="11466" cy="1106679"/>
          </a:xfrm>
          <a:prstGeom prst="straightConnector1">
            <a:avLst/>
          </a:prstGeom>
          <a:ln w="63500">
            <a:solidFill>
              <a:srgbClr val="FF0000"/>
            </a:solidFill>
            <a:tailEnd type="stealth"/>
          </a:ln>
        </p:spPr>
        <p:style>
          <a:lnRef idx="1">
            <a:schemeClr val="accent1"/>
          </a:lnRef>
          <a:fillRef idx="0">
            <a:schemeClr val="accent1"/>
          </a:fillRef>
          <a:effectRef idx="0">
            <a:schemeClr val="accent1"/>
          </a:effectRef>
          <a:fontRef idx="minor">
            <a:schemeClr val="tx1"/>
          </a:fontRef>
        </p:style>
      </p:cxnSp>
      <p:cxnSp>
        <p:nvCxnSpPr>
          <p:cNvPr id="15" name="Egyenes összekötő nyíllal 14">
            <a:extLst>
              <a:ext uri="{FF2B5EF4-FFF2-40B4-BE49-F238E27FC236}">
                <a16:creationId xmlns:a16="http://schemas.microsoft.com/office/drawing/2014/main" id="{DB23EDEB-C11C-4657-8770-025DD4E1CBB1}"/>
              </a:ext>
            </a:extLst>
          </p:cNvPr>
          <p:cNvCxnSpPr>
            <a:cxnSpLocks/>
            <a:endCxn id="9" idx="0"/>
          </p:cNvCxnSpPr>
          <p:nvPr/>
        </p:nvCxnSpPr>
        <p:spPr>
          <a:xfrm>
            <a:off x="8814216" y="1903751"/>
            <a:ext cx="1187968" cy="965824"/>
          </a:xfrm>
          <a:prstGeom prst="straightConnector1">
            <a:avLst/>
          </a:prstGeom>
          <a:ln w="63500">
            <a:solidFill>
              <a:srgbClr val="FF0000"/>
            </a:solidFill>
            <a:tailEnd type="stealth"/>
          </a:ln>
        </p:spPr>
        <p:style>
          <a:lnRef idx="1">
            <a:schemeClr val="accent1"/>
          </a:lnRef>
          <a:fillRef idx="0">
            <a:schemeClr val="accent1"/>
          </a:fillRef>
          <a:effectRef idx="0">
            <a:schemeClr val="accent1"/>
          </a:effectRef>
          <a:fontRef idx="minor">
            <a:schemeClr val="tx1"/>
          </a:fontRef>
        </p:style>
      </p:cxnSp>
      <p:cxnSp>
        <p:nvCxnSpPr>
          <p:cNvPr id="16" name="Egyenes összekötő nyíllal 15">
            <a:extLst>
              <a:ext uri="{FF2B5EF4-FFF2-40B4-BE49-F238E27FC236}">
                <a16:creationId xmlns:a16="http://schemas.microsoft.com/office/drawing/2014/main" id="{C61B5D48-2B18-4AB1-9844-5C2F3DCC8903}"/>
              </a:ext>
            </a:extLst>
          </p:cNvPr>
          <p:cNvCxnSpPr>
            <a:cxnSpLocks/>
            <a:stCxn id="7" idx="2"/>
            <a:endCxn id="10" idx="0"/>
          </p:cNvCxnSpPr>
          <p:nvPr/>
        </p:nvCxnSpPr>
        <p:spPr>
          <a:xfrm>
            <a:off x="1853783" y="3657598"/>
            <a:ext cx="202910" cy="984362"/>
          </a:xfrm>
          <a:prstGeom prst="straightConnector1">
            <a:avLst/>
          </a:prstGeom>
          <a:ln w="63500">
            <a:solidFill>
              <a:srgbClr val="FF0000"/>
            </a:solidFill>
            <a:tailEnd type="stealth"/>
          </a:ln>
        </p:spPr>
        <p:style>
          <a:lnRef idx="1">
            <a:schemeClr val="accent1"/>
          </a:lnRef>
          <a:fillRef idx="0">
            <a:schemeClr val="accent1"/>
          </a:fillRef>
          <a:effectRef idx="0">
            <a:schemeClr val="accent1"/>
          </a:effectRef>
          <a:fontRef idx="minor">
            <a:schemeClr val="tx1"/>
          </a:fontRef>
        </p:style>
      </p:cxnSp>
      <p:cxnSp>
        <p:nvCxnSpPr>
          <p:cNvPr id="21" name="Egyenes összekötő nyíllal 20">
            <a:extLst>
              <a:ext uri="{FF2B5EF4-FFF2-40B4-BE49-F238E27FC236}">
                <a16:creationId xmlns:a16="http://schemas.microsoft.com/office/drawing/2014/main" id="{82E9360F-3CB9-49D6-90C5-3F66B67DF75E}"/>
              </a:ext>
            </a:extLst>
          </p:cNvPr>
          <p:cNvCxnSpPr>
            <a:cxnSpLocks/>
            <a:stCxn id="8" idx="2"/>
            <a:endCxn id="12" idx="0"/>
          </p:cNvCxnSpPr>
          <p:nvPr/>
        </p:nvCxnSpPr>
        <p:spPr>
          <a:xfrm>
            <a:off x="6103492" y="4341457"/>
            <a:ext cx="142894" cy="707721"/>
          </a:xfrm>
          <a:prstGeom prst="straightConnector1">
            <a:avLst/>
          </a:prstGeom>
          <a:ln w="63500">
            <a:solidFill>
              <a:srgbClr val="FF0000"/>
            </a:solidFill>
            <a:tailEnd type="stealth"/>
          </a:ln>
        </p:spPr>
        <p:style>
          <a:lnRef idx="1">
            <a:schemeClr val="accent1"/>
          </a:lnRef>
          <a:fillRef idx="0">
            <a:schemeClr val="accent1"/>
          </a:fillRef>
          <a:effectRef idx="0">
            <a:schemeClr val="accent1"/>
          </a:effectRef>
          <a:fontRef idx="minor">
            <a:schemeClr val="tx1"/>
          </a:fontRef>
        </p:style>
      </p:cxnSp>
      <p:cxnSp>
        <p:nvCxnSpPr>
          <p:cNvPr id="22" name="Egyenes összekötő nyíllal 21">
            <a:extLst>
              <a:ext uri="{FF2B5EF4-FFF2-40B4-BE49-F238E27FC236}">
                <a16:creationId xmlns:a16="http://schemas.microsoft.com/office/drawing/2014/main" id="{47BB9D90-3B6E-4A50-B667-E841FC60AC6D}"/>
              </a:ext>
            </a:extLst>
          </p:cNvPr>
          <p:cNvCxnSpPr>
            <a:cxnSpLocks/>
            <a:stCxn id="4" idx="2"/>
            <a:endCxn id="8" idx="0"/>
          </p:cNvCxnSpPr>
          <p:nvPr/>
        </p:nvCxnSpPr>
        <p:spPr>
          <a:xfrm flipH="1">
            <a:off x="6103492" y="1993694"/>
            <a:ext cx="7498" cy="1560781"/>
          </a:xfrm>
          <a:prstGeom prst="straightConnector1">
            <a:avLst/>
          </a:prstGeom>
          <a:ln w="63500">
            <a:solidFill>
              <a:srgbClr val="FF0000"/>
            </a:solidFill>
            <a:tailEnd type="stealth"/>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399956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par>
                          <p:cTn id="7" fill="hold">
                            <p:stCondLst>
                              <p:cond delay="0"/>
                            </p:stCondLst>
                            <p:childTnLst>
                              <p:par>
                                <p:cTn id="8" presetID="1" presetClass="entr" presetSubtype="0" fill="hold" grpId="0" nodeType="afterEffect">
                                  <p:stCondLst>
                                    <p:cond delay="1000"/>
                                  </p:stCondLst>
                                  <p:childTnLst>
                                    <p:set>
                                      <p:cBhvr>
                                        <p:cTn id="9" dur="1" fill="hold">
                                          <p:stCondLst>
                                            <p:cond delay="0"/>
                                          </p:stCondLst>
                                        </p:cTn>
                                        <p:tgtEl>
                                          <p:spTgt spid="7"/>
                                        </p:tgtEl>
                                        <p:attrNameLst>
                                          <p:attrName>style.visibility</p:attrName>
                                        </p:attrNameLst>
                                      </p:cBhvr>
                                      <p:to>
                                        <p:strVal val="visible"/>
                                      </p:to>
                                    </p:set>
                                  </p:childTnLst>
                                </p:cTn>
                              </p:par>
                            </p:childTnLst>
                          </p:cTn>
                        </p:par>
                        <p:par>
                          <p:cTn id="10" fill="hold">
                            <p:stCondLst>
                              <p:cond delay="1000"/>
                            </p:stCondLst>
                            <p:childTnLst>
                              <p:par>
                                <p:cTn id="11" presetID="1" presetClass="entr" presetSubtype="0" fill="hold" nodeType="afterEffect">
                                  <p:stCondLst>
                                    <p:cond delay="500"/>
                                  </p:stCondLst>
                                  <p:childTnLst>
                                    <p:set>
                                      <p:cBhvr>
                                        <p:cTn id="12" dur="1" fill="hold">
                                          <p:stCondLst>
                                            <p:cond delay="0"/>
                                          </p:stCondLst>
                                        </p:cTn>
                                        <p:tgtEl>
                                          <p:spTgt spid="16"/>
                                        </p:tgtEl>
                                        <p:attrNameLst>
                                          <p:attrName>style.visibility</p:attrName>
                                        </p:attrNameLst>
                                      </p:cBhvr>
                                      <p:to>
                                        <p:strVal val="visible"/>
                                      </p:to>
                                    </p:set>
                                  </p:childTnLst>
                                </p:cTn>
                              </p:par>
                            </p:childTnLst>
                          </p:cTn>
                        </p:par>
                        <p:par>
                          <p:cTn id="13" fill="hold">
                            <p:stCondLst>
                              <p:cond delay="1500"/>
                            </p:stCondLst>
                            <p:childTnLst>
                              <p:par>
                                <p:cTn id="14" presetID="1" presetClass="entr" presetSubtype="0" fill="hold" grpId="0" nodeType="afterEffect">
                                  <p:stCondLst>
                                    <p:cond delay="1000"/>
                                  </p:stCondLst>
                                  <p:childTnLst>
                                    <p:set>
                                      <p:cBhvr>
                                        <p:cTn id="15" dur="1" fill="hold">
                                          <p:stCondLst>
                                            <p:cond delay="0"/>
                                          </p:stCondLst>
                                        </p:cTn>
                                        <p:tgtEl>
                                          <p:spTgt spid="10"/>
                                        </p:tgtEl>
                                        <p:attrNameLst>
                                          <p:attrName>style.visibility</p:attrName>
                                        </p:attrNameLst>
                                      </p:cBhvr>
                                      <p:to>
                                        <p:strVal val="visible"/>
                                      </p:to>
                                    </p:set>
                                  </p:childTnLst>
                                </p:cTn>
                              </p:par>
                            </p:childTnLst>
                          </p:cTn>
                        </p:par>
                      </p:childTnLst>
                    </p:cTn>
                  </p:par>
                  <p:par>
                    <p:cTn id="16" fill="hold">
                      <p:stCondLst>
                        <p:cond delay="indefinite"/>
                      </p:stCondLst>
                      <p:childTnLst>
                        <p:par>
                          <p:cTn id="17" fill="hold">
                            <p:stCondLst>
                              <p:cond delay="0"/>
                            </p:stCondLst>
                            <p:childTnLst>
                              <p:par>
                                <p:cTn id="18" presetID="1" presetClass="entr" presetSubtype="0" fill="hold" nodeType="clickEffect">
                                  <p:stCondLst>
                                    <p:cond delay="0"/>
                                  </p:stCondLst>
                                  <p:childTnLst>
                                    <p:set>
                                      <p:cBhvr>
                                        <p:cTn id="19" dur="1" fill="hold">
                                          <p:stCondLst>
                                            <p:cond delay="0"/>
                                          </p:stCondLst>
                                        </p:cTn>
                                        <p:tgtEl>
                                          <p:spTgt spid="22"/>
                                        </p:tgtEl>
                                        <p:attrNameLst>
                                          <p:attrName>style.visibility</p:attrName>
                                        </p:attrNameLst>
                                      </p:cBhvr>
                                      <p:to>
                                        <p:strVal val="visible"/>
                                      </p:to>
                                    </p:set>
                                  </p:childTnLst>
                                </p:cTn>
                              </p:par>
                            </p:childTnLst>
                          </p:cTn>
                        </p:par>
                        <p:par>
                          <p:cTn id="20" fill="hold">
                            <p:stCondLst>
                              <p:cond delay="0"/>
                            </p:stCondLst>
                            <p:childTnLst>
                              <p:par>
                                <p:cTn id="21" presetID="1" presetClass="entr" presetSubtype="0" fill="hold" grpId="0" nodeType="afterEffect">
                                  <p:stCondLst>
                                    <p:cond delay="1000"/>
                                  </p:stCondLst>
                                  <p:childTnLst>
                                    <p:set>
                                      <p:cBhvr>
                                        <p:cTn id="22" dur="1" fill="hold">
                                          <p:stCondLst>
                                            <p:cond delay="0"/>
                                          </p:stCondLst>
                                        </p:cTn>
                                        <p:tgtEl>
                                          <p:spTgt spid="8"/>
                                        </p:tgtEl>
                                        <p:attrNameLst>
                                          <p:attrName>style.visibility</p:attrName>
                                        </p:attrNameLst>
                                      </p:cBhvr>
                                      <p:to>
                                        <p:strVal val="visible"/>
                                      </p:to>
                                    </p:set>
                                  </p:childTnLst>
                                </p:cTn>
                              </p:par>
                            </p:childTnLst>
                          </p:cTn>
                        </p:par>
                        <p:par>
                          <p:cTn id="23" fill="hold">
                            <p:stCondLst>
                              <p:cond delay="1000"/>
                            </p:stCondLst>
                            <p:childTnLst>
                              <p:par>
                                <p:cTn id="24" presetID="1" presetClass="entr" presetSubtype="0" fill="hold" nodeType="afterEffect">
                                  <p:stCondLst>
                                    <p:cond delay="500"/>
                                  </p:stCondLst>
                                  <p:childTnLst>
                                    <p:set>
                                      <p:cBhvr>
                                        <p:cTn id="25" dur="1" fill="hold">
                                          <p:stCondLst>
                                            <p:cond delay="0"/>
                                          </p:stCondLst>
                                        </p:cTn>
                                        <p:tgtEl>
                                          <p:spTgt spid="21"/>
                                        </p:tgtEl>
                                        <p:attrNameLst>
                                          <p:attrName>style.visibility</p:attrName>
                                        </p:attrNameLst>
                                      </p:cBhvr>
                                      <p:to>
                                        <p:strVal val="visible"/>
                                      </p:to>
                                    </p:set>
                                  </p:childTnLst>
                                </p:cTn>
                              </p:par>
                            </p:childTnLst>
                          </p:cTn>
                        </p:par>
                        <p:par>
                          <p:cTn id="26" fill="hold">
                            <p:stCondLst>
                              <p:cond delay="1500"/>
                            </p:stCondLst>
                            <p:childTnLst>
                              <p:par>
                                <p:cTn id="27" presetID="1" presetClass="entr" presetSubtype="0" fill="hold" grpId="0" nodeType="afterEffect">
                                  <p:stCondLst>
                                    <p:cond delay="500"/>
                                  </p:stCondLst>
                                  <p:childTnLst>
                                    <p:set>
                                      <p:cBhvr>
                                        <p:cTn id="28" dur="1" fill="hold">
                                          <p:stCondLst>
                                            <p:cond delay="0"/>
                                          </p:stCondLst>
                                        </p:cTn>
                                        <p:tgtEl>
                                          <p:spTgt spid="12"/>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15"/>
                                        </p:tgtEl>
                                        <p:attrNameLst>
                                          <p:attrName>style.visibility</p:attrName>
                                        </p:attrNameLst>
                                      </p:cBhvr>
                                      <p:to>
                                        <p:strVal val="visible"/>
                                      </p:to>
                                    </p:set>
                                  </p:childTnLst>
                                </p:cTn>
                              </p:par>
                            </p:childTnLst>
                          </p:cTn>
                        </p:par>
                        <p:par>
                          <p:cTn id="33" fill="hold">
                            <p:stCondLst>
                              <p:cond delay="0"/>
                            </p:stCondLst>
                            <p:childTnLst>
                              <p:par>
                                <p:cTn id="34" presetID="1" presetClass="entr" presetSubtype="0" fill="hold" grpId="0" nodeType="afterEffect">
                                  <p:stCondLst>
                                    <p:cond delay="1000"/>
                                  </p:stCondLst>
                                  <p:childTnLst>
                                    <p:set>
                                      <p:cBhvr>
                                        <p:cTn id="35" dur="1" fill="hold">
                                          <p:stCondLst>
                                            <p:cond delay="0"/>
                                          </p:stCondLst>
                                        </p:cTn>
                                        <p:tgtEl>
                                          <p:spTgt spid="9"/>
                                        </p:tgtEl>
                                        <p:attrNameLst>
                                          <p:attrName>style.visibility</p:attrName>
                                        </p:attrNameLst>
                                      </p:cBhvr>
                                      <p:to>
                                        <p:strVal val="visible"/>
                                      </p:to>
                                    </p:set>
                                  </p:childTnLst>
                                </p:cTn>
                              </p:par>
                            </p:childTnLst>
                          </p:cTn>
                        </p:par>
                        <p:par>
                          <p:cTn id="36" fill="hold">
                            <p:stCondLst>
                              <p:cond delay="1000"/>
                            </p:stCondLst>
                            <p:childTnLst>
                              <p:par>
                                <p:cTn id="37" presetID="1" presetClass="entr" presetSubtype="0" fill="hold" nodeType="afterEffect">
                                  <p:stCondLst>
                                    <p:cond delay="500"/>
                                  </p:stCondLst>
                                  <p:childTnLst>
                                    <p:set>
                                      <p:cBhvr>
                                        <p:cTn id="38" dur="1" fill="hold">
                                          <p:stCondLst>
                                            <p:cond delay="0"/>
                                          </p:stCondLst>
                                        </p:cTn>
                                        <p:tgtEl>
                                          <p:spTgt spid="14"/>
                                        </p:tgtEl>
                                        <p:attrNameLst>
                                          <p:attrName>style.visibility</p:attrName>
                                        </p:attrNameLst>
                                      </p:cBhvr>
                                      <p:to>
                                        <p:strVal val="visible"/>
                                      </p:to>
                                    </p:set>
                                  </p:childTnLst>
                                </p:cTn>
                              </p:par>
                            </p:childTnLst>
                          </p:cTn>
                        </p:par>
                        <p:par>
                          <p:cTn id="39" fill="hold">
                            <p:stCondLst>
                              <p:cond delay="1500"/>
                            </p:stCondLst>
                            <p:childTnLst>
                              <p:par>
                                <p:cTn id="40" presetID="1" presetClass="entr" presetSubtype="0" fill="hold" grpId="0" nodeType="afterEffect">
                                  <p:stCondLst>
                                    <p:cond delay="500"/>
                                  </p:stCondLst>
                                  <p:childTnLst>
                                    <p:set>
                                      <p:cBhvr>
                                        <p:cTn id="41" dur="1" fill="hold">
                                          <p:stCondLst>
                                            <p:cond delay="0"/>
                                          </p:stCondLst>
                                        </p:cTn>
                                        <p:tgtEl>
                                          <p:spTgt spid="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P spid="9" grpId="0" animBg="1"/>
      <p:bldP spid="10" grpId="0" animBg="1"/>
      <p:bldP spid="12" grpId="0" animBg="1"/>
      <p:bldP spid="13" grpId="0" animBg="1"/>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D295C7CD-7D78-49FC-9DA0-450DD01B4413}"/>
              </a:ext>
            </a:extLst>
          </p:cNvPr>
          <p:cNvSpPr>
            <a:spLocks noGrp="1"/>
          </p:cNvSpPr>
          <p:nvPr>
            <p:ph type="title"/>
          </p:nvPr>
        </p:nvSpPr>
        <p:spPr>
          <a:xfrm>
            <a:off x="838200" y="254285"/>
            <a:ext cx="10515600" cy="1325563"/>
          </a:xfrm>
        </p:spPr>
        <p:txBody>
          <a:bodyPr/>
          <a:lstStyle/>
          <a:p>
            <a:pPr algn="ctr"/>
            <a:r>
              <a:rPr lang="hu-HU" dirty="0" smtClean="0">
                <a:latin typeface="Times New Roman" panose="02020603050405020304" pitchFamily="18" charset="0"/>
                <a:cs typeface="Times New Roman" panose="02020603050405020304" pitchFamily="18" charset="0"/>
              </a:rPr>
              <a:t>General form of the Nernst equation</a:t>
            </a:r>
            <a:endParaRPr lang="hu-HU" dirty="0">
              <a:latin typeface="Times New Roman" panose="02020603050405020304" pitchFamily="18" charset="0"/>
              <a:cs typeface="Times New Roman" panose="02020603050405020304" pitchFamily="18" charset="0"/>
            </a:endParaRPr>
          </a:p>
        </p:txBody>
      </p:sp>
      <p:sp>
        <p:nvSpPr>
          <p:cNvPr id="3" name="Tartalom helye 2">
            <a:extLst>
              <a:ext uri="{FF2B5EF4-FFF2-40B4-BE49-F238E27FC236}">
                <a16:creationId xmlns:a16="http://schemas.microsoft.com/office/drawing/2014/main" id="{21C575F2-DCB5-467E-9D41-0093440515F3}"/>
              </a:ext>
            </a:extLst>
          </p:cNvPr>
          <p:cNvSpPr>
            <a:spLocks noGrp="1"/>
          </p:cNvSpPr>
          <p:nvPr>
            <p:ph idx="1"/>
          </p:nvPr>
        </p:nvSpPr>
        <p:spPr>
          <a:xfrm>
            <a:off x="318655" y="1662544"/>
            <a:ext cx="11582400" cy="5005541"/>
          </a:xfrm>
        </p:spPr>
        <p:txBody>
          <a:bodyPr>
            <a:normAutofit/>
          </a:bodyPr>
          <a:lstStyle/>
          <a:p>
            <a:r>
              <a:rPr lang="en-US" dirty="0">
                <a:latin typeface="Times New Roman" panose="02020603050405020304" pitchFamily="18" charset="0"/>
                <a:cs typeface="Times New Roman" panose="02020603050405020304" pitchFamily="18" charset="0"/>
              </a:rPr>
              <a:t>The form of the </a:t>
            </a:r>
            <a:r>
              <a:rPr lang="en-US" b="1" dirty="0">
                <a:latin typeface="Times New Roman" panose="02020603050405020304" pitchFamily="18" charset="0"/>
                <a:cs typeface="Times New Roman" panose="02020603050405020304" pitchFamily="18" charset="0"/>
              </a:rPr>
              <a:t>Nernst equation</a:t>
            </a:r>
            <a:r>
              <a:rPr lang="en-US" dirty="0">
                <a:latin typeface="Times New Roman" panose="02020603050405020304" pitchFamily="18" charset="0"/>
                <a:cs typeface="Times New Roman" panose="02020603050405020304" pitchFamily="18" charset="0"/>
              </a:rPr>
              <a:t> valid for all </a:t>
            </a:r>
            <a:r>
              <a:rPr lang="hu-HU" dirty="0" smtClean="0">
                <a:latin typeface="Times New Roman" panose="02020603050405020304" pitchFamily="18" charset="0"/>
                <a:cs typeface="Times New Roman" panose="02020603050405020304" pitchFamily="18" charset="0"/>
              </a:rPr>
              <a:t>types</a:t>
            </a:r>
            <a:r>
              <a:rPr lang="en-US" dirty="0" smtClean="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of </a:t>
            </a:r>
            <a:r>
              <a:rPr lang="en-US" dirty="0" smtClean="0">
                <a:latin typeface="Times New Roman" panose="02020603050405020304" pitchFamily="18" charset="0"/>
                <a:cs typeface="Times New Roman" panose="02020603050405020304" pitchFamily="18" charset="0"/>
              </a:rPr>
              <a:t>electrodes</a:t>
            </a:r>
            <a:r>
              <a:rPr lang="hu-HU" dirty="0" smtClean="0">
                <a:latin typeface="Times New Roman" panose="02020603050405020304" pitchFamily="18" charset="0"/>
                <a:cs typeface="Times New Roman" panose="02020603050405020304" pitchFamily="18" charset="0"/>
              </a:rPr>
              <a:t>:</a:t>
            </a:r>
            <a:endParaRPr lang="hu-HU" dirty="0">
              <a:latin typeface="Times New Roman" panose="02020603050405020304" pitchFamily="18" charset="0"/>
              <a:cs typeface="Times New Roman" panose="02020603050405020304" pitchFamily="18" charset="0"/>
            </a:endParaRPr>
          </a:p>
          <a:p>
            <a:pPr>
              <a:spcBef>
                <a:spcPts val="8000"/>
              </a:spcBef>
            </a:pPr>
            <a:r>
              <a:rPr lang="hu-HU" dirty="0" smtClean="0">
                <a:latin typeface="Times New Roman" panose="02020603050405020304" pitchFamily="18" charset="0"/>
                <a:cs typeface="Times New Roman" panose="02020603050405020304" pitchFamily="18" charset="0"/>
              </a:rPr>
              <a:t>T</a:t>
            </a:r>
            <a:r>
              <a:rPr lang="en-US" dirty="0" smtClean="0">
                <a:latin typeface="Times New Roman" panose="02020603050405020304" pitchFamily="18" charset="0"/>
                <a:cs typeface="Times New Roman" panose="02020603050405020304" pitchFamily="18" charset="0"/>
              </a:rPr>
              <a:t>he half</a:t>
            </a:r>
            <a:r>
              <a:rPr lang="hu-HU" dirty="0" smtClean="0">
                <a:latin typeface="Times New Roman" panose="02020603050405020304" pitchFamily="18" charset="0"/>
                <a:cs typeface="Times New Roman" panose="02020603050405020304" pitchFamily="18" charset="0"/>
              </a:rPr>
              <a:t>-cell </a:t>
            </a:r>
            <a:r>
              <a:rPr lang="en-US" dirty="0" smtClean="0">
                <a:latin typeface="Times New Roman" panose="02020603050405020304" pitchFamily="18" charset="0"/>
                <a:cs typeface="Times New Roman" panose="02020603050405020304" pitchFamily="18" charset="0"/>
              </a:rPr>
              <a:t>reaction </a:t>
            </a:r>
            <a:r>
              <a:rPr lang="hu-HU" dirty="0" smtClean="0">
                <a:latin typeface="Times New Roman" panose="02020603050405020304" pitchFamily="18" charset="0"/>
                <a:cs typeface="Times New Roman" panose="02020603050405020304" pitchFamily="18" charset="0"/>
              </a:rPr>
              <a:t>is</a:t>
            </a:r>
            <a:r>
              <a:rPr lang="en-US" dirty="0" smtClean="0">
                <a:latin typeface="Times New Roman" panose="02020603050405020304" pitchFamily="18" charset="0"/>
                <a:cs typeface="Times New Roman" panose="02020603050405020304" pitchFamily="18" charset="0"/>
              </a:rPr>
              <a:t> </a:t>
            </a:r>
            <a:r>
              <a:rPr lang="hu-HU" dirty="0" smtClean="0">
                <a:latin typeface="Times New Roman" panose="02020603050405020304" pitchFamily="18" charset="0"/>
                <a:cs typeface="Times New Roman" panose="02020603050405020304" pitchFamily="18" charset="0"/>
              </a:rPr>
              <a:t>always </a:t>
            </a:r>
            <a:r>
              <a:rPr lang="en-US" dirty="0" smtClean="0">
                <a:latin typeface="Times New Roman" panose="02020603050405020304" pitchFamily="18" charset="0"/>
                <a:cs typeface="Times New Roman" panose="02020603050405020304" pitchFamily="18" charset="0"/>
              </a:rPr>
              <a:t>in </a:t>
            </a:r>
            <a:r>
              <a:rPr lang="en-US" dirty="0">
                <a:latin typeface="Times New Roman" panose="02020603050405020304" pitchFamily="18" charset="0"/>
                <a:cs typeface="Times New Roman" panose="02020603050405020304" pitchFamily="18" charset="0"/>
              </a:rPr>
              <a:t>the direction of reduction, e.g.:</a:t>
            </a:r>
            <a:endParaRPr lang="hu-HU" dirty="0">
              <a:latin typeface="Times New Roman" panose="02020603050405020304" pitchFamily="18" charset="0"/>
              <a:cs typeface="Times New Roman" panose="02020603050405020304" pitchFamily="18" charset="0"/>
            </a:endParaRPr>
          </a:p>
          <a:p>
            <a:pPr>
              <a:spcBef>
                <a:spcPts val="2000"/>
              </a:spcBef>
            </a:pPr>
            <a:r>
              <a:rPr lang="hu-HU" dirty="0" smtClean="0">
                <a:latin typeface="Times New Roman" panose="02020603050405020304" pitchFamily="18" charset="0"/>
                <a:cs typeface="Times New Roman" panose="02020603050405020304" pitchFamily="18" charset="0"/>
              </a:rPr>
              <a:t>The reaction quotient:</a:t>
            </a:r>
            <a:endParaRPr lang="hu-HU" dirty="0">
              <a:latin typeface="Times New Roman" panose="02020603050405020304" pitchFamily="18" charset="0"/>
              <a:cs typeface="Times New Roman" panose="02020603050405020304" pitchFamily="18" charset="0"/>
            </a:endParaRPr>
          </a:p>
          <a:p>
            <a:pPr>
              <a:spcBef>
                <a:spcPts val="2000"/>
              </a:spcBef>
            </a:pPr>
            <a:r>
              <a:rPr lang="hu-HU" dirty="0" smtClean="0">
                <a:latin typeface="Times New Roman" panose="02020603050405020304" pitchFamily="18" charset="0"/>
                <a:cs typeface="Times New Roman" panose="02020603050405020304" pitchFamily="18" charset="0"/>
              </a:rPr>
              <a:t>For</a:t>
            </a:r>
            <a:r>
              <a:rPr lang="en-US" dirty="0" smtClean="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the copper electrode, according to the rules of </a:t>
            </a:r>
            <a:r>
              <a:rPr lang="hu-HU" dirty="0" smtClean="0">
                <a:latin typeface="Times New Roman" panose="02020603050405020304" pitchFamily="18" charset="0"/>
                <a:cs typeface="Times New Roman" panose="02020603050405020304" pitchFamily="18" charset="0"/>
              </a:rPr>
              <a:t>the </a:t>
            </a:r>
            <a:r>
              <a:rPr lang="en-US" dirty="0" smtClean="0">
                <a:latin typeface="Times New Roman" panose="02020603050405020304" pitchFamily="18" charset="0"/>
                <a:cs typeface="Times New Roman" panose="02020603050405020304" pitchFamily="18" charset="0"/>
              </a:rPr>
              <a:t>solid-liquid equilibria</a:t>
            </a:r>
            <a:r>
              <a:rPr lang="hu-HU" dirty="0" smtClean="0">
                <a:latin typeface="Times New Roman" panose="02020603050405020304" pitchFamily="18" charset="0"/>
                <a:cs typeface="Times New Roman" panose="02020603050405020304" pitchFamily="18" charset="0"/>
              </a:rPr>
              <a:t>: </a:t>
            </a:r>
            <a:endParaRPr lang="hu-HU" dirty="0">
              <a:latin typeface="Times New Roman" panose="02020603050405020304" pitchFamily="18" charset="0"/>
              <a:cs typeface="Times New Roman" panose="02020603050405020304" pitchFamily="18" charset="0"/>
            </a:endParaRPr>
          </a:p>
        </p:txBody>
      </p:sp>
      <mc:AlternateContent xmlns:mc="http://schemas.openxmlformats.org/markup-compatibility/2006" xmlns:a14="http://schemas.microsoft.com/office/drawing/2010/main">
        <mc:Choice Requires="a14">
          <p:sp>
            <p:nvSpPr>
              <p:cNvPr id="5" name="Szövegdoboz 4">
                <a:extLst>
                  <a:ext uri="{FF2B5EF4-FFF2-40B4-BE49-F238E27FC236}">
                    <a16:creationId xmlns:a16="http://schemas.microsoft.com/office/drawing/2014/main" id="{DEE85DA4-9801-4BAD-9CEA-7A13C33C1253}"/>
                  </a:ext>
                </a:extLst>
              </p:cNvPr>
              <p:cNvSpPr txBox="1"/>
              <p:nvPr/>
            </p:nvSpPr>
            <p:spPr>
              <a:xfrm>
                <a:off x="5914800" y="5325671"/>
                <a:ext cx="5052665" cy="829843"/>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sSub>
                        <m:sSubPr>
                          <m:ctrlPr>
                            <a:rPr lang="hu-HU" sz="2400" i="1" smtClean="0">
                              <a:latin typeface="Cambria Math" panose="02040503050406030204" pitchFamily="18" charset="0"/>
                            </a:rPr>
                          </m:ctrlPr>
                        </m:sSubPr>
                        <m:e>
                          <m:r>
                            <a:rPr lang="hu-HU" sz="2400" i="1">
                              <a:latin typeface="Cambria Math" panose="02040503050406030204" pitchFamily="18" charset="0"/>
                              <a:ea typeface="Cambria Math" panose="02040503050406030204" pitchFamily="18" charset="0"/>
                            </a:rPr>
                            <m:t>𝜀</m:t>
                          </m:r>
                        </m:e>
                        <m:sub>
                          <m:f>
                            <m:fPr>
                              <m:type m:val="lin"/>
                              <m:ctrlPr>
                                <a:rPr lang="hu-HU" sz="2400" i="1">
                                  <a:latin typeface="Cambria Math" panose="02040503050406030204" pitchFamily="18" charset="0"/>
                                  <a:ea typeface="Cambria Math" panose="02040503050406030204" pitchFamily="18" charset="0"/>
                                </a:rPr>
                              </m:ctrlPr>
                            </m:fPr>
                            <m:num>
                              <m:r>
                                <a:rPr lang="hu-HU" sz="2400" i="1">
                                  <a:latin typeface="Cambria Math" panose="02040503050406030204" pitchFamily="18" charset="0"/>
                                  <a:ea typeface="Cambria Math" panose="02040503050406030204" pitchFamily="18" charset="0"/>
                                </a:rPr>
                                <m:t>𝐶𝑢</m:t>
                              </m:r>
                            </m:num>
                            <m:den>
                              <m:sSup>
                                <m:sSupPr>
                                  <m:ctrlPr>
                                    <a:rPr lang="hu-HU" sz="2400" i="1">
                                      <a:latin typeface="Cambria Math" panose="02040503050406030204" pitchFamily="18" charset="0"/>
                                      <a:ea typeface="Cambria Math" panose="02040503050406030204" pitchFamily="18" charset="0"/>
                                    </a:rPr>
                                  </m:ctrlPr>
                                </m:sSupPr>
                                <m:e>
                                  <m:r>
                                    <a:rPr lang="hu-HU" sz="2400" i="1">
                                      <a:latin typeface="Cambria Math" panose="02040503050406030204" pitchFamily="18" charset="0"/>
                                      <a:ea typeface="Cambria Math" panose="02040503050406030204" pitchFamily="18" charset="0"/>
                                    </a:rPr>
                                    <m:t>𝐶𝑢</m:t>
                                  </m:r>
                                </m:e>
                                <m:sup>
                                  <m:r>
                                    <a:rPr lang="hu-HU" sz="2400" i="1">
                                      <a:latin typeface="Cambria Math" panose="02040503050406030204" pitchFamily="18" charset="0"/>
                                      <a:ea typeface="Cambria Math" panose="02040503050406030204" pitchFamily="18" charset="0"/>
                                    </a:rPr>
                                    <m:t>2+</m:t>
                                  </m:r>
                                </m:sup>
                              </m:sSup>
                            </m:den>
                          </m:f>
                        </m:sub>
                      </m:sSub>
                      <m:r>
                        <a:rPr lang="hu-HU" sz="2400" b="0" i="1" smtClean="0">
                          <a:latin typeface="Cambria Math" panose="02040503050406030204" pitchFamily="18" charset="0"/>
                        </a:rPr>
                        <m:t>=</m:t>
                      </m:r>
                      <m:sSubSup>
                        <m:sSubSupPr>
                          <m:ctrlPr>
                            <a:rPr lang="hu-HU" sz="2400" i="1">
                              <a:latin typeface="Cambria Math" panose="02040503050406030204" pitchFamily="18" charset="0"/>
                            </a:rPr>
                          </m:ctrlPr>
                        </m:sSubSupPr>
                        <m:e>
                          <m:r>
                            <a:rPr lang="hu-HU" sz="2400" i="1">
                              <a:latin typeface="Cambria Math" panose="02040503050406030204" pitchFamily="18" charset="0"/>
                              <a:ea typeface="Cambria Math" panose="02040503050406030204" pitchFamily="18" charset="0"/>
                            </a:rPr>
                            <m:t>𝜀</m:t>
                          </m:r>
                        </m:e>
                        <m:sub>
                          <m:f>
                            <m:fPr>
                              <m:type m:val="lin"/>
                              <m:ctrlPr>
                                <a:rPr lang="hu-HU" sz="2400" i="1">
                                  <a:latin typeface="Cambria Math" panose="02040503050406030204" pitchFamily="18" charset="0"/>
                                  <a:ea typeface="Cambria Math" panose="02040503050406030204" pitchFamily="18" charset="0"/>
                                </a:rPr>
                              </m:ctrlPr>
                            </m:fPr>
                            <m:num>
                              <m:r>
                                <a:rPr lang="hu-HU" sz="2400" b="0" i="1" smtClean="0">
                                  <a:latin typeface="Cambria Math" panose="02040503050406030204" pitchFamily="18" charset="0"/>
                                  <a:ea typeface="Cambria Math" panose="02040503050406030204" pitchFamily="18" charset="0"/>
                                </a:rPr>
                                <m:t>𝐶𝑢</m:t>
                              </m:r>
                            </m:num>
                            <m:den>
                              <m:sSup>
                                <m:sSupPr>
                                  <m:ctrlPr>
                                    <a:rPr lang="hu-HU" sz="2400" i="1">
                                      <a:latin typeface="Cambria Math" panose="02040503050406030204" pitchFamily="18" charset="0"/>
                                      <a:ea typeface="Cambria Math" panose="02040503050406030204" pitchFamily="18" charset="0"/>
                                    </a:rPr>
                                  </m:ctrlPr>
                                </m:sSupPr>
                                <m:e>
                                  <m:r>
                                    <a:rPr lang="hu-HU" sz="2400" b="0" i="1" smtClean="0">
                                      <a:latin typeface="Cambria Math" panose="02040503050406030204" pitchFamily="18" charset="0"/>
                                      <a:ea typeface="Cambria Math" panose="02040503050406030204" pitchFamily="18" charset="0"/>
                                    </a:rPr>
                                    <m:t>𝐶𝑢</m:t>
                                  </m:r>
                                </m:e>
                                <m:sup>
                                  <m:r>
                                    <a:rPr lang="hu-HU" sz="2400" i="1">
                                      <a:latin typeface="Cambria Math" panose="02040503050406030204" pitchFamily="18" charset="0"/>
                                      <a:ea typeface="Cambria Math" panose="02040503050406030204" pitchFamily="18" charset="0"/>
                                    </a:rPr>
                                    <m:t>2+</m:t>
                                  </m:r>
                                </m:sup>
                              </m:sSup>
                            </m:den>
                          </m:f>
                        </m:sub>
                        <m:sup>
                          <m:r>
                            <a:rPr lang="hu-HU" sz="2400" i="1">
                              <a:latin typeface="Cambria Math" panose="02040503050406030204" pitchFamily="18" charset="0"/>
                            </a:rPr>
                            <m:t>0</m:t>
                          </m:r>
                        </m:sup>
                      </m:sSubSup>
                      <m:r>
                        <a:rPr lang="hu-HU" sz="2400" b="0" i="1" smtClean="0">
                          <a:latin typeface="Cambria Math" panose="02040503050406030204" pitchFamily="18" charset="0"/>
                        </a:rPr>
                        <m:t>−</m:t>
                      </m:r>
                      <m:f>
                        <m:fPr>
                          <m:ctrlPr>
                            <a:rPr lang="hu-HU" sz="2400" i="1">
                              <a:latin typeface="Cambria Math" panose="02040503050406030204" pitchFamily="18" charset="0"/>
                            </a:rPr>
                          </m:ctrlPr>
                        </m:fPr>
                        <m:num>
                          <m:r>
                            <a:rPr lang="hu-HU" sz="2400" i="1">
                              <a:latin typeface="Cambria Math" panose="02040503050406030204" pitchFamily="18" charset="0"/>
                            </a:rPr>
                            <m:t>𝑅𝑇</m:t>
                          </m:r>
                        </m:num>
                        <m:den>
                          <m:r>
                            <a:rPr lang="hu-HU" sz="2400" i="1">
                              <a:latin typeface="Cambria Math" panose="02040503050406030204" pitchFamily="18" charset="0"/>
                            </a:rPr>
                            <m:t>2</m:t>
                          </m:r>
                          <m:r>
                            <a:rPr lang="hu-HU" sz="2400" i="1">
                              <a:latin typeface="Cambria Math" panose="02040503050406030204" pitchFamily="18" charset="0"/>
                            </a:rPr>
                            <m:t>𝐹</m:t>
                          </m:r>
                        </m:den>
                      </m:f>
                      <m:r>
                        <a:rPr lang="hu-HU" sz="2400" i="1">
                          <a:latin typeface="Cambria Math" panose="02040503050406030204" pitchFamily="18" charset="0"/>
                        </a:rPr>
                        <m:t>𝑙𝑛</m:t>
                      </m:r>
                      <m:d>
                        <m:dPr>
                          <m:ctrlPr>
                            <a:rPr lang="hu-HU" sz="2400" i="1">
                              <a:latin typeface="Cambria Math" panose="02040503050406030204" pitchFamily="18" charset="0"/>
                            </a:rPr>
                          </m:ctrlPr>
                        </m:dPr>
                        <m:e>
                          <m:f>
                            <m:fPr>
                              <m:ctrlPr>
                                <a:rPr lang="hu-HU" sz="2400" i="1">
                                  <a:latin typeface="Cambria Math" panose="02040503050406030204" pitchFamily="18" charset="0"/>
                                </a:rPr>
                              </m:ctrlPr>
                            </m:fPr>
                            <m:num>
                              <m:r>
                                <a:rPr lang="hu-HU" sz="2400" b="0" i="1" smtClean="0">
                                  <a:latin typeface="Cambria Math" panose="02040503050406030204" pitchFamily="18" charset="0"/>
                                </a:rPr>
                                <m:t>1</m:t>
                              </m:r>
                              <m:r>
                                <a:rPr lang="hu-HU" sz="2400" b="0" i="1" smtClean="0">
                                  <a:latin typeface="Cambria Math" panose="02040503050406030204" pitchFamily="18" charset="0"/>
                                </a:rPr>
                                <m:t>𝑀</m:t>
                              </m:r>
                            </m:num>
                            <m:den>
                              <m:d>
                                <m:dPr>
                                  <m:begChr m:val="["/>
                                  <m:endChr m:val="]"/>
                                  <m:ctrlPr>
                                    <a:rPr lang="hu-HU" sz="2400" i="1">
                                      <a:latin typeface="Cambria Math" panose="02040503050406030204" pitchFamily="18" charset="0"/>
                                    </a:rPr>
                                  </m:ctrlPr>
                                </m:dPr>
                                <m:e>
                                  <m:sSup>
                                    <m:sSupPr>
                                      <m:ctrlPr>
                                        <a:rPr lang="hu-HU" sz="2400" i="1">
                                          <a:latin typeface="Cambria Math" panose="02040503050406030204" pitchFamily="18" charset="0"/>
                                        </a:rPr>
                                      </m:ctrlPr>
                                    </m:sSupPr>
                                    <m:e>
                                      <m:r>
                                        <a:rPr lang="hu-HU" sz="2400" i="1">
                                          <a:latin typeface="Cambria Math" panose="02040503050406030204" pitchFamily="18" charset="0"/>
                                        </a:rPr>
                                        <m:t>𝐶𝑢</m:t>
                                      </m:r>
                                    </m:e>
                                    <m:sup>
                                      <m:r>
                                        <a:rPr lang="hu-HU" sz="2400" i="1">
                                          <a:latin typeface="Cambria Math" panose="02040503050406030204" pitchFamily="18" charset="0"/>
                                        </a:rPr>
                                        <m:t>2+</m:t>
                                      </m:r>
                                    </m:sup>
                                  </m:sSup>
                                </m:e>
                              </m:d>
                            </m:den>
                          </m:f>
                        </m:e>
                      </m:d>
                    </m:oMath>
                  </m:oMathPara>
                </a14:m>
                <a:endParaRPr lang="hu-HU" sz="2400" dirty="0"/>
              </a:p>
            </p:txBody>
          </p:sp>
        </mc:Choice>
        <mc:Fallback xmlns="">
          <p:sp>
            <p:nvSpPr>
              <p:cNvPr id="5" name="Szövegdoboz 4">
                <a:extLst>
                  <a:ext uri="{FF2B5EF4-FFF2-40B4-BE49-F238E27FC236}">
                    <a16:creationId xmlns:a16="http://schemas.microsoft.com/office/drawing/2014/main" id="{DEE85DA4-9801-4BAD-9CEA-7A13C33C1253}"/>
                  </a:ext>
                </a:extLst>
              </p:cNvPr>
              <p:cNvSpPr txBox="1">
                <a:spLocks noRot="1" noChangeAspect="1" noMove="1" noResize="1" noEditPoints="1" noAdjustHandles="1" noChangeArrowheads="1" noChangeShapeType="1" noTextEdit="1"/>
              </p:cNvSpPr>
              <p:nvPr/>
            </p:nvSpPr>
            <p:spPr>
              <a:xfrm>
                <a:off x="5914800" y="5325671"/>
                <a:ext cx="5052665" cy="829843"/>
              </a:xfrm>
              <a:prstGeom prst="rect">
                <a:avLst/>
              </a:prstGeom>
              <a:blipFill>
                <a:blip r:embed="rId3"/>
                <a:stretch>
                  <a:fillRect/>
                </a:stretch>
              </a:blipFill>
            </p:spPr>
            <p:txBody>
              <a:bodyPr/>
              <a:lstStyle/>
              <a:p>
                <a:r>
                  <a:rPr lang="hu-HU">
                    <a:noFill/>
                  </a:rPr>
                  <a:t> </a:t>
                </a:r>
              </a:p>
            </p:txBody>
          </p:sp>
        </mc:Fallback>
      </mc:AlternateContent>
      <mc:AlternateContent xmlns:mc="http://schemas.openxmlformats.org/markup-compatibility/2006" xmlns:a14="http://schemas.microsoft.com/office/drawing/2010/main">
        <mc:Choice Requires="a14">
          <p:sp>
            <p:nvSpPr>
              <p:cNvPr id="6" name="Szövegdoboz 5">
                <a:extLst>
                  <a:ext uri="{FF2B5EF4-FFF2-40B4-BE49-F238E27FC236}">
                    <a16:creationId xmlns:a16="http://schemas.microsoft.com/office/drawing/2014/main" id="{D29A7706-E604-405F-A349-73C153B77278}"/>
                  </a:ext>
                </a:extLst>
              </p:cNvPr>
              <p:cNvSpPr txBox="1"/>
              <p:nvPr/>
            </p:nvSpPr>
            <p:spPr>
              <a:xfrm>
                <a:off x="3894533" y="2176069"/>
                <a:ext cx="4212114" cy="689035"/>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sSub>
                        <m:sSubPr>
                          <m:ctrlPr>
                            <a:rPr lang="hu-HU" sz="2400" i="1" smtClean="0">
                              <a:latin typeface="Cambria Math" panose="02040503050406030204" pitchFamily="18" charset="0"/>
                              <a:ea typeface="Cambria Math" panose="02040503050406030204" pitchFamily="18" charset="0"/>
                            </a:rPr>
                          </m:ctrlPr>
                        </m:sSubPr>
                        <m:e>
                          <m:r>
                            <a:rPr lang="hu-HU" sz="2400" i="1">
                              <a:latin typeface="Cambria Math" panose="02040503050406030204" pitchFamily="18" charset="0"/>
                              <a:ea typeface="Cambria Math" panose="02040503050406030204" pitchFamily="18" charset="0"/>
                            </a:rPr>
                            <m:t>𝜀</m:t>
                          </m:r>
                        </m:e>
                        <m:sub>
                          <m:f>
                            <m:fPr>
                              <m:type m:val="lin"/>
                              <m:ctrlPr>
                                <a:rPr lang="hu-HU" sz="2400" i="1">
                                  <a:latin typeface="Cambria Math" panose="02040503050406030204" pitchFamily="18" charset="0"/>
                                  <a:ea typeface="Cambria Math" panose="02040503050406030204" pitchFamily="18" charset="0"/>
                                </a:rPr>
                              </m:ctrlPr>
                            </m:fPr>
                            <m:num>
                              <m:r>
                                <a:rPr lang="hu-HU" sz="2400" b="0" i="1" smtClean="0">
                                  <a:latin typeface="Cambria Math" panose="02040503050406030204" pitchFamily="18" charset="0"/>
                                  <a:ea typeface="Cambria Math" panose="02040503050406030204" pitchFamily="18" charset="0"/>
                                </a:rPr>
                                <m:t>𝑜𝑥</m:t>
                              </m:r>
                              <m:r>
                                <a:rPr lang="hu-HU" sz="2400" b="0" i="1" smtClean="0">
                                  <a:latin typeface="Cambria Math" panose="02040503050406030204" pitchFamily="18" charset="0"/>
                                  <a:ea typeface="Cambria Math" panose="02040503050406030204" pitchFamily="18" charset="0"/>
                                </a:rPr>
                                <m:t>.</m:t>
                              </m:r>
                            </m:num>
                            <m:den>
                              <m:r>
                                <a:rPr lang="hu-HU" sz="2400" b="0" i="1" smtClean="0">
                                  <a:latin typeface="Cambria Math" panose="02040503050406030204" pitchFamily="18" charset="0"/>
                                  <a:ea typeface="Cambria Math" panose="02040503050406030204" pitchFamily="18" charset="0"/>
                                </a:rPr>
                                <m:t>𝑟𝑒𝑑</m:t>
                              </m:r>
                              <m:r>
                                <a:rPr lang="hu-HU" sz="2400" b="0" i="1" smtClean="0">
                                  <a:latin typeface="Cambria Math" panose="02040503050406030204" pitchFamily="18" charset="0"/>
                                  <a:ea typeface="Cambria Math" panose="02040503050406030204" pitchFamily="18" charset="0"/>
                                </a:rPr>
                                <m:t>.</m:t>
                              </m:r>
                            </m:den>
                          </m:f>
                        </m:sub>
                      </m:sSub>
                      <m:r>
                        <a:rPr lang="hu-HU" sz="2400" b="0" i="1" smtClean="0">
                          <a:latin typeface="Cambria Math" panose="02040503050406030204" pitchFamily="18" charset="0"/>
                          <a:ea typeface="Cambria Math" panose="02040503050406030204" pitchFamily="18" charset="0"/>
                        </a:rPr>
                        <m:t>=</m:t>
                      </m:r>
                      <m:sSubSup>
                        <m:sSubSupPr>
                          <m:ctrlPr>
                            <a:rPr lang="hu-HU" sz="2400" i="1">
                              <a:latin typeface="Cambria Math" panose="02040503050406030204" pitchFamily="18" charset="0"/>
                            </a:rPr>
                          </m:ctrlPr>
                        </m:sSubSupPr>
                        <m:e>
                          <m:r>
                            <a:rPr lang="hu-HU" sz="2400" i="1">
                              <a:latin typeface="Cambria Math" panose="02040503050406030204" pitchFamily="18" charset="0"/>
                              <a:ea typeface="Cambria Math" panose="02040503050406030204" pitchFamily="18" charset="0"/>
                            </a:rPr>
                            <m:t>𝜀</m:t>
                          </m:r>
                        </m:e>
                        <m:sub>
                          <m:f>
                            <m:fPr>
                              <m:type m:val="lin"/>
                              <m:ctrlPr>
                                <a:rPr lang="hu-HU" sz="2400" i="1">
                                  <a:latin typeface="Cambria Math" panose="02040503050406030204" pitchFamily="18" charset="0"/>
                                  <a:ea typeface="Cambria Math" panose="02040503050406030204" pitchFamily="18" charset="0"/>
                                </a:rPr>
                              </m:ctrlPr>
                            </m:fPr>
                            <m:num>
                              <m:r>
                                <a:rPr lang="hu-HU" sz="2400" b="0" i="1" smtClean="0">
                                  <a:latin typeface="Cambria Math" panose="02040503050406030204" pitchFamily="18" charset="0"/>
                                  <a:ea typeface="Cambria Math" panose="02040503050406030204" pitchFamily="18" charset="0"/>
                                </a:rPr>
                                <m:t>𝑜𝑥</m:t>
                              </m:r>
                              <m:r>
                                <a:rPr lang="hu-HU" sz="2400" b="0" i="1" smtClean="0">
                                  <a:latin typeface="Cambria Math" panose="02040503050406030204" pitchFamily="18" charset="0"/>
                                  <a:ea typeface="Cambria Math" panose="02040503050406030204" pitchFamily="18" charset="0"/>
                                </a:rPr>
                                <m:t>.</m:t>
                              </m:r>
                            </m:num>
                            <m:den>
                              <m:r>
                                <a:rPr lang="hu-HU" sz="2400" b="0" i="1" smtClean="0">
                                  <a:latin typeface="Cambria Math" panose="02040503050406030204" pitchFamily="18" charset="0"/>
                                  <a:ea typeface="Cambria Math" panose="02040503050406030204" pitchFamily="18" charset="0"/>
                                </a:rPr>
                                <m:t>𝑟𝑒𝑑</m:t>
                              </m:r>
                              <m:r>
                                <a:rPr lang="hu-HU" sz="2400" b="0" i="1" smtClean="0">
                                  <a:latin typeface="Cambria Math" panose="02040503050406030204" pitchFamily="18" charset="0"/>
                                  <a:ea typeface="Cambria Math" panose="02040503050406030204" pitchFamily="18" charset="0"/>
                                </a:rPr>
                                <m:t>.</m:t>
                              </m:r>
                            </m:den>
                          </m:f>
                        </m:sub>
                        <m:sup>
                          <m:r>
                            <a:rPr lang="hu-HU" sz="2400" i="1">
                              <a:latin typeface="Cambria Math" panose="02040503050406030204" pitchFamily="18" charset="0"/>
                            </a:rPr>
                            <m:t>0</m:t>
                          </m:r>
                        </m:sup>
                      </m:sSubSup>
                      <m:r>
                        <a:rPr lang="hu-HU" sz="2400" b="0" i="1" smtClean="0">
                          <a:latin typeface="Cambria Math" panose="02040503050406030204" pitchFamily="18" charset="0"/>
                        </a:rPr>
                        <m:t>−</m:t>
                      </m:r>
                      <m:f>
                        <m:fPr>
                          <m:ctrlPr>
                            <a:rPr lang="hu-HU" sz="2400" i="1" smtClean="0">
                              <a:latin typeface="Cambria Math" panose="02040503050406030204" pitchFamily="18" charset="0"/>
                            </a:rPr>
                          </m:ctrlPr>
                        </m:fPr>
                        <m:num>
                          <m:r>
                            <a:rPr lang="hu-HU" sz="2400" b="0" i="1" smtClean="0">
                              <a:latin typeface="Cambria Math" panose="02040503050406030204" pitchFamily="18" charset="0"/>
                            </a:rPr>
                            <m:t>𝑅𝑇</m:t>
                          </m:r>
                        </m:num>
                        <m:den>
                          <m:r>
                            <a:rPr lang="hu-HU" sz="2400" b="0" i="1" smtClean="0">
                              <a:latin typeface="Cambria Math" panose="02040503050406030204" pitchFamily="18" charset="0"/>
                            </a:rPr>
                            <m:t>𝑧𝐹</m:t>
                          </m:r>
                        </m:den>
                      </m:f>
                      <m:r>
                        <a:rPr lang="hu-HU" sz="2400" i="1">
                          <a:latin typeface="Cambria Math" panose="02040503050406030204" pitchFamily="18" charset="0"/>
                        </a:rPr>
                        <m:t> </m:t>
                      </m:r>
                      <m:r>
                        <a:rPr lang="hu-HU" sz="2400" i="1">
                          <a:latin typeface="Cambria Math" panose="02040503050406030204" pitchFamily="18" charset="0"/>
                        </a:rPr>
                        <m:t>𝑙𝑛</m:t>
                      </m:r>
                      <m:d>
                        <m:dPr>
                          <m:ctrlPr>
                            <a:rPr lang="hu-HU" sz="2400" i="1">
                              <a:latin typeface="Cambria Math" panose="02040503050406030204" pitchFamily="18" charset="0"/>
                            </a:rPr>
                          </m:ctrlPr>
                        </m:dPr>
                        <m:e>
                          <m:r>
                            <a:rPr lang="hu-HU" sz="2400" b="0" i="1" smtClean="0">
                              <a:latin typeface="Cambria Math" panose="02040503050406030204" pitchFamily="18" charset="0"/>
                            </a:rPr>
                            <m:t>𝑄</m:t>
                          </m:r>
                        </m:e>
                      </m:d>
                    </m:oMath>
                  </m:oMathPara>
                </a14:m>
                <a:endParaRPr lang="hu-HU" sz="2400" dirty="0"/>
              </a:p>
            </p:txBody>
          </p:sp>
        </mc:Choice>
        <mc:Fallback xmlns="">
          <p:sp>
            <p:nvSpPr>
              <p:cNvPr id="6" name="Szövegdoboz 5">
                <a:extLst>
                  <a:ext uri="{FF2B5EF4-FFF2-40B4-BE49-F238E27FC236}">
                    <a16:creationId xmlns:a16="http://schemas.microsoft.com/office/drawing/2014/main" id="{D29A7706-E604-405F-A349-73C153B77278}"/>
                  </a:ext>
                </a:extLst>
              </p:cNvPr>
              <p:cNvSpPr txBox="1">
                <a:spLocks noRot="1" noChangeAspect="1" noMove="1" noResize="1" noEditPoints="1" noAdjustHandles="1" noChangeArrowheads="1" noChangeShapeType="1" noTextEdit="1"/>
              </p:cNvSpPr>
              <p:nvPr/>
            </p:nvSpPr>
            <p:spPr>
              <a:xfrm>
                <a:off x="3894533" y="2176069"/>
                <a:ext cx="4212114" cy="689035"/>
              </a:xfrm>
              <a:prstGeom prst="rect">
                <a:avLst/>
              </a:prstGeom>
              <a:blipFill>
                <a:blip r:embed="rId4"/>
                <a:stretch>
                  <a:fillRect/>
                </a:stretch>
              </a:blipFill>
            </p:spPr>
            <p:txBody>
              <a:bodyPr/>
              <a:lstStyle/>
              <a:p>
                <a:r>
                  <a:rPr lang="hu-HU">
                    <a:noFill/>
                  </a:rPr>
                  <a:t> </a:t>
                </a:r>
              </a:p>
            </p:txBody>
          </p:sp>
        </mc:Fallback>
      </mc:AlternateContent>
      <mc:AlternateContent xmlns:mc="http://schemas.openxmlformats.org/markup-compatibility/2006" xmlns:a14="http://schemas.microsoft.com/office/drawing/2010/main">
        <mc:Choice Requires="a14">
          <p:sp>
            <p:nvSpPr>
              <p:cNvPr id="9" name="Szövegdoboz 8">
                <a:extLst>
                  <a:ext uri="{FF2B5EF4-FFF2-40B4-BE49-F238E27FC236}">
                    <a16:creationId xmlns:a16="http://schemas.microsoft.com/office/drawing/2014/main" id="{05A89402-2C66-49D9-8FE0-86101205E5DF}"/>
                  </a:ext>
                </a:extLst>
              </p:cNvPr>
              <p:cNvSpPr txBox="1"/>
              <p:nvPr/>
            </p:nvSpPr>
            <p:spPr>
              <a:xfrm>
                <a:off x="9533040" y="3533155"/>
                <a:ext cx="2521909" cy="369332"/>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sSup>
                        <m:sSupPr>
                          <m:ctrlPr>
                            <a:rPr lang="hu-HU" sz="2400" i="1" smtClean="0">
                              <a:latin typeface="Cambria Math" panose="02040503050406030204" pitchFamily="18" charset="0"/>
                            </a:rPr>
                          </m:ctrlPr>
                        </m:sSupPr>
                        <m:e>
                          <m:r>
                            <a:rPr lang="hu-HU" sz="2400" b="0" i="1" smtClean="0">
                              <a:latin typeface="Cambria Math" panose="02040503050406030204" pitchFamily="18" charset="0"/>
                            </a:rPr>
                            <m:t>𝑜𝑥</m:t>
                          </m:r>
                          <m:r>
                            <a:rPr lang="hu-HU" sz="2400" b="0" i="1" smtClean="0">
                              <a:latin typeface="Cambria Math" panose="02040503050406030204" pitchFamily="18" charset="0"/>
                            </a:rPr>
                            <m:t>.</m:t>
                          </m:r>
                        </m:e>
                        <m:sup>
                          <m:r>
                            <a:rPr lang="hu-HU" sz="2400" b="0" i="1" smtClean="0">
                              <a:latin typeface="Cambria Math" panose="02040503050406030204" pitchFamily="18" charset="0"/>
                            </a:rPr>
                            <m:t>𝑧</m:t>
                          </m:r>
                          <m:r>
                            <a:rPr lang="hu-HU" sz="2400" b="0" i="1" smtClean="0">
                              <a:latin typeface="Cambria Math" panose="02040503050406030204" pitchFamily="18" charset="0"/>
                            </a:rPr>
                            <m:t>+</m:t>
                          </m:r>
                        </m:sup>
                      </m:sSup>
                      <m:r>
                        <a:rPr lang="hu-HU" sz="2400" b="0" i="1" smtClean="0">
                          <a:latin typeface="Cambria Math" panose="02040503050406030204" pitchFamily="18" charset="0"/>
                        </a:rPr>
                        <m:t>+</m:t>
                      </m:r>
                      <m:r>
                        <a:rPr lang="hu-HU" sz="2400" b="0" i="1" smtClean="0">
                          <a:latin typeface="Cambria Math" panose="02040503050406030204" pitchFamily="18" charset="0"/>
                        </a:rPr>
                        <m:t>𝑧</m:t>
                      </m:r>
                      <m:sSup>
                        <m:sSupPr>
                          <m:ctrlPr>
                            <a:rPr lang="hu-HU" sz="2400" b="0" i="1" smtClean="0">
                              <a:latin typeface="Cambria Math" panose="02040503050406030204" pitchFamily="18" charset="0"/>
                            </a:rPr>
                          </m:ctrlPr>
                        </m:sSupPr>
                        <m:e>
                          <m:r>
                            <a:rPr lang="hu-HU" sz="2400" b="0" i="1" smtClean="0">
                              <a:latin typeface="Cambria Math" panose="02040503050406030204" pitchFamily="18" charset="0"/>
                            </a:rPr>
                            <m:t>𝑒</m:t>
                          </m:r>
                        </m:e>
                        <m:sup>
                          <m:r>
                            <a:rPr lang="hu-HU" sz="2400" b="0" i="1" smtClean="0">
                              <a:latin typeface="Cambria Math" panose="02040503050406030204" pitchFamily="18" charset="0"/>
                            </a:rPr>
                            <m:t>−</m:t>
                          </m:r>
                        </m:sup>
                      </m:sSup>
                      <m:r>
                        <a:rPr lang="hu-HU" sz="2400" b="0" i="1" smtClean="0">
                          <a:latin typeface="Cambria Math" panose="02040503050406030204" pitchFamily="18" charset="0"/>
                        </a:rPr>
                        <m:t>=</m:t>
                      </m:r>
                      <m:r>
                        <a:rPr lang="hu-HU" sz="2400" b="0" i="1" smtClean="0">
                          <a:latin typeface="Cambria Math" panose="02040503050406030204" pitchFamily="18" charset="0"/>
                        </a:rPr>
                        <m:t>𝑟𝑒𝑑</m:t>
                      </m:r>
                      <m:r>
                        <a:rPr lang="hu-HU" sz="2400" b="0" i="1" smtClean="0">
                          <a:latin typeface="Cambria Math" panose="02040503050406030204" pitchFamily="18" charset="0"/>
                        </a:rPr>
                        <m:t>.</m:t>
                      </m:r>
                    </m:oMath>
                  </m:oMathPara>
                </a14:m>
                <a:endParaRPr lang="hu-HU" sz="2400" dirty="0"/>
              </a:p>
            </p:txBody>
          </p:sp>
        </mc:Choice>
        <mc:Fallback xmlns="">
          <p:sp>
            <p:nvSpPr>
              <p:cNvPr id="9" name="Szövegdoboz 8">
                <a:extLst>
                  <a:ext uri="{FF2B5EF4-FFF2-40B4-BE49-F238E27FC236}">
                    <a16:creationId xmlns:a16="http://schemas.microsoft.com/office/drawing/2014/main" id="{05A89402-2C66-49D9-8FE0-86101205E5DF}"/>
                  </a:ext>
                </a:extLst>
              </p:cNvPr>
              <p:cNvSpPr txBox="1">
                <a:spLocks noRot="1" noChangeAspect="1" noMove="1" noResize="1" noEditPoints="1" noAdjustHandles="1" noChangeArrowheads="1" noChangeShapeType="1" noTextEdit="1"/>
              </p:cNvSpPr>
              <p:nvPr/>
            </p:nvSpPr>
            <p:spPr>
              <a:xfrm>
                <a:off x="9533040" y="3533155"/>
                <a:ext cx="2521909" cy="369332"/>
              </a:xfrm>
              <a:prstGeom prst="rect">
                <a:avLst/>
              </a:prstGeom>
              <a:blipFill>
                <a:blip r:embed="rId5"/>
                <a:stretch>
                  <a:fillRect l="-1208" b="-8333"/>
                </a:stretch>
              </a:blipFill>
            </p:spPr>
            <p:txBody>
              <a:bodyPr/>
              <a:lstStyle/>
              <a:p>
                <a:r>
                  <a:rPr lang="hu-HU">
                    <a:noFill/>
                  </a:rPr>
                  <a:t> </a:t>
                </a:r>
              </a:p>
            </p:txBody>
          </p:sp>
        </mc:Fallback>
      </mc:AlternateContent>
      <mc:AlternateContent xmlns:mc="http://schemas.openxmlformats.org/markup-compatibility/2006" xmlns:a14="http://schemas.microsoft.com/office/drawing/2010/main">
        <mc:Choice Requires="a14">
          <p:sp>
            <p:nvSpPr>
              <p:cNvPr id="11" name="Szövegdoboz 10">
                <a:extLst>
                  <a:ext uri="{FF2B5EF4-FFF2-40B4-BE49-F238E27FC236}">
                    <a16:creationId xmlns:a16="http://schemas.microsoft.com/office/drawing/2014/main" id="{A01071EC-38A7-4EC2-B53A-D2A383499489}"/>
                  </a:ext>
                </a:extLst>
              </p:cNvPr>
              <p:cNvSpPr txBox="1"/>
              <p:nvPr/>
            </p:nvSpPr>
            <p:spPr>
              <a:xfrm>
                <a:off x="3885384" y="3550193"/>
                <a:ext cx="1660711" cy="770532"/>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hu-HU" sz="2400" b="0" i="1" smtClean="0">
                          <a:latin typeface="Cambria Math" panose="02040503050406030204" pitchFamily="18" charset="0"/>
                        </a:rPr>
                        <m:t>𝑄</m:t>
                      </m:r>
                      <m:r>
                        <a:rPr lang="hu-HU" sz="2400" b="0" i="1" smtClean="0">
                          <a:latin typeface="Cambria Math" panose="02040503050406030204" pitchFamily="18" charset="0"/>
                        </a:rPr>
                        <m:t>=</m:t>
                      </m:r>
                      <m:f>
                        <m:fPr>
                          <m:ctrlPr>
                            <a:rPr lang="hu-HU" sz="2400" b="0" i="1" smtClean="0">
                              <a:latin typeface="Cambria Math" panose="02040503050406030204" pitchFamily="18" charset="0"/>
                            </a:rPr>
                          </m:ctrlPr>
                        </m:fPr>
                        <m:num>
                          <m:d>
                            <m:dPr>
                              <m:begChr m:val="["/>
                              <m:endChr m:val="]"/>
                              <m:ctrlPr>
                                <a:rPr lang="hu-HU" sz="2400" b="0" i="1" smtClean="0">
                                  <a:latin typeface="Cambria Math" panose="02040503050406030204" pitchFamily="18" charset="0"/>
                                </a:rPr>
                              </m:ctrlPr>
                            </m:dPr>
                            <m:e>
                              <m:r>
                                <a:rPr lang="hu-HU" sz="2400" i="1">
                                  <a:latin typeface="Cambria Math" panose="02040503050406030204" pitchFamily="18" charset="0"/>
                                </a:rPr>
                                <m:t>𝑟𝑒𝑑</m:t>
                              </m:r>
                              <m:r>
                                <a:rPr lang="hu-HU" sz="2400" i="1">
                                  <a:latin typeface="Cambria Math" panose="02040503050406030204" pitchFamily="18" charset="0"/>
                                </a:rPr>
                                <m:t>.</m:t>
                              </m:r>
                            </m:e>
                          </m:d>
                        </m:num>
                        <m:den>
                          <m:d>
                            <m:dPr>
                              <m:begChr m:val="["/>
                              <m:endChr m:val="]"/>
                              <m:ctrlPr>
                                <a:rPr lang="hu-HU" sz="2400" b="0" i="1" smtClean="0">
                                  <a:latin typeface="Cambria Math" panose="02040503050406030204" pitchFamily="18" charset="0"/>
                                </a:rPr>
                              </m:ctrlPr>
                            </m:dPr>
                            <m:e>
                              <m:sSup>
                                <m:sSupPr>
                                  <m:ctrlPr>
                                    <a:rPr lang="hu-HU" sz="2400" i="1">
                                      <a:latin typeface="Cambria Math" panose="02040503050406030204" pitchFamily="18" charset="0"/>
                                    </a:rPr>
                                  </m:ctrlPr>
                                </m:sSupPr>
                                <m:e>
                                  <m:r>
                                    <a:rPr lang="hu-HU" sz="2400" i="1">
                                      <a:latin typeface="Cambria Math" panose="02040503050406030204" pitchFamily="18" charset="0"/>
                                    </a:rPr>
                                    <m:t>𝑜𝑥</m:t>
                                  </m:r>
                                  <m:r>
                                    <a:rPr lang="hu-HU" sz="2400" i="1">
                                      <a:latin typeface="Cambria Math" panose="02040503050406030204" pitchFamily="18" charset="0"/>
                                    </a:rPr>
                                    <m:t>.</m:t>
                                  </m:r>
                                </m:e>
                                <m:sup>
                                  <m:r>
                                    <a:rPr lang="hu-HU" sz="2400" i="1">
                                      <a:latin typeface="Cambria Math" panose="02040503050406030204" pitchFamily="18" charset="0"/>
                                    </a:rPr>
                                    <m:t>𝑧</m:t>
                                  </m:r>
                                  <m:r>
                                    <a:rPr lang="hu-HU" sz="2400" i="1">
                                      <a:latin typeface="Cambria Math" panose="02040503050406030204" pitchFamily="18" charset="0"/>
                                    </a:rPr>
                                    <m:t>+</m:t>
                                  </m:r>
                                </m:sup>
                              </m:sSup>
                            </m:e>
                          </m:d>
                        </m:den>
                      </m:f>
                    </m:oMath>
                  </m:oMathPara>
                </a14:m>
                <a:endParaRPr lang="hu-HU" sz="2400" dirty="0"/>
              </a:p>
            </p:txBody>
          </p:sp>
        </mc:Choice>
        <mc:Fallback xmlns="">
          <p:sp>
            <p:nvSpPr>
              <p:cNvPr id="11" name="Szövegdoboz 10">
                <a:extLst>
                  <a:ext uri="{FF2B5EF4-FFF2-40B4-BE49-F238E27FC236}">
                    <a16:creationId xmlns:a16="http://schemas.microsoft.com/office/drawing/2014/main" id="{A01071EC-38A7-4EC2-B53A-D2A383499489}"/>
                  </a:ext>
                </a:extLst>
              </p:cNvPr>
              <p:cNvSpPr txBox="1">
                <a:spLocks noRot="1" noChangeAspect="1" noMove="1" noResize="1" noEditPoints="1" noAdjustHandles="1" noChangeArrowheads="1" noChangeShapeType="1" noTextEdit="1"/>
              </p:cNvSpPr>
              <p:nvPr/>
            </p:nvSpPr>
            <p:spPr>
              <a:xfrm>
                <a:off x="3885384" y="3550193"/>
                <a:ext cx="1660711" cy="770532"/>
              </a:xfrm>
              <a:prstGeom prst="rect">
                <a:avLst/>
              </a:prstGeom>
              <a:blipFill>
                <a:blip r:embed="rId6"/>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12" name="Szövegdoboz 11">
                <a:extLst>
                  <a:ext uri="{FF2B5EF4-FFF2-40B4-BE49-F238E27FC236}">
                    <a16:creationId xmlns:a16="http://schemas.microsoft.com/office/drawing/2014/main" id="{CBF92B9C-5A55-49FE-BC88-1B6DD5EF33DA}"/>
                  </a:ext>
                </a:extLst>
              </p:cNvPr>
              <p:cNvSpPr txBox="1"/>
              <p:nvPr/>
            </p:nvSpPr>
            <p:spPr>
              <a:xfrm>
                <a:off x="2283448" y="5528869"/>
                <a:ext cx="1576585" cy="746871"/>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hu-HU" sz="2400" b="0" i="1" smtClean="0">
                          <a:latin typeface="Cambria Math" panose="02040503050406030204" pitchFamily="18" charset="0"/>
                        </a:rPr>
                        <m:t>𝑄</m:t>
                      </m:r>
                      <m:r>
                        <a:rPr lang="hu-HU" sz="2400" b="0" i="1" smtClean="0">
                          <a:latin typeface="Cambria Math" panose="02040503050406030204" pitchFamily="18" charset="0"/>
                        </a:rPr>
                        <m:t>=</m:t>
                      </m:r>
                      <m:f>
                        <m:fPr>
                          <m:ctrlPr>
                            <a:rPr lang="hu-HU" sz="2400" i="1">
                              <a:latin typeface="Cambria Math" panose="02040503050406030204" pitchFamily="18" charset="0"/>
                            </a:rPr>
                          </m:ctrlPr>
                        </m:fPr>
                        <m:num>
                          <m:r>
                            <a:rPr lang="hu-HU" sz="2400" b="0" i="1" smtClean="0">
                              <a:latin typeface="Cambria Math" panose="02040503050406030204" pitchFamily="18" charset="0"/>
                            </a:rPr>
                            <m:t>1</m:t>
                          </m:r>
                          <m:r>
                            <a:rPr lang="hu-HU" sz="2400" b="0" i="1" smtClean="0">
                              <a:latin typeface="Cambria Math" panose="02040503050406030204" pitchFamily="18" charset="0"/>
                            </a:rPr>
                            <m:t>𝑀</m:t>
                          </m:r>
                        </m:num>
                        <m:den>
                          <m:d>
                            <m:dPr>
                              <m:begChr m:val="["/>
                              <m:endChr m:val="]"/>
                              <m:ctrlPr>
                                <a:rPr lang="hu-HU" sz="2400" i="1">
                                  <a:latin typeface="Cambria Math" panose="02040503050406030204" pitchFamily="18" charset="0"/>
                                </a:rPr>
                              </m:ctrlPr>
                            </m:dPr>
                            <m:e>
                              <m:sSup>
                                <m:sSupPr>
                                  <m:ctrlPr>
                                    <a:rPr lang="hu-HU" sz="2400" i="1">
                                      <a:latin typeface="Cambria Math" panose="02040503050406030204" pitchFamily="18" charset="0"/>
                                    </a:rPr>
                                  </m:ctrlPr>
                                </m:sSupPr>
                                <m:e>
                                  <m:r>
                                    <a:rPr lang="hu-HU" sz="2400" i="1">
                                      <a:latin typeface="Cambria Math" panose="02040503050406030204" pitchFamily="18" charset="0"/>
                                    </a:rPr>
                                    <m:t>𝐶𝑢</m:t>
                                  </m:r>
                                </m:e>
                                <m:sup>
                                  <m:r>
                                    <a:rPr lang="hu-HU" sz="2400" i="1">
                                      <a:latin typeface="Cambria Math" panose="02040503050406030204" pitchFamily="18" charset="0"/>
                                    </a:rPr>
                                    <m:t>2+</m:t>
                                  </m:r>
                                </m:sup>
                              </m:sSup>
                            </m:e>
                          </m:d>
                        </m:den>
                      </m:f>
                    </m:oMath>
                  </m:oMathPara>
                </a14:m>
                <a:endParaRPr lang="hu-HU" sz="2400" dirty="0"/>
              </a:p>
            </p:txBody>
          </p:sp>
        </mc:Choice>
        <mc:Fallback xmlns="">
          <p:sp>
            <p:nvSpPr>
              <p:cNvPr id="12" name="Szövegdoboz 11">
                <a:extLst>
                  <a:ext uri="{FF2B5EF4-FFF2-40B4-BE49-F238E27FC236}">
                    <a16:creationId xmlns:a16="http://schemas.microsoft.com/office/drawing/2014/main" id="{CBF92B9C-5A55-49FE-BC88-1B6DD5EF33DA}"/>
                  </a:ext>
                </a:extLst>
              </p:cNvPr>
              <p:cNvSpPr txBox="1">
                <a:spLocks noRot="1" noChangeAspect="1" noMove="1" noResize="1" noEditPoints="1" noAdjustHandles="1" noChangeArrowheads="1" noChangeShapeType="1" noTextEdit="1"/>
              </p:cNvSpPr>
              <p:nvPr/>
            </p:nvSpPr>
            <p:spPr>
              <a:xfrm>
                <a:off x="2283448" y="5528869"/>
                <a:ext cx="1576585" cy="746871"/>
              </a:xfrm>
              <a:prstGeom prst="rect">
                <a:avLst/>
              </a:prstGeom>
              <a:blipFill>
                <a:blip r:embed="rId7"/>
                <a:stretch>
                  <a:fillRect/>
                </a:stretch>
              </a:blipFill>
            </p:spPr>
            <p:txBody>
              <a:bodyPr/>
              <a:lstStyle/>
              <a:p>
                <a:r>
                  <a:rPr lang="hu-HU">
                    <a:noFill/>
                  </a:rPr>
                  <a:t> </a:t>
                </a:r>
              </a:p>
            </p:txBody>
          </p:sp>
        </mc:Fallback>
      </mc:AlternateContent>
      <mc:AlternateContent xmlns:mc="http://schemas.openxmlformats.org/markup-compatibility/2006" xmlns:a14="http://schemas.microsoft.com/office/drawing/2010/main">
        <mc:Choice Requires="a14">
          <p:sp>
            <p:nvSpPr>
              <p:cNvPr id="13" name="Szövegdoboz 12">
                <a:extLst>
                  <a:ext uri="{FF2B5EF4-FFF2-40B4-BE49-F238E27FC236}">
                    <a16:creationId xmlns:a16="http://schemas.microsoft.com/office/drawing/2014/main" id="{070AD76F-E414-42FD-B311-D2B1F2327DE5}"/>
                  </a:ext>
                </a:extLst>
              </p:cNvPr>
              <p:cNvSpPr txBox="1"/>
              <p:nvPr/>
            </p:nvSpPr>
            <p:spPr>
              <a:xfrm>
                <a:off x="2049674" y="4962811"/>
                <a:ext cx="2911502" cy="442237"/>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sSubSup>
                        <m:sSubSupPr>
                          <m:ctrlPr>
                            <a:rPr lang="hu-HU" sz="2400" i="1">
                              <a:latin typeface="Cambria Math" panose="02040503050406030204" pitchFamily="18" charset="0"/>
                            </a:rPr>
                          </m:ctrlPr>
                        </m:sSubSupPr>
                        <m:e>
                          <m:r>
                            <a:rPr lang="hu-HU" sz="2400" i="1">
                              <a:latin typeface="Cambria Math" panose="02040503050406030204" pitchFamily="18" charset="0"/>
                            </a:rPr>
                            <m:t>𝐶𝑢</m:t>
                          </m:r>
                        </m:e>
                        <m:sub>
                          <m:r>
                            <a:rPr lang="hu-HU" sz="2400" i="1">
                              <a:latin typeface="Cambria Math" panose="02040503050406030204" pitchFamily="18" charset="0"/>
                            </a:rPr>
                            <m:t>(</m:t>
                          </m:r>
                          <m:r>
                            <a:rPr lang="hu-HU" sz="2400" i="1">
                              <a:latin typeface="Cambria Math" panose="02040503050406030204" pitchFamily="18" charset="0"/>
                            </a:rPr>
                            <m:t>𝑎𝑞</m:t>
                          </m:r>
                          <m:r>
                            <a:rPr lang="hu-HU" sz="2400" i="1">
                              <a:latin typeface="Cambria Math" panose="02040503050406030204" pitchFamily="18" charset="0"/>
                            </a:rPr>
                            <m:t>.)</m:t>
                          </m:r>
                        </m:sub>
                        <m:sup>
                          <m:r>
                            <a:rPr lang="hu-HU" sz="2400" i="1">
                              <a:latin typeface="Cambria Math" panose="02040503050406030204" pitchFamily="18" charset="0"/>
                            </a:rPr>
                            <m:t>2+</m:t>
                          </m:r>
                        </m:sup>
                      </m:sSubSup>
                      <m:r>
                        <a:rPr lang="hu-HU" sz="2400" b="0" i="1" smtClean="0">
                          <a:latin typeface="Cambria Math" panose="02040503050406030204" pitchFamily="18" charset="0"/>
                        </a:rPr>
                        <m:t>+2</m:t>
                      </m:r>
                      <m:sSup>
                        <m:sSupPr>
                          <m:ctrlPr>
                            <a:rPr lang="hu-HU" sz="2400" b="0" i="1" smtClean="0">
                              <a:latin typeface="Cambria Math" panose="02040503050406030204" pitchFamily="18" charset="0"/>
                            </a:rPr>
                          </m:ctrlPr>
                        </m:sSupPr>
                        <m:e>
                          <m:r>
                            <a:rPr lang="hu-HU" sz="2400" b="0" i="1" smtClean="0">
                              <a:latin typeface="Cambria Math" panose="02040503050406030204" pitchFamily="18" charset="0"/>
                            </a:rPr>
                            <m:t>𝑒</m:t>
                          </m:r>
                        </m:e>
                        <m:sup>
                          <m:r>
                            <a:rPr lang="hu-HU" sz="2400" b="0" i="1" smtClean="0">
                              <a:latin typeface="Cambria Math" panose="02040503050406030204" pitchFamily="18" charset="0"/>
                            </a:rPr>
                            <m:t>−</m:t>
                          </m:r>
                        </m:sup>
                      </m:sSup>
                      <m:r>
                        <a:rPr lang="hu-HU" sz="2400" b="0" i="1" smtClean="0">
                          <a:latin typeface="Cambria Math" panose="02040503050406030204" pitchFamily="18" charset="0"/>
                        </a:rPr>
                        <m:t>=</m:t>
                      </m:r>
                      <m:sSub>
                        <m:sSubPr>
                          <m:ctrlPr>
                            <a:rPr lang="hu-HU" sz="2400" b="0" i="1" smtClean="0">
                              <a:latin typeface="Cambria Math" panose="02040503050406030204" pitchFamily="18" charset="0"/>
                            </a:rPr>
                          </m:ctrlPr>
                        </m:sSubPr>
                        <m:e>
                          <m:r>
                            <a:rPr lang="hu-HU" sz="2400" b="0" i="1" smtClean="0">
                              <a:latin typeface="Cambria Math" panose="02040503050406030204" pitchFamily="18" charset="0"/>
                            </a:rPr>
                            <m:t>𝐶𝑢</m:t>
                          </m:r>
                        </m:e>
                        <m:sub>
                          <m:r>
                            <a:rPr lang="hu-HU" sz="2400" b="0" i="1" smtClean="0">
                              <a:latin typeface="Cambria Math" panose="02040503050406030204" pitchFamily="18" charset="0"/>
                            </a:rPr>
                            <m:t>(</m:t>
                          </m:r>
                          <m:r>
                            <a:rPr lang="hu-HU" sz="2400" b="0" i="1" smtClean="0">
                              <a:latin typeface="Cambria Math" panose="02040503050406030204" pitchFamily="18" charset="0"/>
                            </a:rPr>
                            <m:t>𝑠</m:t>
                          </m:r>
                          <m:r>
                            <a:rPr lang="hu-HU" sz="2400" b="0" i="1" smtClean="0">
                              <a:latin typeface="Cambria Math" panose="02040503050406030204" pitchFamily="18" charset="0"/>
                            </a:rPr>
                            <m:t>)</m:t>
                          </m:r>
                        </m:sub>
                      </m:sSub>
                    </m:oMath>
                  </m:oMathPara>
                </a14:m>
                <a:endParaRPr lang="hu-HU" sz="2400" dirty="0"/>
              </a:p>
            </p:txBody>
          </p:sp>
        </mc:Choice>
        <mc:Fallback xmlns="">
          <p:sp>
            <p:nvSpPr>
              <p:cNvPr id="13" name="Szövegdoboz 12">
                <a:extLst>
                  <a:ext uri="{FF2B5EF4-FFF2-40B4-BE49-F238E27FC236}">
                    <a16:creationId xmlns:a16="http://schemas.microsoft.com/office/drawing/2014/main" id="{070AD76F-E414-42FD-B311-D2B1F2327DE5}"/>
                  </a:ext>
                </a:extLst>
              </p:cNvPr>
              <p:cNvSpPr txBox="1">
                <a:spLocks noRot="1" noChangeAspect="1" noMove="1" noResize="1" noEditPoints="1" noAdjustHandles="1" noChangeArrowheads="1" noChangeShapeType="1" noTextEdit="1"/>
              </p:cNvSpPr>
              <p:nvPr/>
            </p:nvSpPr>
            <p:spPr>
              <a:xfrm>
                <a:off x="2049674" y="4962811"/>
                <a:ext cx="2911502" cy="442237"/>
              </a:xfrm>
              <a:prstGeom prst="rect">
                <a:avLst/>
              </a:prstGeom>
              <a:blipFill>
                <a:blip r:embed="rId8"/>
                <a:stretch>
                  <a:fillRect/>
                </a:stretch>
              </a:blipFill>
            </p:spPr>
            <p:txBody>
              <a:bodyPr/>
              <a:lstStyle/>
              <a:p>
                <a:r>
                  <a:rPr lang="hu-HU">
                    <a:noFill/>
                  </a:rPr>
                  <a:t> </a:t>
                </a:r>
              </a:p>
            </p:txBody>
          </p:sp>
        </mc:Fallback>
      </mc:AlternateContent>
    </p:spTree>
    <p:extLst>
      <p:ext uri="{BB962C8B-B14F-4D97-AF65-F5344CB8AC3E}">
        <p14:creationId xmlns:p14="http://schemas.microsoft.com/office/powerpoint/2010/main" val="1604214563"/>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artalom helye 2">
            <a:extLst>
              <a:ext uri="{FF2B5EF4-FFF2-40B4-BE49-F238E27FC236}">
                <a16:creationId xmlns:a16="http://schemas.microsoft.com/office/drawing/2014/main" id="{21C575F2-DCB5-467E-9D41-0093440515F3}"/>
              </a:ext>
            </a:extLst>
          </p:cNvPr>
          <p:cNvSpPr>
            <a:spLocks noGrp="1"/>
          </p:cNvSpPr>
          <p:nvPr>
            <p:ph idx="1"/>
          </p:nvPr>
        </p:nvSpPr>
        <p:spPr>
          <a:xfrm>
            <a:off x="318655" y="1662544"/>
            <a:ext cx="11582400" cy="5005541"/>
          </a:xfrm>
        </p:spPr>
        <p:txBody>
          <a:bodyPr>
            <a:normAutofit/>
          </a:bodyPr>
          <a:lstStyle/>
          <a:p>
            <a:pPr>
              <a:lnSpc>
                <a:spcPct val="110000"/>
              </a:lnSpc>
            </a:pPr>
            <a:r>
              <a:rPr lang="hu-HU" dirty="0" smtClean="0">
                <a:latin typeface="Times New Roman" panose="02020603050405020304" pitchFamily="18" charset="0"/>
                <a:cs typeface="Times New Roman" panose="02020603050405020304" pitchFamily="18" charset="0"/>
              </a:rPr>
              <a:t>In case of t</a:t>
            </a:r>
            <a:r>
              <a:rPr lang="en-US" dirty="0" smtClean="0">
                <a:latin typeface="Times New Roman" panose="02020603050405020304" pitchFamily="18" charset="0"/>
                <a:cs typeface="Times New Roman" panose="02020603050405020304" pitchFamily="18" charset="0"/>
              </a:rPr>
              <a:t>he </a:t>
            </a:r>
            <a:r>
              <a:rPr lang="en-US" dirty="0">
                <a:latin typeface="Times New Roman" panose="02020603050405020304" pitchFamily="18" charset="0"/>
                <a:cs typeface="Times New Roman" panose="02020603050405020304" pitchFamily="18" charset="0"/>
              </a:rPr>
              <a:t>so-called </a:t>
            </a:r>
            <a:r>
              <a:rPr lang="en-US" dirty="0" smtClean="0">
                <a:latin typeface="Times New Roman" panose="02020603050405020304" pitchFamily="18" charset="0"/>
                <a:cs typeface="Times New Roman" panose="02020603050405020304" pitchFamily="18" charset="0"/>
              </a:rPr>
              <a:t>redox </a:t>
            </a:r>
            <a:r>
              <a:rPr lang="en-US" dirty="0">
                <a:latin typeface="Times New Roman" panose="02020603050405020304" pitchFamily="18" charset="0"/>
                <a:cs typeface="Times New Roman" panose="02020603050405020304" pitchFamily="18" charset="0"/>
              </a:rPr>
              <a:t>electrodes, the metal </a:t>
            </a:r>
            <a:r>
              <a:rPr lang="hu-HU" dirty="0" smtClean="0">
                <a:latin typeface="Times New Roman" panose="02020603050405020304" pitchFamily="18" charset="0"/>
                <a:cs typeface="Times New Roman" panose="02020603050405020304" pitchFamily="18" charset="0"/>
              </a:rPr>
              <a:t>(a </a:t>
            </a:r>
            <a:r>
              <a:rPr lang="en-US" dirty="0" smtClean="0">
                <a:latin typeface="Times New Roman" panose="02020603050405020304" pitchFamily="18" charset="0"/>
                <a:cs typeface="Times New Roman" panose="02020603050405020304" pitchFamily="18" charset="0"/>
              </a:rPr>
              <a:t>noble metal</a:t>
            </a:r>
            <a:r>
              <a:rPr lang="hu-HU" dirty="0" smtClean="0">
                <a:latin typeface="Times New Roman" panose="02020603050405020304" pitchFamily="18" charset="0"/>
                <a:cs typeface="Times New Roman" panose="02020603050405020304" pitchFamily="18" charset="0"/>
              </a:rPr>
              <a:t> like platinum)</a:t>
            </a:r>
            <a:r>
              <a:rPr lang="en-US" dirty="0" smtClean="0">
                <a:latin typeface="Times New Roman" panose="02020603050405020304" pitchFamily="18" charset="0"/>
                <a:cs typeface="Times New Roman" panose="02020603050405020304" pitchFamily="18" charset="0"/>
              </a:rPr>
              <a:t> is </a:t>
            </a:r>
            <a:r>
              <a:rPr lang="en-US" dirty="0">
                <a:latin typeface="Times New Roman" panose="02020603050405020304" pitchFamily="18" charset="0"/>
                <a:cs typeface="Times New Roman" panose="02020603050405020304" pitchFamily="18" charset="0"/>
              </a:rPr>
              <a:t>immersed in a </a:t>
            </a:r>
            <a:r>
              <a:rPr lang="en-US" dirty="0" smtClean="0">
                <a:latin typeface="Times New Roman" panose="02020603050405020304" pitchFamily="18" charset="0"/>
                <a:cs typeface="Times New Roman" panose="02020603050405020304" pitchFamily="18" charset="0"/>
              </a:rPr>
              <a:t>solution</a:t>
            </a:r>
            <a:r>
              <a:rPr lang="hu-HU" dirty="0" smtClean="0">
                <a:latin typeface="Times New Roman" panose="02020603050405020304" pitchFamily="18" charset="0"/>
                <a:cs typeface="Times New Roman" panose="02020603050405020304" pitchFamily="18" charset="0"/>
              </a:rPr>
              <a:t>,</a:t>
            </a:r>
            <a:r>
              <a:rPr lang="en-US" dirty="0" smtClean="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in which both the reduced and oxidized forms of the </a:t>
            </a:r>
            <a:r>
              <a:rPr lang="en-US" dirty="0" smtClean="0">
                <a:latin typeface="Times New Roman" panose="02020603050405020304" pitchFamily="18" charset="0"/>
                <a:cs typeface="Times New Roman" panose="02020603050405020304" pitchFamily="18" charset="0"/>
              </a:rPr>
              <a:t>half</a:t>
            </a:r>
            <a:r>
              <a:rPr lang="hu-HU" dirty="0" smtClean="0">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reaction </a:t>
            </a:r>
            <a:r>
              <a:rPr lang="en-US" dirty="0">
                <a:latin typeface="Times New Roman" panose="02020603050405020304" pitchFamily="18" charset="0"/>
                <a:cs typeface="Times New Roman" panose="02020603050405020304" pitchFamily="18" charset="0"/>
              </a:rPr>
              <a:t>ions </a:t>
            </a:r>
            <a:r>
              <a:rPr lang="en-US" dirty="0" smtClean="0">
                <a:latin typeface="Times New Roman" panose="02020603050405020304" pitchFamily="18" charset="0"/>
                <a:cs typeface="Times New Roman" panose="02020603050405020304" pitchFamily="18" charset="0"/>
              </a:rPr>
              <a:t>are </a:t>
            </a:r>
            <a:r>
              <a:rPr lang="en-US" dirty="0">
                <a:latin typeface="Times New Roman" panose="02020603050405020304" pitchFamily="18" charset="0"/>
                <a:cs typeface="Times New Roman" panose="02020603050405020304" pitchFamily="18" charset="0"/>
              </a:rPr>
              <a:t>present in a dissolved state. </a:t>
            </a:r>
            <a:r>
              <a:rPr lang="en-US" dirty="0" smtClean="0">
                <a:latin typeface="Times New Roman" panose="02020603050405020304" pitchFamily="18" charset="0"/>
                <a:cs typeface="Times New Roman" panose="02020603050405020304" pitchFamily="18" charset="0"/>
              </a:rPr>
              <a:t>E</a:t>
            </a:r>
            <a:r>
              <a:rPr lang="hu-HU" dirty="0" smtClean="0">
                <a:latin typeface="Times New Roman" panose="02020603050405020304" pitchFamily="18" charset="0"/>
                <a:cs typeface="Times New Roman" panose="02020603050405020304" pitchFamily="18" charset="0"/>
              </a:rPr>
              <a:t>.</a:t>
            </a:r>
            <a:r>
              <a:rPr lang="en-US" dirty="0" smtClean="0">
                <a:latin typeface="Times New Roman" panose="02020603050405020304" pitchFamily="18" charset="0"/>
                <a:cs typeface="Times New Roman" panose="02020603050405020304" pitchFamily="18" charset="0"/>
              </a:rPr>
              <a:t>g</a:t>
            </a:r>
            <a:r>
              <a:rPr lang="hu-HU" dirty="0" smtClean="0">
                <a:latin typeface="Times New Roman" panose="02020603050405020304" pitchFamily="18" charset="0"/>
                <a:cs typeface="Times New Roman" panose="02020603050405020304" pitchFamily="18" charset="0"/>
              </a:rPr>
              <a:t>.,</a:t>
            </a:r>
            <a:r>
              <a:rPr lang="en-US" dirty="0" smtClean="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a solution containing both iron(II) and iron(III) </a:t>
            </a:r>
            <a:r>
              <a:rPr lang="en-US" dirty="0" smtClean="0">
                <a:latin typeface="Times New Roman" panose="02020603050405020304" pitchFamily="18" charset="0"/>
                <a:cs typeface="Times New Roman" panose="02020603050405020304" pitchFamily="18" charset="0"/>
              </a:rPr>
              <a:t>ions</a:t>
            </a:r>
            <a:r>
              <a:rPr lang="hu-HU" dirty="0">
                <a:latin typeface="Times New Roman" panose="02020603050405020304" pitchFamily="18" charset="0"/>
                <a:cs typeface="Times New Roman" panose="02020603050405020304" pitchFamily="18" charset="0"/>
              </a:rPr>
              <a:t>.</a:t>
            </a:r>
          </a:p>
        </p:txBody>
      </p:sp>
      <mc:AlternateContent xmlns:mc="http://schemas.openxmlformats.org/markup-compatibility/2006" xmlns:a14="http://schemas.microsoft.com/office/drawing/2010/main">
        <mc:Choice Requires="a14">
          <p:sp>
            <p:nvSpPr>
              <p:cNvPr id="6" name="Szövegdoboz 5">
                <a:extLst>
                  <a:ext uri="{FF2B5EF4-FFF2-40B4-BE49-F238E27FC236}">
                    <a16:creationId xmlns:a16="http://schemas.microsoft.com/office/drawing/2014/main" id="{D29A7706-E604-405F-A349-73C153B77278}"/>
                  </a:ext>
                </a:extLst>
              </p:cNvPr>
              <p:cNvSpPr txBox="1"/>
              <p:nvPr/>
            </p:nvSpPr>
            <p:spPr>
              <a:xfrm>
                <a:off x="410227" y="5325670"/>
                <a:ext cx="11386515" cy="976806"/>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sSub>
                        <m:sSubPr>
                          <m:ctrlPr>
                            <a:rPr lang="hu-HU" sz="2800" i="1" smtClean="0">
                              <a:latin typeface="Cambria Math" panose="02040503050406030204" pitchFamily="18" charset="0"/>
                              <a:ea typeface="Cambria Math" panose="02040503050406030204" pitchFamily="18" charset="0"/>
                            </a:rPr>
                          </m:ctrlPr>
                        </m:sSubPr>
                        <m:e>
                          <m:r>
                            <a:rPr lang="hu-HU" sz="2800" i="1">
                              <a:latin typeface="Cambria Math" panose="02040503050406030204" pitchFamily="18" charset="0"/>
                              <a:ea typeface="Cambria Math" panose="02040503050406030204" pitchFamily="18" charset="0"/>
                            </a:rPr>
                            <m:t>𝜀</m:t>
                          </m:r>
                        </m:e>
                        <m:sub>
                          <m:f>
                            <m:fPr>
                              <m:type m:val="lin"/>
                              <m:ctrlPr>
                                <a:rPr lang="hu-HU" sz="2800" i="1">
                                  <a:latin typeface="Cambria Math" panose="02040503050406030204" pitchFamily="18" charset="0"/>
                                  <a:ea typeface="Cambria Math" panose="02040503050406030204" pitchFamily="18" charset="0"/>
                                </a:rPr>
                              </m:ctrlPr>
                            </m:fPr>
                            <m:num>
                              <m:sSup>
                                <m:sSupPr>
                                  <m:ctrlPr>
                                    <a:rPr lang="hu-HU" sz="2800" i="1" smtClean="0">
                                      <a:latin typeface="Cambria Math" panose="02040503050406030204" pitchFamily="18" charset="0"/>
                                      <a:ea typeface="Cambria Math" panose="02040503050406030204" pitchFamily="18" charset="0"/>
                                    </a:rPr>
                                  </m:ctrlPr>
                                </m:sSupPr>
                                <m:e>
                                  <m:r>
                                    <a:rPr lang="hu-HU" sz="2800" b="0" i="1" smtClean="0">
                                      <a:latin typeface="Cambria Math" panose="02040503050406030204" pitchFamily="18" charset="0"/>
                                      <a:ea typeface="Cambria Math" panose="02040503050406030204" pitchFamily="18" charset="0"/>
                                    </a:rPr>
                                    <m:t>𝐹𝑒</m:t>
                                  </m:r>
                                </m:e>
                                <m:sup>
                                  <m:r>
                                    <a:rPr lang="hu-HU" sz="2800" b="0" i="1" smtClean="0">
                                      <a:latin typeface="Cambria Math" panose="02040503050406030204" pitchFamily="18" charset="0"/>
                                      <a:ea typeface="Cambria Math" panose="02040503050406030204" pitchFamily="18" charset="0"/>
                                    </a:rPr>
                                    <m:t>3+</m:t>
                                  </m:r>
                                </m:sup>
                              </m:sSup>
                            </m:num>
                            <m:den>
                              <m:sSup>
                                <m:sSupPr>
                                  <m:ctrlPr>
                                    <a:rPr lang="hu-HU" sz="2800" i="1" smtClean="0">
                                      <a:latin typeface="Cambria Math" panose="02040503050406030204" pitchFamily="18" charset="0"/>
                                      <a:ea typeface="Cambria Math" panose="02040503050406030204" pitchFamily="18" charset="0"/>
                                    </a:rPr>
                                  </m:ctrlPr>
                                </m:sSupPr>
                                <m:e>
                                  <m:r>
                                    <a:rPr lang="hu-HU" sz="2800" b="0" i="1" smtClean="0">
                                      <a:latin typeface="Cambria Math" panose="02040503050406030204" pitchFamily="18" charset="0"/>
                                      <a:ea typeface="Cambria Math" panose="02040503050406030204" pitchFamily="18" charset="0"/>
                                    </a:rPr>
                                    <m:t>𝐹𝑒</m:t>
                                  </m:r>
                                </m:e>
                                <m:sup>
                                  <m:r>
                                    <a:rPr lang="hu-HU" sz="2800" b="0" i="1" smtClean="0">
                                      <a:latin typeface="Cambria Math" panose="02040503050406030204" pitchFamily="18" charset="0"/>
                                      <a:ea typeface="Cambria Math" panose="02040503050406030204" pitchFamily="18" charset="0"/>
                                    </a:rPr>
                                    <m:t>2+</m:t>
                                  </m:r>
                                </m:sup>
                              </m:sSup>
                            </m:den>
                          </m:f>
                        </m:sub>
                      </m:sSub>
                      <m:r>
                        <a:rPr lang="hu-HU" sz="2800" b="0" i="1" smtClean="0">
                          <a:latin typeface="Cambria Math" panose="02040503050406030204" pitchFamily="18" charset="0"/>
                          <a:ea typeface="Cambria Math" panose="02040503050406030204" pitchFamily="18" charset="0"/>
                        </a:rPr>
                        <m:t>=</m:t>
                      </m:r>
                      <m:sSubSup>
                        <m:sSubSupPr>
                          <m:ctrlPr>
                            <a:rPr lang="hu-HU" sz="2800" i="1">
                              <a:latin typeface="Cambria Math" panose="02040503050406030204" pitchFamily="18" charset="0"/>
                            </a:rPr>
                          </m:ctrlPr>
                        </m:sSubSupPr>
                        <m:e>
                          <m:r>
                            <a:rPr lang="hu-HU" sz="2800" i="1">
                              <a:latin typeface="Cambria Math" panose="02040503050406030204" pitchFamily="18" charset="0"/>
                              <a:ea typeface="Cambria Math" panose="02040503050406030204" pitchFamily="18" charset="0"/>
                            </a:rPr>
                            <m:t>𝜀</m:t>
                          </m:r>
                        </m:e>
                        <m:sub>
                          <m:f>
                            <m:fPr>
                              <m:type m:val="lin"/>
                              <m:ctrlPr>
                                <a:rPr lang="hu-HU" sz="2800" i="1">
                                  <a:latin typeface="Cambria Math" panose="02040503050406030204" pitchFamily="18" charset="0"/>
                                  <a:ea typeface="Cambria Math" panose="02040503050406030204" pitchFamily="18" charset="0"/>
                                </a:rPr>
                              </m:ctrlPr>
                            </m:fPr>
                            <m:num>
                              <m:sSup>
                                <m:sSupPr>
                                  <m:ctrlPr>
                                    <a:rPr lang="hu-HU" sz="2800" i="1">
                                      <a:latin typeface="Cambria Math" panose="02040503050406030204" pitchFamily="18" charset="0"/>
                                      <a:ea typeface="Cambria Math" panose="02040503050406030204" pitchFamily="18" charset="0"/>
                                    </a:rPr>
                                  </m:ctrlPr>
                                </m:sSupPr>
                                <m:e>
                                  <m:r>
                                    <a:rPr lang="hu-HU" sz="2800" b="0" i="1" smtClean="0">
                                      <a:latin typeface="Cambria Math" panose="02040503050406030204" pitchFamily="18" charset="0"/>
                                      <a:ea typeface="Cambria Math" panose="02040503050406030204" pitchFamily="18" charset="0"/>
                                    </a:rPr>
                                    <m:t>𝐹𝑒</m:t>
                                  </m:r>
                                </m:e>
                                <m:sup>
                                  <m:r>
                                    <a:rPr lang="hu-HU" sz="2800" b="0" i="1" smtClean="0">
                                      <a:latin typeface="Cambria Math" panose="02040503050406030204" pitchFamily="18" charset="0"/>
                                      <a:ea typeface="Cambria Math" panose="02040503050406030204" pitchFamily="18" charset="0"/>
                                    </a:rPr>
                                    <m:t>3+</m:t>
                                  </m:r>
                                </m:sup>
                              </m:sSup>
                            </m:num>
                            <m:den>
                              <m:sSup>
                                <m:sSupPr>
                                  <m:ctrlPr>
                                    <a:rPr lang="hu-HU" sz="2800" i="1">
                                      <a:latin typeface="Cambria Math" panose="02040503050406030204" pitchFamily="18" charset="0"/>
                                      <a:ea typeface="Cambria Math" panose="02040503050406030204" pitchFamily="18" charset="0"/>
                                    </a:rPr>
                                  </m:ctrlPr>
                                </m:sSupPr>
                                <m:e>
                                  <m:r>
                                    <a:rPr lang="hu-HU" sz="2800" b="0" i="1" smtClean="0">
                                      <a:latin typeface="Cambria Math" panose="02040503050406030204" pitchFamily="18" charset="0"/>
                                      <a:ea typeface="Cambria Math" panose="02040503050406030204" pitchFamily="18" charset="0"/>
                                    </a:rPr>
                                    <m:t>𝐹𝑒</m:t>
                                  </m:r>
                                </m:e>
                                <m:sup>
                                  <m:r>
                                    <a:rPr lang="hu-HU" sz="2800" b="0" i="1" smtClean="0">
                                      <a:latin typeface="Cambria Math" panose="02040503050406030204" pitchFamily="18" charset="0"/>
                                      <a:ea typeface="Cambria Math" panose="02040503050406030204" pitchFamily="18" charset="0"/>
                                    </a:rPr>
                                    <m:t>2+</m:t>
                                  </m:r>
                                </m:sup>
                              </m:sSup>
                            </m:den>
                          </m:f>
                        </m:sub>
                        <m:sup>
                          <m:r>
                            <a:rPr lang="hu-HU" sz="2800" i="1">
                              <a:latin typeface="Cambria Math" panose="02040503050406030204" pitchFamily="18" charset="0"/>
                            </a:rPr>
                            <m:t>0</m:t>
                          </m:r>
                        </m:sup>
                      </m:sSubSup>
                      <m:r>
                        <a:rPr lang="hu-HU" sz="2800" b="0" i="1" smtClean="0">
                          <a:latin typeface="Cambria Math" panose="02040503050406030204" pitchFamily="18" charset="0"/>
                        </a:rPr>
                        <m:t>−</m:t>
                      </m:r>
                      <m:f>
                        <m:fPr>
                          <m:ctrlPr>
                            <a:rPr lang="hu-HU" sz="2800" i="1" smtClean="0">
                              <a:latin typeface="Cambria Math" panose="02040503050406030204" pitchFamily="18" charset="0"/>
                            </a:rPr>
                          </m:ctrlPr>
                        </m:fPr>
                        <m:num>
                          <m:r>
                            <a:rPr lang="hu-HU" sz="2800" b="0" i="1" smtClean="0">
                              <a:latin typeface="Cambria Math" panose="02040503050406030204" pitchFamily="18" charset="0"/>
                            </a:rPr>
                            <m:t>𝑅𝑇</m:t>
                          </m:r>
                        </m:num>
                        <m:den>
                          <m:r>
                            <a:rPr lang="hu-HU" sz="2800" b="0" i="1" smtClean="0">
                              <a:latin typeface="Cambria Math" panose="02040503050406030204" pitchFamily="18" charset="0"/>
                            </a:rPr>
                            <m:t>𝐹</m:t>
                          </m:r>
                        </m:den>
                      </m:f>
                      <m:r>
                        <a:rPr lang="hu-HU" sz="2800" i="1">
                          <a:latin typeface="Cambria Math" panose="02040503050406030204" pitchFamily="18" charset="0"/>
                        </a:rPr>
                        <m:t> </m:t>
                      </m:r>
                      <m:r>
                        <a:rPr lang="hu-HU" sz="2800" i="1">
                          <a:latin typeface="Cambria Math" panose="02040503050406030204" pitchFamily="18" charset="0"/>
                        </a:rPr>
                        <m:t>𝑙𝑛</m:t>
                      </m:r>
                      <m:d>
                        <m:dPr>
                          <m:ctrlPr>
                            <a:rPr lang="hu-HU" sz="2800" i="1">
                              <a:latin typeface="Cambria Math" panose="02040503050406030204" pitchFamily="18" charset="0"/>
                            </a:rPr>
                          </m:ctrlPr>
                        </m:dPr>
                        <m:e>
                          <m:f>
                            <m:fPr>
                              <m:ctrlPr>
                                <a:rPr lang="hu-HU" sz="2800" i="1">
                                  <a:latin typeface="Cambria Math" panose="02040503050406030204" pitchFamily="18" charset="0"/>
                                </a:rPr>
                              </m:ctrlPr>
                            </m:fPr>
                            <m:num>
                              <m:d>
                                <m:dPr>
                                  <m:begChr m:val="["/>
                                  <m:endChr m:val="]"/>
                                  <m:ctrlPr>
                                    <a:rPr lang="hu-HU" sz="2800" i="1">
                                      <a:latin typeface="Cambria Math" panose="02040503050406030204" pitchFamily="18" charset="0"/>
                                    </a:rPr>
                                  </m:ctrlPr>
                                </m:dPr>
                                <m:e>
                                  <m:sSup>
                                    <m:sSupPr>
                                      <m:ctrlPr>
                                        <a:rPr lang="hu-HU" sz="2800" i="1">
                                          <a:latin typeface="Cambria Math" panose="02040503050406030204" pitchFamily="18" charset="0"/>
                                        </a:rPr>
                                      </m:ctrlPr>
                                    </m:sSupPr>
                                    <m:e>
                                      <m:r>
                                        <a:rPr lang="hu-HU" sz="2800" i="1">
                                          <a:latin typeface="Cambria Math" panose="02040503050406030204" pitchFamily="18" charset="0"/>
                                        </a:rPr>
                                        <m:t>𝐹𝑒</m:t>
                                      </m:r>
                                    </m:e>
                                    <m:sup>
                                      <m:r>
                                        <a:rPr lang="hu-HU" sz="2800" i="1">
                                          <a:latin typeface="Cambria Math" panose="02040503050406030204" pitchFamily="18" charset="0"/>
                                        </a:rPr>
                                        <m:t>2+</m:t>
                                      </m:r>
                                    </m:sup>
                                  </m:sSup>
                                </m:e>
                              </m:d>
                            </m:num>
                            <m:den>
                              <m:d>
                                <m:dPr>
                                  <m:begChr m:val="["/>
                                  <m:endChr m:val="]"/>
                                  <m:ctrlPr>
                                    <a:rPr lang="hu-HU" sz="2800" i="1">
                                      <a:latin typeface="Cambria Math" panose="02040503050406030204" pitchFamily="18" charset="0"/>
                                    </a:rPr>
                                  </m:ctrlPr>
                                </m:dPr>
                                <m:e>
                                  <m:sSup>
                                    <m:sSupPr>
                                      <m:ctrlPr>
                                        <a:rPr lang="hu-HU" sz="2800" i="1">
                                          <a:latin typeface="Cambria Math" panose="02040503050406030204" pitchFamily="18" charset="0"/>
                                        </a:rPr>
                                      </m:ctrlPr>
                                    </m:sSupPr>
                                    <m:e>
                                      <m:r>
                                        <a:rPr lang="hu-HU" sz="2800" i="1">
                                          <a:latin typeface="Cambria Math" panose="02040503050406030204" pitchFamily="18" charset="0"/>
                                        </a:rPr>
                                        <m:t>𝐹𝑒</m:t>
                                      </m:r>
                                    </m:e>
                                    <m:sup>
                                      <m:r>
                                        <a:rPr lang="hu-HU" sz="2800" i="1">
                                          <a:latin typeface="Cambria Math" panose="02040503050406030204" pitchFamily="18" charset="0"/>
                                        </a:rPr>
                                        <m:t>3+</m:t>
                                      </m:r>
                                    </m:sup>
                                  </m:sSup>
                                </m:e>
                              </m:d>
                            </m:den>
                          </m:f>
                        </m:e>
                      </m:d>
                      <m:r>
                        <a:rPr lang="hu-HU" sz="2800" b="0" i="1" smtClean="0">
                          <a:latin typeface="Cambria Math" panose="02040503050406030204" pitchFamily="18" charset="0"/>
                        </a:rPr>
                        <m:t>=</m:t>
                      </m:r>
                      <m:sSubSup>
                        <m:sSubSupPr>
                          <m:ctrlPr>
                            <a:rPr lang="hu-HU" sz="2800" i="1">
                              <a:latin typeface="Cambria Math" panose="02040503050406030204" pitchFamily="18" charset="0"/>
                            </a:rPr>
                          </m:ctrlPr>
                        </m:sSubSupPr>
                        <m:e>
                          <m:r>
                            <a:rPr lang="hu-HU" sz="2800" i="1">
                              <a:latin typeface="Cambria Math" panose="02040503050406030204" pitchFamily="18" charset="0"/>
                              <a:ea typeface="Cambria Math" panose="02040503050406030204" pitchFamily="18" charset="0"/>
                            </a:rPr>
                            <m:t>𝜀</m:t>
                          </m:r>
                        </m:e>
                        <m:sub>
                          <m:f>
                            <m:fPr>
                              <m:type m:val="lin"/>
                              <m:ctrlPr>
                                <a:rPr lang="hu-HU" sz="2800" i="1">
                                  <a:latin typeface="Cambria Math" panose="02040503050406030204" pitchFamily="18" charset="0"/>
                                  <a:ea typeface="Cambria Math" panose="02040503050406030204" pitchFamily="18" charset="0"/>
                                </a:rPr>
                              </m:ctrlPr>
                            </m:fPr>
                            <m:num>
                              <m:sSup>
                                <m:sSupPr>
                                  <m:ctrlPr>
                                    <a:rPr lang="hu-HU" sz="2800" i="1">
                                      <a:latin typeface="Cambria Math" panose="02040503050406030204" pitchFamily="18" charset="0"/>
                                      <a:ea typeface="Cambria Math" panose="02040503050406030204" pitchFamily="18" charset="0"/>
                                    </a:rPr>
                                  </m:ctrlPr>
                                </m:sSupPr>
                                <m:e>
                                  <m:r>
                                    <a:rPr lang="hu-HU" sz="2800" i="1">
                                      <a:latin typeface="Cambria Math" panose="02040503050406030204" pitchFamily="18" charset="0"/>
                                      <a:ea typeface="Cambria Math" panose="02040503050406030204" pitchFamily="18" charset="0"/>
                                    </a:rPr>
                                    <m:t>𝐹𝑒</m:t>
                                  </m:r>
                                </m:e>
                                <m:sup>
                                  <m:r>
                                    <a:rPr lang="hu-HU" sz="2800" i="1">
                                      <a:latin typeface="Cambria Math" panose="02040503050406030204" pitchFamily="18" charset="0"/>
                                      <a:ea typeface="Cambria Math" panose="02040503050406030204" pitchFamily="18" charset="0"/>
                                    </a:rPr>
                                    <m:t>3+</m:t>
                                  </m:r>
                                </m:sup>
                              </m:sSup>
                            </m:num>
                            <m:den>
                              <m:sSup>
                                <m:sSupPr>
                                  <m:ctrlPr>
                                    <a:rPr lang="hu-HU" sz="2800" i="1">
                                      <a:latin typeface="Cambria Math" panose="02040503050406030204" pitchFamily="18" charset="0"/>
                                      <a:ea typeface="Cambria Math" panose="02040503050406030204" pitchFamily="18" charset="0"/>
                                    </a:rPr>
                                  </m:ctrlPr>
                                </m:sSupPr>
                                <m:e>
                                  <m:r>
                                    <a:rPr lang="hu-HU" sz="2800" i="1">
                                      <a:latin typeface="Cambria Math" panose="02040503050406030204" pitchFamily="18" charset="0"/>
                                      <a:ea typeface="Cambria Math" panose="02040503050406030204" pitchFamily="18" charset="0"/>
                                    </a:rPr>
                                    <m:t>𝐹𝑒</m:t>
                                  </m:r>
                                </m:e>
                                <m:sup>
                                  <m:r>
                                    <a:rPr lang="hu-HU" sz="2800" i="1">
                                      <a:latin typeface="Cambria Math" panose="02040503050406030204" pitchFamily="18" charset="0"/>
                                      <a:ea typeface="Cambria Math" panose="02040503050406030204" pitchFamily="18" charset="0"/>
                                    </a:rPr>
                                    <m:t>2+</m:t>
                                  </m:r>
                                </m:sup>
                              </m:sSup>
                            </m:den>
                          </m:f>
                        </m:sub>
                        <m:sup>
                          <m:r>
                            <a:rPr lang="hu-HU" sz="2800" i="1">
                              <a:latin typeface="Cambria Math" panose="02040503050406030204" pitchFamily="18" charset="0"/>
                            </a:rPr>
                            <m:t>0</m:t>
                          </m:r>
                        </m:sup>
                      </m:sSubSup>
                      <m:r>
                        <a:rPr lang="hu-HU" sz="2800" b="0" i="1" smtClean="0">
                          <a:latin typeface="Cambria Math" panose="02040503050406030204" pitchFamily="18" charset="0"/>
                        </a:rPr>
                        <m:t>+</m:t>
                      </m:r>
                      <m:f>
                        <m:fPr>
                          <m:ctrlPr>
                            <a:rPr lang="hu-HU" sz="2800" i="1">
                              <a:latin typeface="Cambria Math" panose="02040503050406030204" pitchFamily="18" charset="0"/>
                            </a:rPr>
                          </m:ctrlPr>
                        </m:fPr>
                        <m:num>
                          <m:r>
                            <a:rPr lang="hu-HU" sz="2800" i="1">
                              <a:latin typeface="Cambria Math" panose="02040503050406030204" pitchFamily="18" charset="0"/>
                            </a:rPr>
                            <m:t>𝑅𝑇</m:t>
                          </m:r>
                        </m:num>
                        <m:den>
                          <m:r>
                            <a:rPr lang="hu-HU" sz="2800" i="1">
                              <a:latin typeface="Cambria Math" panose="02040503050406030204" pitchFamily="18" charset="0"/>
                            </a:rPr>
                            <m:t>𝐹</m:t>
                          </m:r>
                        </m:den>
                      </m:f>
                      <m:r>
                        <a:rPr lang="hu-HU" sz="2800" i="1">
                          <a:latin typeface="Cambria Math" panose="02040503050406030204" pitchFamily="18" charset="0"/>
                        </a:rPr>
                        <m:t> </m:t>
                      </m:r>
                      <m:r>
                        <a:rPr lang="hu-HU" sz="2800" i="1">
                          <a:latin typeface="Cambria Math" panose="02040503050406030204" pitchFamily="18" charset="0"/>
                        </a:rPr>
                        <m:t>𝑙𝑛</m:t>
                      </m:r>
                      <m:d>
                        <m:dPr>
                          <m:ctrlPr>
                            <a:rPr lang="hu-HU" sz="2800" i="1">
                              <a:latin typeface="Cambria Math" panose="02040503050406030204" pitchFamily="18" charset="0"/>
                            </a:rPr>
                          </m:ctrlPr>
                        </m:dPr>
                        <m:e>
                          <m:f>
                            <m:fPr>
                              <m:ctrlPr>
                                <a:rPr lang="hu-HU" sz="2800" i="1">
                                  <a:latin typeface="Cambria Math" panose="02040503050406030204" pitchFamily="18" charset="0"/>
                                </a:rPr>
                              </m:ctrlPr>
                            </m:fPr>
                            <m:num>
                              <m:d>
                                <m:dPr>
                                  <m:begChr m:val="["/>
                                  <m:endChr m:val="]"/>
                                  <m:ctrlPr>
                                    <a:rPr lang="hu-HU" sz="2800" i="1">
                                      <a:latin typeface="Cambria Math" panose="02040503050406030204" pitchFamily="18" charset="0"/>
                                    </a:rPr>
                                  </m:ctrlPr>
                                </m:dPr>
                                <m:e>
                                  <m:sSup>
                                    <m:sSupPr>
                                      <m:ctrlPr>
                                        <a:rPr lang="hu-HU" sz="2800" i="1">
                                          <a:latin typeface="Cambria Math" panose="02040503050406030204" pitchFamily="18" charset="0"/>
                                        </a:rPr>
                                      </m:ctrlPr>
                                    </m:sSupPr>
                                    <m:e>
                                      <m:r>
                                        <a:rPr lang="hu-HU" sz="2800" i="1">
                                          <a:latin typeface="Cambria Math" panose="02040503050406030204" pitchFamily="18" charset="0"/>
                                        </a:rPr>
                                        <m:t>𝐹𝑒</m:t>
                                      </m:r>
                                    </m:e>
                                    <m:sup>
                                      <m:r>
                                        <a:rPr lang="hu-HU" sz="2800" i="1">
                                          <a:latin typeface="Cambria Math" panose="02040503050406030204" pitchFamily="18" charset="0"/>
                                        </a:rPr>
                                        <m:t>3+</m:t>
                                      </m:r>
                                    </m:sup>
                                  </m:sSup>
                                </m:e>
                              </m:d>
                            </m:num>
                            <m:den>
                              <m:d>
                                <m:dPr>
                                  <m:begChr m:val="["/>
                                  <m:endChr m:val="]"/>
                                  <m:ctrlPr>
                                    <a:rPr lang="hu-HU" sz="2800" i="1">
                                      <a:latin typeface="Cambria Math" panose="02040503050406030204" pitchFamily="18" charset="0"/>
                                    </a:rPr>
                                  </m:ctrlPr>
                                </m:dPr>
                                <m:e>
                                  <m:sSup>
                                    <m:sSupPr>
                                      <m:ctrlPr>
                                        <a:rPr lang="hu-HU" sz="2800" i="1">
                                          <a:latin typeface="Cambria Math" panose="02040503050406030204" pitchFamily="18" charset="0"/>
                                        </a:rPr>
                                      </m:ctrlPr>
                                    </m:sSupPr>
                                    <m:e>
                                      <m:r>
                                        <a:rPr lang="hu-HU" sz="2800" i="1">
                                          <a:latin typeface="Cambria Math" panose="02040503050406030204" pitchFamily="18" charset="0"/>
                                        </a:rPr>
                                        <m:t>𝐹𝑒</m:t>
                                      </m:r>
                                    </m:e>
                                    <m:sup>
                                      <m:r>
                                        <a:rPr lang="hu-HU" sz="2800" b="0" i="1" smtClean="0">
                                          <a:latin typeface="Cambria Math" panose="02040503050406030204" pitchFamily="18" charset="0"/>
                                        </a:rPr>
                                        <m:t>2</m:t>
                                      </m:r>
                                      <m:r>
                                        <a:rPr lang="hu-HU" sz="2800" i="1">
                                          <a:latin typeface="Cambria Math" panose="02040503050406030204" pitchFamily="18" charset="0"/>
                                        </a:rPr>
                                        <m:t>+</m:t>
                                      </m:r>
                                    </m:sup>
                                  </m:sSup>
                                </m:e>
                              </m:d>
                            </m:den>
                          </m:f>
                        </m:e>
                      </m:d>
                    </m:oMath>
                  </m:oMathPara>
                </a14:m>
                <a:endParaRPr lang="hu-HU" sz="2800" dirty="0"/>
              </a:p>
            </p:txBody>
          </p:sp>
        </mc:Choice>
        <mc:Fallback xmlns="">
          <p:sp>
            <p:nvSpPr>
              <p:cNvPr id="6" name="Szövegdoboz 5">
                <a:extLst>
                  <a:ext uri="{FF2B5EF4-FFF2-40B4-BE49-F238E27FC236}">
                    <a16:creationId xmlns:a16="http://schemas.microsoft.com/office/drawing/2014/main" id="{D29A7706-E604-405F-A349-73C153B77278}"/>
                  </a:ext>
                </a:extLst>
              </p:cNvPr>
              <p:cNvSpPr txBox="1">
                <a:spLocks noRot="1" noChangeAspect="1" noMove="1" noResize="1" noEditPoints="1" noAdjustHandles="1" noChangeArrowheads="1" noChangeShapeType="1" noTextEdit="1"/>
              </p:cNvSpPr>
              <p:nvPr/>
            </p:nvSpPr>
            <p:spPr>
              <a:xfrm>
                <a:off x="410227" y="5325670"/>
                <a:ext cx="11386515" cy="976806"/>
              </a:xfrm>
              <a:prstGeom prst="rect">
                <a:avLst/>
              </a:prstGeom>
              <a:blipFill>
                <a:blip r:embed="rId3"/>
                <a:stretch>
                  <a:fillRect/>
                </a:stretch>
              </a:blipFill>
            </p:spPr>
            <p:txBody>
              <a:bodyPr/>
              <a:lstStyle/>
              <a:p>
                <a:r>
                  <a:rPr lang="hu-HU">
                    <a:noFill/>
                  </a:rPr>
                  <a:t> </a:t>
                </a:r>
              </a:p>
            </p:txBody>
          </p:sp>
        </mc:Fallback>
      </mc:AlternateContent>
      <mc:AlternateContent xmlns:mc="http://schemas.openxmlformats.org/markup-compatibility/2006" xmlns:a14="http://schemas.microsoft.com/office/drawing/2010/main">
        <mc:Choice Requires="a14">
          <p:sp>
            <p:nvSpPr>
              <p:cNvPr id="11" name="Szövegdoboz 10">
                <a:extLst>
                  <a:ext uri="{FF2B5EF4-FFF2-40B4-BE49-F238E27FC236}">
                    <a16:creationId xmlns:a16="http://schemas.microsoft.com/office/drawing/2014/main" id="{A01071EC-38A7-4EC2-B53A-D2A383499489}"/>
                  </a:ext>
                </a:extLst>
              </p:cNvPr>
              <p:cNvSpPr txBox="1"/>
              <p:nvPr/>
            </p:nvSpPr>
            <p:spPr>
              <a:xfrm>
                <a:off x="7325588" y="3896009"/>
                <a:ext cx="1827808" cy="926344"/>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hu-HU" sz="2800" b="0" i="1" smtClean="0">
                          <a:latin typeface="Cambria Math" panose="02040503050406030204" pitchFamily="18" charset="0"/>
                        </a:rPr>
                        <m:t>𝑄</m:t>
                      </m:r>
                      <m:r>
                        <a:rPr lang="hu-HU" sz="2800" b="0" i="1" smtClean="0">
                          <a:latin typeface="Cambria Math" panose="02040503050406030204" pitchFamily="18" charset="0"/>
                        </a:rPr>
                        <m:t>=</m:t>
                      </m:r>
                      <m:f>
                        <m:fPr>
                          <m:ctrlPr>
                            <a:rPr lang="hu-HU" sz="2800" b="0" i="1" smtClean="0">
                              <a:latin typeface="Cambria Math" panose="02040503050406030204" pitchFamily="18" charset="0"/>
                            </a:rPr>
                          </m:ctrlPr>
                        </m:fPr>
                        <m:num>
                          <m:d>
                            <m:dPr>
                              <m:begChr m:val="["/>
                              <m:endChr m:val="]"/>
                              <m:ctrlPr>
                                <a:rPr lang="hu-HU" sz="2800" b="0" i="1" smtClean="0">
                                  <a:latin typeface="Cambria Math" panose="02040503050406030204" pitchFamily="18" charset="0"/>
                                </a:rPr>
                              </m:ctrlPr>
                            </m:dPr>
                            <m:e>
                              <m:sSup>
                                <m:sSupPr>
                                  <m:ctrlPr>
                                    <a:rPr lang="hu-HU" sz="2800" i="1">
                                      <a:latin typeface="Cambria Math" panose="02040503050406030204" pitchFamily="18" charset="0"/>
                                    </a:rPr>
                                  </m:ctrlPr>
                                </m:sSupPr>
                                <m:e>
                                  <m:r>
                                    <a:rPr lang="hu-HU" sz="2800" i="1">
                                      <a:latin typeface="Cambria Math" panose="02040503050406030204" pitchFamily="18" charset="0"/>
                                    </a:rPr>
                                    <m:t>𝐹𝑒</m:t>
                                  </m:r>
                                </m:e>
                                <m:sup>
                                  <m:r>
                                    <a:rPr lang="hu-HU" sz="2800" i="1">
                                      <a:latin typeface="Cambria Math" panose="02040503050406030204" pitchFamily="18" charset="0"/>
                                    </a:rPr>
                                    <m:t>2+</m:t>
                                  </m:r>
                                </m:sup>
                              </m:sSup>
                            </m:e>
                          </m:d>
                        </m:num>
                        <m:den>
                          <m:d>
                            <m:dPr>
                              <m:begChr m:val="["/>
                              <m:endChr m:val="]"/>
                              <m:ctrlPr>
                                <a:rPr lang="hu-HU" sz="2800" b="0" i="1" smtClean="0">
                                  <a:latin typeface="Cambria Math" panose="02040503050406030204" pitchFamily="18" charset="0"/>
                                </a:rPr>
                              </m:ctrlPr>
                            </m:dPr>
                            <m:e>
                              <m:sSup>
                                <m:sSupPr>
                                  <m:ctrlPr>
                                    <a:rPr lang="hu-HU" sz="2800" i="1">
                                      <a:latin typeface="Cambria Math" panose="02040503050406030204" pitchFamily="18" charset="0"/>
                                    </a:rPr>
                                  </m:ctrlPr>
                                </m:sSupPr>
                                <m:e>
                                  <m:r>
                                    <a:rPr lang="hu-HU" sz="2800" b="0" i="1" smtClean="0">
                                      <a:latin typeface="Cambria Math" panose="02040503050406030204" pitchFamily="18" charset="0"/>
                                    </a:rPr>
                                    <m:t>𝐹𝑒</m:t>
                                  </m:r>
                                </m:e>
                                <m:sup>
                                  <m:r>
                                    <a:rPr lang="hu-HU" sz="2800" b="0" i="1" smtClean="0">
                                      <a:latin typeface="Cambria Math" panose="02040503050406030204" pitchFamily="18" charset="0"/>
                                    </a:rPr>
                                    <m:t>3</m:t>
                                  </m:r>
                                  <m:r>
                                    <a:rPr lang="hu-HU" sz="2800" i="1">
                                      <a:latin typeface="Cambria Math" panose="02040503050406030204" pitchFamily="18" charset="0"/>
                                    </a:rPr>
                                    <m:t>+</m:t>
                                  </m:r>
                                </m:sup>
                              </m:sSup>
                            </m:e>
                          </m:d>
                        </m:den>
                      </m:f>
                    </m:oMath>
                  </m:oMathPara>
                </a14:m>
                <a:endParaRPr lang="hu-HU" sz="2800" dirty="0"/>
              </a:p>
            </p:txBody>
          </p:sp>
        </mc:Choice>
        <mc:Fallback xmlns="">
          <p:sp>
            <p:nvSpPr>
              <p:cNvPr id="11" name="Szövegdoboz 10">
                <a:extLst>
                  <a:ext uri="{FF2B5EF4-FFF2-40B4-BE49-F238E27FC236}">
                    <a16:creationId xmlns:a16="http://schemas.microsoft.com/office/drawing/2014/main" id="{A01071EC-38A7-4EC2-B53A-D2A383499489}"/>
                  </a:ext>
                </a:extLst>
              </p:cNvPr>
              <p:cNvSpPr txBox="1">
                <a:spLocks noRot="1" noChangeAspect="1" noMove="1" noResize="1" noEditPoints="1" noAdjustHandles="1" noChangeArrowheads="1" noChangeShapeType="1" noTextEdit="1"/>
              </p:cNvSpPr>
              <p:nvPr/>
            </p:nvSpPr>
            <p:spPr>
              <a:xfrm>
                <a:off x="7325588" y="3896009"/>
                <a:ext cx="1827808" cy="926344"/>
              </a:xfrm>
              <a:prstGeom prst="rect">
                <a:avLst/>
              </a:prstGeom>
              <a:blipFill>
                <a:blip r:embed="rId4"/>
                <a:stretch>
                  <a:fillRect/>
                </a:stretch>
              </a:blipFill>
            </p:spPr>
            <p:txBody>
              <a:bodyPr/>
              <a:lstStyle/>
              <a:p>
                <a:r>
                  <a:rPr lang="hu-HU">
                    <a:noFill/>
                  </a:rPr>
                  <a:t> </a:t>
                </a:r>
              </a:p>
            </p:txBody>
          </p:sp>
        </mc:Fallback>
      </mc:AlternateContent>
      <mc:AlternateContent xmlns:mc="http://schemas.openxmlformats.org/markup-compatibility/2006" xmlns:a14="http://schemas.microsoft.com/office/drawing/2010/main">
        <mc:Choice Requires="a14">
          <p:sp>
            <p:nvSpPr>
              <p:cNvPr id="13" name="Szövegdoboz 12">
                <a:extLst>
                  <a:ext uri="{FF2B5EF4-FFF2-40B4-BE49-F238E27FC236}">
                    <a16:creationId xmlns:a16="http://schemas.microsoft.com/office/drawing/2014/main" id="{070AD76F-E414-42FD-B311-D2B1F2327DE5}"/>
                  </a:ext>
                </a:extLst>
              </p:cNvPr>
              <p:cNvSpPr txBox="1"/>
              <p:nvPr/>
            </p:nvSpPr>
            <p:spPr>
              <a:xfrm>
                <a:off x="1813127" y="4106464"/>
                <a:ext cx="3385029" cy="515910"/>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sSubSup>
                        <m:sSubSupPr>
                          <m:ctrlPr>
                            <a:rPr lang="hu-HU" sz="2800" i="1" smtClean="0">
                              <a:latin typeface="Cambria Math" panose="02040503050406030204" pitchFamily="18" charset="0"/>
                            </a:rPr>
                          </m:ctrlPr>
                        </m:sSubSupPr>
                        <m:e>
                          <m:r>
                            <a:rPr lang="hu-HU" sz="2800" b="0" i="1" smtClean="0">
                              <a:latin typeface="Cambria Math" panose="02040503050406030204" pitchFamily="18" charset="0"/>
                            </a:rPr>
                            <m:t>𝐹𝑒</m:t>
                          </m:r>
                        </m:e>
                        <m:sub>
                          <m:r>
                            <a:rPr lang="hu-HU" sz="2800" i="1">
                              <a:latin typeface="Cambria Math" panose="02040503050406030204" pitchFamily="18" charset="0"/>
                            </a:rPr>
                            <m:t>(</m:t>
                          </m:r>
                          <m:r>
                            <a:rPr lang="hu-HU" sz="2800" i="1">
                              <a:latin typeface="Cambria Math" panose="02040503050406030204" pitchFamily="18" charset="0"/>
                            </a:rPr>
                            <m:t>𝑎𝑞</m:t>
                          </m:r>
                          <m:r>
                            <a:rPr lang="hu-HU" sz="2800" i="1">
                              <a:latin typeface="Cambria Math" panose="02040503050406030204" pitchFamily="18" charset="0"/>
                            </a:rPr>
                            <m:t>.)</m:t>
                          </m:r>
                        </m:sub>
                        <m:sup>
                          <m:r>
                            <a:rPr lang="hu-HU" sz="2800" b="0" i="1" smtClean="0">
                              <a:latin typeface="Cambria Math" panose="02040503050406030204" pitchFamily="18" charset="0"/>
                            </a:rPr>
                            <m:t>3</m:t>
                          </m:r>
                          <m:r>
                            <a:rPr lang="hu-HU" sz="2800" i="1">
                              <a:latin typeface="Cambria Math" panose="02040503050406030204" pitchFamily="18" charset="0"/>
                            </a:rPr>
                            <m:t>+</m:t>
                          </m:r>
                        </m:sup>
                      </m:sSubSup>
                      <m:r>
                        <a:rPr lang="hu-HU" sz="2800" b="0" i="1" smtClean="0">
                          <a:latin typeface="Cambria Math" panose="02040503050406030204" pitchFamily="18" charset="0"/>
                        </a:rPr>
                        <m:t>+</m:t>
                      </m:r>
                      <m:sSup>
                        <m:sSupPr>
                          <m:ctrlPr>
                            <a:rPr lang="hu-HU" sz="2800" b="0" i="1" smtClean="0">
                              <a:latin typeface="Cambria Math" panose="02040503050406030204" pitchFamily="18" charset="0"/>
                            </a:rPr>
                          </m:ctrlPr>
                        </m:sSupPr>
                        <m:e>
                          <m:r>
                            <a:rPr lang="hu-HU" sz="2800" b="0" i="1" smtClean="0">
                              <a:latin typeface="Cambria Math" panose="02040503050406030204" pitchFamily="18" charset="0"/>
                            </a:rPr>
                            <m:t>𝑒</m:t>
                          </m:r>
                        </m:e>
                        <m:sup>
                          <m:r>
                            <a:rPr lang="hu-HU" sz="2800" b="0" i="1" smtClean="0">
                              <a:latin typeface="Cambria Math" panose="02040503050406030204" pitchFamily="18" charset="0"/>
                            </a:rPr>
                            <m:t>−</m:t>
                          </m:r>
                        </m:sup>
                      </m:sSup>
                      <m:r>
                        <a:rPr lang="hu-HU" sz="2800" b="0" i="1" smtClean="0">
                          <a:latin typeface="Cambria Math" panose="02040503050406030204" pitchFamily="18" charset="0"/>
                        </a:rPr>
                        <m:t>=</m:t>
                      </m:r>
                      <m:sSubSup>
                        <m:sSubSupPr>
                          <m:ctrlPr>
                            <a:rPr lang="hu-HU" sz="2800" i="1">
                              <a:latin typeface="Cambria Math" panose="02040503050406030204" pitchFamily="18" charset="0"/>
                            </a:rPr>
                          </m:ctrlPr>
                        </m:sSubSupPr>
                        <m:e>
                          <m:r>
                            <a:rPr lang="hu-HU" sz="2800" i="1">
                              <a:latin typeface="Cambria Math" panose="02040503050406030204" pitchFamily="18" charset="0"/>
                            </a:rPr>
                            <m:t>𝐹𝑒</m:t>
                          </m:r>
                        </m:e>
                        <m:sub>
                          <m:r>
                            <a:rPr lang="hu-HU" sz="2800" i="1">
                              <a:latin typeface="Cambria Math" panose="02040503050406030204" pitchFamily="18" charset="0"/>
                            </a:rPr>
                            <m:t>(</m:t>
                          </m:r>
                          <m:r>
                            <a:rPr lang="hu-HU" sz="2800" i="1">
                              <a:latin typeface="Cambria Math" panose="02040503050406030204" pitchFamily="18" charset="0"/>
                            </a:rPr>
                            <m:t>𝑎𝑞</m:t>
                          </m:r>
                          <m:r>
                            <a:rPr lang="hu-HU" sz="2800" i="1">
                              <a:latin typeface="Cambria Math" panose="02040503050406030204" pitchFamily="18" charset="0"/>
                            </a:rPr>
                            <m:t>.)</m:t>
                          </m:r>
                        </m:sub>
                        <m:sup>
                          <m:r>
                            <a:rPr lang="hu-HU" sz="2800" b="0" i="1" smtClean="0">
                              <a:latin typeface="Cambria Math" panose="02040503050406030204" pitchFamily="18" charset="0"/>
                            </a:rPr>
                            <m:t>2</m:t>
                          </m:r>
                          <m:r>
                            <a:rPr lang="hu-HU" sz="2800" i="1">
                              <a:latin typeface="Cambria Math" panose="02040503050406030204" pitchFamily="18" charset="0"/>
                            </a:rPr>
                            <m:t>+</m:t>
                          </m:r>
                        </m:sup>
                      </m:sSubSup>
                    </m:oMath>
                  </m:oMathPara>
                </a14:m>
                <a:endParaRPr lang="hu-HU" sz="2800" dirty="0"/>
              </a:p>
            </p:txBody>
          </p:sp>
        </mc:Choice>
        <mc:Fallback xmlns="">
          <p:sp>
            <p:nvSpPr>
              <p:cNvPr id="13" name="Szövegdoboz 12">
                <a:extLst>
                  <a:ext uri="{FF2B5EF4-FFF2-40B4-BE49-F238E27FC236}">
                    <a16:creationId xmlns:a16="http://schemas.microsoft.com/office/drawing/2014/main" id="{070AD76F-E414-42FD-B311-D2B1F2327DE5}"/>
                  </a:ext>
                </a:extLst>
              </p:cNvPr>
              <p:cNvSpPr txBox="1">
                <a:spLocks noRot="1" noChangeAspect="1" noMove="1" noResize="1" noEditPoints="1" noAdjustHandles="1" noChangeArrowheads="1" noChangeShapeType="1" noTextEdit="1"/>
              </p:cNvSpPr>
              <p:nvPr/>
            </p:nvSpPr>
            <p:spPr>
              <a:xfrm>
                <a:off x="1813127" y="4106464"/>
                <a:ext cx="3385029" cy="515910"/>
              </a:xfrm>
              <a:prstGeom prst="rect">
                <a:avLst/>
              </a:prstGeom>
              <a:blipFill>
                <a:blip r:embed="rId5"/>
                <a:stretch>
                  <a:fillRect/>
                </a:stretch>
              </a:blipFill>
            </p:spPr>
            <p:txBody>
              <a:bodyPr/>
              <a:lstStyle/>
              <a:p>
                <a:r>
                  <a:rPr lang="hu-HU">
                    <a:noFill/>
                  </a:rPr>
                  <a:t> </a:t>
                </a:r>
              </a:p>
            </p:txBody>
          </p:sp>
        </mc:Fallback>
      </mc:AlternateContent>
      <p:sp>
        <p:nvSpPr>
          <p:cNvPr id="8" name="Cím 1">
            <a:extLst>
              <a:ext uri="{FF2B5EF4-FFF2-40B4-BE49-F238E27FC236}">
                <a16:creationId xmlns:a16="http://schemas.microsoft.com/office/drawing/2014/main" id="{D295C7CD-7D78-49FC-9DA0-450DD01B4413}"/>
              </a:ext>
            </a:extLst>
          </p:cNvPr>
          <p:cNvSpPr>
            <a:spLocks noGrp="1"/>
          </p:cNvSpPr>
          <p:nvPr>
            <p:ph type="title"/>
          </p:nvPr>
        </p:nvSpPr>
        <p:spPr>
          <a:xfrm>
            <a:off x="838200" y="254285"/>
            <a:ext cx="10515600" cy="1325563"/>
          </a:xfrm>
        </p:spPr>
        <p:txBody>
          <a:bodyPr/>
          <a:lstStyle/>
          <a:p>
            <a:pPr algn="ctr"/>
            <a:r>
              <a:rPr lang="hu-HU" dirty="0" smtClean="0">
                <a:latin typeface="Times New Roman" panose="02020603050405020304" pitchFamily="18" charset="0"/>
                <a:cs typeface="Times New Roman" panose="02020603050405020304" pitchFamily="18" charset="0"/>
              </a:rPr>
              <a:t>Nernst equation for redox electrodes</a:t>
            </a:r>
            <a:endParaRPr lang="hu-H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8106816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anim calcmode="lin" valueType="num">
                                      <p:cBhvr additive="base">
                                        <p:cTn id="7" dur="500" fill="hold"/>
                                        <p:tgtEl>
                                          <p:spTgt spid="13"/>
                                        </p:tgtEl>
                                        <p:attrNameLst>
                                          <p:attrName>ppt_x</p:attrName>
                                        </p:attrNameLst>
                                      </p:cBhvr>
                                      <p:tavLst>
                                        <p:tav tm="0">
                                          <p:val>
                                            <p:strVal val="#ppt_x"/>
                                          </p:val>
                                        </p:tav>
                                        <p:tav tm="100000">
                                          <p:val>
                                            <p:strVal val="#ppt_x"/>
                                          </p:val>
                                        </p:tav>
                                      </p:tavLst>
                                    </p:anim>
                                    <p:anim calcmode="lin" valueType="num">
                                      <p:cBhvr additive="base">
                                        <p:cTn id="8"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1"/>
                                        </p:tgtEl>
                                        <p:attrNameLst>
                                          <p:attrName>style.visibility</p:attrName>
                                        </p:attrNameLst>
                                      </p:cBhvr>
                                      <p:to>
                                        <p:strVal val="visible"/>
                                      </p:to>
                                    </p:set>
                                    <p:anim calcmode="lin" valueType="num">
                                      <p:cBhvr additive="base">
                                        <p:cTn id="13" dur="500" fill="hold"/>
                                        <p:tgtEl>
                                          <p:spTgt spid="11"/>
                                        </p:tgtEl>
                                        <p:attrNameLst>
                                          <p:attrName>ppt_x</p:attrName>
                                        </p:attrNameLst>
                                      </p:cBhvr>
                                      <p:tavLst>
                                        <p:tav tm="0">
                                          <p:val>
                                            <p:strVal val="#ppt_x"/>
                                          </p:val>
                                        </p:tav>
                                        <p:tav tm="100000">
                                          <p:val>
                                            <p:strVal val="#ppt_x"/>
                                          </p:val>
                                        </p:tav>
                                      </p:tavLst>
                                    </p:anim>
                                    <p:anim calcmode="lin" valueType="num">
                                      <p:cBhvr additive="base">
                                        <p:cTn id="14"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6"/>
                                        </p:tgtEl>
                                        <p:attrNameLst>
                                          <p:attrName>style.visibility</p:attrName>
                                        </p:attrNameLst>
                                      </p:cBhvr>
                                      <p:to>
                                        <p:strVal val="visible"/>
                                      </p:to>
                                    </p:set>
                                    <p:anim calcmode="lin" valueType="num">
                                      <p:cBhvr additive="base">
                                        <p:cTn id="19" dur="500" fill="hold"/>
                                        <p:tgtEl>
                                          <p:spTgt spid="6"/>
                                        </p:tgtEl>
                                        <p:attrNameLst>
                                          <p:attrName>ppt_x</p:attrName>
                                        </p:attrNameLst>
                                      </p:cBhvr>
                                      <p:tavLst>
                                        <p:tav tm="0">
                                          <p:val>
                                            <p:strVal val="#ppt_x"/>
                                          </p:val>
                                        </p:tav>
                                        <p:tav tm="100000">
                                          <p:val>
                                            <p:strVal val="#ppt_x"/>
                                          </p:val>
                                        </p:tav>
                                      </p:tavLst>
                                    </p:anim>
                                    <p:anim calcmode="lin" valueType="num">
                                      <p:cBhvr additive="base">
                                        <p:cTn id="20" dur="500" fill="hold"/>
                                        <p:tgtEl>
                                          <p:spTgt spid="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11" grpId="0"/>
      <p:bldP spid="13"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artalom helye 2">
            <a:extLst>
              <a:ext uri="{FF2B5EF4-FFF2-40B4-BE49-F238E27FC236}">
                <a16:creationId xmlns:a16="http://schemas.microsoft.com/office/drawing/2014/main" id="{21C575F2-DCB5-467E-9D41-0093440515F3}"/>
              </a:ext>
            </a:extLst>
          </p:cNvPr>
          <p:cNvSpPr>
            <a:spLocks noGrp="1"/>
          </p:cNvSpPr>
          <p:nvPr>
            <p:ph idx="1"/>
          </p:nvPr>
        </p:nvSpPr>
        <p:spPr>
          <a:xfrm>
            <a:off x="318655" y="1662544"/>
            <a:ext cx="11582400" cy="5005541"/>
          </a:xfrm>
        </p:spPr>
        <p:txBody>
          <a:bodyPr>
            <a:normAutofit fontScale="92500"/>
          </a:bodyPr>
          <a:lstStyle/>
          <a:p>
            <a:pPr>
              <a:lnSpc>
                <a:spcPct val="110000"/>
              </a:lnSpc>
            </a:pPr>
            <a:r>
              <a:rPr lang="en-US" dirty="0">
                <a:latin typeface="Times New Roman" panose="02020603050405020304" pitchFamily="18" charset="0"/>
                <a:cs typeface="Times New Roman" panose="02020603050405020304" pitchFamily="18" charset="0"/>
              </a:rPr>
              <a:t>What </a:t>
            </a:r>
            <a:r>
              <a:rPr lang="hu-HU" dirty="0" smtClean="0">
                <a:latin typeface="Times New Roman" panose="02020603050405020304" pitchFamily="18" charset="0"/>
                <a:cs typeface="Times New Roman" panose="02020603050405020304" pitchFamily="18" charset="0"/>
              </a:rPr>
              <a:t>different phases, like</a:t>
            </a:r>
            <a:r>
              <a:rPr lang="en-US" dirty="0" smtClean="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one form is dissolved and the other is in a gaseous state? What will </a:t>
            </a:r>
            <a:r>
              <a:rPr lang="en-US" dirty="0" smtClean="0">
                <a:latin typeface="Times New Roman" panose="02020603050405020304" pitchFamily="18" charset="0"/>
                <a:cs typeface="Times New Roman" panose="02020603050405020304" pitchFamily="18" charset="0"/>
              </a:rPr>
              <a:t>the </a:t>
            </a:r>
            <a:r>
              <a:rPr lang="en-US" dirty="0">
                <a:latin typeface="Times New Roman" panose="02020603050405020304" pitchFamily="18" charset="0"/>
                <a:cs typeface="Times New Roman" panose="02020603050405020304" pitchFamily="18" charset="0"/>
              </a:rPr>
              <a:t>potential </a:t>
            </a:r>
            <a:r>
              <a:rPr lang="hu-HU" dirty="0" smtClean="0">
                <a:latin typeface="Times New Roman" panose="02020603050405020304" pitchFamily="18" charset="0"/>
                <a:cs typeface="Times New Roman" panose="02020603050405020304" pitchFamily="18" charset="0"/>
              </a:rPr>
              <a:t>be?</a:t>
            </a:r>
            <a:endParaRPr lang="hu-HU" dirty="0">
              <a:latin typeface="Times New Roman" panose="02020603050405020304" pitchFamily="18" charset="0"/>
              <a:cs typeface="Times New Roman" panose="02020603050405020304" pitchFamily="18" charset="0"/>
            </a:endParaRPr>
          </a:p>
          <a:p>
            <a:pPr>
              <a:lnSpc>
                <a:spcPct val="110000"/>
              </a:lnSpc>
            </a:pPr>
            <a:r>
              <a:rPr lang="en-US" dirty="0">
                <a:latin typeface="Times New Roman" panose="02020603050405020304" pitchFamily="18" charset="0"/>
                <a:cs typeface="Times New Roman" panose="02020603050405020304" pitchFamily="18" charset="0"/>
              </a:rPr>
              <a:t>For example, the chlorine electrode, in which a platinum plate is immersed in a solution </a:t>
            </a:r>
            <a:r>
              <a:rPr lang="hu-HU" dirty="0" smtClean="0">
                <a:latin typeface="Times New Roman" panose="02020603050405020304" pitchFamily="18" charset="0"/>
                <a:cs typeface="Times New Roman" panose="02020603050405020304" pitchFamily="18" charset="0"/>
              </a:rPr>
              <a:t>containing dissolved chloride ions</a:t>
            </a:r>
            <a:r>
              <a:rPr lang="en-US" dirty="0" smtClean="0">
                <a:latin typeface="Times New Roman" panose="02020603050405020304" pitchFamily="18" charset="0"/>
                <a:cs typeface="Times New Roman" panose="02020603050405020304" pitchFamily="18" charset="0"/>
              </a:rPr>
              <a:t> and </a:t>
            </a:r>
            <a:r>
              <a:rPr lang="en-US" dirty="0">
                <a:latin typeface="Times New Roman" panose="02020603050405020304" pitchFamily="18" charset="0"/>
                <a:cs typeface="Times New Roman" panose="02020603050405020304" pitchFamily="18" charset="0"/>
              </a:rPr>
              <a:t>chlorine gas is bubbled through it</a:t>
            </a:r>
            <a:r>
              <a:rPr lang="hu-HU" dirty="0" smtClean="0">
                <a:latin typeface="Times New Roman" panose="02020603050405020304" pitchFamily="18" charset="0"/>
                <a:cs typeface="Times New Roman" panose="02020603050405020304" pitchFamily="18" charset="0"/>
              </a:rPr>
              <a:t>.</a:t>
            </a:r>
            <a:endParaRPr lang="hu-HU" dirty="0">
              <a:latin typeface="Times New Roman" panose="02020603050405020304" pitchFamily="18" charset="0"/>
              <a:cs typeface="Times New Roman" panose="02020603050405020304" pitchFamily="18" charset="0"/>
            </a:endParaRPr>
          </a:p>
          <a:p>
            <a:pPr>
              <a:lnSpc>
                <a:spcPct val="110000"/>
              </a:lnSpc>
            </a:pPr>
            <a:r>
              <a:rPr lang="hu-HU" dirty="0" smtClean="0">
                <a:latin typeface="Times New Roman" panose="02020603050405020304" pitchFamily="18" charset="0"/>
                <a:cs typeface="Times New Roman" panose="02020603050405020304" pitchFamily="18" charset="0"/>
              </a:rPr>
              <a:t>The half reaction: </a:t>
            </a:r>
            <a:endParaRPr lang="hu-HU" dirty="0">
              <a:latin typeface="Times New Roman" panose="02020603050405020304" pitchFamily="18" charset="0"/>
              <a:cs typeface="Times New Roman" panose="02020603050405020304" pitchFamily="18" charset="0"/>
            </a:endParaRPr>
          </a:p>
          <a:p>
            <a:pPr>
              <a:lnSpc>
                <a:spcPct val="110000"/>
              </a:lnSpc>
              <a:spcBef>
                <a:spcPts val="3000"/>
              </a:spcBef>
            </a:pPr>
            <a:r>
              <a:rPr lang="hu-HU" dirty="0" smtClean="0">
                <a:latin typeface="Times New Roman" panose="02020603050405020304" pitchFamily="18" charset="0"/>
                <a:cs typeface="Times New Roman" panose="02020603050405020304" pitchFamily="18" charset="0"/>
              </a:rPr>
              <a:t>The reaction quotient:</a:t>
            </a:r>
            <a:endParaRPr lang="hu-HU" dirty="0">
              <a:latin typeface="Times New Roman" panose="02020603050405020304" pitchFamily="18" charset="0"/>
              <a:cs typeface="Times New Roman" panose="02020603050405020304" pitchFamily="18" charset="0"/>
            </a:endParaRPr>
          </a:p>
          <a:p>
            <a:pPr>
              <a:lnSpc>
                <a:spcPct val="110000"/>
              </a:lnSpc>
              <a:spcBef>
                <a:spcPts val="5000"/>
              </a:spcBef>
            </a:pPr>
            <a:r>
              <a:rPr lang="en-US" dirty="0">
                <a:latin typeface="Times New Roman" panose="02020603050405020304" pitchFamily="18" charset="0"/>
                <a:cs typeface="Times New Roman" panose="02020603050405020304" pitchFamily="18" charset="0"/>
              </a:rPr>
              <a:t>The potential of the electrode depends not only on the second power of the concentration of chloride </a:t>
            </a:r>
            <a:r>
              <a:rPr lang="en-US" dirty="0" smtClean="0">
                <a:latin typeface="Times New Roman" panose="02020603050405020304" pitchFamily="18" charset="0"/>
                <a:cs typeface="Times New Roman" panose="02020603050405020304" pitchFamily="18" charset="0"/>
              </a:rPr>
              <a:t>ions</a:t>
            </a:r>
            <a:r>
              <a:rPr lang="hu-HU" dirty="0" smtClean="0">
                <a:latin typeface="Times New Roman" panose="02020603050405020304" pitchFamily="18" charset="0"/>
                <a:cs typeface="Times New Roman" panose="02020603050405020304" pitchFamily="18" charset="0"/>
              </a:rPr>
              <a:t>,</a:t>
            </a:r>
            <a:r>
              <a:rPr lang="en-US" dirty="0" smtClean="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but also on the partial pressure of chlorine </a:t>
            </a:r>
            <a:r>
              <a:rPr lang="en-US" dirty="0" smtClean="0">
                <a:latin typeface="Times New Roman" panose="02020603050405020304" pitchFamily="18" charset="0"/>
                <a:cs typeface="Times New Roman" panose="02020603050405020304" pitchFamily="18" charset="0"/>
              </a:rPr>
              <a:t>gas</a:t>
            </a:r>
            <a:r>
              <a:rPr lang="hu-HU" dirty="0">
                <a:latin typeface="Times New Roman" panose="02020603050405020304" pitchFamily="18" charset="0"/>
                <a:cs typeface="Times New Roman" panose="02020603050405020304" pitchFamily="18" charset="0"/>
              </a:rPr>
              <a:t>.</a:t>
            </a:r>
          </a:p>
        </p:txBody>
      </p:sp>
      <mc:AlternateContent xmlns:mc="http://schemas.openxmlformats.org/markup-compatibility/2006" xmlns:a14="http://schemas.microsoft.com/office/drawing/2010/main">
        <mc:Choice Requires="a14">
          <p:sp>
            <p:nvSpPr>
              <p:cNvPr id="6" name="Szövegdoboz 5">
                <a:extLst>
                  <a:ext uri="{FF2B5EF4-FFF2-40B4-BE49-F238E27FC236}">
                    <a16:creationId xmlns:a16="http://schemas.microsoft.com/office/drawing/2014/main" id="{D29A7706-E604-405F-A349-73C153B77278}"/>
                  </a:ext>
                </a:extLst>
              </p:cNvPr>
              <p:cNvSpPr txBox="1"/>
              <p:nvPr/>
            </p:nvSpPr>
            <p:spPr>
              <a:xfrm>
                <a:off x="6244661" y="4027203"/>
                <a:ext cx="5644879" cy="847348"/>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sSub>
                        <m:sSubPr>
                          <m:ctrlPr>
                            <a:rPr lang="hu-HU" sz="2400" i="1" smtClean="0">
                              <a:latin typeface="Cambria Math" panose="02040503050406030204" pitchFamily="18" charset="0"/>
                              <a:ea typeface="Cambria Math" panose="02040503050406030204" pitchFamily="18" charset="0"/>
                            </a:rPr>
                          </m:ctrlPr>
                        </m:sSubPr>
                        <m:e>
                          <m:r>
                            <a:rPr lang="hu-HU" sz="2400" i="1">
                              <a:latin typeface="Cambria Math" panose="02040503050406030204" pitchFamily="18" charset="0"/>
                              <a:ea typeface="Cambria Math" panose="02040503050406030204" pitchFamily="18" charset="0"/>
                            </a:rPr>
                            <m:t>𝜀</m:t>
                          </m:r>
                        </m:e>
                        <m:sub>
                          <m:f>
                            <m:fPr>
                              <m:type m:val="lin"/>
                              <m:ctrlPr>
                                <a:rPr lang="hu-HU" sz="2400" i="1" smtClean="0">
                                  <a:latin typeface="Cambria Math" panose="02040503050406030204" pitchFamily="18" charset="0"/>
                                  <a:ea typeface="Cambria Math" panose="02040503050406030204" pitchFamily="18" charset="0"/>
                                </a:rPr>
                              </m:ctrlPr>
                            </m:fPr>
                            <m:num>
                              <m:sSub>
                                <m:sSubPr>
                                  <m:ctrlPr>
                                    <a:rPr lang="hu-HU" sz="2400" i="1" smtClean="0">
                                      <a:latin typeface="Cambria Math" panose="02040503050406030204" pitchFamily="18" charset="0"/>
                                      <a:ea typeface="Cambria Math" panose="02040503050406030204" pitchFamily="18" charset="0"/>
                                    </a:rPr>
                                  </m:ctrlPr>
                                </m:sSubPr>
                                <m:e>
                                  <m:r>
                                    <a:rPr lang="hu-HU" sz="2400" b="0" i="1" smtClean="0">
                                      <a:latin typeface="Cambria Math" panose="02040503050406030204" pitchFamily="18" charset="0"/>
                                      <a:ea typeface="Cambria Math" panose="02040503050406030204" pitchFamily="18" charset="0"/>
                                    </a:rPr>
                                    <m:t>𝐶𝑙</m:t>
                                  </m:r>
                                </m:e>
                                <m:sub>
                                  <m:r>
                                    <a:rPr lang="hu-HU" sz="2400" b="0" i="1" smtClean="0">
                                      <a:latin typeface="Cambria Math" panose="02040503050406030204" pitchFamily="18" charset="0"/>
                                      <a:ea typeface="Cambria Math" panose="02040503050406030204" pitchFamily="18" charset="0"/>
                                    </a:rPr>
                                    <m:t>2</m:t>
                                  </m:r>
                                </m:sub>
                              </m:sSub>
                            </m:num>
                            <m:den>
                              <m:sSup>
                                <m:sSupPr>
                                  <m:ctrlPr>
                                    <a:rPr lang="hu-HU" sz="2400" i="1" smtClean="0">
                                      <a:latin typeface="Cambria Math" panose="02040503050406030204" pitchFamily="18" charset="0"/>
                                      <a:ea typeface="Cambria Math" panose="02040503050406030204" pitchFamily="18" charset="0"/>
                                    </a:rPr>
                                  </m:ctrlPr>
                                </m:sSupPr>
                                <m:e>
                                  <m:r>
                                    <a:rPr lang="hu-HU" sz="2400" b="0" i="1" smtClean="0">
                                      <a:latin typeface="Cambria Math" panose="02040503050406030204" pitchFamily="18" charset="0"/>
                                      <a:ea typeface="Cambria Math" panose="02040503050406030204" pitchFamily="18" charset="0"/>
                                    </a:rPr>
                                    <m:t>𝐶𝑙</m:t>
                                  </m:r>
                                </m:e>
                                <m:sup>
                                  <m:r>
                                    <a:rPr lang="hu-HU" sz="2400" b="0" i="1" smtClean="0">
                                      <a:latin typeface="Cambria Math" panose="02040503050406030204" pitchFamily="18" charset="0"/>
                                      <a:ea typeface="Cambria Math" panose="02040503050406030204" pitchFamily="18" charset="0"/>
                                    </a:rPr>
                                    <m:t>−</m:t>
                                  </m:r>
                                </m:sup>
                              </m:sSup>
                            </m:den>
                          </m:f>
                        </m:sub>
                      </m:sSub>
                      <m:r>
                        <a:rPr lang="hu-HU" sz="2400" b="0" i="1" smtClean="0">
                          <a:latin typeface="Cambria Math" panose="02040503050406030204" pitchFamily="18" charset="0"/>
                          <a:ea typeface="Cambria Math" panose="02040503050406030204" pitchFamily="18" charset="0"/>
                        </a:rPr>
                        <m:t>=</m:t>
                      </m:r>
                      <m:sSubSup>
                        <m:sSubSupPr>
                          <m:ctrlPr>
                            <a:rPr lang="hu-HU" sz="2400" i="1">
                              <a:latin typeface="Cambria Math" panose="02040503050406030204" pitchFamily="18" charset="0"/>
                            </a:rPr>
                          </m:ctrlPr>
                        </m:sSubSupPr>
                        <m:e>
                          <m:r>
                            <a:rPr lang="hu-HU" sz="2400" i="1">
                              <a:latin typeface="Cambria Math" panose="02040503050406030204" pitchFamily="18" charset="0"/>
                              <a:ea typeface="Cambria Math" panose="02040503050406030204" pitchFamily="18" charset="0"/>
                            </a:rPr>
                            <m:t>𝜀</m:t>
                          </m:r>
                        </m:e>
                        <m:sub>
                          <m:f>
                            <m:fPr>
                              <m:type m:val="lin"/>
                              <m:ctrlPr>
                                <a:rPr lang="hu-HU" sz="2400" i="1">
                                  <a:latin typeface="Cambria Math" panose="02040503050406030204" pitchFamily="18" charset="0"/>
                                  <a:ea typeface="Cambria Math" panose="02040503050406030204" pitchFamily="18" charset="0"/>
                                </a:rPr>
                              </m:ctrlPr>
                            </m:fPr>
                            <m:num>
                              <m:sSub>
                                <m:sSubPr>
                                  <m:ctrlPr>
                                    <a:rPr lang="hu-HU" sz="2400" i="1">
                                      <a:latin typeface="Cambria Math" panose="02040503050406030204" pitchFamily="18" charset="0"/>
                                      <a:ea typeface="Cambria Math" panose="02040503050406030204" pitchFamily="18" charset="0"/>
                                    </a:rPr>
                                  </m:ctrlPr>
                                </m:sSubPr>
                                <m:e>
                                  <m:r>
                                    <a:rPr lang="hu-HU" sz="2400" i="1">
                                      <a:latin typeface="Cambria Math" panose="02040503050406030204" pitchFamily="18" charset="0"/>
                                      <a:ea typeface="Cambria Math" panose="02040503050406030204" pitchFamily="18" charset="0"/>
                                    </a:rPr>
                                    <m:t>𝐶𝑙</m:t>
                                  </m:r>
                                </m:e>
                                <m:sub>
                                  <m:r>
                                    <a:rPr lang="hu-HU" sz="2400" i="1">
                                      <a:latin typeface="Cambria Math" panose="02040503050406030204" pitchFamily="18" charset="0"/>
                                      <a:ea typeface="Cambria Math" panose="02040503050406030204" pitchFamily="18" charset="0"/>
                                    </a:rPr>
                                    <m:t>2</m:t>
                                  </m:r>
                                </m:sub>
                              </m:sSub>
                            </m:num>
                            <m:den>
                              <m:sSup>
                                <m:sSupPr>
                                  <m:ctrlPr>
                                    <a:rPr lang="hu-HU" sz="2400" i="1">
                                      <a:latin typeface="Cambria Math" panose="02040503050406030204" pitchFamily="18" charset="0"/>
                                      <a:ea typeface="Cambria Math" panose="02040503050406030204" pitchFamily="18" charset="0"/>
                                    </a:rPr>
                                  </m:ctrlPr>
                                </m:sSupPr>
                                <m:e>
                                  <m:r>
                                    <a:rPr lang="hu-HU" sz="2400" i="1">
                                      <a:latin typeface="Cambria Math" panose="02040503050406030204" pitchFamily="18" charset="0"/>
                                      <a:ea typeface="Cambria Math" panose="02040503050406030204" pitchFamily="18" charset="0"/>
                                    </a:rPr>
                                    <m:t>𝐶𝑙</m:t>
                                  </m:r>
                                </m:e>
                                <m:sup>
                                  <m:r>
                                    <a:rPr lang="hu-HU" sz="2400" i="1">
                                      <a:latin typeface="Cambria Math" panose="02040503050406030204" pitchFamily="18" charset="0"/>
                                      <a:ea typeface="Cambria Math" panose="02040503050406030204" pitchFamily="18" charset="0"/>
                                    </a:rPr>
                                    <m:t>−</m:t>
                                  </m:r>
                                </m:sup>
                              </m:sSup>
                            </m:den>
                          </m:f>
                        </m:sub>
                        <m:sup>
                          <m:r>
                            <a:rPr lang="hu-HU" sz="2400" i="1">
                              <a:latin typeface="Cambria Math" panose="02040503050406030204" pitchFamily="18" charset="0"/>
                            </a:rPr>
                            <m:t>0</m:t>
                          </m:r>
                        </m:sup>
                      </m:sSubSup>
                      <m:r>
                        <a:rPr lang="hu-HU" sz="2400" b="0" i="1" smtClean="0">
                          <a:latin typeface="Cambria Math" panose="02040503050406030204" pitchFamily="18" charset="0"/>
                        </a:rPr>
                        <m:t>−</m:t>
                      </m:r>
                      <m:f>
                        <m:fPr>
                          <m:ctrlPr>
                            <a:rPr lang="hu-HU" sz="2400" i="1" smtClean="0">
                              <a:latin typeface="Cambria Math" panose="02040503050406030204" pitchFamily="18" charset="0"/>
                            </a:rPr>
                          </m:ctrlPr>
                        </m:fPr>
                        <m:num>
                          <m:r>
                            <a:rPr lang="hu-HU" sz="2400" b="0" i="1" smtClean="0">
                              <a:latin typeface="Cambria Math" panose="02040503050406030204" pitchFamily="18" charset="0"/>
                            </a:rPr>
                            <m:t>𝑅𝑇</m:t>
                          </m:r>
                        </m:num>
                        <m:den>
                          <m:r>
                            <a:rPr lang="hu-HU" sz="2400" b="0" i="1" smtClean="0">
                              <a:latin typeface="Cambria Math" panose="02040503050406030204" pitchFamily="18" charset="0"/>
                            </a:rPr>
                            <m:t>2</m:t>
                          </m:r>
                          <m:r>
                            <a:rPr lang="hu-HU" sz="2400" b="0" i="1" smtClean="0">
                              <a:latin typeface="Cambria Math" panose="02040503050406030204" pitchFamily="18" charset="0"/>
                            </a:rPr>
                            <m:t>𝐹</m:t>
                          </m:r>
                        </m:den>
                      </m:f>
                      <m:r>
                        <a:rPr lang="hu-HU" sz="2400" i="1">
                          <a:latin typeface="Cambria Math" panose="02040503050406030204" pitchFamily="18" charset="0"/>
                        </a:rPr>
                        <m:t> </m:t>
                      </m:r>
                      <m:r>
                        <a:rPr lang="hu-HU" sz="2400" i="1">
                          <a:latin typeface="Cambria Math" panose="02040503050406030204" pitchFamily="18" charset="0"/>
                        </a:rPr>
                        <m:t>𝑙𝑛</m:t>
                      </m:r>
                      <m:d>
                        <m:dPr>
                          <m:ctrlPr>
                            <a:rPr lang="hu-HU" sz="2400" i="1">
                              <a:latin typeface="Cambria Math" panose="02040503050406030204" pitchFamily="18" charset="0"/>
                            </a:rPr>
                          </m:ctrlPr>
                        </m:dPr>
                        <m:e>
                          <m:f>
                            <m:fPr>
                              <m:ctrlPr>
                                <a:rPr lang="hu-HU" sz="2400" i="1">
                                  <a:latin typeface="Cambria Math" panose="02040503050406030204" pitchFamily="18" charset="0"/>
                                </a:rPr>
                              </m:ctrlPr>
                            </m:fPr>
                            <m:num>
                              <m:sSup>
                                <m:sSupPr>
                                  <m:ctrlPr>
                                    <a:rPr lang="hu-HU" sz="2400" i="1">
                                      <a:latin typeface="Cambria Math" panose="02040503050406030204" pitchFamily="18" charset="0"/>
                                    </a:rPr>
                                  </m:ctrlPr>
                                </m:sSupPr>
                                <m:e>
                                  <m:d>
                                    <m:dPr>
                                      <m:ctrlPr>
                                        <a:rPr lang="hu-HU" sz="2400" i="1">
                                          <a:latin typeface="Cambria Math" panose="02040503050406030204" pitchFamily="18" charset="0"/>
                                        </a:rPr>
                                      </m:ctrlPr>
                                    </m:dPr>
                                    <m:e>
                                      <m:d>
                                        <m:dPr>
                                          <m:begChr m:val="["/>
                                          <m:endChr m:val="]"/>
                                          <m:ctrlPr>
                                            <a:rPr lang="hu-HU" sz="2400" i="1">
                                              <a:latin typeface="Cambria Math" panose="02040503050406030204" pitchFamily="18" charset="0"/>
                                            </a:rPr>
                                          </m:ctrlPr>
                                        </m:dPr>
                                        <m:e>
                                          <m:sSup>
                                            <m:sSupPr>
                                              <m:ctrlPr>
                                                <a:rPr lang="hu-HU" sz="2400" i="1">
                                                  <a:latin typeface="Cambria Math" panose="02040503050406030204" pitchFamily="18" charset="0"/>
                                                </a:rPr>
                                              </m:ctrlPr>
                                            </m:sSupPr>
                                            <m:e>
                                              <m:r>
                                                <a:rPr lang="hu-HU" sz="2400" i="1">
                                                  <a:latin typeface="Cambria Math" panose="02040503050406030204" pitchFamily="18" charset="0"/>
                                                </a:rPr>
                                                <m:t>𝐶𝑙</m:t>
                                              </m:r>
                                            </m:e>
                                            <m:sup>
                                              <m:r>
                                                <a:rPr lang="hu-HU" sz="2400" i="1">
                                                  <a:latin typeface="Cambria Math" panose="02040503050406030204" pitchFamily="18" charset="0"/>
                                                </a:rPr>
                                                <m:t>−</m:t>
                                              </m:r>
                                            </m:sup>
                                          </m:sSup>
                                        </m:e>
                                      </m:d>
                                      <m:r>
                                        <a:rPr lang="hu-HU" sz="2400" i="1">
                                          <a:latin typeface="Cambria Math" panose="02040503050406030204" pitchFamily="18" charset="0"/>
                                        </a:rPr>
                                        <m:t>/1</m:t>
                                      </m:r>
                                      <m:r>
                                        <a:rPr lang="hu-HU" sz="2400" i="1">
                                          <a:latin typeface="Cambria Math" panose="02040503050406030204" pitchFamily="18" charset="0"/>
                                        </a:rPr>
                                        <m:t>𝑀</m:t>
                                      </m:r>
                                    </m:e>
                                  </m:d>
                                </m:e>
                                <m:sup>
                                  <m:r>
                                    <a:rPr lang="hu-HU" sz="2400" i="1">
                                      <a:latin typeface="Cambria Math" panose="02040503050406030204" pitchFamily="18" charset="0"/>
                                    </a:rPr>
                                    <m:t>2</m:t>
                                  </m:r>
                                </m:sup>
                              </m:sSup>
                            </m:num>
                            <m:den>
                              <m:f>
                                <m:fPr>
                                  <m:type m:val="lin"/>
                                  <m:ctrlPr>
                                    <a:rPr lang="hu-HU" sz="2400" i="1">
                                      <a:latin typeface="Cambria Math" panose="02040503050406030204" pitchFamily="18" charset="0"/>
                                    </a:rPr>
                                  </m:ctrlPr>
                                </m:fPr>
                                <m:num>
                                  <m:sSub>
                                    <m:sSubPr>
                                      <m:ctrlPr>
                                        <a:rPr lang="hu-HU" sz="2400" i="1">
                                          <a:latin typeface="Cambria Math" panose="02040503050406030204" pitchFamily="18" charset="0"/>
                                        </a:rPr>
                                      </m:ctrlPr>
                                    </m:sSubPr>
                                    <m:e>
                                      <m:r>
                                        <a:rPr lang="hu-HU" sz="2400" i="1">
                                          <a:latin typeface="Cambria Math" panose="02040503050406030204" pitchFamily="18" charset="0"/>
                                        </a:rPr>
                                        <m:t>𝑝</m:t>
                                      </m:r>
                                    </m:e>
                                    <m:sub>
                                      <m:sSub>
                                        <m:sSubPr>
                                          <m:ctrlPr>
                                            <a:rPr lang="hu-HU" sz="2400" i="1">
                                              <a:latin typeface="Cambria Math" panose="02040503050406030204" pitchFamily="18" charset="0"/>
                                            </a:rPr>
                                          </m:ctrlPr>
                                        </m:sSubPr>
                                        <m:e>
                                          <m:r>
                                            <a:rPr lang="hu-HU" sz="2400" i="1">
                                              <a:latin typeface="Cambria Math" panose="02040503050406030204" pitchFamily="18" charset="0"/>
                                            </a:rPr>
                                            <m:t>𝐶𝑙</m:t>
                                          </m:r>
                                        </m:e>
                                        <m:sub>
                                          <m:r>
                                            <a:rPr lang="hu-HU" sz="2400" i="1">
                                              <a:latin typeface="Cambria Math" panose="02040503050406030204" pitchFamily="18" charset="0"/>
                                            </a:rPr>
                                            <m:t>2</m:t>
                                          </m:r>
                                        </m:sub>
                                      </m:sSub>
                                    </m:sub>
                                  </m:sSub>
                                </m:num>
                                <m:den>
                                  <m:r>
                                    <a:rPr lang="hu-HU" sz="2400" i="1">
                                      <a:latin typeface="Cambria Math" panose="02040503050406030204" pitchFamily="18" charset="0"/>
                                    </a:rPr>
                                    <m:t>1</m:t>
                                  </m:r>
                                  <m:r>
                                    <a:rPr lang="hu-HU" sz="2400" i="1">
                                      <a:latin typeface="Cambria Math" panose="02040503050406030204" pitchFamily="18" charset="0"/>
                                    </a:rPr>
                                    <m:t>𝑎𝑡𝑚</m:t>
                                  </m:r>
                                  <m:r>
                                    <a:rPr lang="hu-HU" sz="2400" i="1">
                                      <a:latin typeface="Cambria Math" panose="02040503050406030204" pitchFamily="18" charset="0"/>
                                    </a:rPr>
                                    <m:t>.</m:t>
                                  </m:r>
                                </m:den>
                              </m:f>
                            </m:den>
                          </m:f>
                        </m:e>
                      </m:d>
                    </m:oMath>
                  </m:oMathPara>
                </a14:m>
                <a:endParaRPr lang="hu-HU" sz="2400" dirty="0"/>
              </a:p>
            </p:txBody>
          </p:sp>
        </mc:Choice>
        <mc:Fallback xmlns="">
          <p:sp>
            <p:nvSpPr>
              <p:cNvPr id="6" name="Szövegdoboz 5">
                <a:extLst>
                  <a:ext uri="{FF2B5EF4-FFF2-40B4-BE49-F238E27FC236}">
                    <a16:creationId xmlns:a16="http://schemas.microsoft.com/office/drawing/2014/main" id="{D29A7706-E604-405F-A349-73C153B77278}"/>
                  </a:ext>
                </a:extLst>
              </p:cNvPr>
              <p:cNvSpPr txBox="1">
                <a:spLocks noRot="1" noChangeAspect="1" noMove="1" noResize="1" noEditPoints="1" noAdjustHandles="1" noChangeArrowheads="1" noChangeShapeType="1" noTextEdit="1"/>
              </p:cNvSpPr>
              <p:nvPr/>
            </p:nvSpPr>
            <p:spPr>
              <a:xfrm>
                <a:off x="6244661" y="4027203"/>
                <a:ext cx="5644879" cy="847348"/>
              </a:xfrm>
              <a:prstGeom prst="rect">
                <a:avLst/>
              </a:prstGeom>
              <a:blipFill>
                <a:blip r:embed="rId3"/>
                <a:stretch>
                  <a:fillRect/>
                </a:stretch>
              </a:blipFill>
            </p:spPr>
            <p:txBody>
              <a:bodyPr/>
              <a:lstStyle/>
              <a:p>
                <a:r>
                  <a:rPr lang="hu-HU">
                    <a:noFill/>
                  </a:rPr>
                  <a:t> </a:t>
                </a:r>
              </a:p>
            </p:txBody>
          </p:sp>
        </mc:Fallback>
      </mc:AlternateContent>
      <mc:AlternateContent xmlns:mc="http://schemas.openxmlformats.org/markup-compatibility/2006" xmlns:a14="http://schemas.microsoft.com/office/drawing/2010/main">
        <mc:Choice Requires="a14">
          <p:sp>
            <p:nvSpPr>
              <p:cNvPr id="11" name="Szövegdoboz 10">
                <a:extLst>
                  <a:ext uri="{FF2B5EF4-FFF2-40B4-BE49-F238E27FC236}">
                    <a16:creationId xmlns:a16="http://schemas.microsoft.com/office/drawing/2014/main" id="{A01071EC-38A7-4EC2-B53A-D2A383499489}"/>
                  </a:ext>
                </a:extLst>
              </p:cNvPr>
              <p:cNvSpPr txBox="1"/>
              <p:nvPr/>
            </p:nvSpPr>
            <p:spPr>
              <a:xfrm>
                <a:off x="3537361" y="4520124"/>
                <a:ext cx="2357568" cy="847348"/>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hu-HU" sz="2400" b="0" i="1" smtClean="0">
                          <a:latin typeface="Cambria Math" panose="02040503050406030204" pitchFamily="18" charset="0"/>
                        </a:rPr>
                        <m:t>𝑄</m:t>
                      </m:r>
                      <m:r>
                        <a:rPr lang="hu-HU" sz="2400" b="0" i="1" smtClean="0">
                          <a:latin typeface="Cambria Math" panose="02040503050406030204" pitchFamily="18" charset="0"/>
                        </a:rPr>
                        <m:t>=</m:t>
                      </m:r>
                      <m:f>
                        <m:fPr>
                          <m:ctrlPr>
                            <a:rPr lang="hu-HU" sz="2400" i="1">
                              <a:latin typeface="Cambria Math" panose="02040503050406030204" pitchFamily="18" charset="0"/>
                            </a:rPr>
                          </m:ctrlPr>
                        </m:fPr>
                        <m:num>
                          <m:sSup>
                            <m:sSupPr>
                              <m:ctrlPr>
                                <a:rPr lang="hu-HU" sz="2400" i="1">
                                  <a:latin typeface="Cambria Math" panose="02040503050406030204" pitchFamily="18" charset="0"/>
                                </a:rPr>
                              </m:ctrlPr>
                            </m:sSupPr>
                            <m:e>
                              <m:d>
                                <m:dPr>
                                  <m:ctrlPr>
                                    <a:rPr lang="hu-HU" sz="2400" i="1">
                                      <a:latin typeface="Cambria Math" panose="02040503050406030204" pitchFamily="18" charset="0"/>
                                    </a:rPr>
                                  </m:ctrlPr>
                                </m:dPr>
                                <m:e>
                                  <m:d>
                                    <m:dPr>
                                      <m:begChr m:val="["/>
                                      <m:endChr m:val="]"/>
                                      <m:ctrlPr>
                                        <a:rPr lang="hu-HU" sz="2400" i="1">
                                          <a:latin typeface="Cambria Math" panose="02040503050406030204" pitchFamily="18" charset="0"/>
                                        </a:rPr>
                                      </m:ctrlPr>
                                    </m:dPr>
                                    <m:e>
                                      <m:sSup>
                                        <m:sSupPr>
                                          <m:ctrlPr>
                                            <a:rPr lang="hu-HU" sz="2400" i="1">
                                              <a:latin typeface="Cambria Math" panose="02040503050406030204" pitchFamily="18" charset="0"/>
                                            </a:rPr>
                                          </m:ctrlPr>
                                        </m:sSupPr>
                                        <m:e>
                                          <m:r>
                                            <a:rPr lang="hu-HU" sz="2400" i="1">
                                              <a:latin typeface="Cambria Math" panose="02040503050406030204" pitchFamily="18" charset="0"/>
                                            </a:rPr>
                                            <m:t>𝐶𝑙</m:t>
                                          </m:r>
                                        </m:e>
                                        <m:sup>
                                          <m:r>
                                            <a:rPr lang="hu-HU" sz="2400" i="1">
                                              <a:latin typeface="Cambria Math" panose="02040503050406030204" pitchFamily="18" charset="0"/>
                                            </a:rPr>
                                            <m:t>−</m:t>
                                          </m:r>
                                        </m:sup>
                                      </m:sSup>
                                    </m:e>
                                  </m:d>
                                  <m:r>
                                    <a:rPr lang="hu-HU" sz="2400" i="1">
                                      <a:latin typeface="Cambria Math" panose="02040503050406030204" pitchFamily="18" charset="0"/>
                                    </a:rPr>
                                    <m:t>/1</m:t>
                                  </m:r>
                                  <m:r>
                                    <a:rPr lang="hu-HU" sz="2400" i="1">
                                      <a:latin typeface="Cambria Math" panose="02040503050406030204" pitchFamily="18" charset="0"/>
                                    </a:rPr>
                                    <m:t>𝑀</m:t>
                                  </m:r>
                                </m:e>
                              </m:d>
                            </m:e>
                            <m:sup>
                              <m:r>
                                <a:rPr lang="hu-HU" sz="2400" i="1">
                                  <a:latin typeface="Cambria Math" panose="02040503050406030204" pitchFamily="18" charset="0"/>
                                </a:rPr>
                                <m:t>2</m:t>
                              </m:r>
                            </m:sup>
                          </m:sSup>
                        </m:num>
                        <m:den>
                          <m:f>
                            <m:fPr>
                              <m:type m:val="lin"/>
                              <m:ctrlPr>
                                <a:rPr lang="hu-HU" sz="2400" i="1">
                                  <a:latin typeface="Cambria Math" panose="02040503050406030204" pitchFamily="18" charset="0"/>
                                </a:rPr>
                              </m:ctrlPr>
                            </m:fPr>
                            <m:num>
                              <m:sSub>
                                <m:sSubPr>
                                  <m:ctrlPr>
                                    <a:rPr lang="hu-HU" sz="2400" i="1">
                                      <a:latin typeface="Cambria Math" panose="02040503050406030204" pitchFamily="18" charset="0"/>
                                    </a:rPr>
                                  </m:ctrlPr>
                                </m:sSubPr>
                                <m:e>
                                  <m:r>
                                    <a:rPr lang="hu-HU" sz="2400" i="1">
                                      <a:latin typeface="Cambria Math" panose="02040503050406030204" pitchFamily="18" charset="0"/>
                                    </a:rPr>
                                    <m:t>𝑝</m:t>
                                  </m:r>
                                </m:e>
                                <m:sub>
                                  <m:sSub>
                                    <m:sSubPr>
                                      <m:ctrlPr>
                                        <a:rPr lang="hu-HU" sz="2400" i="1">
                                          <a:latin typeface="Cambria Math" panose="02040503050406030204" pitchFamily="18" charset="0"/>
                                        </a:rPr>
                                      </m:ctrlPr>
                                    </m:sSubPr>
                                    <m:e>
                                      <m:r>
                                        <a:rPr lang="hu-HU" sz="2400" i="1">
                                          <a:latin typeface="Cambria Math" panose="02040503050406030204" pitchFamily="18" charset="0"/>
                                        </a:rPr>
                                        <m:t>𝐶𝑙</m:t>
                                      </m:r>
                                    </m:e>
                                    <m:sub>
                                      <m:r>
                                        <a:rPr lang="hu-HU" sz="2400" i="1">
                                          <a:latin typeface="Cambria Math" panose="02040503050406030204" pitchFamily="18" charset="0"/>
                                        </a:rPr>
                                        <m:t>2</m:t>
                                      </m:r>
                                    </m:sub>
                                  </m:sSub>
                                </m:sub>
                              </m:sSub>
                            </m:num>
                            <m:den>
                              <m:r>
                                <a:rPr lang="hu-HU" sz="2400" i="1">
                                  <a:latin typeface="Cambria Math" panose="02040503050406030204" pitchFamily="18" charset="0"/>
                                </a:rPr>
                                <m:t>1</m:t>
                              </m:r>
                              <m:r>
                                <a:rPr lang="hu-HU" sz="2400" i="1">
                                  <a:latin typeface="Cambria Math" panose="02040503050406030204" pitchFamily="18" charset="0"/>
                                </a:rPr>
                                <m:t>𝑎𝑡𝑚</m:t>
                              </m:r>
                              <m:r>
                                <a:rPr lang="hu-HU" sz="2400" i="1">
                                  <a:latin typeface="Cambria Math" panose="02040503050406030204" pitchFamily="18" charset="0"/>
                                </a:rPr>
                                <m:t>.</m:t>
                              </m:r>
                            </m:den>
                          </m:f>
                        </m:den>
                      </m:f>
                    </m:oMath>
                  </m:oMathPara>
                </a14:m>
                <a:endParaRPr lang="hu-HU" sz="2400" dirty="0"/>
              </a:p>
            </p:txBody>
          </p:sp>
        </mc:Choice>
        <mc:Fallback xmlns="">
          <p:sp>
            <p:nvSpPr>
              <p:cNvPr id="11" name="Szövegdoboz 10">
                <a:extLst>
                  <a:ext uri="{FF2B5EF4-FFF2-40B4-BE49-F238E27FC236}">
                    <a16:creationId xmlns:a16="http://schemas.microsoft.com/office/drawing/2014/main" id="{A01071EC-38A7-4EC2-B53A-D2A383499489}"/>
                  </a:ext>
                </a:extLst>
              </p:cNvPr>
              <p:cNvSpPr txBox="1">
                <a:spLocks noRot="1" noChangeAspect="1" noMove="1" noResize="1" noEditPoints="1" noAdjustHandles="1" noChangeArrowheads="1" noChangeShapeType="1" noTextEdit="1"/>
              </p:cNvSpPr>
              <p:nvPr/>
            </p:nvSpPr>
            <p:spPr>
              <a:xfrm>
                <a:off x="3537361" y="4520124"/>
                <a:ext cx="2357568" cy="847348"/>
              </a:xfrm>
              <a:prstGeom prst="rect">
                <a:avLst/>
              </a:prstGeom>
              <a:blipFill>
                <a:blip r:embed="rId4"/>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13" name="Szövegdoboz 12">
                <a:extLst>
                  <a:ext uri="{FF2B5EF4-FFF2-40B4-BE49-F238E27FC236}">
                    <a16:creationId xmlns:a16="http://schemas.microsoft.com/office/drawing/2014/main" id="{070AD76F-E414-42FD-B311-D2B1F2327DE5}"/>
                  </a:ext>
                </a:extLst>
              </p:cNvPr>
              <p:cNvSpPr txBox="1"/>
              <p:nvPr/>
            </p:nvSpPr>
            <p:spPr>
              <a:xfrm>
                <a:off x="3002525" y="3743608"/>
                <a:ext cx="3093475" cy="418961"/>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sSub>
                        <m:sSubPr>
                          <m:ctrlPr>
                            <a:rPr lang="hu-HU" sz="2400" i="1" smtClean="0">
                              <a:latin typeface="Cambria Math" panose="02040503050406030204" pitchFamily="18" charset="0"/>
                            </a:rPr>
                          </m:ctrlPr>
                        </m:sSubPr>
                        <m:e>
                          <m:r>
                            <a:rPr lang="hu-HU" sz="2400" b="0" i="1" smtClean="0">
                              <a:latin typeface="Cambria Math" panose="02040503050406030204" pitchFamily="18" charset="0"/>
                            </a:rPr>
                            <m:t>𝐶𝑙</m:t>
                          </m:r>
                        </m:e>
                        <m:sub>
                          <m:r>
                            <a:rPr lang="hu-HU" sz="2400" b="0" i="1" smtClean="0">
                              <a:latin typeface="Cambria Math" panose="02040503050406030204" pitchFamily="18" charset="0"/>
                            </a:rPr>
                            <m:t>2(</m:t>
                          </m:r>
                          <m:r>
                            <a:rPr lang="hu-HU" sz="2400" b="0" i="1" smtClean="0">
                              <a:latin typeface="Cambria Math" panose="02040503050406030204" pitchFamily="18" charset="0"/>
                            </a:rPr>
                            <m:t>𝑔</m:t>
                          </m:r>
                          <m:r>
                            <a:rPr lang="hu-HU" sz="2400" b="0" i="1" smtClean="0">
                              <a:latin typeface="Cambria Math" panose="02040503050406030204" pitchFamily="18" charset="0"/>
                            </a:rPr>
                            <m:t>)</m:t>
                          </m:r>
                        </m:sub>
                      </m:sSub>
                      <m:r>
                        <a:rPr lang="hu-HU" sz="2400" b="0" i="1" smtClean="0">
                          <a:latin typeface="Cambria Math" panose="02040503050406030204" pitchFamily="18" charset="0"/>
                        </a:rPr>
                        <m:t>+</m:t>
                      </m:r>
                      <m:sSup>
                        <m:sSupPr>
                          <m:ctrlPr>
                            <a:rPr lang="hu-HU" sz="2400" b="0" i="1" smtClean="0">
                              <a:latin typeface="Cambria Math" panose="02040503050406030204" pitchFamily="18" charset="0"/>
                            </a:rPr>
                          </m:ctrlPr>
                        </m:sSupPr>
                        <m:e>
                          <m:r>
                            <a:rPr lang="hu-HU" sz="2400" b="0" i="1" smtClean="0">
                              <a:latin typeface="Cambria Math" panose="02040503050406030204" pitchFamily="18" charset="0"/>
                            </a:rPr>
                            <m:t>2</m:t>
                          </m:r>
                          <m:r>
                            <a:rPr lang="hu-HU" sz="2400" b="0" i="1" smtClean="0">
                              <a:latin typeface="Cambria Math" panose="02040503050406030204" pitchFamily="18" charset="0"/>
                            </a:rPr>
                            <m:t>𝑒</m:t>
                          </m:r>
                        </m:e>
                        <m:sup>
                          <m:r>
                            <a:rPr lang="hu-HU" sz="2400" b="0" i="1" smtClean="0">
                              <a:latin typeface="Cambria Math" panose="02040503050406030204" pitchFamily="18" charset="0"/>
                            </a:rPr>
                            <m:t>−</m:t>
                          </m:r>
                        </m:sup>
                      </m:sSup>
                      <m:r>
                        <a:rPr lang="hu-HU" sz="2400" b="0" i="1" smtClean="0">
                          <a:latin typeface="Cambria Math" panose="02040503050406030204" pitchFamily="18" charset="0"/>
                        </a:rPr>
                        <m:t>=</m:t>
                      </m:r>
                      <m:sSubSup>
                        <m:sSubSupPr>
                          <m:ctrlPr>
                            <a:rPr lang="hu-HU" sz="2400" i="1">
                              <a:latin typeface="Cambria Math" panose="02040503050406030204" pitchFamily="18" charset="0"/>
                            </a:rPr>
                          </m:ctrlPr>
                        </m:sSubSupPr>
                        <m:e>
                          <m:r>
                            <a:rPr lang="hu-HU" sz="2400" b="0" i="1" smtClean="0">
                              <a:latin typeface="Cambria Math" panose="02040503050406030204" pitchFamily="18" charset="0"/>
                            </a:rPr>
                            <m:t>2</m:t>
                          </m:r>
                          <m:r>
                            <a:rPr lang="hu-HU" sz="2400" b="0" i="1" smtClean="0">
                              <a:latin typeface="Cambria Math" panose="02040503050406030204" pitchFamily="18" charset="0"/>
                            </a:rPr>
                            <m:t>𝐶𝑙</m:t>
                          </m:r>
                        </m:e>
                        <m:sub>
                          <m:r>
                            <a:rPr lang="hu-HU" sz="2400" i="1">
                              <a:latin typeface="Cambria Math" panose="02040503050406030204" pitchFamily="18" charset="0"/>
                            </a:rPr>
                            <m:t>(</m:t>
                          </m:r>
                          <m:r>
                            <a:rPr lang="hu-HU" sz="2400" i="1">
                              <a:latin typeface="Cambria Math" panose="02040503050406030204" pitchFamily="18" charset="0"/>
                            </a:rPr>
                            <m:t>𝑎𝑞</m:t>
                          </m:r>
                          <m:r>
                            <a:rPr lang="hu-HU" sz="2400" i="1">
                              <a:latin typeface="Cambria Math" panose="02040503050406030204" pitchFamily="18" charset="0"/>
                            </a:rPr>
                            <m:t>.)</m:t>
                          </m:r>
                        </m:sub>
                        <m:sup>
                          <m:r>
                            <a:rPr lang="hu-HU" sz="2400" b="0" i="1" smtClean="0">
                              <a:latin typeface="Cambria Math" panose="02040503050406030204" pitchFamily="18" charset="0"/>
                            </a:rPr>
                            <m:t>−</m:t>
                          </m:r>
                        </m:sup>
                      </m:sSubSup>
                    </m:oMath>
                  </m:oMathPara>
                </a14:m>
                <a:endParaRPr lang="hu-HU" sz="2400" dirty="0"/>
              </a:p>
            </p:txBody>
          </p:sp>
        </mc:Choice>
        <mc:Fallback xmlns="">
          <p:sp>
            <p:nvSpPr>
              <p:cNvPr id="13" name="Szövegdoboz 12">
                <a:extLst>
                  <a:ext uri="{FF2B5EF4-FFF2-40B4-BE49-F238E27FC236}">
                    <a16:creationId xmlns:a16="http://schemas.microsoft.com/office/drawing/2014/main" id="{070AD76F-E414-42FD-B311-D2B1F2327DE5}"/>
                  </a:ext>
                </a:extLst>
              </p:cNvPr>
              <p:cNvSpPr txBox="1">
                <a:spLocks noRot="1" noChangeAspect="1" noMove="1" noResize="1" noEditPoints="1" noAdjustHandles="1" noChangeArrowheads="1" noChangeShapeType="1" noTextEdit="1"/>
              </p:cNvSpPr>
              <p:nvPr/>
            </p:nvSpPr>
            <p:spPr>
              <a:xfrm>
                <a:off x="3002525" y="3743608"/>
                <a:ext cx="3093475" cy="418961"/>
              </a:xfrm>
              <a:prstGeom prst="rect">
                <a:avLst/>
              </a:prstGeom>
              <a:blipFill>
                <a:blip r:embed="rId5"/>
                <a:stretch>
                  <a:fillRect l="-1972" r="-1578" b="-26087"/>
                </a:stretch>
              </a:blipFill>
            </p:spPr>
            <p:txBody>
              <a:bodyPr/>
              <a:lstStyle/>
              <a:p>
                <a:r>
                  <a:rPr lang="hu-HU">
                    <a:noFill/>
                  </a:rPr>
                  <a:t> </a:t>
                </a:r>
              </a:p>
            </p:txBody>
          </p:sp>
        </mc:Fallback>
      </mc:AlternateContent>
      <p:sp>
        <p:nvSpPr>
          <p:cNvPr id="8" name="Cím 1">
            <a:extLst>
              <a:ext uri="{FF2B5EF4-FFF2-40B4-BE49-F238E27FC236}">
                <a16:creationId xmlns:a16="http://schemas.microsoft.com/office/drawing/2014/main" id="{D295C7CD-7D78-49FC-9DA0-450DD01B4413}"/>
              </a:ext>
            </a:extLst>
          </p:cNvPr>
          <p:cNvSpPr>
            <a:spLocks noGrp="1"/>
          </p:cNvSpPr>
          <p:nvPr>
            <p:ph type="title"/>
          </p:nvPr>
        </p:nvSpPr>
        <p:spPr>
          <a:xfrm>
            <a:off x="838200" y="254285"/>
            <a:ext cx="10515600" cy="1325563"/>
          </a:xfrm>
        </p:spPr>
        <p:txBody>
          <a:bodyPr/>
          <a:lstStyle/>
          <a:p>
            <a:pPr algn="ctr"/>
            <a:r>
              <a:rPr lang="hu-HU" dirty="0" smtClean="0">
                <a:latin typeface="Times New Roman" panose="02020603050405020304" pitchFamily="18" charset="0"/>
                <a:cs typeface="Times New Roman" panose="02020603050405020304" pitchFamily="18" charset="0"/>
              </a:rPr>
              <a:t>Nernst equation for gas electrodes</a:t>
            </a:r>
            <a:endParaRPr lang="hu-H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6711155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par>
                          <p:cTn id="15" fill="hold">
                            <p:stCondLst>
                              <p:cond delay="500"/>
                            </p:stCondLst>
                            <p:childTnLst>
                              <p:par>
                                <p:cTn id="16" presetID="1" presetClass="entr" presetSubtype="0" fill="hold" grpId="0" nodeType="afterEffect">
                                  <p:stCondLst>
                                    <p:cond delay="500"/>
                                  </p:stCondLst>
                                  <p:childTnLst>
                                    <p:set>
                                      <p:cBhvr>
                                        <p:cTn id="17" dur="1" fill="hold">
                                          <p:stCondLst>
                                            <p:cond delay="0"/>
                                          </p:stCondLst>
                                        </p:cTn>
                                        <p:tgtEl>
                                          <p:spTgt spid="13"/>
                                        </p:tgtEl>
                                        <p:attrNameLst>
                                          <p:attrName>style.visibility</p:attrName>
                                        </p:attrNameLst>
                                      </p:cBhvr>
                                      <p:to>
                                        <p:strVal val="visible"/>
                                      </p:to>
                                    </p:set>
                                  </p:childTnLst>
                                </p:cTn>
                              </p:par>
                            </p:childTnLst>
                          </p:cTn>
                        </p:par>
                      </p:childTnLst>
                    </p:cTn>
                  </p:par>
                  <p:par>
                    <p:cTn id="18" fill="hold">
                      <p:stCondLst>
                        <p:cond delay="indefinite"/>
                      </p:stCondLst>
                      <p:childTnLst>
                        <p:par>
                          <p:cTn id="19" fill="hold">
                            <p:stCondLst>
                              <p:cond delay="0"/>
                            </p:stCondLst>
                            <p:childTnLst>
                              <p:par>
                                <p:cTn id="20" presetID="2" presetClass="entr" presetSubtype="4"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 calcmode="lin" valueType="num">
                                      <p:cBhvr additive="base">
                                        <p:cTn id="22"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3"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par>
                          <p:cTn id="24" fill="hold">
                            <p:stCondLst>
                              <p:cond delay="500"/>
                            </p:stCondLst>
                            <p:childTnLst>
                              <p:par>
                                <p:cTn id="25" presetID="1" presetClass="entr" presetSubtype="0" fill="hold" grpId="0" nodeType="afterEffect">
                                  <p:stCondLst>
                                    <p:cond delay="500"/>
                                  </p:stCondLst>
                                  <p:childTnLst>
                                    <p:set>
                                      <p:cBhvr>
                                        <p:cTn id="26" dur="1" fill="hold">
                                          <p:stCondLst>
                                            <p:cond delay="0"/>
                                          </p:stCondLst>
                                        </p:cTn>
                                        <p:tgtEl>
                                          <p:spTgt spid="11"/>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6"/>
                                        </p:tgtEl>
                                        <p:attrNameLst>
                                          <p:attrName>style.visibility</p:attrName>
                                        </p:attrNameLst>
                                      </p:cBhvr>
                                      <p:to>
                                        <p:strVal val="visible"/>
                                      </p:to>
                                    </p:set>
                                  </p:childTnLst>
                                </p:cTn>
                              </p:par>
                            </p:childTnLst>
                          </p:cTn>
                        </p:par>
                        <p:par>
                          <p:cTn id="31" fill="hold">
                            <p:stCondLst>
                              <p:cond delay="0"/>
                            </p:stCondLst>
                            <p:childTnLst>
                              <p:par>
                                <p:cTn id="32" presetID="2" presetClass="entr" presetSubtype="4" fill="hold" nodeType="afterEffect">
                                  <p:stCondLst>
                                    <p:cond delay="1000"/>
                                  </p:stCondLst>
                                  <p:childTnLst>
                                    <p:set>
                                      <p:cBhvr>
                                        <p:cTn id="33" dur="1" fill="hold">
                                          <p:stCondLst>
                                            <p:cond delay="0"/>
                                          </p:stCondLst>
                                        </p:cTn>
                                        <p:tgtEl>
                                          <p:spTgt spid="3">
                                            <p:txEl>
                                              <p:pRg st="4" end="4"/>
                                            </p:txEl>
                                          </p:spTgt>
                                        </p:tgtEl>
                                        <p:attrNameLst>
                                          <p:attrName>style.visibility</p:attrName>
                                        </p:attrNameLst>
                                      </p:cBhvr>
                                      <p:to>
                                        <p:strVal val="visible"/>
                                      </p:to>
                                    </p:set>
                                    <p:anim calcmode="lin" valueType="num">
                                      <p:cBhvr additive="base">
                                        <p:cTn id="34"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5"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11" grpId="0"/>
      <p:bldP spid="13"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D295C7CD-7D78-49FC-9DA0-450DD01B4413}"/>
              </a:ext>
            </a:extLst>
          </p:cNvPr>
          <p:cNvSpPr>
            <a:spLocks noGrp="1"/>
          </p:cNvSpPr>
          <p:nvPr>
            <p:ph type="title"/>
          </p:nvPr>
        </p:nvSpPr>
        <p:spPr>
          <a:xfrm>
            <a:off x="838200" y="254285"/>
            <a:ext cx="10515600" cy="1325563"/>
          </a:xfrm>
        </p:spPr>
        <p:txBody>
          <a:bodyPr/>
          <a:lstStyle/>
          <a:p>
            <a:pPr algn="ctr"/>
            <a:r>
              <a:rPr lang="hu-HU" dirty="0" smtClean="0">
                <a:latin typeface="Times New Roman" panose="02020603050405020304" pitchFamily="18" charset="0"/>
                <a:cs typeface="Times New Roman" panose="02020603050405020304" pitchFamily="18" charset="0"/>
              </a:rPr>
              <a:t>Standard electrode potential</a:t>
            </a:r>
            <a:endParaRPr lang="hu-HU" dirty="0">
              <a:latin typeface="Times New Roman" panose="02020603050405020304" pitchFamily="18" charset="0"/>
              <a:cs typeface="Times New Roman" panose="02020603050405020304" pitchFamily="18" charset="0"/>
            </a:endParaRPr>
          </a:p>
        </p:txBody>
      </p:sp>
      <p:sp>
        <p:nvSpPr>
          <p:cNvPr id="3" name="Tartalom helye 2">
            <a:extLst>
              <a:ext uri="{FF2B5EF4-FFF2-40B4-BE49-F238E27FC236}">
                <a16:creationId xmlns:a16="http://schemas.microsoft.com/office/drawing/2014/main" id="{21C575F2-DCB5-467E-9D41-0093440515F3}"/>
              </a:ext>
            </a:extLst>
          </p:cNvPr>
          <p:cNvSpPr>
            <a:spLocks noGrp="1"/>
          </p:cNvSpPr>
          <p:nvPr>
            <p:ph idx="1"/>
          </p:nvPr>
        </p:nvSpPr>
        <p:spPr>
          <a:xfrm>
            <a:off x="318655" y="1662544"/>
            <a:ext cx="11582400" cy="5005541"/>
          </a:xfrm>
        </p:spPr>
        <p:txBody>
          <a:bodyPr>
            <a:normAutofit lnSpcReduction="10000"/>
          </a:bodyPr>
          <a:lstStyle/>
          <a:p>
            <a:pPr>
              <a:lnSpc>
                <a:spcPct val="110000"/>
              </a:lnSpc>
            </a:pPr>
            <a:r>
              <a:rPr lang="hu-HU" dirty="0" smtClean="0">
                <a:latin typeface="Times New Roman" panose="02020603050405020304" pitchFamily="18" charset="0"/>
                <a:cs typeface="Times New Roman" panose="02020603050405020304" pitchFamily="18" charset="0"/>
              </a:rPr>
              <a:t>What about </a:t>
            </a:r>
            <a:r>
              <a:rPr lang="en-US" dirty="0">
                <a:latin typeface="Times New Roman" panose="02020603050405020304" pitchFamily="18" charset="0"/>
                <a:cs typeface="Times New Roman" panose="02020603050405020304" pitchFamily="18" charset="0"/>
              </a:rPr>
              <a:t>the constant characteristic </a:t>
            </a:r>
            <a:r>
              <a:rPr lang="hu-HU" dirty="0" smtClean="0">
                <a:latin typeface="Times New Roman" panose="02020603050405020304" pitchFamily="18" charset="0"/>
                <a:cs typeface="Times New Roman" panose="02020603050405020304" pitchFamily="18" charset="0"/>
              </a:rPr>
              <a:t>for</a:t>
            </a:r>
            <a:r>
              <a:rPr lang="en-US" dirty="0" smtClean="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the </a:t>
            </a:r>
            <a:r>
              <a:rPr lang="hu-HU" dirty="0" smtClean="0">
                <a:latin typeface="Times New Roman" panose="02020603050405020304" pitchFamily="18" charset="0"/>
                <a:cs typeface="Times New Roman" panose="02020603050405020304" pitchFamily="18" charset="0"/>
              </a:rPr>
              <a:t>type</a:t>
            </a:r>
            <a:r>
              <a:rPr lang="en-US" dirty="0" smtClean="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of the electrode </a:t>
            </a:r>
            <a:r>
              <a:rPr lang="en-US" dirty="0" smtClean="0">
                <a:latin typeface="Times New Roman" panose="02020603050405020304" pitchFamily="18" charset="0"/>
                <a:cs typeface="Times New Roman" panose="02020603050405020304" pitchFamily="18" charset="0"/>
              </a:rPr>
              <a:t>it</a:t>
            </a:r>
            <a:r>
              <a:rPr lang="hu-HU" dirty="0" smtClean="0">
                <a:latin typeface="Times New Roman" panose="02020603050405020304" pitchFamily="18" charset="0"/>
                <a:cs typeface="Times New Roman" panose="02020603050405020304" pitchFamily="18" charset="0"/>
              </a:rPr>
              <a:t> the</a:t>
            </a:r>
            <a:r>
              <a:rPr lang="en-US" dirty="0" smtClean="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Nernst </a:t>
            </a:r>
            <a:r>
              <a:rPr lang="en-US" dirty="0" smtClean="0">
                <a:latin typeface="Times New Roman" panose="02020603050405020304" pitchFamily="18" charset="0"/>
                <a:cs typeface="Times New Roman" panose="02020603050405020304" pitchFamily="18" charset="0"/>
              </a:rPr>
              <a:t>equation</a:t>
            </a:r>
            <a:r>
              <a:rPr lang="hu-HU" dirty="0" smtClean="0">
                <a:latin typeface="Times New Roman" panose="02020603050405020304" pitchFamily="18" charset="0"/>
                <a:cs typeface="Times New Roman" panose="02020603050405020304" pitchFamily="18" charset="0"/>
              </a:rPr>
              <a:t>?</a:t>
            </a:r>
            <a:r>
              <a:rPr lang="en-US" dirty="0" smtClean="0">
                <a:latin typeface="Times New Roman" panose="02020603050405020304" pitchFamily="18" charset="0"/>
                <a:cs typeface="Times New Roman" panose="02020603050405020304" pitchFamily="18" charset="0"/>
              </a:rPr>
              <a:t> </a:t>
            </a:r>
            <a:r>
              <a:rPr lang="hu-HU" dirty="0" smtClean="0">
                <a:latin typeface="Times New Roman" panose="02020603050405020304" pitchFamily="18" charset="0"/>
                <a:cs typeface="Times New Roman" panose="02020603050405020304" pitchFamily="18" charset="0"/>
              </a:rPr>
              <a:t>It is the </a:t>
            </a:r>
            <a:r>
              <a:rPr lang="hu-HU" dirty="0" smtClean="0">
                <a:solidFill>
                  <a:srgbClr val="FF0000"/>
                </a:solidFill>
                <a:latin typeface="Times New Roman" panose="02020603050405020304" pitchFamily="18" charset="0"/>
                <a:cs typeface="Times New Roman" panose="02020603050405020304" pitchFamily="18" charset="0"/>
              </a:rPr>
              <a:t>standard electrode potential</a:t>
            </a:r>
            <a:r>
              <a:rPr lang="hu-HU" dirty="0" smtClean="0">
                <a:latin typeface="Times New Roman" panose="02020603050405020304" pitchFamily="18" charset="0"/>
                <a:cs typeface="Times New Roman" panose="02020603050405020304" pitchFamily="18" charset="0"/>
              </a:rPr>
              <a:t>.</a:t>
            </a:r>
            <a:endParaRPr lang="hu-HU" dirty="0">
              <a:latin typeface="Times New Roman" panose="02020603050405020304" pitchFamily="18" charset="0"/>
              <a:cs typeface="Times New Roman" panose="02020603050405020304" pitchFamily="18" charset="0"/>
            </a:endParaRPr>
          </a:p>
          <a:p>
            <a:pPr>
              <a:lnSpc>
                <a:spcPct val="110000"/>
              </a:lnSpc>
              <a:spcBef>
                <a:spcPts val="8000"/>
              </a:spcBef>
            </a:pPr>
            <a:r>
              <a:rPr lang="hu-HU" dirty="0" smtClean="0">
                <a:latin typeface="Times New Roman" panose="02020603050405020304" pitchFamily="18" charset="0"/>
                <a:cs typeface="Times New Roman" panose="02020603050405020304" pitchFamily="18" charset="0"/>
              </a:rPr>
              <a:t>To understand it</a:t>
            </a:r>
            <a:r>
              <a:rPr lang="en-US" dirty="0" smtClean="0">
                <a:latin typeface="Times New Roman" panose="02020603050405020304" pitchFamily="18" charset="0"/>
                <a:cs typeface="Times New Roman" panose="02020603050405020304" pitchFamily="18" charset="0"/>
              </a:rPr>
              <a:t>, </a:t>
            </a:r>
            <a:r>
              <a:rPr lang="hu-HU" dirty="0" smtClean="0">
                <a:latin typeface="Times New Roman" panose="02020603050405020304" pitchFamily="18" charset="0"/>
                <a:cs typeface="Times New Roman" panose="02020603050405020304" pitchFamily="18" charset="0"/>
              </a:rPr>
              <a:t>one</a:t>
            </a:r>
            <a:r>
              <a:rPr lang="en-US" dirty="0" smtClean="0">
                <a:latin typeface="Times New Roman" panose="02020603050405020304" pitchFamily="18" charset="0"/>
                <a:cs typeface="Times New Roman" panose="02020603050405020304" pitchFamily="18" charset="0"/>
              </a:rPr>
              <a:t> need</a:t>
            </a:r>
            <a:r>
              <a:rPr lang="hu-HU" dirty="0" smtClean="0">
                <a:latin typeface="Times New Roman" panose="02020603050405020304" pitchFamily="18" charset="0"/>
                <a:cs typeface="Times New Roman" panose="02020603050405020304" pitchFamily="18" charset="0"/>
              </a:rPr>
              <a:t>s</a:t>
            </a:r>
            <a:r>
              <a:rPr lang="en-US" dirty="0" smtClean="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to go back to the definition of </a:t>
            </a:r>
            <a:r>
              <a:rPr lang="en-US" dirty="0" smtClean="0">
                <a:latin typeface="Times New Roman" panose="02020603050405020304" pitchFamily="18" charset="0"/>
                <a:cs typeface="Times New Roman" panose="02020603050405020304" pitchFamily="18" charset="0"/>
              </a:rPr>
              <a:t>electrode potential</a:t>
            </a:r>
            <a:r>
              <a:rPr lang="hu-HU" dirty="0" smtClean="0">
                <a:latin typeface="Times New Roman" panose="02020603050405020304" pitchFamily="18" charset="0"/>
                <a:cs typeface="Times New Roman" panose="02020603050405020304" pitchFamily="18" charset="0"/>
              </a:rPr>
              <a:t>:</a:t>
            </a:r>
            <a:r>
              <a:rPr lang="hu-HU" dirty="0">
                <a:latin typeface="Times New Roman" panose="02020603050405020304" pitchFamily="18" charset="0"/>
                <a:cs typeface="Times New Roman" panose="02020603050405020304" pitchFamily="18" charset="0"/>
              </a:rPr>
              <a:t/>
            </a:r>
            <a:br>
              <a:rPr lang="hu-HU" dirty="0">
                <a:latin typeface="Times New Roman" panose="02020603050405020304" pitchFamily="18" charset="0"/>
                <a:cs typeface="Times New Roman" panose="02020603050405020304" pitchFamily="18" charset="0"/>
              </a:rPr>
            </a:br>
            <a:r>
              <a:rPr lang="hu-HU" b="1" dirty="0" smtClean="0"/>
              <a:t>electrode potential:</a:t>
            </a:r>
            <a:r>
              <a:rPr lang="hu-HU" dirty="0" smtClean="0"/>
              <a:t> (sign: </a:t>
            </a:r>
            <a:r>
              <a:rPr lang="hu-HU" i="1" dirty="0"/>
              <a:t>ε</a:t>
            </a:r>
            <a:r>
              <a:rPr lang="hu-HU" dirty="0"/>
              <a:t>; </a:t>
            </a:r>
            <a:r>
              <a:rPr lang="hu-HU" dirty="0" smtClean="0"/>
              <a:t>unit: </a:t>
            </a:r>
            <a:r>
              <a:rPr lang="hu-HU" i="1" dirty="0"/>
              <a:t>1 V</a:t>
            </a:r>
            <a:r>
              <a:rPr lang="hu-HU" dirty="0"/>
              <a:t>) </a:t>
            </a:r>
            <a:r>
              <a:rPr lang="en-US" dirty="0"/>
              <a:t>the potential difference between the electron conductor and the ion conductor, i.e</a:t>
            </a:r>
            <a:r>
              <a:rPr lang="en-US" dirty="0" smtClean="0"/>
              <a:t>.</a:t>
            </a:r>
            <a:r>
              <a:rPr lang="hu-HU" dirty="0" smtClean="0"/>
              <a:t>,</a:t>
            </a:r>
            <a:r>
              <a:rPr lang="en-US" dirty="0" smtClean="0"/>
              <a:t> </a:t>
            </a:r>
            <a:r>
              <a:rPr lang="en-US" dirty="0"/>
              <a:t>the metal and the </a:t>
            </a:r>
            <a:r>
              <a:rPr lang="en-US" dirty="0" smtClean="0"/>
              <a:t>solution</a:t>
            </a:r>
            <a:r>
              <a:rPr lang="hu-HU" dirty="0" smtClean="0"/>
              <a:t>. </a:t>
            </a:r>
            <a:r>
              <a:rPr lang="en-US" dirty="0"/>
              <a:t>It cannot be measured directly, it has no natural zero </a:t>
            </a:r>
            <a:r>
              <a:rPr lang="en-US" dirty="0" smtClean="0"/>
              <a:t>point</a:t>
            </a:r>
            <a:r>
              <a:rPr lang="hu-HU" dirty="0" smtClean="0"/>
              <a:t>.</a:t>
            </a:r>
            <a:r>
              <a:rPr lang="en-US" dirty="0" smtClean="0"/>
              <a:t> It</a:t>
            </a:r>
            <a:r>
              <a:rPr lang="hu-HU" dirty="0" smtClean="0"/>
              <a:t>s value</a:t>
            </a:r>
            <a:r>
              <a:rPr lang="en-US" dirty="0" smtClean="0"/>
              <a:t> </a:t>
            </a:r>
            <a:r>
              <a:rPr lang="en-US" dirty="0"/>
              <a:t>corresponds </a:t>
            </a:r>
            <a:r>
              <a:rPr lang="en-US" dirty="0" smtClean="0"/>
              <a:t>to </a:t>
            </a:r>
            <a:r>
              <a:rPr lang="en-US" dirty="0"/>
              <a:t>the cell potential of the electrochemical cell whose anode is the standard hydrogen electrode in equilibrium, and </a:t>
            </a:r>
            <a:r>
              <a:rPr lang="hu-HU" dirty="0" smtClean="0"/>
              <a:t>the</a:t>
            </a:r>
            <a:r>
              <a:rPr lang="en-US" dirty="0" smtClean="0"/>
              <a:t> </a:t>
            </a:r>
            <a:r>
              <a:rPr lang="en-US" dirty="0"/>
              <a:t>cathode is the electrode with the potential </a:t>
            </a:r>
            <a:r>
              <a:rPr lang="hu-HU" dirty="0" smtClean="0"/>
              <a:t>studied.</a:t>
            </a:r>
            <a:endParaRPr lang="hu-HU" dirty="0">
              <a:solidFill>
                <a:srgbClr val="FF0000"/>
              </a:solidFill>
              <a:latin typeface="Times New Roman" panose="02020603050405020304" pitchFamily="18" charset="0"/>
              <a:cs typeface="Times New Roman" panose="02020603050405020304" pitchFamily="18" charset="0"/>
            </a:endParaRPr>
          </a:p>
        </p:txBody>
      </p:sp>
      <mc:AlternateContent xmlns:mc="http://schemas.openxmlformats.org/markup-compatibility/2006" xmlns:a14="http://schemas.microsoft.com/office/drawing/2010/main">
        <mc:Choice Requires="a14">
          <p:sp>
            <p:nvSpPr>
              <p:cNvPr id="7" name="Szövegdoboz 6">
                <a:extLst>
                  <a:ext uri="{FF2B5EF4-FFF2-40B4-BE49-F238E27FC236}">
                    <a16:creationId xmlns:a16="http://schemas.microsoft.com/office/drawing/2014/main" id="{4C2F55E9-F8BB-481C-A027-527CEC22C1A5}"/>
                  </a:ext>
                </a:extLst>
              </p:cNvPr>
              <p:cNvSpPr txBox="1"/>
              <p:nvPr/>
            </p:nvSpPr>
            <p:spPr>
              <a:xfrm>
                <a:off x="3606312" y="2727614"/>
                <a:ext cx="4979376" cy="803810"/>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sSub>
                        <m:sSubPr>
                          <m:ctrlPr>
                            <a:rPr lang="hu-HU" sz="2800" i="1" smtClean="0">
                              <a:latin typeface="Cambria Math" panose="02040503050406030204" pitchFamily="18" charset="0"/>
                              <a:ea typeface="Cambria Math" panose="02040503050406030204" pitchFamily="18" charset="0"/>
                            </a:rPr>
                          </m:ctrlPr>
                        </m:sSubPr>
                        <m:e>
                          <m:r>
                            <a:rPr lang="hu-HU" sz="2800" i="1">
                              <a:latin typeface="Cambria Math" panose="02040503050406030204" pitchFamily="18" charset="0"/>
                              <a:ea typeface="Cambria Math" panose="02040503050406030204" pitchFamily="18" charset="0"/>
                            </a:rPr>
                            <m:t>𝜀</m:t>
                          </m:r>
                        </m:e>
                        <m:sub>
                          <m:f>
                            <m:fPr>
                              <m:type m:val="lin"/>
                              <m:ctrlPr>
                                <a:rPr lang="hu-HU" sz="2800" i="1">
                                  <a:latin typeface="Cambria Math" panose="02040503050406030204" pitchFamily="18" charset="0"/>
                                  <a:ea typeface="Cambria Math" panose="02040503050406030204" pitchFamily="18" charset="0"/>
                                </a:rPr>
                              </m:ctrlPr>
                            </m:fPr>
                            <m:num>
                              <m:r>
                                <a:rPr lang="hu-HU" sz="2800" b="0" i="1" smtClean="0">
                                  <a:latin typeface="Cambria Math" panose="02040503050406030204" pitchFamily="18" charset="0"/>
                                  <a:ea typeface="Cambria Math" panose="02040503050406030204" pitchFamily="18" charset="0"/>
                                </a:rPr>
                                <m:t>𝑜𝑥</m:t>
                              </m:r>
                              <m:r>
                                <a:rPr lang="hu-HU" sz="2800" b="0" i="1" smtClean="0">
                                  <a:latin typeface="Cambria Math" panose="02040503050406030204" pitchFamily="18" charset="0"/>
                                  <a:ea typeface="Cambria Math" panose="02040503050406030204" pitchFamily="18" charset="0"/>
                                </a:rPr>
                                <m:t>.</m:t>
                              </m:r>
                            </m:num>
                            <m:den>
                              <m:r>
                                <a:rPr lang="hu-HU" sz="2800" b="0" i="1" smtClean="0">
                                  <a:latin typeface="Cambria Math" panose="02040503050406030204" pitchFamily="18" charset="0"/>
                                  <a:ea typeface="Cambria Math" panose="02040503050406030204" pitchFamily="18" charset="0"/>
                                </a:rPr>
                                <m:t>𝑟𝑒𝑑</m:t>
                              </m:r>
                              <m:r>
                                <a:rPr lang="hu-HU" sz="2800" b="0" i="1" smtClean="0">
                                  <a:latin typeface="Cambria Math" panose="02040503050406030204" pitchFamily="18" charset="0"/>
                                  <a:ea typeface="Cambria Math" panose="02040503050406030204" pitchFamily="18" charset="0"/>
                                </a:rPr>
                                <m:t>.</m:t>
                              </m:r>
                            </m:den>
                          </m:f>
                        </m:sub>
                      </m:sSub>
                      <m:r>
                        <a:rPr lang="hu-HU" sz="2800" b="0" i="1" smtClean="0">
                          <a:latin typeface="Cambria Math" panose="02040503050406030204" pitchFamily="18" charset="0"/>
                          <a:ea typeface="Cambria Math" panose="02040503050406030204" pitchFamily="18" charset="0"/>
                        </a:rPr>
                        <m:t>=</m:t>
                      </m:r>
                      <m:sSubSup>
                        <m:sSubSupPr>
                          <m:ctrlPr>
                            <a:rPr lang="hu-HU" sz="2800" i="1" smtClean="0">
                              <a:solidFill>
                                <a:srgbClr val="FF0000"/>
                              </a:solidFill>
                              <a:latin typeface="Cambria Math" panose="02040503050406030204" pitchFamily="18" charset="0"/>
                            </a:rPr>
                          </m:ctrlPr>
                        </m:sSubSupPr>
                        <m:e>
                          <m:r>
                            <a:rPr lang="hu-HU" sz="2800" i="1">
                              <a:solidFill>
                                <a:srgbClr val="FF0000"/>
                              </a:solidFill>
                              <a:latin typeface="Cambria Math" panose="02040503050406030204" pitchFamily="18" charset="0"/>
                              <a:ea typeface="Cambria Math" panose="02040503050406030204" pitchFamily="18" charset="0"/>
                            </a:rPr>
                            <m:t>𝜀</m:t>
                          </m:r>
                        </m:e>
                        <m:sub>
                          <m:f>
                            <m:fPr>
                              <m:type m:val="lin"/>
                              <m:ctrlPr>
                                <a:rPr lang="hu-HU" sz="2800" i="1">
                                  <a:solidFill>
                                    <a:srgbClr val="FF0000"/>
                                  </a:solidFill>
                                  <a:latin typeface="Cambria Math" panose="02040503050406030204" pitchFamily="18" charset="0"/>
                                  <a:ea typeface="Cambria Math" panose="02040503050406030204" pitchFamily="18" charset="0"/>
                                </a:rPr>
                              </m:ctrlPr>
                            </m:fPr>
                            <m:num>
                              <m:r>
                                <a:rPr lang="hu-HU" sz="2800" b="0" i="1" smtClean="0">
                                  <a:solidFill>
                                    <a:srgbClr val="FF0000"/>
                                  </a:solidFill>
                                  <a:latin typeface="Cambria Math" panose="02040503050406030204" pitchFamily="18" charset="0"/>
                                  <a:ea typeface="Cambria Math" panose="02040503050406030204" pitchFamily="18" charset="0"/>
                                </a:rPr>
                                <m:t>𝑜𝑥</m:t>
                              </m:r>
                              <m:r>
                                <a:rPr lang="hu-HU" sz="2800" b="0" i="1" smtClean="0">
                                  <a:solidFill>
                                    <a:srgbClr val="FF0000"/>
                                  </a:solidFill>
                                  <a:latin typeface="Cambria Math" panose="02040503050406030204" pitchFamily="18" charset="0"/>
                                  <a:ea typeface="Cambria Math" panose="02040503050406030204" pitchFamily="18" charset="0"/>
                                </a:rPr>
                                <m:t>.</m:t>
                              </m:r>
                            </m:num>
                            <m:den>
                              <m:r>
                                <a:rPr lang="hu-HU" sz="2800" b="0" i="1" smtClean="0">
                                  <a:solidFill>
                                    <a:srgbClr val="FF0000"/>
                                  </a:solidFill>
                                  <a:latin typeface="Cambria Math" panose="02040503050406030204" pitchFamily="18" charset="0"/>
                                  <a:ea typeface="Cambria Math" panose="02040503050406030204" pitchFamily="18" charset="0"/>
                                </a:rPr>
                                <m:t>𝑟𝑒𝑑</m:t>
                              </m:r>
                              <m:r>
                                <a:rPr lang="hu-HU" sz="2800" b="0" i="1" smtClean="0">
                                  <a:solidFill>
                                    <a:srgbClr val="FF0000"/>
                                  </a:solidFill>
                                  <a:latin typeface="Cambria Math" panose="02040503050406030204" pitchFamily="18" charset="0"/>
                                  <a:ea typeface="Cambria Math" panose="02040503050406030204" pitchFamily="18" charset="0"/>
                                </a:rPr>
                                <m:t>.</m:t>
                              </m:r>
                            </m:den>
                          </m:f>
                        </m:sub>
                        <m:sup>
                          <m:r>
                            <a:rPr lang="hu-HU" sz="2800" i="1">
                              <a:solidFill>
                                <a:srgbClr val="FF0000"/>
                              </a:solidFill>
                              <a:latin typeface="Cambria Math" panose="02040503050406030204" pitchFamily="18" charset="0"/>
                            </a:rPr>
                            <m:t>0</m:t>
                          </m:r>
                        </m:sup>
                      </m:sSubSup>
                      <m:r>
                        <a:rPr lang="hu-HU" sz="2800" b="0" i="1" smtClean="0">
                          <a:latin typeface="Cambria Math" panose="02040503050406030204" pitchFamily="18" charset="0"/>
                        </a:rPr>
                        <m:t>−</m:t>
                      </m:r>
                      <m:f>
                        <m:fPr>
                          <m:ctrlPr>
                            <a:rPr lang="hu-HU" sz="2800" i="1" smtClean="0">
                              <a:latin typeface="Cambria Math" panose="02040503050406030204" pitchFamily="18" charset="0"/>
                            </a:rPr>
                          </m:ctrlPr>
                        </m:fPr>
                        <m:num>
                          <m:r>
                            <a:rPr lang="hu-HU" sz="2800" b="0" i="1" smtClean="0">
                              <a:latin typeface="Cambria Math" panose="02040503050406030204" pitchFamily="18" charset="0"/>
                            </a:rPr>
                            <m:t>𝑅𝑇</m:t>
                          </m:r>
                        </m:num>
                        <m:den>
                          <m:r>
                            <a:rPr lang="hu-HU" sz="2800" b="0" i="1" smtClean="0">
                              <a:latin typeface="Cambria Math" panose="02040503050406030204" pitchFamily="18" charset="0"/>
                            </a:rPr>
                            <m:t>𝑧𝐹</m:t>
                          </m:r>
                        </m:den>
                      </m:f>
                      <m:r>
                        <a:rPr lang="hu-HU" sz="2800" i="1">
                          <a:latin typeface="Cambria Math" panose="02040503050406030204" pitchFamily="18" charset="0"/>
                        </a:rPr>
                        <m:t> </m:t>
                      </m:r>
                      <m:r>
                        <a:rPr lang="hu-HU" sz="2800" i="1">
                          <a:latin typeface="Cambria Math" panose="02040503050406030204" pitchFamily="18" charset="0"/>
                        </a:rPr>
                        <m:t>𝑙𝑛</m:t>
                      </m:r>
                      <m:d>
                        <m:dPr>
                          <m:ctrlPr>
                            <a:rPr lang="hu-HU" sz="2800" i="1">
                              <a:latin typeface="Cambria Math" panose="02040503050406030204" pitchFamily="18" charset="0"/>
                            </a:rPr>
                          </m:ctrlPr>
                        </m:dPr>
                        <m:e>
                          <m:r>
                            <a:rPr lang="hu-HU" sz="2800" b="0" i="1" smtClean="0">
                              <a:latin typeface="Cambria Math" panose="02040503050406030204" pitchFamily="18" charset="0"/>
                            </a:rPr>
                            <m:t>𝑄</m:t>
                          </m:r>
                        </m:e>
                      </m:d>
                    </m:oMath>
                  </m:oMathPara>
                </a14:m>
                <a:endParaRPr lang="hu-HU" sz="2800" dirty="0"/>
              </a:p>
            </p:txBody>
          </p:sp>
        </mc:Choice>
        <mc:Fallback xmlns="">
          <p:sp>
            <p:nvSpPr>
              <p:cNvPr id="7" name="Szövegdoboz 6">
                <a:extLst>
                  <a:ext uri="{FF2B5EF4-FFF2-40B4-BE49-F238E27FC236}">
                    <a16:creationId xmlns:a16="http://schemas.microsoft.com/office/drawing/2014/main" id="{4C2F55E9-F8BB-481C-A027-527CEC22C1A5}"/>
                  </a:ext>
                </a:extLst>
              </p:cNvPr>
              <p:cNvSpPr txBox="1">
                <a:spLocks noRot="1" noChangeAspect="1" noMove="1" noResize="1" noEditPoints="1" noAdjustHandles="1" noChangeArrowheads="1" noChangeShapeType="1" noTextEdit="1"/>
              </p:cNvSpPr>
              <p:nvPr/>
            </p:nvSpPr>
            <p:spPr>
              <a:xfrm>
                <a:off x="3606312" y="2727614"/>
                <a:ext cx="4979376" cy="803810"/>
              </a:xfrm>
              <a:prstGeom prst="rect">
                <a:avLst/>
              </a:prstGeom>
              <a:blipFill>
                <a:blip r:embed="rId3"/>
                <a:stretch>
                  <a:fillRect/>
                </a:stretch>
              </a:blipFill>
            </p:spPr>
            <p:txBody>
              <a:bodyPr/>
              <a:lstStyle/>
              <a:p>
                <a:r>
                  <a:rPr lang="hu-HU">
                    <a:noFill/>
                  </a:rPr>
                  <a:t> </a:t>
                </a:r>
              </a:p>
            </p:txBody>
          </p:sp>
        </mc:Fallback>
      </mc:AlternateContent>
    </p:spTree>
    <p:extLst>
      <p:ext uri="{BB962C8B-B14F-4D97-AF65-F5344CB8AC3E}">
        <p14:creationId xmlns:p14="http://schemas.microsoft.com/office/powerpoint/2010/main" val="13400301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D295C7CD-7D78-49FC-9DA0-450DD01B4413}"/>
              </a:ext>
            </a:extLst>
          </p:cNvPr>
          <p:cNvSpPr>
            <a:spLocks noGrp="1"/>
          </p:cNvSpPr>
          <p:nvPr>
            <p:ph type="title"/>
          </p:nvPr>
        </p:nvSpPr>
        <p:spPr/>
        <p:txBody>
          <a:bodyPr/>
          <a:lstStyle/>
          <a:p>
            <a:pPr algn="ctr"/>
            <a:r>
              <a:rPr lang="hu-HU" dirty="0" smtClean="0">
                <a:latin typeface="Times New Roman" panose="02020603050405020304" pitchFamily="18" charset="0"/>
                <a:cs typeface="Times New Roman" panose="02020603050405020304" pitchFamily="18" charset="0"/>
              </a:rPr>
              <a:t>Standard hydrogen electrode </a:t>
            </a:r>
            <a:r>
              <a:rPr lang="hu-HU" dirty="0">
                <a:latin typeface="Times New Roman" panose="02020603050405020304" pitchFamily="18" charset="0"/>
                <a:cs typeface="Times New Roman" panose="02020603050405020304" pitchFamily="18" charset="0"/>
              </a:rPr>
              <a:t>- SHE</a:t>
            </a:r>
          </a:p>
        </p:txBody>
      </p:sp>
      <p:grpSp>
        <p:nvGrpSpPr>
          <p:cNvPr id="8" name="Csoportba foglalás 7">
            <a:extLst>
              <a:ext uri="{FF2B5EF4-FFF2-40B4-BE49-F238E27FC236}">
                <a16:creationId xmlns:a16="http://schemas.microsoft.com/office/drawing/2014/main" id="{B47CB01E-2883-4352-B5CA-5D3C875364DC}"/>
              </a:ext>
            </a:extLst>
          </p:cNvPr>
          <p:cNvGrpSpPr/>
          <p:nvPr/>
        </p:nvGrpSpPr>
        <p:grpSpPr>
          <a:xfrm>
            <a:off x="195978" y="2639520"/>
            <a:ext cx="3722843" cy="3837480"/>
            <a:chOff x="1424066" y="4139787"/>
            <a:chExt cx="1876268" cy="2440894"/>
          </a:xfrm>
        </p:grpSpPr>
        <p:sp>
          <p:nvSpPr>
            <p:cNvPr id="9" name="Téglalap 8">
              <a:extLst>
                <a:ext uri="{FF2B5EF4-FFF2-40B4-BE49-F238E27FC236}">
                  <a16:creationId xmlns:a16="http://schemas.microsoft.com/office/drawing/2014/main" id="{07784478-FEF8-489D-B4F3-03649FEB7D6B}"/>
                </a:ext>
              </a:extLst>
            </p:cNvPr>
            <p:cNvSpPr/>
            <p:nvPr/>
          </p:nvSpPr>
          <p:spPr>
            <a:xfrm>
              <a:off x="1424066" y="4871802"/>
              <a:ext cx="1873770" cy="1708879"/>
            </a:xfrm>
            <a:prstGeom prst="rect">
              <a:avLst/>
            </a:prstGeom>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u-HU"/>
            </a:p>
          </p:txBody>
        </p:sp>
        <p:sp>
          <p:nvSpPr>
            <p:cNvPr id="10" name="Téglalap 9">
              <a:extLst>
                <a:ext uri="{FF2B5EF4-FFF2-40B4-BE49-F238E27FC236}">
                  <a16:creationId xmlns:a16="http://schemas.microsoft.com/office/drawing/2014/main" id="{6E63A167-0CE3-44DD-9822-EF0CDB8B79AE}"/>
                </a:ext>
              </a:extLst>
            </p:cNvPr>
            <p:cNvSpPr/>
            <p:nvPr/>
          </p:nvSpPr>
          <p:spPr>
            <a:xfrm>
              <a:off x="1426564" y="4212237"/>
              <a:ext cx="1873770" cy="946878"/>
            </a:xfrm>
            <a:prstGeom prst="rect">
              <a:avLst/>
            </a:prstGeom>
            <a:solidFill>
              <a:schemeClr val="bg1"/>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u-HU"/>
            </a:p>
          </p:txBody>
        </p:sp>
        <p:sp>
          <p:nvSpPr>
            <p:cNvPr id="11" name="Téglalap 10">
              <a:extLst>
                <a:ext uri="{FF2B5EF4-FFF2-40B4-BE49-F238E27FC236}">
                  <a16:creationId xmlns:a16="http://schemas.microsoft.com/office/drawing/2014/main" id="{F4183A56-88BB-46A5-8C77-B5C7D13500A7}"/>
                </a:ext>
              </a:extLst>
            </p:cNvPr>
            <p:cNvSpPr/>
            <p:nvPr/>
          </p:nvSpPr>
          <p:spPr>
            <a:xfrm>
              <a:off x="1444054" y="4139787"/>
              <a:ext cx="1836000" cy="1044000"/>
            </a:xfrm>
            <a:prstGeom prst="rect">
              <a:avLst/>
            </a:prstGeom>
            <a:solidFill>
              <a:schemeClr val="bg1"/>
            </a:solidFill>
            <a:ln w="254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u-HU"/>
            </a:p>
          </p:txBody>
        </p:sp>
      </p:grpSp>
      <p:grpSp>
        <p:nvGrpSpPr>
          <p:cNvPr id="19" name="Csoportba foglalás 18">
            <a:extLst>
              <a:ext uri="{FF2B5EF4-FFF2-40B4-BE49-F238E27FC236}">
                <a16:creationId xmlns:a16="http://schemas.microsoft.com/office/drawing/2014/main" id="{C5EFDCAF-E4CA-49E2-8A61-7775DC9F0CC3}"/>
              </a:ext>
            </a:extLst>
          </p:cNvPr>
          <p:cNvGrpSpPr/>
          <p:nvPr/>
        </p:nvGrpSpPr>
        <p:grpSpPr>
          <a:xfrm>
            <a:off x="2262990" y="2296634"/>
            <a:ext cx="2181383" cy="2610635"/>
            <a:chOff x="6301590" y="2677634"/>
            <a:chExt cx="2181383" cy="2610635"/>
          </a:xfrm>
        </p:grpSpPr>
        <p:sp>
          <p:nvSpPr>
            <p:cNvPr id="14" name="Téglalap 13">
              <a:extLst>
                <a:ext uri="{FF2B5EF4-FFF2-40B4-BE49-F238E27FC236}">
                  <a16:creationId xmlns:a16="http://schemas.microsoft.com/office/drawing/2014/main" id="{C17F1785-302A-4C08-8E46-70DEF138176D}"/>
                </a:ext>
              </a:extLst>
            </p:cNvPr>
            <p:cNvSpPr/>
            <p:nvPr/>
          </p:nvSpPr>
          <p:spPr>
            <a:xfrm>
              <a:off x="6306887" y="2694166"/>
              <a:ext cx="329784" cy="2577600"/>
            </a:xfrm>
            <a:prstGeom prst="rect">
              <a:avLst/>
            </a:prstGeom>
            <a:solidFill>
              <a:schemeClr val="bg1"/>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u-HU"/>
            </a:p>
          </p:txBody>
        </p:sp>
        <p:sp>
          <p:nvSpPr>
            <p:cNvPr id="16" name="Téglalap 15">
              <a:extLst>
                <a:ext uri="{FF2B5EF4-FFF2-40B4-BE49-F238E27FC236}">
                  <a16:creationId xmlns:a16="http://schemas.microsoft.com/office/drawing/2014/main" id="{352AAA90-7225-4B9F-B309-15002B7AB1E5}"/>
                </a:ext>
              </a:extLst>
            </p:cNvPr>
            <p:cNvSpPr/>
            <p:nvPr/>
          </p:nvSpPr>
          <p:spPr>
            <a:xfrm rot="5400000">
              <a:off x="7216698" y="1762526"/>
              <a:ext cx="329784" cy="2160000"/>
            </a:xfrm>
            <a:prstGeom prst="rect">
              <a:avLst/>
            </a:prstGeom>
            <a:solidFill>
              <a:schemeClr val="bg1"/>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u-HU"/>
            </a:p>
          </p:txBody>
        </p:sp>
        <p:sp>
          <p:nvSpPr>
            <p:cNvPr id="15" name="Téglalap 14">
              <a:extLst>
                <a:ext uri="{FF2B5EF4-FFF2-40B4-BE49-F238E27FC236}">
                  <a16:creationId xmlns:a16="http://schemas.microsoft.com/office/drawing/2014/main" id="{71268AFC-6DEB-43E5-BED5-E98245222EA1}"/>
                </a:ext>
              </a:extLst>
            </p:cNvPr>
            <p:cNvSpPr/>
            <p:nvPr/>
          </p:nvSpPr>
          <p:spPr>
            <a:xfrm>
              <a:off x="6324293" y="2937469"/>
              <a:ext cx="302400" cy="2350800"/>
            </a:xfrm>
            <a:prstGeom prst="rect">
              <a:avLst/>
            </a:prstGeom>
            <a:solidFill>
              <a:schemeClr val="bg1"/>
            </a:solidFill>
            <a:ln w="254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u-HU"/>
            </a:p>
          </p:txBody>
        </p:sp>
        <p:sp>
          <p:nvSpPr>
            <p:cNvPr id="17" name="Téglalap 16">
              <a:extLst>
                <a:ext uri="{FF2B5EF4-FFF2-40B4-BE49-F238E27FC236}">
                  <a16:creationId xmlns:a16="http://schemas.microsoft.com/office/drawing/2014/main" id="{26DAC8B6-52D7-415F-9FC4-01885FC823AC}"/>
                </a:ext>
              </a:extLst>
            </p:cNvPr>
            <p:cNvSpPr/>
            <p:nvPr/>
          </p:nvSpPr>
          <p:spPr>
            <a:xfrm rot="5400000">
              <a:off x="7251773" y="1766519"/>
              <a:ext cx="302400" cy="2160000"/>
            </a:xfrm>
            <a:prstGeom prst="rect">
              <a:avLst/>
            </a:prstGeom>
            <a:solidFill>
              <a:schemeClr val="bg1"/>
            </a:solidFill>
            <a:ln w="254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u-HU"/>
            </a:p>
          </p:txBody>
        </p:sp>
      </p:grpSp>
      <p:sp>
        <p:nvSpPr>
          <p:cNvPr id="22" name="Ellipszis 21">
            <a:extLst>
              <a:ext uri="{FF2B5EF4-FFF2-40B4-BE49-F238E27FC236}">
                <a16:creationId xmlns:a16="http://schemas.microsoft.com/office/drawing/2014/main" id="{5D7CDF4F-A900-4C35-A520-279305D100CB}"/>
              </a:ext>
            </a:extLst>
          </p:cNvPr>
          <p:cNvSpPr/>
          <p:nvPr/>
        </p:nvSpPr>
        <p:spPr>
          <a:xfrm>
            <a:off x="2135777" y="4913811"/>
            <a:ext cx="304800" cy="243840"/>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u-HU"/>
          </a:p>
        </p:txBody>
      </p:sp>
      <p:grpSp>
        <p:nvGrpSpPr>
          <p:cNvPr id="30" name="Csoportba foglalás 29">
            <a:extLst>
              <a:ext uri="{FF2B5EF4-FFF2-40B4-BE49-F238E27FC236}">
                <a16:creationId xmlns:a16="http://schemas.microsoft.com/office/drawing/2014/main" id="{5FBF09AE-DB0E-43A1-906D-0943318403BB}"/>
              </a:ext>
            </a:extLst>
          </p:cNvPr>
          <p:cNvGrpSpPr/>
          <p:nvPr/>
        </p:nvGrpSpPr>
        <p:grpSpPr>
          <a:xfrm>
            <a:off x="628051" y="2109652"/>
            <a:ext cx="1429349" cy="3040717"/>
            <a:chOff x="3112171" y="2490652"/>
            <a:chExt cx="1429349" cy="3040717"/>
          </a:xfrm>
        </p:grpSpPr>
        <p:sp>
          <p:nvSpPr>
            <p:cNvPr id="12" name="Téglalap 11">
              <a:extLst>
                <a:ext uri="{FF2B5EF4-FFF2-40B4-BE49-F238E27FC236}">
                  <a16:creationId xmlns:a16="http://schemas.microsoft.com/office/drawing/2014/main" id="{D7CBEBC6-826F-467D-9909-7171CA30C75D}"/>
                </a:ext>
              </a:extLst>
            </p:cNvPr>
            <p:cNvSpPr/>
            <p:nvPr/>
          </p:nvSpPr>
          <p:spPr>
            <a:xfrm>
              <a:off x="3112171" y="2563319"/>
              <a:ext cx="1429349" cy="2968050"/>
            </a:xfrm>
            <a:prstGeom prst="rect">
              <a:avLst/>
            </a:prstGeom>
            <a:solidFill>
              <a:schemeClr val="bg1">
                <a:lumMod val="75000"/>
                <a:alpha val="7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u-HU"/>
            </a:p>
          </p:txBody>
        </p:sp>
        <p:sp>
          <p:nvSpPr>
            <p:cNvPr id="27" name="Szövegdoboz 26">
              <a:extLst>
                <a:ext uri="{FF2B5EF4-FFF2-40B4-BE49-F238E27FC236}">
                  <a16:creationId xmlns:a16="http://schemas.microsoft.com/office/drawing/2014/main" id="{865FCD36-C9C3-4E06-A09E-083A92B3AFDB}"/>
                </a:ext>
              </a:extLst>
            </p:cNvPr>
            <p:cNvSpPr txBox="1"/>
            <p:nvPr/>
          </p:nvSpPr>
          <p:spPr>
            <a:xfrm>
              <a:off x="3130731" y="2490652"/>
              <a:ext cx="526106" cy="584775"/>
            </a:xfrm>
            <a:prstGeom prst="rect">
              <a:avLst/>
            </a:prstGeom>
            <a:noFill/>
          </p:spPr>
          <p:txBody>
            <a:bodyPr wrap="none" rtlCol="0">
              <a:spAutoFit/>
            </a:bodyPr>
            <a:lstStyle/>
            <a:p>
              <a:r>
                <a:rPr lang="hu-HU" sz="3200" dirty="0" err="1">
                  <a:latin typeface="Times New Roman" panose="02020603050405020304" pitchFamily="18" charset="0"/>
                  <a:cs typeface="Times New Roman" panose="02020603050405020304" pitchFamily="18" charset="0"/>
                </a:rPr>
                <a:t>Pt</a:t>
              </a:r>
              <a:endParaRPr lang="hu-HU" sz="3200" dirty="0">
                <a:latin typeface="Times New Roman" panose="02020603050405020304" pitchFamily="18" charset="0"/>
                <a:cs typeface="Times New Roman" panose="02020603050405020304" pitchFamily="18" charset="0"/>
              </a:endParaRPr>
            </a:p>
          </p:txBody>
        </p:sp>
      </p:grpSp>
      <p:sp>
        <p:nvSpPr>
          <p:cNvPr id="23" name="Ellipszis 22">
            <a:extLst>
              <a:ext uri="{FF2B5EF4-FFF2-40B4-BE49-F238E27FC236}">
                <a16:creationId xmlns:a16="http://schemas.microsoft.com/office/drawing/2014/main" id="{F8D8C4C9-8C50-4226-BBEF-6B3598A0B597}"/>
              </a:ext>
            </a:extLst>
          </p:cNvPr>
          <p:cNvSpPr/>
          <p:nvPr/>
        </p:nvSpPr>
        <p:spPr>
          <a:xfrm>
            <a:off x="1844040" y="5101046"/>
            <a:ext cx="300445" cy="222069"/>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u-HU"/>
          </a:p>
        </p:txBody>
      </p:sp>
      <p:sp>
        <p:nvSpPr>
          <p:cNvPr id="24" name="Ellipszis 23">
            <a:extLst>
              <a:ext uri="{FF2B5EF4-FFF2-40B4-BE49-F238E27FC236}">
                <a16:creationId xmlns:a16="http://schemas.microsoft.com/office/drawing/2014/main" id="{31101B6D-5059-4A3F-9DE2-C46474FFE142}"/>
              </a:ext>
            </a:extLst>
          </p:cNvPr>
          <p:cNvSpPr/>
          <p:nvPr/>
        </p:nvSpPr>
        <p:spPr>
          <a:xfrm>
            <a:off x="1665515" y="4818018"/>
            <a:ext cx="304800" cy="243840"/>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u-HU"/>
          </a:p>
        </p:txBody>
      </p:sp>
      <p:sp>
        <p:nvSpPr>
          <p:cNvPr id="25" name="Ellipszis 24">
            <a:extLst>
              <a:ext uri="{FF2B5EF4-FFF2-40B4-BE49-F238E27FC236}">
                <a16:creationId xmlns:a16="http://schemas.microsoft.com/office/drawing/2014/main" id="{BD3BEF5A-C8E5-4DF4-88BE-6425D5E3170E}"/>
              </a:ext>
            </a:extLst>
          </p:cNvPr>
          <p:cNvSpPr/>
          <p:nvPr/>
        </p:nvSpPr>
        <p:spPr>
          <a:xfrm>
            <a:off x="1608910" y="4529595"/>
            <a:ext cx="304800" cy="243840"/>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u-HU"/>
          </a:p>
        </p:txBody>
      </p:sp>
      <p:sp>
        <p:nvSpPr>
          <p:cNvPr id="26" name="Ellipszis 25">
            <a:extLst>
              <a:ext uri="{FF2B5EF4-FFF2-40B4-BE49-F238E27FC236}">
                <a16:creationId xmlns:a16="http://schemas.microsoft.com/office/drawing/2014/main" id="{6A659E62-812A-48B0-B4F0-5BD98AAFF3DA}"/>
              </a:ext>
            </a:extLst>
          </p:cNvPr>
          <p:cNvSpPr/>
          <p:nvPr/>
        </p:nvSpPr>
        <p:spPr>
          <a:xfrm>
            <a:off x="1582784" y="4247606"/>
            <a:ext cx="304800" cy="243840"/>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u-HU"/>
          </a:p>
        </p:txBody>
      </p:sp>
      <p:grpSp>
        <p:nvGrpSpPr>
          <p:cNvPr id="31" name="Csoportba foglalás 30">
            <a:extLst>
              <a:ext uri="{FF2B5EF4-FFF2-40B4-BE49-F238E27FC236}">
                <a16:creationId xmlns:a16="http://schemas.microsoft.com/office/drawing/2014/main" id="{DB8A8FE2-2D11-4EDB-AB33-08F0716759E8}"/>
              </a:ext>
            </a:extLst>
          </p:cNvPr>
          <p:cNvGrpSpPr/>
          <p:nvPr/>
        </p:nvGrpSpPr>
        <p:grpSpPr>
          <a:xfrm>
            <a:off x="3965402" y="2131423"/>
            <a:ext cx="3152189" cy="584775"/>
            <a:chOff x="6449522" y="2512423"/>
            <a:chExt cx="3152189" cy="584775"/>
          </a:xfrm>
        </p:grpSpPr>
        <p:cxnSp>
          <p:nvCxnSpPr>
            <p:cNvPr id="21" name="Egyenes összekötő nyíllal 20">
              <a:extLst>
                <a:ext uri="{FF2B5EF4-FFF2-40B4-BE49-F238E27FC236}">
                  <a16:creationId xmlns:a16="http://schemas.microsoft.com/office/drawing/2014/main" id="{10ECDAC6-594B-474D-BF7E-5A73A41C874B}"/>
                </a:ext>
              </a:extLst>
            </p:cNvPr>
            <p:cNvCxnSpPr>
              <a:cxnSpLocks/>
            </p:cNvCxnSpPr>
            <p:nvPr/>
          </p:nvCxnSpPr>
          <p:spPr>
            <a:xfrm flipH="1" flipV="1">
              <a:off x="6449522" y="2829102"/>
              <a:ext cx="887450" cy="9892"/>
            </a:xfrm>
            <a:prstGeom prst="straightConnector1">
              <a:avLst/>
            </a:prstGeom>
            <a:ln w="38100">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28" name="Szövegdoboz 27">
              <a:extLst>
                <a:ext uri="{FF2B5EF4-FFF2-40B4-BE49-F238E27FC236}">
                  <a16:creationId xmlns:a16="http://schemas.microsoft.com/office/drawing/2014/main" id="{D6411017-23C9-4C48-AFB9-7D75F10BD474}"/>
                </a:ext>
              </a:extLst>
            </p:cNvPr>
            <p:cNvSpPr txBox="1"/>
            <p:nvPr/>
          </p:nvSpPr>
          <p:spPr>
            <a:xfrm>
              <a:off x="7419703" y="2512423"/>
              <a:ext cx="2182008" cy="584775"/>
            </a:xfrm>
            <a:prstGeom prst="rect">
              <a:avLst/>
            </a:prstGeom>
            <a:noFill/>
          </p:spPr>
          <p:txBody>
            <a:bodyPr wrap="none" rtlCol="0">
              <a:spAutoFit/>
            </a:bodyPr>
            <a:lstStyle/>
            <a:p>
              <a:r>
                <a:rPr lang="hu-HU" sz="3200" dirty="0">
                  <a:latin typeface="Times New Roman" panose="02020603050405020304" pitchFamily="18" charset="0"/>
                  <a:cs typeface="Times New Roman" panose="02020603050405020304" pitchFamily="18" charset="0"/>
                </a:rPr>
                <a:t>H</a:t>
              </a:r>
              <a:r>
                <a:rPr lang="hu-HU" sz="3200" baseline="-25000" dirty="0">
                  <a:latin typeface="Times New Roman" panose="02020603050405020304" pitchFamily="18" charset="0"/>
                  <a:cs typeface="Times New Roman" panose="02020603050405020304" pitchFamily="18" charset="0"/>
                </a:rPr>
                <a:t>2</a:t>
              </a:r>
              <a:r>
                <a:rPr lang="hu-HU" sz="3200" dirty="0">
                  <a:latin typeface="Times New Roman" panose="02020603050405020304" pitchFamily="18" charset="0"/>
                  <a:cs typeface="Times New Roman" panose="02020603050405020304" pitchFamily="18" charset="0"/>
                </a:rPr>
                <a:t> p = 1atm</a:t>
              </a:r>
            </a:p>
          </p:txBody>
        </p:sp>
      </p:grpSp>
      <p:sp>
        <p:nvSpPr>
          <p:cNvPr id="29" name="Szövegdoboz 28">
            <a:extLst>
              <a:ext uri="{FF2B5EF4-FFF2-40B4-BE49-F238E27FC236}">
                <a16:creationId xmlns:a16="http://schemas.microsoft.com/office/drawing/2014/main" id="{2D15B1E1-1CFD-417C-876D-A66EFAF6D2B2}"/>
              </a:ext>
            </a:extLst>
          </p:cNvPr>
          <p:cNvSpPr txBox="1"/>
          <p:nvPr/>
        </p:nvSpPr>
        <p:spPr>
          <a:xfrm>
            <a:off x="683623" y="5560423"/>
            <a:ext cx="3029997" cy="584775"/>
          </a:xfrm>
          <a:prstGeom prst="rect">
            <a:avLst/>
          </a:prstGeom>
          <a:noFill/>
        </p:spPr>
        <p:txBody>
          <a:bodyPr wrap="none" rtlCol="0">
            <a:spAutoFit/>
          </a:bodyPr>
          <a:lstStyle/>
          <a:p>
            <a:r>
              <a:rPr lang="hu-HU" sz="3200" dirty="0">
                <a:latin typeface="Times New Roman" panose="02020603050405020304" pitchFamily="18" charset="0"/>
                <a:cs typeface="Times New Roman" panose="02020603050405020304" pitchFamily="18" charset="0"/>
              </a:rPr>
              <a:t>[H</a:t>
            </a:r>
            <a:r>
              <a:rPr lang="hu-HU" sz="3200" baseline="30000" dirty="0">
                <a:latin typeface="Times New Roman" panose="02020603050405020304" pitchFamily="18" charset="0"/>
                <a:cs typeface="Times New Roman" panose="02020603050405020304" pitchFamily="18" charset="0"/>
              </a:rPr>
              <a:t>+</a:t>
            </a:r>
            <a:r>
              <a:rPr lang="hu-HU" sz="3200" dirty="0">
                <a:latin typeface="Times New Roman" panose="02020603050405020304" pitchFamily="18" charset="0"/>
                <a:cs typeface="Times New Roman" panose="02020603050405020304" pitchFamily="18" charset="0"/>
              </a:rPr>
              <a:t>]= 1 mol/dm</a:t>
            </a:r>
            <a:r>
              <a:rPr lang="hu-HU" sz="3200" baseline="30000" dirty="0">
                <a:latin typeface="Times New Roman" panose="02020603050405020304" pitchFamily="18" charset="0"/>
                <a:cs typeface="Times New Roman" panose="02020603050405020304" pitchFamily="18" charset="0"/>
              </a:rPr>
              <a:t>3</a:t>
            </a:r>
          </a:p>
        </p:txBody>
      </p:sp>
      <p:sp>
        <p:nvSpPr>
          <p:cNvPr id="33" name="Szövegdoboz 32">
            <a:extLst>
              <a:ext uri="{FF2B5EF4-FFF2-40B4-BE49-F238E27FC236}">
                <a16:creationId xmlns:a16="http://schemas.microsoft.com/office/drawing/2014/main" id="{3821B5EB-384B-4256-ABA7-BE588226A238}"/>
              </a:ext>
            </a:extLst>
          </p:cNvPr>
          <p:cNvSpPr txBox="1"/>
          <p:nvPr/>
        </p:nvSpPr>
        <p:spPr>
          <a:xfrm>
            <a:off x="4168422" y="3786742"/>
            <a:ext cx="3046027" cy="954107"/>
          </a:xfrm>
          <a:prstGeom prst="rect">
            <a:avLst/>
          </a:prstGeom>
          <a:noFill/>
        </p:spPr>
        <p:txBody>
          <a:bodyPr wrap="none" rtlCol="0">
            <a:spAutoFit/>
          </a:bodyPr>
          <a:lstStyle/>
          <a:p>
            <a:pPr algn="ctr"/>
            <a:r>
              <a:rPr lang="hu-HU" sz="2800" dirty="0">
                <a:latin typeface="Times New Roman" panose="02020603050405020304" pitchFamily="18" charset="0"/>
                <a:cs typeface="Times New Roman" panose="02020603050405020304" pitchFamily="18" charset="0"/>
              </a:rPr>
              <a:t>2H</a:t>
            </a:r>
            <a:r>
              <a:rPr lang="hu-HU" sz="2800" baseline="30000" dirty="0">
                <a:latin typeface="Times New Roman" panose="02020603050405020304" pitchFamily="18" charset="0"/>
                <a:cs typeface="Times New Roman" panose="02020603050405020304" pitchFamily="18" charset="0"/>
              </a:rPr>
              <a:t>+</a:t>
            </a:r>
            <a:r>
              <a:rPr lang="hu-HU" sz="2800" baseline="-25000" dirty="0">
                <a:latin typeface="Times New Roman" panose="02020603050405020304" pitchFamily="18" charset="0"/>
                <a:cs typeface="Times New Roman" panose="02020603050405020304" pitchFamily="18" charset="0"/>
              </a:rPr>
              <a:t>(aq)</a:t>
            </a:r>
            <a:r>
              <a:rPr lang="hu-HU" sz="2800" dirty="0">
                <a:latin typeface="Times New Roman" panose="02020603050405020304" pitchFamily="18" charset="0"/>
                <a:cs typeface="Times New Roman" panose="02020603050405020304" pitchFamily="18" charset="0"/>
              </a:rPr>
              <a:t> + 2e</a:t>
            </a:r>
            <a:r>
              <a:rPr lang="hu-HU" sz="2800" baseline="30000" dirty="0">
                <a:latin typeface="Times New Roman" panose="02020603050405020304" pitchFamily="18" charset="0"/>
                <a:cs typeface="Times New Roman" panose="02020603050405020304" pitchFamily="18" charset="0"/>
              </a:rPr>
              <a:t>- </a:t>
            </a:r>
            <a:r>
              <a:rPr lang="hu-HU" sz="2800" dirty="0">
                <a:latin typeface="Times New Roman" panose="02020603050405020304" pitchFamily="18" charset="0"/>
                <a:cs typeface="Times New Roman" panose="02020603050405020304" pitchFamily="18" charset="0"/>
              </a:rPr>
              <a:t>= H</a:t>
            </a:r>
            <a:r>
              <a:rPr lang="hu-HU" sz="2800" baseline="-25000" dirty="0">
                <a:latin typeface="Times New Roman" panose="02020603050405020304" pitchFamily="18" charset="0"/>
                <a:cs typeface="Times New Roman" panose="02020603050405020304" pitchFamily="18" charset="0"/>
              </a:rPr>
              <a:t>2(g)</a:t>
            </a:r>
            <a:r>
              <a:rPr lang="hu-HU" sz="2800" dirty="0">
                <a:latin typeface="Times New Roman" panose="02020603050405020304" pitchFamily="18" charset="0"/>
                <a:cs typeface="Times New Roman" panose="02020603050405020304" pitchFamily="18" charset="0"/>
              </a:rPr>
              <a:t> </a:t>
            </a:r>
            <a:br>
              <a:rPr lang="hu-HU" sz="2800" dirty="0">
                <a:latin typeface="Times New Roman" panose="02020603050405020304" pitchFamily="18" charset="0"/>
                <a:cs typeface="Times New Roman" panose="02020603050405020304" pitchFamily="18" charset="0"/>
              </a:rPr>
            </a:br>
            <a:r>
              <a:rPr lang="hu-HU" sz="2800" dirty="0" smtClean="0">
                <a:latin typeface="Times New Roman" panose="02020603050405020304" pitchFamily="18" charset="0"/>
                <a:cs typeface="Times New Roman" panose="02020603050405020304" pitchFamily="18" charset="0"/>
              </a:rPr>
              <a:t>half-cell reaction</a:t>
            </a:r>
            <a:endParaRPr lang="hu-HU" sz="2800" dirty="0">
              <a:latin typeface="Times New Roman" panose="02020603050405020304" pitchFamily="18" charset="0"/>
              <a:cs typeface="Times New Roman" panose="02020603050405020304" pitchFamily="18" charset="0"/>
            </a:endParaRPr>
          </a:p>
        </p:txBody>
      </p:sp>
      <p:sp>
        <p:nvSpPr>
          <p:cNvPr id="34" name="Szövegdoboz 33">
            <a:extLst>
              <a:ext uri="{FF2B5EF4-FFF2-40B4-BE49-F238E27FC236}">
                <a16:creationId xmlns:a16="http://schemas.microsoft.com/office/drawing/2014/main" id="{FB367D28-DA16-40BA-84B0-05A682EC9889}"/>
              </a:ext>
            </a:extLst>
          </p:cNvPr>
          <p:cNvSpPr txBox="1"/>
          <p:nvPr/>
        </p:nvSpPr>
        <p:spPr>
          <a:xfrm>
            <a:off x="4400048" y="5705233"/>
            <a:ext cx="7513657" cy="954107"/>
          </a:xfrm>
          <a:prstGeom prst="rect">
            <a:avLst/>
          </a:prstGeom>
          <a:noFill/>
        </p:spPr>
        <p:txBody>
          <a:bodyPr wrap="square" rtlCol="0">
            <a:spAutoFit/>
          </a:bodyPr>
          <a:lstStyle/>
          <a:p>
            <a:pPr algn="ctr"/>
            <a:r>
              <a:rPr lang="en-US" sz="2800" dirty="0">
                <a:solidFill>
                  <a:srgbClr val="FF0000"/>
                </a:solidFill>
                <a:latin typeface="Times New Roman" panose="02020603050405020304" pitchFamily="18" charset="0"/>
                <a:cs typeface="Times New Roman" panose="02020603050405020304" pitchFamily="18" charset="0"/>
              </a:rPr>
              <a:t>The potential of the standard hydrogen electrode is, by definition, zero</a:t>
            </a:r>
            <a:r>
              <a:rPr lang="hu-HU" sz="2800" dirty="0" smtClean="0">
                <a:solidFill>
                  <a:srgbClr val="FF0000"/>
                </a:solidFill>
                <a:latin typeface="Times New Roman" panose="02020603050405020304" pitchFamily="18" charset="0"/>
                <a:cs typeface="Times New Roman" panose="02020603050405020304" pitchFamily="18" charset="0"/>
              </a:rPr>
              <a:t>!</a:t>
            </a:r>
            <a:endParaRPr lang="hu-HU" sz="2800" dirty="0">
              <a:solidFill>
                <a:srgbClr val="FF0000"/>
              </a:solidFill>
              <a:latin typeface="Times New Roman" panose="02020603050405020304" pitchFamily="18" charset="0"/>
              <a:cs typeface="Times New Roman" panose="02020603050405020304" pitchFamily="18" charset="0"/>
            </a:endParaRPr>
          </a:p>
        </p:txBody>
      </p:sp>
      <p:sp>
        <p:nvSpPr>
          <p:cNvPr id="35" name="Szövegdoboz 34">
            <a:extLst>
              <a:ext uri="{FF2B5EF4-FFF2-40B4-BE49-F238E27FC236}">
                <a16:creationId xmlns:a16="http://schemas.microsoft.com/office/drawing/2014/main" id="{1C357AA7-B3C6-445E-8E4E-BFCE98ECE82D}"/>
              </a:ext>
            </a:extLst>
          </p:cNvPr>
          <p:cNvSpPr txBox="1"/>
          <p:nvPr/>
        </p:nvSpPr>
        <p:spPr>
          <a:xfrm>
            <a:off x="7571317" y="1699850"/>
            <a:ext cx="4563813" cy="3693319"/>
          </a:xfrm>
          <a:prstGeom prst="rect">
            <a:avLst/>
          </a:prstGeom>
          <a:noFill/>
        </p:spPr>
        <p:txBody>
          <a:bodyPr wrap="square" rtlCol="0">
            <a:spAutoFit/>
          </a:bodyPr>
          <a:lstStyle/>
          <a:p>
            <a:r>
              <a:rPr lang="hu-HU" sz="2600" b="1" dirty="0" smtClean="0"/>
              <a:t>standard hydrogen electrode:</a:t>
            </a:r>
            <a:r>
              <a:rPr lang="hu-HU" sz="2600" dirty="0"/>
              <a:t/>
            </a:r>
            <a:br>
              <a:rPr lang="hu-HU" sz="2600" dirty="0"/>
            </a:br>
            <a:r>
              <a:rPr lang="en-US" sz="2600" dirty="0" smtClean="0"/>
              <a:t>arbitrarily </a:t>
            </a:r>
            <a:r>
              <a:rPr lang="en-US" sz="2600" dirty="0"/>
              <a:t>chosen reference electrode </a:t>
            </a:r>
            <a:r>
              <a:rPr lang="hu-HU" sz="2600" dirty="0" smtClean="0"/>
              <a:t>for the</a:t>
            </a:r>
            <a:r>
              <a:rPr lang="en-US" sz="2600" dirty="0" smtClean="0"/>
              <a:t> </a:t>
            </a:r>
            <a:r>
              <a:rPr lang="en-US" sz="2600" dirty="0"/>
              <a:t>electrode potential. In it, a platinum plate is immersed in a </a:t>
            </a:r>
            <a:r>
              <a:rPr lang="en-US" sz="2600" dirty="0" smtClean="0"/>
              <a:t>solution</a:t>
            </a:r>
            <a:r>
              <a:rPr lang="hu-HU" sz="2600" dirty="0" smtClean="0"/>
              <a:t>,</a:t>
            </a:r>
            <a:r>
              <a:rPr lang="en-US" sz="2600" dirty="0" smtClean="0"/>
              <a:t> </a:t>
            </a:r>
            <a:r>
              <a:rPr lang="en-US" sz="2600" dirty="0"/>
              <a:t>in which the activity of hydrogen ions is 1 </a:t>
            </a:r>
            <a:r>
              <a:rPr lang="en-US" sz="2600" dirty="0" err="1"/>
              <a:t>mol</a:t>
            </a:r>
            <a:r>
              <a:rPr lang="en-US" sz="2600" dirty="0"/>
              <a:t>/dm</a:t>
            </a:r>
            <a:r>
              <a:rPr lang="en-US" sz="2600" baseline="30000" dirty="0"/>
              <a:t>3</a:t>
            </a:r>
            <a:r>
              <a:rPr lang="en-US" sz="2600" dirty="0"/>
              <a:t>, and hydrogen </a:t>
            </a:r>
            <a:r>
              <a:rPr lang="en-US" sz="2600" dirty="0" smtClean="0"/>
              <a:t>gas</a:t>
            </a:r>
            <a:r>
              <a:rPr lang="hu-HU" sz="2600" dirty="0" smtClean="0"/>
              <a:t>,</a:t>
            </a:r>
            <a:r>
              <a:rPr lang="en-US" sz="2600" dirty="0" smtClean="0"/>
              <a:t> </a:t>
            </a:r>
            <a:r>
              <a:rPr lang="en-US" sz="2600" dirty="0"/>
              <a:t>at a pressure of 1 </a:t>
            </a:r>
            <a:r>
              <a:rPr lang="en-US" sz="2600" dirty="0" err="1" smtClean="0"/>
              <a:t>atm</a:t>
            </a:r>
            <a:r>
              <a:rPr lang="hu-HU" sz="2600" dirty="0" smtClean="0"/>
              <a:t>,</a:t>
            </a:r>
            <a:r>
              <a:rPr lang="en-US" sz="2600" dirty="0" smtClean="0"/>
              <a:t> </a:t>
            </a:r>
            <a:r>
              <a:rPr lang="en-US" sz="2600" dirty="0"/>
              <a:t>is bubbled through the solution.</a:t>
            </a:r>
            <a:r>
              <a:rPr lang="hu-HU" sz="2600" dirty="0" smtClean="0"/>
              <a:t>.</a:t>
            </a:r>
            <a:endParaRPr lang="hu-HU" sz="2600" dirty="0"/>
          </a:p>
        </p:txBody>
      </p:sp>
    </p:spTree>
    <p:extLst>
      <p:ext uri="{BB962C8B-B14F-4D97-AF65-F5344CB8AC3E}">
        <p14:creationId xmlns:p14="http://schemas.microsoft.com/office/powerpoint/2010/main" val="16752831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9"/>
                                        </p:tgtEl>
                                        <p:attrNameLst>
                                          <p:attrName>style.visibility</p:attrName>
                                        </p:attrNameLst>
                                      </p:cBhvr>
                                      <p:to>
                                        <p:strVal val="visible"/>
                                      </p:to>
                                    </p:set>
                                  </p:childTnLst>
                                </p:cTn>
                              </p:par>
                            </p:childTnLst>
                          </p:cTn>
                        </p:par>
                        <p:par>
                          <p:cTn id="15" fill="hold">
                            <p:stCondLst>
                              <p:cond delay="0"/>
                            </p:stCondLst>
                            <p:childTnLst>
                              <p:par>
                                <p:cTn id="16" presetID="2" presetClass="entr" presetSubtype="2" fill="hold" nodeType="afterEffect">
                                  <p:stCondLst>
                                    <p:cond delay="0"/>
                                  </p:stCondLst>
                                  <p:childTnLst>
                                    <p:set>
                                      <p:cBhvr>
                                        <p:cTn id="17" dur="1" fill="hold">
                                          <p:stCondLst>
                                            <p:cond delay="0"/>
                                          </p:stCondLst>
                                        </p:cTn>
                                        <p:tgtEl>
                                          <p:spTgt spid="31"/>
                                        </p:tgtEl>
                                        <p:attrNameLst>
                                          <p:attrName>style.visibility</p:attrName>
                                        </p:attrNameLst>
                                      </p:cBhvr>
                                      <p:to>
                                        <p:strVal val="visible"/>
                                      </p:to>
                                    </p:set>
                                    <p:anim calcmode="lin" valueType="num">
                                      <p:cBhvr additive="base">
                                        <p:cTn id="18" dur="500" fill="hold"/>
                                        <p:tgtEl>
                                          <p:spTgt spid="31"/>
                                        </p:tgtEl>
                                        <p:attrNameLst>
                                          <p:attrName>ppt_x</p:attrName>
                                        </p:attrNameLst>
                                      </p:cBhvr>
                                      <p:tavLst>
                                        <p:tav tm="0">
                                          <p:val>
                                            <p:strVal val="1+#ppt_w/2"/>
                                          </p:val>
                                        </p:tav>
                                        <p:tav tm="100000">
                                          <p:val>
                                            <p:strVal val="#ppt_x"/>
                                          </p:val>
                                        </p:tav>
                                      </p:tavLst>
                                    </p:anim>
                                    <p:anim calcmode="lin" valueType="num">
                                      <p:cBhvr additive="base">
                                        <p:cTn id="19" dur="500" fill="hold"/>
                                        <p:tgtEl>
                                          <p:spTgt spid="31"/>
                                        </p:tgtEl>
                                        <p:attrNameLst>
                                          <p:attrName>ppt_y</p:attrName>
                                        </p:attrNameLst>
                                      </p:cBhvr>
                                      <p:tavLst>
                                        <p:tav tm="0">
                                          <p:val>
                                            <p:strVal val="#ppt_y"/>
                                          </p:val>
                                        </p:tav>
                                        <p:tav tm="100000">
                                          <p:val>
                                            <p:strVal val="#ppt_y"/>
                                          </p:val>
                                        </p:tav>
                                      </p:tavLst>
                                    </p:anim>
                                  </p:childTnLst>
                                </p:cTn>
                              </p:par>
                            </p:childTnLst>
                          </p:cTn>
                        </p:par>
                        <p:par>
                          <p:cTn id="20" fill="hold">
                            <p:stCondLst>
                              <p:cond delay="500"/>
                            </p:stCondLst>
                            <p:childTnLst>
                              <p:par>
                                <p:cTn id="21" presetID="1" presetClass="entr" presetSubtype="0" fill="hold" grpId="0" nodeType="afterEffect">
                                  <p:stCondLst>
                                    <p:cond delay="500"/>
                                  </p:stCondLst>
                                  <p:childTnLst>
                                    <p:set>
                                      <p:cBhvr>
                                        <p:cTn id="22" dur="1" fill="hold">
                                          <p:stCondLst>
                                            <p:cond delay="0"/>
                                          </p:stCondLst>
                                        </p:cTn>
                                        <p:tgtEl>
                                          <p:spTgt spid="22"/>
                                        </p:tgtEl>
                                        <p:attrNameLst>
                                          <p:attrName>style.visibility</p:attrName>
                                        </p:attrNameLst>
                                      </p:cBhvr>
                                      <p:to>
                                        <p:strVal val="visible"/>
                                      </p:to>
                                    </p:set>
                                  </p:childTnLst>
                                </p:cTn>
                              </p:par>
                            </p:childTnLst>
                          </p:cTn>
                        </p:par>
                        <p:par>
                          <p:cTn id="23" fill="hold">
                            <p:stCondLst>
                              <p:cond delay="1000"/>
                            </p:stCondLst>
                            <p:childTnLst>
                              <p:par>
                                <p:cTn id="24" presetID="1" presetClass="entr" presetSubtype="0" fill="hold" grpId="0" nodeType="afterEffect">
                                  <p:stCondLst>
                                    <p:cond delay="500"/>
                                  </p:stCondLst>
                                  <p:childTnLst>
                                    <p:set>
                                      <p:cBhvr>
                                        <p:cTn id="25" dur="1" fill="hold">
                                          <p:stCondLst>
                                            <p:cond delay="0"/>
                                          </p:stCondLst>
                                        </p:cTn>
                                        <p:tgtEl>
                                          <p:spTgt spid="23"/>
                                        </p:tgtEl>
                                        <p:attrNameLst>
                                          <p:attrName>style.visibility</p:attrName>
                                        </p:attrNameLst>
                                      </p:cBhvr>
                                      <p:to>
                                        <p:strVal val="visible"/>
                                      </p:to>
                                    </p:set>
                                  </p:childTnLst>
                                </p:cTn>
                              </p:par>
                            </p:childTnLst>
                          </p:cTn>
                        </p:par>
                        <p:par>
                          <p:cTn id="26" fill="hold">
                            <p:stCondLst>
                              <p:cond delay="1500"/>
                            </p:stCondLst>
                            <p:childTnLst>
                              <p:par>
                                <p:cTn id="27" presetID="1" presetClass="entr" presetSubtype="0" fill="hold" grpId="0" nodeType="afterEffect">
                                  <p:stCondLst>
                                    <p:cond delay="500"/>
                                  </p:stCondLst>
                                  <p:childTnLst>
                                    <p:set>
                                      <p:cBhvr>
                                        <p:cTn id="28" dur="1" fill="hold">
                                          <p:stCondLst>
                                            <p:cond delay="0"/>
                                          </p:stCondLst>
                                        </p:cTn>
                                        <p:tgtEl>
                                          <p:spTgt spid="24"/>
                                        </p:tgtEl>
                                        <p:attrNameLst>
                                          <p:attrName>style.visibility</p:attrName>
                                        </p:attrNameLst>
                                      </p:cBhvr>
                                      <p:to>
                                        <p:strVal val="visible"/>
                                      </p:to>
                                    </p:set>
                                  </p:childTnLst>
                                </p:cTn>
                              </p:par>
                            </p:childTnLst>
                          </p:cTn>
                        </p:par>
                        <p:par>
                          <p:cTn id="29" fill="hold">
                            <p:stCondLst>
                              <p:cond delay="2000"/>
                            </p:stCondLst>
                            <p:childTnLst>
                              <p:par>
                                <p:cTn id="30" presetID="1" presetClass="entr" presetSubtype="0" fill="hold" grpId="0" nodeType="afterEffect">
                                  <p:stCondLst>
                                    <p:cond delay="500"/>
                                  </p:stCondLst>
                                  <p:childTnLst>
                                    <p:set>
                                      <p:cBhvr>
                                        <p:cTn id="31" dur="1" fill="hold">
                                          <p:stCondLst>
                                            <p:cond delay="0"/>
                                          </p:stCondLst>
                                        </p:cTn>
                                        <p:tgtEl>
                                          <p:spTgt spid="25"/>
                                        </p:tgtEl>
                                        <p:attrNameLst>
                                          <p:attrName>style.visibility</p:attrName>
                                        </p:attrNameLst>
                                      </p:cBhvr>
                                      <p:to>
                                        <p:strVal val="visible"/>
                                      </p:to>
                                    </p:set>
                                  </p:childTnLst>
                                </p:cTn>
                              </p:par>
                            </p:childTnLst>
                          </p:cTn>
                        </p:par>
                        <p:par>
                          <p:cTn id="32" fill="hold">
                            <p:stCondLst>
                              <p:cond delay="2500"/>
                            </p:stCondLst>
                            <p:childTnLst>
                              <p:par>
                                <p:cTn id="33" presetID="1" presetClass="entr" presetSubtype="0" fill="hold" grpId="0" nodeType="afterEffect">
                                  <p:stCondLst>
                                    <p:cond delay="500"/>
                                  </p:stCondLst>
                                  <p:childTnLst>
                                    <p:set>
                                      <p:cBhvr>
                                        <p:cTn id="34" dur="1" fill="hold">
                                          <p:stCondLst>
                                            <p:cond delay="0"/>
                                          </p:stCondLst>
                                        </p:cTn>
                                        <p:tgtEl>
                                          <p:spTgt spid="26"/>
                                        </p:tgtEl>
                                        <p:attrNameLst>
                                          <p:attrName>style.visibility</p:attrName>
                                        </p:attrNameLst>
                                      </p:cBhvr>
                                      <p:to>
                                        <p:strVal val="visible"/>
                                      </p:to>
                                    </p:set>
                                  </p:childTnLst>
                                </p:cTn>
                              </p:par>
                            </p:childTnLst>
                          </p:cTn>
                        </p:par>
                        <p:par>
                          <p:cTn id="35" fill="hold">
                            <p:stCondLst>
                              <p:cond delay="3000"/>
                            </p:stCondLst>
                            <p:childTnLst>
                              <p:par>
                                <p:cTn id="36" presetID="1" presetClass="entr" presetSubtype="0" fill="hold" grpId="0" nodeType="afterEffect">
                                  <p:stCondLst>
                                    <p:cond delay="1000"/>
                                  </p:stCondLst>
                                  <p:childTnLst>
                                    <p:set>
                                      <p:cBhvr>
                                        <p:cTn id="37" dur="1" fill="hold">
                                          <p:stCondLst>
                                            <p:cond delay="0"/>
                                          </p:stCondLst>
                                        </p:cTn>
                                        <p:tgtEl>
                                          <p:spTgt spid="33"/>
                                        </p:tgtEl>
                                        <p:attrNameLst>
                                          <p:attrName>style.visibility</p:attrName>
                                        </p:attrNameLst>
                                      </p:cBhvr>
                                      <p:to>
                                        <p:strVal val="visible"/>
                                      </p:to>
                                    </p:set>
                                  </p:childTnLst>
                                </p:cTn>
                              </p:par>
                            </p:childTnLst>
                          </p:cTn>
                        </p:par>
                      </p:childTnLst>
                    </p:cTn>
                  </p:par>
                  <p:par>
                    <p:cTn id="38" fill="hold">
                      <p:stCondLst>
                        <p:cond delay="indefinite"/>
                      </p:stCondLst>
                      <p:childTnLst>
                        <p:par>
                          <p:cTn id="39" fill="hold">
                            <p:stCondLst>
                              <p:cond delay="0"/>
                            </p:stCondLst>
                            <p:childTnLst>
                              <p:par>
                                <p:cTn id="40" presetID="2" presetClass="entr" presetSubtype="2" fill="hold" grpId="0" nodeType="clickEffect">
                                  <p:stCondLst>
                                    <p:cond delay="0"/>
                                  </p:stCondLst>
                                  <p:childTnLst>
                                    <p:set>
                                      <p:cBhvr>
                                        <p:cTn id="41" dur="1" fill="hold">
                                          <p:stCondLst>
                                            <p:cond delay="0"/>
                                          </p:stCondLst>
                                        </p:cTn>
                                        <p:tgtEl>
                                          <p:spTgt spid="35"/>
                                        </p:tgtEl>
                                        <p:attrNameLst>
                                          <p:attrName>style.visibility</p:attrName>
                                        </p:attrNameLst>
                                      </p:cBhvr>
                                      <p:to>
                                        <p:strVal val="visible"/>
                                      </p:to>
                                    </p:set>
                                    <p:anim calcmode="lin" valueType="num">
                                      <p:cBhvr additive="base">
                                        <p:cTn id="42" dur="500" fill="hold"/>
                                        <p:tgtEl>
                                          <p:spTgt spid="35"/>
                                        </p:tgtEl>
                                        <p:attrNameLst>
                                          <p:attrName>ppt_x</p:attrName>
                                        </p:attrNameLst>
                                      </p:cBhvr>
                                      <p:tavLst>
                                        <p:tav tm="0">
                                          <p:val>
                                            <p:strVal val="1+#ppt_w/2"/>
                                          </p:val>
                                        </p:tav>
                                        <p:tav tm="100000">
                                          <p:val>
                                            <p:strVal val="#ppt_x"/>
                                          </p:val>
                                        </p:tav>
                                      </p:tavLst>
                                    </p:anim>
                                    <p:anim calcmode="lin" valueType="num">
                                      <p:cBhvr additive="base">
                                        <p:cTn id="43" dur="500" fill="hold"/>
                                        <p:tgtEl>
                                          <p:spTgt spid="35"/>
                                        </p:tgtEl>
                                        <p:attrNameLst>
                                          <p:attrName>ppt_y</p:attrName>
                                        </p:attrNameLst>
                                      </p:cBhvr>
                                      <p:tavLst>
                                        <p:tav tm="0">
                                          <p:val>
                                            <p:strVal val="#ppt_y"/>
                                          </p:val>
                                        </p:tav>
                                        <p:tav tm="100000">
                                          <p:val>
                                            <p:strVal val="#ppt_y"/>
                                          </p:val>
                                        </p:tav>
                                      </p:tavLst>
                                    </p:anim>
                                  </p:childTnLst>
                                </p:cTn>
                              </p:par>
                            </p:childTnLst>
                          </p:cTn>
                        </p:par>
                      </p:childTnLst>
                    </p:cTn>
                  </p:par>
                  <p:par>
                    <p:cTn id="44" fill="hold">
                      <p:stCondLst>
                        <p:cond delay="indefinite"/>
                      </p:stCondLst>
                      <p:childTnLst>
                        <p:par>
                          <p:cTn id="45" fill="hold">
                            <p:stCondLst>
                              <p:cond delay="0"/>
                            </p:stCondLst>
                            <p:childTnLst>
                              <p:par>
                                <p:cTn id="46" presetID="2" presetClass="entr" presetSubtype="2" fill="hold" grpId="0" nodeType="clickEffect">
                                  <p:stCondLst>
                                    <p:cond delay="0"/>
                                  </p:stCondLst>
                                  <p:childTnLst>
                                    <p:set>
                                      <p:cBhvr>
                                        <p:cTn id="47" dur="1" fill="hold">
                                          <p:stCondLst>
                                            <p:cond delay="0"/>
                                          </p:stCondLst>
                                        </p:cTn>
                                        <p:tgtEl>
                                          <p:spTgt spid="34"/>
                                        </p:tgtEl>
                                        <p:attrNameLst>
                                          <p:attrName>style.visibility</p:attrName>
                                        </p:attrNameLst>
                                      </p:cBhvr>
                                      <p:to>
                                        <p:strVal val="visible"/>
                                      </p:to>
                                    </p:set>
                                    <p:anim calcmode="lin" valueType="num">
                                      <p:cBhvr additive="base">
                                        <p:cTn id="48" dur="500" fill="hold"/>
                                        <p:tgtEl>
                                          <p:spTgt spid="34"/>
                                        </p:tgtEl>
                                        <p:attrNameLst>
                                          <p:attrName>ppt_x</p:attrName>
                                        </p:attrNameLst>
                                      </p:cBhvr>
                                      <p:tavLst>
                                        <p:tav tm="0">
                                          <p:val>
                                            <p:strVal val="1+#ppt_w/2"/>
                                          </p:val>
                                        </p:tav>
                                        <p:tav tm="100000">
                                          <p:val>
                                            <p:strVal val="#ppt_x"/>
                                          </p:val>
                                        </p:tav>
                                      </p:tavLst>
                                    </p:anim>
                                    <p:anim calcmode="lin" valueType="num">
                                      <p:cBhvr additive="base">
                                        <p:cTn id="49" dur="500" fill="hold"/>
                                        <p:tgtEl>
                                          <p:spTgt spid="34"/>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 grpId="0" animBg="1"/>
      <p:bldP spid="23" grpId="0" animBg="1"/>
      <p:bldP spid="24" grpId="0" animBg="1"/>
      <p:bldP spid="25" grpId="0" animBg="1"/>
      <p:bldP spid="26" grpId="0" animBg="1"/>
      <p:bldP spid="29" grpId="0"/>
      <p:bldP spid="33" grpId="0"/>
      <p:bldP spid="34" grpId="0"/>
      <p:bldP spid="35" grpId="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D295C7CD-7D78-49FC-9DA0-450DD01B4413}"/>
              </a:ext>
            </a:extLst>
          </p:cNvPr>
          <p:cNvSpPr>
            <a:spLocks noGrp="1"/>
          </p:cNvSpPr>
          <p:nvPr>
            <p:ph type="title"/>
          </p:nvPr>
        </p:nvSpPr>
        <p:spPr>
          <a:xfrm>
            <a:off x="838200" y="254285"/>
            <a:ext cx="10515600" cy="1325563"/>
          </a:xfrm>
        </p:spPr>
        <p:txBody>
          <a:bodyPr/>
          <a:lstStyle/>
          <a:p>
            <a:pPr algn="ctr"/>
            <a:r>
              <a:rPr lang="hu-HU" dirty="0" smtClean="0">
                <a:latin typeface="Times New Roman" panose="02020603050405020304" pitchFamily="18" charset="0"/>
                <a:cs typeface="Times New Roman" panose="02020603050405020304" pitchFamily="18" charset="0"/>
              </a:rPr>
              <a:t>Nernst equation for </a:t>
            </a:r>
            <a:r>
              <a:rPr lang="en-US" dirty="0">
                <a:latin typeface="Times New Roman" panose="02020603050405020304" pitchFamily="18" charset="0"/>
                <a:cs typeface="Times New Roman" panose="02020603050405020304" pitchFamily="18" charset="0"/>
              </a:rPr>
              <a:t>metal-insoluble salt electrode</a:t>
            </a:r>
            <a:r>
              <a:rPr lang="hu-HU" dirty="0">
                <a:latin typeface="Times New Roman" panose="02020603050405020304" pitchFamily="18" charset="0"/>
                <a:cs typeface="Times New Roman" panose="02020603050405020304" pitchFamily="18" charset="0"/>
              </a:rPr>
              <a:t>s</a:t>
            </a:r>
          </a:p>
        </p:txBody>
      </p:sp>
      <p:sp>
        <p:nvSpPr>
          <p:cNvPr id="3" name="Tartalom helye 2">
            <a:extLst>
              <a:ext uri="{FF2B5EF4-FFF2-40B4-BE49-F238E27FC236}">
                <a16:creationId xmlns:a16="http://schemas.microsoft.com/office/drawing/2014/main" id="{21C575F2-DCB5-467E-9D41-0093440515F3}"/>
              </a:ext>
            </a:extLst>
          </p:cNvPr>
          <p:cNvSpPr>
            <a:spLocks noGrp="1"/>
          </p:cNvSpPr>
          <p:nvPr>
            <p:ph idx="1"/>
          </p:nvPr>
        </p:nvSpPr>
        <p:spPr>
          <a:xfrm>
            <a:off x="318655" y="1662545"/>
            <a:ext cx="11582400" cy="4993088"/>
          </a:xfrm>
        </p:spPr>
        <p:txBody>
          <a:bodyPr>
            <a:normAutofit/>
          </a:bodyPr>
          <a:lstStyle/>
          <a:p>
            <a:r>
              <a:rPr lang="hu-HU" dirty="0" smtClean="0">
                <a:latin typeface="Times New Roman" panose="02020603050405020304" pitchFamily="18" charset="0"/>
                <a:cs typeface="Times New Roman" panose="02020603050405020304" pitchFamily="18" charset="0"/>
              </a:rPr>
              <a:t>One has</a:t>
            </a:r>
            <a:r>
              <a:rPr lang="en-US" dirty="0" smtClean="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to </a:t>
            </a:r>
            <a:r>
              <a:rPr lang="hu-HU" dirty="0" smtClean="0">
                <a:latin typeface="Times New Roman" panose="02020603050405020304" pitchFamily="18" charset="0"/>
                <a:cs typeface="Times New Roman" panose="02020603050405020304" pitchFamily="18" charset="0"/>
              </a:rPr>
              <a:t>mention</a:t>
            </a:r>
            <a:r>
              <a:rPr lang="en-US" dirty="0" smtClean="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one more important type of </a:t>
            </a:r>
            <a:r>
              <a:rPr lang="en-US" dirty="0" smtClean="0">
                <a:latin typeface="Times New Roman" panose="02020603050405020304" pitchFamily="18" charset="0"/>
                <a:cs typeface="Times New Roman" panose="02020603050405020304" pitchFamily="18" charset="0"/>
              </a:rPr>
              <a:t>electrode</a:t>
            </a:r>
            <a:r>
              <a:rPr lang="hu-HU" dirty="0" smtClean="0">
                <a:latin typeface="Times New Roman" panose="02020603050405020304" pitchFamily="18" charset="0"/>
                <a:cs typeface="Times New Roman" panose="02020603050405020304" pitchFamily="18" charset="0"/>
              </a:rPr>
              <a:t>s</a:t>
            </a:r>
            <a:r>
              <a:rPr lang="en-US" dirty="0" smtClean="0">
                <a:latin typeface="Times New Roman" panose="02020603050405020304" pitchFamily="18" charset="0"/>
                <a:cs typeface="Times New Roman" panose="02020603050405020304" pitchFamily="18" charset="0"/>
              </a:rPr>
              <a:t>, because </a:t>
            </a:r>
            <a:r>
              <a:rPr lang="en-US" dirty="0">
                <a:latin typeface="Times New Roman" panose="02020603050405020304" pitchFamily="18" charset="0"/>
                <a:cs typeface="Times New Roman" panose="02020603050405020304" pitchFamily="18" charset="0"/>
              </a:rPr>
              <a:t>in the case of the electrodes </a:t>
            </a:r>
            <a:r>
              <a:rPr lang="hu-HU" dirty="0" smtClean="0">
                <a:latin typeface="Times New Roman" panose="02020603050405020304" pitchFamily="18" charset="0"/>
                <a:cs typeface="Times New Roman" panose="02020603050405020304" pitchFamily="18" charset="0"/>
              </a:rPr>
              <a:t>discussed</a:t>
            </a:r>
            <a:r>
              <a:rPr lang="en-US" dirty="0" smtClean="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so far, the electrode potential is different when the electrode is in equilibrium, i.e</a:t>
            </a:r>
            <a:r>
              <a:rPr lang="en-US" dirty="0" smtClean="0">
                <a:latin typeface="Times New Roman" panose="02020603050405020304" pitchFamily="18" charset="0"/>
                <a:cs typeface="Times New Roman" panose="02020603050405020304" pitchFamily="18" charset="0"/>
              </a:rPr>
              <a:t>.</a:t>
            </a:r>
            <a:r>
              <a:rPr lang="hu-HU" dirty="0" smtClean="0">
                <a:latin typeface="Times New Roman" panose="02020603050405020304" pitchFamily="18" charset="0"/>
                <a:cs typeface="Times New Roman" panose="02020603050405020304" pitchFamily="18" charset="0"/>
              </a:rPr>
              <a:t>,</a:t>
            </a:r>
            <a:r>
              <a:rPr lang="en-US" dirty="0" smtClean="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no current flows through it, so during a unit of </a:t>
            </a:r>
            <a:r>
              <a:rPr lang="en-US" dirty="0" smtClean="0">
                <a:latin typeface="Times New Roman" panose="02020603050405020304" pitchFamily="18" charset="0"/>
                <a:cs typeface="Times New Roman" panose="02020603050405020304" pitchFamily="18" charset="0"/>
              </a:rPr>
              <a:t>time</a:t>
            </a:r>
            <a:r>
              <a:rPr lang="hu-HU" dirty="0" smtClean="0">
                <a:latin typeface="Times New Roman" panose="02020603050405020304" pitchFamily="18" charset="0"/>
                <a:cs typeface="Times New Roman" panose="02020603050405020304" pitchFamily="18" charset="0"/>
              </a:rPr>
              <a:t>,</a:t>
            </a:r>
            <a:r>
              <a:rPr lang="en-US" dirty="0" smtClean="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the half-cell reaction goes </a:t>
            </a:r>
            <a:r>
              <a:rPr lang="hu-HU" dirty="0" smtClean="0">
                <a:latin typeface="Times New Roman" panose="02020603050405020304" pitchFamily="18" charset="0"/>
                <a:cs typeface="Times New Roman" panose="02020603050405020304" pitchFamily="18" charset="0"/>
              </a:rPr>
              <a:t>both directions</a:t>
            </a:r>
            <a:r>
              <a:rPr lang="en-US" dirty="0" smtClean="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at the same </a:t>
            </a:r>
            <a:r>
              <a:rPr lang="en-US" dirty="0" smtClean="0">
                <a:latin typeface="Times New Roman" panose="02020603050405020304" pitchFamily="18" charset="0"/>
                <a:cs typeface="Times New Roman" panose="02020603050405020304" pitchFamily="18" charset="0"/>
              </a:rPr>
              <a:t>speed</a:t>
            </a:r>
            <a:r>
              <a:rPr lang="hu-HU" dirty="0">
                <a:latin typeface="Times New Roman" panose="02020603050405020304" pitchFamily="18" charset="0"/>
                <a:cs typeface="Times New Roman" panose="02020603050405020304" pitchFamily="18" charset="0"/>
              </a:rPr>
              <a:t> </a:t>
            </a:r>
            <a:r>
              <a:rPr lang="hu-HU" dirty="0" smtClean="0">
                <a:latin typeface="Times New Roman" panose="02020603050405020304" pitchFamily="18" charset="0"/>
                <a:cs typeface="Times New Roman" panose="02020603050405020304" pitchFamily="18" charset="0"/>
              </a:rPr>
              <a:t>and when </a:t>
            </a:r>
            <a:r>
              <a:rPr lang="en-US" dirty="0" smtClean="0">
                <a:latin typeface="Times New Roman" panose="02020603050405020304" pitchFamily="18" charset="0"/>
                <a:cs typeface="Times New Roman" panose="02020603050405020304" pitchFamily="18" charset="0"/>
              </a:rPr>
              <a:t>current </a:t>
            </a:r>
            <a:r>
              <a:rPr lang="en-US" dirty="0">
                <a:latin typeface="Times New Roman" panose="02020603050405020304" pitchFamily="18" charset="0"/>
                <a:cs typeface="Times New Roman" panose="02020603050405020304" pitchFamily="18" charset="0"/>
              </a:rPr>
              <a:t>flows through </a:t>
            </a:r>
            <a:r>
              <a:rPr lang="en-US" dirty="0" smtClean="0">
                <a:latin typeface="Times New Roman" panose="02020603050405020304" pitchFamily="18" charset="0"/>
                <a:cs typeface="Times New Roman" panose="02020603050405020304" pitchFamily="18" charset="0"/>
              </a:rPr>
              <a:t>it</a:t>
            </a:r>
            <a:r>
              <a:rPr lang="hu-HU" dirty="0">
                <a:latin typeface="Times New Roman" panose="02020603050405020304" pitchFamily="18" charset="0"/>
                <a:cs typeface="Times New Roman" panose="02020603050405020304" pitchFamily="18" charset="0"/>
              </a:rPr>
              <a:t>,</a:t>
            </a:r>
            <a:r>
              <a:rPr lang="en-US" dirty="0" smtClean="0">
                <a:latin typeface="Times New Roman" panose="02020603050405020304" pitchFamily="18" charset="0"/>
                <a:cs typeface="Times New Roman" panose="02020603050405020304" pitchFamily="18" charset="0"/>
              </a:rPr>
              <a:t> </a:t>
            </a:r>
            <a:r>
              <a:rPr lang="hu-HU" dirty="0" smtClean="0">
                <a:latin typeface="Times New Roman" panose="02020603050405020304" pitchFamily="18" charset="0"/>
                <a:cs typeface="Times New Roman" panose="02020603050405020304" pitchFamily="18" charset="0"/>
              </a:rPr>
              <a:t>i.e.,</a:t>
            </a:r>
            <a:r>
              <a:rPr lang="en-US" dirty="0" smtClean="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the </a:t>
            </a:r>
            <a:r>
              <a:rPr lang="hu-HU" dirty="0" smtClean="0">
                <a:latin typeface="Times New Roman" panose="02020603050405020304" pitchFamily="18" charset="0"/>
                <a:cs typeface="Times New Roman" panose="02020603050405020304" pitchFamily="18" charset="0"/>
              </a:rPr>
              <a:t>equilibrium</a:t>
            </a:r>
            <a:r>
              <a:rPr lang="en-US" dirty="0" smtClean="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shifts in </a:t>
            </a:r>
            <a:r>
              <a:rPr lang="en-US" dirty="0" smtClean="0">
                <a:latin typeface="Times New Roman" panose="02020603050405020304" pitchFamily="18" charset="0"/>
                <a:cs typeface="Times New Roman" panose="02020603050405020304" pitchFamily="18" charset="0"/>
              </a:rPr>
              <a:t>one</a:t>
            </a:r>
            <a:r>
              <a:rPr lang="hu-HU" dirty="0" smtClean="0">
                <a:latin typeface="Times New Roman" panose="02020603050405020304" pitchFamily="18" charset="0"/>
                <a:cs typeface="Times New Roman" panose="02020603050405020304" pitchFamily="18" charset="0"/>
              </a:rPr>
              <a:t> or other</a:t>
            </a:r>
            <a:r>
              <a:rPr lang="en-US" dirty="0" smtClean="0">
                <a:latin typeface="Times New Roman" panose="02020603050405020304" pitchFamily="18" charset="0"/>
                <a:cs typeface="Times New Roman" panose="02020603050405020304" pitchFamily="18" charset="0"/>
              </a:rPr>
              <a:t> direction</a:t>
            </a:r>
            <a:r>
              <a:rPr lang="hu-HU" dirty="0" smtClean="0">
                <a:latin typeface="Times New Roman" panose="02020603050405020304" pitchFamily="18" charset="0"/>
                <a:cs typeface="Times New Roman" panose="02020603050405020304" pitchFamily="18" charset="0"/>
              </a:rPr>
              <a:t>.</a:t>
            </a:r>
            <a:endParaRPr lang="hu-HU" dirty="0">
              <a:latin typeface="Times New Roman" panose="02020603050405020304" pitchFamily="18" charset="0"/>
              <a:cs typeface="Times New Roman" panose="02020603050405020304" pitchFamily="18" charset="0"/>
            </a:endParaRPr>
          </a:p>
          <a:p>
            <a:r>
              <a:rPr lang="en-US" dirty="0">
                <a:latin typeface="Times New Roman" panose="02020603050405020304" pitchFamily="18" charset="0"/>
                <a:cs typeface="Times New Roman" panose="02020603050405020304" pitchFamily="18" charset="0"/>
              </a:rPr>
              <a:t>This is called </a:t>
            </a:r>
            <a:r>
              <a:rPr lang="en-US" dirty="0" smtClean="0">
                <a:latin typeface="Times New Roman" panose="02020603050405020304" pitchFamily="18" charset="0"/>
                <a:cs typeface="Times New Roman" panose="02020603050405020304" pitchFamily="18" charset="0"/>
              </a:rPr>
              <a:t>that </a:t>
            </a:r>
            <a:r>
              <a:rPr lang="en-US" dirty="0">
                <a:latin typeface="Times New Roman" panose="02020603050405020304" pitchFamily="18" charset="0"/>
                <a:cs typeface="Times New Roman" panose="02020603050405020304" pitchFamily="18" charset="0"/>
              </a:rPr>
              <a:t>the electrodes are polarized. The cell potential measured in this way "during work" is not equal to the difference between the equilibrium potentials, which is called the electromotive force of the cell</a:t>
            </a:r>
            <a:r>
              <a:rPr lang="hu-HU" dirty="0" smtClean="0">
                <a:latin typeface="Times New Roman" panose="02020603050405020304" pitchFamily="18" charset="0"/>
                <a:cs typeface="Times New Roman" panose="02020603050405020304" pitchFamily="18" charset="0"/>
              </a:rPr>
              <a:t>!</a:t>
            </a:r>
            <a:endParaRPr lang="hu-HU" dirty="0">
              <a:latin typeface="Times New Roman" panose="02020603050405020304" pitchFamily="18" charset="0"/>
              <a:cs typeface="Times New Roman" panose="02020603050405020304" pitchFamily="18" charset="0"/>
            </a:endParaRPr>
          </a:p>
          <a:p>
            <a:r>
              <a:rPr lang="hu-HU" b="1" dirty="0" smtClean="0"/>
              <a:t>electromotive force:</a:t>
            </a:r>
            <a:r>
              <a:rPr lang="hu-HU" dirty="0" smtClean="0"/>
              <a:t> (sign: </a:t>
            </a:r>
            <a:r>
              <a:rPr lang="hu-HU" i="1" dirty="0"/>
              <a:t>E</a:t>
            </a:r>
            <a:r>
              <a:rPr lang="hu-HU" i="1" baseline="-25000" dirty="0"/>
              <a:t>MF</a:t>
            </a:r>
            <a:r>
              <a:rPr lang="hu-HU" dirty="0"/>
              <a:t>; </a:t>
            </a:r>
            <a:r>
              <a:rPr lang="hu-HU" dirty="0" smtClean="0"/>
              <a:t>unit: </a:t>
            </a:r>
            <a:r>
              <a:rPr lang="hu-HU" i="1" dirty="0"/>
              <a:t>1 V</a:t>
            </a:r>
            <a:r>
              <a:rPr lang="hu-HU" dirty="0"/>
              <a:t>) </a:t>
            </a:r>
            <a:r>
              <a:rPr lang="en-US" dirty="0"/>
              <a:t>is the cell potential that can be </a:t>
            </a:r>
            <a:r>
              <a:rPr lang="en-US" dirty="0" smtClean="0"/>
              <a:t>measured</a:t>
            </a:r>
            <a:r>
              <a:rPr lang="hu-HU" dirty="0" smtClean="0"/>
              <a:t>,</a:t>
            </a:r>
            <a:r>
              <a:rPr lang="en-US" dirty="0" smtClean="0"/>
              <a:t> </a:t>
            </a:r>
            <a:r>
              <a:rPr lang="en-US" dirty="0"/>
              <a:t>when no current flows through the </a:t>
            </a:r>
            <a:r>
              <a:rPr lang="en-US" dirty="0" smtClean="0"/>
              <a:t>cell. </a:t>
            </a:r>
            <a:r>
              <a:rPr lang="en-US" dirty="0"/>
              <a:t>Its sign is always positive, since</a:t>
            </a:r>
            <a:r>
              <a:rPr lang="hu-HU" dirty="0" smtClean="0"/>
              <a:t> </a:t>
            </a:r>
            <a:r>
              <a:rPr lang="hu-HU" dirty="0"/>
              <a:t>E</a:t>
            </a:r>
            <a:r>
              <a:rPr lang="hu-HU" baseline="-25000" dirty="0"/>
              <a:t>MF</a:t>
            </a:r>
            <a:r>
              <a:rPr lang="hu-HU" dirty="0"/>
              <a:t> = </a:t>
            </a:r>
            <a:r>
              <a:rPr lang="hu-HU" dirty="0" smtClean="0"/>
              <a:t>ε</a:t>
            </a:r>
            <a:r>
              <a:rPr lang="hu-HU" baseline="-25000" dirty="0" smtClean="0"/>
              <a:t>cathode</a:t>
            </a:r>
            <a:r>
              <a:rPr lang="hu-HU" dirty="0"/>
              <a:t> - </a:t>
            </a:r>
            <a:r>
              <a:rPr lang="hu-HU" dirty="0" smtClean="0"/>
              <a:t>ε</a:t>
            </a:r>
            <a:r>
              <a:rPr lang="hu-HU" baseline="-25000" dirty="0" smtClean="0"/>
              <a:t>anode</a:t>
            </a:r>
            <a:r>
              <a:rPr lang="hu-HU" dirty="0"/>
              <a:t> &gt; 0.</a:t>
            </a:r>
            <a:endParaRPr lang="hu-H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0707074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artalom helye 2">
            <a:extLst>
              <a:ext uri="{FF2B5EF4-FFF2-40B4-BE49-F238E27FC236}">
                <a16:creationId xmlns:a16="http://schemas.microsoft.com/office/drawing/2014/main" id="{21C575F2-DCB5-467E-9D41-0093440515F3}"/>
              </a:ext>
            </a:extLst>
          </p:cNvPr>
          <p:cNvSpPr>
            <a:spLocks noGrp="1"/>
          </p:cNvSpPr>
          <p:nvPr>
            <p:ph idx="1"/>
          </p:nvPr>
        </p:nvSpPr>
        <p:spPr>
          <a:xfrm>
            <a:off x="318655" y="1662545"/>
            <a:ext cx="11582400" cy="4993088"/>
          </a:xfrm>
        </p:spPr>
        <p:txBody>
          <a:bodyPr>
            <a:normAutofit/>
          </a:bodyPr>
          <a:lstStyle/>
          <a:p>
            <a:r>
              <a:rPr lang="en-US" dirty="0">
                <a:latin typeface="Times New Roman" panose="02020603050405020304" pitchFamily="18" charset="0"/>
                <a:cs typeface="Times New Roman" panose="02020603050405020304" pitchFamily="18" charset="0"/>
              </a:rPr>
              <a:t>However, </a:t>
            </a:r>
            <a:r>
              <a:rPr lang="hu-HU" dirty="0" smtClean="0">
                <a:latin typeface="Times New Roman" panose="02020603050405020304" pitchFamily="18" charset="0"/>
                <a:cs typeface="Times New Roman" panose="02020603050405020304" pitchFamily="18" charset="0"/>
              </a:rPr>
              <a:t>one</a:t>
            </a:r>
            <a:r>
              <a:rPr lang="en-US" dirty="0" smtClean="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often </a:t>
            </a:r>
            <a:r>
              <a:rPr lang="en-US" dirty="0" smtClean="0">
                <a:latin typeface="Times New Roman" panose="02020603050405020304" pitchFamily="18" charset="0"/>
                <a:cs typeface="Times New Roman" panose="02020603050405020304" pitchFamily="18" charset="0"/>
              </a:rPr>
              <a:t>need</a:t>
            </a:r>
            <a:r>
              <a:rPr lang="hu-HU" dirty="0" smtClean="0">
                <a:latin typeface="Times New Roman" panose="02020603050405020304" pitchFamily="18" charset="0"/>
                <a:cs typeface="Times New Roman" panose="02020603050405020304" pitchFamily="18" charset="0"/>
              </a:rPr>
              <a:t>s</a:t>
            </a:r>
            <a:r>
              <a:rPr lang="en-US" dirty="0" smtClean="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to know how the potential of an electrode changes </a:t>
            </a:r>
            <a:r>
              <a:rPr lang="hu-HU" dirty="0" smtClean="0">
                <a:latin typeface="Times New Roman" panose="02020603050405020304" pitchFamily="18" charset="0"/>
                <a:cs typeface="Times New Roman" panose="02020603050405020304" pitchFamily="18" charset="0"/>
              </a:rPr>
              <a:t>during</a:t>
            </a:r>
            <a:r>
              <a:rPr lang="en-US" dirty="0" smtClean="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it "does work". </a:t>
            </a:r>
            <a:r>
              <a:rPr lang="hu-HU" dirty="0" smtClean="0">
                <a:latin typeface="Times New Roman" panose="02020603050405020304" pitchFamily="18" charset="0"/>
                <a:cs typeface="Times New Roman" panose="02020603050405020304" pitchFamily="18" charset="0"/>
              </a:rPr>
              <a:t>This can o</a:t>
            </a:r>
            <a:r>
              <a:rPr lang="en-US" dirty="0" err="1" smtClean="0">
                <a:latin typeface="Times New Roman" panose="02020603050405020304" pitchFamily="18" charset="0"/>
                <a:cs typeface="Times New Roman" panose="02020603050405020304" pitchFamily="18" charset="0"/>
              </a:rPr>
              <a:t>nly</a:t>
            </a:r>
            <a:r>
              <a:rPr lang="en-US" dirty="0" smtClean="0">
                <a:latin typeface="Times New Roman" panose="02020603050405020304" pitchFamily="18" charset="0"/>
                <a:cs typeface="Times New Roman" panose="02020603050405020304" pitchFamily="18" charset="0"/>
              </a:rPr>
              <a:t> </a:t>
            </a:r>
            <a:r>
              <a:rPr lang="hu-HU" dirty="0" smtClean="0">
                <a:latin typeface="Times New Roman" panose="02020603050405020304" pitchFamily="18" charset="0"/>
                <a:cs typeface="Times New Roman" panose="02020603050405020304" pitchFamily="18" charset="0"/>
              </a:rPr>
              <a:t>be </a:t>
            </a:r>
            <a:r>
              <a:rPr lang="en-US" dirty="0" smtClean="0">
                <a:latin typeface="Times New Roman" panose="02020603050405020304" pitchFamily="18" charset="0"/>
                <a:cs typeface="Times New Roman" panose="02020603050405020304" pitchFamily="18" charset="0"/>
              </a:rPr>
              <a:t>measure</a:t>
            </a:r>
            <a:r>
              <a:rPr lang="hu-HU" dirty="0" smtClean="0">
                <a:latin typeface="Times New Roman" panose="02020603050405020304" pitchFamily="18" charset="0"/>
                <a:cs typeface="Times New Roman" panose="02020603050405020304" pitchFamily="18" charset="0"/>
              </a:rPr>
              <a:t>d</a:t>
            </a:r>
            <a:r>
              <a:rPr lang="en-US" dirty="0" smtClean="0">
                <a:latin typeface="Times New Roman" panose="02020603050405020304" pitchFamily="18" charset="0"/>
                <a:cs typeface="Times New Roman" panose="02020603050405020304" pitchFamily="18" charset="0"/>
              </a:rPr>
              <a:t> if one </a:t>
            </a:r>
            <a:r>
              <a:rPr lang="en-US" dirty="0">
                <a:latin typeface="Times New Roman" panose="02020603050405020304" pitchFamily="18" charset="0"/>
                <a:cs typeface="Times New Roman" panose="02020603050405020304" pitchFamily="18" charset="0"/>
              </a:rPr>
              <a:t>of the two electrodes is polarized, i.e</a:t>
            </a:r>
            <a:r>
              <a:rPr lang="en-US" dirty="0" smtClean="0">
                <a:latin typeface="Times New Roman" panose="02020603050405020304" pitchFamily="18" charset="0"/>
                <a:cs typeface="Times New Roman" panose="02020603050405020304" pitchFamily="18" charset="0"/>
              </a:rPr>
              <a:t>.</a:t>
            </a:r>
            <a:r>
              <a:rPr lang="hu-HU" dirty="0" smtClean="0">
                <a:latin typeface="Times New Roman" panose="02020603050405020304" pitchFamily="18" charset="0"/>
                <a:cs typeface="Times New Roman" panose="02020603050405020304" pitchFamily="18" charset="0"/>
              </a:rPr>
              <a:t>,</a:t>
            </a:r>
            <a:r>
              <a:rPr lang="en-US" dirty="0" smtClean="0">
                <a:latin typeface="Times New Roman" panose="02020603050405020304" pitchFamily="18" charset="0"/>
                <a:cs typeface="Times New Roman" panose="02020603050405020304" pitchFamily="18" charset="0"/>
              </a:rPr>
              <a:t> potential </a:t>
            </a:r>
            <a:r>
              <a:rPr lang="en-US" dirty="0">
                <a:latin typeface="Times New Roman" panose="02020603050405020304" pitchFamily="18" charset="0"/>
                <a:cs typeface="Times New Roman" panose="02020603050405020304" pitchFamily="18" charset="0"/>
              </a:rPr>
              <a:t>changes due to the current flowing through it</a:t>
            </a:r>
            <a:r>
              <a:rPr lang="hu-HU" dirty="0" smtClean="0">
                <a:latin typeface="Times New Roman" panose="02020603050405020304" pitchFamily="18" charset="0"/>
                <a:cs typeface="Times New Roman" panose="02020603050405020304" pitchFamily="18" charset="0"/>
              </a:rPr>
              <a:t>.</a:t>
            </a:r>
            <a:endParaRPr lang="hu-HU" dirty="0">
              <a:latin typeface="Times New Roman" panose="02020603050405020304" pitchFamily="18" charset="0"/>
              <a:cs typeface="Times New Roman" panose="02020603050405020304" pitchFamily="18" charset="0"/>
            </a:endParaRPr>
          </a:p>
          <a:p>
            <a:r>
              <a:rPr lang="en-US" dirty="0">
                <a:latin typeface="Times New Roman" panose="02020603050405020304" pitchFamily="18" charset="0"/>
                <a:cs typeface="Times New Roman" panose="02020603050405020304" pitchFamily="18" charset="0"/>
              </a:rPr>
              <a:t>This problem is solved by </a:t>
            </a:r>
            <a:r>
              <a:rPr lang="en-US" dirty="0" smtClean="0">
                <a:latin typeface="Times New Roman" panose="02020603050405020304" pitchFamily="18" charset="0"/>
                <a:cs typeface="Times New Roman" panose="02020603050405020304" pitchFamily="18" charset="0"/>
              </a:rPr>
              <a:t>the</a:t>
            </a:r>
            <a:r>
              <a:rPr lang="hu-HU" dirty="0" smtClean="0">
                <a:latin typeface="Times New Roman" panose="02020603050405020304" pitchFamily="18" charset="0"/>
                <a:cs typeface="Times New Roman" panose="02020603050405020304" pitchFamily="18" charset="0"/>
              </a:rPr>
              <a:t> use of:</a:t>
            </a:r>
            <a:r>
              <a:rPr lang="en-US" dirty="0" smtClean="0">
                <a:latin typeface="Times New Roman" panose="02020603050405020304" pitchFamily="18" charset="0"/>
                <a:cs typeface="Times New Roman" panose="02020603050405020304" pitchFamily="18" charset="0"/>
              </a:rPr>
              <a:t> </a:t>
            </a:r>
            <a:endParaRPr lang="hu-HU" dirty="0">
              <a:latin typeface="Times New Roman" panose="02020603050405020304" pitchFamily="18" charset="0"/>
              <a:cs typeface="Times New Roman" panose="02020603050405020304" pitchFamily="18" charset="0"/>
            </a:endParaRPr>
          </a:p>
          <a:p>
            <a:r>
              <a:rPr lang="en-US" b="1" dirty="0"/>
              <a:t>metal</a:t>
            </a:r>
            <a:r>
              <a:rPr lang="en-US" dirty="0"/>
              <a:t>-</a:t>
            </a:r>
            <a:r>
              <a:rPr lang="en-US" b="1" dirty="0"/>
              <a:t>insoluble salt </a:t>
            </a:r>
            <a:r>
              <a:rPr lang="en-US" b="1" dirty="0" smtClean="0"/>
              <a:t>electrode</a:t>
            </a:r>
            <a:r>
              <a:rPr lang="hu-HU" b="1" dirty="0" smtClean="0"/>
              <a:t>s:</a:t>
            </a:r>
            <a:r>
              <a:rPr lang="hu-HU" dirty="0" smtClean="0"/>
              <a:t> </a:t>
            </a:r>
            <a:r>
              <a:rPr lang="en-US" dirty="0"/>
              <a:t>an </a:t>
            </a:r>
            <a:r>
              <a:rPr lang="en-US" dirty="0" smtClean="0"/>
              <a:t>electrode</a:t>
            </a:r>
            <a:r>
              <a:rPr lang="hu-HU" dirty="0" smtClean="0"/>
              <a:t>,</a:t>
            </a:r>
            <a:r>
              <a:rPr lang="en-US" dirty="0" smtClean="0"/>
              <a:t> </a:t>
            </a:r>
            <a:r>
              <a:rPr lang="en-US" dirty="0"/>
              <a:t>in which the metallic conductor is immersed in a solution that contains its own ions in the form of a poorly soluble </a:t>
            </a:r>
            <a:r>
              <a:rPr lang="en-US" dirty="0" smtClean="0"/>
              <a:t>salt</a:t>
            </a:r>
            <a:r>
              <a:rPr lang="hu-HU" dirty="0" smtClean="0"/>
              <a:t>.</a:t>
            </a:r>
            <a:r>
              <a:rPr lang="en-US" dirty="0" smtClean="0"/>
              <a:t> </a:t>
            </a:r>
            <a:r>
              <a:rPr lang="hu-HU" dirty="0" smtClean="0"/>
              <a:t>I</a:t>
            </a:r>
            <a:r>
              <a:rPr lang="en-US" dirty="0" smtClean="0"/>
              <a:t>n </a:t>
            </a:r>
            <a:r>
              <a:rPr lang="en-US" dirty="0"/>
              <a:t>the solution, in addition to the solid form of the poorly soluble salt, a well-soluble </a:t>
            </a:r>
            <a:r>
              <a:rPr lang="en-US" dirty="0" smtClean="0"/>
              <a:t>salt</a:t>
            </a:r>
            <a:r>
              <a:rPr lang="hu-HU" dirty="0" smtClean="0"/>
              <a:t>,</a:t>
            </a:r>
            <a:r>
              <a:rPr lang="en-US" dirty="0" smtClean="0"/>
              <a:t> </a:t>
            </a:r>
            <a:r>
              <a:rPr lang="en-US" dirty="0"/>
              <a:t>whose anion matches the poorly soluble salt is also present in a known </a:t>
            </a:r>
            <a:r>
              <a:rPr lang="en-US" dirty="0" smtClean="0"/>
              <a:t>concentration</a:t>
            </a:r>
            <a:r>
              <a:rPr lang="hu-HU" dirty="0" smtClean="0"/>
              <a:t>.</a:t>
            </a:r>
            <a:r>
              <a:rPr lang="en-US" dirty="0" smtClean="0"/>
              <a:t> </a:t>
            </a:r>
            <a:r>
              <a:rPr lang="hu-HU" dirty="0" smtClean="0"/>
              <a:t>T</a:t>
            </a:r>
            <a:r>
              <a:rPr lang="en-US" dirty="0" smtClean="0"/>
              <a:t>he </a:t>
            </a:r>
            <a:r>
              <a:rPr lang="en-US" dirty="0"/>
              <a:t>Nernst </a:t>
            </a:r>
            <a:r>
              <a:rPr lang="en-US" dirty="0" smtClean="0"/>
              <a:t>equation</a:t>
            </a:r>
            <a:r>
              <a:rPr lang="hu-HU" dirty="0" smtClean="0"/>
              <a:t> must be valid</a:t>
            </a:r>
            <a:r>
              <a:rPr lang="en-US" dirty="0" smtClean="0"/>
              <a:t> </a:t>
            </a:r>
            <a:r>
              <a:rPr lang="hu-HU" dirty="0" smtClean="0"/>
              <a:t>for</a:t>
            </a:r>
            <a:r>
              <a:rPr lang="en-US" dirty="0" smtClean="0"/>
              <a:t> </a:t>
            </a:r>
            <a:r>
              <a:rPr lang="en-US" dirty="0"/>
              <a:t>the electrode potential</a:t>
            </a:r>
            <a:r>
              <a:rPr lang="en-US" dirty="0" smtClean="0"/>
              <a:t>.</a:t>
            </a:r>
            <a:endParaRPr lang="hu-HU" dirty="0">
              <a:latin typeface="Times New Roman" panose="02020603050405020304" pitchFamily="18" charset="0"/>
              <a:cs typeface="Times New Roman" panose="02020603050405020304" pitchFamily="18" charset="0"/>
            </a:endParaRPr>
          </a:p>
        </p:txBody>
      </p:sp>
      <p:sp>
        <p:nvSpPr>
          <p:cNvPr id="7" name="Cím 1">
            <a:extLst>
              <a:ext uri="{FF2B5EF4-FFF2-40B4-BE49-F238E27FC236}">
                <a16:creationId xmlns:a16="http://schemas.microsoft.com/office/drawing/2014/main" id="{D295C7CD-7D78-49FC-9DA0-450DD01B4413}"/>
              </a:ext>
            </a:extLst>
          </p:cNvPr>
          <p:cNvSpPr>
            <a:spLocks noGrp="1"/>
          </p:cNvSpPr>
          <p:nvPr>
            <p:ph type="title"/>
          </p:nvPr>
        </p:nvSpPr>
        <p:spPr>
          <a:xfrm>
            <a:off x="838200" y="254285"/>
            <a:ext cx="10515600" cy="1325563"/>
          </a:xfrm>
        </p:spPr>
        <p:txBody>
          <a:bodyPr/>
          <a:lstStyle/>
          <a:p>
            <a:pPr algn="ctr"/>
            <a:r>
              <a:rPr lang="hu-HU" dirty="0" smtClean="0">
                <a:latin typeface="Times New Roman" panose="02020603050405020304" pitchFamily="18" charset="0"/>
                <a:cs typeface="Times New Roman" panose="02020603050405020304" pitchFamily="18" charset="0"/>
              </a:rPr>
              <a:t>Nernst equation for </a:t>
            </a:r>
            <a:r>
              <a:rPr lang="en-US" dirty="0">
                <a:latin typeface="Times New Roman" panose="02020603050405020304" pitchFamily="18" charset="0"/>
                <a:cs typeface="Times New Roman" panose="02020603050405020304" pitchFamily="18" charset="0"/>
              </a:rPr>
              <a:t>metal-insoluble salt electrode</a:t>
            </a:r>
            <a:r>
              <a:rPr lang="hu-HU" dirty="0">
                <a:latin typeface="Times New Roman" panose="02020603050405020304" pitchFamily="18" charset="0"/>
                <a:cs typeface="Times New Roman" panose="02020603050405020304" pitchFamily="18" charset="0"/>
              </a:rPr>
              <a:t>s</a:t>
            </a:r>
          </a:p>
        </p:txBody>
      </p:sp>
    </p:spTree>
    <p:extLst>
      <p:ext uri="{BB962C8B-B14F-4D97-AF65-F5344CB8AC3E}">
        <p14:creationId xmlns:p14="http://schemas.microsoft.com/office/powerpoint/2010/main" val="1659406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artalom helye 2">
            <a:extLst>
              <a:ext uri="{FF2B5EF4-FFF2-40B4-BE49-F238E27FC236}">
                <a16:creationId xmlns:a16="http://schemas.microsoft.com/office/drawing/2014/main" id="{21C575F2-DCB5-467E-9D41-0093440515F3}"/>
              </a:ext>
            </a:extLst>
          </p:cNvPr>
          <p:cNvSpPr>
            <a:spLocks noGrp="1"/>
          </p:cNvSpPr>
          <p:nvPr>
            <p:ph idx="1"/>
          </p:nvPr>
        </p:nvSpPr>
        <p:spPr>
          <a:xfrm>
            <a:off x="318655" y="1662546"/>
            <a:ext cx="11582400" cy="4696051"/>
          </a:xfrm>
        </p:spPr>
        <p:txBody>
          <a:bodyPr>
            <a:normAutofit lnSpcReduction="10000"/>
          </a:bodyPr>
          <a:lstStyle/>
          <a:p>
            <a:r>
              <a:rPr lang="en-US" dirty="0">
                <a:latin typeface="Times New Roman" panose="02020603050405020304" pitchFamily="18" charset="0"/>
                <a:cs typeface="Times New Roman" panose="02020603050405020304" pitchFamily="18" charset="0"/>
              </a:rPr>
              <a:t>The two most commonly used </a:t>
            </a:r>
            <a:r>
              <a:rPr lang="hu-HU" dirty="0" smtClean="0">
                <a:latin typeface="Times New Roman" panose="02020603050405020304" pitchFamily="18" charset="0"/>
                <a:cs typeface="Times New Roman" panose="02020603050405020304" pitchFamily="18" charset="0"/>
              </a:rPr>
              <a:t>such </a:t>
            </a:r>
            <a:r>
              <a:rPr lang="en-US" dirty="0" smtClean="0">
                <a:latin typeface="Times New Roman" panose="02020603050405020304" pitchFamily="18" charset="0"/>
                <a:cs typeface="Times New Roman" panose="02020603050405020304" pitchFamily="18" charset="0"/>
              </a:rPr>
              <a:t>electrodes are </a:t>
            </a:r>
            <a:r>
              <a:rPr lang="en-US" dirty="0">
                <a:latin typeface="Times New Roman" panose="02020603050405020304" pitchFamily="18" charset="0"/>
                <a:cs typeface="Times New Roman" panose="02020603050405020304" pitchFamily="18" charset="0"/>
              </a:rPr>
              <a:t>the </a:t>
            </a:r>
            <a:r>
              <a:rPr lang="en-US" dirty="0" smtClean="0">
                <a:latin typeface="Times New Roman" panose="02020603050405020304" pitchFamily="18" charset="0"/>
                <a:cs typeface="Times New Roman" panose="02020603050405020304" pitchFamily="18" charset="0"/>
              </a:rPr>
              <a:t>silver-silver chloride</a:t>
            </a:r>
            <a:r>
              <a:rPr lang="hu-HU" dirty="0" smtClean="0">
                <a:latin typeface="Times New Roman" panose="02020603050405020304" pitchFamily="18" charset="0"/>
                <a:cs typeface="Times New Roman" panose="02020603050405020304" pitchFamily="18" charset="0"/>
              </a:rPr>
              <a:t> (Ag/AgCl))</a:t>
            </a:r>
            <a:r>
              <a:rPr lang="en-US" dirty="0" smtClean="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and calomel</a:t>
            </a:r>
            <a:r>
              <a:rPr lang="hu-HU" dirty="0" smtClean="0">
                <a:latin typeface="Times New Roman" panose="02020603050405020304" pitchFamily="18" charset="0"/>
                <a:cs typeface="Times New Roman" panose="02020603050405020304" pitchFamily="18" charset="0"/>
              </a:rPr>
              <a:t> </a:t>
            </a:r>
            <a:r>
              <a:rPr lang="hu-HU" dirty="0">
                <a:latin typeface="Times New Roman" panose="02020603050405020304" pitchFamily="18" charset="0"/>
                <a:cs typeface="Times New Roman" panose="02020603050405020304" pitchFamily="18" charset="0"/>
              </a:rPr>
              <a:t>(Hg/Hg</a:t>
            </a:r>
            <a:r>
              <a:rPr lang="hu-HU" baseline="-25000" dirty="0">
                <a:latin typeface="Times New Roman" panose="02020603050405020304" pitchFamily="18" charset="0"/>
                <a:cs typeface="Times New Roman" panose="02020603050405020304" pitchFamily="18" charset="0"/>
              </a:rPr>
              <a:t>2</a:t>
            </a:r>
            <a:r>
              <a:rPr lang="hu-HU" dirty="0">
                <a:latin typeface="Times New Roman" panose="02020603050405020304" pitchFamily="18" charset="0"/>
                <a:cs typeface="Times New Roman" panose="02020603050405020304" pitchFamily="18" charset="0"/>
              </a:rPr>
              <a:t>Cl</a:t>
            </a:r>
            <a:r>
              <a:rPr lang="hu-HU" baseline="-25000" dirty="0">
                <a:latin typeface="Times New Roman" panose="02020603050405020304" pitchFamily="18" charset="0"/>
                <a:cs typeface="Times New Roman" panose="02020603050405020304" pitchFamily="18" charset="0"/>
              </a:rPr>
              <a:t>2</a:t>
            </a:r>
            <a:r>
              <a:rPr lang="hu-HU" dirty="0">
                <a:latin typeface="Times New Roman" panose="02020603050405020304" pitchFamily="18" charset="0"/>
                <a:cs typeface="Times New Roman" panose="02020603050405020304" pitchFamily="18" charset="0"/>
              </a:rPr>
              <a:t>) </a:t>
            </a:r>
            <a:r>
              <a:rPr lang="hu-HU" dirty="0" smtClean="0">
                <a:latin typeface="Times New Roman" panose="02020603050405020304" pitchFamily="18" charset="0"/>
                <a:cs typeface="Times New Roman" panose="02020603050405020304" pitchFamily="18" charset="0"/>
              </a:rPr>
              <a:t>electrodes.</a:t>
            </a:r>
            <a:endParaRPr lang="hu-HU" dirty="0">
              <a:latin typeface="Times New Roman" panose="02020603050405020304" pitchFamily="18" charset="0"/>
              <a:cs typeface="Times New Roman" panose="02020603050405020304" pitchFamily="18" charset="0"/>
            </a:endParaRPr>
          </a:p>
          <a:p>
            <a:r>
              <a:rPr lang="en-US" dirty="0">
                <a:latin typeface="Times New Roman" panose="02020603050405020304" pitchFamily="18" charset="0"/>
                <a:cs typeface="Times New Roman" panose="02020603050405020304" pitchFamily="18" charset="0"/>
              </a:rPr>
              <a:t>In the </a:t>
            </a:r>
            <a:r>
              <a:rPr lang="hu-HU" dirty="0">
                <a:latin typeface="Times New Roman" panose="02020603050405020304" pitchFamily="18" charset="0"/>
                <a:cs typeface="Times New Roman" panose="02020603050405020304" pitchFamily="18" charset="0"/>
              </a:rPr>
              <a:t>Ag/AgCl</a:t>
            </a:r>
            <a:r>
              <a:rPr lang="en-US" dirty="0" smtClean="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electrode, a silver plate is immersed in a potassium chloride </a:t>
            </a:r>
            <a:r>
              <a:rPr lang="en-US" dirty="0" smtClean="0">
                <a:latin typeface="Times New Roman" panose="02020603050405020304" pitchFamily="18" charset="0"/>
                <a:cs typeface="Times New Roman" panose="02020603050405020304" pitchFamily="18" charset="0"/>
              </a:rPr>
              <a:t>solution</a:t>
            </a:r>
            <a:r>
              <a:rPr lang="hu-HU" dirty="0" smtClean="0">
                <a:latin typeface="Times New Roman" panose="02020603050405020304" pitchFamily="18" charset="0"/>
                <a:cs typeface="Times New Roman" panose="02020603050405020304" pitchFamily="18" charset="0"/>
              </a:rPr>
              <a:t>,</a:t>
            </a:r>
            <a:r>
              <a:rPr lang="en-US" dirty="0" smtClean="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to which solid silver chloride has been </a:t>
            </a:r>
            <a:r>
              <a:rPr lang="en-US" dirty="0" smtClean="0">
                <a:latin typeface="Times New Roman" panose="02020603050405020304" pitchFamily="18" charset="0"/>
                <a:cs typeface="Times New Roman" panose="02020603050405020304" pitchFamily="18" charset="0"/>
              </a:rPr>
              <a:t>added</a:t>
            </a:r>
            <a:r>
              <a:rPr lang="hu-HU" dirty="0" smtClean="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The concentration of potassium chloride is high</a:t>
            </a:r>
            <a:r>
              <a:rPr lang="hu-HU" dirty="0" smtClean="0">
                <a:latin typeface="Times New Roman" panose="02020603050405020304" pitchFamily="18" charset="0"/>
                <a:cs typeface="Times New Roman" panose="02020603050405020304" pitchFamily="18" charset="0"/>
              </a:rPr>
              <a:t>, 0.1M</a:t>
            </a:r>
            <a:r>
              <a:rPr lang="hu-HU" dirty="0">
                <a:latin typeface="Times New Roman" panose="02020603050405020304" pitchFamily="18" charset="0"/>
                <a:cs typeface="Times New Roman" panose="02020603050405020304" pitchFamily="18" charset="0"/>
              </a:rPr>
              <a:t>,</a:t>
            </a:r>
            <a:r>
              <a:rPr lang="hu-HU" dirty="0" smtClean="0">
                <a:latin typeface="Times New Roman" panose="02020603050405020304" pitchFamily="18" charset="0"/>
                <a:cs typeface="Times New Roman" panose="02020603050405020304" pitchFamily="18" charset="0"/>
              </a:rPr>
              <a:t> 1M or staurated solution (</a:t>
            </a:r>
            <a:r>
              <a:rPr lang="en-US" dirty="0">
                <a:latin typeface="Times New Roman" panose="02020603050405020304" pitchFamily="18" charset="0"/>
                <a:cs typeface="Times New Roman" panose="02020603050405020304" pitchFamily="18" charset="0"/>
              </a:rPr>
              <a:t>i.e</a:t>
            </a:r>
            <a:r>
              <a:rPr lang="en-US" dirty="0" smtClean="0">
                <a:latin typeface="Times New Roman" panose="02020603050405020304" pitchFamily="18" charset="0"/>
                <a:cs typeface="Times New Roman" panose="02020603050405020304" pitchFamily="18" charset="0"/>
              </a:rPr>
              <a:t>.</a:t>
            </a:r>
            <a:r>
              <a:rPr lang="hu-HU" dirty="0" smtClean="0">
                <a:latin typeface="Times New Roman" panose="02020603050405020304" pitchFamily="18" charset="0"/>
                <a:cs typeface="Times New Roman" panose="02020603050405020304" pitchFamily="18" charset="0"/>
              </a:rPr>
              <a:t>,</a:t>
            </a:r>
            <a:r>
              <a:rPr lang="en-US" dirty="0" smtClean="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it may also contain solid </a:t>
            </a:r>
            <a:r>
              <a:rPr lang="en-US" dirty="0" err="1">
                <a:latin typeface="Times New Roman" panose="02020603050405020304" pitchFamily="18" charset="0"/>
                <a:cs typeface="Times New Roman" panose="02020603050405020304" pitchFamily="18" charset="0"/>
              </a:rPr>
              <a:t>KCl</a:t>
            </a:r>
            <a:r>
              <a:rPr lang="hu-HU" dirty="0" smtClean="0">
                <a:latin typeface="Times New Roman" panose="02020603050405020304" pitchFamily="18" charset="0"/>
                <a:cs typeface="Times New Roman" panose="02020603050405020304" pitchFamily="18" charset="0"/>
              </a:rPr>
              <a:t>).</a:t>
            </a:r>
            <a:endParaRPr lang="hu-HU" dirty="0">
              <a:latin typeface="Times New Roman" panose="02020603050405020304" pitchFamily="18" charset="0"/>
              <a:cs typeface="Times New Roman" panose="02020603050405020304" pitchFamily="18" charset="0"/>
            </a:endParaRPr>
          </a:p>
          <a:p>
            <a:r>
              <a:rPr lang="en-US" dirty="0">
                <a:latin typeface="Times New Roman" panose="02020603050405020304" pitchFamily="18" charset="0"/>
                <a:cs typeface="Times New Roman" panose="02020603050405020304" pitchFamily="18" charset="0"/>
              </a:rPr>
              <a:t>Added silver chloride saturates this solution</a:t>
            </a:r>
            <a:r>
              <a:rPr lang="hu-HU" dirty="0">
                <a:latin typeface="Times New Roman" panose="02020603050405020304" pitchFamily="18" charset="0"/>
                <a:cs typeface="Times New Roman" panose="02020603050405020304" pitchFamily="18" charset="0"/>
              </a:rPr>
              <a:t>. The solubility </a:t>
            </a:r>
            <a:r>
              <a:rPr lang="hu-HU" dirty="0" smtClean="0">
                <a:latin typeface="Times New Roman" panose="02020603050405020304" pitchFamily="18" charset="0"/>
                <a:cs typeface="Times New Roman" panose="02020603050405020304" pitchFamily="18" charset="0"/>
              </a:rPr>
              <a:t>product is K</a:t>
            </a:r>
            <a:r>
              <a:rPr lang="hu-HU" baseline="-25000" dirty="0" smtClean="0">
                <a:latin typeface="Times New Roman" panose="02020603050405020304" pitchFamily="18" charset="0"/>
                <a:cs typeface="Times New Roman" panose="02020603050405020304" pitchFamily="18" charset="0"/>
              </a:rPr>
              <a:t>sp</a:t>
            </a:r>
            <a:r>
              <a:rPr lang="hu-HU" dirty="0" smtClean="0">
                <a:latin typeface="Times New Roman" panose="02020603050405020304" pitchFamily="18" charset="0"/>
                <a:cs typeface="Times New Roman" panose="02020603050405020304" pitchFamily="18" charset="0"/>
              </a:rPr>
              <a:t>(AgCl</a:t>
            </a:r>
            <a:r>
              <a:rPr lang="hu-HU" dirty="0">
                <a:latin typeface="Times New Roman" panose="02020603050405020304" pitchFamily="18" charset="0"/>
                <a:cs typeface="Times New Roman" panose="02020603050405020304" pitchFamily="18" charset="0"/>
              </a:rPr>
              <a:t>)=</a:t>
            </a:r>
            <a:r>
              <a:rPr lang="hu-HU" dirty="0" smtClean="0">
                <a:latin typeface="Times New Roman" panose="02020603050405020304" pitchFamily="18" charset="0"/>
                <a:cs typeface="Times New Roman" panose="02020603050405020304" pitchFamily="18" charset="0"/>
              </a:rPr>
              <a:t>1.77·10</a:t>
            </a:r>
            <a:r>
              <a:rPr lang="hu-HU" baseline="30000" dirty="0" smtClean="0">
                <a:latin typeface="Times New Roman" panose="02020603050405020304" pitchFamily="18" charset="0"/>
                <a:cs typeface="Times New Roman" panose="02020603050405020304" pitchFamily="18" charset="0"/>
              </a:rPr>
              <a:t>-10</a:t>
            </a:r>
            <a:r>
              <a:rPr lang="hu-HU" dirty="0" smtClean="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is very low, so the concentration of the chloride ion in the </a:t>
            </a:r>
            <a:r>
              <a:rPr lang="en-US" dirty="0" err="1">
                <a:latin typeface="Times New Roman" panose="02020603050405020304" pitchFamily="18" charset="0"/>
                <a:cs typeface="Times New Roman" panose="02020603050405020304" pitchFamily="18" charset="0"/>
              </a:rPr>
              <a:t>KCl</a:t>
            </a:r>
            <a:r>
              <a:rPr lang="en-US" dirty="0">
                <a:latin typeface="Times New Roman" panose="02020603050405020304" pitchFamily="18" charset="0"/>
                <a:cs typeface="Times New Roman" panose="02020603050405020304" pitchFamily="18" charset="0"/>
              </a:rPr>
              <a:t> solution does not change due to </a:t>
            </a:r>
            <a:r>
              <a:rPr lang="en-US" dirty="0" smtClean="0">
                <a:latin typeface="Times New Roman" panose="02020603050405020304" pitchFamily="18" charset="0"/>
                <a:cs typeface="Times New Roman" panose="02020603050405020304" pitchFamily="18" charset="0"/>
              </a:rPr>
              <a:t>saturation</a:t>
            </a:r>
            <a:r>
              <a:rPr lang="hu-HU" dirty="0" smtClean="0">
                <a:latin typeface="Times New Roman" panose="02020603050405020304" pitchFamily="18" charset="0"/>
                <a:cs typeface="Times New Roman" panose="02020603050405020304" pitchFamily="18" charset="0"/>
              </a:rPr>
              <a:t> and hence,</a:t>
            </a:r>
            <a:r>
              <a:rPr lang="en-US" dirty="0" smtClean="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it can be entered in the solubility </a:t>
            </a:r>
            <a:r>
              <a:rPr lang="en-US" dirty="0" smtClean="0">
                <a:latin typeface="Times New Roman" panose="02020603050405020304" pitchFamily="18" charset="0"/>
                <a:cs typeface="Times New Roman" panose="02020603050405020304" pitchFamily="18" charset="0"/>
              </a:rPr>
              <a:t>product</a:t>
            </a:r>
            <a:r>
              <a:rPr lang="hu-HU" dirty="0">
                <a:latin typeface="Times New Roman" panose="02020603050405020304" pitchFamily="18" charset="0"/>
                <a:cs typeface="Times New Roman" panose="02020603050405020304" pitchFamily="18" charset="0"/>
              </a:rPr>
              <a:t>.</a:t>
            </a:r>
          </a:p>
          <a:p>
            <a:r>
              <a:rPr lang="en-US" dirty="0">
                <a:latin typeface="Times New Roman" panose="02020603050405020304" pitchFamily="18" charset="0"/>
                <a:cs typeface="Times New Roman" panose="02020603050405020304" pitchFamily="18" charset="0"/>
              </a:rPr>
              <a:t>The concentration of silver ions can be calculated from </a:t>
            </a:r>
            <a:r>
              <a:rPr lang="en-US" dirty="0" smtClean="0">
                <a:latin typeface="Times New Roman" panose="02020603050405020304" pitchFamily="18" charset="0"/>
                <a:cs typeface="Times New Roman" panose="02020603050405020304" pitchFamily="18" charset="0"/>
              </a:rPr>
              <a:t>this</a:t>
            </a:r>
            <a:r>
              <a:rPr lang="hu-HU" dirty="0" smtClean="0">
                <a:latin typeface="Times New Roman" panose="02020603050405020304" pitchFamily="18" charset="0"/>
                <a:cs typeface="Times New Roman" panose="02020603050405020304" pitchFamily="18" charset="0"/>
              </a:rPr>
              <a:t>. </a:t>
            </a:r>
            <a:endParaRPr lang="hu-HU" dirty="0">
              <a:latin typeface="Times New Roman" panose="02020603050405020304" pitchFamily="18" charset="0"/>
              <a:cs typeface="Times New Roman" panose="02020603050405020304" pitchFamily="18" charset="0"/>
            </a:endParaRPr>
          </a:p>
        </p:txBody>
      </p:sp>
      <mc:AlternateContent xmlns:mc="http://schemas.openxmlformats.org/markup-compatibility/2006" xmlns:a14="http://schemas.microsoft.com/office/drawing/2010/main">
        <mc:Choice Requires="a14">
          <p:sp>
            <p:nvSpPr>
              <p:cNvPr id="5" name="Szövegdoboz 4">
                <a:extLst>
                  <a:ext uri="{FF2B5EF4-FFF2-40B4-BE49-F238E27FC236}">
                    <a16:creationId xmlns:a16="http://schemas.microsoft.com/office/drawing/2014/main" id="{35CF2C05-51D3-4452-B072-87E640D9C731}"/>
                  </a:ext>
                </a:extLst>
              </p:cNvPr>
              <p:cNvSpPr txBox="1"/>
              <p:nvPr/>
            </p:nvSpPr>
            <p:spPr>
              <a:xfrm>
                <a:off x="3207431" y="6006907"/>
                <a:ext cx="5795113" cy="464101"/>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f>
                        <m:fPr>
                          <m:type m:val="lin"/>
                          <m:ctrlPr>
                            <a:rPr lang="hu-HU" sz="2800" i="1" smtClean="0">
                              <a:latin typeface="Cambria Math" panose="02040503050406030204" pitchFamily="18" charset="0"/>
                            </a:rPr>
                          </m:ctrlPr>
                        </m:fPr>
                        <m:num>
                          <m:d>
                            <m:dPr>
                              <m:begChr m:val="["/>
                              <m:endChr m:val="]"/>
                              <m:ctrlPr>
                                <a:rPr lang="hu-HU" sz="2800" i="1" smtClean="0">
                                  <a:latin typeface="Cambria Math" panose="02040503050406030204" pitchFamily="18" charset="0"/>
                                </a:rPr>
                              </m:ctrlPr>
                            </m:dPr>
                            <m:e>
                              <m:sSup>
                                <m:sSupPr>
                                  <m:ctrlPr>
                                    <a:rPr lang="hu-HU" sz="2800" i="1">
                                      <a:latin typeface="Cambria Math" panose="02040503050406030204" pitchFamily="18" charset="0"/>
                                    </a:rPr>
                                  </m:ctrlPr>
                                </m:sSupPr>
                                <m:e>
                                  <m:r>
                                    <a:rPr lang="hu-HU" sz="2800" i="1">
                                      <a:latin typeface="Cambria Math" panose="02040503050406030204" pitchFamily="18" charset="0"/>
                                    </a:rPr>
                                    <m:t>𝐴𝑔</m:t>
                                  </m:r>
                                </m:e>
                                <m:sup>
                                  <m:r>
                                    <a:rPr lang="hu-HU" sz="2800" i="1">
                                      <a:latin typeface="Cambria Math" panose="02040503050406030204" pitchFamily="18" charset="0"/>
                                    </a:rPr>
                                    <m:t>+</m:t>
                                  </m:r>
                                </m:sup>
                              </m:sSup>
                            </m:e>
                          </m:d>
                        </m:num>
                        <m:den>
                          <m:r>
                            <a:rPr lang="hu-HU" sz="2800" b="0" i="1" smtClean="0">
                              <a:latin typeface="Cambria Math" panose="02040503050406030204" pitchFamily="18" charset="0"/>
                            </a:rPr>
                            <m:t>1</m:t>
                          </m:r>
                          <m:r>
                            <a:rPr lang="hu-HU" sz="2800" b="0" i="1" smtClean="0">
                              <a:latin typeface="Cambria Math" panose="02040503050406030204" pitchFamily="18" charset="0"/>
                            </a:rPr>
                            <m:t>𝑀</m:t>
                          </m:r>
                        </m:den>
                      </m:f>
                      <m:r>
                        <a:rPr lang="hu-HU" sz="2800" b="0" i="1" smtClean="0">
                          <a:latin typeface="Cambria Math" panose="02040503050406030204" pitchFamily="18" charset="0"/>
                        </a:rPr>
                        <m:t>=</m:t>
                      </m:r>
                      <m:f>
                        <m:fPr>
                          <m:type m:val="lin"/>
                          <m:ctrlPr>
                            <a:rPr lang="hu-HU" sz="2800" b="0" i="1" smtClean="0">
                              <a:latin typeface="Cambria Math" panose="02040503050406030204" pitchFamily="18" charset="0"/>
                            </a:rPr>
                          </m:ctrlPr>
                        </m:fPr>
                        <m:num>
                          <m:sSub>
                            <m:sSubPr>
                              <m:ctrlPr>
                                <a:rPr lang="hu-HU" sz="2800" i="1">
                                  <a:latin typeface="Cambria Math" panose="02040503050406030204" pitchFamily="18" charset="0"/>
                                </a:rPr>
                              </m:ctrlPr>
                            </m:sSubPr>
                            <m:e>
                              <m:r>
                                <a:rPr lang="hu-HU" sz="2800" i="1">
                                  <a:latin typeface="Cambria Math" panose="02040503050406030204" pitchFamily="18" charset="0"/>
                                </a:rPr>
                                <m:t>𝐾</m:t>
                              </m:r>
                            </m:e>
                            <m:sub>
                              <m:r>
                                <a:rPr lang="hu-HU" sz="2800" i="1">
                                  <a:latin typeface="Cambria Math" panose="02040503050406030204" pitchFamily="18" charset="0"/>
                                </a:rPr>
                                <m:t>𝑠𝑝</m:t>
                              </m:r>
                            </m:sub>
                          </m:sSub>
                          <m:d>
                            <m:dPr>
                              <m:ctrlPr>
                                <a:rPr lang="hu-HU" sz="2800" i="1">
                                  <a:latin typeface="Cambria Math" panose="02040503050406030204" pitchFamily="18" charset="0"/>
                                </a:rPr>
                              </m:ctrlPr>
                            </m:dPr>
                            <m:e>
                              <m:r>
                                <a:rPr lang="hu-HU" sz="2800" i="1">
                                  <a:latin typeface="Cambria Math" panose="02040503050406030204" pitchFamily="18" charset="0"/>
                                </a:rPr>
                                <m:t>𝐴𝑔𝐶𝑙</m:t>
                              </m:r>
                            </m:e>
                          </m:d>
                        </m:num>
                        <m:den>
                          <m:d>
                            <m:dPr>
                              <m:ctrlPr>
                                <a:rPr lang="hu-HU" sz="2800" i="1">
                                  <a:latin typeface="Cambria Math" panose="02040503050406030204" pitchFamily="18" charset="0"/>
                                </a:rPr>
                              </m:ctrlPr>
                            </m:dPr>
                            <m:e>
                              <m:f>
                                <m:fPr>
                                  <m:type m:val="lin"/>
                                  <m:ctrlPr>
                                    <a:rPr lang="hu-HU" sz="2800" i="1">
                                      <a:latin typeface="Cambria Math" panose="02040503050406030204" pitchFamily="18" charset="0"/>
                                    </a:rPr>
                                  </m:ctrlPr>
                                </m:fPr>
                                <m:num>
                                  <m:d>
                                    <m:dPr>
                                      <m:begChr m:val="["/>
                                      <m:endChr m:val="]"/>
                                      <m:ctrlPr>
                                        <a:rPr lang="hu-HU" sz="2800" i="1">
                                          <a:latin typeface="Cambria Math" panose="02040503050406030204" pitchFamily="18" charset="0"/>
                                        </a:rPr>
                                      </m:ctrlPr>
                                    </m:dPr>
                                    <m:e>
                                      <m:sSup>
                                        <m:sSupPr>
                                          <m:ctrlPr>
                                            <a:rPr lang="hu-HU" sz="2800" i="1">
                                              <a:latin typeface="Cambria Math" panose="02040503050406030204" pitchFamily="18" charset="0"/>
                                            </a:rPr>
                                          </m:ctrlPr>
                                        </m:sSupPr>
                                        <m:e>
                                          <m:r>
                                            <a:rPr lang="hu-HU" sz="2800" i="1">
                                              <a:latin typeface="Cambria Math" panose="02040503050406030204" pitchFamily="18" charset="0"/>
                                            </a:rPr>
                                            <m:t>𝐶𝑙</m:t>
                                          </m:r>
                                        </m:e>
                                        <m:sup>
                                          <m:r>
                                            <a:rPr lang="hu-HU" sz="2800" i="1">
                                              <a:latin typeface="Cambria Math" panose="02040503050406030204" pitchFamily="18" charset="0"/>
                                            </a:rPr>
                                            <m:t>−</m:t>
                                          </m:r>
                                        </m:sup>
                                      </m:sSup>
                                    </m:e>
                                  </m:d>
                                </m:num>
                                <m:den>
                                  <m:r>
                                    <a:rPr lang="hu-HU" sz="2800" i="1">
                                      <a:latin typeface="Cambria Math" panose="02040503050406030204" pitchFamily="18" charset="0"/>
                                    </a:rPr>
                                    <m:t>1</m:t>
                                  </m:r>
                                  <m:r>
                                    <a:rPr lang="hu-HU" sz="2800" i="1">
                                      <a:latin typeface="Cambria Math" panose="02040503050406030204" pitchFamily="18" charset="0"/>
                                    </a:rPr>
                                    <m:t>𝑀</m:t>
                                  </m:r>
                                </m:den>
                              </m:f>
                            </m:e>
                          </m:d>
                        </m:den>
                      </m:f>
                    </m:oMath>
                  </m:oMathPara>
                </a14:m>
                <a:endParaRPr lang="hu-HU" sz="2800" dirty="0"/>
              </a:p>
            </p:txBody>
          </p:sp>
        </mc:Choice>
        <mc:Fallback xmlns="">
          <p:sp>
            <p:nvSpPr>
              <p:cNvPr id="5" name="Szövegdoboz 4">
                <a:extLst>
                  <a:ext uri="{FF2B5EF4-FFF2-40B4-BE49-F238E27FC236}">
                    <a16:creationId xmlns:a16="http://schemas.microsoft.com/office/drawing/2014/main" id="{35CF2C05-51D3-4452-B072-87E640D9C731}"/>
                  </a:ext>
                </a:extLst>
              </p:cNvPr>
              <p:cNvSpPr txBox="1">
                <a:spLocks noRot="1" noChangeAspect="1" noMove="1" noResize="1" noEditPoints="1" noAdjustHandles="1" noChangeArrowheads="1" noChangeShapeType="1" noTextEdit="1"/>
              </p:cNvSpPr>
              <p:nvPr/>
            </p:nvSpPr>
            <p:spPr>
              <a:xfrm>
                <a:off x="3207431" y="6006907"/>
                <a:ext cx="5795113" cy="464101"/>
              </a:xfrm>
              <a:prstGeom prst="rect">
                <a:avLst/>
              </a:prstGeom>
              <a:blipFill>
                <a:blip r:embed="rId3"/>
                <a:stretch>
                  <a:fillRect/>
                </a:stretch>
              </a:blipFill>
            </p:spPr>
            <p:txBody>
              <a:bodyPr/>
              <a:lstStyle/>
              <a:p>
                <a:r>
                  <a:rPr lang="hu-HU">
                    <a:noFill/>
                  </a:rPr>
                  <a:t> </a:t>
                </a:r>
              </a:p>
            </p:txBody>
          </p:sp>
        </mc:Fallback>
      </mc:AlternateContent>
      <p:sp>
        <p:nvSpPr>
          <p:cNvPr id="6" name="Cím 1">
            <a:extLst>
              <a:ext uri="{FF2B5EF4-FFF2-40B4-BE49-F238E27FC236}">
                <a16:creationId xmlns:a16="http://schemas.microsoft.com/office/drawing/2014/main" id="{D295C7CD-7D78-49FC-9DA0-450DD01B4413}"/>
              </a:ext>
            </a:extLst>
          </p:cNvPr>
          <p:cNvSpPr>
            <a:spLocks noGrp="1"/>
          </p:cNvSpPr>
          <p:nvPr>
            <p:ph type="title"/>
          </p:nvPr>
        </p:nvSpPr>
        <p:spPr>
          <a:xfrm>
            <a:off x="838200" y="254285"/>
            <a:ext cx="10515600" cy="1325563"/>
          </a:xfrm>
        </p:spPr>
        <p:txBody>
          <a:bodyPr/>
          <a:lstStyle/>
          <a:p>
            <a:pPr algn="ctr"/>
            <a:r>
              <a:rPr lang="hu-HU" dirty="0" smtClean="0">
                <a:latin typeface="Times New Roman" panose="02020603050405020304" pitchFamily="18" charset="0"/>
                <a:cs typeface="Times New Roman" panose="02020603050405020304" pitchFamily="18" charset="0"/>
              </a:rPr>
              <a:t>Nernst equation for </a:t>
            </a:r>
            <a:r>
              <a:rPr lang="en-US" dirty="0">
                <a:latin typeface="Times New Roman" panose="02020603050405020304" pitchFamily="18" charset="0"/>
                <a:cs typeface="Times New Roman" panose="02020603050405020304" pitchFamily="18" charset="0"/>
              </a:rPr>
              <a:t>metal-insoluble salt electrode</a:t>
            </a:r>
            <a:r>
              <a:rPr lang="hu-HU" dirty="0">
                <a:latin typeface="Times New Roman" panose="02020603050405020304" pitchFamily="18" charset="0"/>
                <a:cs typeface="Times New Roman" panose="02020603050405020304" pitchFamily="18" charset="0"/>
              </a:rPr>
              <a:t>s</a:t>
            </a:r>
          </a:p>
        </p:txBody>
      </p:sp>
    </p:spTree>
    <p:extLst>
      <p:ext uri="{BB962C8B-B14F-4D97-AF65-F5344CB8AC3E}">
        <p14:creationId xmlns:p14="http://schemas.microsoft.com/office/powerpoint/2010/main" val="8985983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par>
                          <p:cTn id="21" fill="hold">
                            <p:stCondLst>
                              <p:cond delay="500"/>
                            </p:stCondLst>
                            <p:childTnLst>
                              <p:par>
                                <p:cTn id="22" presetID="2" presetClass="entr" presetSubtype="4" fill="hold" grpId="0" nodeType="afterEffect">
                                  <p:stCondLst>
                                    <p:cond delay="1000"/>
                                  </p:stCondLst>
                                  <p:childTnLst>
                                    <p:set>
                                      <p:cBhvr>
                                        <p:cTn id="23" dur="1" fill="hold">
                                          <p:stCondLst>
                                            <p:cond delay="0"/>
                                          </p:stCondLst>
                                        </p:cTn>
                                        <p:tgtEl>
                                          <p:spTgt spid="5"/>
                                        </p:tgtEl>
                                        <p:attrNameLst>
                                          <p:attrName>style.visibility</p:attrName>
                                        </p:attrNameLst>
                                      </p:cBhvr>
                                      <p:to>
                                        <p:strVal val="visible"/>
                                      </p:to>
                                    </p:set>
                                    <p:anim calcmode="lin" valueType="num">
                                      <p:cBhvr additive="base">
                                        <p:cTn id="24" dur="500" fill="hold"/>
                                        <p:tgtEl>
                                          <p:spTgt spid="5"/>
                                        </p:tgtEl>
                                        <p:attrNameLst>
                                          <p:attrName>ppt_x</p:attrName>
                                        </p:attrNameLst>
                                      </p:cBhvr>
                                      <p:tavLst>
                                        <p:tav tm="0">
                                          <p:val>
                                            <p:strVal val="#ppt_x"/>
                                          </p:val>
                                        </p:tav>
                                        <p:tav tm="100000">
                                          <p:val>
                                            <p:strVal val="#ppt_x"/>
                                          </p:val>
                                        </p:tav>
                                      </p:tavLst>
                                    </p:anim>
                                    <p:anim calcmode="lin" valueType="num">
                                      <p:cBhvr additive="base">
                                        <p:cTn id="25"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artalom helye 2">
            <a:extLst>
              <a:ext uri="{FF2B5EF4-FFF2-40B4-BE49-F238E27FC236}">
                <a16:creationId xmlns:a16="http://schemas.microsoft.com/office/drawing/2014/main" id="{21C575F2-DCB5-467E-9D41-0093440515F3}"/>
              </a:ext>
            </a:extLst>
          </p:cNvPr>
          <p:cNvSpPr>
            <a:spLocks noGrp="1"/>
          </p:cNvSpPr>
          <p:nvPr>
            <p:ph idx="1"/>
          </p:nvPr>
        </p:nvSpPr>
        <p:spPr>
          <a:xfrm>
            <a:off x="318655" y="1662544"/>
            <a:ext cx="11582400" cy="5057570"/>
          </a:xfrm>
        </p:spPr>
        <p:txBody>
          <a:bodyPr>
            <a:normAutofit fontScale="92500" lnSpcReduction="10000"/>
          </a:bodyPr>
          <a:lstStyle/>
          <a:p>
            <a:r>
              <a:rPr lang="en-US" dirty="0">
                <a:latin typeface="Times New Roman" panose="02020603050405020304" pitchFamily="18" charset="0"/>
                <a:cs typeface="Times New Roman" panose="02020603050405020304" pitchFamily="18" charset="0"/>
              </a:rPr>
              <a:t>Substituting this into the Nernst equation for the silver </a:t>
            </a:r>
            <a:r>
              <a:rPr lang="en-US" dirty="0" smtClean="0">
                <a:latin typeface="Times New Roman" panose="02020603050405020304" pitchFamily="18" charset="0"/>
                <a:cs typeface="Times New Roman" panose="02020603050405020304" pitchFamily="18" charset="0"/>
              </a:rPr>
              <a:t>electrode</a:t>
            </a:r>
            <a:r>
              <a:rPr lang="hu-HU" dirty="0" smtClean="0">
                <a:latin typeface="Times New Roman" panose="02020603050405020304" pitchFamily="18" charset="0"/>
                <a:cs typeface="Times New Roman" panose="02020603050405020304" pitchFamily="18" charset="0"/>
              </a:rPr>
              <a:t>:</a:t>
            </a:r>
            <a:endParaRPr lang="hu-HU" dirty="0">
              <a:latin typeface="Times New Roman" panose="02020603050405020304" pitchFamily="18" charset="0"/>
              <a:cs typeface="Times New Roman" panose="02020603050405020304" pitchFamily="18" charset="0"/>
            </a:endParaRPr>
          </a:p>
          <a:p>
            <a:pPr>
              <a:spcBef>
                <a:spcPts val="9000"/>
              </a:spcBef>
            </a:pPr>
            <a:r>
              <a:rPr lang="en-US" dirty="0">
                <a:latin typeface="Times New Roman" panose="02020603050405020304" pitchFamily="18" charset="0"/>
                <a:cs typeface="Times New Roman" panose="02020603050405020304" pitchFamily="18" charset="0"/>
              </a:rPr>
              <a:t>According to the relationship obtained, the electrode potential is determined by the </a:t>
            </a:r>
            <a:r>
              <a:rPr lang="hu-HU" dirty="0" smtClean="0">
                <a:latin typeface="Times New Roman" panose="02020603050405020304" pitchFamily="18" charset="0"/>
                <a:cs typeface="Times New Roman" panose="02020603050405020304" pitchFamily="18" charset="0"/>
              </a:rPr>
              <a:t>known</a:t>
            </a:r>
            <a:r>
              <a:rPr lang="en-US" dirty="0" smtClean="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KCl</a:t>
            </a:r>
            <a:r>
              <a:rPr lang="en-US" dirty="0">
                <a:latin typeface="Times New Roman" panose="02020603050405020304" pitchFamily="18" charset="0"/>
                <a:cs typeface="Times New Roman" panose="02020603050405020304" pitchFamily="18" charset="0"/>
              </a:rPr>
              <a:t> concentration</a:t>
            </a:r>
            <a:r>
              <a:rPr lang="hu-HU" dirty="0" smtClean="0">
                <a:latin typeface="Times New Roman" panose="02020603050405020304" pitchFamily="18" charset="0"/>
                <a:cs typeface="Times New Roman" panose="02020603050405020304" pitchFamily="18" charset="0"/>
              </a:rPr>
              <a:t>!</a:t>
            </a:r>
            <a:endParaRPr lang="hu-HU" dirty="0">
              <a:latin typeface="Times New Roman" panose="02020603050405020304" pitchFamily="18" charset="0"/>
              <a:cs typeface="Times New Roman" panose="02020603050405020304" pitchFamily="18" charset="0"/>
            </a:endParaRPr>
          </a:p>
          <a:p>
            <a:r>
              <a:rPr lang="en-US" dirty="0">
                <a:latin typeface="Times New Roman" panose="02020603050405020304" pitchFamily="18" charset="0"/>
                <a:cs typeface="Times New Roman" panose="02020603050405020304" pitchFamily="18" charset="0"/>
              </a:rPr>
              <a:t>In addition, the electrode is not polarized, because the current flowing through the electrode can neither enrich nor reduce the concentration of silver ions at the surface of the metal due to the presence of solid </a:t>
            </a:r>
            <a:r>
              <a:rPr lang="en-US" dirty="0" err="1">
                <a:latin typeface="Times New Roman" panose="02020603050405020304" pitchFamily="18" charset="0"/>
                <a:cs typeface="Times New Roman" panose="02020603050405020304" pitchFamily="18" charset="0"/>
              </a:rPr>
              <a:t>AgCl</a:t>
            </a:r>
            <a:r>
              <a:rPr lang="en-US" dirty="0">
                <a:latin typeface="Times New Roman" panose="02020603050405020304" pitchFamily="18" charset="0"/>
                <a:cs typeface="Times New Roman" panose="02020603050405020304" pitchFamily="18" charset="0"/>
              </a:rPr>
              <a:t>(s), because the </a:t>
            </a:r>
            <a:r>
              <a:rPr lang="en-US" dirty="0" smtClean="0">
                <a:latin typeface="Times New Roman" panose="02020603050405020304" pitchFamily="18" charset="0"/>
                <a:cs typeface="Times New Roman" panose="02020603050405020304" pitchFamily="18" charset="0"/>
              </a:rPr>
              <a:t>excess </a:t>
            </a:r>
            <a:r>
              <a:rPr lang="en-US" dirty="0">
                <a:latin typeface="Times New Roman" panose="02020603050405020304" pitchFamily="18" charset="0"/>
                <a:cs typeface="Times New Roman" panose="02020603050405020304" pitchFamily="18" charset="0"/>
              </a:rPr>
              <a:t>of silver ions precipitates in the form of </a:t>
            </a:r>
            <a:r>
              <a:rPr lang="en-US" dirty="0" err="1">
                <a:latin typeface="Times New Roman" panose="02020603050405020304" pitchFamily="18" charset="0"/>
                <a:cs typeface="Times New Roman" panose="02020603050405020304" pitchFamily="18" charset="0"/>
              </a:rPr>
              <a:t>AgCl</a:t>
            </a:r>
            <a:r>
              <a:rPr lang="en-US" dirty="0">
                <a:latin typeface="Times New Roman" panose="02020603050405020304" pitchFamily="18" charset="0"/>
                <a:cs typeface="Times New Roman" panose="02020603050405020304" pitchFamily="18" charset="0"/>
              </a:rPr>
              <a:t>(s</a:t>
            </a:r>
            <a:r>
              <a:rPr lang="en-US" dirty="0" smtClean="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and if </a:t>
            </a:r>
            <a:r>
              <a:rPr lang="hu-HU" dirty="0" smtClean="0">
                <a:latin typeface="Times New Roman" panose="02020603050405020304" pitchFamily="18" charset="0"/>
                <a:cs typeface="Times New Roman" panose="02020603050405020304" pitchFamily="18" charset="0"/>
              </a:rPr>
              <a:t>silver ion concentration decreases</a:t>
            </a:r>
            <a:r>
              <a:rPr lang="en-US" dirty="0" smtClean="0">
                <a:latin typeface="Times New Roman" panose="02020603050405020304" pitchFamily="18" charset="0"/>
                <a:cs typeface="Times New Roman" panose="02020603050405020304" pitchFamily="18" charset="0"/>
              </a:rPr>
              <a:t>, the </a:t>
            </a:r>
            <a:r>
              <a:rPr lang="en-US" dirty="0">
                <a:latin typeface="Times New Roman" panose="02020603050405020304" pitchFamily="18" charset="0"/>
                <a:cs typeface="Times New Roman" panose="02020603050405020304" pitchFamily="18" charset="0"/>
              </a:rPr>
              <a:t>dissolution of </a:t>
            </a:r>
            <a:r>
              <a:rPr lang="en-US" dirty="0" err="1">
                <a:latin typeface="Times New Roman" panose="02020603050405020304" pitchFamily="18" charset="0"/>
                <a:cs typeface="Times New Roman" panose="02020603050405020304" pitchFamily="18" charset="0"/>
              </a:rPr>
              <a:t>AgCl</a:t>
            </a:r>
            <a:r>
              <a:rPr lang="en-US" dirty="0">
                <a:latin typeface="Times New Roman" panose="02020603050405020304" pitchFamily="18" charset="0"/>
                <a:cs typeface="Times New Roman" panose="02020603050405020304" pitchFamily="18" charset="0"/>
              </a:rPr>
              <a:t>(s</a:t>
            </a:r>
            <a:r>
              <a:rPr lang="en-US" dirty="0" smtClean="0">
                <a:latin typeface="Times New Roman" panose="02020603050405020304" pitchFamily="18" charset="0"/>
                <a:cs typeface="Times New Roman" panose="02020603050405020304" pitchFamily="18" charset="0"/>
              </a:rPr>
              <a:t>)</a:t>
            </a:r>
            <a:r>
              <a:rPr lang="hu-HU" dirty="0" smtClean="0">
                <a:latin typeface="Times New Roman" panose="02020603050405020304" pitchFamily="18" charset="0"/>
                <a:cs typeface="Times New Roman" panose="02020603050405020304" pitchFamily="18" charset="0"/>
              </a:rPr>
              <a:t> begins. </a:t>
            </a:r>
            <a:endParaRPr lang="hu-HU" dirty="0">
              <a:latin typeface="Times New Roman" panose="02020603050405020304" pitchFamily="18" charset="0"/>
              <a:cs typeface="Times New Roman" panose="02020603050405020304" pitchFamily="18" charset="0"/>
            </a:endParaRPr>
          </a:p>
          <a:p>
            <a:r>
              <a:rPr lang="en-US" dirty="0">
                <a:latin typeface="Times New Roman" panose="02020603050405020304" pitchFamily="18" charset="0"/>
                <a:cs typeface="Times New Roman" panose="02020603050405020304" pitchFamily="18" charset="0"/>
              </a:rPr>
              <a:t>The </a:t>
            </a:r>
            <a:r>
              <a:rPr lang="en-US" dirty="0" smtClean="0">
                <a:latin typeface="Times New Roman" panose="02020603050405020304" pitchFamily="18" charset="0"/>
                <a:cs typeface="Times New Roman" panose="02020603050405020304" pitchFamily="18" charset="0"/>
              </a:rPr>
              <a:t>amounts</a:t>
            </a:r>
            <a:r>
              <a:rPr lang="hu-HU" dirty="0" smtClean="0">
                <a:latin typeface="Times New Roman" panose="02020603050405020304" pitchFamily="18" charset="0"/>
                <a:cs typeface="Times New Roman" panose="02020603050405020304" pitchFamily="18" charset="0"/>
              </a:rPr>
              <a:t> in the above processes</a:t>
            </a:r>
            <a:r>
              <a:rPr lang="en-US" dirty="0" smtClean="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are so small that the chloride ion concentration practically does not change, so </a:t>
            </a:r>
            <a:r>
              <a:rPr lang="en-US" dirty="0" smtClean="0">
                <a:latin typeface="Times New Roman" panose="02020603050405020304" pitchFamily="18" charset="0"/>
                <a:cs typeface="Times New Roman" panose="02020603050405020304" pitchFamily="18" charset="0"/>
              </a:rPr>
              <a:t>the </a:t>
            </a:r>
            <a:r>
              <a:rPr lang="en-US" dirty="0">
                <a:latin typeface="Times New Roman" panose="02020603050405020304" pitchFamily="18" charset="0"/>
                <a:cs typeface="Times New Roman" panose="02020603050405020304" pitchFamily="18" charset="0"/>
              </a:rPr>
              <a:t>concentration of </a:t>
            </a:r>
            <a:r>
              <a:rPr lang="hu-HU" dirty="0" smtClean="0">
                <a:latin typeface="Times New Roman" panose="02020603050405020304" pitchFamily="18" charset="0"/>
                <a:cs typeface="Times New Roman" panose="02020603050405020304" pitchFamily="18" charset="0"/>
              </a:rPr>
              <a:t>the </a:t>
            </a:r>
            <a:r>
              <a:rPr lang="en-US" dirty="0" smtClean="0">
                <a:latin typeface="Times New Roman" panose="02020603050405020304" pitchFamily="18" charset="0"/>
                <a:cs typeface="Times New Roman" panose="02020603050405020304" pitchFamily="18" charset="0"/>
              </a:rPr>
              <a:t>silver </a:t>
            </a:r>
            <a:r>
              <a:rPr lang="en-US" dirty="0">
                <a:latin typeface="Times New Roman" panose="02020603050405020304" pitchFamily="18" charset="0"/>
                <a:cs typeface="Times New Roman" panose="02020603050405020304" pitchFamily="18" charset="0"/>
              </a:rPr>
              <a:t>ions, i.e</a:t>
            </a:r>
            <a:r>
              <a:rPr lang="en-US" dirty="0" smtClean="0">
                <a:latin typeface="Times New Roman" panose="02020603050405020304" pitchFamily="18" charset="0"/>
                <a:cs typeface="Times New Roman" panose="02020603050405020304" pitchFamily="18" charset="0"/>
              </a:rPr>
              <a:t>.</a:t>
            </a:r>
            <a:r>
              <a:rPr lang="hu-HU" dirty="0" smtClean="0">
                <a:latin typeface="Times New Roman" panose="02020603050405020304" pitchFamily="18" charset="0"/>
                <a:cs typeface="Times New Roman" panose="02020603050405020304" pitchFamily="18" charset="0"/>
              </a:rPr>
              <a:t>,</a:t>
            </a:r>
            <a:r>
              <a:rPr lang="en-US" dirty="0" smtClean="0">
                <a:latin typeface="Times New Roman" panose="02020603050405020304" pitchFamily="18" charset="0"/>
                <a:cs typeface="Times New Roman" panose="02020603050405020304" pitchFamily="18" charset="0"/>
              </a:rPr>
              <a:t> the </a:t>
            </a:r>
            <a:r>
              <a:rPr lang="en-US" dirty="0">
                <a:latin typeface="Times New Roman" panose="02020603050405020304" pitchFamily="18" charset="0"/>
                <a:cs typeface="Times New Roman" panose="02020603050405020304" pitchFamily="18" charset="0"/>
              </a:rPr>
              <a:t>electrode </a:t>
            </a:r>
            <a:r>
              <a:rPr lang="en-US" dirty="0" smtClean="0">
                <a:latin typeface="Times New Roman" panose="02020603050405020304" pitchFamily="18" charset="0"/>
                <a:cs typeface="Times New Roman" panose="02020603050405020304" pitchFamily="18" charset="0"/>
              </a:rPr>
              <a:t>potential</a:t>
            </a:r>
            <a:r>
              <a:rPr lang="hu-HU" dirty="0" smtClean="0">
                <a:latin typeface="Times New Roman" panose="02020603050405020304" pitchFamily="18" charset="0"/>
                <a:cs typeface="Times New Roman" panose="02020603050405020304" pitchFamily="18" charset="0"/>
              </a:rPr>
              <a:t>, is constant.</a:t>
            </a:r>
            <a:endParaRPr lang="hu-HU" dirty="0">
              <a:latin typeface="Times New Roman" panose="02020603050405020304" pitchFamily="18" charset="0"/>
              <a:cs typeface="Times New Roman" panose="02020603050405020304" pitchFamily="18" charset="0"/>
            </a:endParaRPr>
          </a:p>
        </p:txBody>
      </p:sp>
      <mc:AlternateContent xmlns:mc="http://schemas.openxmlformats.org/markup-compatibility/2006" xmlns:a14="http://schemas.microsoft.com/office/drawing/2010/main">
        <mc:Choice Requires="a14">
          <p:sp>
            <p:nvSpPr>
              <p:cNvPr id="5" name="Szövegdoboz 4">
                <a:extLst>
                  <a:ext uri="{FF2B5EF4-FFF2-40B4-BE49-F238E27FC236}">
                    <a16:creationId xmlns:a16="http://schemas.microsoft.com/office/drawing/2014/main" id="{CC99092A-8C81-47DF-BC07-53162664076B}"/>
                  </a:ext>
                </a:extLst>
              </p:cNvPr>
              <p:cNvSpPr txBox="1"/>
              <p:nvPr/>
            </p:nvSpPr>
            <p:spPr>
              <a:xfrm>
                <a:off x="620653" y="2131181"/>
                <a:ext cx="10939470" cy="968150"/>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sSub>
                        <m:sSubPr>
                          <m:ctrlPr>
                            <a:rPr lang="hu-HU" sz="2800" i="1" smtClean="0">
                              <a:latin typeface="Cambria Math" panose="02040503050406030204" pitchFamily="18" charset="0"/>
                              <a:ea typeface="Cambria Math" panose="02040503050406030204" pitchFamily="18" charset="0"/>
                            </a:rPr>
                          </m:ctrlPr>
                        </m:sSubPr>
                        <m:e>
                          <m:r>
                            <a:rPr lang="hu-HU" sz="2800" i="1">
                              <a:latin typeface="Cambria Math" panose="02040503050406030204" pitchFamily="18" charset="0"/>
                              <a:ea typeface="Cambria Math" panose="02040503050406030204" pitchFamily="18" charset="0"/>
                            </a:rPr>
                            <m:t>𝜀</m:t>
                          </m:r>
                        </m:e>
                        <m:sub>
                          <m:f>
                            <m:fPr>
                              <m:type m:val="lin"/>
                              <m:ctrlPr>
                                <a:rPr lang="hu-HU" sz="2800" i="1">
                                  <a:latin typeface="Cambria Math" panose="02040503050406030204" pitchFamily="18" charset="0"/>
                                  <a:ea typeface="Cambria Math" panose="02040503050406030204" pitchFamily="18" charset="0"/>
                                </a:rPr>
                              </m:ctrlPr>
                            </m:fPr>
                            <m:num>
                              <m:r>
                                <a:rPr lang="hu-HU" sz="2800" b="0" i="1" smtClean="0">
                                  <a:latin typeface="Cambria Math" panose="02040503050406030204" pitchFamily="18" charset="0"/>
                                  <a:ea typeface="Cambria Math" panose="02040503050406030204" pitchFamily="18" charset="0"/>
                                </a:rPr>
                                <m:t>𝐴𝑔</m:t>
                              </m:r>
                            </m:num>
                            <m:den>
                              <m:sSup>
                                <m:sSupPr>
                                  <m:ctrlPr>
                                    <a:rPr lang="hu-HU" sz="2800" i="1">
                                      <a:latin typeface="Cambria Math" panose="02040503050406030204" pitchFamily="18" charset="0"/>
                                      <a:ea typeface="Cambria Math" panose="02040503050406030204" pitchFamily="18" charset="0"/>
                                    </a:rPr>
                                  </m:ctrlPr>
                                </m:sSupPr>
                                <m:e>
                                  <m:r>
                                    <a:rPr lang="hu-HU" sz="2800" b="0" i="1" smtClean="0">
                                      <a:latin typeface="Cambria Math" panose="02040503050406030204" pitchFamily="18" charset="0"/>
                                      <a:ea typeface="Cambria Math" panose="02040503050406030204" pitchFamily="18" charset="0"/>
                                    </a:rPr>
                                    <m:t>𝐴𝑔</m:t>
                                  </m:r>
                                </m:e>
                                <m:sup>
                                  <m:r>
                                    <a:rPr lang="hu-HU" sz="2800" i="1">
                                      <a:latin typeface="Cambria Math" panose="02040503050406030204" pitchFamily="18" charset="0"/>
                                      <a:ea typeface="Cambria Math" panose="02040503050406030204" pitchFamily="18" charset="0"/>
                                    </a:rPr>
                                    <m:t>+</m:t>
                                  </m:r>
                                </m:sup>
                              </m:sSup>
                            </m:den>
                          </m:f>
                        </m:sub>
                      </m:sSub>
                      <m:r>
                        <a:rPr lang="hu-HU" sz="2800" b="0" i="1" smtClean="0">
                          <a:latin typeface="Cambria Math" panose="02040503050406030204" pitchFamily="18" charset="0"/>
                          <a:ea typeface="Cambria Math" panose="02040503050406030204" pitchFamily="18" charset="0"/>
                        </a:rPr>
                        <m:t>=</m:t>
                      </m:r>
                      <m:sSubSup>
                        <m:sSubSupPr>
                          <m:ctrlPr>
                            <a:rPr lang="hu-HU" sz="2800" i="1">
                              <a:latin typeface="Cambria Math" panose="02040503050406030204" pitchFamily="18" charset="0"/>
                            </a:rPr>
                          </m:ctrlPr>
                        </m:sSubSupPr>
                        <m:e>
                          <m:r>
                            <a:rPr lang="hu-HU" sz="2800" i="1">
                              <a:latin typeface="Cambria Math" panose="02040503050406030204" pitchFamily="18" charset="0"/>
                              <a:ea typeface="Cambria Math" panose="02040503050406030204" pitchFamily="18" charset="0"/>
                            </a:rPr>
                            <m:t>𝜀</m:t>
                          </m:r>
                        </m:e>
                        <m:sub>
                          <m:f>
                            <m:fPr>
                              <m:type m:val="lin"/>
                              <m:ctrlPr>
                                <a:rPr lang="hu-HU" sz="2800" i="1">
                                  <a:latin typeface="Cambria Math" panose="02040503050406030204" pitchFamily="18" charset="0"/>
                                  <a:ea typeface="Cambria Math" panose="02040503050406030204" pitchFamily="18" charset="0"/>
                                </a:rPr>
                              </m:ctrlPr>
                            </m:fPr>
                            <m:num>
                              <m:r>
                                <a:rPr lang="hu-HU" sz="2800" i="1">
                                  <a:latin typeface="Cambria Math" panose="02040503050406030204" pitchFamily="18" charset="0"/>
                                  <a:ea typeface="Cambria Math" panose="02040503050406030204" pitchFamily="18" charset="0"/>
                                </a:rPr>
                                <m:t>𝐴𝑔</m:t>
                              </m:r>
                            </m:num>
                            <m:den>
                              <m:sSup>
                                <m:sSupPr>
                                  <m:ctrlPr>
                                    <a:rPr lang="hu-HU" sz="2800" i="1">
                                      <a:latin typeface="Cambria Math" panose="02040503050406030204" pitchFamily="18" charset="0"/>
                                      <a:ea typeface="Cambria Math" panose="02040503050406030204" pitchFamily="18" charset="0"/>
                                    </a:rPr>
                                  </m:ctrlPr>
                                </m:sSupPr>
                                <m:e>
                                  <m:r>
                                    <a:rPr lang="hu-HU" sz="2800" i="1">
                                      <a:latin typeface="Cambria Math" panose="02040503050406030204" pitchFamily="18" charset="0"/>
                                      <a:ea typeface="Cambria Math" panose="02040503050406030204" pitchFamily="18" charset="0"/>
                                    </a:rPr>
                                    <m:t>𝐴𝑔</m:t>
                                  </m:r>
                                </m:e>
                                <m:sup>
                                  <m:r>
                                    <a:rPr lang="hu-HU" sz="2800" i="1">
                                      <a:latin typeface="Cambria Math" panose="02040503050406030204" pitchFamily="18" charset="0"/>
                                      <a:ea typeface="Cambria Math" panose="02040503050406030204" pitchFamily="18" charset="0"/>
                                    </a:rPr>
                                    <m:t>+</m:t>
                                  </m:r>
                                </m:sup>
                              </m:sSup>
                            </m:den>
                          </m:f>
                        </m:sub>
                        <m:sup>
                          <m:r>
                            <a:rPr lang="hu-HU" sz="2800" i="1">
                              <a:latin typeface="Cambria Math" panose="02040503050406030204" pitchFamily="18" charset="0"/>
                            </a:rPr>
                            <m:t>0</m:t>
                          </m:r>
                        </m:sup>
                      </m:sSubSup>
                      <m:r>
                        <a:rPr lang="hu-HU" sz="2800" i="1">
                          <a:latin typeface="Cambria Math" panose="02040503050406030204" pitchFamily="18" charset="0"/>
                        </a:rPr>
                        <m:t>+</m:t>
                      </m:r>
                      <m:f>
                        <m:fPr>
                          <m:ctrlPr>
                            <a:rPr lang="hu-HU" sz="2800" i="1" smtClean="0">
                              <a:latin typeface="Cambria Math" panose="02040503050406030204" pitchFamily="18" charset="0"/>
                            </a:rPr>
                          </m:ctrlPr>
                        </m:fPr>
                        <m:num>
                          <m:r>
                            <a:rPr lang="hu-HU" sz="2800" b="0" i="1" smtClean="0">
                              <a:latin typeface="Cambria Math" panose="02040503050406030204" pitchFamily="18" charset="0"/>
                            </a:rPr>
                            <m:t>𝑅𝑇</m:t>
                          </m:r>
                        </m:num>
                        <m:den>
                          <m:r>
                            <a:rPr lang="hu-HU" sz="2800" b="0" i="1" smtClean="0">
                              <a:latin typeface="Cambria Math" panose="02040503050406030204" pitchFamily="18" charset="0"/>
                            </a:rPr>
                            <m:t>𝐹</m:t>
                          </m:r>
                        </m:den>
                      </m:f>
                      <m:r>
                        <a:rPr lang="hu-HU" sz="2800" i="1">
                          <a:latin typeface="Cambria Math" panose="02040503050406030204" pitchFamily="18" charset="0"/>
                        </a:rPr>
                        <m:t> </m:t>
                      </m:r>
                      <m:r>
                        <a:rPr lang="hu-HU" sz="2800" i="1">
                          <a:latin typeface="Cambria Math" panose="02040503050406030204" pitchFamily="18" charset="0"/>
                        </a:rPr>
                        <m:t>𝑙𝑛</m:t>
                      </m:r>
                      <m:d>
                        <m:dPr>
                          <m:ctrlPr>
                            <a:rPr lang="hu-HU" sz="2800" i="1">
                              <a:latin typeface="Cambria Math" panose="02040503050406030204" pitchFamily="18" charset="0"/>
                            </a:rPr>
                          </m:ctrlPr>
                        </m:dPr>
                        <m:e>
                          <m:f>
                            <m:fPr>
                              <m:ctrlPr>
                                <a:rPr lang="hu-HU" sz="2800" i="1">
                                  <a:latin typeface="Cambria Math" panose="02040503050406030204" pitchFamily="18" charset="0"/>
                                </a:rPr>
                              </m:ctrlPr>
                            </m:fPr>
                            <m:num>
                              <m:d>
                                <m:dPr>
                                  <m:begChr m:val="["/>
                                  <m:endChr m:val="]"/>
                                  <m:ctrlPr>
                                    <a:rPr lang="hu-HU" sz="2800" i="1">
                                      <a:latin typeface="Cambria Math" panose="02040503050406030204" pitchFamily="18" charset="0"/>
                                    </a:rPr>
                                  </m:ctrlPr>
                                </m:dPr>
                                <m:e>
                                  <m:sSup>
                                    <m:sSupPr>
                                      <m:ctrlPr>
                                        <a:rPr lang="hu-HU" sz="2800" i="1">
                                          <a:latin typeface="Cambria Math" panose="02040503050406030204" pitchFamily="18" charset="0"/>
                                        </a:rPr>
                                      </m:ctrlPr>
                                    </m:sSupPr>
                                    <m:e>
                                      <m:r>
                                        <a:rPr lang="hu-HU" sz="2800" b="0" i="1" smtClean="0">
                                          <a:latin typeface="Cambria Math" panose="02040503050406030204" pitchFamily="18" charset="0"/>
                                        </a:rPr>
                                        <m:t>𝐴𝑔</m:t>
                                      </m:r>
                                    </m:e>
                                    <m:sup>
                                      <m:r>
                                        <a:rPr lang="hu-HU" sz="2800" i="1">
                                          <a:latin typeface="Cambria Math" panose="02040503050406030204" pitchFamily="18" charset="0"/>
                                        </a:rPr>
                                        <m:t>+</m:t>
                                      </m:r>
                                    </m:sup>
                                  </m:sSup>
                                </m:e>
                              </m:d>
                            </m:num>
                            <m:den>
                              <m:r>
                                <a:rPr lang="hu-HU" sz="2800" i="1">
                                  <a:latin typeface="Cambria Math" panose="02040503050406030204" pitchFamily="18" charset="0"/>
                                </a:rPr>
                                <m:t>1</m:t>
                              </m:r>
                              <m:r>
                                <a:rPr lang="hu-HU" sz="2800" i="1">
                                  <a:latin typeface="Cambria Math" panose="02040503050406030204" pitchFamily="18" charset="0"/>
                                </a:rPr>
                                <m:t>𝑀</m:t>
                              </m:r>
                            </m:den>
                          </m:f>
                        </m:e>
                      </m:d>
                      <m:r>
                        <a:rPr lang="hu-HU" sz="2800" b="0" i="1" smtClean="0">
                          <a:latin typeface="Cambria Math" panose="02040503050406030204" pitchFamily="18" charset="0"/>
                        </a:rPr>
                        <m:t>=</m:t>
                      </m:r>
                      <m:sSubSup>
                        <m:sSubSupPr>
                          <m:ctrlPr>
                            <a:rPr lang="hu-HU" sz="2800" i="1">
                              <a:latin typeface="Cambria Math" panose="02040503050406030204" pitchFamily="18" charset="0"/>
                            </a:rPr>
                          </m:ctrlPr>
                        </m:sSubSupPr>
                        <m:e>
                          <m:r>
                            <a:rPr lang="hu-HU" sz="2800" i="1">
                              <a:latin typeface="Cambria Math" panose="02040503050406030204" pitchFamily="18" charset="0"/>
                              <a:ea typeface="Cambria Math" panose="02040503050406030204" pitchFamily="18" charset="0"/>
                            </a:rPr>
                            <m:t>𝜀</m:t>
                          </m:r>
                        </m:e>
                        <m:sub>
                          <m:f>
                            <m:fPr>
                              <m:type m:val="lin"/>
                              <m:ctrlPr>
                                <a:rPr lang="hu-HU" sz="2800" i="1">
                                  <a:latin typeface="Cambria Math" panose="02040503050406030204" pitchFamily="18" charset="0"/>
                                  <a:ea typeface="Cambria Math" panose="02040503050406030204" pitchFamily="18" charset="0"/>
                                </a:rPr>
                              </m:ctrlPr>
                            </m:fPr>
                            <m:num>
                              <m:r>
                                <a:rPr lang="hu-HU" sz="2800" i="1">
                                  <a:latin typeface="Cambria Math" panose="02040503050406030204" pitchFamily="18" charset="0"/>
                                  <a:ea typeface="Cambria Math" panose="02040503050406030204" pitchFamily="18" charset="0"/>
                                </a:rPr>
                                <m:t>𝐴𝑔</m:t>
                              </m:r>
                            </m:num>
                            <m:den>
                              <m:sSup>
                                <m:sSupPr>
                                  <m:ctrlPr>
                                    <a:rPr lang="hu-HU" sz="2800" i="1">
                                      <a:latin typeface="Cambria Math" panose="02040503050406030204" pitchFamily="18" charset="0"/>
                                      <a:ea typeface="Cambria Math" panose="02040503050406030204" pitchFamily="18" charset="0"/>
                                    </a:rPr>
                                  </m:ctrlPr>
                                </m:sSupPr>
                                <m:e>
                                  <m:r>
                                    <a:rPr lang="hu-HU" sz="2800" i="1">
                                      <a:latin typeface="Cambria Math" panose="02040503050406030204" pitchFamily="18" charset="0"/>
                                      <a:ea typeface="Cambria Math" panose="02040503050406030204" pitchFamily="18" charset="0"/>
                                    </a:rPr>
                                    <m:t>𝐴𝑔</m:t>
                                  </m:r>
                                </m:e>
                                <m:sup>
                                  <m:r>
                                    <a:rPr lang="hu-HU" sz="2800" i="1">
                                      <a:latin typeface="Cambria Math" panose="02040503050406030204" pitchFamily="18" charset="0"/>
                                      <a:ea typeface="Cambria Math" panose="02040503050406030204" pitchFamily="18" charset="0"/>
                                    </a:rPr>
                                    <m:t>+</m:t>
                                  </m:r>
                                </m:sup>
                              </m:sSup>
                            </m:den>
                          </m:f>
                        </m:sub>
                        <m:sup>
                          <m:r>
                            <a:rPr lang="hu-HU" sz="2800" i="1">
                              <a:latin typeface="Cambria Math" panose="02040503050406030204" pitchFamily="18" charset="0"/>
                            </a:rPr>
                            <m:t>0</m:t>
                          </m:r>
                        </m:sup>
                      </m:sSubSup>
                      <m:r>
                        <a:rPr lang="hu-HU" sz="2800" i="1">
                          <a:latin typeface="Cambria Math" panose="02040503050406030204" pitchFamily="18" charset="0"/>
                        </a:rPr>
                        <m:t>+</m:t>
                      </m:r>
                      <m:f>
                        <m:fPr>
                          <m:ctrlPr>
                            <a:rPr lang="hu-HU" sz="2800" i="1">
                              <a:latin typeface="Cambria Math" panose="02040503050406030204" pitchFamily="18" charset="0"/>
                            </a:rPr>
                          </m:ctrlPr>
                        </m:fPr>
                        <m:num>
                          <m:r>
                            <a:rPr lang="hu-HU" sz="2800" i="1">
                              <a:latin typeface="Cambria Math" panose="02040503050406030204" pitchFamily="18" charset="0"/>
                            </a:rPr>
                            <m:t>𝑅𝑇</m:t>
                          </m:r>
                        </m:num>
                        <m:den>
                          <m:r>
                            <a:rPr lang="hu-HU" sz="2800" i="1">
                              <a:latin typeface="Cambria Math" panose="02040503050406030204" pitchFamily="18" charset="0"/>
                            </a:rPr>
                            <m:t>𝐹</m:t>
                          </m:r>
                        </m:den>
                      </m:f>
                      <m:r>
                        <a:rPr lang="hu-HU" sz="2800" i="1">
                          <a:latin typeface="Cambria Math" panose="02040503050406030204" pitchFamily="18" charset="0"/>
                        </a:rPr>
                        <m:t> </m:t>
                      </m:r>
                      <m:r>
                        <a:rPr lang="hu-HU" sz="2800" i="1">
                          <a:latin typeface="Cambria Math" panose="02040503050406030204" pitchFamily="18" charset="0"/>
                        </a:rPr>
                        <m:t>𝑙𝑛</m:t>
                      </m:r>
                      <m:d>
                        <m:dPr>
                          <m:ctrlPr>
                            <a:rPr lang="hu-HU" sz="2800" i="1">
                              <a:latin typeface="Cambria Math" panose="02040503050406030204" pitchFamily="18" charset="0"/>
                            </a:rPr>
                          </m:ctrlPr>
                        </m:dPr>
                        <m:e>
                          <m:f>
                            <m:fPr>
                              <m:ctrlPr>
                                <a:rPr lang="hu-HU" sz="2800" i="1">
                                  <a:latin typeface="Cambria Math" panose="02040503050406030204" pitchFamily="18" charset="0"/>
                                </a:rPr>
                              </m:ctrlPr>
                            </m:fPr>
                            <m:num>
                              <m:sSub>
                                <m:sSubPr>
                                  <m:ctrlPr>
                                    <a:rPr lang="hu-HU" sz="2800" i="1">
                                      <a:latin typeface="Cambria Math" panose="02040503050406030204" pitchFamily="18" charset="0"/>
                                    </a:rPr>
                                  </m:ctrlPr>
                                </m:sSubPr>
                                <m:e>
                                  <m:r>
                                    <a:rPr lang="hu-HU" sz="2800" i="1">
                                      <a:latin typeface="Cambria Math" panose="02040503050406030204" pitchFamily="18" charset="0"/>
                                    </a:rPr>
                                    <m:t>𝐾</m:t>
                                  </m:r>
                                </m:e>
                                <m:sub>
                                  <m:r>
                                    <a:rPr lang="hu-HU" sz="2800" i="1">
                                      <a:latin typeface="Cambria Math" panose="02040503050406030204" pitchFamily="18" charset="0"/>
                                    </a:rPr>
                                    <m:t>𝑠𝑝</m:t>
                                  </m:r>
                                </m:sub>
                              </m:sSub>
                              <m:d>
                                <m:dPr>
                                  <m:ctrlPr>
                                    <a:rPr lang="hu-HU" sz="2800" i="1">
                                      <a:latin typeface="Cambria Math" panose="02040503050406030204" pitchFamily="18" charset="0"/>
                                    </a:rPr>
                                  </m:ctrlPr>
                                </m:dPr>
                                <m:e>
                                  <m:r>
                                    <a:rPr lang="hu-HU" sz="2800" i="1">
                                      <a:latin typeface="Cambria Math" panose="02040503050406030204" pitchFamily="18" charset="0"/>
                                    </a:rPr>
                                    <m:t>𝐴𝑔𝐶𝑙</m:t>
                                  </m:r>
                                </m:e>
                              </m:d>
                            </m:num>
                            <m:den>
                              <m:d>
                                <m:dPr>
                                  <m:ctrlPr>
                                    <a:rPr lang="hu-HU" sz="2800" i="1">
                                      <a:latin typeface="Cambria Math" panose="02040503050406030204" pitchFamily="18" charset="0"/>
                                    </a:rPr>
                                  </m:ctrlPr>
                                </m:dPr>
                                <m:e>
                                  <m:f>
                                    <m:fPr>
                                      <m:type m:val="lin"/>
                                      <m:ctrlPr>
                                        <a:rPr lang="hu-HU" sz="2800" i="1">
                                          <a:latin typeface="Cambria Math" panose="02040503050406030204" pitchFamily="18" charset="0"/>
                                        </a:rPr>
                                      </m:ctrlPr>
                                    </m:fPr>
                                    <m:num>
                                      <m:d>
                                        <m:dPr>
                                          <m:begChr m:val="["/>
                                          <m:endChr m:val="]"/>
                                          <m:ctrlPr>
                                            <a:rPr lang="hu-HU" sz="2800" i="1">
                                              <a:latin typeface="Cambria Math" panose="02040503050406030204" pitchFamily="18" charset="0"/>
                                            </a:rPr>
                                          </m:ctrlPr>
                                        </m:dPr>
                                        <m:e>
                                          <m:sSup>
                                            <m:sSupPr>
                                              <m:ctrlPr>
                                                <a:rPr lang="hu-HU" sz="2800" i="1">
                                                  <a:latin typeface="Cambria Math" panose="02040503050406030204" pitchFamily="18" charset="0"/>
                                                </a:rPr>
                                              </m:ctrlPr>
                                            </m:sSupPr>
                                            <m:e>
                                              <m:r>
                                                <a:rPr lang="hu-HU" sz="2800" i="1">
                                                  <a:latin typeface="Cambria Math" panose="02040503050406030204" pitchFamily="18" charset="0"/>
                                                </a:rPr>
                                                <m:t>𝐶𝑙</m:t>
                                              </m:r>
                                            </m:e>
                                            <m:sup>
                                              <m:r>
                                                <a:rPr lang="hu-HU" sz="2800" i="1">
                                                  <a:latin typeface="Cambria Math" panose="02040503050406030204" pitchFamily="18" charset="0"/>
                                                </a:rPr>
                                                <m:t>−</m:t>
                                              </m:r>
                                            </m:sup>
                                          </m:sSup>
                                        </m:e>
                                      </m:d>
                                    </m:num>
                                    <m:den>
                                      <m:r>
                                        <a:rPr lang="hu-HU" sz="2800" i="1">
                                          <a:latin typeface="Cambria Math" panose="02040503050406030204" pitchFamily="18" charset="0"/>
                                        </a:rPr>
                                        <m:t>1</m:t>
                                      </m:r>
                                      <m:r>
                                        <a:rPr lang="hu-HU" sz="2800" i="1">
                                          <a:latin typeface="Cambria Math" panose="02040503050406030204" pitchFamily="18" charset="0"/>
                                        </a:rPr>
                                        <m:t>𝑀</m:t>
                                      </m:r>
                                    </m:den>
                                  </m:f>
                                </m:e>
                              </m:d>
                            </m:den>
                          </m:f>
                        </m:e>
                      </m:d>
                    </m:oMath>
                  </m:oMathPara>
                </a14:m>
                <a:endParaRPr lang="hu-HU" sz="2800" dirty="0"/>
              </a:p>
            </p:txBody>
          </p:sp>
        </mc:Choice>
        <mc:Fallback xmlns="">
          <p:sp>
            <p:nvSpPr>
              <p:cNvPr id="5" name="Szövegdoboz 4">
                <a:extLst>
                  <a:ext uri="{FF2B5EF4-FFF2-40B4-BE49-F238E27FC236}">
                    <a16:creationId xmlns:a16="http://schemas.microsoft.com/office/drawing/2014/main" id="{CC99092A-8C81-47DF-BC07-53162664076B}"/>
                  </a:ext>
                </a:extLst>
              </p:cNvPr>
              <p:cNvSpPr txBox="1">
                <a:spLocks noRot="1" noChangeAspect="1" noMove="1" noResize="1" noEditPoints="1" noAdjustHandles="1" noChangeArrowheads="1" noChangeShapeType="1" noTextEdit="1"/>
              </p:cNvSpPr>
              <p:nvPr/>
            </p:nvSpPr>
            <p:spPr>
              <a:xfrm>
                <a:off x="620653" y="2131181"/>
                <a:ext cx="10939470" cy="968150"/>
              </a:xfrm>
              <a:prstGeom prst="rect">
                <a:avLst/>
              </a:prstGeom>
              <a:blipFill>
                <a:blip r:embed="rId3"/>
                <a:stretch>
                  <a:fillRect/>
                </a:stretch>
              </a:blipFill>
            </p:spPr>
            <p:txBody>
              <a:bodyPr/>
              <a:lstStyle/>
              <a:p>
                <a:r>
                  <a:rPr lang="hu-HU">
                    <a:noFill/>
                  </a:rPr>
                  <a:t> </a:t>
                </a:r>
              </a:p>
            </p:txBody>
          </p:sp>
        </mc:Fallback>
      </mc:AlternateContent>
      <p:sp>
        <p:nvSpPr>
          <p:cNvPr id="6" name="Cím 1">
            <a:extLst>
              <a:ext uri="{FF2B5EF4-FFF2-40B4-BE49-F238E27FC236}">
                <a16:creationId xmlns:a16="http://schemas.microsoft.com/office/drawing/2014/main" id="{D295C7CD-7D78-49FC-9DA0-450DD01B4413}"/>
              </a:ext>
            </a:extLst>
          </p:cNvPr>
          <p:cNvSpPr>
            <a:spLocks noGrp="1"/>
          </p:cNvSpPr>
          <p:nvPr>
            <p:ph type="title"/>
          </p:nvPr>
        </p:nvSpPr>
        <p:spPr>
          <a:xfrm>
            <a:off x="838200" y="254285"/>
            <a:ext cx="10515600" cy="1325563"/>
          </a:xfrm>
        </p:spPr>
        <p:txBody>
          <a:bodyPr/>
          <a:lstStyle/>
          <a:p>
            <a:pPr algn="ctr"/>
            <a:r>
              <a:rPr lang="hu-HU" dirty="0" smtClean="0">
                <a:latin typeface="Times New Roman" panose="02020603050405020304" pitchFamily="18" charset="0"/>
                <a:cs typeface="Times New Roman" panose="02020603050405020304" pitchFamily="18" charset="0"/>
              </a:rPr>
              <a:t>Nernst equation for </a:t>
            </a:r>
            <a:r>
              <a:rPr lang="en-US" dirty="0">
                <a:latin typeface="Times New Roman" panose="02020603050405020304" pitchFamily="18" charset="0"/>
                <a:cs typeface="Times New Roman" panose="02020603050405020304" pitchFamily="18" charset="0"/>
              </a:rPr>
              <a:t>metal-insoluble salt electrode</a:t>
            </a:r>
            <a:r>
              <a:rPr lang="hu-HU" dirty="0">
                <a:latin typeface="Times New Roman" panose="02020603050405020304" pitchFamily="18" charset="0"/>
                <a:cs typeface="Times New Roman" panose="02020603050405020304" pitchFamily="18" charset="0"/>
              </a:rPr>
              <a:t>s</a:t>
            </a:r>
          </a:p>
        </p:txBody>
      </p:sp>
    </p:spTree>
    <p:extLst>
      <p:ext uri="{BB962C8B-B14F-4D97-AF65-F5344CB8AC3E}">
        <p14:creationId xmlns:p14="http://schemas.microsoft.com/office/powerpoint/2010/main" val="25532142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par>
                          <p:cTn id="7" fill="hold">
                            <p:stCondLst>
                              <p:cond delay="0"/>
                            </p:stCondLst>
                            <p:childTnLst>
                              <p:par>
                                <p:cTn id="8" presetID="2" presetClass="entr" presetSubtype="4" fill="hold" grpId="0" nodeType="afterEffect">
                                  <p:stCondLst>
                                    <p:cond delay="1000"/>
                                  </p:stCondLst>
                                  <p:childTnLst>
                                    <p:set>
                                      <p:cBhvr>
                                        <p:cTn id="9" dur="1" fill="hold">
                                          <p:stCondLst>
                                            <p:cond delay="0"/>
                                          </p:stCondLst>
                                        </p:cTn>
                                        <p:tgtEl>
                                          <p:spTgt spid="3">
                                            <p:txEl>
                                              <p:pRg st="1" end="1"/>
                                            </p:txEl>
                                          </p:spTgt>
                                        </p:tgtEl>
                                        <p:attrNameLst>
                                          <p:attrName>style.visibility</p:attrName>
                                        </p:attrNameLst>
                                      </p:cBhvr>
                                      <p:to>
                                        <p:strVal val="visible"/>
                                      </p:to>
                                    </p:set>
                                    <p:anim calcmode="lin" valueType="num">
                                      <p:cBhvr additive="base">
                                        <p:cTn id="10"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1"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2" fill="hold">
                      <p:stCondLst>
                        <p:cond delay="indefinite"/>
                      </p:stCondLst>
                      <p:childTnLst>
                        <p:par>
                          <p:cTn id="13" fill="hold">
                            <p:stCondLst>
                              <p:cond delay="0"/>
                            </p:stCondLst>
                            <p:childTnLst>
                              <p:par>
                                <p:cTn id="14" presetID="2" presetClass="entr" presetSubtype="4" fill="hold" grpId="0" nodeType="clickEffect">
                                  <p:stCondLst>
                                    <p:cond delay="0"/>
                                  </p:stCondLst>
                                  <p:childTnLst>
                                    <p:set>
                                      <p:cBhvr>
                                        <p:cTn id="15" dur="1" fill="hold">
                                          <p:stCondLst>
                                            <p:cond delay="0"/>
                                          </p:stCondLst>
                                        </p:cTn>
                                        <p:tgtEl>
                                          <p:spTgt spid="3">
                                            <p:txEl>
                                              <p:pRg st="2" end="2"/>
                                            </p:txEl>
                                          </p:spTgt>
                                        </p:tgtEl>
                                        <p:attrNameLst>
                                          <p:attrName>style.visibility</p:attrName>
                                        </p:attrNameLst>
                                      </p:cBhvr>
                                      <p:to>
                                        <p:strVal val="visible"/>
                                      </p:to>
                                    </p:set>
                                    <p:anim calcmode="lin" valueType="num">
                                      <p:cBhvr additive="base">
                                        <p:cTn id="16"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7"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8" fill="hold">
                      <p:stCondLst>
                        <p:cond delay="indefinite"/>
                      </p:stCondLst>
                      <p:childTnLst>
                        <p:par>
                          <p:cTn id="19" fill="hold">
                            <p:stCondLst>
                              <p:cond delay="0"/>
                            </p:stCondLst>
                            <p:childTnLst>
                              <p:par>
                                <p:cTn id="20" presetID="2" presetClass="entr" presetSubtype="4"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 calcmode="lin" valueType="num">
                                      <p:cBhvr additive="base">
                                        <p:cTn id="22"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3"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P spid="5" grpId="0"/>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églalap 5">
            <a:extLst>
              <a:ext uri="{FF2B5EF4-FFF2-40B4-BE49-F238E27FC236}">
                <a16:creationId xmlns:a16="http://schemas.microsoft.com/office/drawing/2014/main" id="{CFB9A314-1F69-4A10-BA44-B8190867B50B}"/>
              </a:ext>
            </a:extLst>
          </p:cNvPr>
          <p:cNvSpPr/>
          <p:nvPr/>
        </p:nvSpPr>
        <p:spPr>
          <a:xfrm>
            <a:off x="2587829" y="3135086"/>
            <a:ext cx="6943318" cy="3582466"/>
          </a:xfrm>
          <a:prstGeom prst="rec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u-HU"/>
          </a:p>
        </p:txBody>
      </p:sp>
      <p:grpSp>
        <p:nvGrpSpPr>
          <p:cNvPr id="49" name="Csoportba foglalás 48">
            <a:extLst>
              <a:ext uri="{FF2B5EF4-FFF2-40B4-BE49-F238E27FC236}">
                <a16:creationId xmlns:a16="http://schemas.microsoft.com/office/drawing/2014/main" id="{DCAF9DBD-6D00-4C2A-8A72-B222AAB1D503}"/>
              </a:ext>
            </a:extLst>
          </p:cNvPr>
          <p:cNvGrpSpPr/>
          <p:nvPr/>
        </p:nvGrpSpPr>
        <p:grpSpPr>
          <a:xfrm>
            <a:off x="3460652" y="2169500"/>
            <a:ext cx="1944108" cy="4207622"/>
            <a:chOff x="3460652" y="2024360"/>
            <a:chExt cx="1944108" cy="4207622"/>
          </a:xfrm>
        </p:grpSpPr>
        <p:sp>
          <p:nvSpPr>
            <p:cNvPr id="4" name="Ellipszis 3">
              <a:extLst>
                <a:ext uri="{FF2B5EF4-FFF2-40B4-BE49-F238E27FC236}">
                  <a16:creationId xmlns:a16="http://schemas.microsoft.com/office/drawing/2014/main" id="{E3533203-0EC0-4877-92BF-05781A3B6184}"/>
                </a:ext>
              </a:extLst>
            </p:cNvPr>
            <p:cNvSpPr/>
            <p:nvPr/>
          </p:nvSpPr>
          <p:spPr>
            <a:xfrm>
              <a:off x="3460652" y="4287874"/>
              <a:ext cx="1944108" cy="1944108"/>
            </a:xfrm>
            <a:prstGeom prst="ellipse">
              <a:avLst/>
            </a:prstGeom>
            <a:solidFill>
              <a:schemeClr val="accent1">
                <a:lumMod val="60000"/>
                <a:lumOff val="40000"/>
              </a:schemeClr>
            </a:solidFill>
            <a:ln w="101600">
              <a:solidFill>
                <a:srgbClr val="2E0CF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u-HU"/>
            </a:p>
          </p:txBody>
        </p:sp>
        <p:cxnSp>
          <p:nvCxnSpPr>
            <p:cNvPr id="9" name="Egyenes összekötő 8">
              <a:extLst>
                <a:ext uri="{FF2B5EF4-FFF2-40B4-BE49-F238E27FC236}">
                  <a16:creationId xmlns:a16="http://schemas.microsoft.com/office/drawing/2014/main" id="{DE04B415-78CD-4A3C-B9B4-6AA577DD776E}"/>
                </a:ext>
              </a:extLst>
            </p:cNvPr>
            <p:cNvCxnSpPr/>
            <p:nvPr/>
          </p:nvCxnSpPr>
          <p:spPr>
            <a:xfrm>
              <a:off x="4392118" y="2024360"/>
              <a:ext cx="0" cy="3282846"/>
            </a:xfrm>
            <a:prstGeom prst="line">
              <a:avLst/>
            </a:prstGeom>
            <a:ln w="50800">
              <a:solidFill>
                <a:schemeClr val="tx1"/>
              </a:solidFill>
            </a:ln>
          </p:spPr>
          <p:style>
            <a:lnRef idx="1">
              <a:schemeClr val="accent1"/>
            </a:lnRef>
            <a:fillRef idx="0">
              <a:schemeClr val="accent1"/>
            </a:fillRef>
            <a:effectRef idx="0">
              <a:schemeClr val="accent1"/>
            </a:effectRef>
            <a:fontRef idx="minor">
              <a:schemeClr val="tx1"/>
            </a:fontRef>
          </p:style>
        </p:cxnSp>
        <p:sp>
          <p:nvSpPr>
            <p:cNvPr id="5" name="Téglalap 4">
              <a:extLst>
                <a:ext uri="{FF2B5EF4-FFF2-40B4-BE49-F238E27FC236}">
                  <a16:creationId xmlns:a16="http://schemas.microsoft.com/office/drawing/2014/main" id="{703851DD-AEED-400F-AC87-7ACBF86C6568}"/>
                </a:ext>
              </a:extLst>
            </p:cNvPr>
            <p:cNvSpPr/>
            <p:nvPr/>
          </p:nvSpPr>
          <p:spPr>
            <a:xfrm>
              <a:off x="3672590" y="2623965"/>
              <a:ext cx="1558977" cy="2090244"/>
            </a:xfrm>
            <a:prstGeom prst="rect">
              <a:avLst/>
            </a:prstGeom>
            <a:ln w="63500">
              <a:solidFill>
                <a:srgbClr val="2E0CF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u-HU"/>
            </a:p>
          </p:txBody>
        </p:sp>
      </p:grpSp>
      <p:sp>
        <p:nvSpPr>
          <p:cNvPr id="2" name="Cím 1">
            <a:extLst>
              <a:ext uri="{FF2B5EF4-FFF2-40B4-BE49-F238E27FC236}">
                <a16:creationId xmlns:a16="http://schemas.microsoft.com/office/drawing/2014/main" id="{D295C7CD-7D78-49FC-9DA0-450DD01B4413}"/>
              </a:ext>
            </a:extLst>
          </p:cNvPr>
          <p:cNvSpPr>
            <a:spLocks noGrp="1"/>
          </p:cNvSpPr>
          <p:nvPr>
            <p:ph type="title"/>
          </p:nvPr>
        </p:nvSpPr>
        <p:spPr>
          <a:xfrm>
            <a:off x="838200" y="254285"/>
            <a:ext cx="10515600" cy="1325563"/>
          </a:xfrm>
        </p:spPr>
        <p:txBody>
          <a:bodyPr/>
          <a:lstStyle/>
          <a:p>
            <a:pPr algn="ctr"/>
            <a:r>
              <a:rPr lang="hu-HU" dirty="0" smtClean="0">
                <a:latin typeface="Times New Roman" panose="02020603050405020304" pitchFamily="18" charset="0"/>
                <a:cs typeface="Times New Roman" panose="02020603050405020304" pitchFamily="18" charset="0"/>
              </a:rPr>
              <a:t>Combined glass electrode</a:t>
            </a:r>
            <a:endParaRPr lang="hu-HU" dirty="0">
              <a:latin typeface="Times New Roman" panose="02020603050405020304" pitchFamily="18" charset="0"/>
              <a:cs typeface="Times New Roman" panose="02020603050405020304" pitchFamily="18" charset="0"/>
            </a:endParaRPr>
          </a:p>
        </p:txBody>
      </p:sp>
      <p:sp>
        <p:nvSpPr>
          <p:cNvPr id="3" name="Tartalom helye 2">
            <a:extLst>
              <a:ext uri="{FF2B5EF4-FFF2-40B4-BE49-F238E27FC236}">
                <a16:creationId xmlns:a16="http://schemas.microsoft.com/office/drawing/2014/main" id="{21C575F2-DCB5-467E-9D41-0093440515F3}"/>
              </a:ext>
            </a:extLst>
          </p:cNvPr>
          <p:cNvSpPr>
            <a:spLocks noGrp="1"/>
          </p:cNvSpPr>
          <p:nvPr>
            <p:ph idx="1"/>
          </p:nvPr>
        </p:nvSpPr>
        <p:spPr>
          <a:xfrm>
            <a:off x="318655" y="1662545"/>
            <a:ext cx="11582400" cy="915763"/>
          </a:xfrm>
        </p:spPr>
        <p:txBody>
          <a:bodyPr>
            <a:normAutofit/>
          </a:bodyPr>
          <a:lstStyle/>
          <a:p>
            <a:r>
              <a:rPr lang="hu-HU" dirty="0" smtClean="0">
                <a:latin typeface="Times New Roman" panose="02020603050405020304" pitchFamily="18" charset="0"/>
                <a:cs typeface="Times New Roman" panose="02020603050405020304" pitchFamily="18" charset="0"/>
              </a:rPr>
              <a:t>Everyone, who works in a lab</a:t>
            </a:r>
            <a:r>
              <a:rPr lang="en-US" dirty="0" smtClean="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will probably </a:t>
            </a:r>
            <a:r>
              <a:rPr lang="hu-HU" dirty="0" smtClean="0">
                <a:latin typeface="Times New Roman" panose="02020603050405020304" pitchFamily="18" charset="0"/>
                <a:cs typeface="Times New Roman" panose="02020603050405020304" pitchFamily="18" charset="0"/>
              </a:rPr>
              <a:t>meet with</a:t>
            </a:r>
            <a:r>
              <a:rPr lang="en-US" dirty="0" smtClean="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the </a:t>
            </a:r>
            <a:r>
              <a:rPr lang="en-US" dirty="0" smtClean="0">
                <a:latin typeface="Times New Roman" panose="02020603050405020304" pitchFamily="18" charset="0"/>
                <a:cs typeface="Times New Roman" panose="02020603050405020304" pitchFamily="18" charset="0"/>
              </a:rPr>
              <a:t>combined </a:t>
            </a:r>
            <a:r>
              <a:rPr lang="en-US" dirty="0">
                <a:latin typeface="Times New Roman" panose="02020603050405020304" pitchFamily="18" charset="0"/>
                <a:cs typeface="Times New Roman" panose="02020603050405020304" pitchFamily="18" charset="0"/>
              </a:rPr>
              <a:t>glass electrode</a:t>
            </a:r>
            <a:r>
              <a:rPr lang="hu-HU" dirty="0" smtClean="0">
                <a:latin typeface="Times New Roman" panose="02020603050405020304" pitchFamily="18" charset="0"/>
                <a:cs typeface="Times New Roman" panose="02020603050405020304" pitchFamily="18" charset="0"/>
              </a:rPr>
              <a:t>. </a:t>
            </a:r>
            <a:endParaRPr lang="hu-HU" dirty="0">
              <a:latin typeface="Times New Roman" panose="02020603050405020304" pitchFamily="18" charset="0"/>
              <a:cs typeface="Times New Roman" panose="02020603050405020304" pitchFamily="18" charset="0"/>
            </a:endParaRPr>
          </a:p>
        </p:txBody>
      </p:sp>
      <p:sp>
        <p:nvSpPr>
          <p:cNvPr id="25" name="Szövegdoboz 24">
            <a:extLst>
              <a:ext uri="{FF2B5EF4-FFF2-40B4-BE49-F238E27FC236}">
                <a16:creationId xmlns:a16="http://schemas.microsoft.com/office/drawing/2014/main" id="{35AB622E-AD0C-4D3D-A5F5-BF5163F988BD}"/>
              </a:ext>
            </a:extLst>
          </p:cNvPr>
          <p:cNvSpPr txBox="1"/>
          <p:nvPr/>
        </p:nvSpPr>
        <p:spPr>
          <a:xfrm>
            <a:off x="6085317" y="3297159"/>
            <a:ext cx="3262432" cy="523220"/>
          </a:xfrm>
          <a:prstGeom prst="rect">
            <a:avLst/>
          </a:prstGeom>
          <a:noFill/>
        </p:spPr>
        <p:txBody>
          <a:bodyPr wrap="none" rtlCol="0">
            <a:spAutoFit/>
          </a:bodyPr>
          <a:lstStyle/>
          <a:p>
            <a:r>
              <a:rPr lang="hu-HU" sz="2800" dirty="0" smtClean="0">
                <a:latin typeface="Times New Roman" panose="02020603050405020304" pitchFamily="18" charset="0"/>
                <a:cs typeface="Times New Roman" panose="02020603050405020304" pitchFamily="18" charset="0"/>
              </a:rPr>
              <a:t>solution to be studied</a:t>
            </a:r>
            <a:endParaRPr lang="hu-HU" sz="2800" dirty="0">
              <a:latin typeface="Times New Roman" panose="02020603050405020304" pitchFamily="18" charset="0"/>
              <a:cs typeface="Times New Roman" panose="02020603050405020304" pitchFamily="18" charset="0"/>
            </a:endParaRPr>
          </a:p>
        </p:txBody>
      </p:sp>
      <p:grpSp>
        <p:nvGrpSpPr>
          <p:cNvPr id="56" name="Csoportba foglalás 55">
            <a:extLst>
              <a:ext uri="{FF2B5EF4-FFF2-40B4-BE49-F238E27FC236}">
                <a16:creationId xmlns:a16="http://schemas.microsoft.com/office/drawing/2014/main" id="{E7F334E4-2024-49C0-82C1-082BACC4F748}"/>
              </a:ext>
            </a:extLst>
          </p:cNvPr>
          <p:cNvGrpSpPr/>
          <p:nvPr/>
        </p:nvGrpSpPr>
        <p:grpSpPr>
          <a:xfrm>
            <a:off x="3632407" y="2184490"/>
            <a:ext cx="4403070" cy="2639532"/>
            <a:chOff x="3632407" y="2184490"/>
            <a:chExt cx="4403070" cy="2639532"/>
          </a:xfrm>
        </p:grpSpPr>
        <p:cxnSp>
          <p:nvCxnSpPr>
            <p:cNvPr id="22" name="Egyenes összekötő nyíllal 21">
              <a:extLst>
                <a:ext uri="{FF2B5EF4-FFF2-40B4-BE49-F238E27FC236}">
                  <a16:creationId xmlns:a16="http://schemas.microsoft.com/office/drawing/2014/main" id="{0E4A203D-EC61-4018-A428-E9F11FA9EB3A}"/>
                </a:ext>
              </a:extLst>
            </p:cNvPr>
            <p:cNvCxnSpPr>
              <a:cxnSpLocks/>
            </p:cNvCxnSpPr>
            <p:nvPr/>
          </p:nvCxnSpPr>
          <p:spPr>
            <a:xfrm>
              <a:off x="4484536" y="4692669"/>
              <a:ext cx="357808" cy="0"/>
            </a:xfrm>
            <a:prstGeom prst="straightConnector1">
              <a:avLst/>
            </a:prstGeom>
            <a:ln w="50800">
              <a:solidFill>
                <a:srgbClr val="FF0000"/>
              </a:solidFill>
              <a:tailEnd type="stealth"/>
            </a:ln>
          </p:spPr>
          <p:style>
            <a:lnRef idx="1">
              <a:schemeClr val="accent1"/>
            </a:lnRef>
            <a:fillRef idx="0">
              <a:schemeClr val="accent1"/>
            </a:fillRef>
            <a:effectRef idx="0">
              <a:schemeClr val="accent1"/>
            </a:effectRef>
            <a:fontRef idx="minor">
              <a:schemeClr val="tx1"/>
            </a:fontRef>
          </p:style>
        </p:cxnSp>
        <p:grpSp>
          <p:nvGrpSpPr>
            <p:cNvPr id="50" name="Csoportba foglalás 49">
              <a:extLst>
                <a:ext uri="{FF2B5EF4-FFF2-40B4-BE49-F238E27FC236}">
                  <a16:creationId xmlns:a16="http://schemas.microsoft.com/office/drawing/2014/main" id="{FA4BA08C-2602-4774-9B64-742E3AEEFD59}"/>
                </a:ext>
              </a:extLst>
            </p:cNvPr>
            <p:cNvGrpSpPr/>
            <p:nvPr/>
          </p:nvGrpSpPr>
          <p:grpSpPr>
            <a:xfrm>
              <a:off x="3632407" y="2184490"/>
              <a:ext cx="4403070" cy="2639532"/>
              <a:chOff x="3632407" y="2039350"/>
              <a:chExt cx="4403070" cy="2639532"/>
            </a:xfrm>
          </p:grpSpPr>
          <p:cxnSp>
            <p:nvCxnSpPr>
              <p:cNvPr id="10" name="Egyenes összekötő 9">
                <a:extLst>
                  <a:ext uri="{FF2B5EF4-FFF2-40B4-BE49-F238E27FC236}">
                    <a16:creationId xmlns:a16="http://schemas.microsoft.com/office/drawing/2014/main" id="{CBF786FE-E80F-488F-B8DB-74B7837AFE92}"/>
                  </a:ext>
                </a:extLst>
              </p:cNvPr>
              <p:cNvCxnSpPr>
                <a:cxnSpLocks/>
              </p:cNvCxnSpPr>
              <p:nvPr/>
            </p:nvCxnSpPr>
            <p:spPr>
              <a:xfrm>
                <a:off x="4829331" y="2039350"/>
                <a:ext cx="0" cy="2550827"/>
              </a:xfrm>
              <a:prstGeom prst="line">
                <a:avLst/>
              </a:prstGeom>
              <a:ln w="50800">
                <a:solidFill>
                  <a:schemeClr val="tx1"/>
                </a:solidFill>
              </a:ln>
            </p:spPr>
            <p:style>
              <a:lnRef idx="1">
                <a:schemeClr val="accent1"/>
              </a:lnRef>
              <a:fillRef idx="0">
                <a:schemeClr val="accent1"/>
              </a:fillRef>
              <a:effectRef idx="0">
                <a:schemeClr val="accent1"/>
              </a:effectRef>
              <a:fontRef idx="minor">
                <a:schemeClr val="tx1"/>
              </a:fontRef>
            </p:style>
          </p:cxnSp>
          <p:sp>
            <p:nvSpPr>
              <p:cNvPr id="14" name="Téglalap 13">
                <a:extLst>
                  <a:ext uri="{FF2B5EF4-FFF2-40B4-BE49-F238E27FC236}">
                    <a16:creationId xmlns:a16="http://schemas.microsoft.com/office/drawing/2014/main" id="{92CF522F-9DD2-4F70-8050-BE7268EA9CC4}"/>
                  </a:ext>
                </a:extLst>
              </p:cNvPr>
              <p:cNvSpPr/>
              <p:nvPr/>
            </p:nvSpPr>
            <p:spPr>
              <a:xfrm>
                <a:off x="4751883" y="3388464"/>
                <a:ext cx="164891" cy="10800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u-HU"/>
              </a:p>
            </p:txBody>
          </p:sp>
          <p:sp>
            <p:nvSpPr>
              <p:cNvPr id="15" name="Szövegdoboz 14">
                <a:extLst>
                  <a:ext uri="{FF2B5EF4-FFF2-40B4-BE49-F238E27FC236}">
                    <a16:creationId xmlns:a16="http://schemas.microsoft.com/office/drawing/2014/main" id="{69E4B265-777C-47F7-B859-0BB27D0E6EBB}"/>
                  </a:ext>
                </a:extLst>
              </p:cNvPr>
              <p:cNvSpPr txBox="1"/>
              <p:nvPr/>
            </p:nvSpPr>
            <p:spPr>
              <a:xfrm>
                <a:off x="3643008" y="2734879"/>
                <a:ext cx="1008609" cy="523220"/>
              </a:xfrm>
              <a:prstGeom prst="rect">
                <a:avLst/>
              </a:prstGeom>
              <a:noFill/>
            </p:spPr>
            <p:txBody>
              <a:bodyPr wrap="none" rtlCol="0">
                <a:spAutoFit/>
              </a:bodyPr>
              <a:lstStyle/>
              <a:p>
                <a:r>
                  <a:rPr lang="hu-HU" sz="2800" dirty="0" smtClean="0">
                    <a:latin typeface="Times New Roman" panose="02020603050405020304" pitchFamily="18" charset="0"/>
                    <a:cs typeface="Times New Roman" panose="02020603050405020304" pitchFamily="18" charset="0"/>
                  </a:rPr>
                  <a:t>KCl</a:t>
                </a:r>
                <a:r>
                  <a:rPr lang="hu-HU" sz="2800" baseline="-25000" dirty="0" smtClean="0">
                    <a:latin typeface="Times New Roman" panose="02020603050405020304" pitchFamily="18" charset="0"/>
                    <a:cs typeface="Times New Roman" panose="02020603050405020304" pitchFamily="18" charset="0"/>
                  </a:rPr>
                  <a:t>(l)</a:t>
                </a:r>
                <a:endParaRPr lang="hu-HU" sz="2800" baseline="-25000" dirty="0">
                  <a:latin typeface="Times New Roman" panose="02020603050405020304" pitchFamily="18" charset="0"/>
                  <a:cs typeface="Times New Roman" panose="02020603050405020304" pitchFamily="18" charset="0"/>
                </a:endParaRPr>
              </a:p>
            </p:txBody>
          </p:sp>
          <p:sp>
            <p:nvSpPr>
              <p:cNvPr id="16" name="Téglalap 15">
                <a:extLst>
                  <a:ext uri="{FF2B5EF4-FFF2-40B4-BE49-F238E27FC236}">
                    <a16:creationId xmlns:a16="http://schemas.microsoft.com/office/drawing/2014/main" id="{3FD74108-8FA1-4C7B-9BBC-672CFD41CEB0}"/>
                  </a:ext>
                </a:extLst>
              </p:cNvPr>
              <p:cNvSpPr/>
              <p:nvPr/>
            </p:nvSpPr>
            <p:spPr>
              <a:xfrm>
                <a:off x="5194548" y="4287874"/>
                <a:ext cx="72000" cy="216000"/>
              </a:xfrm>
              <a:prstGeom prst="rect">
                <a:avLst/>
              </a:prstGeom>
              <a:pattFill prst="lgConfetti">
                <a:fgClr>
                  <a:schemeClr val="accent1"/>
                </a:fgClr>
                <a:bgClr>
                  <a:schemeClr val="bg1"/>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u-HU"/>
              </a:p>
            </p:txBody>
          </p:sp>
          <p:sp>
            <p:nvSpPr>
              <p:cNvPr id="17" name="Szövegdoboz 16">
                <a:extLst>
                  <a:ext uri="{FF2B5EF4-FFF2-40B4-BE49-F238E27FC236}">
                    <a16:creationId xmlns:a16="http://schemas.microsoft.com/office/drawing/2014/main" id="{8887B316-800A-4E08-B208-75714169D088}"/>
                  </a:ext>
                </a:extLst>
              </p:cNvPr>
              <p:cNvSpPr txBox="1"/>
              <p:nvPr/>
            </p:nvSpPr>
            <p:spPr>
              <a:xfrm>
                <a:off x="3632407" y="3247888"/>
                <a:ext cx="1215397" cy="523220"/>
              </a:xfrm>
              <a:prstGeom prst="rect">
                <a:avLst/>
              </a:prstGeom>
              <a:noFill/>
            </p:spPr>
            <p:txBody>
              <a:bodyPr wrap="none" rtlCol="0">
                <a:spAutoFit/>
              </a:bodyPr>
              <a:lstStyle/>
              <a:p>
                <a:r>
                  <a:rPr lang="hu-HU" sz="2800" dirty="0" err="1">
                    <a:latin typeface="Times New Roman" panose="02020603050405020304" pitchFamily="18" charset="0"/>
                    <a:cs typeface="Times New Roman" panose="02020603050405020304" pitchFamily="18" charset="0"/>
                  </a:rPr>
                  <a:t>AgCl</a:t>
                </a:r>
                <a:r>
                  <a:rPr lang="hu-HU" sz="2800" baseline="-25000" dirty="0">
                    <a:latin typeface="Times New Roman" panose="02020603050405020304" pitchFamily="18" charset="0"/>
                    <a:cs typeface="Times New Roman" panose="02020603050405020304" pitchFamily="18" charset="0"/>
                  </a:rPr>
                  <a:t>(s)</a:t>
                </a:r>
              </a:p>
            </p:txBody>
          </p:sp>
          <p:sp>
            <p:nvSpPr>
              <p:cNvPr id="21" name="Szövegdoboz 20">
                <a:extLst>
                  <a:ext uri="{FF2B5EF4-FFF2-40B4-BE49-F238E27FC236}">
                    <a16:creationId xmlns:a16="http://schemas.microsoft.com/office/drawing/2014/main" id="{040ABA75-537B-420F-B66B-4A683AB841A1}"/>
                  </a:ext>
                </a:extLst>
              </p:cNvPr>
              <p:cNvSpPr txBox="1"/>
              <p:nvPr/>
            </p:nvSpPr>
            <p:spPr>
              <a:xfrm>
                <a:off x="3689391" y="4155662"/>
                <a:ext cx="877163" cy="523220"/>
              </a:xfrm>
              <a:prstGeom prst="rect">
                <a:avLst/>
              </a:prstGeom>
              <a:noFill/>
            </p:spPr>
            <p:txBody>
              <a:bodyPr wrap="none" rtlCol="0">
                <a:spAutoFit/>
              </a:bodyPr>
              <a:lstStyle/>
              <a:p>
                <a:r>
                  <a:rPr lang="hu-HU" sz="2800" dirty="0" err="1">
                    <a:latin typeface="Times New Roman" panose="02020603050405020304" pitchFamily="18" charset="0"/>
                    <a:cs typeface="Times New Roman" panose="02020603050405020304" pitchFamily="18" charset="0"/>
                  </a:rPr>
                  <a:t>Ag</a:t>
                </a:r>
                <a:r>
                  <a:rPr lang="hu-HU" sz="2800" baseline="-25000" dirty="0">
                    <a:latin typeface="Times New Roman" panose="02020603050405020304" pitchFamily="18" charset="0"/>
                    <a:cs typeface="Times New Roman" panose="02020603050405020304" pitchFamily="18" charset="0"/>
                  </a:rPr>
                  <a:t>(s)</a:t>
                </a:r>
              </a:p>
            </p:txBody>
          </p:sp>
          <p:sp>
            <p:nvSpPr>
              <p:cNvPr id="26" name="Szövegdoboz 25">
                <a:extLst>
                  <a:ext uri="{FF2B5EF4-FFF2-40B4-BE49-F238E27FC236}">
                    <a16:creationId xmlns:a16="http://schemas.microsoft.com/office/drawing/2014/main" id="{15F9FF2B-EE66-4BB2-9248-ADC18973C002}"/>
                  </a:ext>
                </a:extLst>
              </p:cNvPr>
              <p:cNvSpPr txBox="1"/>
              <p:nvPr/>
            </p:nvSpPr>
            <p:spPr>
              <a:xfrm>
                <a:off x="5848660" y="4057140"/>
                <a:ext cx="2186817" cy="523220"/>
              </a:xfrm>
              <a:prstGeom prst="rect">
                <a:avLst/>
              </a:prstGeom>
              <a:noFill/>
            </p:spPr>
            <p:txBody>
              <a:bodyPr wrap="none" rtlCol="0">
                <a:spAutoFit/>
              </a:bodyPr>
              <a:lstStyle/>
              <a:p>
                <a:r>
                  <a:rPr lang="hu-HU" sz="2800" dirty="0" smtClean="0">
                    <a:latin typeface="Times New Roman" panose="02020603050405020304" pitchFamily="18" charset="0"/>
                    <a:cs typeface="Times New Roman" panose="02020603050405020304" pitchFamily="18" charset="0"/>
                  </a:rPr>
                  <a:t>sintered glass</a:t>
                </a:r>
                <a:endParaRPr lang="hu-HU" sz="2800" dirty="0">
                  <a:latin typeface="Times New Roman" panose="02020603050405020304" pitchFamily="18" charset="0"/>
                  <a:cs typeface="Times New Roman" panose="02020603050405020304" pitchFamily="18" charset="0"/>
                </a:endParaRPr>
              </a:p>
            </p:txBody>
          </p:sp>
          <p:cxnSp>
            <p:nvCxnSpPr>
              <p:cNvPr id="27" name="Egyenes összekötő nyíllal 26">
                <a:extLst>
                  <a:ext uri="{FF2B5EF4-FFF2-40B4-BE49-F238E27FC236}">
                    <a16:creationId xmlns:a16="http://schemas.microsoft.com/office/drawing/2014/main" id="{EF839A8A-DB2A-4DEF-895E-55A0165629C6}"/>
                  </a:ext>
                </a:extLst>
              </p:cNvPr>
              <p:cNvCxnSpPr>
                <a:cxnSpLocks/>
              </p:cNvCxnSpPr>
              <p:nvPr/>
            </p:nvCxnSpPr>
            <p:spPr>
              <a:xfrm flipH="1">
                <a:off x="5306519" y="4392805"/>
                <a:ext cx="494675" cy="0"/>
              </a:xfrm>
              <a:prstGeom prst="straightConnector1">
                <a:avLst/>
              </a:prstGeom>
              <a:ln w="50800">
                <a:solidFill>
                  <a:srgbClr val="FF0000"/>
                </a:solidFill>
                <a:tailEnd type="stealth"/>
              </a:ln>
            </p:spPr>
            <p:style>
              <a:lnRef idx="1">
                <a:schemeClr val="accent1"/>
              </a:lnRef>
              <a:fillRef idx="0">
                <a:schemeClr val="accent1"/>
              </a:fillRef>
              <a:effectRef idx="0">
                <a:schemeClr val="accent1"/>
              </a:effectRef>
              <a:fontRef idx="minor">
                <a:schemeClr val="tx1"/>
              </a:fontRef>
            </p:style>
          </p:cxnSp>
        </p:grpSp>
        <p:cxnSp>
          <p:nvCxnSpPr>
            <p:cNvPr id="19" name="Egyenes összekötő nyíllal 18">
              <a:extLst>
                <a:ext uri="{FF2B5EF4-FFF2-40B4-BE49-F238E27FC236}">
                  <a16:creationId xmlns:a16="http://schemas.microsoft.com/office/drawing/2014/main" id="{E8791DA3-FAC1-4BB1-9076-0E505B40FFAA}"/>
                </a:ext>
              </a:extLst>
            </p:cNvPr>
            <p:cNvCxnSpPr>
              <a:cxnSpLocks/>
            </p:cNvCxnSpPr>
            <p:nvPr/>
          </p:nvCxnSpPr>
          <p:spPr>
            <a:xfrm>
              <a:off x="4452730" y="3857782"/>
              <a:ext cx="393590" cy="397565"/>
            </a:xfrm>
            <a:prstGeom prst="straightConnector1">
              <a:avLst/>
            </a:prstGeom>
            <a:ln w="50800">
              <a:solidFill>
                <a:srgbClr val="FF0000"/>
              </a:solidFill>
              <a:tailEnd type="stealth"/>
            </a:ln>
          </p:spPr>
          <p:style>
            <a:lnRef idx="1">
              <a:schemeClr val="accent1"/>
            </a:lnRef>
            <a:fillRef idx="0">
              <a:schemeClr val="accent1"/>
            </a:fillRef>
            <a:effectRef idx="0">
              <a:schemeClr val="accent1"/>
            </a:effectRef>
            <a:fontRef idx="minor">
              <a:schemeClr val="tx1"/>
            </a:fontRef>
          </p:style>
        </p:cxnSp>
      </p:grpSp>
      <p:sp>
        <p:nvSpPr>
          <p:cNvPr id="7" name="Szövegdoboz 6">
            <a:extLst>
              <a:ext uri="{FF2B5EF4-FFF2-40B4-BE49-F238E27FC236}">
                <a16:creationId xmlns:a16="http://schemas.microsoft.com/office/drawing/2014/main" id="{8FA9FA5B-F641-4B96-883D-E446CA7CFD79}"/>
              </a:ext>
            </a:extLst>
          </p:cNvPr>
          <p:cNvSpPr txBox="1"/>
          <p:nvPr/>
        </p:nvSpPr>
        <p:spPr>
          <a:xfrm>
            <a:off x="3920492" y="5404505"/>
            <a:ext cx="1056636" cy="523220"/>
          </a:xfrm>
          <a:prstGeom prst="rect">
            <a:avLst/>
          </a:prstGeom>
          <a:noFill/>
        </p:spPr>
        <p:txBody>
          <a:bodyPr wrap="none" rtlCol="0">
            <a:spAutoFit/>
          </a:bodyPr>
          <a:lstStyle/>
          <a:p>
            <a:r>
              <a:rPr lang="hu-HU" sz="2800" dirty="0" smtClean="0">
                <a:latin typeface="Times New Roman" panose="02020603050405020304" pitchFamily="18" charset="0"/>
                <a:cs typeface="Times New Roman" panose="02020603050405020304" pitchFamily="18" charset="0"/>
              </a:rPr>
              <a:t>buffer</a:t>
            </a:r>
            <a:endParaRPr lang="hu-HU" sz="2800" dirty="0">
              <a:latin typeface="Times New Roman" panose="02020603050405020304" pitchFamily="18" charset="0"/>
              <a:cs typeface="Times New Roman" panose="02020603050405020304" pitchFamily="18" charset="0"/>
            </a:endParaRPr>
          </a:p>
        </p:txBody>
      </p:sp>
      <p:grpSp>
        <p:nvGrpSpPr>
          <p:cNvPr id="55" name="Csoportba foglalás 54">
            <a:extLst>
              <a:ext uri="{FF2B5EF4-FFF2-40B4-BE49-F238E27FC236}">
                <a16:creationId xmlns:a16="http://schemas.microsoft.com/office/drawing/2014/main" id="{B9AC59ED-23B9-4318-8079-2ABC6CD9C184}"/>
              </a:ext>
            </a:extLst>
          </p:cNvPr>
          <p:cNvGrpSpPr/>
          <p:nvPr/>
        </p:nvGrpSpPr>
        <p:grpSpPr>
          <a:xfrm>
            <a:off x="3415188" y="4919309"/>
            <a:ext cx="2002608" cy="1480701"/>
            <a:chOff x="3415188" y="4919309"/>
            <a:chExt cx="2002608" cy="1480701"/>
          </a:xfrm>
        </p:grpSpPr>
        <p:sp>
          <p:nvSpPr>
            <p:cNvPr id="30" name="Szövegdoboz 29">
              <a:extLst>
                <a:ext uri="{FF2B5EF4-FFF2-40B4-BE49-F238E27FC236}">
                  <a16:creationId xmlns:a16="http://schemas.microsoft.com/office/drawing/2014/main" id="{5C4C900D-66A5-4877-87AF-7C1B06EF2153}"/>
                </a:ext>
              </a:extLst>
            </p:cNvPr>
            <p:cNvSpPr txBox="1"/>
            <p:nvPr/>
          </p:nvSpPr>
          <p:spPr>
            <a:xfrm>
              <a:off x="3469052" y="4919309"/>
              <a:ext cx="300082" cy="369332"/>
            </a:xfrm>
            <a:prstGeom prst="rect">
              <a:avLst/>
            </a:prstGeom>
            <a:noFill/>
          </p:spPr>
          <p:txBody>
            <a:bodyPr wrap="none" rtlCol="0">
              <a:spAutoFit/>
            </a:bodyPr>
            <a:lstStyle/>
            <a:p>
              <a:r>
                <a:rPr lang="hu-HU" dirty="0">
                  <a:solidFill>
                    <a:srgbClr val="FF0000"/>
                  </a:solidFill>
                </a:rPr>
                <a:t>+</a:t>
              </a:r>
            </a:p>
          </p:txBody>
        </p:sp>
        <p:sp>
          <p:nvSpPr>
            <p:cNvPr id="31" name="Szövegdoboz 30">
              <a:extLst>
                <a:ext uri="{FF2B5EF4-FFF2-40B4-BE49-F238E27FC236}">
                  <a16:creationId xmlns:a16="http://schemas.microsoft.com/office/drawing/2014/main" id="{515B56C2-8C54-46AE-8B6B-9C7B6C4AF6FC}"/>
                </a:ext>
              </a:extLst>
            </p:cNvPr>
            <p:cNvSpPr txBox="1"/>
            <p:nvPr/>
          </p:nvSpPr>
          <p:spPr>
            <a:xfrm>
              <a:off x="3415188" y="5272605"/>
              <a:ext cx="300082" cy="369332"/>
            </a:xfrm>
            <a:prstGeom prst="rect">
              <a:avLst/>
            </a:prstGeom>
            <a:noFill/>
          </p:spPr>
          <p:txBody>
            <a:bodyPr wrap="none" rtlCol="0">
              <a:spAutoFit/>
            </a:bodyPr>
            <a:lstStyle/>
            <a:p>
              <a:r>
                <a:rPr lang="hu-HU" dirty="0">
                  <a:solidFill>
                    <a:srgbClr val="FF0000"/>
                  </a:solidFill>
                </a:rPr>
                <a:t>+</a:t>
              </a:r>
            </a:p>
          </p:txBody>
        </p:sp>
        <p:sp>
          <p:nvSpPr>
            <p:cNvPr id="32" name="Szövegdoboz 31">
              <a:extLst>
                <a:ext uri="{FF2B5EF4-FFF2-40B4-BE49-F238E27FC236}">
                  <a16:creationId xmlns:a16="http://schemas.microsoft.com/office/drawing/2014/main" id="{2DF256BF-ABD7-4D83-AD37-B80E9F2A9CEA}"/>
                </a:ext>
              </a:extLst>
            </p:cNvPr>
            <p:cNvSpPr txBox="1"/>
            <p:nvPr/>
          </p:nvSpPr>
          <p:spPr>
            <a:xfrm>
              <a:off x="5091588" y="4919309"/>
              <a:ext cx="300082" cy="369332"/>
            </a:xfrm>
            <a:prstGeom prst="rect">
              <a:avLst/>
            </a:prstGeom>
            <a:noFill/>
          </p:spPr>
          <p:txBody>
            <a:bodyPr wrap="none" rtlCol="0">
              <a:spAutoFit/>
            </a:bodyPr>
            <a:lstStyle/>
            <a:p>
              <a:r>
                <a:rPr lang="hu-HU" dirty="0">
                  <a:solidFill>
                    <a:srgbClr val="FF0000"/>
                  </a:solidFill>
                </a:rPr>
                <a:t>+</a:t>
              </a:r>
            </a:p>
          </p:txBody>
        </p:sp>
        <p:sp>
          <p:nvSpPr>
            <p:cNvPr id="33" name="Szövegdoboz 32">
              <a:extLst>
                <a:ext uri="{FF2B5EF4-FFF2-40B4-BE49-F238E27FC236}">
                  <a16:creationId xmlns:a16="http://schemas.microsoft.com/office/drawing/2014/main" id="{A2AB82FF-400B-4EE3-B084-D308D413A0BD}"/>
                </a:ext>
              </a:extLst>
            </p:cNvPr>
            <p:cNvSpPr txBox="1"/>
            <p:nvPr/>
          </p:nvSpPr>
          <p:spPr>
            <a:xfrm>
              <a:off x="5052400" y="5577405"/>
              <a:ext cx="300082" cy="369332"/>
            </a:xfrm>
            <a:prstGeom prst="rect">
              <a:avLst/>
            </a:prstGeom>
            <a:noFill/>
          </p:spPr>
          <p:txBody>
            <a:bodyPr wrap="none" rtlCol="0">
              <a:spAutoFit/>
            </a:bodyPr>
            <a:lstStyle/>
            <a:p>
              <a:r>
                <a:rPr lang="hu-HU" dirty="0">
                  <a:solidFill>
                    <a:srgbClr val="FF0000"/>
                  </a:solidFill>
                </a:rPr>
                <a:t>+</a:t>
              </a:r>
            </a:p>
          </p:txBody>
        </p:sp>
        <p:sp>
          <p:nvSpPr>
            <p:cNvPr id="34" name="Szövegdoboz 33">
              <a:extLst>
                <a:ext uri="{FF2B5EF4-FFF2-40B4-BE49-F238E27FC236}">
                  <a16:creationId xmlns:a16="http://schemas.microsoft.com/office/drawing/2014/main" id="{C44BCFF1-45A3-413F-AE5C-7A1CEFC438A4}"/>
                </a:ext>
              </a:extLst>
            </p:cNvPr>
            <p:cNvSpPr txBox="1"/>
            <p:nvPr/>
          </p:nvSpPr>
          <p:spPr>
            <a:xfrm>
              <a:off x="5117714" y="5259541"/>
              <a:ext cx="300082" cy="369332"/>
            </a:xfrm>
            <a:prstGeom prst="rect">
              <a:avLst/>
            </a:prstGeom>
            <a:noFill/>
          </p:spPr>
          <p:txBody>
            <a:bodyPr wrap="none" rtlCol="0">
              <a:spAutoFit/>
            </a:bodyPr>
            <a:lstStyle/>
            <a:p>
              <a:r>
                <a:rPr lang="hu-HU" dirty="0">
                  <a:solidFill>
                    <a:srgbClr val="FF0000"/>
                  </a:solidFill>
                </a:rPr>
                <a:t>+</a:t>
              </a:r>
            </a:p>
          </p:txBody>
        </p:sp>
        <p:sp>
          <p:nvSpPr>
            <p:cNvPr id="35" name="Szövegdoboz 34">
              <a:extLst>
                <a:ext uri="{FF2B5EF4-FFF2-40B4-BE49-F238E27FC236}">
                  <a16:creationId xmlns:a16="http://schemas.microsoft.com/office/drawing/2014/main" id="{29A8EEF0-514E-4057-A10F-800CB8663090}"/>
                </a:ext>
              </a:extLst>
            </p:cNvPr>
            <p:cNvSpPr txBox="1"/>
            <p:nvPr/>
          </p:nvSpPr>
          <p:spPr>
            <a:xfrm>
              <a:off x="3502274" y="5551279"/>
              <a:ext cx="300082" cy="369332"/>
            </a:xfrm>
            <a:prstGeom prst="rect">
              <a:avLst/>
            </a:prstGeom>
            <a:noFill/>
          </p:spPr>
          <p:txBody>
            <a:bodyPr wrap="none" rtlCol="0">
              <a:spAutoFit/>
            </a:bodyPr>
            <a:lstStyle/>
            <a:p>
              <a:r>
                <a:rPr lang="hu-HU" dirty="0">
                  <a:solidFill>
                    <a:srgbClr val="FF0000"/>
                  </a:solidFill>
                </a:rPr>
                <a:t>+</a:t>
              </a:r>
            </a:p>
          </p:txBody>
        </p:sp>
        <p:sp>
          <p:nvSpPr>
            <p:cNvPr id="36" name="Szövegdoboz 35">
              <a:extLst>
                <a:ext uri="{FF2B5EF4-FFF2-40B4-BE49-F238E27FC236}">
                  <a16:creationId xmlns:a16="http://schemas.microsoft.com/office/drawing/2014/main" id="{BEB398E0-805D-4E2A-BDF1-74850C692859}"/>
                </a:ext>
              </a:extLst>
            </p:cNvPr>
            <p:cNvSpPr txBox="1"/>
            <p:nvPr/>
          </p:nvSpPr>
          <p:spPr>
            <a:xfrm>
              <a:off x="3654673" y="5790765"/>
              <a:ext cx="300082" cy="369332"/>
            </a:xfrm>
            <a:prstGeom prst="rect">
              <a:avLst/>
            </a:prstGeom>
            <a:noFill/>
          </p:spPr>
          <p:txBody>
            <a:bodyPr wrap="none" rtlCol="0">
              <a:spAutoFit/>
            </a:bodyPr>
            <a:lstStyle/>
            <a:p>
              <a:r>
                <a:rPr lang="hu-HU" dirty="0">
                  <a:solidFill>
                    <a:srgbClr val="FF0000"/>
                  </a:solidFill>
                </a:rPr>
                <a:t>+</a:t>
              </a:r>
            </a:p>
          </p:txBody>
        </p:sp>
        <p:sp>
          <p:nvSpPr>
            <p:cNvPr id="37" name="Szövegdoboz 36">
              <a:extLst>
                <a:ext uri="{FF2B5EF4-FFF2-40B4-BE49-F238E27FC236}">
                  <a16:creationId xmlns:a16="http://schemas.microsoft.com/office/drawing/2014/main" id="{4A62CE80-5848-4BA0-9889-83F79D87DA2E}"/>
                </a:ext>
              </a:extLst>
            </p:cNvPr>
            <p:cNvSpPr txBox="1"/>
            <p:nvPr/>
          </p:nvSpPr>
          <p:spPr>
            <a:xfrm>
              <a:off x="3876743" y="5943165"/>
              <a:ext cx="300082" cy="369332"/>
            </a:xfrm>
            <a:prstGeom prst="rect">
              <a:avLst/>
            </a:prstGeom>
            <a:noFill/>
          </p:spPr>
          <p:txBody>
            <a:bodyPr wrap="none" rtlCol="0">
              <a:spAutoFit/>
            </a:bodyPr>
            <a:lstStyle/>
            <a:p>
              <a:r>
                <a:rPr lang="hu-HU" dirty="0">
                  <a:solidFill>
                    <a:srgbClr val="FF0000"/>
                  </a:solidFill>
                </a:rPr>
                <a:t>+</a:t>
              </a:r>
            </a:p>
          </p:txBody>
        </p:sp>
        <p:sp>
          <p:nvSpPr>
            <p:cNvPr id="38" name="Szövegdoboz 37">
              <a:extLst>
                <a:ext uri="{FF2B5EF4-FFF2-40B4-BE49-F238E27FC236}">
                  <a16:creationId xmlns:a16="http://schemas.microsoft.com/office/drawing/2014/main" id="{A8D5CBE5-D147-4650-ADDE-7DE11C99467D}"/>
                </a:ext>
              </a:extLst>
            </p:cNvPr>
            <p:cNvSpPr txBox="1"/>
            <p:nvPr/>
          </p:nvSpPr>
          <p:spPr>
            <a:xfrm>
              <a:off x="4882583" y="5808182"/>
              <a:ext cx="300082" cy="369332"/>
            </a:xfrm>
            <a:prstGeom prst="rect">
              <a:avLst/>
            </a:prstGeom>
            <a:noFill/>
          </p:spPr>
          <p:txBody>
            <a:bodyPr wrap="none" rtlCol="0">
              <a:spAutoFit/>
            </a:bodyPr>
            <a:lstStyle/>
            <a:p>
              <a:r>
                <a:rPr lang="hu-HU" dirty="0">
                  <a:solidFill>
                    <a:srgbClr val="FF0000"/>
                  </a:solidFill>
                </a:rPr>
                <a:t>+</a:t>
              </a:r>
            </a:p>
          </p:txBody>
        </p:sp>
        <p:sp>
          <p:nvSpPr>
            <p:cNvPr id="39" name="Szövegdoboz 38">
              <a:extLst>
                <a:ext uri="{FF2B5EF4-FFF2-40B4-BE49-F238E27FC236}">
                  <a16:creationId xmlns:a16="http://schemas.microsoft.com/office/drawing/2014/main" id="{CEF09A9E-CDDC-4F45-BE15-E188FECA9D9A}"/>
                </a:ext>
              </a:extLst>
            </p:cNvPr>
            <p:cNvSpPr txBox="1"/>
            <p:nvPr/>
          </p:nvSpPr>
          <p:spPr>
            <a:xfrm>
              <a:off x="4687591" y="5960582"/>
              <a:ext cx="300082" cy="369332"/>
            </a:xfrm>
            <a:prstGeom prst="rect">
              <a:avLst/>
            </a:prstGeom>
            <a:noFill/>
          </p:spPr>
          <p:txBody>
            <a:bodyPr wrap="none" rtlCol="0">
              <a:spAutoFit/>
            </a:bodyPr>
            <a:lstStyle/>
            <a:p>
              <a:r>
                <a:rPr lang="hu-HU" dirty="0">
                  <a:solidFill>
                    <a:srgbClr val="FF0000"/>
                  </a:solidFill>
                </a:rPr>
                <a:t>+</a:t>
              </a:r>
            </a:p>
          </p:txBody>
        </p:sp>
        <p:sp>
          <p:nvSpPr>
            <p:cNvPr id="40" name="Szövegdoboz 39">
              <a:extLst>
                <a:ext uri="{FF2B5EF4-FFF2-40B4-BE49-F238E27FC236}">
                  <a16:creationId xmlns:a16="http://schemas.microsoft.com/office/drawing/2014/main" id="{79FC137E-C6F4-44BB-A079-593006BBFC61}"/>
                </a:ext>
              </a:extLst>
            </p:cNvPr>
            <p:cNvSpPr txBox="1"/>
            <p:nvPr/>
          </p:nvSpPr>
          <p:spPr>
            <a:xfrm>
              <a:off x="4412319" y="6025896"/>
              <a:ext cx="300082" cy="369332"/>
            </a:xfrm>
            <a:prstGeom prst="rect">
              <a:avLst/>
            </a:prstGeom>
            <a:noFill/>
          </p:spPr>
          <p:txBody>
            <a:bodyPr wrap="none" rtlCol="0">
              <a:spAutoFit/>
            </a:bodyPr>
            <a:lstStyle/>
            <a:p>
              <a:r>
                <a:rPr lang="hu-HU" dirty="0">
                  <a:solidFill>
                    <a:srgbClr val="FF0000"/>
                  </a:solidFill>
                </a:rPr>
                <a:t>+</a:t>
              </a:r>
            </a:p>
          </p:txBody>
        </p:sp>
        <p:sp>
          <p:nvSpPr>
            <p:cNvPr id="41" name="Szövegdoboz 40">
              <a:extLst>
                <a:ext uri="{FF2B5EF4-FFF2-40B4-BE49-F238E27FC236}">
                  <a16:creationId xmlns:a16="http://schemas.microsoft.com/office/drawing/2014/main" id="{6F5F0FC7-6DF1-4743-9F62-56D0BD4FBDD4}"/>
                </a:ext>
              </a:extLst>
            </p:cNvPr>
            <p:cNvSpPr txBox="1"/>
            <p:nvPr/>
          </p:nvSpPr>
          <p:spPr>
            <a:xfrm>
              <a:off x="4120583" y="6030678"/>
              <a:ext cx="300082" cy="369332"/>
            </a:xfrm>
            <a:prstGeom prst="rect">
              <a:avLst/>
            </a:prstGeom>
            <a:noFill/>
          </p:spPr>
          <p:txBody>
            <a:bodyPr wrap="none" rtlCol="0">
              <a:spAutoFit/>
            </a:bodyPr>
            <a:lstStyle/>
            <a:p>
              <a:r>
                <a:rPr lang="hu-HU" dirty="0">
                  <a:solidFill>
                    <a:srgbClr val="FF0000"/>
                  </a:solidFill>
                </a:rPr>
                <a:t>+</a:t>
              </a:r>
            </a:p>
          </p:txBody>
        </p:sp>
      </p:grpSp>
      <p:grpSp>
        <p:nvGrpSpPr>
          <p:cNvPr id="52" name="Csoportba foglalás 51">
            <a:extLst>
              <a:ext uri="{FF2B5EF4-FFF2-40B4-BE49-F238E27FC236}">
                <a16:creationId xmlns:a16="http://schemas.microsoft.com/office/drawing/2014/main" id="{9BA3BA07-B831-4BB1-9EF7-9EFF3E9E4BE1}"/>
              </a:ext>
            </a:extLst>
          </p:cNvPr>
          <p:cNvGrpSpPr/>
          <p:nvPr/>
        </p:nvGrpSpPr>
        <p:grpSpPr>
          <a:xfrm>
            <a:off x="3217251" y="5080023"/>
            <a:ext cx="2443207" cy="1588532"/>
            <a:chOff x="3217252" y="5068070"/>
            <a:chExt cx="2443207" cy="1588532"/>
          </a:xfrm>
        </p:grpSpPr>
        <p:sp>
          <p:nvSpPr>
            <p:cNvPr id="42" name="Szövegdoboz 41">
              <a:extLst>
                <a:ext uri="{FF2B5EF4-FFF2-40B4-BE49-F238E27FC236}">
                  <a16:creationId xmlns:a16="http://schemas.microsoft.com/office/drawing/2014/main" id="{76D2238A-3A05-4711-ABE1-6BF359831C5E}"/>
                </a:ext>
              </a:extLst>
            </p:cNvPr>
            <p:cNvSpPr txBox="1"/>
            <p:nvPr/>
          </p:nvSpPr>
          <p:spPr>
            <a:xfrm>
              <a:off x="5255602" y="5701482"/>
              <a:ext cx="300082" cy="369332"/>
            </a:xfrm>
            <a:prstGeom prst="rect">
              <a:avLst/>
            </a:prstGeom>
            <a:noFill/>
          </p:spPr>
          <p:txBody>
            <a:bodyPr wrap="none" rtlCol="0">
              <a:spAutoFit/>
            </a:bodyPr>
            <a:lstStyle/>
            <a:p>
              <a:r>
                <a:rPr lang="hu-HU" dirty="0">
                  <a:solidFill>
                    <a:srgbClr val="FF0000"/>
                  </a:solidFill>
                </a:rPr>
                <a:t>+</a:t>
              </a:r>
            </a:p>
          </p:txBody>
        </p:sp>
        <p:sp>
          <p:nvSpPr>
            <p:cNvPr id="43" name="Szövegdoboz 42">
              <a:extLst>
                <a:ext uri="{FF2B5EF4-FFF2-40B4-BE49-F238E27FC236}">
                  <a16:creationId xmlns:a16="http://schemas.microsoft.com/office/drawing/2014/main" id="{4388356E-131D-4068-A8B8-C0B5D93B5063}"/>
                </a:ext>
              </a:extLst>
            </p:cNvPr>
            <p:cNvSpPr txBox="1"/>
            <p:nvPr/>
          </p:nvSpPr>
          <p:spPr>
            <a:xfrm>
              <a:off x="5360377" y="5068070"/>
              <a:ext cx="300082" cy="369332"/>
            </a:xfrm>
            <a:prstGeom prst="rect">
              <a:avLst/>
            </a:prstGeom>
            <a:noFill/>
          </p:spPr>
          <p:txBody>
            <a:bodyPr wrap="none" rtlCol="0">
              <a:spAutoFit/>
            </a:bodyPr>
            <a:lstStyle/>
            <a:p>
              <a:r>
                <a:rPr lang="hu-HU" dirty="0">
                  <a:solidFill>
                    <a:srgbClr val="FF0000"/>
                  </a:solidFill>
                </a:rPr>
                <a:t>+</a:t>
              </a:r>
            </a:p>
          </p:txBody>
        </p:sp>
        <p:sp>
          <p:nvSpPr>
            <p:cNvPr id="44" name="Szövegdoboz 43">
              <a:extLst>
                <a:ext uri="{FF2B5EF4-FFF2-40B4-BE49-F238E27FC236}">
                  <a16:creationId xmlns:a16="http://schemas.microsoft.com/office/drawing/2014/main" id="{BA044DB2-39DA-47A1-8850-EC08AF726114}"/>
                </a:ext>
              </a:extLst>
            </p:cNvPr>
            <p:cNvSpPr txBox="1"/>
            <p:nvPr/>
          </p:nvSpPr>
          <p:spPr>
            <a:xfrm>
              <a:off x="4798402" y="6144393"/>
              <a:ext cx="300082" cy="369332"/>
            </a:xfrm>
            <a:prstGeom prst="rect">
              <a:avLst/>
            </a:prstGeom>
            <a:noFill/>
          </p:spPr>
          <p:txBody>
            <a:bodyPr wrap="none" rtlCol="0">
              <a:spAutoFit/>
            </a:bodyPr>
            <a:lstStyle/>
            <a:p>
              <a:r>
                <a:rPr lang="hu-HU" dirty="0">
                  <a:solidFill>
                    <a:srgbClr val="FF0000"/>
                  </a:solidFill>
                </a:rPr>
                <a:t>+</a:t>
              </a:r>
            </a:p>
          </p:txBody>
        </p:sp>
        <p:sp>
          <p:nvSpPr>
            <p:cNvPr id="45" name="Szövegdoboz 44">
              <a:extLst>
                <a:ext uri="{FF2B5EF4-FFF2-40B4-BE49-F238E27FC236}">
                  <a16:creationId xmlns:a16="http://schemas.microsoft.com/office/drawing/2014/main" id="{132E3A38-AC18-49DF-8644-A4BC41586179}"/>
                </a:ext>
              </a:extLst>
            </p:cNvPr>
            <p:cNvSpPr txBox="1"/>
            <p:nvPr/>
          </p:nvSpPr>
          <p:spPr>
            <a:xfrm>
              <a:off x="3750653" y="6144395"/>
              <a:ext cx="300082" cy="369332"/>
            </a:xfrm>
            <a:prstGeom prst="rect">
              <a:avLst/>
            </a:prstGeom>
            <a:noFill/>
          </p:spPr>
          <p:txBody>
            <a:bodyPr wrap="none" rtlCol="0">
              <a:spAutoFit/>
            </a:bodyPr>
            <a:lstStyle/>
            <a:p>
              <a:r>
                <a:rPr lang="hu-HU" dirty="0">
                  <a:solidFill>
                    <a:srgbClr val="FF0000"/>
                  </a:solidFill>
                </a:rPr>
                <a:t>+</a:t>
              </a:r>
            </a:p>
          </p:txBody>
        </p:sp>
        <p:sp>
          <p:nvSpPr>
            <p:cNvPr id="46" name="Szövegdoboz 45">
              <a:extLst>
                <a:ext uri="{FF2B5EF4-FFF2-40B4-BE49-F238E27FC236}">
                  <a16:creationId xmlns:a16="http://schemas.microsoft.com/office/drawing/2014/main" id="{01475CAF-E544-4923-A65E-250E98EBA830}"/>
                </a:ext>
              </a:extLst>
            </p:cNvPr>
            <p:cNvSpPr txBox="1"/>
            <p:nvPr/>
          </p:nvSpPr>
          <p:spPr>
            <a:xfrm>
              <a:off x="3326790" y="5691957"/>
              <a:ext cx="300082" cy="369332"/>
            </a:xfrm>
            <a:prstGeom prst="rect">
              <a:avLst/>
            </a:prstGeom>
            <a:noFill/>
          </p:spPr>
          <p:txBody>
            <a:bodyPr wrap="none" rtlCol="0">
              <a:spAutoFit/>
            </a:bodyPr>
            <a:lstStyle/>
            <a:p>
              <a:r>
                <a:rPr lang="hu-HU" dirty="0">
                  <a:solidFill>
                    <a:srgbClr val="FF0000"/>
                  </a:solidFill>
                </a:rPr>
                <a:t>+</a:t>
              </a:r>
            </a:p>
          </p:txBody>
        </p:sp>
        <p:sp>
          <p:nvSpPr>
            <p:cNvPr id="47" name="Szövegdoboz 46">
              <a:extLst>
                <a:ext uri="{FF2B5EF4-FFF2-40B4-BE49-F238E27FC236}">
                  <a16:creationId xmlns:a16="http://schemas.microsoft.com/office/drawing/2014/main" id="{03C742DE-BE39-4FA0-8D91-B952DEF60A9B}"/>
                </a:ext>
              </a:extLst>
            </p:cNvPr>
            <p:cNvSpPr txBox="1"/>
            <p:nvPr/>
          </p:nvSpPr>
          <p:spPr>
            <a:xfrm>
              <a:off x="3217252" y="5072832"/>
              <a:ext cx="300082" cy="369332"/>
            </a:xfrm>
            <a:prstGeom prst="rect">
              <a:avLst/>
            </a:prstGeom>
            <a:noFill/>
          </p:spPr>
          <p:txBody>
            <a:bodyPr wrap="none" rtlCol="0">
              <a:spAutoFit/>
            </a:bodyPr>
            <a:lstStyle/>
            <a:p>
              <a:r>
                <a:rPr lang="hu-HU" dirty="0">
                  <a:solidFill>
                    <a:srgbClr val="FF0000"/>
                  </a:solidFill>
                </a:rPr>
                <a:t>+</a:t>
              </a:r>
            </a:p>
          </p:txBody>
        </p:sp>
        <p:sp>
          <p:nvSpPr>
            <p:cNvPr id="48" name="Szövegdoboz 47">
              <a:extLst>
                <a:ext uri="{FF2B5EF4-FFF2-40B4-BE49-F238E27FC236}">
                  <a16:creationId xmlns:a16="http://schemas.microsoft.com/office/drawing/2014/main" id="{8FB351A6-B2DF-4CD8-AD35-3BDF24BB6C0C}"/>
                </a:ext>
              </a:extLst>
            </p:cNvPr>
            <p:cNvSpPr txBox="1"/>
            <p:nvPr/>
          </p:nvSpPr>
          <p:spPr>
            <a:xfrm>
              <a:off x="4269765" y="6287270"/>
              <a:ext cx="300082" cy="369332"/>
            </a:xfrm>
            <a:prstGeom prst="rect">
              <a:avLst/>
            </a:prstGeom>
            <a:noFill/>
          </p:spPr>
          <p:txBody>
            <a:bodyPr wrap="none" rtlCol="0">
              <a:spAutoFit/>
            </a:bodyPr>
            <a:lstStyle/>
            <a:p>
              <a:r>
                <a:rPr lang="hu-HU" dirty="0">
                  <a:solidFill>
                    <a:srgbClr val="FF0000"/>
                  </a:solidFill>
                </a:rPr>
                <a:t>+</a:t>
              </a:r>
            </a:p>
          </p:txBody>
        </p:sp>
      </p:grpSp>
      <p:sp>
        <p:nvSpPr>
          <p:cNvPr id="53" name="Szövegdoboz 52">
            <a:extLst>
              <a:ext uri="{FF2B5EF4-FFF2-40B4-BE49-F238E27FC236}">
                <a16:creationId xmlns:a16="http://schemas.microsoft.com/office/drawing/2014/main" id="{23DD18A8-9DEF-43CD-817F-D22C0BFE14A9}"/>
              </a:ext>
            </a:extLst>
          </p:cNvPr>
          <p:cNvSpPr txBox="1"/>
          <p:nvPr/>
        </p:nvSpPr>
        <p:spPr>
          <a:xfrm>
            <a:off x="6138013" y="5249331"/>
            <a:ext cx="3189206" cy="1241365"/>
          </a:xfrm>
          <a:prstGeom prst="rect">
            <a:avLst/>
          </a:prstGeom>
          <a:noFill/>
        </p:spPr>
        <p:txBody>
          <a:bodyPr wrap="none" rtlCol="0">
            <a:spAutoFit/>
          </a:bodyPr>
          <a:lstStyle/>
          <a:p>
            <a:r>
              <a:rPr lang="hu-HU" sz="2800" dirty="0" smtClean="0">
                <a:latin typeface="Times New Roman" panose="02020603050405020304" pitchFamily="18" charset="0"/>
                <a:cs typeface="Times New Roman" panose="02020603050405020304" pitchFamily="18" charset="0"/>
              </a:rPr>
              <a:t>pH</a:t>
            </a:r>
            <a:r>
              <a:rPr lang="hu-HU" sz="2800" baseline="-25000" dirty="0" smtClean="0">
                <a:latin typeface="Times New Roman" panose="02020603050405020304" pitchFamily="18" charset="0"/>
                <a:cs typeface="Times New Roman" panose="02020603050405020304" pitchFamily="18" charset="0"/>
              </a:rPr>
              <a:t>buffer</a:t>
            </a:r>
            <a:r>
              <a:rPr lang="hu-HU" sz="2800" dirty="0" smtClean="0">
                <a:latin typeface="Times New Roman" panose="02020603050405020304" pitchFamily="18" charset="0"/>
                <a:cs typeface="Times New Roman" panose="02020603050405020304" pitchFamily="18" charset="0"/>
              </a:rPr>
              <a:t> </a:t>
            </a:r>
            <a:r>
              <a:rPr lang="hu-HU" sz="2800" dirty="0">
                <a:latin typeface="Times New Roman" panose="02020603050405020304" pitchFamily="18" charset="0"/>
                <a:cs typeface="Times New Roman" panose="02020603050405020304" pitchFamily="18" charset="0"/>
              </a:rPr>
              <a:t>&lt; </a:t>
            </a:r>
            <a:r>
              <a:rPr lang="hu-HU" sz="2800" dirty="0" smtClean="0">
                <a:latin typeface="Times New Roman" panose="02020603050405020304" pitchFamily="18" charset="0"/>
                <a:cs typeface="Times New Roman" panose="02020603050405020304" pitchFamily="18" charset="0"/>
              </a:rPr>
              <a:t>pH</a:t>
            </a:r>
            <a:r>
              <a:rPr lang="hu-HU" sz="2800" baseline="-25000" dirty="0" smtClean="0">
                <a:latin typeface="Times New Roman" panose="02020603050405020304" pitchFamily="18" charset="0"/>
                <a:cs typeface="Times New Roman" panose="02020603050405020304" pitchFamily="18" charset="0"/>
              </a:rPr>
              <a:t>solution</a:t>
            </a:r>
            <a:endParaRPr lang="hu-HU" sz="2800" baseline="-25000" dirty="0">
              <a:latin typeface="Times New Roman" panose="02020603050405020304" pitchFamily="18" charset="0"/>
              <a:cs typeface="Times New Roman" panose="02020603050405020304" pitchFamily="18" charset="0"/>
            </a:endParaRPr>
          </a:p>
          <a:p>
            <a:endParaRPr lang="hu-HU" sz="2800" baseline="-25000" dirty="0">
              <a:latin typeface="Times New Roman" panose="02020603050405020304" pitchFamily="18" charset="0"/>
              <a:cs typeface="Times New Roman" panose="02020603050405020304" pitchFamily="18" charset="0"/>
            </a:endParaRPr>
          </a:p>
          <a:p>
            <a:r>
              <a:rPr lang="hu-HU" sz="2800" dirty="0">
                <a:latin typeface="Times New Roman" panose="02020603050405020304" pitchFamily="18" charset="0"/>
                <a:cs typeface="Times New Roman" panose="02020603050405020304" pitchFamily="18" charset="0"/>
              </a:rPr>
              <a:t>[H</a:t>
            </a:r>
            <a:r>
              <a:rPr lang="hu-HU" sz="2800" baseline="30000" dirty="0" smtClean="0">
                <a:latin typeface="Times New Roman" panose="02020603050405020304" pitchFamily="18" charset="0"/>
                <a:cs typeface="Times New Roman" panose="02020603050405020304" pitchFamily="18" charset="0"/>
              </a:rPr>
              <a:t>+</a:t>
            </a:r>
            <a:r>
              <a:rPr lang="hu-HU" sz="2800" dirty="0" smtClean="0">
                <a:latin typeface="Times New Roman" panose="02020603050405020304" pitchFamily="18" charset="0"/>
                <a:cs typeface="Times New Roman" panose="02020603050405020304" pitchFamily="18" charset="0"/>
              </a:rPr>
              <a:t>]</a:t>
            </a:r>
            <a:r>
              <a:rPr lang="hu-HU" sz="2800" baseline="-25000" dirty="0" smtClean="0">
                <a:latin typeface="Times New Roman" panose="02020603050405020304" pitchFamily="18" charset="0"/>
                <a:cs typeface="Times New Roman" panose="02020603050405020304" pitchFamily="18" charset="0"/>
              </a:rPr>
              <a:t>buffer</a:t>
            </a:r>
            <a:r>
              <a:rPr lang="hu-HU" sz="2800" dirty="0" smtClean="0">
                <a:latin typeface="Times New Roman" panose="02020603050405020304" pitchFamily="18" charset="0"/>
                <a:cs typeface="Times New Roman" panose="02020603050405020304" pitchFamily="18" charset="0"/>
              </a:rPr>
              <a:t> </a:t>
            </a:r>
            <a:r>
              <a:rPr lang="hu-HU" sz="2800" dirty="0">
                <a:latin typeface="Times New Roman" panose="02020603050405020304" pitchFamily="18" charset="0"/>
                <a:cs typeface="Times New Roman" panose="02020603050405020304" pitchFamily="18" charset="0"/>
              </a:rPr>
              <a:t>&gt; [H</a:t>
            </a:r>
            <a:r>
              <a:rPr lang="hu-HU" sz="2800" baseline="30000" dirty="0" smtClean="0">
                <a:latin typeface="Times New Roman" panose="02020603050405020304" pitchFamily="18" charset="0"/>
                <a:cs typeface="Times New Roman" panose="02020603050405020304" pitchFamily="18" charset="0"/>
              </a:rPr>
              <a:t>+</a:t>
            </a:r>
            <a:r>
              <a:rPr lang="hu-HU" sz="2800" dirty="0" smtClean="0">
                <a:latin typeface="Times New Roman" panose="02020603050405020304" pitchFamily="18" charset="0"/>
                <a:cs typeface="Times New Roman" panose="02020603050405020304" pitchFamily="18" charset="0"/>
              </a:rPr>
              <a:t>]</a:t>
            </a:r>
            <a:r>
              <a:rPr lang="hu-HU" sz="2800" baseline="-25000" dirty="0" smtClean="0">
                <a:latin typeface="Times New Roman" panose="02020603050405020304" pitchFamily="18" charset="0"/>
                <a:cs typeface="Times New Roman" panose="02020603050405020304" pitchFamily="18" charset="0"/>
              </a:rPr>
              <a:t>solution</a:t>
            </a:r>
            <a:endParaRPr lang="hu-HU"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747043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5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52"/>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5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53"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D295C7CD-7D78-49FC-9DA0-450DD01B4413}"/>
              </a:ext>
            </a:extLst>
          </p:cNvPr>
          <p:cNvSpPr>
            <a:spLocks noGrp="1"/>
          </p:cNvSpPr>
          <p:nvPr>
            <p:ph type="title"/>
          </p:nvPr>
        </p:nvSpPr>
        <p:spPr/>
        <p:txBody>
          <a:bodyPr/>
          <a:lstStyle/>
          <a:p>
            <a:pPr algn="ctr"/>
            <a:r>
              <a:rPr lang="hu-HU" dirty="0" smtClean="0">
                <a:latin typeface="Times New Roman" panose="02020603050405020304" pitchFamily="18" charset="0"/>
                <a:cs typeface="Times New Roman" panose="02020603050405020304" pitchFamily="18" charset="0"/>
              </a:rPr>
              <a:t>Electron conductors</a:t>
            </a:r>
            <a:endParaRPr lang="hu-HU" dirty="0">
              <a:latin typeface="Times New Roman" panose="02020603050405020304" pitchFamily="18" charset="0"/>
              <a:cs typeface="Times New Roman" panose="02020603050405020304" pitchFamily="18" charset="0"/>
            </a:endParaRPr>
          </a:p>
        </p:txBody>
      </p:sp>
      <mc:AlternateContent xmlns:mc="http://schemas.openxmlformats.org/markup-compatibility/2006" xmlns:a14="http://schemas.microsoft.com/office/drawing/2010/main">
        <mc:Choice Requires="a14">
          <p:sp>
            <p:nvSpPr>
              <p:cNvPr id="3" name="Tartalom helye 2">
                <a:extLst>
                  <a:ext uri="{FF2B5EF4-FFF2-40B4-BE49-F238E27FC236}">
                    <a16:creationId xmlns:a16="http://schemas.microsoft.com/office/drawing/2014/main" id="{21C575F2-DCB5-467E-9D41-0093440515F3}"/>
                  </a:ext>
                </a:extLst>
              </p:cNvPr>
              <p:cNvSpPr>
                <a:spLocks noGrp="1"/>
              </p:cNvSpPr>
              <p:nvPr>
                <p:ph idx="1"/>
              </p:nvPr>
            </p:nvSpPr>
            <p:spPr>
              <a:xfrm>
                <a:off x="318655" y="1901041"/>
                <a:ext cx="11582400" cy="3839884"/>
              </a:xfrm>
            </p:spPr>
            <p:txBody>
              <a:bodyPr>
                <a:normAutofit/>
              </a:bodyPr>
              <a:lstStyle/>
              <a:p>
                <a:pPr>
                  <a:spcAft>
                    <a:spcPts val="600"/>
                  </a:spcAft>
                </a:pPr>
                <a:r>
                  <a:rPr lang="hu-HU" dirty="0" smtClean="0">
                    <a:latin typeface="Times New Roman" panose="02020603050405020304" pitchFamily="18" charset="0"/>
                    <a:cs typeface="Times New Roman" panose="02020603050405020304" pitchFamily="18" charset="0"/>
                  </a:rPr>
                  <a:t>E</a:t>
                </a:r>
                <a:r>
                  <a:rPr lang="en-US" dirty="0" err="1" smtClean="0">
                    <a:latin typeface="Times New Roman" panose="02020603050405020304" pitchFamily="18" charset="0"/>
                    <a:cs typeface="Times New Roman" panose="02020603050405020304" pitchFamily="18" charset="0"/>
                  </a:rPr>
                  <a:t>lectr</a:t>
                </a:r>
                <a:r>
                  <a:rPr lang="hu-HU" dirty="0" err="1" smtClean="0">
                    <a:latin typeface="Times New Roman" panose="02020603050405020304" pitchFamily="18" charset="0"/>
                    <a:cs typeface="Times New Roman" panose="02020603050405020304" pitchFamily="18" charset="0"/>
                  </a:rPr>
                  <a:t>on</a:t>
                </a:r>
                <a:r>
                  <a:rPr lang="en-US" dirty="0" smtClean="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conduction </a:t>
                </a:r>
                <a:r>
                  <a:rPr lang="hu-HU" dirty="0" err="1" smtClean="0">
                    <a:latin typeface="Times New Roman" panose="02020603050405020304" pitchFamily="18" charset="0"/>
                    <a:cs typeface="Times New Roman" panose="02020603050405020304" pitchFamily="18" charset="0"/>
                  </a:rPr>
                  <a:t>can</a:t>
                </a:r>
                <a:r>
                  <a:rPr lang="hu-HU" dirty="0" smtClean="0">
                    <a:latin typeface="Times New Roman" panose="02020603050405020304" pitchFamily="18" charset="0"/>
                    <a:cs typeface="Times New Roman" panose="02020603050405020304" pitchFamily="18" charset="0"/>
                  </a:rPr>
                  <a:t> be described by</a:t>
                </a:r>
                <a:r>
                  <a:rPr lang="hu-HU" dirty="0">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Ohm's </a:t>
                </a:r>
                <a:r>
                  <a:rPr lang="en-US" dirty="0">
                    <a:latin typeface="Times New Roman" panose="02020603050405020304" pitchFamily="18" charset="0"/>
                    <a:cs typeface="Times New Roman" panose="02020603050405020304" pitchFamily="18" charset="0"/>
                  </a:rPr>
                  <a:t>law, which </a:t>
                </a:r>
                <a:r>
                  <a:rPr lang="en-US" dirty="0" err="1" smtClean="0">
                    <a:latin typeface="Times New Roman" panose="02020603050405020304" pitchFamily="18" charset="0"/>
                    <a:cs typeface="Times New Roman" panose="02020603050405020304" pitchFamily="18" charset="0"/>
                  </a:rPr>
                  <a:t>creat</a:t>
                </a:r>
                <a:r>
                  <a:rPr lang="hu-HU" dirty="0" smtClean="0">
                    <a:latin typeface="Times New Roman" panose="02020603050405020304" pitchFamily="18" charset="0"/>
                    <a:cs typeface="Times New Roman" panose="02020603050405020304" pitchFamily="18" charset="0"/>
                  </a:rPr>
                  <a:t>es</a:t>
                </a:r>
                <a:r>
                  <a:rPr lang="en-US" dirty="0" smtClean="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a relationship between the voltage (</a:t>
                </a:r>
                <a:r>
                  <a:rPr lang="en-US" i="1" dirty="0">
                    <a:latin typeface="Times New Roman" panose="02020603050405020304" pitchFamily="18" charset="0"/>
                    <a:cs typeface="Times New Roman" panose="02020603050405020304" pitchFamily="18" charset="0"/>
                  </a:rPr>
                  <a:t>U</a:t>
                </a:r>
                <a:r>
                  <a:rPr lang="en-US" dirty="0">
                    <a:latin typeface="Times New Roman" panose="02020603050405020304" pitchFamily="18" charset="0"/>
                    <a:cs typeface="Times New Roman" panose="02020603050405020304" pitchFamily="18" charset="0"/>
                  </a:rPr>
                  <a:t>) that creates the flowing current, the strength of the current (</a:t>
                </a:r>
                <a:r>
                  <a:rPr lang="en-US" i="1" dirty="0">
                    <a:latin typeface="Times New Roman" panose="02020603050405020304" pitchFamily="18" charset="0"/>
                    <a:cs typeface="Times New Roman" panose="02020603050405020304" pitchFamily="18" charset="0"/>
                  </a:rPr>
                  <a:t>I</a:t>
                </a:r>
                <a:r>
                  <a:rPr lang="en-US" dirty="0">
                    <a:latin typeface="Times New Roman" panose="02020603050405020304" pitchFamily="18" charset="0"/>
                    <a:cs typeface="Times New Roman" panose="02020603050405020304" pitchFamily="18" charset="0"/>
                  </a:rPr>
                  <a:t>), and the conductor's resistance </a:t>
                </a:r>
                <a:r>
                  <a:rPr lang="en-US" dirty="0" smtClean="0">
                    <a:latin typeface="Times New Roman" panose="02020603050405020304" pitchFamily="18" charset="0"/>
                    <a:cs typeface="Times New Roman" panose="02020603050405020304" pitchFamily="18" charset="0"/>
                  </a:rPr>
                  <a:t>(</a:t>
                </a:r>
                <a:r>
                  <a:rPr lang="en-US" i="1" dirty="0">
                    <a:latin typeface="Times New Roman" panose="02020603050405020304" pitchFamily="18" charset="0"/>
                    <a:cs typeface="Times New Roman" panose="02020603050405020304" pitchFamily="18" charset="0"/>
                  </a:rPr>
                  <a:t>R</a:t>
                </a:r>
                <a:r>
                  <a:rPr lang="en-US" dirty="0" smtClean="0">
                    <a:latin typeface="Times New Roman" panose="02020603050405020304" pitchFamily="18" charset="0"/>
                    <a:cs typeface="Times New Roman" panose="02020603050405020304" pitchFamily="18" charset="0"/>
                  </a:rPr>
                  <a:t>)</a:t>
                </a:r>
                <a:r>
                  <a:rPr lang="hu-HU" dirty="0" smtClean="0">
                    <a:latin typeface="Times New Roman" panose="02020603050405020304" pitchFamily="18" charset="0"/>
                    <a:cs typeface="Times New Roman" panose="02020603050405020304" pitchFamily="18" charset="0"/>
                  </a:rPr>
                  <a:t> as: </a:t>
                </a:r>
                <a:r>
                  <a:rPr lang="hu-HU" i="1" dirty="0">
                    <a:latin typeface="Times New Roman" panose="02020603050405020304" pitchFamily="18" charset="0"/>
                    <a:cs typeface="Times New Roman" panose="02020603050405020304" pitchFamily="18" charset="0"/>
                  </a:rPr>
                  <a:t>U=R·I</a:t>
                </a:r>
              </a:p>
              <a:p>
                <a:pPr>
                  <a:spcAft>
                    <a:spcPts val="600"/>
                  </a:spcAft>
                </a:pPr>
                <a:r>
                  <a:rPr lang="hu-HU" dirty="0" smtClean="0">
                    <a:latin typeface="Times New Roman" panose="02020603050405020304" pitchFamily="18" charset="0"/>
                    <a:cs typeface="Times New Roman" panose="02020603050405020304" pitchFamily="18" charset="0"/>
                  </a:rPr>
                  <a:t>The resistance of a conductor depends on its length </a:t>
                </a:r>
                <a:r>
                  <a:rPr lang="hu-HU" dirty="0">
                    <a:latin typeface="Times New Roman" panose="02020603050405020304" pitchFamily="18" charset="0"/>
                    <a:cs typeface="Times New Roman" panose="02020603050405020304" pitchFamily="18" charset="0"/>
                  </a:rPr>
                  <a:t>(</a:t>
                </a:r>
                <a:r>
                  <a:rPr lang="hu-HU" i="1" dirty="0">
                    <a:latin typeface="Times New Roman" panose="02020603050405020304" pitchFamily="18" charset="0"/>
                    <a:cs typeface="Times New Roman" panose="02020603050405020304" pitchFamily="18" charset="0"/>
                  </a:rPr>
                  <a:t>ℓ</a:t>
                </a:r>
                <a:r>
                  <a:rPr lang="hu-HU" dirty="0" smtClean="0">
                    <a:latin typeface="Times New Roman" panose="02020603050405020304" pitchFamily="18" charset="0"/>
                    <a:cs typeface="Times New Roman" panose="02020603050405020304" pitchFamily="18" charset="0"/>
                  </a:rPr>
                  <a:t>) and cross-section </a:t>
                </a:r>
                <a:r>
                  <a:rPr lang="hu-HU" dirty="0">
                    <a:latin typeface="Times New Roman" panose="02020603050405020304" pitchFamily="18" charset="0"/>
                    <a:cs typeface="Times New Roman" panose="02020603050405020304" pitchFamily="18" charset="0"/>
                  </a:rPr>
                  <a:t>(</a:t>
                </a:r>
                <a:r>
                  <a:rPr lang="hu-HU" i="1" dirty="0">
                    <a:latin typeface="Times New Roman" panose="02020603050405020304" pitchFamily="18" charset="0"/>
                    <a:cs typeface="Times New Roman" panose="02020603050405020304" pitchFamily="18" charset="0"/>
                  </a:rPr>
                  <a:t>A</a:t>
                </a:r>
                <a:r>
                  <a:rPr lang="hu-HU" dirty="0" smtClean="0">
                    <a:latin typeface="Times New Roman" panose="02020603050405020304" pitchFamily="18" charset="0"/>
                    <a:cs typeface="Times New Roman" panose="02020603050405020304" pitchFamily="18" charset="0"/>
                  </a:rPr>
                  <a:t>): </a:t>
                </a:r>
                <a14:m>
                  <m:oMath xmlns:m="http://schemas.openxmlformats.org/officeDocument/2006/math">
                    <m:r>
                      <a:rPr lang="hu-HU" b="0" i="1" smtClean="0">
                        <a:latin typeface="Cambria Math" panose="02040503050406030204" pitchFamily="18" charset="0"/>
                        <a:cs typeface="Times New Roman" panose="02020603050405020304" pitchFamily="18" charset="0"/>
                      </a:rPr>
                      <m:t>𝑅</m:t>
                    </m:r>
                    <m:r>
                      <a:rPr lang="hu-HU" b="0" i="1" smtClean="0">
                        <a:latin typeface="Cambria Math" panose="02040503050406030204" pitchFamily="18" charset="0"/>
                        <a:cs typeface="Times New Roman" panose="02020603050405020304" pitchFamily="18" charset="0"/>
                      </a:rPr>
                      <m:t>=</m:t>
                    </m:r>
                    <m:r>
                      <a:rPr lang="hu-HU" b="0" i="1" smtClean="0">
                        <a:latin typeface="Cambria Math" panose="02040503050406030204" pitchFamily="18" charset="0"/>
                        <a:ea typeface="Cambria Math" panose="02040503050406030204" pitchFamily="18" charset="0"/>
                        <a:cs typeface="Times New Roman" panose="02020603050405020304" pitchFamily="18" charset="0"/>
                      </a:rPr>
                      <m:t>𝜌</m:t>
                    </m:r>
                    <m:f>
                      <m:fPr>
                        <m:ctrlPr>
                          <a:rPr lang="hu-HU" b="0" i="1" smtClean="0">
                            <a:latin typeface="Cambria Math" panose="02040503050406030204" pitchFamily="18" charset="0"/>
                            <a:cs typeface="Times New Roman" panose="02020603050405020304" pitchFamily="18" charset="0"/>
                          </a:rPr>
                        </m:ctrlPr>
                      </m:fPr>
                      <m:num>
                        <m:r>
                          <a:rPr lang="hu-HU" b="0" i="1" smtClean="0">
                            <a:latin typeface="Cambria Math" panose="02040503050406030204" pitchFamily="18" charset="0"/>
                            <a:ea typeface="Cambria Math" panose="02040503050406030204" pitchFamily="18" charset="0"/>
                            <a:cs typeface="Times New Roman" panose="02020603050405020304" pitchFamily="18" charset="0"/>
                          </a:rPr>
                          <m:t>ℓ</m:t>
                        </m:r>
                      </m:num>
                      <m:den>
                        <m:r>
                          <a:rPr lang="hu-HU" b="0" i="1" smtClean="0">
                            <a:latin typeface="Cambria Math" panose="02040503050406030204" pitchFamily="18" charset="0"/>
                            <a:cs typeface="Times New Roman" panose="02020603050405020304" pitchFamily="18" charset="0"/>
                          </a:rPr>
                          <m:t>𝐴</m:t>
                        </m:r>
                      </m:den>
                    </m:f>
                  </m:oMath>
                </a14:m>
                <a:r>
                  <a:rPr lang="hu-HU" dirty="0" smtClean="0">
                    <a:latin typeface="Times New Roman" panose="02020603050405020304" pitchFamily="18" charset="0"/>
                    <a:cs typeface="Times New Roman" panose="02020603050405020304" pitchFamily="18" charset="0"/>
                  </a:rPr>
                  <a:t>, where </a:t>
                </a:r>
                <a:r>
                  <a:rPr lang="el-GR" dirty="0" smtClean="0">
                    <a:latin typeface="Times New Roman" panose="02020603050405020304" pitchFamily="18" charset="0"/>
                    <a:cs typeface="Times New Roman" panose="02020603050405020304" pitchFamily="18" charset="0"/>
                  </a:rPr>
                  <a:t>ρ</a:t>
                </a:r>
                <a:r>
                  <a:rPr lang="hu-HU" dirty="0" smtClean="0">
                    <a:latin typeface="Times New Roman" panose="02020603050405020304" pitchFamily="18" charset="0"/>
                    <a:cs typeface="Times New Roman" panose="02020603050405020304" pitchFamily="18" charset="0"/>
                  </a:rPr>
                  <a:t> is the specific resistance, i.e., </a:t>
                </a:r>
                <a:r>
                  <a:rPr lang="en-US" dirty="0" smtClean="0">
                    <a:latin typeface="Times New Roman" panose="02020603050405020304" pitchFamily="18" charset="0"/>
                    <a:cs typeface="Times New Roman" panose="02020603050405020304" pitchFamily="18" charset="0"/>
                  </a:rPr>
                  <a:t>the </a:t>
                </a:r>
                <a:r>
                  <a:rPr lang="en-US" dirty="0">
                    <a:latin typeface="Times New Roman" panose="02020603050405020304" pitchFamily="18" charset="0"/>
                    <a:cs typeface="Times New Roman" panose="02020603050405020304" pitchFamily="18" charset="0"/>
                  </a:rPr>
                  <a:t>resistance of a conductor of unit length and cross-section, characteristic of a given conductor, which depends only on temperature</a:t>
                </a:r>
                <a:r>
                  <a:rPr lang="hu-HU" dirty="0" smtClean="0">
                    <a:latin typeface="Times New Roman" panose="02020603050405020304" pitchFamily="18" charset="0"/>
                    <a:cs typeface="Times New Roman" panose="02020603050405020304" pitchFamily="18" charset="0"/>
                  </a:rPr>
                  <a:t>.</a:t>
                </a:r>
                <a:endParaRPr lang="hu-HU" dirty="0">
                  <a:latin typeface="Times New Roman" panose="02020603050405020304" pitchFamily="18" charset="0"/>
                  <a:cs typeface="Times New Roman" panose="02020603050405020304" pitchFamily="18" charset="0"/>
                </a:endParaRPr>
              </a:p>
              <a:p>
                <a:pPr>
                  <a:spcAft>
                    <a:spcPts val="600"/>
                  </a:spcAft>
                </a:pPr>
                <a:r>
                  <a:rPr lang="en-US" dirty="0">
                    <a:latin typeface="Times New Roman" panose="02020603050405020304" pitchFamily="18" charset="0"/>
                    <a:cs typeface="Times New Roman" panose="02020603050405020304" pitchFamily="18" charset="0"/>
                  </a:rPr>
                  <a:t>How do </a:t>
                </a:r>
                <a:r>
                  <a:rPr lang="en-US" dirty="0" smtClean="0">
                    <a:latin typeface="Times New Roman" panose="02020603050405020304" pitchFamily="18" charset="0"/>
                    <a:cs typeface="Times New Roman" panose="02020603050405020304" pitchFamily="18" charset="0"/>
                  </a:rPr>
                  <a:t>ion</a:t>
                </a:r>
                <a:r>
                  <a:rPr lang="hu-HU" dirty="0" err="1" smtClean="0">
                    <a:latin typeface="Times New Roman" panose="02020603050405020304" pitchFamily="18" charset="0"/>
                    <a:cs typeface="Times New Roman" panose="02020603050405020304" pitchFamily="18" charset="0"/>
                  </a:rPr>
                  <a:t>ic</a:t>
                </a:r>
                <a:r>
                  <a:rPr lang="en-US" dirty="0" smtClean="0">
                    <a:latin typeface="Times New Roman" panose="02020603050405020304" pitchFamily="18" charset="0"/>
                    <a:cs typeface="Times New Roman" panose="02020603050405020304" pitchFamily="18" charset="0"/>
                  </a:rPr>
                  <a:t> conduct</a:t>
                </a:r>
                <a:r>
                  <a:rPr lang="hu-HU" dirty="0" smtClean="0">
                    <a:latin typeface="Times New Roman" panose="02020603050405020304" pitchFamily="18" charset="0"/>
                    <a:cs typeface="Times New Roman" panose="02020603050405020304" pitchFamily="18" charset="0"/>
                  </a:rPr>
                  <a:t>ion</a:t>
                </a:r>
                <a:r>
                  <a:rPr lang="en-US" dirty="0" smtClean="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differ from these properties?</a:t>
                </a:r>
                <a:endParaRPr lang="hu-HU" dirty="0">
                  <a:latin typeface="Times New Roman" panose="02020603050405020304" pitchFamily="18" charset="0"/>
                  <a:cs typeface="Times New Roman" panose="02020603050405020304" pitchFamily="18" charset="0"/>
                </a:endParaRPr>
              </a:p>
            </p:txBody>
          </p:sp>
        </mc:Choice>
        <mc:Fallback xmlns="">
          <p:sp>
            <p:nvSpPr>
              <p:cNvPr id="3" name="Tartalom helye 2">
                <a:extLst>
                  <a:ext uri="{FF2B5EF4-FFF2-40B4-BE49-F238E27FC236}">
                    <a16:creationId xmlns:a16="http://schemas.microsoft.com/office/drawing/2014/main" id="{21C575F2-DCB5-467E-9D41-0093440515F3}"/>
                  </a:ext>
                </a:extLst>
              </p:cNvPr>
              <p:cNvSpPr>
                <a:spLocks noGrp="1" noRot="1" noChangeAspect="1" noMove="1" noResize="1" noEditPoints="1" noAdjustHandles="1" noChangeArrowheads="1" noChangeShapeType="1" noTextEdit="1"/>
              </p:cNvSpPr>
              <p:nvPr>
                <p:ph idx="1"/>
              </p:nvPr>
            </p:nvSpPr>
            <p:spPr>
              <a:xfrm>
                <a:off x="318655" y="1901041"/>
                <a:ext cx="11582400" cy="3839884"/>
              </a:xfrm>
              <a:blipFill>
                <a:blip r:embed="rId3"/>
                <a:stretch>
                  <a:fillRect l="-947" t="-2857" b="-2063"/>
                </a:stretch>
              </a:blipFill>
            </p:spPr>
            <p:txBody>
              <a:bodyPr/>
              <a:lstStyle/>
              <a:p>
                <a:r>
                  <a:rPr lang="en-US">
                    <a:noFill/>
                  </a:rPr>
                  <a:t> </a:t>
                </a:r>
              </a:p>
            </p:txBody>
          </p:sp>
        </mc:Fallback>
      </mc:AlternateContent>
    </p:spTree>
    <p:extLst>
      <p:ext uri="{BB962C8B-B14F-4D97-AF65-F5344CB8AC3E}">
        <p14:creationId xmlns:p14="http://schemas.microsoft.com/office/powerpoint/2010/main" val="23260540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D295C7CD-7D78-49FC-9DA0-450DD01B4413}"/>
              </a:ext>
            </a:extLst>
          </p:cNvPr>
          <p:cNvSpPr>
            <a:spLocks noGrp="1"/>
          </p:cNvSpPr>
          <p:nvPr>
            <p:ph type="title"/>
          </p:nvPr>
        </p:nvSpPr>
        <p:spPr>
          <a:xfrm>
            <a:off x="838200" y="365125"/>
            <a:ext cx="10515600" cy="1325563"/>
          </a:xfrm>
        </p:spPr>
        <p:txBody>
          <a:bodyPr/>
          <a:lstStyle/>
          <a:p>
            <a:pPr algn="ctr"/>
            <a:r>
              <a:rPr lang="hu-HU" dirty="0" smtClean="0">
                <a:latin typeface="Times New Roman" panose="02020603050405020304" pitchFamily="18" charset="0"/>
                <a:cs typeface="Times New Roman" panose="02020603050405020304" pitchFamily="18" charset="0"/>
              </a:rPr>
              <a:t>Cell diagrams</a:t>
            </a:r>
            <a:endParaRPr lang="hu-HU" dirty="0">
              <a:latin typeface="Times New Roman" panose="02020603050405020304" pitchFamily="18" charset="0"/>
              <a:cs typeface="Times New Roman" panose="02020603050405020304" pitchFamily="18" charset="0"/>
            </a:endParaRPr>
          </a:p>
        </p:txBody>
      </p:sp>
      <p:sp>
        <p:nvSpPr>
          <p:cNvPr id="4" name="Szövegdoboz 3">
            <a:extLst>
              <a:ext uri="{FF2B5EF4-FFF2-40B4-BE49-F238E27FC236}">
                <a16:creationId xmlns:a16="http://schemas.microsoft.com/office/drawing/2014/main" id="{1672CC0E-6F73-446A-AE04-13F1C18BC4DC}"/>
              </a:ext>
            </a:extLst>
          </p:cNvPr>
          <p:cNvSpPr txBox="1"/>
          <p:nvPr/>
        </p:nvSpPr>
        <p:spPr>
          <a:xfrm>
            <a:off x="2729993" y="1642534"/>
            <a:ext cx="2605200" cy="523220"/>
          </a:xfrm>
          <a:prstGeom prst="rect">
            <a:avLst/>
          </a:prstGeom>
          <a:noFill/>
        </p:spPr>
        <p:txBody>
          <a:bodyPr wrap="none" rtlCol="0">
            <a:spAutoFit/>
          </a:bodyPr>
          <a:lstStyle/>
          <a:p>
            <a:r>
              <a:rPr lang="hu-HU" sz="2800" dirty="0" smtClean="0">
                <a:latin typeface="Times New Roman" panose="02020603050405020304" pitchFamily="18" charset="0"/>
                <a:cs typeface="Times New Roman" panose="02020603050405020304" pitchFamily="18" charset="0"/>
              </a:rPr>
              <a:t>Left side </a:t>
            </a:r>
            <a:r>
              <a:rPr lang="hu-HU" sz="2800" dirty="0">
                <a:latin typeface="Times New Roman" panose="02020603050405020304" pitchFamily="18" charset="0"/>
                <a:cs typeface="Times New Roman" panose="02020603050405020304" pitchFamily="18" charset="0"/>
              </a:rPr>
              <a:t>- </a:t>
            </a:r>
            <a:r>
              <a:rPr lang="hu-HU" sz="2800" dirty="0" smtClean="0">
                <a:latin typeface="Times New Roman" panose="02020603050405020304" pitchFamily="18" charset="0"/>
                <a:cs typeface="Times New Roman" panose="02020603050405020304" pitchFamily="18" charset="0"/>
              </a:rPr>
              <a:t>anode</a:t>
            </a:r>
            <a:endParaRPr lang="hu-HU" sz="2800" dirty="0">
              <a:latin typeface="Times New Roman" panose="02020603050405020304" pitchFamily="18" charset="0"/>
              <a:cs typeface="Times New Roman" panose="02020603050405020304" pitchFamily="18" charset="0"/>
            </a:endParaRPr>
          </a:p>
        </p:txBody>
      </p:sp>
      <p:sp>
        <p:nvSpPr>
          <p:cNvPr id="5" name="Szövegdoboz 4">
            <a:extLst>
              <a:ext uri="{FF2B5EF4-FFF2-40B4-BE49-F238E27FC236}">
                <a16:creationId xmlns:a16="http://schemas.microsoft.com/office/drawing/2014/main" id="{742183B4-EC49-4419-8172-093C835EBF3D}"/>
              </a:ext>
            </a:extLst>
          </p:cNvPr>
          <p:cNvSpPr txBox="1"/>
          <p:nvPr/>
        </p:nvSpPr>
        <p:spPr>
          <a:xfrm>
            <a:off x="6902848" y="1635275"/>
            <a:ext cx="3062057" cy="523220"/>
          </a:xfrm>
          <a:prstGeom prst="rect">
            <a:avLst/>
          </a:prstGeom>
          <a:noFill/>
        </p:spPr>
        <p:txBody>
          <a:bodyPr wrap="none" rtlCol="0">
            <a:spAutoFit/>
          </a:bodyPr>
          <a:lstStyle/>
          <a:p>
            <a:r>
              <a:rPr lang="hu-HU" sz="2800" dirty="0" smtClean="0">
                <a:latin typeface="Times New Roman" panose="02020603050405020304" pitchFamily="18" charset="0"/>
                <a:cs typeface="Times New Roman" panose="02020603050405020304" pitchFamily="18" charset="0"/>
              </a:rPr>
              <a:t>Right side </a:t>
            </a:r>
            <a:r>
              <a:rPr lang="hu-HU" sz="2800" dirty="0">
                <a:latin typeface="Times New Roman" panose="02020603050405020304" pitchFamily="18" charset="0"/>
                <a:cs typeface="Times New Roman" panose="02020603050405020304" pitchFamily="18" charset="0"/>
              </a:rPr>
              <a:t>- </a:t>
            </a:r>
            <a:r>
              <a:rPr lang="hu-HU" sz="2800" dirty="0" smtClean="0">
                <a:latin typeface="Times New Roman" panose="02020603050405020304" pitchFamily="18" charset="0"/>
                <a:cs typeface="Times New Roman" panose="02020603050405020304" pitchFamily="18" charset="0"/>
              </a:rPr>
              <a:t>cathode</a:t>
            </a:r>
            <a:endParaRPr lang="hu-HU" sz="2800" dirty="0">
              <a:latin typeface="Times New Roman" panose="02020603050405020304" pitchFamily="18" charset="0"/>
              <a:cs typeface="Times New Roman" panose="02020603050405020304" pitchFamily="18" charset="0"/>
            </a:endParaRPr>
          </a:p>
        </p:txBody>
      </p:sp>
      <p:sp>
        <p:nvSpPr>
          <p:cNvPr id="6" name="Szövegdoboz 5">
            <a:extLst>
              <a:ext uri="{FF2B5EF4-FFF2-40B4-BE49-F238E27FC236}">
                <a16:creationId xmlns:a16="http://schemas.microsoft.com/office/drawing/2014/main" id="{30C2BDC8-B89E-46E9-83BE-4A4B2C383726}"/>
              </a:ext>
            </a:extLst>
          </p:cNvPr>
          <p:cNvSpPr txBox="1"/>
          <p:nvPr/>
        </p:nvSpPr>
        <p:spPr>
          <a:xfrm>
            <a:off x="770564" y="3892242"/>
            <a:ext cx="869149" cy="830997"/>
          </a:xfrm>
          <a:prstGeom prst="rect">
            <a:avLst/>
          </a:prstGeom>
          <a:noFill/>
        </p:spPr>
        <p:txBody>
          <a:bodyPr wrap="none" rtlCol="0">
            <a:spAutoFit/>
          </a:bodyPr>
          <a:lstStyle/>
          <a:p>
            <a:r>
              <a:rPr lang="hu-HU" sz="4800" dirty="0" err="1">
                <a:latin typeface="Times New Roman" panose="02020603050405020304" pitchFamily="18" charset="0"/>
                <a:cs typeface="Times New Roman" panose="02020603050405020304" pitchFamily="18" charset="0"/>
              </a:rPr>
              <a:t>Zn</a:t>
            </a:r>
            <a:endParaRPr lang="hu-HU" sz="4800" dirty="0">
              <a:latin typeface="Times New Roman" panose="02020603050405020304" pitchFamily="18" charset="0"/>
              <a:cs typeface="Times New Roman" panose="02020603050405020304" pitchFamily="18" charset="0"/>
            </a:endParaRPr>
          </a:p>
        </p:txBody>
      </p:sp>
      <p:cxnSp>
        <p:nvCxnSpPr>
          <p:cNvPr id="8" name="Egyenes összekötő 7">
            <a:extLst>
              <a:ext uri="{FF2B5EF4-FFF2-40B4-BE49-F238E27FC236}">
                <a16:creationId xmlns:a16="http://schemas.microsoft.com/office/drawing/2014/main" id="{0E539411-7EF7-421D-8991-9654A3C004FA}"/>
              </a:ext>
            </a:extLst>
          </p:cNvPr>
          <p:cNvCxnSpPr/>
          <p:nvPr/>
        </p:nvCxnSpPr>
        <p:spPr>
          <a:xfrm>
            <a:off x="1770742" y="3875313"/>
            <a:ext cx="0" cy="885372"/>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9" name="Szövegdoboz 8">
            <a:extLst>
              <a:ext uri="{FF2B5EF4-FFF2-40B4-BE49-F238E27FC236}">
                <a16:creationId xmlns:a16="http://schemas.microsoft.com/office/drawing/2014/main" id="{9743DEB6-B2B8-45C0-B684-7FA5D9354176}"/>
              </a:ext>
            </a:extLst>
          </p:cNvPr>
          <p:cNvSpPr txBox="1"/>
          <p:nvPr/>
        </p:nvSpPr>
        <p:spPr>
          <a:xfrm>
            <a:off x="10589475" y="3881634"/>
            <a:ext cx="902811" cy="830997"/>
          </a:xfrm>
          <a:prstGeom prst="rect">
            <a:avLst/>
          </a:prstGeom>
          <a:noFill/>
        </p:spPr>
        <p:txBody>
          <a:bodyPr wrap="none" rtlCol="0">
            <a:spAutoFit/>
          </a:bodyPr>
          <a:lstStyle/>
          <a:p>
            <a:r>
              <a:rPr lang="hu-HU" sz="4800" dirty="0" err="1">
                <a:latin typeface="Times New Roman" panose="02020603050405020304" pitchFamily="18" charset="0"/>
                <a:cs typeface="Times New Roman" panose="02020603050405020304" pitchFamily="18" charset="0"/>
              </a:rPr>
              <a:t>Cu</a:t>
            </a:r>
            <a:endParaRPr lang="hu-HU" sz="4800" dirty="0">
              <a:latin typeface="Times New Roman" panose="02020603050405020304" pitchFamily="18" charset="0"/>
              <a:cs typeface="Times New Roman" panose="02020603050405020304" pitchFamily="18" charset="0"/>
            </a:endParaRPr>
          </a:p>
        </p:txBody>
      </p:sp>
      <p:cxnSp>
        <p:nvCxnSpPr>
          <p:cNvPr id="10" name="Egyenes összekötő 9">
            <a:extLst>
              <a:ext uri="{FF2B5EF4-FFF2-40B4-BE49-F238E27FC236}">
                <a16:creationId xmlns:a16="http://schemas.microsoft.com/office/drawing/2014/main" id="{9BD540C4-8506-42FD-A4FA-0B3684DA8FA0}"/>
              </a:ext>
            </a:extLst>
          </p:cNvPr>
          <p:cNvCxnSpPr/>
          <p:nvPr/>
        </p:nvCxnSpPr>
        <p:spPr>
          <a:xfrm>
            <a:off x="10413998" y="3868961"/>
            <a:ext cx="0" cy="885372"/>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grpSp>
        <p:nvGrpSpPr>
          <p:cNvPr id="15" name="Csoportba foglalás 14">
            <a:extLst>
              <a:ext uri="{FF2B5EF4-FFF2-40B4-BE49-F238E27FC236}">
                <a16:creationId xmlns:a16="http://schemas.microsoft.com/office/drawing/2014/main" id="{0E73B05E-AAEA-48B5-B4DC-BD3B82C5424E}"/>
              </a:ext>
            </a:extLst>
          </p:cNvPr>
          <p:cNvGrpSpPr/>
          <p:nvPr/>
        </p:nvGrpSpPr>
        <p:grpSpPr>
          <a:xfrm>
            <a:off x="405555" y="4833254"/>
            <a:ext cx="1619353" cy="2008810"/>
            <a:chOff x="347498" y="3628571"/>
            <a:chExt cx="1619353" cy="2008810"/>
          </a:xfrm>
        </p:grpSpPr>
        <p:cxnSp>
          <p:nvCxnSpPr>
            <p:cNvPr id="13" name="Egyenes összekötő nyíllal 12">
              <a:extLst>
                <a:ext uri="{FF2B5EF4-FFF2-40B4-BE49-F238E27FC236}">
                  <a16:creationId xmlns:a16="http://schemas.microsoft.com/office/drawing/2014/main" id="{101C1160-6AB1-4EFB-B267-A9655A514B78}"/>
                </a:ext>
              </a:extLst>
            </p:cNvPr>
            <p:cNvCxnSpPr/>
            <p:nvPr/>
          </p:nvCxnSpPr>
          <p:spPr>
            <a:xfrm>
              <a:off x="1146629" y="3628571"/>
              <a:ext cx="0" cy="1030515"/>
            </a:xfrm>
            <a:prstGeom prst="straightConnector1">
              <a:avLst/>
            </a:prstGeom>
            <a:ln w="101600">
              <a:solidFill>
                <a:srgbClr val="FF0000"/>
              </a:solidFill>
              <a:headEnd type="stealth"/>
              <a:tailEnd type="none"/>
            </a:ln>
          </p:spPr>
          <p:style>
            <a:lnRef idx="1">
              <a:schemeClr val="accent1"/>
            </a:lnRef>
            <a:fillRef idx="0">
              <a:schemeClr val="accent1"/>
            </a:fillRef>
            <a:effectRef idx="0">
              <a:schemeClr val="accent1"/>
            </a:effectRef>
            <a:fontRef idx="minor">
              <a:schemeClr val="tx1"/>
            </a:fontRef>
          </p:style>
        </p:cxnSp>
        <p:sp>
          <p:nvSpPr>
            <p:cNvPr id="14" name="Szövegdoboz 13">
              <a:extLst>
                <a:ext uri="{FF2B5EF4-FFF2-40B4-BE49-F238E27FC236}">
                  <a16:creationId xmlns:a16="http://schemas.microsoft.com/office/drawing/2014/main" id="{82BF64E3-CA38-4D72-A65A-03DA8E5898E2}"/>
                </a:ext>
              </a:extLst>
            </p:cNvPr>
            <p:cNvSpPr txBox="1"/>
            <p:nvPr/>
          </p:nvSpPr>
          <p:spPr>
            <a:xfrm>
              <a:off x="347498" y="4683274"/>
              <a:ext cx="1619353" cy="954107"/>
            </a:xfrm>
            <a:prstGeom prst="rect">
              <a:avLst/>
            </a:prstGeom>
            <a:noFill/>
          </p:spPr>
          <p:txBody>
            <a:bodyPr wrap="none" rtlCol="0">
              <a:spAutoFit/>
            </a:bodyPr>
            <a:lstStyle/>
            <a:p>
              <a:pPr algn="ctr"/>
              <a:r>
                <a:rPr lang="hu-HU" sz="2800" dirty="0">
                  <a:latin typeface="Times New Roman" panose="02020603050405020304" pitchFamily="18" charset="0"/>
                  <a:cs typeface="Times New Roman" panose="02020603050405020304" pitchFamily="18" charset="0"/>
                </a:rPr>
                <a:t>metal</a:t>
              </a:r>
            </a:p>
            <a:p>
              <a:pPr algn="ctr"/>
              <a:r>
                <a:rPr lang="hu-HU" sz="2800" dirty="0">
                  <a:latin typeface="Times New Roman" panose="02020603050405020304" pitchFamily="18" charset="0"/>
                  <a:cs typeface="Times New Roman" panose="02020603050405020304" pitchFamily="18" charset="0"/>
                </a:rPr>
                <a:t>conductor</a:t>
              </a:r>
            </a:p>
          </p:txBody>
        </p:sp>
      </p:grpSp>
      <p:grpSp>
        <p:nvGrpSpPr>
          <p:cNvPr id="16" name="Csoportba foglalás 15">
            <a:extLst>
              <a:ext uri="{FF2B5EF4-FFF2-40B4-BE49-F238E27FC236}">
                <a16:creationId xmlns:a16="http://schemas.microsoft.com/office/drawing/2014/main" id="{0B517D89-545C-4497-8EB7-20C169BB8F91}"/>
              </a:ext>
            </a:extLst>
          </p:cNvPr>
          <p:cNvGrpSpPr/>
          <p:nvPr/>
        </p:nvGrpSpPr>
        <p:grpSpPr>
          <a:xfrm>
            <a:off x="9958106" y="4811482"/>
            <a:ext cx="1619354" cy="2008810"/>
            <a:chOff x="124680" y="3628571"/>
            <a:chExt cx="1619354" cy="2008810"/>
          </a:xfrm>
        </p:grpSpPr>
        <p:cxnSp>
          <p:nvCxnSpPr>
            <p:cNvPr id="17" name="Egyenes összekötő nyíllal 16">
              <a:extLst>
                <a:ext uri="{FF2B5EF4-FFF2-40B4-BE49-F238E27FC236}">
                  <a16:creationId xmlns:a16="http://schemas.microsoft.com/office/drawing/2014/main" id="{8B034918-E7A8-4ED7-85FC-E0977779A98E}"/>
                </a:ext>
              </a:extLst>
            </p:cNvPr>
            <p:cNvCxnSpPr/>
            <p:nvPr/>
          </p:nvCxnSpPr>
          <p:spPr>
            <a:xfrm>
              <a:off x="1146629" y="3628571"/>
              <a:ext cx="0" cy="1030515"/>
            </a:xfrm>
            <a:prstGeom prst="straightConnector1">
              <a:avLst/>
            </a:prstGeom>
            <a:ln w="101600">
              <a:solidFill>
                <a:srgbClr val="FF0000"/>
              </a:solidFill>
              <a:headEnd type="stealth"/>
              <a:tailEnd type="none"/>
            </a:ln>
          </p:spPr>
          <p:style>
            <a:lnRef idx="1">
              <a:schemeClr val="accent1"/>
            </a:lnRef>
            <a:fillRef idx="0">
              <a:schemeClr val="accent1"/>
            </a:fillRef>
            <a:effectRef idx="0">
              <a:schemeClr val="accent1"/>
            </a:effectRef>
            <a:fontRef idx="minor">
              <a:schemeClr val="tx1"/>
            </a:fontRef>
          </p:style>
        </p:cxnSp>
        <p:sp>
          <p:nvSpPr>
            <p:cNvPr id="18" name="Szövegdoboz 17">
              <a:extLst>
                <a:ext uri="{FF2B5EF4-FFF2-40B4-BE49-F238E27FC236}">
                  <a16:creationId xmlns:a16="http://schemas.microsoft.com/office/drawing/2014/main" id="{E7D6C051-0112-4123-9469-69B8CAE81B59}"/>
                </a:ext>
              </a:extLst>
            </p:cNvPr>
            <p:cNvSpPr txBox="1"/>
            <p:nvPr/>
          </p:nvSpPr>
          <p:spPr>
            <a:xfrm>
              <a:off x="124680" y="4683274"/>
              <a:ext cx="1619354" cy="954107"/>
            </a:xfrm>
            <a:prstGeom prst="rect">
              <a:avLst/>
            </a:prstGeom>
            <a:noFill/>
          </p:spPr>
          <p:txBody>
            <a:bodyPr wrap="none" rtlCol="0">
              <a:spAutoFit/>
            </a:bodyPr>
            <a:lstStyle/>
            <a:p>
              <a:pPr algn="ctr"/>
              <a:r>
                <a:rPr lang="hu-HU" sz="2800" dirty="0" smtClean="0">
                  <a:latin typeface="Times New Roman" panose="02020603050405020304" pitchFamily="18" charset="0"/>
                  <a:cs typeface="Times New Roman" panose="02020603050405020304" pitchFamily="18" charset="0"/>
                </a:rPr>
                <a:t>metal</a:t>
              </a:r>
            </a:p>
            <a:p>
              <a:pPr algn="ctr"/>
              <a:r>
                <a:rPr lang="hu-HU" sz="2800" dirty="0" smtClean="0">
                  <a:latin typeface="Times New Roman" panose="02020603050405020304" pitchFamily="18" charset="0"/>
                  <a:cs typeface="Times New Roman" panose="02020603050405020304" pitchFamily="18" charset="0"/>
                </a:rPr>
                <a:t>conductor</a:t>
              </a:r>
              <a:endParaRPr lang="hu-HU" sz="2800" dirty="0">
                <a:latin typeface="Times New Roman" panose="02020603050405020304" pitchFamily="18" charset="0"/>
                <a:cs typeface="Times New Roman" panose="02020603050405020304" pitchFamily="18" charset="0"/>
              </a:endParaRPr>
            </a:p>
          </p:txBody>
        </p:sp>
      </p:grpSp>
      <p:grpSp>
        <p:nvGrpSpPr>
          <p:cNvPr id="24" name="Csoportba foglalás 23">
            <a:extLst>
              <a:ext uri="{FF2B5EF4-FFF2-40B4-BE49-F238E27FC236}">
                <a16:creationId xmlns:a16="http://schemas.microsoft.com/office/drawing/2014/main" id="{DA8F0FE4-B213-4A3A-9941-451F20C9DE41}"/>
              </a:ext>
            </a:extLst>
          </p:cNvPr>
          <p:cNvGrpSpPr/>
          <p:nvPr/>
        </p:nvGrpSpPr>
        <p:grpSpPr>
          <a:xfrm>
            <a:off x="995538" y="2627640"/>
            <a:ext cx="1438214" cy="1117046"/>
            <a:chOff x="995538" y="2627640"/>
            <a:chExt cx="1438214" cy="1117046"/>
          </a:xfrm>
        </p:grpSpPr>
        <p:cxnSp>
          <p:nvCxnSpPr>
            <p:cNvPr id="20" name="Egyenes összekötő nyíllal 19">
              <a:extLst>
                <a:ext uri="{FF2B5EF4-FFF2-40B4-BE49-F238E27FC236}">
                  <a16:creationId xmlns:a16="http://schemas.microsoft.com/office/drawing/2014/main" id="{9BD45580-10D6-44A7-8CEC-081D03CAB99A}"/>
                </a:ext>
              </a:extLst>
            </p:cNvPr>
            <p:cNvCxnSpPr>
              <a:cxnSpLocks/>
            </p:cNvCxnSpPr>
            <p:nvPr/>
          </p:nvCxnSpPr>
          <p:spPr>
            <a:xfrm flipV="1">
              <a:off x="1770744" y="3149600"/>
              <a:ext cx="0" cy="595086"/>
            </a:xfrm>
            <a:prstGeom prst="straightConnector1">
              <a:avLst/>
            </a:prstGeom>
            <a:ln w="101600">
              <a:solidFill>
                <a:srgbClr val="FF0000"/>
              </a:solidFill>
              <a:headEnd type="stealth"/>
              <a:tailEnd type="none"/>
            </a:ln>
          </p:spPr>
          <p:style>
            <a:lnRef idx="1">
              <a:schemeClr val="accent1"/>
            </a:lnRef>
            <a:fillRef idx="0">
              <a:schemeClr val="accent1"/>
            </a:fillRef>
            <a:effectRef idx="0">
              <a:schemeClr val="accent1"/>
            </a:effectRef>
            <a:fontRef idx="minor">
              <a:schemeClr val="tx1"/>
            </a:fontRef>
          </p:style>
        </p:cxnSp>
        <p:sp>
          <p:nvSpPr>
            <p:cNvPr id="21" name="Szövegdoboz 20">
              <a:extLst>
                <a:ext uri="{FF2B5EF4-FFF2-40B4-BE49-F238E27FC236}">
                  <a16:creationId xmlns:a16="http://schemas.microsoft.com/office/drawing/2014/main" id="{E2BD68D4-BF00-4EC4-85A4-D2A25649765B}"/>
                </a:ext>
              </a:extLst>
            </p:cNvPr>
            <p:cNvSpPr txBox="1"/>
            <p:nvPr/>
          </p:nvSpPr>
          <p:spPr>
            <a:xfrm>
              <a:off x="995538" y="2627640"/>
              <a:ext cx="1438214" cy="523220"/>
            </a:xfrm>
            <a:prstGeom prst="rect">
              <a:avLst/>
            </a:prstGeom>
            <a:noFill/>
          </p:spPr>
          <p:txBody>
            <a:bodyPr wrap="none" rtlCol="0">
              <a:spAutoFit/>
            </a:bodyPr>
            <a:lstStyle/>
            <a:p>
              <a:r>
                <a:rPr lang="hu-HU" sz="2800" dirty="0" smtClean="0">
                  <a:latin typeface="Times New Roman" panose="02020603050405020304" pitchFamily="18" charset="0"/>
                  <a:cs typeface="Times New Roman" panose="02020603050405020304" pitchFamily="18" charset="0"/>
                </a:rPr>
                <a:t>interface</a:t>
              </a:r>
              <a:endParaRPr lang="hu-HU" sz="2800" dirty="0">
                <a:latin typeface="Times New Roman" panose="02020603050405020304" pitchFamily="18" charset="0"/>
                <a:cs typeface="Times New Roman" panose="02020603050405020304" pitchFamily="18" charset="0"/>
              </a:endParaRPr>
            </a:p>
          </p:txBody>
        </p:sp>
      </p:grpSp>
      <p:grpSp>
        <p:nvGrpSpPr>
          <p:cNvPr id="25" name="Csoportba foglalás 24">
            <a:extLst>
              <a:ext uri="{FF2B5EF4-FFF2-40B4-BE49-F238E27FC236}">
                <a16:creationId xmlns:a16="http://schemas.microsoft.com/office/drawing/2014/main" id="{A31DDC51-E990-406A-9235-67C39244125B}"/>
              </a:ext>
            </a:extLst>
          </p:cNvPr>
          <p:cNvGrpSpPr/>
          <p:nvPr/>
        </p:nvGrpSpPr>
        <p:grpSpPr>
          <a:xfrm>
            <a:off x="9609763" y="2591354"/>
            <a:ext cx="1438214" cy="1117046"/>
            <a:chOff x="995538" y="2627640"/>
            <a:chExt cx="1438214" cy="1117046"/>
          </a:xfrm>
        </p:grpSpPr>
        <p:cxnSp>
          <p:nvCxnSpPr>
            <p:cNvPr id="26" name="Egyenes összekötő nyíllal 25">
              <a:extLst>
                <a:ext uri="{FF2B5EF4-FFF2-40B4-BE49-F238E27FC236}">
                  <a16:creationId xmlns:a16="http://schemas.microsoft.com/office/drawing/2014/main" id="{22A5F7A0-32CA-4DD9-A454-8DB348F75C08}"/>
                </a:ext>
              </a:extLst>
            </p:cNvPr>
            <p:cNvCxnSpPr>
              <a:cxnSpLocks/>
            </p:cNvCxnSpPr>
            <p:nvPr/>
          </p:nvCxnSpPr>
          <p:spPr>
            <a:xfrm flipV="1">
              <a:off x="1770744" y="3149600"/>
              <a:ext cx="0" cy="595086"/>
            </a:xfrm>
            <a:prstGeom prst="straightConnector1">
              <a:avLst/>
            </a:prstGeom>
            <a:ln w="101600">
              <a:solidFill>
                <a:srgbClr val="FF0000"/>
              </a:solidFill>
              <a:headEnd type="stealth"/>
              <a:tailEnd type="none"/>
            </a:ln>
          </p:spPr>
          <p:style>
            <a:lnRef idx="1">
              <a:schemeClr val="accent1"/>
            </a:lnRef>
            <a:fillRef idx="0">
              <a:schemeClr val="accent1"/>
            </a:fillRef>
            <a:effectRef idx="0">
              <a:schemeClr val="accent1"/>
            </a:effectRef>
            <a:fontRef idx="minor">
              <a:schemeClr val="tx1"/>
            </a:fontRef>
          </p:style>
        </p:cxnSp>
        <p:sp>
          <p:nvSpPr>
            <p:cNvPr id="27" name="Szövegdoboz 26">
              <a:extLst>
                <a:ext uri="{FF2B5EF4-FFF2-40B4-BE49-F238E27FC236}">
                  <a16:creationId xmlns:a16="http://schemas.microsoft.com/office/drawing/2014/main" id="{CF096877-2908-4DCF-B9A4-E7BA0938757A}"/>
                </a:ext>
              </a:extLst>
            </p:cNvPr>
            <p:cNvSpPr txBox="1"/>
            <p:nvPr/>
          </p:nvSpPr>
          <p:spPr>
            <a:xfrm>
              <a:off x="995538" y="2627640"/>
              <a:ext cx="1438214" cy="523220"/>
            </a:xfrm>
            <a:prstGeom prst="rect">
              <a:avLst/>
            </a:prstGeom>
            <a:noFill/>
          </p:spPr>
          <p:txBody>
            <a:bodyPr wrap="none" rtlCol="0">
              <a:spAutoFit/>
            </a:bodyPr>
            <a:lstStyle/>
            <a:p>
              <a:r>
                <a:rPr lang="hu-HU" sz="2800" dirty="0" smtClean="0">
                  <a:latin typeface="Times New Roman" panose="02020603050405020304" pitchFamily="18" charset="0"/>
                  <a:cs typeface="Times New Roman" panose="02020603050405020304" pitchFamily="18" charset="0"/>
                </a:rPr>
                <a:t>interface</a:t>
              </a:r>
              <a:endParaRPr lang="hu-HU" sz="2800" dirty="0">
                <a:latin typeface="Times New Roman" panose="02020603050405020304" pitchFamily="18" charset="0"/>
                <a:cs typeface="Times New Roman" panose="02020603050405020304" pitchFamily="18" charset="0"/>
              </a:endParaRPr>
            </a:p>
          </p:txBody>
        </p:sp>
      </p:grpSp>
      <p:grpSp>
        <p:nvGrpSpPr>
          <p:cNvPr id="28" name="Csoportba foglalás 27">
            <a:extLst>
              <a:ext uri="{FF2B5EF4-FFF2-40B4-BE49-F238E27FC236}">
                <a16:creationId xmlns:a16="http://schemas.microsoft.com/office/drawing/2014/main" id="{6278223B-F661-4098-A3CA-EEB5E54BE02F}"/>
              </a:ext>
            </a:extLst>
          </p:cNvPr>
          <p:cNvGrpSpPr/>
          <p:nvPr/>
        </p:nvGrpSpPr>
        <p:grpSpPr>
          <a:xfrm>
            <a:off x="2947708" y="4855024"/>
            <a:ext cx="1619354" cy="2008810"/>
            <a:chOff x="168222" y="3628571"/>
            <a:chExt cx="1619354" cy="2008810"/>
          </a:xfrm>
        </p:grpSpPr>
        <p:cxnSp>
          <p:nvCxnSpPr>
            <p:cNvPr id="29" name="Egyenes összekötő nyíllal 28">
              <a:extLst>
                <a:ext uri="{FF2B5EF4-FFF2-40B4-BE49-F238E27FC236}">
                  <a16:creationId xmlns:a16="http://schemas.microsoft.com/office/drawing/2014/main" id="{864FF126-DC81-4F22-BA12-E8BF17148DC1}"/>
                </a:ext>
              </a:extLst>
            </p:cNvPr>
            <p:cNvCxnSpPr/>
            <p:nvPr/>
          </p:nvCxnSpPr>
          <p:spPr>
            <a:xfrm>
              <a:off x="1146629" y="3628571"/>
              <a:ext cx="0" cy="1030515"/>
            </a:xfrm>
            <a:prstGeom prst="straightConnector1">
              <a:avLst/>
            </a:prstGeom>
            <a:ln w="101600">
              <a:solidFill>
                <a:srgbClr val="FF0000"/>
              </a:solidFill>
              <a:headEnd type="stealth"/>
              <a:tailEnd type="none"/>
            </a:ln>
          </p:spPr>
          <p:style>
            <a:lnRef idx="1">
              <a:schemeClr val="accent1"/>
            </a:lnRef>
            <a:fillRef idx="0">
              <a:schemeClr val="accent1"/>
            </a:fillRef>
            <a:effectRef idx="0">
              <a:schemeClr val="accent1"/>
            </a:effectRef>
            <a:fontRef idx="minor">
              <a:schemeClr val="tx1"/>
            </a:fontRef>
          </p:style>
        </p:cxnSp>
        <p:sp>
          <p:nvSpPr>
            <p:cNvPr id="30" name="Szövegdoboz 29">
              <a:extLst>
                <a:ext uri="{FF2B5EF4-FFF2-40B4-BE49-F238E27FC236}">
                  <a16:creationId xmlns:a16="http://schemas.microsoft.com/office/drawing/2014/main" id="{E2F6D464-3860-41E6-8088-24BE53C81412}"/>
                </a:ext>
              </a:extLst>
            </p:cNvPr>
            <p:cNvSpPr txBox="1"/>
            <p:nvPr/>
          </p:nvSpPr>
          <p:spPr>
            <a:xfrm>
              <a:off x="168222" y="4683274"/>
              <a:ext cx="1619354" cy="954107"/>
            </a:xfrm>
            <a:prstGeom prst="rect">
              <a:avLst/>
            </a:prstGeom>
            <a:noFill/>
          </p:spPr>
          <p:txBody>
            <a:bodyPr wrap="none" rtlCol="0">
              <a:spAutoFit/>
            </a:bodyPr>
            <a:lstStyle/>
            <a:p>
              <a:pPr algn="ctr"/>
              <a:r>
                <a:rPr lang="hu-HU" sz="2800" dirty="0" smtClean="0">
                  <a:latin typeface="Times New Roman" panose="02020603050405020304" pitchFamily="18" charset="0"/>
                  <a:cs typeface="Times New Roman" panose="02020603050405020304" pitchFamily="18" charset="0"/>
                </a:rPr>
                <a:t>ion</a:t>
              </a:r>
            </a:p>
            <a:p>
              <a:pPr algn="ctr"/>
              <a:r>
                <a:rPr lang="hu-HU" sz="2800" dirty="0" smtClean="0">
                  <a:latin typeface="Times New Roman" panose="02020603050405020304" pitchFamily="18" charset="0"/>
                  <a:cs typeface="Times New Roman" panose="02020603050405020304" pitchFamily="18" charset="0"/>
                </a:rPr>
                <a:t>conductor</a:t>
              </a:r>
              <a:endParaRPr lang="hu-HU" sz="2800" dirty="0">
                <a:latin typeface="Times New Roman" panose="02020603050405020304" pitchFamily="18" charset="0"/>
                <a:cs typeface="Times New Roman" panose="02020603050405020304" pitchFamily="18" charset="0"/>
              </a:endParaRPr>
            </a:p>
          </p:txBody>
        </p:sp>
      </p:grpSp>
      <p:grpSp>
        <p:nvGrpSpPr>
          <p:cNvPr id="34" name="Csoportba foglalás 33">
            <a:extLst>
              <a:ext uri="{FF2B5EF4-FFF2-40B4-BE49-F238E27FC236}">
                <a16:creationId xmlns:a16="http://schemas.microsoft.com/office/drawing/2014/main" id="{87BF244B-6AF8-4C3F-AA6D-981CEF56332F}"/>
              </a:ext>
            </a:extLst>
          </p:cNvPr>
          <p:cNvGrpSpPr/>
          <p:nvPr/>
        </p:nvGrpSpPr>
        <p:grpSpPr>
          <a:xfrm>
            <a:off x="7652446" y="4847768"/>
            <a:ext cx="1619354" cy="2008810"/>
            <a:chOff x="351765" y="3628571"/>
            <a:chExt cx="1619354" cy="2008810"/>
          </a:xfrm>
        </p:grpSpPr>
        <p:cxnSp>
          <p:nvCxnSpPr>
            <p:cNvPr id="35" name="Egyenes összekötő nyíllal 34">
              <a:extLst>
                <a:ext uri="{FF2B5EF4-FFF2-40B4-BE49-F238E27FC236}">
                  <a16:creationId xmlns:a16="http://schemas.microsoft.com/office/drawing/2014/main" id="{28CB98EA-A6BD-4000-8C13-2702EB51C522}"/>
                </a:ext>
              </a:extLst>
            </p:cNvPr>
            <p:cNvCxnSpPr/>
            <p:nvPr/>
          </p:nvCxnSpPr>
          <p:spPr>
            <a:xfrm>
              <a:off x="1146629" y="3628571"/>
              <a:ext cx="0" cy="1030515"/>
            </a:xfrm>
            <a:prstGeom prst="straightConnector1">
              <a:avLst/>
            </a:prstGeom>
            <a:ln w="101600">
              <a:solidFill>
                <a:srgbClr val="FF0000"/>
              </a:solidFill>
              <a:headEnd type="stealth"/>
              <a:tailEnd type="none"/>
            </a:ln>
          </p:spPr>
          <p:style>
            <a:lnRef idx="1">
              <a:schemeClr val="accent1"/>
            </a:lnRef>
            <a:fillRef idx="0">
              <a:schemeClr val="accent1"/>
            </a:fillRef>
            <a:effectRef idx="0">
              <a:schemeClr val="accent1"/>
            </a:effectRef>
            <a:fontRef idx="minor">
              <a:schemeClr val="tx1"/>
            </a:fontRef>
          </p:style>
        </p:cxnSp>
        <p:sp>
          <p:nvSpPr>
            <p:cNvPr id="36" name="Szövegdoboz 35">
              <a:extLst>
                <a:ext uri="{FF2B5EF4-FFF2-40B4-BE49-F238E27FC236}">
                  <a16:creationId xmlns:a16="http://schemas.microsoft.com/office/drawing/2014/main" id="{B0695A26-A388-488E-B889-28785B5A3948}"/>
                </a:ext>
              </a:extLst>
            </p:cNvPr>
            <p:cNvSpPr txBox="1"/>
            <p:nvPr/>
          </p:nvSpPr>
          <p:spPr>
            <a:xfrm>
              <a:off x="351765" y="4683274"/>
              <a:ext cx="1619354" cy="954107"/>
            </a:xfrm>
            <a:prstGeom prst="rect">
              <a:avLst/>
            </a:prstGeom>
            <a:noFill/>
          </p:spPr>
          <p:txBody>
            <a:bodyPr wrap="none" rtlCol="0">
              <a:spAutoFit/>
            </a:bodyPr>
            <a:lstStyle/>
            <a:p>
              <a:pPr algn="ctr"/>
              <a:r>
                <a:rPr lang="hu-HU" sz="2800" dirty="0">
                  <a:latin typeface="Times New Roman" panose="02020603050405020304" pitchFamily="18" charset="0"/>
                  <a:cs typeface="Times New Roman" panose="02020603050405020304" pitchFamily="18" charset="0"/>
                </a:rPr>
                <a:t>ion</a:t>
              </a:r>
            </a:p>
            <a:p>
              <a:pPr algn="ctr"/>
              <a:r>
                <a:rPr lang="hu-HU" sz="2800" dirty="0">
                  <a:latin typeface="Times New Roman" panose="02020603050405020304" pitchFamily="18" charset="0"/>
                  <a:cs typeface="Times New Roman" panose="02020603050405020304" pitchFamily="18" charset="0"/>
                </a:rPr>
                <a:t>conductor</a:t>
              </a:r>
            </a:p>
          </p:txBody>
        </p:sp>
      </p:grpSp>
      <p:sp>
        <p:nvSpPr>
          <p:cNvPr id="37" name="Szövegdoboz 36">
            <a:extLst>
              <a:ext uri="{FF2B5EF4-FFF2-40B4-BE49-F238E27FC236}">
                <a16:creationId xmlns:a16="http://schemas.microsoft.com/office/drawing/2014/main" id="{8A08765F-BEE0-483F-AC42-7C9652243013}"/>
              </a:ext>
            </a:extLst>
          </p:cNvPr>
          <p:cNvSpPr txBox="1"/>
          <p:nvPr/>
        </p:nvSpPr>
        <p:spPr>
          <a:xfrm>
            <a:off x="2461479" y="3884984"/>
            <a:ext cx="2917786" cy="830997"/>
          </a:xfrm>
          <a:prstGeom prst="rect">
            <a:avLst/>
          </a:prstGeom>
          <a:noFill/>
        </p:spPr>
        <p:txBody>
          <a:bodyPr wrap="none" rtlCol="0">
            <a:spAutoFit/>
          </a:bodyPr>
          <a:lstStyle/>
          <a:p>
            <a:r>
              <a:rPr lang="hu-HU" sz="4800" dirty="0">
                <a:latin typeface="Times New Roman" panose="02020603050405020304" pitchFamily="18" charset="0"/>
                <a:cs typeface="Times New Roman" panose="02020603050405020304" pitchFamily="18" charset="0"/>
              </a:rPr>
              <a:t>[Zn</a:t>
            </a:r>
            <a:r>
              <a:rPr lang="hu-HU" sz="4800" baseline="30000" dirty="0">
                <a:latin typeface="Times New Roman" panose="02020603050405020304" pitchFamily="18" charset="0"/>
                <a:cs typeface="Times New Roman" panose="02020603050405020304" pitchFamily="18" charset="0"/>
              </a:rPr>
              <a:t>2+</a:t>
            </a:r>
            <a:r>
              <a:rPr lang="hu-HU" sz="4800" dirty="0">
                <a:latin typeface="Times New Roman" panose="02020603050405020304" pitchFamily="18" charset="0"/>
                <a:cs typeface="Times New Roman" panose="02020603050405020304" pitchFamily="18" charset="0"/>
              </a:rPr>
              <a:t>]=1M</a:t>
            </a:r>
          </a:p>
        </p:txBody>
      </p:sp>
      <p:sp>
        <p:nvSpPr>
          <p:cNvPr id="38" name="Szövegdoboz 37">
            <a:extLst>
              <a:ext uri="{FF2B5EF4-FFF2-40B4-BE49-F238E27FC236}">
                <a16:creationId xmlns:a16="http://schemas.microsoft.com/office/drawing/2014/main" id="{F2475078-7594-49C0-8E1C-33DA29A6E093}"/>
              </a:ext>
            </a:extLst>
          </p:cNvPr>
          <p:cNvSpPr txBox="1"/>
          <p:nvPr/>
        </p:nvSpPr>
        <p:spPr>
          <a:xfrm>
            <a:off x="6634331" y="3891615"/>
            <a:ext cx="2951449" cy="830997"/>
          </a:xfrm>
          <a:prstGeom prst="rect">
            <a:avLst/>
          </a:prstGeom>
          <a:noFill/>
        </p:spPr>
        <p:txBody>
          <a:bodyPr wrap="none" rtlCol="0">
            <a:spAutoFit/>
          </a:bodyPr>
          <a:lstStyle/>
          <a:p>
            <a:r>
              <a:rPr lang="hu-HU" sz="4800" dirty="0">
                <a:latin typeface="Times New Roman" panose="02020603050405020304" pitchFamily="18" charset="0"/>
                <a:cs typeface="Times New Roman" panose="02020603050405020304" pitchFamily="18" charset="0"/>
              </a:rPr>
              <a:t>[Cu</a:t>
            </a:r>
            <a:r>
              <a:rPr lang="hu-HU" sz="4800" baseline="30000" dirty="0">
                <a:latin typeface="Times New Roman" panose="02020603050405020304" pitchFamily="18" charset="0"/>
                <a:cs typeface="Times New Roman" panose="02020603050405020304" pitchFamily="18" charset="0"/>
              </a:rPr>
              <a:t>2+</a:t>
            </a:r>
            <a:r>
              <a:rPr lang="hu-HU" sz="4800" dirty="0">
                <a:latin typeface="Times New Roman" panose="02020603050405020304" pitchFamily="18" charset="0"/>
                <a:cs typeface="Times New Roman" panose="02020603050405020304" pitchFamily="18" charset="0"/>
              </a:rPr>
              <a:t>]=1M</a:t>
            </a:r>
          </a:p>
        </p:txBody>
      </p:sp>
      <p:cxnSp>
        <p:nvCxnSpPr>
          <p:cNvPr id="39" name="Egyenes összekötő 38">
            <a:extLst>
              <a:ext uri="{FF2B5EF4-FFF2-40B4-BE49-F238E27FC236}">
                <a16:creationId xmlns:a16="http://schemas.microsoft.com/office/drawing/2014/main" id="{69292861-2D4B-4C7E-A2AE-4F472A9496E1}"/>
              </a:ext>
            </a:extLst>
          </p:cNvPr>
          <p:cNvCxnSpPr/>
          <p:nvPr/>
        </p:nvCxnSpPr>
        <p:spPr>
          <a:xfrm>
            <a:off x="6090112" y="3849914"/>
            <a:ext cx="0" cy="885372"/>
          </a:xfrm>
          <a:prstGeom prst="line">
            <a:avLst/>
          </a:prstGeom>
          <a:ln w="38100">
            <a:solidFill>
              <a:schemeClr val="tx1"/>
            </a:solidFill>
            <a:prstDash val="sysDot"/>
          </a:ln>
        </p:spPr>
        <p:style>
          <a:lnRef idx="1">
            <a:schemeClr val="accent1"/>
          </a:lnRef>
          <a:fillRef idx="0">
            <a:schemeClr val="accent1"/>
          </a:fillRef>
          <a:effectRef idx="0">
            <a:schemeClr val="accent1"/>
          </a:effectRef>
          <a:fontRef idx="minor">
            <a:schemeClr val="tx1"/>
          </a:fontRef>
        </p:style>
      </p:cxnSp>
      <p:grpSp>
        <p:nvGrpSpPr>
          <p:cNvPr id="41" name="Csoportba foglalás 40">
            <a:extLst>
              <a:ext uri="{FF2B5EF4-FFF2-40B4-BE49-F238E27FC236}">
                <a16:creationId xmlns:a16="http://schemas.microsoft.com/office/drawing/2014/main" id="{29F99905-478D-4358-A7C4-552C68FAD214}"/>
              </a:ext>
            </a:extLst>
          </p:cNvPr>
          <p:cNvGrpSpPr/>
          <p:nvPr/>
        </p:nvGrpSpPr>
        <p:grpSpPr>
          <a:xfrm>
            <a:off x="4983355" y="4847767"/>
            <a:ext cx="1571264" cy="2008810"/>
            <a:chOff x="37596" y="3628571"/>
            <a:chExt cx="1571264" cy="2008810"/>
          </a:xfrm>
        </p:grpSpPr>
        <p:cxnSp>
          <p:nvCxnSpPr>
            <p:cNvPr id="42" name="Egyenes összekötő nyíllal 41">
              <a:extLst>
                <a:ext uri="{FF2B5EF4-FFF2-40B4-BE49-F238E27FC236}">
                  <a16:creationId xmlns:a16="http://schemas.microsoft.com/office/drawing/2014/main" id="{1FFDD9F8-E722-470D-AF09-D5BC80C97308}"/>
                </a:ext>
              </a:extLst>
            </p:cNvPr>
            <p:cNvCxnSpPr/>
            <p:nvPr/>
          </p:nvCxnSpPr>
          <p:spPr>
            <a:xfrm>
              <a:off x="1146629" y="3628571"/>
              <a:ext cx="0" cy="1030515"/>
            </a:xfrm>
            <a:prstGeom prst="straightConnector1">
              <a:avLst/>
            </a:prstGeom>
            <a:ln w="101600">
              <a:solidFill>
                <a:srgbClr val="FF0000"/>
              </a:solidFill>
              <a:headEnd type="stealth"/>
              <a:tailEnd type="none"/>
            </a:ln>
          </p:spPr>
          <p:style>
            <a:lnRef idx="1">
              <a:schemeClr val="accent1"/>
            </a:lnRef>
            <a:fillRef idx="0">
              <a:schemeClr val="accent1"/>
            </a:fillRef>
            <a:effectRef idx="0">
              <a:schemeClr val="accent1"/>
            </a:effectRef>
            <a:fontRef idx="minor">
              <a:schemeClr val="tx1"/>
            </a:fontRef>
          </p:style>
        </p:cxnSp>
        <p:sp>
          <p:nvSpPr>
            <p:cNvPr id="43" name="Szövegdoboz 42">
              <a:extLst>
                <a:ext uri="{FF2B5EF4-FFF2-40B4-BE49-F238E27FC236}">
                  <a16:creationId xmlns:a16="http://schemas.microsoft.com/office/drawing/2014/main" id="{1D741658-5800-4DAF-B770-27171E77D2E2}"/>
                </a:ext>
              </a:extLst>
            </p:cNvPr>
            <p:cNvSpPr txBox="1"/>
            <p:nvPr/>
          </p:nvSpPr>
          <p:spPr>
            <a:xfrm>
              <a:off x="37596" y="4683274"/>
              <a:ext cx="1571264" cy="954107"/>
            </a:xfrm>
            <a:prstGeom prst="rect">
              <a:avLst/>
            </a:prstGeom>
            <a:noFill/>
          </p:spPr>
          <p:txBody>
            <a:bodyPr wrap="none" rtlCol="0">
              <a:spAutoFit/>
            </a:bodyPr>
            <a:lstStyle/>
            <a:p>
              <a:pPr algn="ctr"/>
              <a:r>
                <a:rPr lang="hu-HU" sz="2800" dirty="0" smtClean="0">
                  <a:latin typeface="Times New Roman" panose="02020603050405020304" pitchFamily="18" charset="0"/>
                  <a:cs typeface="Times New Roman" panose="02020603050405020304" pitchFamily="18" charset="0"/>
                </a:rPr>
                <a:t>border of</a:t>
              </a:r>
            </a:p>
            <a:p>
              <a:pPr algn="ctr"/>
              <a:r>
                <a:rPr lang="hu-HU" sz="2800" dirty="0" smtClean="0">
                  <a:latin typeface="Times New Roman" panose="02020603050405020304" pitchFamily="18" charset="0"/>
                  <a:cs typeface="Times New Roman" panose="02020603050405020304" pitchFamily="18" charset="0"/>
                </a:rPr>
                <a:t>solutions</a:t>
              </a:r>
              <a:endParaRPr lang="hu-HU" sz="2800" dirty="0">
                <a:latin typeface="Times New Roman" panose="02020603050405020304" pitchFamily="18" charset="0"/>
                <a:cs typeface="Times New Roman" panose="02020603050405020304" pitchFamily="18" charset="0"/>
              </a:endParaRPr>
            </a:p>
          </p:txBody>
        </p:sp>
      </p:grpSp>
      <p:sp>
        <p:nvSpPr>
          <p:cNvPr id="44" name="Szövegdoboz 43">
            <a:extLst>
              <a:ext uri="{FF2B5EF4-FFF2-40B4-BE49-F238E27FC236}">
                <a16:creationId xmlns:a16="http://schemas.microsoft.com/office/drawing/2014/main" id="{548357C2-7051-454E-8AD0-F0E56F6CD62F}"/>
              </a:ext>
            </a:extLst>
          </p:cNvPr>
          <p:cNvSpPr txBox="1"/>
          <p:nvPr/>
        </p:nvSpPr>
        <p:spPr>
          <a:xfrm>
            <a:off x="3056663" y="2353957"/>
            <a:ext cx="6123728" cy="523220"/>
          </a:xfrm>
          <a:prstGeom prst="rect">
            <a:avLst/>
          </a:prstGeom>
          <a:noFill/>
        </p:spPr>
        <p:txBody>
          <a:bodyPr wrap="none" rtlCol="0">
            <a:spAutoFit/>
          </a:bodyPr>
          <a:lstStyle/>
          <a:p>
            <a:r>
              <a:rPr lang="en-US" sz="2800" dirty="0" smtClean="0">
                <a:latin typeface="Times New Roman" panose="02020603050405020304" pitchFamily="18" charset="0"/>
                <a:cs typeface="Times New Roman" panose="02020603050405020304" pitchFamily="18" charset="0"/>
              </a:rPr>
              <a:t>diffusion</a:t>
            </a:r>
            <a:r>
              <a:rPr lang="hu-HU" sz="2800" dirty="0" smtClean="0">
                <a:latin typeface="Times New Roman" panose="02020603050405020304" pitchFamily="18" charset="0"/>
                <a:cs typeface="Times New Roman" panose="02020603050405020304" pitchFamily="18" charset="0"/>
              </a:rPr>
              <a:t>/liquid junction</a:t>
            </a:r>
            <a:r>
              <a:rPr lang="en-US" sz="2800" dirty="0" smtClean="0">
                <a:latin typeface="Times New Roman" panose="02020603050405020304" pitchFamily="18" charset="0"/>
                <a:cs typeface="Times New Roman" panose="02020603050405020304" pitchFamily="18" charset="0"/>
              </a:rPr>
              <a:t> </a:t>
            </a:r>
            <a:r>
              <a:rPr lang="en-US" sz="2800" dirty="0">
                <a:latin typeface="Times New Roman" panose="02020603050405020304" pitchFamily="18" charset="0"/>
                <a:cs typeface="Times New Roman" panose="02020603050405020304" pitchFamily="18" charset="0"/>
              </a:rPr>
              <a:t>potential </a:t>
            </a:r>
            <a:r>
              <a:rPr lang="hu-HU" sz="2800" dirty="0" smtClean="0">
                <a:latin typeface="Times New Roman" panose="02020603050405020304" pitchFamily="18" charset="0"/>
                <a:cs typeface="Times New Roman" panose="02020603050405020304" pitchFamily="18" charset="0"/>
              </a:rPr>
              <a:t>applies</a:t>
            </a:r>
            <a:endParaRPr lang="hu-HU" sz="2800" dirty="0">
              <a:latin typeface="Times New Roman" panose="02020603050405020304" pitchFamily="18" charset="0"/>
              <a:cs typeface="Times New Roman" panose="02020603050405020304" pitchFamily="18" charset="0"/>
            </a:endParaRPr>
          </a:p>
        </p:txBody>
      </p:sp>
      <p:sp>
        <p:nvSpPr>
          <p:cNvPr id="45" name="Szövegdoboz 44">
            <a:extLst>
              <a:ext uri="{FF2B5EF4-FFF2-40B4-BE49-F238E27FC236}">
                <a16:creationId xmlns:a16="http://schemas.microsoft.com/office/drawing/2014/main" id="{286C612A-BE56-4C20-961C-6403864CEC57}"/>
              </a:ext>
            </a:extLst>
          </p:cNvPr>
          <p:cNvSpPr txBox="1"/>
          <p:nvPr/>
        </p:nvSpPr>
        <p:spPr>
          <a:xfrm>
            <a:off x="3321966" y="3079444"/>
            <a:ext cx="5548250" cy="523220"/>
          </a:xfrm>
          <a:prstGeom prst="rect">
            <a:avLst/>
          </a:prstGeom>
          <a:noFill/>
        </p:spPr>
        <p:txBody>
          <a:bodyPr wrap="none" rtlCol="0">
            <a:spAutoFit/>
          </a:bodyPr>
          <a:lstStyle/>
          <a:p>
            <a:r>
              <a:rPr lang="hu-HU" sz="2800" dirty="0" smtClean="0">
                <a:latin typeface="Times New Roman" panose="02020603050405020304" pitchFamily="18" charset="0"/>
                <a:cs typeface="Times New Roman" panose="02020603050405020304" pitchFamily="18" charset="0"/>
              </a:rPr>
              <a:t>no </a:t>
            </a:r>
            <a:r>
              <a:rPr lang="en-US" sz="2800" dirty="0" smtClean="0">
                <a:latin typeface="Times New Roman" panose="02020603050405020304" pitchFamily="18" charset="0"/>
                <a:cs typeface="Times New Roman" panose="02020603050405020304" pitchFamily="18" charset="0"/>
              </a:rPr>
              <a:t>diffusion</a:t>
            </a:r>
            <a:r>
              <a:rPr lang="hu-HU" sz="2800" dirty="0">
                <a:latin typeface="Times New Roman" panose="02020603050405020304" pitchFamily="18" charset="0"/>
                <a:cs typeface="Times New Roman" panose="02020603050405020304" pitchFamily="18" charset="0"/>
              </a:rPr>
              <a:t>/liquid junction</a:t>
            </a:r>
            <a:r>
              <a:rPr lang="en-US" sz="2800" dirty="0">
                <a:latin typeface="Times New Roman" panose="02020603050405020304" pitchFamily="18" charset="0"/>
                <a:cs typeface="Times New Roman" panose="02020603050405020304" pitchFamily="18" charset="0"/>
              </a:rPr>
              <a:t> </a:t>
            </a:r>
            <a:r>
              <a:rPr lang="en-US" sz="2800" dirty="0" smtClean="0">
                <a:latin typeface="Times New Roman" panose="02020603050405020304" pitchFamily="18" charset="0"/>
                <a:cs typeface="Times New Roman" panose="02020603050405020304" pitchFamily="18" charset="0"/>
              </a:rPr>
              <a:t>potential</a:t>
            </a:r>
            <a:endParaRPr lang="hu-HU" sz="2800" dirty="0">
              <a:latin typeface="Times New Roman" panose="02020603050405020304" pitchFamily="18" charset="0"/>
              <a:cs typeface="Times New Roman" panose="02020603050405020304" pitchFamily="18" charset="0"/>
            </a:endParaRPr>
          </a:p>
        </p:txBody>
      </p:sp>
      <p:grpSp>
        <p:nvGrpSpPr>
          <p:cNvPr id="3" name="Csoportba foglalás 2">
            <a:extLst>
              <a:ext uri="{FF2B5EF4-FFF2-40B4-BE49-F238E27FC236}">
                <a16:creationId xmlns:a16="http://schemas.microsoft.com/office/drawing/2014/main" id="{B5761851-5C6C-4F38-AE09-0035DA8432ED}"/>
              </a:ext>
            </a:extLst>
          </p:cNvPr>
          <p:cNvGrpSpPr/>
          <p:nvPr/>
        </p:nvGrpSpPr>
        <p:grpSpPr>
          <a:xfrm>
            <a:off x="6027961" y="3842660"/>
            <a:ext cx="128438" cy="886468"/>
            <a:chOff x="6161316" y="3842660"/>
            <a:chExt cx="128438" cy="886468"/>
          </a:xfrm>
        </p:grpSpPr>
        <p:cxnSp>
          <p:nvCxnSpPr>
            <p:cNvPr id="40" name="Egyenes összekötő 39">
              <a:extLst>
                <a:ext uri="{FF2B5EF4-FFF2-40B4-BE49-F238E27FC236}">
                  <a16:creationId xmlns:a16="http://schemas.microsoft.com/office/drawing/2014/main" id="{9D40F7CF-8EAA-4FBE-9D38-D1DB7CE34683}"/>
                </a:ext>
              </a:extLst>
            </p:cNvPr>
            <p:cNvCxnSpPr/>
            <p:nvPr/>
          </p:nvCxnSpPr>
          <p:spPr>
            <a:xfrm>
              <a:off x="6161316" y="3842660"/>
              <a:ext cx="0" cy="885372"/>
            </a:xfrm>
            <a:prstGeom prst="line">
              <a:avLst/>
            </a:prstGeom>
            <a:ln w="38100">
              <a:solidFill>
                <a:schemeClr val="tx1"/>
              </a:solidFill>
              <a:prstDash val="solid"/>
            </a:ln>
          </p:spPr>
          <p:style>
            <a:lnRef idx="1">
              <a:schemeClr val="accent1"/>
            </a:lnRef>
            <a:fillRef idx="0">
              <a:schemeClr val="accent1"/>
            </a:fillRef>
            <a:effectRef idx="0">
              <a:schemeClr val="accent1"/>
            </a:effectRef>
            <a:fontRef idx="minor">
              <a:schemeClr val="tx1"/>
            </a:fontRef>
          </p:style>
        </p:cxnSp>
        <p:cxnSp>
          <p:nvCxnSpPr>
            <p:cNvPr id="46" name="Egyenes összekötő 45">
              <a:extLst>
                <a:ext uri="{FF2B5EF4-FFF2-40B4-BE49-F238E27FC236}">
                  <a16:creationId xmlns:a16="http://schemas.microsoft.com/office/drawing/2014/main" id="{615B6494-C526-40D6-9174-CF6CE8CA4CBB}"/>
                </a:ext>
              </a:extLst>
            </p:cNvPr>
            <p:cNvCxnSpPr/>
            <p:nvPr/>
          </p:nvCxnSpPr>
          <p:spPr>
            <a:xfrm>
              <a:off x="6289754" y="3843756"/>
              <a:ext cx="0" cy="885372"/>
            </a:xfrm>
            <a:prstGeom prst="line">
              <a:avLst/>
            </a:prstGeom>
            <a:ln w="38100">
              <a:solidFill>
                <a:schemeClr val="tx1"/>
              </a:solidFill>
              <a:prstDash val="solid"/>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20280327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5"/>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6"/>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5"/>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6"/>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8"/>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10"/>
                                        </p:tgtEl>
                                        <p:attrNameLst>
                                          <p:attrName>style.visibility</p:attrName>
                                        </p:attrNameLst>
                                      </p:cBhvr>
                                      <p:to>
                                        <p:strVal val="visible"/>
                                      </p:to>
                                    </p:set>
                                  </p:childTnLst>
                                </p:cTn>
                              </p:par>
                            </p:childTnLst>
                          </p:cTn>
                        </p:par>
                        <p:par>
                          <p:cTn id="27" fill="hold">
                            <p:stCondLst>
                              <p:cond delay="0"/>
                            </p:stCondLst>
                            <p:childTnLst>
                              <p:par>
                                <p:cTn id="28" presetID="1" presetClass="entr" presetSubtype="0" fill="hold" nodeType="afterEffect">
                                  <p:stCondLst>
                                    <p:cond delay="500"/>
                                  </p:stCondLst>
                                  <p:childTnLst>
                                    <p:set>
                                      <p:cBhvr>
                                        <p:cTn id="29" dur="1" fill="hold">
                                          <p:stCondLst>
                                            <p:cond delay="0"/>
                                          </p:stCondLst>
                                        </p:cTn>
                                        <p:tgtEl>
                                          <p:spTgt spid="24"/>
                                        </p:tgtEl>
                                        <p:attrNameLst>
                                          <p:attrName>style.visibility</p:attrName>
                                        </p:attrNameLst>
                                      </p:cBhvr>
                                      <p:to>
                                        <p:strVal val="visible"/>
                                      </p:to>
                                    </p:set>
                                  </p:childTnLst>
                                </p:cTn>
                              </p:par>
                            </p:childTnLst>
                          </p:cTn>
                        </p:par>
                        <p:par>
                          <p:cTn id="30" fill="hold">
                            <p:stCondLst>
                              <p:cond delay="500"/>
                            </p:stCondLst>
                            <p:childTnLst>
                              <p:par>
                                <p:cTn id="31" presetID="1" presetClass="entr" presetSubtype="0" fill="hold" nodeType="afterEffect">
                                  <p:stCondLst>
                                    <p:cond delay="0"/>
                                  </p:stCondLst>
                                  <p:childTnLst>
                                    <p:set>
                                      <p:cBhvr>
                                        <p:cTn id="32" dur="1" fill="hold">
                                          <p:stCondLst>
                                            <p:cond delay="0"/>
                                          </p:stCondLst>
                                        </p:cTn>
                                        <p:tgtEl>
                                          <p:spTgt spid="25"/>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37"/>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38"/>
                                        </p:tgtEl>
                                        <p:attrNameLst>
                                          <p:attrName>style.visibility</p:attrName>
                                        </p:attrNameLst>
                                      </p:cBhvr>
                                      <p:to>
                                        <p:strVal val="visible"/>
                                      </p:to>
                                    </p:set>
                                  </p:childTnLst>
                                </p:cTn>
                              </p:par>
                            </p:childTnLst>
                          </p:cTn>
                        </p:par>
                        <p:par>
                          <p:cTn id="39" fill="hold">
                            <p:stCondLst>
                              <p:cond delay="0"/>
                            </p:stCondLst>
                            <p:childTnLst>
                              <p:par>
                                <p:cTn id="40" presetID="1" presetClass="entr" presetSubtype="0" fill="hold" nodeType="afterEffect">
                                  <p:stCondLst>
                                    <p:cond delay="500"/>
                                  </p:stCondLst>
                                  <p:childTnLst>
                                    <p:set>
                                      <p:cBhvr>
                                        <p:cTn id="41" dur="1" fill="hold">
                                          <p:stCondLst>
                                            <p:cond delay="0"/>
                                          </p:stCondLst>
                                        </p:cTn>
                                        <p:tgtEl>
                                          <p:spTgt spid="28"/>
                                        </p:tgtEl>
                                        <p:attrNameLst>
                                          <p:attrName>style.visibility</p:attrName>
                                        </p:attrNameLst>
                                      </p:cBhvr>
                                      <p:to>
                                        <p:strVal val="visible"/>
                                      </p:to>
                                    </p:set>
                                  </p:childTnLst>
                                </p:cTn>
                              </p:par>
                            </p:childTnLst>
                          </p:cTn>
                        </p:par>
                        <p:par>
                          <p:cTn id="42" fill="hold">
                            <p:stCondLst>
                              <p:cond delay="500"/>
                            </p:stCondLst>
                            <p:childTnLst>
                              <p:par>
                                <p:cTn id="43" presetID="1" presetClass="entr" presetSubtype="0" fill="hold" nodeType="afterEffect">
                                  <p:stCondLst>
                                    <p:cond delay="0"/>
                                  </p:stCondLst>
                                  <p:childTnLst>
                                    <p:set>
                                      <p:cBhvr>
                                        <p:cTn id="44" dur="1" fill="hold">
                                          <p:stCondLst>
                                            <p:cond delay="0"/>
                                          </p:stCondLst>
                                        </p:cTn>
                                        <p:tgtEl>
                                          <p:spTgt spid="34"/>
                                        </p:tgtEl>
                                        <p:attrNameLst>
                                          <p:attrName>style.visibility</p:attrName>
                                        </p:attrNameLst>
                                      </p:cBhvr>
                                      <p:to>
                                        <p:strVal val="visible"/>
                                      </p:to>
                                    </p:set>
                                  </p:childTnLst>
                                </p:cTn>
                              </p:par>
                            </p:childTnLst>
                          </p:cTn>
                        </p:par>
                      </p:childTnLst>
                    </p:cTn>
                  </p:par>
                  <p:par>
                    <p:cTn id="45" fill="hold">
                      <p:stCondLst>
                        <p:cond delay="indefinite"/>
                      </p:stCondLst>
                      <p:childTnLst>
                        <p:par>
                          <p:cTn id="46" fill="hold">
                            <p:stCondLst>
                              <p:cond delay="0"/>
                            </p:stCondLst>
                            <p:childTnLst>
                              <p:par>
                                <p:cTn id="47" presetID="1" presetClass="entr" presetSubtype="0" fill="hold" nodeType="clickEffect">
                                  <p:stCondLst>
                                    <p:cond delay="0"/>
                                  </p:stCondLst>
                                  <p:childTnLst>
                                    <p:set>
                                      <p:cBhvr>
                                        <p:cTn id="48" dur="1" fill="hold">
                                          <p:stCondLst>
                                            <p:cond delay="0"/>
                                          </p:stCondLst>
                                        </p:cTn>
                                        <p:tgtEl>
                                          <p:spTgt spid="41"/>
                                        </p:tgtEl>
                                        <p:attrNameLst>
                                          <p:attrName>style.visibility</p:attrName>
                                        </p:attrNameLst>
                                      </p:cBhvr>
                                      <p:to>
                                        <p:strVal val="visible"/>
                                      </p:to>
                                    </p:set>
                                  </p:childTnLst>
                                </p:cTn>
                              </p:par>
                            </p:childTnLst>
                          </p:cTn>
                        </p:par>
                      </p:childTnLst>
                    </p:cTn>
                  </p:par>
                  <p:par>
                    <p:cTn id="49" fill="hold">
                      <p:stCondLst>
                        <p:cond delay="indefinite"/>
                      </p:stCondLst>
                      <p:childTnLst>
                        <p:par>
                          <p:cTn id="50" fill="hold">
                            <p:stCondLst>
                              <p:cond delay="0"/>
                            </p:stCondLst>
                            <p:childTnLst>
                              <p:par>
                                <p:cTn id="51" presetID="1" presetClass="entr" presetSubtype="0" fill="hold" nodeType="clickEffect">
                                  <p:stCondLst>
                                    <p:cond delay="0"/>
                                  </p:stCondLst>
                                  <p:childTnLst>
                                    <p:set>
                                      <p:cBhvr>
                                        <p:cTn id="52" dur="1" fill="hold">
                                          <p:stCondLst>
                                            <p:cond delay="0"/>
                                          </p:stCondLst>
                                        </p:cTn>
                                        <p:tgtEl>
                                          <p:spTgt spid="39"/>
                                        </p:tgtEl>
                                        <p:attrNameLst>
                                          <p:attrName>style.visibility</p:attrName>
                                        </p:attrNameLst>
                                      </p:cBhvr>
                                      <p:to>
                                        <p:strVal val="visible"/>
                                      </p:to>
                                    </p:set>
                                  </p:childTnLst>
                                </p:cTn>
                              </p:par>
                            </p:childTnLst>
                          </p:cTn>
                        </p:par>
                        <p:par>
                          <p:cTn id="53" fill="hold">
                            <p:stCondLst>
                              <p:cond delay="0"/>
                            </p:stCondLst>
                            <p:childTnLst>
                              <p:par>
                                <p:cTn id="54" presetID="1" presetClass="entr" presetSubtype="0" fill="hold" grpId="0" nodeType="afterEffect">
                                  <p:stCondLst>
                                    <p:cond delay="500"/>
                                  </p:stCondLst>
                                  <p:childTnLst>
                                    <p:set>
                                      <p:cBhvr>
                                        <p:cTn id="55" dur="1" fill="hold">
                                          <p:stCondLst>
                                            <p:cond delay="0"/>
                                          </p:stCondLst>
                                        </p:cTn>
                                        <p:tgtEl>
                                          <p:spTgt spid="44"/>
                                        </p:tgtEl>
                                        <p:attrNameLst>
                                          <p:attrName>style.visibility</p:attrName>
                                        </p:attrNameLst>
                                      </p:cBhvr>
                                      <p:to>
                                        <p:strVal val="visible"/>
                                      </p:to>
                                    </p:set>
                                  </p:childTnLst>
                                </p:cTn>
                              </p:par>
                            </p:childTnLst>
                          </p:cTn>
                        </p:par>
                      </p:childTnLst>
                    </p:cTn>
                  </p:par>
                  <p:par>
                    <p:cTn id="56" fill="hold">
                      <p:stCondLst>
                        <p:cond delay="indefinite"/>
                      </p:stCondLst>
                      <p:childTnLst>
                        <p:par>
                          <p:cTn id="57" fill="hold">
                            <p:stCondLst>
                              <p:cond delay="0"/>
                            </p:stCondLst>
                            <p:childTnLst>
                              <p:par>
                                <p:cTn id="58" presetID="1" presetClass="entr" presetSubtype="0" fill="hold" nodeType="clickEffect">
                                  <p:stCondLst>
                                    <p:cond delay="0"/>
                                  </p:stCondLst>
                                  <p:childTnLst>
                                    <p:set>
                                      <p:cBhvr>
                                        <p:cTn id="59" dur="1" fill="hold">
                                          <p:stCondLst>
                                            <p:cond delay="0"/>
                                          </p:stCondLst>
                                        </p:cTn>
                                        <p:tgtEl>
                                          <p:spTgt spid="3"/>
                                        </p:tgtEl>
                                        <p:attrNameLst>
                                          <p:attrName>style.visibility</p:attrName>
                                        </p:attrNameLst>
                                      </p:cBhvr>
                                      <p:to>
                                        <p:strVal val="visible"/>
                                      </p:to>
                                    </p:set>
                                  </p:childTnLst>
                                </p:cTn>
                              </p:par>
                              <p:par>
                                <p:cTn id="60" presetID="1" presetClass="exit" presetSubtype="0" fill="hold" nodeType="withEffect">
                                  <p:stCondLst>
                                    <p:cond delay="0"/>
                                  </p:stCondLst>
                                  <p:childTnLst>
                                    <p:set>
                                      <p:cBhvr>
                                        <p:cTn id="61" dur="1" fill="hold">
                                          <p:stCondLst>
                                            <p:cond delay="0"/>
                                          </p:stCondLst>
                                        </p:cTn>
                                        <p:tgtEl>
                                          <p:spTgt spid="39"/>
                                        </p:tgtEl>
                                        <p:attrNameLst>
                                          <p:attrName>style.visibility</p:attrName>
                                        </p:attrNameLst>
                                      </p:cBhvr>
                                      <p:to>
                                        <p:strVal val="hidden"/>
                                      </p:to>
                                    </p:set>
                                  </p:childTnLst>
                                </p:cTn>
                              </p:par>
                              <p:par>
                                <p:cTn id="62" presetID="1" presetClass="exit" presetSubtype="0" fill="hold" grpId="1" nodeType="withEffect">
                                  <p:stCondLst>
                                    <p:cond delay="0"/>
                                  </p:stCondLst>
                                  <p:childTnLst>
                                    <p:set>
                                      <p:cBhvr>
                                        <p:cTn id="63" dur="1" fill="hold">
                                          <p:stCondLst>
                                            <p:cond delay="0"/>
                                          </p:stCondLst>
                                        </p:cTn>
                                        <p:tgtEl>
                                          <p:spTgt spid="44"/>
                                        </p:tgtEl>
                                        <p:attrNameLst>
                                          <p:attrName>style.visibility</p:attrName>
                                        </p:attrNameLst>
                                      </p:cBhvr>
                                      <p:to>
                                        <p:strVal val="hidden"/>
                                      </p:to>
                                    </p:set>
                                  </p:childTnLst>
                                </p:cTn>
                              </p:par>
                            </p:childTnLst>
                          </p:cTn>
                        </p:par>
                        <p:par>
                          <p:cTn id="64" fill="hold">
                            <p:stCondLst>
                              <p:cond delay="0"/>
                            </p:stCondLst>
                            <p:childTnLst>
                              <p:par>
                                <p:cTn id="65" presetID="1" presetClass="entr" presetSubtype="0" fill="hold" grpId="0" nodeType="afterEffect">
                                  <p:stCondLst>
                                    <p:cond delay="500"/>
                                  </p:stCondLst>
                                  <p:childTnLst>
                                    <p:set>
                                      <p:cBhvr>
                                        <p:cTn id="66" dur="1" fill="hold">
                                          <p:stCondLst>
                                            <p:cond delay="0"/>
                                          </p:stCondLst>
                                        </p:cTn>
                                        <p:tgtEl>
                                          <p:spTgt spid="4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6" grpId="0"/>
      <p:bldP spid="9" grpId="0"/>
      <p:bldP spid="37" grpId="0"/>
      <p:bldP spid="38" grpId="0"/>
      <p:bldP spid="44" grpId="0"/>
      <p:bldP spid="44" grpId="1"/>
      <p:bldP spid="45" grpId="0"/>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 name="Csoportba foglalás 4">
            <a:extLst>
              <a:ext uri="{FF2B5EF4-FFF2-40B4-BE49-F238E27FC236}">
                <a16:creationId xmlns:a16="http://schemas.microsoft.com/office/drawing/2014/main" id="{64F692C4-3538-4C0A-A521-EB5ED12F14DD}"/>
              </a:ext>
            </a:extLst>
          </p:cNvPr>
          <p:cNvGrpSpPr/>
          <p:nvPr/>
        </p:nvGrpSpPr>
        <p:grpSpPr>
          <a:xfrm>
            <a:off x="944732" y="1896531"/>
            <a:ext cx="4384582" cy="1651054"/>
            <a:chOff x="944732" y="1896531"/>
            <a:chExt cx="4384582" cy="1651054"/>
          </a:xfrm>
        </p:grpSpPr>
        <p:sp>
          <p:nvSpPr>
            <p:cNvPr id="6" name="Szövegdoboz 5">
              <a:extLst>
                <a:ext uri="{FF2B5EF4-FFF2-40B4-BE49-F238E27FC236}">
                  <a16:creationId xmlns:a16="http://schemas.microsoft.com/office/drawing/2014/main" id="{30C2BDC8-B89E-46E9-83BE-4A4B2C383726}"/>
                </a:ext>
              </a:extLst>
            </p:cNvPr>
            <p:cNvSpPr txBox="1"/>
            <p:nvPr/>
          </p:nvSpPr>
          <p:spPr>
            <a:xfrm>
              <a:off x="944732" y="2310190"/>
              <a:ext cx="699230" cy="830997"/>
            </a:xfrm>
            <a:prstGeom prst="rect">
              <a:avLst/>
            </a:prstGeom>
            <a:noFill/>
          </p:spPr>
          <p:txBody>
            <a:bodyPr wrap="none" rtlCol="0">
              <a:spAutoFit/>
            </a:bodyPr>
            <a:lstStyle/>
            <a:p>
              <a:r>
                <a:rPr lang="hu-HU" sz="4800" dirty="0" err="1">
                  <a:latin typeface="Times New Roman" panose="02020603050405020304" pitchFamily="18" charset="0"/>
                  <a:cs typeface="Times New Roman" panose="02020603050405020304" pitchFamily="18" charset="0"/>
                </a:rPr>
                <a:t>Pt</a:t>
              </a:r>
              <a:endParaRPr lang="hu-HU" sz="4800" dirty="0">
                <a:latin typeface="Times New Roman" panose="02020603050405020304" pitchFamily="18" charset="0"/>
                <a:cs typeface="Times New Roman" panose="02020603050405020304" pitchFamily="18" charset="0"/>
              </a:endParaRPr>
            </a:p>
          </p:txBody>
        </p:sp>
        <p:cxnSp>
          <p:nvCxnSpPr>
            <p:cNvPr id="8" name="Egyenes összekötő 7">
              <a:extLst>
                <a:ext uri="{FF2B5EF4-FFF2-40B4-BE49-F238E27FC236}">
                  <a16:creationId xmlns:a16="http://schemas.microsoft.com/office/drawing/2014/main" id="{0E539411-7EF7-421D-8991-9654A3C004FA}"/>
                </a:ext>
              </a:extLst>
            </p:cNvPr>
            <p:cNvCxnSpPr/>
            <p:nvPr/>
          </p:nvCxnSpPr>
          <p:spPr>
            <a:xfrm>
              <a:off x="1857826" y="2293261"/>
              <a:ext cx="0" cy="885372"/>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37" name="Szövegdoboz 36">
              <a:extLst>
                <a:ext uri="{FF2B5EF4-FFF2-40B4-BE49-F238E27FC236}">
                  <a16:creationId xmlns:a16="http://schemas.microsoft.com/office/drawing/2014/main" id="{8A08765F-BEE0-483F-AC42-7C9652243013}"/>
                </a:ext>
              </a:extLst>
            </p:cNvPr>
            <p:cNvSpPr txBox="1"/>
            <p:nvPr/>
          </p:nvSpPr>
          <p:spPr>
            <a:xfrm>
              <a:off x="1997022" y="1896531"/>
              <a:ext cx="3310522" cy="830997"/>
            </a:xfrm>
            <a:prstGeom prst="rect">
              <a:avLst/>
            </a:prstGeom>
            <a:noFill/>
          </p:spPr>
          <p:txBody>
            <a:bodyPr wrap="none" rtlCol="0">
              <a:spAutoFit/>
            </a:bodyPr>
            <a:lstStyle/>
            <a:p>
              <a:r>
                <a:rPr lang="hu-HU" sz="4800" dirty="0">
                  <a:latin typeface="Times New Roman" panose="02020603050405020304" pitchFamily="18" charset="0"/>
                  <a:cs typeface="Times New Roman" panose="02020603050405020304" pitchFamily="18" charset="0"/>
                </a:rPr>
                <a:t>[Fe</a:t>
              </a:r>
              <a:r>
                <a:rPr lang="hu-HU" sz="4800" baseline="30000" dirty="0">
                  <a:latin typeface="Times New Roman" panose="02020603050405020304" pitchFamily="18" charset="0"/>
                  <a:cs typeface="Times New Roman" panose="02020603050405020304" pitchFamily="18" charset="0"/>
                </a:rPr>
                <a:t>2+</a:t>
              </a:r>
              <a:r>
                <a:rPr lang="hu-HU" sz="4800" dirty="0">
                  <a:latin typeface="Times New Roman" panose="02020603050405020304" pitchFamily="18" charset="0"/>
                  <a:cs typeface="Times New Roman" panose="02020603050405020304" pitchFamily="18" charset="0"/>
                </a:rPr>
                <a:t>]=</a:t>
              </a:r>
              <a:r>
                <a:rPr lang="hu-HU" sz="4800" dirty="0" smtClean="0">
                  <a:latin typeface="Times New Roman" panose="02020603050405020304" pitchFamily="18" charset="0"/>
                  <a:cs typeface="Times New Roman" panose="02020603050405020304" pitchFamily="18" charset="0"/>
                </a:rPr>
                <a:t>0.2M</a:t>
              </a:r>
              <a:endParaRPr lang="hu-HU" sz="4800" dirty="0">
                <a:latin typeface="Times New Roman" panose="02020603050405020304" pitchFamily="18" charset="0"/>
                <a:cs typeface="Times New Roman" panose="02020603050405020304" pitchFamily="18" charset="0"/>
              </a:endParaRPr>
            </a:p>
          </p:txBody>
        </p:sp>
        <p:sp>
          <p:nvSpPr>
            <p:cNvPr id="46" name="Szövegdoboz 45">
              <a:extLst>
                <a:ext uri="{FF2B5EF4-FFF2-40B4-BE49-F238E27FC236}">
                  <a16:creationId xmlns:a16="http://schemas.microsoft.com/office/drawing/2014/main" id="{2A2031AF-EB62-4A8A-9F75-C56F8939879B}"/>
                </a:ext>
              </a:extLst>
            </p:cNvPr>
            <p:cNvSpPr txBox="1"/>
            <p:nvPr/>
          </p:nvSpPr>
          <p:spPr>
            <a:xfrm>
              <a:off x="2018792" y="2716588"/>
              <a:ext cx="3310522" cy="830997"/>
            </a:xfrm>
            <a:prstGeom prst="rect">
              <a:avLst/>
            </a:prstGeom>
            <a:noFill/>
          </p:spPr>
          <p:txBody>
            <a:bodyPr wrap="none" rtlCol="0">
              <a:spAutoFit/>
            </a:bodyPr>
            <a:lstStyle/>
            <a:p>
              <a:r>
                <a:rPr lang="hu-HU" sz="4800" dirty="0">
                  <a:latin typeface="Times New Roman" panose="02020603050405020304" pitchFamily="18" charset="0"/>
                  <a:cs typeface="Times New Roman" panose="02020603050405020304" pitchFamily="18" charset="0"/>
                </a:rPr>
                <a:t>[Fe</a:t>
              </a:r>
              <a:r>
                <a:rPr lang="hu-HU" sz="4800" baseline="30000" dirty="0">
                  <a:latin typeface="Times New Roman" panose="02020603050405020304" pitchFamily="18" charset="0"/>
                  <a:cs typeface="Times New Roman" panose="02020603050405020304" pitchFamily="18" charset="0"/>
                </a:rPr>
                <a:t>3+</a:t>
              </a:r>
              <a:r>
                <a:rPr lang="hu-HU" sz="4800" dirty="0">
                  <a:latin typeface="Times New Roman" panose="02020603050405020304" pitchFamily="18" charset="0"/>
                  <a:cs typeface="Times New Roman" panose="02020603050405020304" pitchFamily="18" charset="0"/>
                </a:rPr>
                <a:t>]=</a:t>
              </a:r>
              <a:r>
                <a:rPr lang="hu-HU" sz="4800" dirty="0" smtClean="0">
                  <a:latin typeface="Times New Roman" panose="02020603050405020304" pitchFamily="18" charset="0"/>
                  <a:cs typeface="Times New Roman" panose="02020603050405020304" pitchFamily="18" charset="0"/>
                </a:rPr>
                <a:t>0.7M</a:t>
              </a:r>
              <a:endParaRPr lang="hu-HU" sz="4800" dirty="0">
                <a:latin typeface="Times New Roman" panose="02020603050405020304" pitchFamily="18" charset="0"/>
                <a:cs typeface="Times New Roman" panose="02020603050405020304" pitchFamily="18" charset="0"/>
              </a:endParaRPr>
            </a:p>
          </p:txBody>
        </p:sp>
      </p:grpSp>
      <p:grpSp>
        <p:nvGrpSpPr>
          <p:cNvPr id="11" name="Csoportba foglalás 10">
            <a:extLst>
              <a:ext uri="{FF2B5EF4-FFF2-40B4-BE49-F238E27FC236}">
                <a16:creationId xmlns:a16="http://schemas.microsoft.com/office/drawing/2014/main" id="{0BD26334-404A-43EA-9182-75F610543E0D}"/>
              </a:ext>
            </a:extLst>
          </p:cNvPr>
          <p:cNvGrpSpPr/>
          <p:nvPr/>
        </p:nvGrpSpPr>
        <p:grpSpPr>
          <a:xfrm>
            <a:off x="5528116" y="2267862"/>
            <a:ext cx="5722069" cy="904419"/>
            <a:chOff x="5528116" y="2267862"/>
            <a:chExt cx="5722069" cy="904419"/>
          </a:xfrm>
        </p:grpSpPr>
        <p:sp>
          <p:nvSpPr>
            <p:cNvPr id="9" name="Szövegdoboz 8">
              <a:extLst>
                <a:ext uri="{FF2B5EF4-FFF2-40B4-BE49-F238E27FC236}">
                  <a16:creationId xmlns:a16="http://schemas.microsoft.com/office/drawing/2014/main" id="{9743DEB6-B2B8-45C0-B684-7FA5D9354176}"/>
                </a:ext>
              </a:extLst>
            </p:cNvPr>
            <p:cNvSpPr txBox="1"/>
            <p:nvPr/>
          </p:nvSpPr>
          <p:spPr>
            <a:xfrm>
              <a:off x="10313710" y="2299582"/>
              <a:ext cx="936475" cy="830997"/>
            </a:xfrm>
            <a:prstGeom prst="rect">
              <a:avLst/>
            </a:prstGeom>
            <a:noFill/>
          </p:spPr>
          <p:txBody>
            <a:bodyPr wrap="none" rtlCol="0">
              <a:spAutoFit/>
            </a:bodyPr>
            <a:lstStyle/>
            <a:p>
              <a:r>
                <a:rPr lang="hu-HU" sz="4800" dirty="0" err="1">
                  <a:latin typeface="Times New Roman" panose="02020603050405020304" pitchFamily="18" charset="0"/>
                  <a:cs typeface="Times New Roman" panose="02020603050405020304" pitchFamily="18" charset="0"/>
                </a:rPr>
                <a:t>Ag</a:t>
              </a:r>
              <a:endParaRPr lang="hu-HU" sz="4800" dirty="0">
                <a:latin typeface="Times New Roman" panose="02020603050405020304" pitchFamily="18" charset="0"/>
                <a:cs typeface="Times New Roman" panose="02020603050405020304" pitchFamily="18" charset="0"/>
              </a:endParaRPr>
            </a:p>
          </p:txBody>
        </p:sp>
        <p:cxnSp>
          <p:nvCxnSpPr>
            <p:cNvPr id="10" name="Egyenes összekötő 9">
              <a:extLst>
                <a:ext uri="{FF2B5EF4-FFF2-40B4-BE49-F238E27FC236}">
                  <a16:creationId xmlns:a16="http://schemas.microsoft.com/office/drawing/2014/main" id="{9BD540C4-8506-42FD-A4FA-0B3684DA8FA0}"/>
                </a:ext>
              </a:extLst>
            </p:cNvPr>
            <p:cNvCxnSpPr/>
            <p:nvPr/>
          </p:nvCxnSpPr>
          <p:spPr>
            <a:xfrm>
              <a:off x="10167257" y="2286909"/>
              <a:ext cx="0" cy="885372"/>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38" name="Szövegdoboz 37">
              <a:extLst>
                <a:ext uri="{FF2B5EF4-FFF2-40B4-BE49-F238E27FC236}">
                  <a16:creationId xmlns:a16="http://schemas.microsoft.com/office/drawing/2014/main" id="{F2475078-7594-49C0-8E1C-33DA29A6E093}"/>
                </a:ext>
              </a:extLst>
            </p:cNvPr>
            <p:cNvSpPr txBox="1"/>
            <p:nvPr/>
          </p:nvSpPr>
          <p:spPr>
            <a:xfrm>
              <a:off x="5528116" y="2309563"/>
              <a:ext cx="2343911" cy="830997"/>
            </a:xfrm>
            <a:prstGeom prst="rect">
              <a:avLst/>
            </a:prstGeom>
            <a:noFill/>
          </p:spPr>
          <p:txBody>
            <a:bodyPr wrap="none" rtlCol="0">
              <a:spAutoFit/>
            </a:bodyPr>
            <a:lstStyle/>
            <a:p>
              <a:r>
                <a:rPr lang="hu-HU" sz="4800" dirty="0" err="1">
                  <a:latin typeface="Times New Roman" panose="02020603050405020304" pitchFamily="18" charset="0"/>
                  <a:cs typeface="Times New Roman" panose="02020603050405020304" pitchFamily="18" charset="0"/>
                </a:rPr>
                <a:t>c</a:t>
              </a:r>
              <a:r>
                <a:rPr lang="hu-HU" sz="4800" baseline="-25000" dirty="0" err="1">
                  <a:latin typeface="Times New Roman" panose="02020603050405020304" pitchFamily="18" charset="0"/>
                  <a:cs typeface="Times New Roman" panose="02020603050405020304" pitchFamily="18" charset="0"/>
                </a:rPr>
                <a:t>KCl</a:t>
              </a:r>
              <a:r>
                <a:rPr lang="hu-HU" sz="4800" dirty="0">
                  <a:latin typeface="Times New Roman" panose="02020603050405020304" pitchFamily="18" charset="0"/>
                  <a:cs typeface="Times New Roman" panose="02020603050405020304" pitchFamily="18" charset="0"/>
                </a:rPr>
                <a:t>=1M</a:t>
              </a:r>
            </a:p>
          </p:txBody>
        </p:sp>
        <p:cxnSp>
          <p:nvCxnSpPr>
            <p:cNvPr id="48" name="Egyenes összekötő 47">
              <a:extLst>
                <a:ext uri="{FF2B5EF4-FFF2-40B4-BE49-F238E27FC236}">
                  <a16:creationId xmlns:a16="http://schemas.microsoft.com/office/drawing/2014/main" id="{23F6EE45-C61C-464E-AE64-98FA1BE27E9B}"/>
                </a:ext>
              </a:extLst>
            </p:cNvPr>
            <p:cNvCxnSpPr/>
            <p:nvPr/>
          </p:nvCxnSpPr>
          <p:spPr>
            <a:xfrm>
              <a:off x="8055426" y="2267862"/>
              <a:ext cx="0" cy="885372"/>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49" name="Szövegdoboz 48">
              <a:extLst>
                <a:ext uri="{FF2B5EF4-FFF2-40B4-BE49-F238E27FC236}">
                  <a16:creationId xmlns:a16="http://schemas.microsoft.com/office/drawing/2014/main" id="{60C13FE9-3868-43BE-8F1B-800B3E644ADB}"/>
                </a:ext>
              </a:extLst>
            </p:cNvPr>
            <p:cNvSpPr txBox="1"/>
            <p:nvPr/>
          </p:nvSpPr>
          <p:spPr>
            <a:xfrm>
              <a:off x="8158332" y="2295049"/>
              <a:ext cx="1951175" cy="830997"/>
            </a:xfrm>
            <a:prstGeom prst="rect">
              <a:avLst/>
            </a:prstGeom>
            <a:noFill/>
          </p:spPr>
          <p:txBody>
            <a:bodyPr wrap="none" rtlCol="0">
              <a:spAutoFit/>
            </a:bodyPr>
            <a:lstStyle/>
            <a:p>
              <a:r>
                <a:rPr lang="hu-HU" sz="4800" dirty="0" err="1">
                  <a:latin typeface="Times New Roman" panose="02020603050405020304" pitchFamily="18" charset="0"/>
                  <a:cs typeface="Times New Roman" panose="02020603050405020304" pitchFamily="18" charset="0"/>
                </a:rPr>
                <a:t>AgCl</a:t>
              </a:r>
              <a:r>
                <a:rPr lang="hu-HU" sz="4800" baseline="-25000" dirty="0">
                  <a:latin typeface="Times New Roman" panose="02020603050405020304" pitchFamily="18" charset="0"/>
                  <a:cs typeface="Times New Roman" panose="02020603050405020304" pitchFamily="18" charset="0"/>
                </a:rPr>
                <a:t>(s)</a:t>
              </a:r>
            </a:p>
          </p:txBody>
        </p:sp>
      </p:grpSp>
      <p:grpSp>
        <p:nvGrpSpPr>
          <p:cNvPr id="12" name="Csoportba foglalás 11">
            <a:extLst>
              <a:ext uri="{FF2B5EF4-FFF2-40B4-BE49-F238E27FC236}">
                <a16:creationId xmlns:a16="http://schemas.microsoft.com/office/drawing/2014/main" id="{E061F9BB-2C81-4010-9152-19B65898F140}"/>
              </a:ext>
            </a:extLst>
          </p:cNvPr>
          <p:cNvGrpSpPr/>
          <p:nvPr/>
        </p:nvGrpSpPr>
        <p:grpSpPr>
          <a:xfrm>
            <a:off x="1190915" y="4327155"/>
            <a:ext cx="4874942" cy="1420745"/>
            <a:chOff x="1190915" y="4806127"/>
            <a:chExt cx="4874942" cy="1420745"/>
          </a:xfrm>
        </p:grpSpPr>
        <p:sp>
          <p:nvSpPr>
            <p:cNvPr id="17" name="Szövegdoboz 16">
              <a:extLst>
                <a:ext uri="{FF2B5EF4-FFF2-40B4-BE49-F238E27FC236}">
                  <a16:creationId xmlns:a16="http://schemas.microsoft.com/office/drawing/2014/main" id="{F5F66EFF-7497-412E-88EF-F62589FE590B}"/>
                </a:ext>
              </a:extLst>
            </p:cNvPr>
            <p:cNvSpPr txBox="1"/>
            <p:nvPr/>
          </p:nvSpPr>
          <p:spPr>
            <a:xfrm>
              <a:off x="1190915" y="4865260"/>
              <a:ext cx="699230" cy="830997"/>
            </a:xfrm>
            <a:prstGeom prst="rect">
              <a:avLst/>
            </a:prstGeom>
            <a:noFill/>
          </p:spPr>
          <p:txBody>
            <a:bodyPr wrap="none" rtlCol="0">
              <a:spAutoFit/>
            </a:bodyPr>
            <a:lstStyle/>
            <a:p>
              <a:r>
                <a:rPr lang="hu-HU" sz="4800" dirty="0" err="1">
                  <a:latin typeface="Times New Roman" panose="02020603050405020304" pitchFamily="18" charset="0"/>
                  <a:cs typeface="Times New Roman" panose="02020603050405020304" pitchFamily="18" charset="0"/>
                </a:rPr>
                <a:t>Pt</a:t>
              </a:r>
              <a:endParaRPr lang="hu-HU" sz="4800" dirty="0">
                <a:latin typeface="Times New Roman" panose="02020603050405020304" pitchFamily="18" charset="0"/>
                <a:cs typeface="Times New Roman" panose="02020603050405020304" pitchFamily="18" charset="0"/>
              </a:endParaRPr>
            </a:p>
          </p:txBody>
        </p:sp>
        <p:cxnSp>
          <p:nvCxnSpPr>
            <p:cNvPr id="18" name="Egyenes összekötő 17">
              <a:extLst>
                <a:ext uri="{FF2B5EF4-FFF2-40B4-BE49-F238E27FC236}">
                  <a16:creationId xmlns:a16="http://schemas.microsoft.com/office/drawing/2014/main" id="{0725E9C3-A152-4BE7-A6E9-AE7A6089BF47}"/>
                </a:ext>
              </a:extLst>
            </p:cNvPr>
            <p:cNvCxnSpPr/>
            <p:nvPr/>
          </p:nvCxnSpPr>
          <p:spPr>
            <a:xfrm>
              <a:off x="2104009" y="4806127"/>
              <a:ext cx="0" cy="885372"/>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19" name="Szövegdoboz 18">
              <a:extLst>
                <a:ext uri="{FF2B5EF4-FFF2-40B4-BE49-F238E27FC236}">
                  <a16:creationId xmlns:a16="http://schemas.microsoft.com/office/drawing/2014/main" id="{035CE79C-3A19-48BA-82BC-CA773AD617E6}"/>
                </a:ext>
              </a:extLst>
            </p:cNvPr>
            <p:cNvSpPr txBox="1"/>
            <p:nvPr/>
          </p:nvSpPr>
          <p:spPr>
            <a:xfrm>
              <a:off x="3593705" y="4854470"/>
              <a:ext cx="2472152" cy="830997"/>
            </a:xfrm>
            <a:prstGeom prst="rect">
              <a:avLst/>
            </a:prstGeom>
            <a:noFill/>
          </p:spPr>
          <p:txBody>
            <a:bodyPr wrap="none" rtlCol="0">
              <a:spAutoFit/>
            </a:bodyPr>
            <a:lstStyle/>
            <a:p>
              <a:r>
                <a:rPr lang="hu-HU" sz="4800" dirty="0">
                  <a:latin typeface="Times New Roman" panose="02020603050405020304" pitchFamily="18" charset="0"/>
                  <a:cs typeface="Times New Roman" panose="02020603050405020304" pitchFamily="18" charset="0"/>
                </a:rPr>
                <a:t>[H</a:t>
              </a:r>
              <a:r>
                <a:rPr lang="hu-HU" sz="4800" baseline="30000" dirty="0">
                  <a:latin typeface="Times New Roman" panose="02020603050405020304" pitchFamily="18" charset="0"/>
                  <a:cs typeface="Times New Roman" panose="02020603050405020304" pitchFamily="18" charset="0"/>
                </a:rPr>
                <a:t>+</a:t>
              </a:r>
              <a:r>
                <a:rPr lang="hu-HU" sz="4800" dirty="0">
                  <a:latin typeface="Times New Roman" panose="02020603050405020304" pitchFamily="18" charset="0"/>
                  <a:cs typeface="Times New Roman" panose="02020603050405020304" pitchFamily="18" charset="0"/>
                </a:rPr>
                <a:t>]=1M</a:t>
              </a:r>
            </a:p>
          </p:txBody>
        </p:sp>
        <p:sp>
          <p:nvSpPr>
            <p:cNvPr id="21" name="Szövegdoboz 20">
              <a:extLst>
                <a:ext uri="{FF2B5EF4-FFF2-40B4-BE49-F238E27FC236}">
                  <a16:creationId xmlns:a16="http://schemas.microsoft.com/office/drawing/2014/main" id="{D676B0C2-6ADE-4946-8A96-60889B1B3A32}"/>
                </a:ext>
              </a:extLst>
            </p:cNvPr>
            <p:cNvSpPr txBox="1"/>
            <p:nvPr/>
          </p:nvSpPr>
          <p:spPr>
            <a:xfrm>
              <a:off x="2194637" y="5703652"/>
              <a:ext cx="1282723" cy="523220"/>
            </a:xfrm>
            <a:prstGeom prst="rect">
              <a:avLst/>
            </a:prstGeom>
            <a:noFill/>
          </p:spPr>
          <p:txBody>
            <a:bodyPr wrap="none" rtlCol="0">
              <a:spAutoFit/>
            </a:bodyPr>
            <a:lstStyle/>
            <a:p>
              <a:r>
                <a:rPr lang="hu-HU" sz="2800" dirty="0">
                  <a:latin typeface="Times New Roman" panose="02020603050405020304" pitchFamily="18" charset="0"/>
                  <a:cs typeface="Times New Roman" panose="02020603050405020304" pitchFamily="18" charset="0"/>
                </a:rPr>
                <a:t>p=1atm</a:t>
              </a:r>
            </a:p>
          </p:txBody>
        </p:sp>
        <p:cxnSp>
          <p:nvCxnSpPr>
            <p:cNvPr id="22" name="Egyenes összekötő 21">
              <a:extLst>
                <a:ext uri="{FF2B5EF4-FFF2-40B4-BE49-F238E27FC236}">
                  <a16:creationId xmlns:a16="http://schemas.microsoft.com/office/drawing/2014/main" id="{CD19020C-2FA1-4D69-9C3F-B891924C458C}"/>
                </a:ext>
              </a:extLst>
            </p:cNvPr>
            <p:cNvCxnSpPr/>
            <p:nvPr/>
          </p:nvCxnSpPr>
          <p:spPr>
            <a:xfrm>
              <a:off x="3564708" y="4817849"/>
              <a:ext cx="0" cy="885372"/>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23" name="Szövegdoboz 22">
              <a:extLst>
                <a:ext uri="{FF2B5EF4-FFF2-40B4-BE49-F238E27FC236}">
                  <a16:creationId xmlns:a16="http://schemas.microsoft.com/office/drawing/2014/main" id="{D84F8E62-07BE-4C79-A2F3-E6CD3EEE7E24}"/>
                </a:ext>
              </a:extLst>
            </p:cNvPr>
            <p:cNvSpPr txBox="1"/>
            <p:nvPr/>
          </p:nvSpPr>
          <p:spPr>
            <a:xfrm>
              <a:off x="2184590" y="4866198"/>
              <a:ext cx="1311578" cy="830997"/>
            </a:xfrm>
            <a:prstGeom prst="rect">
              <a:avLst/>
            </a:prstGeom>
            <a:noFill/>
          </p:spPr>
          <p:txBody>
            <a:bodyPr wrap="none" rtlCol="0">
              <a:spAutoFit/>
            </a:bodyPr>
            <a:lstStyle/>
            <a:p>
              <a:r>
                <a:rPr lang="hu-HU" sz="4800" dirty="0">
                  <a:latin typeface="Times New Roman" panose="02020603050405020304" pitchFamily="18" charset="0"/>
                  <a:cs typeface="Times New Roman" panose="02020603050405020304" pitchFamily="18" charset="0"/>
                </a:rPr>
                <a:t>H</a:t>
              </a:r>
              <a:r>
                <a:rPr lang="hu-HU" sz="4800" baseline="-25000" dirty="0">
                  <a:latin typeface="Times New Roman" panose="02020603050405020304" pitchFamily="18" charset="0"/>
                  <a:cs typeface="Times New Roman" panose="02020603050405020304" pitchFamily="18" charset="0"/>
                </a:rPr>
                <a:t>2(g)</a:t>
              </a:r>
            </a:p>
          </p:txBody>
        </p:sp>
      </p:grpSp>
      <p:grpSp>
        <p:nvGrpSpPr>
          <p:cNvPr id="24" name="Csoportba foglalás 23">
            <a:extLst>
              <a:ext uri="{FF2B5EF4-FFF2-40B4-BE49-F238E27FC236}">
                <a16:creationId xmlns:a16="http://schemas.microsoft.com/office/drawing/2014/main" id="{F55F1585-0BAD-4643-AEB4-839A106ABAD9}"/>
              </a:ext>
            </a:extLst>
          </p:cNvPr>
          <p:cNvGrpSpPr/>
          <p:nvPr/>
        </p:nvGrpSpPr>
        <p:grpSpPr>
          <a:xfrm>
            <a:off x="5283182" y="2273526"/>
            <a:ext cx="128438" cy="886468"/>
            <a:chOff x="6161316" y="3842660"/>
            <a:chExt cx="128438" cy="886468"/>
          </a:xfrm>
        </p:grpSpPr>
        <p:cxnSp>
          <p:nvCxnSpPr>
            <p:cNvPr id="25" name="Egyenes összekötő 24">
              <a:extLst>
                <a:ext uri="{FF2B5EF4-FFF2-40B4-BE49-F238E27FC236}">
                  <a16:creationId xmlns:a16="http://schemas.microsoft.com/office/drawing/2014/main" id="{AEFD59BF-BF16-4FFD-AF3C-17AF7CD2E1A0}"/>
                </a:ext>
              </a:extLst>
            </p:cNvPr>
            <p:cNvCxnSpPr/>
            <p:nvPr/>
          </p:nvCxnSpPr>
          <p:spPr>
            <a:xfrm>
              <a:off x="6161316" y="3842660"/>
              <a:ext cx="0" cy="885372"/>
            </a:xfrm>
            <a:prstGeom prst="line">
              <a:avLst/>
            </a:prstGeom>
            <a:ln w="38100">
              <a:solidFill>
                <a:schemeClr val="tx1"/>
              </a:solidFill>
              <a:prstDash val="solid"/>
            </a:ln>
          </p:spPr>
          <p:style>
            <a:lnRef idx="1">
              <a:schemeClr val="accent1"/>
            </a:lnRef>
            <a:fillRef idx="0">
              <a:schemeClr val="accent1"/>
            </a:fillRef>
            <a:effectRef idx="0">
              <a:schemeClr val="accent1"/>
            </a:effectRef>
            <a:fontRef idx="minor">
              <a:schemeClr val="tx1"/>
            </a:fontRef>
          </p:style>
        </p:cxnSp>
        <p:cxnSp>
          <p:nvCxnSpPr>
            <p:cNvPr id="26" name="Egyenes összekötő 25">
              <a:extLst>
                <a:ext uri="{FF2B5EF4-FFF2-40B4-BE49-F238E27FC236}">
                  <a16:creationId xmlns:a16="http://schemas.microsoft.com/office/drawing/2014/main" id="{1F14719D-8D8A-4AB5-B37F-0CE4ADD0C097}"/>
                </a:ext>
              </a:extLst>
            </p:cNvPr>
            <p:cNvCxnSpPr/>
            <p:nvPr/>
          </p:nvCxnSpPr>
          <p:spPr>
            <a:xfrm>
              <a:off x="6289754" y="3843756"/>
              <a:ext cx="0" cy="885372"/>
            </a:xfrm>
            <a:prstGeom prst="line">
              <a:avLst/>
            </a:prstGeom>
            <a:ln w="38100">
              <a:solidFill>
                <a:schemeClr val="tx1"/>
              </a:solidFill>
              <a:prstDash val="solid"/>
            </a:ln>
          </p:spPr>
          <p:style>
            <a:lnRef idx="1">
              <a:schemeClr val="accent1"/>
            </a:lnRef>
            <a:fillRef idx="0">
              <a:schemeClr val="accent1"/>
            </a:fillRef>
            <a:effectRef idx="0">
              <a:schemeClr val="accent1"/>
            </a:effectRef>
            <a:fontRef idx="minor">
              <a:schemeClr val="tx1"/>
            </a:fontRef>
          </p:style>
        </p:cxnSp>
      </p:grpSp>
      <p:grpSp>
        <p:nvGrpSpPr>
          <p:cNvPr id="27" name="Csoportba foglalás 26">
            <a:extLst>
              <a:ext uri="{FF2B5EF4-FFF2-40B4-BE49-F238E27FC236}">
                <a16:creationId xmlns:a16="http://schemas.microsoft.com/office/drawing/2014/main" id="{B650BFAC-7E27-43EA-B687-BE936EC5C2EF}"/>
              </a:ext>
            </a:extLst>
          </p:cNvPr>
          <p:cNvGrpSpPr/>
          <p:nvPr/>
        </p:nvGrpSpPr>
        <p:grpSpPr>
          <a:xfrm>
            <a:off x="6059488" y="4345346"/>
            <a:ext cx="128438" cy="886468"/>
            <a:chOff x="6161316" y="3842660"/>
            <a:chExt cx="128438" cy="886468"/>
          </a:xfrm>
        </p:grpSpPr>
        <p:cxnSp>
          <p:nvCxnSpPr>
            <p:cNvPr id="28" name="Egyenes összekötő 27">
              <a:extLst>
                <a:ext uri="{FF2B5EF4-FFF2-40B4-BE49-F238E27FC236}">
                  <a16:creationId xmlns:a16="http://schemas.microsoft.com/office/drawing/2014/main" id="{23190F04-3E1A-4DAA-A223-64F672D2BA23}"/>
                </a:ext>
              </a:extLst>
            </p:cNvPr>
            <p:cNvCxnSpPr/>
            <p:nvPr/>
          </p:nvCxnSpPr>
          <p:spPr>
            <a:xfrm>
              <a:off x="6161316" y="3842660"/>
              <a:ext cx="0" cy="885372"/>
            </a:xfrm>
            <a:prstGeom prst="line">
              <a:avLst/>
            </a:prstGeom>
            <a:ln w="38100">
              <a:solidFill>
                <a:schemeClr val="tx1"/>
              </a:solidFill>
              <a:prstDash val="solid"/>
            </a:ln>
          </p:spPr>
          <p:style>
            <a:lnRef idx="1">
              <a:schemeClr val="accent1"/>
            </a:lnRef>
            <a:fillRef idx="0">
              <a:schemeClr val="accent1"/>
            </a:fillRef>
            <a:effectRef idx="0">
              <a:schemeClr val="accent1"/>
            </a:effectRef>
            <a:fontRef idx="minor">
              <a:schemeClr val="tx1"/>
            </a:fontRef>
          </p:style>
        </p:cxnSp>
        <p:cxnSp>
          <p:nvCxnSpPr>
            <p:cNvPr id="29" name="Egyenes összekötő 28">
              <a:extLst>
                <a:ext uri="{FF2B5EF4-FFF2-40B4-BE49-F238E27FC236}">
                  <a16:creationId xmlns:a16="http://schemas.microsoft.com/office/drawing/2014/main" id="{9C8938EA-AC97-457B-9761-3F75BE71460D}"/>
                </a:ext>
              </a:extLst>
            </p:cNvPr>
            <p:cNvCxnSpPr/>
            <p:nvPr/>
          </p:nvCxnSpPr>
          <p:spPr>
            <a:xfrm>
              <a:off x="6289754" y="3843756"/>
              <a:ext cx="0" cy="885372"/>
            </a:xfrm>
            <a:prstGeom prst="line">
              <a:avLst/>
            </a:prstGeom>
            <a:ln w="38100">
              <a:solidFill>
                <a:schemeClr val="tx1"/>
              </a:solidFill>
              <a:prstDash val="solid"/>
            </a:ln>
          </p:spPr>
          <p:style>
            <a:lnRef idx="1">
              <a:schemeClr val="accent1"/>
            </a:lnRef>
            <a:fillRef idx="0">
              <a:schemeClr val="accent1"/>
            </a:fillRef>
            <a:effectRef idx="0">
              <a:schemeClr val="accent1"/>
            </a:effectRef>
            <a:fontRef idx="minor">
              <a:schemeClr val="tx1"/>
            </a:fontRef>
          </p:style>
        </p:cxnSp>
      </p:grpSp>
      <mc:AlternateContent xmlns:mc="http://schemas.openxmlformats.org/markup-compatibility/2006" xmlns:a14="http://schemas.microsoft.com/office/drawing/2010/main">
        <mc:Choice Requires="a14">
          <p:sp>
            <p:nvSpPr>
              <p:cNvPr id="4" name="Szövegdoboz 3">
                <a:extLst>
                  <a:ext uri="{FF2B5EF4-FFF2-40B4-BE49-F238E27FC236}">
                    <a16:creationId xmlns:a16="http://schemas.microsoft.com/office/drawing/2014/main" id="{84AA8A2D-BC8F-4EC9-93C3-08FC27328433}"/>
                  </a:ext>
                </a:extLst>
              </p:cNvPr>
              <p:cNvSpPr txBox="1"/>
              <p:nvPr/>
            </p:nvSpPr>
            <p:spPr>
              <a:xfrm>
                <a:off x="6262919" y="5922611"/>
                <a:ext cx="4577600" cy="369332"/>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sSup>
                        <m:sSupPr>
                          <m:ctrlPr>
                            <a:rPr lang="hu-HU" sz="2400" i="1" smtClean="0">
                              <a:latin typeface="Cambria Math" panose="02040503050406030204" pitchFamily="18" charset="0"/>
                            </a:rPr>
                          </m:ctrlPr>
                        </m:sSupPr>
                        <m:e>
                          <m:r>
                            <a:rPr lang="hu-HU" sz="2400" b="0" i="1" smtClean="0">
                              <a:latin typeface="Cambria Math" panose="02040503050406030204" pitchFamily="18" charset="0"/>
                            </a:rPr>
                            <m:t>𝐶𝑙𝑂</m:t>
                          </m:r>
                        </m:e>
                        <m:sup>
                          <m:r>
                            <a:rPr lang="hu-HU" sz="2400" b="0" i="1" smtClean="0">
                              <a:latin typeface="Cambria Math" panose="02040503050406030204" pitchFamily="18" charset="0"/>
                            </a:rPr>
                            <m:t>−</m:t>
                          </m:r>
                        </m:sup>
                      </m:sSup>
                      <m:r>
                        <a:rPr lang="hu-HU" sz="2400" b="0" i="1" smtClean="0">
                          <a:latin typeface="Cambria Math" panose="02040503050406030204" pitchFamily="18" charset="0"/>
                        </a:rPr>
                        <m:t>+</m:t>
                      </m:r>
                      <m:sSub>
                        <m:sSubPr>
                          <m:ctrlPr>
                            <a:rPr lang="hu-HU" sz="2400" i="1" smtClean="0">
                              <a:latin typeface="Cambria Math" panose="02040503050406030204" pitchFamily="18" charset="0"/>
                            </a:rPr>
                          </m:ctrlPr>
                        </m:sSubPr>
                        <m:e>
                          <m:r>
                            <a:rPr lang="hu-HU" sz="2400" b="0" i="1" smtClean="0">
                              <a:latin typeface="Cambria Math" panose="02040503050406030204" pitchFamily="18" charset="0"/>
                            </a:rPr>
                            <m:t>𝐻</m:t>
                          </m:r>
                        </m:e>
                        <m:sub>
                          <m:r>
                            <a:rPr lang="hu-HU" sz="2400" b="0" i="1" smtClean="0">
                              <a:latin typeface="Cambria Math" panose="02040503050406030204" pitchFamily="18" charset="0"/>
                            </a:rPr>
                            <m:t>2</m:t>
                          </m:r>
                        </m:sub>
                      </m:sSub>
                      <m:r>
                        <a:rPr lang="hu-HU" sz="2400" b="0" i="1" smtClean="0">
                          <a:latin typeface="Cambria Math" panose="02040503050406030204" pitchFamily="18" charset="0"/>
                        </a:rPr>
                        <m:t>𝑂</m:t>
                      </m:r>
                      <m:r>
                        <a:rPr lang="hu-HU" sz="2400" b="0" i="0" smtClean="0">
                          <a:latin typeface="Cambria Math" panose="02040503050406030204" pitchFamily="18" charset="0"/>
                        </a:rPr>
                        <m:t>+2</m:t>
                      </m:r>
                      <m:sSup>
                        <m:sSupPr>
                          <m:ctrlPr>
                            <a:rPr lang="hu-HU" sz="2400" b="0" i="1" smtClean="0">
                              <a:latin typeface="Cambria Math" panose="02040503050406030204" pitchFamily="18" charset="0"/>
                            </a:rPr>
                          </m:ctrlPr>
                        </m:sSupPr>
                        <m:e>
                          <m:r>
                            <a:rPr lang="hu-HU" sz="2400" b="0" i="1" smtClean="0">
                              <a:latin typeface="Cambria Math" panose="02040503050406030204" pitchFamily="18" charset="0"/>
                            </a:rPr>
                            <m:t>𝑒</m:t>
                          </m:r>
                        </m:e>
                        <m:sup>
                          <m:r>
                            <a:rPr lang="hu-HU" sz="2400" b="0" i="1" smtClean="0">
                              <a:latin typeface="Cambria Math" panose="02040503050406030204" pitchFamily="18" charset="0"/>
                            </a:rPr>
                            <m:t>−</m:t>
                          </m:r>
                        </m:sup>
                      </m:sSup>
                      <m:r>
                        <a:rPr lang="hu-HU" sz="2400" b="0" i="1" smtClean="0">
                          <a:latin typeface="Cambria Math" panose="02040503050406030204" pitchFamily="18" charset="0"/>
                        </a:rPr>
                        <m:t>=</m:t>
                      </m:r>
                      <m:sSup>
                        <m:sSupPr>
                          <m:ctrlPr>
                            <a:rPr lang="hu-HU" sz="2400" b="0" i="1" smtClean="0">
                              <a:latin typeface="Cambria Math" panose="02040503050406030204" pitchFamily="18" charset="0"/>
                            </a:rPr>
                          </m:ctrlPr>
                        </m:sSupPr>
                        <m:e>
                          <m:r>
                            <a:rPr lang="hu-HU" sz="2400" b="0" i="1" smtClean="0">
                              <a:latin typeface="Cambria Math" panose="02040503050406030204" pitchFamily="18" charset="0"/>
                            </a:rPr>
                            <m:t>𝐶𝑙</m:t>
                          </m:r>
                        </m:e>
                        <m:sup>
                          <m:r>
                            <a:rPr lang="hu-HU" sz="2400" b="0" i="1" smtClean="0">
                              <a:latin typeface="Cambria Math" panose="02040503050406030204" pitchFamily="18" charset="0"/>
                            </a:rPr>
                            <m:t>−</m:t>
                          </m:r>
                        </m:sup>
                      </m:sSup>
                      <m:r>
                        <a:rPr lang="hu-HU" sz="2400" b="0" i="1" smtClean="0">
                          <a:latin typeface="Cambria Math" panose="02040503050406030204" pitchFamily="18" charset="0"/>
                        </a:rPr>
                        <m:t>+2</m:t>
                      </m:r>
                      <m:sSup>
                        <m:sSupPr>
                          <m:ctrlPr>
                            <a:rPr lang="hu-HU" sz="2400" b="0" i="1" smtClean="0">
                              <a:latin typeface="Cambria Math" panose="02040503050406030204" pitchFamily="18" charset="0"/>
                            </a:rPr>
                          </m:ctrlPr>
                        </m:sSupPr>
                        <m:e>
                          <m:r>
                            <a:rPr lang="hu-HU" sz="2400" b="0" i="1" smtClean="0">
                              <a:latin typeface="Cambria Math" panose="02040503050406030204" pitchFamily="18" charset="0"/>
                            </a:rPr>
                            <m:t>𝑂𝐻</m:t>
                          </m:r>
                        </m:e>
                        <m:sup>
                          <m:r>
                            <a:rPr lang="hu-HU" sz="2400" b="0" i="1" smtClean="0">
                              <a:latin typeface="Cambria Math" panose="02040503050406030204" pitchFamily="18" charset="0"/>
                            </a:rPr>
                            <m:t>−</m:t>
                          </m:r>
                        </m:sup>
                      </m:sSup>
                    </m:oMath>
                  </m:oMathPara>
                </a14:m>
                <a:endParaRPr lang="hu-HU" sz="2400" dirty="0"/>
              </a:p>
            </p:txBody>
          </p:sp>
        </mc:Choice>
        <mc:Fallback xmlns="">
          <p:sp>
            <p:nvSpPr>
              <p:cNvPr id="4" name="Szövegdoboz 3">
                <a:extLst>
                  <a:ext uri="{FF2B5EF4-FFF2-40B4-BE49-F238E27FC236}">
                    <a16:creationId xmlns:a16="http://schemas.microsoft.com/office/drawing/2014/main" id="{84AA8A2D-BC8F-4EC9-93C3-08FC27328433}"/>
                  </a:ext>
                </a:extLst>
              </p:cNvPr>
              <p:cNvSpPr txBox="1">
                <a:spLocks noRot="1" noChangeAspect="1" noMove="1" noResize="1" noEditPoints="1" noAdjustHandles="1" noChangeArrowheads="1" noChangeShapeType="1" noTextEdit="1"/>
              </p:cNvSpPr>
              <p:nvPr/>
            </p:nvSpPr>
            <p:spPr>
              <a:xfrm>
                <a:off x="6262919" y="5922611"/>
                <a:ext cx="4577600" cy="369332"/>
              </a:xfrm>
              <a:prstGeom prst="rect">
                <a:avLst/>
              </a:prstGeom>
              <a:blipFill>
                <a:blip r:embed="rId3"/>
                <a:stretch>
                  <a:fillRect l="-1198" b="-15000"/>
                </a:stretch>
              </a:blipFill>
            </p:spPr>
            <p:txBody>
              <a:bodyPr/>
              <a:lstStyle/>
              <a:p>
                <a:r>
                  <a:rPr lang="hu-HU">
                    <a:noFill/>
                  </a:rPr>
                  <a:t> </a:t>
                </a:r>
              </a:p>
            </p:txBody>
          </p:sp>
        </mc:Fallback>
      </mc:AlternateContent>
      <p:grpSp>
        <p:nvGrpSpPr>
          <p:cNvPr id="13" name="Csoportba foglalás 12">
            <a:extLst>
              <a:ext uri="{FF2B5EF4-FFF2-40B4-BE49-F238E27FC236}">
                <a16:creationId xmlns:a16="http://schemas.microsoft.com/office/drawing/2014/main" id="{1BE1EFBC-A887-4E76-84BB-024FF19F321C}"/>
              </a:ext>
            </a:extLst>
          </p:cNvPr>
          <p:cNvGrpSpPr/>
          <p:nvPr/>
        </p:nvGrpSpPr>
        <p:grpSpPr>
          <a:xfrm>
            <a:off x="6293360" y="3816699"/>
            <a:ext cx="4733529" cy="1941340"/>
            <a:chOff x="6293360" y="4295671"/>
            <a:chExt cx="4733529" cy="1941340"/>
          </a:xfrm>
        </p:grpSpPr>
        <p:sp>
          <p:nvSpPr>
            <p:cNvPr id="31" name="Szövegdoboz 30">
              <a:extLst>
                <a:ext uri="{FF2B5EF4-FFF2-40B4-BE49-F238E27FC236}">
                  <a16:creationId xmlns:a16="http://schemas.microsoft.com/office/drawing/2014/main" id="{A5CE275B-BBCA-4791-B943-530B6494EE64}"/>
                </a:ext>
              </a:extLst>
            </p:cNvPr>
            <p:cNvSpPr txBox="1"/>
            <p:nvPr/>
          </p:nvSpPr>
          <p:spPr>
            <a:xfrm>
              <a:off x="6300619" y="4295671"/>
              <a:ext cx="2977097" cy="830997"/>
            </a:xfrm>
            <a:prstGeom prst="rect">
              <a:avLst/>
            </a:prstGeom>
            <a:noFill/>
          </p:spPr>
          <p:txBody>
            <a:bodyPr wrap="none" rtlCol="0">
              <a:spAutoFit/>
            </a:bodyPr>
            <a:lstStyle/>
            <a:p>
              <a:r>
                <a:rPr lang="hu-HU" sz="4800" dirty="0">
                  <a:latin typeface="Times New Roman" panose="02020603050405020304" pitchFamily="18" charset="0"/>
                  <a:cs typeface="Times New Roman" panose="02020603050405020304" pitchFamily="18" charset="0"/>
                </a:rPr>
                <a:t>[Cl</a:t>
              </a:r>
              <a:r>
                <a:rPr lang="hu-HU" sz="4800" baseline="30000" dirty="0">
                  <a:latin typeface="Times New Roman" panose="02020603050405020304" pitchFamily="18" charset="0"/>
                  <a:cs typeface="Times New Roman" panose="02020603050405020304" pitchFamily="18" charset="0"/>
                </a:rPr>
                <a:t>-</a:t>
              </a:r>
              <a:r>
                <a:rPr lang="hu-HU" sz="4800" dirty="0">
                  <a:latin typeface="Times New Roman" panose="02020603050405020304" pitchFamily="18" charset="0"/>
                  <a:cs typeface="Times New Roman" panose="02020603050405020304" pitchFamily="18" charset="0"/>
                </a:rPr>
                <a:t>]=</a:t>
              </a:r>
              <a:r>
                <a:rPr lang="hu-HU" sz="4800" dirty="0" smtClean="0">
                  <a:latin typeface="Times New Roman" panose="02020603050405020304" pitchFamily="18" charset="0"/>
                  <a:cs typeface="Times New Roman" panose="02020603050405020304" pitchFamily="18" charset="0"/>
                </a:rPr>
                <a:t>0.2M</a:t>
              </a:r>
              <a:endParaRPr lang="hu-HU" sz="4800" dirty="0">
                <a:latin typeface="Times New Roman" panose="02020603050405020304" pitchFamily="18" charset="0"/>
                <a:cs typeface="Times New Roman" panose="02020603050405020304" pitchFamily="18" charset="0"/>
              </a:endParaRPr>
            </a:p>
          </p:txBody>
        </p:sp>
        <p:sp>
          <p:nvSpPr>
            <p:cNvPr id="32" name="Szövegdoboz 31">
              <a:extLst>
                <a:ext uri="{FF2B5EF4-FFF2-40B4-BE49-F238E27FC236}">
                  <a16:creationId xmlns:a16="http://schemas.microsoft.com/office/drawing/2014/main" id="{E9476156-87F4-4EAC-A1B6-2BC33FE9E75B}"/>
                </a:ext>
              </a:extLst>
            </p:cNvPr>
            <p:cNvSpPr txBox="1"/>
            <p:nvPr/>
          </p:nvSpPr>
          <p:spPr>
            <a:xfrm>
              <a:off x="6293361" y="4854469"/>
              <a:ext cx="3421129" cy="830997"/>
            </a:xfrm>
            <a:prstGeom prst="rect">
              <a:avLst/>
            </a:prstGeom>
            <a:noFill/>
          </p:spPr>
          <p:txBody>
            <a:bodyPr wrap="none" rtlCol="0">
              <a:spAutoFit/>
            </a:bodyPr>
            <a:lstStyle/>
            <a:p>
              <a:r>
                <a:rPr lang="hu-HU" sz="4800" dirty="0">
                  <a:latin typeface="Times New Roman" panose="02020603050405020304" pitchFamily="18" charset="0"/>
                  <a:cs typeface="Times New Roman" panose="02020603050405020304" pitchFamily="18" charset="0"/>
                </a:rPr>
                <a:t>[ClO</a:t>
              </a:r>
              <a:r>
                <a:rPr lang="hu-HU" sz="4800" baseline="30000" dirty="0">
                  <a:latin typeface="Times New Roman" panose="02020603050405020304" pitchFamily="18" charset="0"/>
                  <a:cs typeface="Times New Roman" panose="02020603050405020304" pitchFamily="18" charset="0"/>
                </a:rPr>
                <a:t>-</a:t>
              </a:r>
              <a:r>
                <a:rPr lang="hu-HU" sz="4800" dirty="0">
                  <a:latin typeface="Times New Roman" panose="02020603050405020304" pitchFamily="18" charset="0"/>
                  <a:cs typeface="Times New Roman" panose="02020603050405020304" pitchFamily="18" charset="0"/>
                </a:rPr>
                <a:t>]=</a:t>
              </a:r>
              <a:r>
                <a:rPr lang="hu-HU" sz="4800" dirty="0" smtClean="0">
                  <a:latin typeface="Times New Roman" panose="02020603050405020304" pitchFamily="18" charset="0"/>
                  <a:cs typeface="Times New Roman" panose="02020603050405020304" pitchFamily="18" charset="0"/>
                </a:rPr>
                <a:t>0.1M</a:t>
              </a:r>
              <a:endParaRPr lang="hu-HU" sz="4800" dirty="0">
                <a:latin typeface="Times New Roman" panose="02020603050405020304" pitchFamily="18" charset="0"/>
                <a:cs typeface="Times New Roman" panose="02020603050405020304" pitchFamily="18" charset="0"/>
              </a:endParaRPr>
            </a:p>
          </p:txBody>
        </p:sp>
        <p:sp>
          <p:nvSpPr>
            <p:cNvPr id="33" name="Szövegdoboz 32">
              <a:extLst>
                <a:ext uri="{FF2B5EF4-FFF2-40B4-BE49-F238E27FC236}">
                  <a16:creationId xmlns:a16="http://schemas.microsoft.com/office/drawing/2014/main" id="{FA460D75-58A7-46E6-8D59-4B4EE68E6D7D}"/>
                </a:ext>
              </a:extLst>
            </p:cNvPr>
            <p:cNvSpPr txBox="1"/>
            <p:nvPr/>
          </p:nvSpPr>
          <p:spPr>
            <a:xfrm>
              <a:off x="6293360" y="5406014"/>
              <a:ext cx="3908442" cy="830997"/>
            </a:xfrm>
            <a:prstGeom prst="rect">
              <a:avLst/>
            </a:prstGeom>
            <a:noFill/>
          </p:spPr>
          <p:txBody>
            <a:bodyPr wrap="none" rtlCol="0">
              <a:spAutoFit/>
            </a:bodyPr>
            <a:lstStyle/>
            <a:p>
              <a:r>
                <a:rPr lang="hu-HU" sz="4800" dirty="0">
                  <a:latin typeface="Times New Roman" panose="02020603050405020304" pitchFamily="18" charset="0"/>
                  <a:cs typeface="Times New Roman" panose="02020603050405020304" pitchFamily="18" charset="0"/>
                </a:rPr>
                <a:t>[H</a:t>
              </a:r>
              <a:r>
                <a:rPr lang="hu-HU" sz="4800" baseline="30000" dirty="0">
                  <a:latin typeface="Times New Roman" panose="02020603050405020304" pitchFamily="18" charset="0"/>
                  <a:cs typeface="Times New Roman" panose="02020603050405020304" pitchFamily="18" charset="0"/>
                </a:rPr>
                <a:t>+</a:t>
              </a:r>
              <a:r>
                <a:rPr lang="hu-HU" sz="4800" dirty="0">
                  <a:latin typeface="Times New Roman" panose="02020603050405020304" pitchFamily="18" charset="0"/>
                  <a:cs typeface="Times New Roman" panose="02020603050405020304" pitchFamily="18" charset="0"/>
                </a:rPr>
                <a:t>]=2·10</a:t>
              </a:r>
              <a:r>
                <a:rPr lang="hu-HU" sz="4800" baseline="30000" dirty="0">
                  <a:latin typeface="Times New Roman" panose="02020603050405020304" pitchFamily="18" charset="0"/>
                  <a:cs typeface="Times New Roman" panose="02020603050405020304" pitchFamily="18" charset="0"/>
                </a:rPr>
                <a:t>-13</a:t>
              </a:r>
              <a:r>
                <a:rPr lang="hu-HU" sz="4800" dirty="0">
                  <a:latin typeface="Times New Roman" panose="02020603050405020304" pitchFamily="18" charset="0"/>
                  <a:cs typeface="Times New Roman" panose="02020603050405020304" pitchFamily="18" charset="0"/>
                </a:rPr>
                <a:t>M</a:t>
              </a:r>
            </a:p>
          </p:txBody>
        </p:sp>
        <p:sp>
          <p:nvSpPr>
            <p:cNvPr id="34" name="Szövegdoboz 33">
              <a:extLst>
                <a:ext uri="{FF2B5EF4-FFF2-40B4-BE49-F238E27FC236}">
                  <a16:creationId xmlns:a16="http://schemas.microsoft.com/office/drawing/2014/main" id="{F0F7FEE0-7C0B-4FFF-B5E8-0B6A41CD3FA8}"/>
                </a:ext>
              </a:extLst>
            </p:cNvPr>
            <p:cNvSpPr txBox="1"/>
            <p:nvPr/>
          </p:nvSpPr>
          <p:spPr>
            <a:xfrm>
              <a:off x="10327659" y="4866567"/>
              <a:ext cx="699230" cy="830997"/>
            </a:xfrm>
            <a:prstGeom prst="rect">
              <a:avLst/>
            </a:prstGeom>
            <a:noFill/>
          </p:spPr>
          <p:txBody>
            <a:bodyPr wrap="none" rtlCol="0">
              <a:spAutoFit/>
            </a:bodyPr>
            <a:lstStyle/>
            <a:p>
              <a:r>
                <a:rPr lang="hu-HU" sz="4800" dirty="0" err="1">
                  <a:latin typeface="Times New Roman" panose="02020603050405020304" pitchFamily="18" charset="0"/>
                  <a:cs typeface="Times New Roman" panose="02020603050405020304" pitchFamily="18" charset="0"/>
                </a:rPr>
                <a:t>Pt</a:t>
              </a:r>
              <a:endParaRPr lang="hu-HU" sz="4800" dirty="0">
                <a:latin typeface="Times New Roman" panose="02020603050405020304" pitchFamily="18" charset="0"/>
                <a:cs typeface="Times New Roman" panose="02020603050405020304" pitchFamily="18" charset="0"/>
              </a:endParaRPr>
            </a:p>
          </p:txBody>
        </p:sp>
        <p:cxnSp>
          <p:nvCxnSpPr>
            <p:cNvPr id="35" name="Egyenes összekötő 34">
              <a:extLst>
                <a:ext uri="{FF2B5EF4-FFF2-40B4-BE49-F238E27FC236}">
                  <a16:creationId xmlns:a16="http://schemas.microsoft.com/office/drawing/2014/main" id="{E556B8D3-71FC-4234-8CE9-0CD2C9313370}"/>
                </a:ext>
              </a:extLst>
            </p:cNvPr>
            <p:cNvCxnSpPr/>
            <p:nvPr/>
          </p:nvCxnSpPr>
          <p:spPr>
            <a:xfrm>
              <a:off x="10148435" y="4810352"/>
              <a:ext cx="0" cy="885372"/>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41" name="Szövegdoboz 40">
            <a:extLst>
              <a:ext uri="{FF2B5EF4-FFF2-40B4-BE49-F238E27FC236}">
                <a16:creationId xmlns:a16="http://schemas.microsoft.com/office/drawing/2014/main" id="{D3A69064-3F5C-4D8E-BFE8-7E65E375DF38}"/>
              </a:ext>
            </a:extLst>
          </p:cNvPr>
          <p:cNvSpPr txBox="1"/>
          <p:nvPr/>
        </p:nvSpPr>
        <p:spPr>
          <a:xfrm>
            <a:off x="3860801" y="5373259"/>
            <a:ext cx="1348446" cy="830997"/>
          </a:xfrm>
          <a:prstGeom prst="rect">
            <a:avLst/>
          </a:prstGeom>
          <a:noFill/>
        </p:spPr>
        <p:txBody>
          <a:bodyPr wrap="none" rtlCol="0">
            <a:spAutoFit/>
          </a:bodyPr>
          <a:lstStyle/>
          <a:p>
            <a:r>
              <a:rPr lang="hu-HU" sz="4800" dirty="0">
                <a:latin typeface="Times New Roman" panose="02020603050405020304" pitchFamily="18" charset="0"/>
                <a:cs typeface="Times New Roman" panose="02020603050405020304" pitchFamily="18" charset="0"/>
              </a:rPr>
              <a:t>SHE</a:t>
            </a:r>
          </a:p>
        </p:txBody>
      </p:sp>
      <p:sp>
        <p:nvSpPr>
          <p:cNvPr id="36" name="Cím 1">
            <a:extLst>
              <a:ext uri="{FF2B5EF4-FFF2-40B4-BE49-F238E27FC236}">
                <a16:creationId xmlns:a16="http://schemas.microsoft.com/office/drawing/2014/main" id="{D295C7CD-7D78-49FC-9DA0-450DD01B4413}"/>
              </a:ext>
            </a:extLst>
          </p:cNvPr>
          <p:cNvSpPr>
            <a:spLocks noGrp="1"/>
          </p:cNvSpPr>
          <p:nvPr>
            <p:ph type="title"/>
          </p:nvPr>
        </p:nvSpPr>
        <p:spPr>
          <a:xfrm>
            <a:off x="838200" y="365125"/>
            <a:ext cx="10515600" cy="1325563"/>
          </a:xfrm>
        </p:spPr>
        <p:txBody>
          <a:bodyPr/>
          <a:lstStyle/>
          <a:p>
            <a:pPr algn="ctr"/>
            <a:r>
              <a:rPr lang="hu-HU" dirty="0" smtClean="0">
                <a:latin typeface="Times New Roman" panose="02020603050405020304" pitchFamily="18" charset="0"/>
                <a:cs typeface="Times New Roman" panose="02020603050405020304" pitchFamily="18" charset="0"/>
              </a:rPr>
              <a:t>Cell diagrams</a:t>
            </a:r>
            <a:endParaRPr lang="hu-H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8332466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2"/>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7"/>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4"/>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3"/>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4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41" grpId="0"/>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D295C7CD-7D78-49FC-9DA0-450DD01B4413}"/>
              </a:ext>
            </a:extLst>
          </p:cNvPr>
          <p:cNvSpPr>
            <a:spLocks noGrp="1"/>
          </p:cNvSpPr>
          <p:nvPr>
            <p:ph type="title"/>
          </p:nvPr>
        </p:nvSpPr>
        <p:spPr>
          <a:xfrm>
            <a:off x="838200" y="254285"/>
            <a:ext cx="10515600" cy="1325563"/>
          </a:xfrm>
        </p:spPr>
        <p:txBody>
          <a:bodyPr/>
          <a:lstStyle/>
          <a:p>
            <a:pPr algn="ctr"/>
            <a:r>
              <a:rPr lang="en-US" dirty="0" smtClean="0">
                <a:latin typeface="Times New Roman" panose="02020603050405020304" pitchFamily="18" charset="0"/>
                <a:cs typeface="Times New Roman" panose="02020603050405020304" pitchFamily="18" charset="0"/>
              </a:rPr>
              <a:t>Electric work</a:t>
            </a:r>
            <a:r>
              <a:rPr lang="hu-HU" dirty="0" smtClean="0">
                <a:latin typeface="Times New Roman" panose="02020603050405020304" pitchFamily="18" charset="0"/>
                <a:cs typeface="Times New Roman" panose="02020603050405020304" pitchFamily="18" charset="0"/>
              </a:rPr>
              <a:t> and</a:t>
            </a:r>
            <a:r>
              <a:rPr lang="en-US" dirty="0" smtClean="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direction of redox reactions</a:t>
            </a:r>
            <a:endParaRPr lang="hu-HU" dirty="0">
              <a:latin typeface="Times New Roman" panose="02020603050405020304" pitchFamily="18" charset="0"/>
              <a:cs typeface="Times New Roman" panose="02020603050405020304" pitchFamily="18" charset="0"/>
            </a:endParaRPr>
          </a:p>
        </p:txBody>
      </p:sp>
      <p:sp>
        <p:nvSpPr>
          <p:cNvPr id="3" name="Tartalom helye 2">
            <a:extLst>
              <a:ext uri="{FF2B5EF4-FFF2-40B4-BE49-F238E27FC236}">
                <a16:creationId xmlns:a16="http://schemas.microsoft.com/office/drawing/2014/main" id="{21C575F2-DCB5-467E-9D41-0093440515F3}"/>
              </a:ext>
            </a:extLst>
          </p:cNvPr>
          <p:cNvSpPr>
            <a:spLocks noGrp="1"/>
          </p:cNvSpPr>
          <p:nvPr>
            <p:ph idx="1"/>
          </p:nvPr>
        </p:nvSpPr>
        <p:spPr>
          <a:xfrm>
            <a:off x="318655" y="1742056"/>
            <a:ext cx="11582400" cy="5072085"/>
          </a:xfrm>
        </p:spPr>
        <p:txBody>
          <a:bodyPr>
            <a:normAutofit lnSpcReduction="10000"/>
          </a:bodyPr>
          <a:lstStyle/>
          <a:p>
            <a:r>
              <a:rPr lang="en-US" dirty="0">
                <a:latin typeface="Times New Roman" panose="02020603050405020304" pitchFamily="18" charset="0"/>
                <a:cs typeface="Times New Roman" panose="02020603050405020304" pitchFamily="18" charset="0"/>
              </a:rPr>
              <a:t>With the help of galvanic cells, </a:t>
            </a:r>
            <a:r>
              <a:rPr lang="hu-HU" dirty="0" smtClean="0">
                <a:latin typeface="Times New Roman" panose="02020603050405020304" pitchFamily="18" charset="0"/>
                <a:cs typeface="Times New Roman" panose="02020603050405020304" pitchFamily="18" charset="0"/>
              </a:rPr>
              <a:t>one can</a:t>
            </a:r>
            <a:r>
              <a:rPr lang="en-US" dirty="0" smtClean="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generate an electric voltage, the resulting current can perform work, for which the necessary energy is provided by the redox reaction taking place in the cell</a:t>
            </a:r>
            <a:r>
              <a:rPr lang="hu-HU" dirty="0" smtClean="0">
                <a:latin typeface="Times New Roman" panose="02020603050405020304" pitchFamily="18" charset="0"/>
                <a:cs typeface="Times New Roman" panose="02020603050405020304" pitchFamily="18" charset="0"/>
              </a:rPr>
              <a:t>.</a:t>
            </a:r>
            <a:endParaRPr lang="hu-HU" dirty="0">
              <a:latin typeface="Times New Roman" panose="02020603050405020304" pitchFamily="18" charset="0"/>
              <a:cs typeface="Times New Roman" panose="02020603050405020304" pitchFamily="18" charset="0"/>
            </a:endParaRPr>
          </a:p>
          <a:p>
            <a:r>
              <a:rPr lang="en-US" dirty="0">
                <a:latin typeface="Times New Roman" panose="02020603050405020304" pitchFamily="18" charset="0"/>
                <a:cs typeface="Times New Roman" panose="02020603050405020304" pitchFamily="18" charset="0"/>
              </a:rPr>
              <a:t>The maximum work can be calculated from </a:t>
            </a:r>
            <a:r>
              <a:rPr lang="en-US" dirty="0" smtClean="0">
                <a:latin typeface="Times New Roman" panose="02020603050405020304" pitchFamily="18" charset="0"/>
                <a:cs typeface="Times New Roman" panose="02020603050405020304" pitchFamily="18" charset="0"/>
              </a:rPr>
              <a:t>electromotive </a:t>
            </a:r>
            <a:r>
              <a:rPr lang="en-US" dirty="0">
                <a:latin typeface="Times New Roman" panose="02020603050405020304" pitchFamily="18" charset="0"/>
                <a:cs typeface="Times New Roman" panose="02020603050405020304" pitchFamily="18" charset="0"/>
              </a:rPr>
              <a:t>force of the </a:t>
            </a:r>
            <a:r>
              <a:rPr lang="en-US" dirty="0" smtClean="0">
                <a:latin typeface="Times New Roman" panose="02020603050405020304" pitchFamily="18" charset="0"/>
                <a:cs typeface="Times New Roman" panose="02020603050405020304" pitchFamily="18" charset="0"/>
              </a:rPr>
              <a:t>cell</a:t>
            </a:r>
            <a:r>
              <a:rPr lang="hu-HU" dirty="0" smtClean="0">
                <a:latin typeface="Times New Roman" panose="02020603050405020304" pitchFamily="18" charset="0"/>
                <a:cs typeface="Times New Roman" panose="02020603050405020304" pitchFamily="18" charset="0"/>
              </a:rPr>
              <a:t>:</a:t>
            </a:r>
            <a:endParaRPr lang="hu-HU" dirty="0">
              <a:latin typeface="Times New Roman" panose="02020603050405020304" pitchFamily="18" charset="0"/>
              <a:cs typeface="Times New Roman" panose="02020603050405020304" pitchFamily="18" charset="0"/>
            </a:endParaRPr>
          </a:p>
          <a:p>
            <a:pPr>
              <a:spcBef>
                <a:spcPts val="4000"/>
              </a:spcBef>
            </a:pPr>
            <a:r>
              <a:rPr lang="en-US" dirty="0">
                <a:latin typeface="Times New Roman" panose="02020603050405020304" pitchFamily="18" charset="0"/>
                <a:cs typeface="Times New Roman" panose="02020603050405020304" pitchFamily="18" charset="0"/>
              </a:rPr>
              <a:t>The electromotive force is the difference </a:t>
            </a:r>
            <a:r>
              <a:rPr lang="hu-HU" dirty="0" smtClean="0">
                <a:latin typeface="Times New Roman" panose="02020603050405020304" pitchFamily="18" charset="0"/>
                <a:cs typeface="Times New Roman" panose="02020603050405020304" pitchFamily="18" charset="0"/>
              </a:rPr>
              <a:t>of</a:t>
            </a:r>
            <a:r>
              <a:rPr lang="en-US" dirty="0" smtClean="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the cathode and anode </a:t>
            </a:r>
            <a:r>
              <a:rPr lang="en-US" dirty="0" smtClean="0">
                <a:latin typeface="Times New Roman" panose="02020603050405020304" pitchFamily="18" charset="0"/>
                <a:cs typeface="Times New Roman" panose="02020603050405020304" pitchFamily="18" charset="0"/>
              </a:rPr>
              <a:t>potential</a:t>
            </a:r>
            <a:r>
              <a:rPr lang="hu-HU" dirty="0" smtClean="0">
                <a:latin typeface="Times New Roman" panose="02020603050405020304" pitchFamily="18" charset="0"/>
                <a:cs typeface="Times New Roman" panose="02020603050405020304" pitchFamily="18" charset="0"/>
              </a:rPr>
              <a:t>:</a:t>
            </a:r>
            <a:endParaRPr lang="hu-HU" dirty="0">
              <a:latin typeface="Times New Roman" panose="02020603050405020304" pitchFamily="18" charset="0"/>
              <a:cs typeface="Times New Roman" panose="02020603050405020304" pitchFamily="18" charset="0"/>
            </a:endParaRPr>
          </a:p>
          <a:p>
            <a:pPr>
              <a:spcBef>
                <a:spcPts val="4000"/>
              </a:spcBef>
            </a:pPr>
            <a:r>
              <a:rPr lang="en-US" dirty="0">
                <a:latin typeface="Times New Roman" panose="02020603050405020304" pitchFamily="18" charset="0"/>
                <a:cs typeface="Times New Roman" panose="02020603050405020304" pitchFamily="18" charset="0"/>
              </a:rPr>
              <a:t>Which also gives the direction of the reaction, because reduction occurs at the cathode with a higher potential, while oxidation occurs at the anode with a lower </a:t>
            </a:r>
            <a:r>
              <a:rPr lang="en-US" dirty="0" smtClean="0">
                <a:latin typeface="Times New Roman" panose="02020603050405020304" pitchFamily="18" charset="0"/>
                <a:cs typeface="Times New Roman" panose="02020603050405020304" pitchFamily="18" charset="0"/>
              </a:rPr>
              <a:t>potential</a:t>
            </a:r>
            <a:r>
              <a:rPr lang="hu-HU" dirty="0" smtClean="0">
                <a:latin typeface="Times New Roman" panose="02020603050405020304" pitchFamily="18" charset="0"/>
                <a:cs typeface="Times New Roman" panose="02020603050405020304" pitchFamily="18" charset="0"/>
              </a:rPr>
              <a:t>.</a:t>
            </a:r>
            <a:endParaRPr lang="hu-HU" dirty="0">
              <a:latin typeface="Times New Roman" panose="02020603050405020304" pitchFamily="18" charset="0"/>
              <a:cs typeface="Times New Roman" panose="02020603050405020304" pitchFamily="18" charset="0"/>
            </a:endParaRPr>
          </a:p>
          <a:p>
            <a:r>
              <a:rPr lang="hu-HU" dirty="0" smtClean="0">
                <a:latin typeface="Times New Roman" panose="02020603050405020304" pitchFamily="18" charset="0"/>
                <a:cs typeface="Times New Roman" panose="02020603050405020304" pitchFamily="18" charset="0"/>
              </a:rPr>
              <a:t>Accordingly</a:t>
            </a:r>
            <a:r>
              <a:rPr lang="en-US" dirty="0" smtClean="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knowing the half-reactions </a:t>
            </a:r>
            <a:r>
              <a:rPr lang="hu-HU" dirty="0" smtClean="0">
                <a:latin typeface="Times New Roman" panose="02020603050405020304" pitchFamily="18" charset="0"/>
                <a:cs typeface="Times New Roman" panose="02020603050405020304" pitchFamily="18" charset="0"/>
              </a:rPr>
              <a:t>occurred</a:t>
            </a:r>
            <a:r>
              <a:rPr lang="en-US" dirty="0" smtClean="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and their standard electrode potentials, it is possible to decide in which direction the reaction takes place</a:t>
            </a:r>
            <a:r>
              <a:rPr lang="hu-HU" dirty="0" smtClean="0">
                <a:latin typeface="Times New Roman" panose="02020603050405020304" pitchFamily="18" charset="0"/>
                <a:cs typeface="Times New Roman" panose="02020603050405020304" pitchFamily="18" charset="0"/>
              </a:rPr>
              <a:t>!</a:t>
            </a:r>
            <a:endParaRPr lang="hu-HU" dirty="0">
              <a:latin typeface="Times New Roman" panose="02020603050405020304" pitchFamily="18" charset="0"/>
              <a:cs typeface="Times New Roman" panose="02020603050405020304" pitchFamily="18" charset="0"/>
            </a:endParaRPr>
          </a:p>
        </p:txBody>
      </p:sp>
      <mc:AlternateContent xmlns:mc="http://schemas.openxmlformats.org/markup-compatibility/2006" xmlns:a14="http://schemas.microsoft.com/office/drawing/2010/main">
        <mc:Choice Requires="a14">
          <p:sp>
            <p:nvSpPr>
              <p:cNvPr id="4" name="Szövegdoboz 3">
                <a:extLst>
                  <a:ext uri="{FF2B5EF4-FFF2-40B4-BE49-F238E27FC236}">
                    <a16:creationId xmlns:a16="http://schemas.microsoft.com/office/drawing/2014/main" id="{09255E06-E2B3-40BF-AB2F-0285C0EE2848}"/>
                  </a:ext>
                </a:extLst>
              </p:cNvPr>
              <p:cNvSpPr txBox="1"/>
              <p:nvPr/>
            </p:nvSpPr>
            <p:spPr>
              <a:xfrm>
                <a:off x="4584918" y="3309349"/>
                <a:ext cx="3049874" cy="430887"/>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hu-HU" sz="2800" b="0" i="1" smtClean="0">
                          <a:latin typeface="Cambria Math" panose="02040503050406030204" pitchFamily="18" charset="0"/>
                        </a:rPr>
                        <m:t>𝑤</m:t>
                      </m:r>
                      <m:r>
                        <a:rPr lang="hu-HU" sz="2800" b="0" i="1" smtClean="0">
                          <a:latin typeface="Cambria Math" panose="02040503050406030204" pitchFamily="18" charset="0"/>
                        </a:rPr>
                        <m:t>=−</m:t>
                      </m:r>
                      <m:r>
                        <a:rPr lang="hu-HU" sz="2800" b="0" i="1" smtClean="0">
                          <a:latin typeface="Cambria Math" panose="02040503050406030204" pitchFamily="18" charset="0"/>
                        </a:rPr>
                        <m:t>𝑧𝐹</m:t>
                      </m:r>
                      <m:r>
                        <a:rPr lang="hu-HU" sz="2800" b="0" i="1" smtClean="0">
                          <a:latin typeface="Cambria Math" panose="02040503050406030204" pitchFamily="18" charset="0"/>
                          <a:ea typeface="Cambria Math" panose="02040503050406030204" pitchFamily="18" charset="0"/>
                        </a:rPr>
                        <m:t>∙</m:t>
                      </m:r>
                      <m:sSub>
                        <m:sSubPr>
                          <m:ctrlPr>
                            <a:rPr lang="hu-HU" sz="2800" b="0" i="1" smtClean="0">
                              <a:latin typeface="Cambria Math" panose="02040503050406030204" pitchFamily="18" charset="0"/>
                              <a:ea typeface="Cambria Math" panose="02040503050406030204" pitchFamily="18" charset="0"/>
                            </a:rPr>
                          </m:ctrlPr>
                        </m:sSubPr>
                        <m:e>
                          <m:r>
                            <a:rPr lang="hu-HU" sz="2800" b="0" i="1" smtClean="0">
                              <a:latin typeface="Cambria Math" panose="02040503050406030204" pitchFamily="18" charset="0"/>
                              <a:ea typeface="Cambria Math" panose="02040503050406030204" pitchFamily="18" charset="0"/>
                            </a:rPr>
                            <m:t>𝐸</m:t>
                          </m:r>
                        </m:e>
                        <m:sub>
                          <m:r>
                            <a:rPr lang="hu-HU" sz="2800" b="0" i="1" smtClean="0">
                              <a:latin typeface="Cambria Math" panose="02040503050406030204" pitchFamily="18" charset="0"/>
                              <a:ea typeface="Cambria Math" panose="02040503050406030204" pitchFamily="18" charset="0"/>
                            </a:rPr>
                            <m:t>𝑀𝐹</m:t>
                          </m:r>
                        </m:sub>
                      </m:sSub>
                      <m:r>
                        <a:rPr lang="hu-HU" sz="2800" b="0" i="1" smtClean="0">
                          <a:latin typeface="Cambria Math" panose="02040503050406030204" pitchFamily="18" charset="0"/>
                          <a:ea typeface="Cambria Math" panose="02040503050406030204" pitchFamily="18" charset="0"/>
                        </a:rPr>
                        <m:t>&lt;0</m:t>
                      </m:r>
                    </m:oMath>
                  </m:oMathPara>
                </a14:m>
                <a:endParaRPr lang="hu-HU" sz="2800" dirty="0"/>
              </a:p>
            </p:txBody>
          </p:sp>
        </mc:Choice>
        <mc:Fallback xmlns="">
          <p:sp>
            <p:nvSpPr>
              <p:cNvPr id="4" name="Szövegdoboz 3">
                <a:extLst>
                  <a:ext uri="{FF2B5EF4-FFF2-40B4-BE49-F238E27FC236}">
                    <a16:creationId xmlns:a16="http://schemas.microsoft.com/office/drawing/2014/main" id="{09255E06-E2B3-40BF-AB2F-0285C0EE2848}"/>
                  </a:ext>
                </a:extLst>
              </p:cNvPr>
              <p:cNvSpPr txBox="1">
                <a:spLocks noRot="1" noChangeAspect="1" noMove="1" noResize="1" noEditPoints="1" noAdjustHandles="1" noChangeArrowheads="1" noChangeShapeType="1" noTextEdit="1"/>
              </p:cNvSpPr>
              <p:nvPr/>
            </p:nvSpPr>
            <p:spPr>
              <a:xfrm>
                <a:off x="4584918" y="3309349"/>
                <a:ext cx="3049874" cy="430887"/>
              </a:xfrm>
              <a:prstGeom prst="rect">
                <a:avLst/>
              </a:prstGeom>
              <a:blipFill>
                <a:blip r:embed="rId3"/>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5" name="Szövegdoboz 4">
                <a:extLst>
                  <a:ext uri="{FF2B5EF4-FFF2-40B4-BE49-F238E27FC236}">
                    <a16:creationId xmlns:a16="http://schemas.microsoft.com/office/drawing/2014/main" id="{5EF5404C-4DA2-4C00-9DE6-919CB0DDB832}"/>
                  </a:ext>
                </a:extLst>
              </p:cNvPr>
              <p:cNvSpPr txBox="1"/>
              <p:nvPr/>
            </p:nvSpPr>
            <p:spPr>
              <a:xfrm>
                <a:off x="3876936" y="4115662"/>
                <a:ext cx="4465838" cy="430887"/>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sSub>
                        <m:sSubPr>
                          <m:ctrlPr>
                            <a:rPr lang="hu-HU" sz="2800" b="0" i="1" smtClean="0">
                              <a:latin typeface="Cambria Math" panose="02040503050406030204" pitchFamily="18" charset="0"/>
                              <a:ea typeface="Cambria Math" panose="02040503050406030204" pitchFamily="18" charset="0"/>
                            </a:rPr>
                          </m:ctrlPr>
                        </m:sSubPr>
                        <m:e>
                          <m:r>
                            <a:rPr lang="hu-HU" sz="2800" b="0" i="1" smtClean="0">
                              <a:latin typeface="Cambria Math" panose="02040503050406030204" pitchFamily="18" charset="0"/>
                              <a:ea typeface="Cambria Math" panose="02040503050406030204" pitchFamily="18" charset="0"/>
                            </a:rPr>
                            <m:t>𝐸</m:t>
                          </m:r>
                        </m:e>
                        <m:sub>
                          <m:r>
                            <a:rPr lang="hu-HU" sz="2800" b="0" i="1" smtClean="0">
                              <a:latin typeface="Cambria Math" panose="02040503050406030204" pitchFamily="18" charset="0"/>
                              <a:ea typeface="Cambria Math" panose="02040503050406030204" pitchFamily="18" charset="0"/>
                            </a:rPr>
                            <m:t>𝑀𝐹</m:t>
                          </m:r>
                        </m:sub>
                      </m:sSub>
                      <m:r>
                        <a:rPr lang="hu-HU" sz="2800" b="0" i="1" smtClean="0">
                          <a:latin typeface="Cambria Math" panose="02040503050406030204" pitchFamily="18" charset="0"/>
                          <a:ea typeface="Cambria Math" panose="02040503050406030204" pitchFamily="18" charset="0"/>
                        </a:rPr>
                        <m:t>=</m:t>
                      </m:r>
                      <m:sSub>
                        <m:sSubPr>
                          <m:ctrlPr>
                            <a:rPr lang="hu-HU" sz="2800" b="0" i="1" smtClean="0">
                              <a:latin typeface="Cambria Math" panose="02040503050406030204" pitchFamily="18" charset="0"/>
                              <a:ea typeface="Cambria Math" panose="02040503050406030204" pitchFamily="18" charset="0"/>
                            </a:rPr>
                          </m:ctrlPr>
                        </m:sSubPr>
                        <m:e>
                          <m:r>
                            <a:rPr lang="hu-HU" sz="2800" b="0" i="1" smtClean="0">
                              <a:latin typeface="Cambria Math" panose="02040503050406030204" pitchFamily="18" charset="0"/>
                              <a:ea typeface="Cambria Math" panose="02040503050406030204" pitchFamily="18" charset="0"/>
                            </a:rPr>
                            <m:t>𝜀</m:t>
                          </m:r>
                        </m:e>
                        <m:sub>
                          <m:r>
                            <a:rPr lang="hu-HU" sz="2800" b="0" i="1" smtClean="0">
                              <a:latin typeface="Cambria Math" panose="02040503050406030204" pitchFamily="18" charset="0"/>
                              <a:ea typeface="Cambria Math" panose="02040503050406030204" pitchFamily="18" charset="0"/>
                            </a:rPr>
                            <m:t>𝑐𝑎𝑡h𝑜𝑑𝑒</m:t>
                          </m:r>
                        </m:sub>
                      </m:sSub>
                      <m:r>
                        <a:rPr lang="hu-HU" sz="2800" b="0" i="1" smtClean="0">
                          <a:latin typeface="Cambria Math" panose="02040503050406030204" pitchFamily="18" charset="0"/>
                          <a:ea typeface="Cambria Math" panose="02040503050406030204" pitchFamily="18" charset="0"/>
                        </a:rPr>
                        <m:t>−</m:t>
                      </m:r>
                      <m:sSub>
                        <m:sSubPr>
                          <m:ctrlPr>
                            <a:rPr lang="hu-HU" sz="2800" b="0" i="1" smtClean="0">
                              <a:latin typeface="Cambria Math" panose="02040503050406030204" pitchFamily="18" charset="0"/>
                              <a:ea typeface="Cambria Math" panose="02040503050406030204" pitchFamily="18" charset="0"/>
                            </a:rPr>
                          </m:ctrlPr>
                        </m:sSubPr>
                        <m:e>
                          <m:r>
                            <a:rPr lang="hu-HU" sz="2800" b="0" i="1" smtClean="0">
                              <a:latin typeface="Cambria Math" panose="02040503050406030204" pitchFamily="18" charset="0"/>
                              <a:ea typeface="Cambria Math" panose="02040503050406030204" pitchFamily="18" charset="0"/>
                            </a:rPr>
                            <m:t>𝜀</m:t>
                          </m:r>
                        </m:e>
                        <m:sub>
                          <m:r>
                            <a:rPr lang="hu-HU" sz="2800" b="0" i="1" smtClean="0">
                              <a:latin typeface="Cambria Math" panose="02040503050406030204" pitchFamily="18" charset="0"/>
                              <a:ea typeface="Cambria Math" panose="02040503050406030204" pitchFamily="18" charset="0"/>
                            </a:rPr>
                            <m:t>𝑎𝑛𝑜𝑑𝑒</m:t>
                          </m:r>
                        </m:sub>
                      </m:sSub>
                      <m:r>
                        <a:rPr lang="hu-HU" sz="2800" b="0" i="1" smtClean="0">
                          <a:latin typeface="Cambria Math" panose="02040503050406030204" pitchFamily="18" charset="0"/>
                          <a:ea typeface="Cambria Math" panose="02040503050406030204" pitchFamily="18" charset="0"/>
                        </a:rPr>
                        <m:t>&gt;0</m:t>
                      </m:r>
                    </m:oMath>
                  </m:oMathPara>
                </a14:m>
                <a:endParaRPr lang="hu-HU" sz="2800" dirty="0"/>
              </a:p>
            </p:txBody>
          </p:sp>
        </mc:Choice>
        <mc:Fallback xmlns="">
          <p:sp>
            <p:nvSpPr>
              <p:cNvPr id="5" name="Szövegdoboz 4">
                <a:extLst>
                  <a:ext uri="{FF2B5EF4-FFF2-40B4-BE49-F238E27FC236}">
                    <a16:creationId xmlns:a16="http://schemas.microsoft.com/office/drawing/2014/main" id="{5EF5404C-4DA2-4C00-9DE6-919CB0DDB832}"/>
                  </a:ext>
                </a:extLst>
              </p:cNvPr>
              <p:cNvSpPr txBox="1">
                <a:spLocks noRot="1" noChangeAspect="1" noMove="1" noResize="1" noEditPoints="1" noAdjustHandles="1" noChangeArrowheads="1" noChangeShapeType="1" noTextEdit="1"/>
              </p:cNvSpPr>
              <p:nvPr/>
            </p:nvSpPr>
            <p:spPr>
              <a:xfrm>
                <a:off x="3876936" y="4115662"/>
                <a:ext cx="4465838" cy="430887"/>
              </a:xfrm>
              <a:prstGeom prst="rect">
                <a:avLst/>
              </a:prstGeom>
              <a:blipFill>
                <a:blip r:embed="rId4"/>
                <a:stretch>
                  <a:fillRect/>
                </a:stretch>
              </a:blipFill>
            </p:spPr>
            <p:txBody>
              <a:bodyPr/>
              <a:lstStyle/>
              <a:p>
                <a:r>
                  <a:rPr lang="en-US">
                    <a:noFill/>
                  </a:rPr>
                  <a:t> </a:t>
                </a:r>
              </a:p>
            </p:txBody>
          </p:sp>
        </mc:Fallback>
      </mc:AlternateContent>
    </p:spTree>
    <p:extLst>
      <p:ext uri="{BB962C8B-B14F-4D97-AF65-F5344CB8AC3E}">
        <p14:creationId xmlns:p14="http://schemas.microsoft.com/office/powerpoint/2010/main" val="30799857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par>
                          <p:cTn id="9" fill="hold">
                            <p:stCondLst>
                              <p:cond delay="500"/>
                            </p:stCondLst>
                            <p:childTnLst>
                              <p:par>
                                <p:cTn id="10" presetID="1" presetClass="entr" presetSubtype="0" fill="hold" grpId="0" nodeType="afterEffect">
                                  <p:stCondLst>
                                    <p:cond delay="500"/>
                                  </p:stCondLst>
                                  <p:childTnLst>
                                    <p:set>
                                      <p:cBhvr>
                                        <p:cTn id="11" dur="1" fill="hold">
                                          <p:stCondLst>
                                            <p:cond delay="0"/>
                                          </p:stCondLst>
                                        </p:cTn>
                                        <p:tgtEl>
                                          <p:spTgt spid="4"/>
                                        </p:tgtEl>
                                        <p:attrNameLst>
                                          <p:attrName>style.visibility</p:attrName>
                                        </p:attrNameLst>
                                      </p:cBhvr>
                                      <p:to>
                                        <p:strVal val="visible"/>
                                      </p:to>
                                    </p:set>
                                  </p:childTnLst>
                                </p:cTn>
                              </p:par>
                            </p:childTnLst>
                          </p:cTn>
                        </p:par>
                      </p:childTnLst>
                    </p:cTn>
                  </p:par>
                  <p:par>
                    <p:cTn id="12" fill="hold">
                      <p:stCondLst>
                        <p:cond delay="indefinite"/>
                      </p:stCondLst>
                      <p:childTnLst>
                        <p:par>
                          <p:cTn id="13" fill="hold">
                            <p:stCondLst>
                              <p:cond delay="0"/>
                            </p:stCondLst>
                            <p:childTnLst>
                              <p:par>
                                <p:cTn id="14" presetID="2" presetClass="entr" presetSubtype="4" fill="hold" nodeType="clickEffect">
                                  <p:stCondLst>
                                    <p:cond delay="0"/>
                                  </p:stCondLst>
                                  <p:childTnLst>
                                    <p:set>
                                      <p:cBhvr>
                                        <p:cTn id="15" dur="1" fill="hold">
                                          <p:stCondLst>
                                            <p:cond delay="0"/>
                                          </p:stCondLst>
                                        </p:cTn>
                                        <p:tgtEl>
                                          <p:spTgt spid="3">
                                            <p:txEl>
                                              <p:pRg st="2" end="2"/>
                                            </p:txEl>
                                          </p:spTgt>
                                        </p:tgtEl>
                                        <p:attrNameLst>
                                          <p:attrName>style.visibility</p:attrName>
                                        </p:attrNameLst>
                                      </p:cBhvr>
                                      <p:to>
                                        <p:strVal val="visible"/>
                                      </p:to>
                                    </p:set>
                                    <p:anim calcmode="lin" valueType="num">
                                      <p:cBhvr additive="base">
                                        <p:cTn id="16"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7"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par>
                          <p:cTn id="18" fill="hold">
                            <p:stCondLst>
                              <p:cond delay="500"/>
                            </p:stCondLst>
                            <p:childTnLst>
                              <p:par>
                                <p:cTn id="19" presetID="1" presetClass="entr" presetSubtype="0" fill="hold" grpId="0" nodeType="afterEffect">
                                  <p:stCondLst>
                                    <p:cond delay="500"/>
                                  </p:stCondLst>
                                  <p:childTnLst>
                                    <p:set>
                                      <p:cBhvr>
                                        <p:cTn id="20" dur="1" fill="hold">
                                          <p:stCondLst>
                                            <p:cond delay="0"/>
                                          </p:stCondLst>
                                        </p:cTn>
                                        <p:tgtEl>
                                          <p:spTgt spid="5"/>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artalom helye 2">
            <a:extLst>
              <a:ext uri="{FF2B5EF4-FFF2-40B4-BE49-F238E27FC236}">
                <a16:creationId xmlns:a16="http://schemas.microsoft.com/office/drawing/2014/main" id="{21C575F2-DCB5-467E-9D41-0093440515F3}"/>
              </a:ext>
            </a:extLst>
          </p:cNvPr>
          <p:cNvSpPr>
            <a:spLocks noGrp="1"/>
          </p:cNvSpPr>
          <p:nvPr>
            <p:ph idx="1"/>
          </p:nvPr>
        </p:nvSpPr>
        <p:spPr>
          <a:xfrm>
            <a:off x="318655" y="1560945"/>
            <a:ext cx="11582400" cy="587171"/>
          </a:xfrm>
        </p:spPr>
        <p:txBody>
          <a:bodyPr>
            <a:normAutofit/>
          </a:bodyPr>
          <a:lstStyle/>
          <a:p>
            <a:pPr marL="0" indent="0" algn="ctr">
              <a:buNone/>
            </a:pPr>
            <a:r>
              <a:rPr lang="hu-HU" dirty="0" smtClean="0">
                <a:latin typeface="Times New Roman" panose="02020603050405020304" pitchFamily="18" charset="0"/>
                <a:cs typeface="Times New Roman" panose="02020603050405020304" pitchFamily="18" charset="0"/>
              </a:rPr>
              <a:t>For example,</a:t>
            </a:r>
            <a:r>
              <a:rPr lang="en-US" dirty="0" smtClean="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dissolution of metals in solutions of strong mineral </a:t>
            </a:r>
            <a:r>
              <a:rPr lang="en-US" dirty="0" smtClean="0">
                <a:latin typeface="Times New Roman" panose="02020603050405020304" pitchFamily="18" charset="0"/>
                <a:cs typeface="Times New Roman" panose="02020603050405020304" pitchFamily="18" charset="0"/>
              </a:rPr>
              <a:t>acids</a:t>
            </a:r>
            <a:r>
              <a:rPr lang="hu-HU" dirty="0">
                <a:latin typeface="Times New Roman" panose="02020603050405020304" pitchFamily="18" charset="0"/>
                <a:cs typeface="Times New Roman" panose="02020603050405020304" pitchFamily="18" charset="0"/>
              </a:rPr>
              <a:t>.</a:t>
            </a:r>
          </a:p>
        </p:txBody>
      </p:sp>
      <mc:AlternateContent xmlns:mc="http://schemas.openxmlformats.org/markup-compatibility/2006" xmlns:a14="http://schemas.microsoft.com/office/drawing/2010/main">
        <mc:Choice Requires="a14">
          <p:sp>
            <p:nvSpPr>
              <p:cNvPr id="5" name="Szövegdoboz 4">
                <a:extLst>
                  <a:ext uri="{FF2B5EF4-FFF2-40B4-BE49-F238E27FC236}">
                    <a16:creationId xmlns:a16="http://schemas.microsoft.com/office/drawing/2014/main" id="{E0C5D3A2-D424-4D12-A56D-B3285DDF0527}"/>
                  </a:ext>
                </a:extLst>
              </p:cNvPr>
              <p:cNvSpPr txBox="1"/>
              <p:nvPr/>
            </p:nvSpPr>
            <p:spPr>
              <a:xfrm>
                <a:off x="3730506" y="2677776"/>
                <a:ext cx="4743606" cy="545855"/>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sSup>
                        <m:sSupPr>
                          <m:ctrlPr>
                            <a:rPr lang="hu-HU" sz="2800" b="0" i="1" smtClean="0">
                              <a:latin typeface="Cambria Math" panose="02040503050406030204" pitchFamily="18" charset="0"/>
                            </a:rPr>
                          </m:ctrlPr>
                        </m:sSupPr>
                        <m:e>
                          <m:r>
                            <a:rPr lang="hu-HU" sz="2800" b="0" i="1" smtClean="0">
                              <a:latin typeface="Cambria Math" panose="02040503050406030204" pitchFamily="18" charset="0"/>
                            </a:rPr>
                            <m:t>𝑀</m:t>
                          </m:r>
                        </m:e>
                        <m:sup>
                          <m:r>
                            <a:rPr lang="hu-HU" sz="2800" b="0" i="1" smtClean="0">
                              <a:latin typeface="Cambria Math" panose="02040503050406030204" pitchFamily="18" charset="0"/>
                            </a:rPr>
                            <m:t>𝑘</m:t>
                          </m:r>
                          <m:r>
                            <a:rPr lang="hu-HU" sz="2800" b="0" i="1" smtClean="0">
                              <a:latin typeface="Cambria Math" panose="02040503050406030204" pitchFamily="18" charset="0"/>
                            </a:rPr>
                            <m:t>+</m:t>
                          </m:r>
                        </m:sup>
                      </m:sSup>
                      <m:r>
                        <a:rPr lang="hu-HU" sz="2800" b="0" i="1" smtClean="0">
                          <a:latin typeface="Cambria Math" panose="02040503050406030204" pitchFamily="18" charset="0"/>
                        </a:rPr>
                        <m:t>+</m:t>
                      </m:r>
                      <m:r>
                        <a:rPr lang="hu-HU" sz="2800" b="0" i="1" smtClean="0">
                          <a:latin typeface="Cambria Math" panose="02040503050406030204" pitchFamily="18" charset="0"/>
                        </a:rPr>
                        <m:t>𝑘</m:t>
                      </m:r>
                      <m:sSup>
                        <m:sSupPr>
                          <m:ctrlPr>
                            <a:rPr lang="hu-HU" sz="2800" b="0" i="1" smtClean="0">
                              <a:latin typeface="Cambria Math" panose="02040503050406030204" pitchFamily="18" charset="0"/>
                            </a:rPr>
                          </m:ctrlPr>
                        </m:sSupPr>
                        <m:e>
                          <m:r>
                            <a:rPr lang="hu-HU" sz="2800" b="0" i="1" smtClean="0">
                              <a:latin typeface="Cambria Math" panose="02040503050406030204" pitchFamily="18" charset="0"/>
                            </a:rPr>
                            <m:t>𝑒</m:t>
                          </m:r>
                        </m:e>
                        <m:sup>
                          <m:r>
                            <a:rPr lang="hu-HU" sz="2800" b="0" i="1" smtClean="0">
                              <a:latin typeface="Cambria Math" panose="02040503050406030204" pitchFamily="18" charset="0"/>
                            </a:rPr>
                            <m:t>−</m:t>
                          </m:r>
                        </m:sup>
                      </m:sSup>
                      <m:r>
                        <a:rPr lang="hu-HU" sz="2800" b="0" i="1" smtClean="0">
                          <a:latin typeface="Cambria Math" panose="02040503050406030204" pitchFamily="18" charset="0"/>
                        </a:rPr>
                        <m:t>=</m:t>
                      </m:r>
                      <m:r>
                        <a:rPr lang="hu-HU" sz="2800" b="0" i="1" smtClean="0">
                          <a:latin typeface="Cambria Math" panose="02040503050406030204" pitchFamily="18" charset="0"/>
                        </a:rPr>
                        <m:t>𝑀</m:t>
                      </m:r>
                      <m:sSubSup>
                        <m:sSubSupPr>
                          <m:ctrlPr>
                            <a:rPr lang="hu-HU" sz="2800" i="1">
                              <a:latin typeface="Cambria Math" panose="02040503050406030204" pitchFamily="18" charset="0"/>
                            </a:rPr>
                          </m:ctrlPr>
                        </m:sSubSupPr>
                        <m:e>
                          <m:r>
                            <a:rPr lang="hu-HU" sz="2800" b="0" i="1" smtClean="0">
                              <a:latin typeface="Cambria Math" panose="02040503050406030204" pitchFamily="18" charset="0"/>
                            </a:rPr>
                            <m:t>  </m:t>
                          </m:r>
                          <m:r>
                            <m:rPr>
                              <m:sty m:val="p"/>
                            </m:rPr>
                            <a:rPr lang="el-GR" sz="2800" i="1">
                              <a:latin typeface="Cambria Math" panose="02040503050406030204" pitchFamily="18" charset="0"/>
                            </a:rPr>
                            <m:t>ε</m:t>
                          </m:r>
                        </m:e>
                        <m:sub>
                          <m:f>
                            <m:fPr>
                              <m:type m:val="lin"/>
                              <m:ctrlPr>
                                <a:rPr lang="el-GR" sz="2800" i="1" smtClean="0">
                                  <a:latin typeface="Cambria Math" panose="02040503050406030204" pitchFamily="18" charset="0"/>
                                </a:rPr>
                              </m:ctrlPr>
                            </m:fPr>
                            <m:num>
                              <m:r>
                                <a:rPr lang="hu-HU" sz="2800" b="0" i="1" smtClean="0">
                                  <a:latin typeface="Cambria Math" panose="02040503050406030204" pitchFamily="18" charset="0"/>
                                </a:rPr>
                                <m:t>𝑀</m:t>
                              </m:r>
                            </m:num>
                            <m:den>
                              <m:sSup>
                                <m:sSupPr>
                                  <m:ctrlPr>
                                    <a:rPr lang="el-GR" sz="2800" i="1" smtClean="0">
                                      <a:latin typeface="Cambria Math" panose="02040503050406030204" pitchFamily="18" charset="0"/>
                                    </a:rPr>
                                  </m:ctrlPr>
                                </m:sSupPr>
                                <m:e>
                                  <m:r>
                                    <a:rPr lang="hu-HU" sz="2800" b="0" i="1" smtClean="0">
                                      <a:latin typeface="Cambria Math" panose="02040503050406030204" pitchFamily="18" charset="0"/>
                                    </a:rPr>
                                    <m:t>𝑀</m:t>
                                  </m:r>
                                </m:e>
                                <m:sup>
                                  <m:r>
                                    <a:rPr lang="hu-HU" sz="2800" b="0" i="1" smtClean="0">
                                      <a:latin typeface="Cambria Math" panose="02040503050406030204" pitchFamily="18" charset="0"/>
                                    </a:rPr>
                                    <m:t>𝑘</m:t>
                                  </m:r>
                                  <m:r>
                                    <a:rPr lang="hu-HU" sz="2800" b="0" i="1" smtClean="0">
                                      <a:latin typeface="Cambria Math" panose="02040503050406030204" pitchFamily="18" charset="0"/>
                                    </a:rPr>
                                    <m:t>+</m:t>
                                  </m:r>
                                </m:sup>
                              </m:sSup>
                            </m:den>
                          </m:f>
                        </m:sub>
                        <m:sup>
                          <m:r>
                            <a:rPr lang="hu-HU" sz="2800" i="1">
                              <a:latin typeface="Cambria Math" panose="02040503050406030204" pitchFamily="18" charset="0"/>
                            </a:rPr>
                            <m:t>𝑜</m:t>
                          </m:r>
                        </m:sup>
                      </m:sSubSup>
                      <m:r>
                        <a:rPr lang="hu-HU" sz="2800" i="1">
                          <a:latin typeface="Cambria Math" panose="02040503050406030204" pitchFamily="18" charset="0"/>
                        </a:rPr>
                        <m:t>=</m:t>
                      </m:r>
                      <m:r>
                        <a:rPr lang="hu-HU" sz="2800" b="0" i="1" smtClean="0">
                          <a:latin typeface="Cambria Math" panose="02040503050406030204" pitchFamily="18" charset="0"/>
                        </a:rPr>
                        <m:t> ?</m:t>
                      </m:r>
                      <m:r>
                        <a:rPr lang="hu-HU" sz="2800" b="0" i="1" smtClean="0">
                          <a:latin typeface="Cambria Math" panose="02040503050406030204" pitchFamily="18" charset="0"/>
                        </a:rPr>
                        <m:t>𝑉</m:t>
                      </m:r>
                    </m:oMath>
                  </m:oMathPara>
                </a14:m>
                <a:endParaRPr lang="hu-HU" sz="2800" dirty="0"/>
              </a:p>
            </p:txBody>
          </p:sp>
        </mc:Choice>
        <mc:Fallback xmlns="">
          <p:sp>
            <p:nvSpPr>
              <p:cNvPr id="5" name="Szövegdoboz 4">
                <a:extLst>
                  <a:ext uri="{FF2B5EF4-FFF2-40B4-BE49-F238E27FC236}">
                    <a16:creationId xmlns:a16="http://schemas.microsoft.com/office/drawing/2014/main" id="{E0C5D3A2-D424-4D12-A56D-B3285DDF0527}"/>
                  </a:ext>
                </a:extLst>
              </p:cNvPr>
              <p:cNvSpPr txBox="1">
                <a:spLocks noRot="1" noChangeAspect="1" noMove="1" noResize="1" noEditPoints="1" noAdjustHandles="1" noChangeArrowheads="1" noChangeShapeType="1" noTextEdit="1"/>
              </p:cNvSpPr>
              <p:nvPr/>
            </p:nvSpPr>
            <p:spPr>
              <a:xfrm>
                <a:off x="3730506" y="2677776"/>
                <a:ext cx="4743606" cy="545855"/>
              </a:xfrm>
              <a:prstGeom prst="rect">
                <a:avLst/>
              </a:prstGeom>
              <a:blipFill>
                <a:blip r:embed="rId3"/>
                <a:stretch>
                  <a:fillRect/>
                </a:stretch>
              </a:blipFill>
            </p:spPr>
            <p:txBody>
              <a:bodyPr/>
              <a:lstStyle/>
              <a:p>
                <a:r>
                  <a:rPr lang="hu-HU">
                    <a:noFill/>
                  </a:rPr>
                  <a:t> </a:t>
                </a:r>
              </a:p>
            </p:txBody>
          </p:sp>
        </mc:Fallback>
      </mc:AlternateContent>
      <mc:AlternateContent xmlns:mc="http://schemas.openxmlformats.org/markup-compatibility/2006" xmlns:a14="http://schemas.microsoft.com/office/drawing/2010/main">
        <mc:Choice Requires="a14">
          <p:sp>
            <p:nvSpPr>
              <p:cNvPr id="6" name="Szövegdoboz 5">
                <a:extLst>
                  <a:ext uri="{FF2B5EF4-FFF2-40B4-BE49-F238E27FC236}">
                    <a16:creationId xmlns:a16="http://schemas.microsoft.com/office/drawing/2014/main" id="{01939DE7-E548-4859-926E-02074E391253}"/>
                  </a:ext>
                </a:extLst>
              </p:cNvPr>
              <p:cNvSpPr txBox="1"/>
              <p:nvPr/>
            </p:nvSpPr>
            <p:spPr>
              <a:xfrm>
                <a:off x="3677472" y="2145321"/>
                <a:ext cx="4855625" cy="430887"/>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sSup>
                        <m:sSupPr>
                          <m:ctrlPr>
                            <a:rPr lang="hu-HU" sz="2800" b="0" i="1" smtClean="0">
                              <a:latin typeface="Cambria Math" panose="02040503050406030204" pitchFamily="18" charset="0"/>
                            </a:rPr>
                          </m:ctrlPr>
                        </m:sSupPr>
                        <m:e>
                          <m:r>
                            <a:rPr lang="hu-HU" sz="2800" b="0" i="1" smtClean="0">
                              <a:latin typeface="Cambria Math" panose="02040503050406030204" pitchFamily="18" charset="0"/>
                            </a:rPr>
                            <m:t>2</m:t>
                          </m:r>
                          <m:r>
                            <a:rPr lang="hu-HU" sz="2800" b="0" i="1" smtClean="0">
                              <a:latin typeface="Cambria Math" panose="02040503050406030204" pitchFamily="18" charset="0"/>
                            </a:rPr>
                            <m:t>𝐻</m:t>
                          </m:r>
                        </m:e>
                        <m:sup>
                          <m:r>
                            <a:rPr lang="hu-HU" sz="2800" b="0" i="1" smtClean="0">
                              <a:latin typeface="Cambria Math" panose="02040503050406030204" pitchFamily="18" charset="0"/>
                            </a:rPr>
                            <m:t>+</m:t>
                          </m:r>
                        </m:sup>
                      </m:sSup>
                      <m:r>
                        <a:rPr lang="hu-HU" sz="2800" b="0" i="1" smtClean="0">
                          <a:latin typeface="Cambria Math" panose="02040503050406030204" pitchFamily="18" charset="0"/>
                        </a:rPr>
                        <m:t>+2</m:t>
                      </m:r>
                      <m:sSup>
                        <m:sSupPr>
                          <m:ctrlPr>
                            <a:rPr lang="hu-HU" sz="2800" b="0" i="1" smtClean="0">
                              <a:latin typeface="Cambria Math" panose="02040503050406030204" pitchFamily="18" charset="0"/>
                            </a:rPr>
                          </m:ctrlPr>
                        </m:sSupPr>
                        <m:e>
                          <m:r>
                            <a:rPr lang="hu-HU" sz="2800" b="0" i="1" smtClean="0">
                              <a:latin typeface="Cambria Math" panose="02040503050406030204" pitchFamily="18" charset="0"/>
                            </a:rPr>
                            <m:t>𝑒</m:t>
                          </m:r>
                        </m:e>
                        <m:sup>
                          <m:r>
                            <a:rPr lang="hu-HU" sz="2800" b="0" i="1" smtClean="0">
                              <a:latin typeface="Cambria Math" panose="02040503050406030204" pitchFamily="18" charset="0"/>
                            </a:rPr>
                            <m:t>−</m:t>
                          </m:r>
                        </m:sup>
                      </m:sSup>
                      <m:r>
                        <a:rPr lang="hu-HU" sz="2800" b="0" i="1" smtClean="0">
                          <a:latin typeface="Cambria Math" panose="02040503050406030204" pitchFamily="18" charset="0"/>
                        </a:rPr>
                        <m:t>=</m:t>
                      </m:r>
                      <m:sSub>
                        <m:sSubPr>
                          <m:ctrlPr>
                            <a:rPr lang="hu-HU" sz="2800" b="0" i="1" smtClean="0">
                              <a:latin typeface="Cambria Math" panose="02040503050406030204" pitchFamily="18" charset="0"/>
                            </a:rPr>
                          </m:ctrlPr>
                        </m:sSubPr>
                        <m:e>
                          <m:r>
                            <a:rPr lang="hu-HU" sz="2800" b="0" i="1" smtClean="0">
                              <a:latin typeface="Cambria Math" panose="02040503050406030204" pitchFamily="18" charset="0"/>
                            </a:rPr>
                            <m:t>𝐻</m:t>
                          </m:r>
                        </m:e>
                        <m:sub>
                          <m:r>
                            <a:rPr lang="hu-HU" sz="2800" b="0" i="1" smtClean="0">
                              <a:latin typeface="Cambria Math" panose="02040503050406030204" pitchFamily="18" charset="0"/>
                            </a:rPr>
                            <m:t>2</m:t>
                          </m:r>
                        </m:sub>
                      </m:sSub>
                      <m:r>
                        <a:rPr lang="hu-HU" sz="2800" b="0" i="1" smtClean="0">
                          <a:latin typeface="Cambria Math" panose="02040503050406030204" pitchFamily="18" charset="0"/>
                        </a:rPr>
                        <m:t>  </m:t>
                      </m:r>
                      <m:sSubSup>
                        <m:sSubSupPr>
                          <m:ctrlPr>
                            <a:rPr lang="hu-HU" sz="2800" b="0" i="1" smtClean="0">
                              <a:latin typeface="Cambria Math" panose="02040503050406030204" pitchFamily="18" charset="0"/>
                            </a:rPr>
                          </m:ctrlPr>
                        </m:sSubSupPr>
                        <m:e>
                          <m:r>
                            <m:rPr>
                              <m:sty m:val="p"/>
                            </m:rPr>
                            <a:rPr lang="el-GR" sz="2800" i="1">
                              <a:latin typeface="Cambria Math" panose="02040503050406030204" pitchFamily="18" charset="0"/>
                            </a:rPr>
                            <m:t>ε</m:t>
                          </m:r>
                        </m:e>
                        <m:sub>
                          <m:r>
                            <a:rPr lang="hu-HU" sz="2800" b="0" i="1" smtClean="0">
                              <a:latin typeface="Cambria Math" panose="02040503050406030204" pitchFamily="18" charset="0"/>
                            </a:rPr>
                            <m:t>𝑆𝐻𝐸</m:t>
                          </m:r>
                        </m:sub>
                        <m:sup>
                          <m:r>
                            <a:rPr lang="hu-HU" sz="2800" b="0" i="1" smtClean="0">
                              <a:latin typeface="Cambria Math" panose="02040503050406030204" pitchFamily="18" charset="0"/>
                            </a:rPr>
                            <m:t>𝑜</m:t>
                          </m:r>
                        </m:sup>
                      </m:sSubSup>
                      <m:r>
                        <a:rPr lang="hu-HU" sz="2800" b="0" i="1" smtClean="0">
                          <a:latin typeface="Cambria Math" panose="02040503050406030204" pitchFamily="18" charset="0"/>
                        </a:rPr>
                        <m:t>=</m:t>
                      </m:r>
                      <m:r>
                        <a:rPr lang="hu-HU" sz="2800" b="0" i="0" smtClean="0">
                          <a:latin typeface="Cambria Math" panose="02040503050406030204" pitchFamily="18" charset="0"/>
                        </a:rPr>
                        <m:t>0.00</m:t>
                      </m:r>
                      <m:r>
                        <m:rPr>
                          <m:sty m:val="p"/>
                        </m:rPr>
                        <a:rPr lang="hu-HU" sz="2800" b="0" i="0" smtClean="0">
                          <a:latin typeface="Cambria Math" panose="02040503050406030204" pitchFamily="18" charset="0"/>
                        </a:rPr>
                        <m:t>V</m:t>
                      </m:r>
                    </m:oMath>
                  </m:oMathPara>
                </a14:m>
                <a:endParaRPr lang="hu-HU" sz="2800" dirty="0"/>
              </a:p>
            </p:txBody>
          </p:sp>
        </mc:Choice>
        <mc:Fallback xmlns="">
          <p:sp>
            <p:nvSpPr>
              <p:cNvPr id="6" name="Szövegdoboz 5">
                <a:extLst>
                  <a:ext uri="{FF2B5EF4-FFF2-40B4-BE49-F238E27FC236}">
                    <a16:creationId xmlns:a16="http://schemas.microsoft.com/office/drawing/2014/main" id="{01939DE7-E548-4859-926E-02074E391253}"/>
                  </a:ext>
                </a:extLst>
              </p:cNvPr>
              <p:cNvSpPr txBox="1">
                <a:spLocks noRot="1" noChangeAspect="1" noMove="1" noResize="1" noEditPoints="1" noAdjustHandles="1" noChangeArrowheads="1" noChangeShapeType="1" noTextEdit="1"/>
              </p:cNvSpPr>
              <p:nvPr/>
            </p:nvSpPr>
            <p:spPr>
              <a:xfrm>
                <a:off x="3677472" y="2145321"/>
                <a:ext cx="4855625" cy="430887"/>
              </a:xfrm>
              <a:prstGeom prst="rect">
                <a:avLst/>
              </a:prstGeom>
              <a:blipFill>
                <a:blip r:embed="rId4"/>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7" name="Szövegdoboz 6">
                <a:extLst>
                  <a:ext uri="{FF2B5EF4-FFF2-40B4-BE49-F238E27FC236}">
                    <a16:creationId xmlns:a16="http://schemas.microsoft.com/office/drawing/2014/main" id="{5DF51EA4-E687-4EE2-B888-C83B0DEA1AB4}"/>
                  </a:ext>
                </a:extLst>
              </p:cNvPr>
              <p:cNvSpPr txBox="1"/>
              <p:nvPr/>
            </p:nvSpPr>
            <p:spPr>
              <a:xfrm>
                <a:off x="1045027" y="3452949"/>
                <a:ext cx="3148618" cy="505459"/>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sSubSup>
                        <m:sSubSupPr>
                          <m:ctrlPr>
                            <a:rPr lang="hu-HU" sz="2800" i="1" smtClean="0">
                              <a:latin typeface="Cambria Math" panose="02040503050406030204" pitchFamily="18" charset="0"/>
                            </a:rPr>
                          </m:ctrlPr>
                        </m:sSubSupPr>
                        <m:e>
                          <m:r>
                            <m:rPr>
                              <m:sty m:val="p"/>
                            </m:rPr>
                            <a:rPr lang="el-GR" sz="2800" i="1">
                              <a:latin typeface="Cambria Math" panose="02040503050406030204" pitchFamily="18" charset="0"/>
                            </a:rPr>
                            <m:t>ε</m:t>
                          </m:r>
                        </m:e>
                        <m:sub>
                          <m:f>
                            <m:fPr>
                              <m:type m:val="lin"/>
                              <m:ctrlPr>
                                <a:rPr lang="el-GR" sz="2800" i="1" smtClean="0">
                                  <a:latin typeface="Cambria Math" panose="02040503050406030204" pitchFamily="18" charset="0"/>
                                </a:rPr>
                              </m:ctrlPr>
                            </m:fPr>
                            <m:num>
                              <m:r>
                                <a:rPr lang="hu-HU" sz="2800" b="0" i="1" smtClean="0">
                                  <a:latin typeface="Cambria Math" panose="02040503050406030204" pitchFamily="18" charset="0"/>
                                </a:rPr>
                                <m:t>𝑁𝑎</m:t>
                              </m:r>
                            </m:num>
                            <m:den>
                              <m:sSup>
                                <m:sSupPr>
                                  <m:ctrlPr>
                                    <a:rPr lang="el-GR" sz="2800" i="1" smtClean="0">
                                      <a:latin typeface="Cambria Math" panose="02040503050406030204" pitchFamily="18" charset="0"/>
                                    </a:rPr>
                                  </m:ctrlPr>
                                </m:sSupPr>
                                <m:e>
                                  <m:r>
                                    <a:rPr lang="hu-HU" sz="2800" b="0" i="1" smtClean="0">
                                      <a:latin typeface="Cambria Math" panose="02040503050406030204" pitchFamily="18" charset="0"/>
                                    </a:rPr>
                                    <m:t>𝑁𝑎</m:t>
                                  </m:r>
                                </m:e>
                                <m:sup>
                                  <m:r>
                                    <a:rPr lang="hu-HU" sz="2800" b="0" i="1" smtClean="0">
                                      <a:latin typeface="Cambria Math" panose="02040503050406030204" pitchFamily="18" charset="0"/>
                                    </a:rPr>
                                    <m:t>+</m:t>
                                  </m:r>
                                </m:sup>
                              </m:sSup>
                            </m:den>
                          </m:f>
                        </m:sub>
                        <m:sup>
                          <m:r>
                            <a:rPr lang="hu-HU" sz="2800" i="1">
                              <a:latin typeface="Cambria Math" panose="02040503050406030204" pitchFamily="18" charset="0"/>
                            </a:rPr>
                            <m:t>𝑜</m:t>
                          </m:r>
                        </m:sup>
                      </m:sSubSup>
                      <m:r>
                        <a:rPr lang="hu-HU" sz="2800" i="1">
                          <a:latin typeface="Cambria Math" panose="02040503050406030204" pitchFamily="18" charset="0"/>
                        </a:rPr>
                        <m:t>=</m:t>
                      </m:r>
                      <m:r>
                        <a:rPr lang="hu-HU" sz="2800" b="0" i="1" smtClean="0">
                          <a:latin typeface="Cambria Math" panose="02040503050406030204" pitchFamily="18" charset="0"/>
                        </a:rPr>
                        <m:t>−2.713</m:t>
                      </m:r>
                      <m:r>
                        <a:rPr lang="hu-HU" sz="2800" b="0" i="1" smtClean="0">
                          <a:latin typeface="Cambria Math" panose="02040503050406030204" pitchFamily="18" charset="0"/>
                        </a:rPr>
                        <m:t>𝑉</m:t>
                      </m:r>
                    </m:oMath>
                  </m:oMathPara>
                </a14:m>
                <a:endParaRPr lang="hu-HU" sz="2800" dirty="0"/>
              </a:p>
            </p:txBody>
          </p:sp>
        </mc:Choice>
        <mc:Fallback xmlns="">
          <p:sp>
            <p:nvSpPr>
              <p:cNvPr id="7" name="Szövegdoboz 6">
                <a:extLst>
                  <a:ext uri="{FF2B5EF4-FFF2-40B4-BE49-F238E27FC236}">
                    <a16:creationId xmlns:a16="http://schemas.microsoft.com/office/drawing/2014/main" id="{5DF51EA4-E687-4EE2-B888-C83B0DEA1AB4}"/>
                  </a:ext>
                </a:extLst>
              </p:cNvPr>
              <p:cNvSpPr txBox="1">
                <a:spLocks noRot="1" noChangeAspect="1" noMove="1" noResize="1" noEditPoints="1" noAdjustHandles="1" noChangeArrowheads="1" noChangeShapeType="1" noTextEdit="1"/>
              </p:cNvSpPr>
              <p:nvPr/>
            </p:nvSpPr>
            <p:spPr>
              <a:xfrm>
                <a:off x="1045027" y="3452949"/>
                <a:ext cx="3148618" cy="505459"/>
              </a:xfrm>
              <a:prstGeom prst="rect">
                <a:avLst/>
              </a:prstGeom>
              <a:blipFill>
                <a:blip r:embed="rId5"/>
                <a:stretch>
                  <a:fillRect/>
                </a:stretch>
              </a:blipFill>
            </p:spPr>
            <p:txBody>
              <a:bodyPr/>
              <a:lstStyle/>
              <a:p>
                <a:r>
                  <a:rPr lang="en-US">
                    <a:noFill/>
                  </a:rPr>
                  <a:t> </a:t>
                </a:r>
              </a:p>
            </p:txBody>
          </p:sp>
        </mc:Fallback>
      </mc:AlternateContent>
      <p:sp>
        <p:nvSpPr>
          <p:cNvPr id="8" name="Szövegdoboz 7">
            <a:extLst>
              <a:ext uri="{FF2B5EF4-FFF2-40B4-BE49-F238E27FC236}">
                <a16:creationId xmlns:a16="http://schemas.microsoft.com/office/drawing/2014/main" id="{45D64608-CEAF-4415-8ECB-7D58C6317EE5}"/>
              </a:ext>
            </a:extLst>
          </p:cNvPr>
          <p:cNvSpPr txBox="1"/>
          <p:nvPr/>
        </p:nvSpPr>
        <p:spPr>
          <a:xfrm>
            <a:off x="4671368" y="3443902"/>
            <a:ext cx="6285695" cy="523220"/>
          </a:xfrm>
          <a:prstGeom prst="rect">
            <a:avLst/>
          </a:prstGeom>
          <a:noFill/>
        </p:spPr>
        <p:txBody>
          <a:bodyPr wrap="none" rtlCol="0">
            <a:spAutoFit/>
          </a:bodyPr>
          <a:lstStyle/>
          <a:p>
            <a:r>
              <a:rPr lang="hu-HU" sz="2800" dirty="0" smtClean="0">
                <a:latin typeface="Times New Roman" panose="02020603050405020304" pitchFamily="18" charset="0"/>
                <a:cs typeface="Times New Roman" panose="02020603050405020304" pitchFamily="18" charset="0"/>
              </a:rPr>
              <a:t>I</a:t>
            </a:r>
            <a:r>
              <a:rPr lang="en-US" sz="2800" dirty="0" smtClean="0">
                <a:latin typeface="Times New Roman" panose="02020603050405020304" pitchFamily="18" charset="0"/>
                <a:cs typeface="Times New Roman" panose="02020603050405020304" pitchFamily="18" charset="0"/>
              </a:rPr>
              <a:t>t </a:t>
            </a:r>
            <a:r>
              <a:rPr lang="en-US" sz="2800" dirty="0">
                <a:latin typeface="Times New Roman" panose="02020603050405020304" pitchFamily="18" charset="0"/>
                <a:cs typeface="Times New Roman" panose="02020603050405020304" pitchFamily="18" charset="0"/>
              </a:rPr>
              <a:t>produces </a:t>
            </a:r>
            <a:r>
              <a:rPr lang="en-US" sz="2800" dirty="0" smtClean="0">
                <a:latin typeface="Times New Roman" panose="02020603050405020304" pitchFamily="18" charset="0"/>
                <a:cs typeface="Times New Roman" panose="02020603050405020304" pitchFamily="18" charset="0"/>
              </a:rPr>
              <a:t>hydrogen</a:t>
            </a:r>
            <a:r>
              <a:rPr lang="hu-HU" sz="2800" dirty="0" smtClean="0">
                <a:latin typeface="Times New Roman" panose="02020603050405020304" pitchFamily="18" charset="0"/>
                <a:cs typeface="Times New Roman" panose="02020603050405020304" pitchFamily="18" charset="0"/>
              </a:rPr>
              <a:t> quickly from water</a:t>
            </a:r>
            <a:r>
              <a:rPr lang="hu-HU" sz="2800" dirty="0">
                <a:latin typeface="Times New Roman" panose="02020603050405020304" pitchFamily="18" charset="0"/>
                <a:cs typeface="Times New Roman" panose="02020603050405020304" pitchFamily="18" charset="0"/>
              </a:rPr>
              <a:t>.</a:t>
            </a:r>
          </a:p>
        </p:txBody>
      </p:sp>
      <mc:AlternateContent xmlns:mc="http://schemas.openxmlformats.org/markup-compatibility/2006" xmlns:a14="http://schemas.microsoft.com/office/drawing/2010/main">
        <mc:Choice Requires="a14">
          <p:sp>
            <p:nvSpPr>
              <p:cNvPr id="9" name="Szövegdoboz 8">
                <a:extLst>
                  <a:ext uri="{FF2B5EF4-FFF2-40B4-BE49-F238E27FC236}">
                    <a16:creationId xmlns:a16="http://schemas.microsoft.com/office/drawing/2014/main" id="{8563EA07-FAC9-49C9-BF8D-6CDA721F27DF}"/>
                  </a:ext>
                </a:extLst>
              </p:cNvPr>
              <p:cNvSpPr txBox="1"/>
              <p:nvPr/>
            </p:nvSpPr>
            <p:spPr>
              <a:xfrm>
                <a:off x="1037770" y="4028493"/>
                <a:ext cx="3212098" cy="508601"/>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sSubSup>
                        <m:sSubSupPr>
                          <m:ctrlPr>
                            <a:rPr lang="hu-HU" sz="2800" i="1" smtClean="0">
                              <a:latin typeface="Cambria Math" panose="02040503050406030204" pitchFamily="18" charset="0"/>
                            </a:rPr>
                          </m:ctrlPr>
                        </m:sSubSupPr>
                        <m:e>
                          <m:r>
                            <m:rPr>
                              <m:sty m:val="p"/>
                            </m:rPr>
                            <a:rPr lang="el-GR" sz="2800" i="1">
                              <a:latin typeface="Cambria Math" panose="02040503050406030204" pitchFamily="18" charset="0"/>
                            </a:rPr>
                            <m:t>ε</m:t>
                          </m:r>
                        </m:e>
                        <m:sub>
                          <m:f>
                            <m:fPr>
                              <m:type m:val="lin"/>
                              <m:ctrlPr>
                                <a:rPr lang="el-GR" sz="2800" i="1" smtClean="0">
                                  <a:latin typeface="Cambria Math" panose="02040503050406030204" pitchFamily="18" charset="0"/>
                                </a:rPr>
                              </m:ctrlPr>
                            </m:fPr>
                            <m:num>
                              <m:r>
                                <a:rPr lang="hu-HU" sz="2800" b="0" i="1" smtClean="0">
                                  <a:latin typeface="Cambria Math" panose="02040503050406030204" pitchFamily="18" charset="0"/>
                                </a:rPr>
                                <m:t>𝑍𝑛</m:t>
                              </m:r>
                            </m:num>
                            <m:den>
                              <m:sSup>
                                <m:sSupPr>
                                  <m:ctrlPr>
                                    <a:rPr lang="el-GR" sz="2800" i="1" smtClean="0">
                                      <a:latin typeface="Cambria Math" panose="02040503050406030204" pitchFamily="18" charset="0"/>
                                    </a:rPr>
                                  </m:ctrlPr>
                                </m:sSupPr>
                                <m:e>
                                  <m:r>
                                    <a:rPr lang="hu-HU" sz="2800" b="0" i="1" smtClean="0">
                                      <a:latin typeface="Cambria Math" panose="02040503050406030204" pitchFamily="18" charset="0"/>
                                    </a:rPr>
                                    <m:t>𝑍𝑛</m:t>
                                  </m:r>
                                </m:e>
                                <m:sup>
                                  <m:r>
                                    <a:rPr lang="hu-HU" sz="2800" b="0" i="1" smtClean="0">
                                      <a:latin typeface="Cambria Math" panose="02040503050406030204" pitchFamily="18" charset="0"/>
                                    </a:rPr>
                                    <m:t>2+</m:t>
                                  </m:r>
                                </m:sup>
                              </m:sSup>
                            </m:den>
                          </m:f>
                        </m:sub>
                        <m:sup>
                          <m:r>
                            <a:rPr lang="hu-HU" sz="2800" i="1">
                              <a:latin typeface="Cambria Math" panose="02040503050406030204" pitchFamily="18" charset="0"/>
                            </a:rPr>
                            <m:t>𝑜</m:t>
                          </m:r>
                        </m:sup>
                      </m:sSubSup>
                      <m:r>
                        <a:rPr lang="hu-HU" sz="2800" i="1">
                          <a:latin typeface="Cambria Math" panose="02040503050406030204" pitchFamily="18" charset="0"/>
                        </a:rPr>
                        <m:t>=</m:t>
                      </m:r>
                      <m:r>
                        <a:rPr lang="hu-HU" sz="2800" b="0" i="1" smtClean="0">
                          <a:latin typeface="Cambria Math" panose="02040503050406030204" pitchFamily="18" charset="0"/>
                        </a:rPr>
                        <m:t>−0.763</m:t>
                      </m:r>
                      <m:r>
                        <a:rPr lang="hu-HU" sz="2800" b="0" i="1" smtClean="0">
                          <a:latin typeface="Cambria Math" panose="02040503050406030204" pitchFamily="18" charset="0"/>
                        </a:rPr>
                        <m:t>𝑉</m:t>
                      </m:r>
                    </m:oMath>
                  </m:oMathPara>
                </a14:m>
                <a:endParaRPr lang="hu-HU" sz="2800" dirty="0"/>
              </a:p>
            </p:txBody>
          </p:sp>
        </mc:Choice>
        <mc:Fallback xmlns="">
          <p:sp>
            <p:nvSpPr>
              <p:cNvPr id="9" name="Szövegdoboz 8">
                <a:extLst>
                  <a:ext uri="{FF2B5EF4-FFF2-40B4-BE49-F238E27FC236}">
                    <a16:creationId xmlns:a16="http://schemas.microsoft.com/office/drawing/2014/main" id="{8563EA07-FAC9-49C9-BF8D-6CDA721F27DF}"/>
                  </a:ext>
                </a:extLst>
              </p:cNvPr>
              <p:cNvSpPr txBox="1">
                <a:spLocks noRot="1" noChangeAspect="1" noMove="1" noResize="1" noEditPoints="1" noAdjustHandles="1" noChangeArrowheads="1" noChangeShapeType="1" noTextEdit="1"/>
              </p:cNvSpPr>
              <p:nvPr/>
            </p:nvSpPr>
            <p:spPr>
              <a:xfrm>
                <a:off x="1037770" y="4028493"/>
                <a:ext cx="3212098" cy="508601"/>
              </a:xfrm>
              <a:prstGeom prst="rect">
                <a:avLst/>
              </a:prstGeom>
              <a:blipFill>
                <a:blip r:embed="rId6"/>
                <a:stretch>
                  <a:fillRect/>
                </a:stretch>
              </a:blipFill>
            </p:spPr>
            <p:txBody>
              <a:bodyPr/>
              <a:lstStyle/>
              <a:p>
                <a:r>
                  <a:rPr lang="en-US">
                    <a:noFill/>
                  </a:rPr>
                  <a:t> </a:t>
                </a:r>
              </a:p>
            </p:txBody>
          </p:sp>
        </mc:Fallback>
      </mc:AlternateContent>
      <p:sp>
        <p:nvSpPr>
          <p:cNvPr id="10" name="Szövegdoboz 9">
            <a:extLst>
              <a:ext uri="{FF2B5EF4-FFF2-40B4-BE49-F238E27FC236}">
                <a16:creationId xmlns:a16="http://schemas.microsoft.com/office/drawing/2014/main" id="{717B8A86-9240-488E-A1D9-DC5726D0F4FB}"/>
              </a:ext>
            </a:extLst>
          </p:cNvPr>
          <p:cNvSpPr txBox="1"/>
          <p:nvPr/>
        </p:nvSpPr>
        <p:spPr>
          <a:xfrm>
            <a:off x="4664110" y="4019448"/>
            <a:ext cx="6901248" cy="523220"/>
          </a:xfrm>
          <a:prstGeom prst="rect">
            <a:avLst/>
          </a:prstGeom>
          <a:noFill/>
        </p:spPr>
        <p:txBody>
          <a:bodyPr wrap="none" rtlCol="0">
            <a:spAutoFit/>
          </a:bodyPr>
          <a:lstStyle/>
          <a:p>
            <a:r>
              <a:rPr lang="en-US" sz="2800" dirty="0">
                <a:latin typeface="Times New Roman" panose="02020603050405020304" pitchFamily="18" charset="0"/>
                <a:cs typeface="Times New Roman" panose="02020603050405020304" pitchFamily="18" charset="0"/>
              </a:rPr>
              <a:t>It </a:t>
            </a:r>
            <a:r>
              <a:rPr lang="hu-HU" sz="2800" dirty="0" smtClean="0">
                <a:latin typeface="Times New Roman" panose="02020603050405020304" pitchFamily="18" charset="0"/>
                <a:cs typeface="Times New Roman" panose="02020603050405020304" pitchFamily="18" charset="0"/>
              </a:rPr>
              <a:t>produces</a:t>
            </a:r>
            <a:r>
              <a:rPr lang="en-US" sz="2800" dirty="0" smtClean="0">
                <a:latin typeface="Times New Roman" panose="02020603050405020304" pitchFamily="18" charset="0"/>
                <a:cs typeface="Times New Roman" panose="02020603050405020304" pitchFamily="18" charset="0"/>
              </a:rPr>
              <a:t> </a:t>
            </a:r>
            <a:r>
              <a:rPr lang="en-US" sz="2800" dirty="0">
                <a:latin typeface="Times New Roman" panose="02020603050405020304" pitchFamily="18" charset="0"/>
                <a:cs typeface="Times New Roman" panose="02020603050405020304" pitchFamily="18" charset="0"/>
              </a:rPr>
              <a:t>hydrogen from dilute, weak </a:t>
            </a:r>
            <a:r>
              <a:rPr lang="en-US" sz="2800" dirty="0" smtClean="0">
                <a:latin typeface="Times New Roman" panose="02020603050405020304" pitchFamily="18" charset="0"/>
                <a:cs typeface="Times New Roman" panose="02020603050405020304" pitchFamily="18" charset="0"/>
              </a:rPr>
              <a:t>acids</a:t>
            </a:r>
            <a:r>
              <a:rPr lang="hu-HU" sz="2800" dirty="0">
                <a:latin typeface="Times New Roman" panose="02020603050405020304" pitchFamily="18" charset="0"/>
                <a:cs typeface="Times New Roman" panose="02020603050405020304" pitchFamily="18" charset="0"/>
              </a:rPr>
              <a:t>.</a:t>
            </a:r>
            <a:r>
              <a:rPr lang="hu-HU" sz="2800" dirty="0" smtClean="0">
                <a:latin typeface="Times New Roman" panose="02020603050405020304" pitchFamily="18" charset="0"/>
                <a:cs typeface="Times New Roman" panose="02020603050405020304" pitchFamily="18" charset="0"/>
              </a:rPr>
              <a:t> </a:t>
            </a:r>
            <a:endParaRPr lang="hu-HU" sz="2800" dirty="0">
              <a:latin typeface="Times New Roman" panose="02020603050405020304" pitchFamily="18" charset="0"/>
              <a:cs typeface="Times New Roman" panose="02020603050405020304" pitchFamily="18" charset="0"/>
            </a:endParaRPr>
          </a:p>
        </p:txBody>
      </p:sp>
      <mc:AlternateContent xmlns:mc="http://schemas.openxmlformats.org/markup-compatibility/2006" xmlns:a14="http://schemas.microsoft.com/office/drawing/2010/main">
        <mc:Choice Requires="a14">
          <p:sp>
            <p:nvSpPr>
              <p:cNvPr id="11" name="Szövegdoboz 10">
                <a:extLst>
                  <a:ext uri="{FF2B5EF4-FFF2-40B4-BE49-F238E27FC236}">
                    <a16:creationId xmlns:a16="http://schemas.microsoft.com/office/drawing/2014/main" id="{C1FC5C45-889F-47E6-86F4-9510FD2DAE8B}"/>
                  </a:ext>
                </a:extLst>
              </p:cNvPr>
              <p:cNvSpPr txBox="1"/>
              <p:nvPr/>
            </p:nvSpPr>
            <p:spPr>
              <a:xfrm>
                <a:off x="1070815" y="4552443"/>
                <a:ext cx="2977225" cy="508601"/>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sSubSup>
                        <m:sSubSupPr>
                          <m:ctrlPr>
                            <a:rPr lang="hu-HU" sz="2800" i="1" smtClean="0">
                              <a:latin typeface="Cambria Math" panose="02040503050406030204" pitchFamily="18" charset="0"/>
                            </a:rPr>
                          </m:ctrlPr>
                        </m:sSubSupPr>
                        <m:e>
                          <m:r>
                            <m:rPr>
                              <m:sty m:val="p"/>
                            </m:rPr>
                            <a:rPr lang="el-GR" sz="2800" i="1">
                              <a:latin typeface="Cambria Math" panose="02040503050406030204" pitchFamily="18" charset="0"/>
                            </a:rPr>
                            <m:t>ε</m:t>
                          </m:r>
                        </m:e>
                        <m:sub>
                          <m:f>
                            <m:fPr>
                              <m:type m:val="lin"/>
                              <m:ctrlPr>
                                <a:rPr lang="el-GR" sz="2800" i="1" smtClean="0">
                                  <a:latin typeface="Cambria Math" panose="02040503050406030204" pitchFamily="18" charset="0"/>
                                </a:rPr>
                              </m:ctrlPr>
                            </m:fPr>
                            <m:num>
                              <m:r>
                                <a:rPr lang="hu-HU" sz="2800" b="0" i="1" smtClean="0">
                                  <a:latin typeface="Cambria Math" panose="02040503050406030204" pitchFamily="18" charset="0"/>
                                </a:rPr>
                                <m:t>𝐹𝑒</m:t>
                              </m:r>
                            </m:num>
                            <m:den>
                              <m:sSup>
                                <m:sSupPr>
                                  <m:ctrlPr>
                                    <a:rPr lang="el-GR" sz="2800" i="1" smtClean="0">
                                      <a:latin typeface="Cambria Math" panose="02040503050406030204" pitchFamily="18" charset="0"/>
                                    </a:rPr>
                                  </m:ctrlPr>
                                </m:sSupPr>
                                <m:e>
                                  <m:r>
                                    <a:rPr lang="hu-HU" sz="2800" b="0" i="1" smtClean="0">
                                      <a:latin typeface="Cambria Math" panose="02040503050406030204" pitchFamily="18" charset="0"/>
                                    </a:rPr>
                                    <m:t>𝐹𝑒</m:t>
                                  </m:r>
                                </m:e>
                                <m:sup>
                                  <m:r>
                                    <a:rPr lang="hu-HU" sz="2800" b="0" i="1" smtClean="0">
                                      <a:latin typeface="Cambria Math" panose="02040503050406030204" pitchFamily="18" charset="0"/>
                                    </a:rPr>
                                    <m:t>2+</m:t>
                                  </m:r>
                                </m:sup>
                              </m:sSup>
                            </m:den>
                          </m:f>
                        </m:sub>
                        <m:sup>
                          <m:r>
                            <a:rPr lang="hu-HU" sz="2800" i="1">
                              <a:latin typeface="Cambria Math" panose="02040503050406030204" pitchFamily="18" charset="0"/>
                            </a:rPr>
                            <m:t>𝑜</m:t>
                          </m:r>
                        </m:sup>
                      </m:sSubSup>
                      <m:r>
                        <a:rPr lang="hu-HU" sz="2800" i="1">
                          <a:latin typeface="Cambria Math" panose="02040503050406030204" pitchFamily="18" charset="0"/>
                        </a:rPr>
                        <m:t>=</m:t>
                      </m:r>
                      <m:r>
                        <a:rPr lang="hu-HU" sz="2800" b="0" i="1" smtClean="0">
                          <a:latin typeface="Cambria Math" panose="02040503050406030204" pitchFamily="18" charset="0"/>
                        </a:rPr>
                        <m:t>−0.44</m:t>
                      </m:r>
                      <m:r>
                        <a:rPr lang="hu-HU" sz="2800" b="0" i="1" smtClean="0">
                          <a:latin typeface="Cambria Math" panose="02040503050406030204" pitchFamily="18" charset="0"/>
                        </a:rPr>
                        <m:t>𝑉</m:t>
                      </m:r>
                    </m:oMath>
                  </m:oMathPara>
                </a14:m>
                <a:endParaRPr lang="hu-HU" sz="2800" dirty="0"/>
              </a:p>
            </p:txBody>
          </p:sp>
        </mc:Choice>
        <mc:Fallback xmlns="">
          <p:sp>
            <p:nvSpPr>
              <p:cNvPr id="11" name="Szövegdoboz 10">
                <a:extLst>
                  <a:ext uri="{FF2B5EF4-FFF2-40B4-BE49-F238E27FC236}">
                    <a16:creationId xmlns:a16="http://schemas.microsoft.com/office/drawing/2014/main" id="{C1FC5C45-889F-47E6-86F4-9510FD2DAE8B}"/>
                  </a:ext>
                </a:extLst>
              </p:cNvPr>
              <p:cNvSpPr txBox="1">
                <a:spLocks noRot="1" noChangeAspect="1" noMove="1" noResize="1" noEditPoints="1" noAdjustHandles="1" noChangeArrowheads="1" noChangeShapeType="1" noTextEdit="1"/>
              </p:cNvSpPr>
              <p:nvPr/>
            </p:nvSpPr>
            <p:spPr>
              <a:xfrm>
                <a:off x="1070815" y="4552443"/>
                <a:ext cx="2977225" cy="508601"/>
              </a:xfrm>
              <a:prstGeom prst="rect">
                <a:avLst/>
              </a:prstGeom>
              <a:blipFill>
                <a:blip r:embed="rId7"/>
                <a:stretch>
                  <a:fillRect/>
                </a:stretch>
              </a:blipFill>
            </p:spPr>
            <p:txBody>
              <a:bodyPr/>
              <a:lstStyle/>
              <a:p>
                <a:r>
                  <a:rPr lang="en-US">
                    <a:noFill/>
                  </a:rPr>
                  <a:t> </a:t>
                </a:r>
              </a:p>
            </p:txBody>
          </p:sp>
        </mc:Fallback>
      </mc:AlternateContent>
      <p:sp>
        <p:nvSpPr>
          <p:cNvPr id="12" name="Szövegdoboz 11">
            <a:extLst>
              <a:ext uri="{FF2B5EF4-FFF2-40B4-BE49-F238E27FC236}">
                <a16:creationId xmlns:a16="http://schemas.microsoft.com/office/drawing/2014/main" id="{C8498196-EF63-42C3-B022-A69D59681019}"/>
              </a:ext>
            </a:extLst>
          </p:cNvPr>
          <p:cNvSpPr txBox="1"/>
          <p:nvPr/>
        </p:nvSpPr>
        <p:spPr>
          <a:xfrm>
            <a:off x="4669023" y="4559081"/>
            <a:ext cx="7600157" cy="523220"/>
          </a:xfrm>
          <a:prstGeom prst="rect">
            <a:avLst/>
          </a:prstGeom>
          <a:noFill/>
        </p:spPr>
        <p:txBody>
          <a:bodyPr wrap="none" rtlCol="0">
            <a:spAutoFit/>
          </a:bodyPr>
          <a:lstStyle/>
          <a:p>
            <a:r>
              <a:rPr lang="en-US" sz="2800" dirty="0">
                <a:latin typeface="Times New Roman" panose="02020603050405020304" pitchFamily="18" charset="0"/>
                <a:cs typeface="Times New Roman" panose="02020603050405020304" pitchFamily="18" charset="0"/>
              </a:rPr>
              <a:t>It </a:t>
            </a:r>
            <a:r>
              <a:rPr lang="hu-HU" sz="2800" dirty="0" smtClean="0">
                <a:latin typeface="Times New Roman" panose="02020603050405020304" pitchFamily="18" charset="0"/>
                <a:cs typeface="Times New Roman" panose="02020603050405020304" pitchFamily="18" charset="0"/>
              </a:rPr>
              <a:t>produces</a:t>
            </a:r>
            <a:r>
              <a:rPr lang="en-US" sz="2800" dirty="0" smtClean="0">
                <a:latin typeface="Times New Roman" panose="02020603050405020304" pitchFamily="18" charset="0"/>
                <a:cs typeface="Times New Roman" panose="02020603050405020304" pitchFamily="18" charset="0"/>
              </a:rPr>
              <a:t> </a:t>
            </a:r>
            <a:r>
              <a:rPr lang="en-US" sz="2800" dirty="0">
                <a:latin typeface="Times New Roman" panose="02020603050405020304" pitchFamily="18" charset="0"/>
                <a:cs typeface="Times New Roman" panose="02020603050405020304" pitchFamily="18" charset="0"/>
              </a:rPr>
              <a:t>hydrogen from medium-strength </a:t>
            </a:r>
            <a:r>
              <a:rPr lang="en-US" sz="2800" dirty="0" smtClean="0">
                <a:latin typeface="Times New Roman" panose="02020603050405020304" pitchFamily="18" charset="0"/>
                <a:cs typeface="Times New Roman" panose="02020603050405020304" pitchFamily="18" charset="0"/>
              </a:rPr>
              <a:t>acids</a:t>
            </a:r>
            <a:r>
              <a:rPr lang="hu-HU" sz="2800" dirty="0">
                <a:latin typeface="Times New Roman" panose="02020603050405020304" pitchFamily="18" charset="0"/>
                <a:cs typeface="Times New Roman" panose="02020603050405020304" pitchFamily="18" charset="0"/>
              </a:rPr>
              <a:t>.</a:t>
            </a:r>
          </a:p>
        </p:txBody>
      </p:sp>
      <mc:AlternateContent xmlns:mc="http://schemas.openxmlformats.org/markup-compatibility/2006" xmlns:a14="http://schemas.microsoft.com/office/drawing/2010/main">
        <mc:Choice Requires="a14">
          <p:sp>
            <p:nvSpPr>
              <p:cNvPr id="13" name="Szövegdoboz 12">
                <a:extLst>
                  <a:ext uri="{FF2B5EF4-FFF2-40B4-BE49-F238E27FC236}">
                    <a16:creationId xmlns:a16="http://schemas.microsoft.com/office/drawing/2014/main" id="{EADD35CD-81B3-41A9-BE07-8954C9B07E0F}"/>
                  </a:ext>
                </a:extLst>
              </p:cNvPr>
              <p:cNvSpPr txBox="1"/>
              <p:nvPr/>
            </p:nvSpPr>
            <p:spPr>
              <a:xfrm>
                <a:off x="1063562" y="5067160"/>
                <a:ext cx="3006912" cy="508601"/>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sSubSup>
                        <m:sSubSupPr>
                          <m:ctrlPr>
                            <a:rPr lang="hu-HU" sz="2800" i="1" smtClean="0">
                              <a:latin typeface="Cambria Math" panose="02040503050406030204" pitchFamily="18" charset="0"/>
                            </a:rPr>
                          </m:ctrlPr>
                        </m:sSubSupPr>
                        <m:e>
                          <m:r>
                            <m:rPr>
                              <m:sty m:val="p"/>
                            </m:rPr>
                            <a:rPr lang="el-GR" sz="2800" i="1">
                              <a:latin typeface="Cambria Math" panose="02040503050406030204" pitchFamily="18" charset="0"/>
                            </a:rPr>
                            <m:t>ε</m:t>
                          </m:r>
                        </m:e>
                        <m:sub>
                          <m:f>
                            <m:fPr>
                              <m:type m:val="lin"/>
                              <m:ctrlPr>
                                <a:rPr lang="el-GR" sz="2800" i="1" smtClean="0">
                                  <a:latin typeface="Cambria Math" panose="02040503050406030204" pitchFamily="18" charset="0"/>
                                </a:rPr>
                              </m:ctrlPr>
                            </m:fPr>
                            <m:num>
                              <m:r>
                                <a:rPr lang="hu-HU" sz="2800" b="0" i="1" smtClean="0">
                                  <a:latin typeface="Cambria Math" panose="02040503050406030204" pitchFamily="18" charset="0"/>
                                </a:rPr>
                                <m:t>𝐶𝑢</m:t>
                              </m:r>
                            </m:num>
                            <m:den>
                              <m:sSup>
                                <m:sSupPr>
                                  <m:ctrlPr>
                                    <a:rPr lang="el-GR" sz="2800" i="1" smtClean="0">
                                      <a:latin typeface="Cambria Math" panose="02040503050406030204" pitchFamily="18" charset="0"/>
                                    </a:rPr>
                                  </m:ctrlPr>
                                </m:sSupPr>
                                <m:e>
                                  <m:r>
                                    <a:rPr lang="hu-HU" sz="2800" b="0" i="1" smtClean="0">
                                      <a:latin typeface="Cambria Math" panose="02040503050406030204" pitchFamily="18" charset="0"/>
                                    </a:rPr>
                                    <m:t>𝐶𝑢</m:t>
                                  </m:r>
                                </m:e>
                                <m:sup>
                                  <m:r>
                                    <a:rPr lang="hu-HU" sz="2800" b="0" i="1" smtClean="0">
                                      <a:latin typeface="Cambria Math" panose="02040503050406030204" pitchFamily="18" charset="0"/>
                                    </a:rPr>
                                    <m:t>2+</m:t>
                                  </m:r>
                                </m:sup>
                              </m:sSup>
                            </m:den>
                          </m:f>
                        </m:sub>
                        <m:sup>
                          <m:r>
                            <a:rPr lang="hu-HU" sz="2800" i="1">
                              <a:latin typeface="Cambria Math" panose="02040503050406030204" pitchFamily="18" charset="0"/>
                            </a:rPr>
                            <m:t>𝑜</m:t>
                          </m:r>
                        </m:sup>
                      </m:sSubSup>
                      <m:r>
                        <a:rPr lang="hu-HU" sz="2800" i="1">
                          <a:latin typeface="Cambria Math" panose="02040503050406030204" pitchFamily="18" charset="0"/>
                        </a:rPr>
                        <m:t>=</m:t>
                      </m:r>
                      <m:r>
                        <a:rPr lang="hu-HU" sz="2800" b="0" i="1" smtClean="0">
                          <a:latin typeface="Cambria Math" panose="02040503050406030204" pitchFamily="18" charset="0"/>
                        </a:rPr>
                        <m:t>+0.34</m:t>
                      </m:r>
                      <m:r>
                        <a:rPr lang="hu-HU" sz="2800" b="0" i="1" smtClean="0">
                          <a:latin typeface="Cambria Math" panose="02040503050406030204" pitchFamily="18" charset="0"/>
                        </a:rPr>
                        <m:t>𝑉</m:t>
                      </m:r>
                    </m:oMath>
                  </m:oMathPara>
                </a14:m>
                <a:endParaRPr lang="hu-HU" sz="2800" dirty="0"/>
              </a:p>
            </p:txBody>
          </p:sp>
        </mc:Choice>
        <mc:Fallback xmlns="">
          <p:sp>
            <p:nvSpPr>
              <p:cNvPr id="13" name="Szövegdoboz 12">
                <a:extLst>
                  <a:ext uri="{FF2B5EF4-FFF2-40B4-BE49-F238E27FC236}">
                    <a16:creationId xmlns:a16="http://schemas.microsoft.com/office/drawing/2014/main" id="{EADD35CD-81B3-41A9-BE07-8954C9B07E0F}"/>
                  </a:ext>
                </a:extLst>
              </p:cNvPr>
              <p:cNvSpPr txBox="1">
                <a:spLocks noRot="1" noChangeAspect="1" noMove="1" noResize="1" noEditPoints="1" noAdjustHandles="1" noChangeArrowheads="1" noChangeShapeType="1" noTextEdit="1"/>
              </p:cNvSpPr>
              <p:nvPr/>
            </p:nvSpPr>
            <p:spPr>
              <a:xfrm>
                <a:off x="1063562" y="5067160"/>
                <a:ext cx="3006912" cy="508601"/>
              </a:xfrm>
              <a:prstGeom prst="rect">
                <a:avLst/>
              </a:prstGeom>
              <a:blipFill>
                <a:blip r:embed="rId8"/>
                <a:stretch>
                  <a:fillRect/>
                </a:stretch>
              </a:blipFill>
            </p:spPr>
            <p:txBody>
              <a:bodyPr/>
              <a:lstStyle/>
              <a:p>
                <a:r>
                  <a:rPr lang="en-US">
                    <a:noFill/>
                  </a:rPr>
                  <a:t> </a:t>
                </a:r>
              </a:p>
            </p:txBody>
          </p:sp>
        </mc:Fallback>
      </mc:AlternateContent>
      <p:sp>
        <p:nvSpPr>
          <p:cNvPr id="14" name="Szövegdoboz 13">
            <a:extLst>
              <a:ext uri="{FF2B5EF4-FFF2-40B4-BE49-F238E27FC236}">
                <a16:creationId xmlns:a16="http://schemas.microsoft.com/office/drawing/2014/main" id="{546FC6CB-3966-4D1B-A12D-36088489432E}"/>
              </a:ext>
            </a:extLst>
          </p:cNvPr>
          <p:cNvSpPr txBox="1"/>
          <p:nvPr/>
        </p:nvSpPr>
        <p:spPr>
          <a:xfrm>
            <a:off x="4675833" y="5058118"/>
            <a:ext cx="6138219" cy="523220"/>
          </a:xfrm>
          <a:prstGeom prst="rect">
            <a:avLst/>
          </a:prstGeom>
          <a:noFill/>
        </p:spPr>
        <p:txBody>
          <a:bodyPr wrap="none" rtlCol="0">
            <a:spAutoFit/>
          </a:bodyPr>
          <a:lstStyle/>
          <a:p>
            <a:r>
              <a:rPr lang="en-US" sz="2800" dirty="0">
                <a:latin typeface="Times New Roman" panose="02020603050405020304" pitchFamily="18" charset="0"/>
                <a:cs typeface="Times New Roman" panose="02020603050405020304" pitchFamily="18" charset="0"/>
              </a:rPr>
              <a:t>It does not react with concentrated </a:t>
            </a:r>
            <a:r>
              <a:rPr lang="en-US" sz="2800" dirty="0" smtClean="0">
                <a:latin typeface="Times New Roman" panose="02020603050405020304" pitchFamily="18" charset="0"/>
                <a:cs typeface="Times New Roman" panose="02020603050405020304" pitchFamily="18" charset="0"/>
              </a:rPr>
              <a:t>acid</a:t>
            </a:r>
            <a:r>
              <a:rPr lang="hu-HU" sz="2800" dirty="0" smtClean="0">
                <a:latin typeface="Times New Roman" panose="02020603050405020304" pitchFamily="18" charset="0"/>
                <a:cs typeface="Times New Roman" panose="02020603050405020304" pitchFamily="18" charset="0"/>
              </a:rPr>
              <a:t>s.</a:t>
            </a:r>
            <a:endParaRPr lang="hu-HU" sz="2800" dirty="0">
              <a:latin typeface="Times New Roman" panose="02020603050405020304" pitchFamily="18" charset="0"/>
              <a:cs typeface="Times New Roman" panose="02020603050405020304" pitchFamily="18" charset="0"/>
            </a:endParaRPr>
          </a:p>
        </p:txBody>
      </p:sp>
      <mc:AlternateContent xmlns:mc="http://schemas.openxmlformats.org/markup-compatibility/2006" xmlns:a14="http://schemas.microsoft.com/office/drawing/2010/main">
        <mc:Choice Requires="a14">
          <p:sp>
            <p:nvSpPr>
              <p:cNvPr id="15" name="Szövegdoboz 14">
                <a:extLst>
                  <a:ext uri="{FF2B5EF4-FFF2-40B4-BE49-F238E27FC236}">
                    <a16:creationId xmlns:a16="http://schemas.microsoft.com/office/drawing/2014/main" id="{C8AB5B69-785D-439A-8DC0-73F65CC9DBDD}"/>
                  </a:ext>
                </a:extLst>
              </p:cNvPr>
              <p:cNvSpPr txBox="1"/>
              <p:nvPr/>
            </p:nvSpPr>
            <p:spPr>
              <a:xfrm>
                <a:off x="1063561" y="5598729"/>
                <a:ext cx="2734979" cy="508601"/>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sSubSup>
                        <m:sSubSupPr>
                          <m:ctrlPr>
                            <a:rPr lang="hu-HU" sz="2800" i="1" smtClean="0">
                              <a:latin typeface="Cambria Math" panose="02040503050406030204" pitchFamily="18" charset="0"/>
                            </a:rPr>
                          </m:ctrlPr>
                        </m:sSubSupPr>
                        <m:e>
                          <m:r>
                            <m:rPr>
                              <m:sty m:val="p"/>
                            </m:rPr>
                            <a:rPr lang="el-GR" sz="2800" i="1">
                              <a:latin typeface="Cambria Math" panose="02040503050406030204" pitchFamily="18" charset="0"/>
                            </a:rPr>
                            <m:t>ε</m:t>
                          </m:r>
                        </m:e>
                        <m:sub>
                          <m:f>
                            <m:fPr>
                              <m:type m:val="lin"/>
                              <m:ctrlPr>
                                <a:rPr lang="el-GR" sz="2800" i="1" smtClean="0">
                                  <a:latin typeface="Cambria Math" panose="02040503050406030204" pitchFamily="18" charset="0"/>
                                </a:rPr>
                              </m:ctrlPr>
                            </m:fPr>
                            <m:num>
                              <m:r>
                                <a:rPr lang="hu-HU" sz="2800" b="0" i="1" smtClean="0">
                                  <a:latin typeface="Cambria Math" panose="02040503050406030204" pitchFamily="18" charset="0"/>
                                </a:rPr>
                                <m:t>𝑃𝑡</m:t>
                              </m:r>
                            </m:num>
                            <m:den>
                              <m:sSup>
                                <m:sSupPr>
                                  <m:ctrlPr>
                                    <a:rPr lang="el-GR" sz="2800" i="1" smtClean="0">
                                      <a:latin typeface="Cambria Math" panose="02040503050406030204" pitchFamily="18" charset="0"/>
                                    </a:rPr>
                                  </m:ctrlPr>
                                </m:sSupPr>
                                <m:e>
                                  <m:r>
                                    <a:rPr lang="hu-HU" sz="2800" b="0" i="1" smtClean="0">
                                      <a:latin typeface="Cambria Math" panose="02040503050406030204" pitchFamily="18" charset="0"/>
                                    </a:rPr>
                                    <m:t>𝑃𝑡</m:t>
                                  </m:r>
                                </m:e>
                                <m:sup>
                                  <m:r>
                                    <a:rPr lang="hu-HU" sz="2800" b="0" i="1" smtClean="0">
                                      <a:latin typeface="Cambria Math" panose="02040503050406030204" pitchFamily="18" charset="0"/>
                                    </a:rPr>
                                    <m:t>2+</m:t>
                                  </m:r>
                                </m:sup>
                              </m:sSup>
                            </m:den>
                          </m:f>
                        </m:sub>
                        <m:sup>
                          <m:r>
                            <a:rPr lang="hu-HU" sz="2800" i="1">
                              <a:latin typeface="Cambria Math" panose="02040503050406030204" pitchFamily="18" charset="0"/>
                            </a:rPr>
                            <m:t>𝑜</m:t>
                          </m:r>
                        </m:sup>
                      </m:sSubSup>
                      <m:r>
                        <a:rPr lang="hu-HU" sz="2800" i="1">
                          <a:latin typeface="Cambria Math" panose="02040503050406030204" pitchFamily="18" charset="0"/>
                        </a:rPr>
                        <m:t>=</m:t>
                      </m:r>
                      <m:r>
                        <a:rPr lang="hu-HU" sz="2800" b="0" i="1" smtClean="0">
                          <a:latin typeface="Cambria Math" panose="02040503050406030204" pitchFamily="18" charset="0"/>
                        </a:rPr>
                        <m:t>+1.2</m:t>
                      </m:r>
                      <m:r>
                        <a:rPr lang="hu-HU" sz="2800" b="0" i="1" smtClean="0">
                          <a:latin typeface="Cambria Math" panose="02040503050406030204" pitchFamily="18" charset="0"/>
                        </a:rPr>
                        <m:t>𝑉</m:t>
                      </m:r>
                    </m:oMath>
                  </m:oMathPara>
                </a14:m>
                <a:endParaRPr lang="hu-HU" sz="2800" dirty="0"/>
              </a:p>
            </p:txBody>
          </p:sp>
        </mc:Choice>
        <mc:Fallback xmlns="">
          <p:sp>
            <p:nvSpPr>
              <p:cNvPr id="15" name="Szövegdoboz 14">
                <a:extLst>
                  <a:ext uri="{FF2B5EF4-FFF2-40B4-BE49-F238E27FC236}">
                    <a16:creationId xmlns:a16="http://schemas.microsoft.com/office/drawing/2014/main" id="{C8AB5B69-785D-439A-8DC0-73F65CC9DBDD}"/>
                  </a:ext>
                </a:extLst>
              </p:cNvPr>
              <p:cNvSpPr txBox="1">
                <a:spLocks noRot="1" noChangeAspect="1" noMove="1" noResize="1" noEditPoints="1" noAdjustHandles="1" noChangeArrowheads="1" noChangeShapeType="1" noTextEdit="1"/>
              </p:cNvSpPr>
              <p:nvPr/>
            </p:nvSpPr>
            <p:spPr>
              <a:xfrm>
                <a:off x="1063561" y="5598729"/>
                <a:ext cx="2734979" cy="508601"/>
              </a:xfrm>
              <a:prstGeom prst="rect">
                <a:avLst/>
              </a:prstGeom>
              <a:blipFill>
                <a:blip r:embed="rId9"/>
                <a:stretch>
                  <a:fillRect/>
                </a:stretch>
              </a:blipFill>
            </p:spPr>
            <p:txBody>
              <a:bodyPr/>
              <a:lstStyle/>
              <a:p>
                <a:r>
                  <a:rPr lang="en-US">
                    <a:noFill/>
                  </a:rPr>
                  <a:t> </a:t>
                </a:r>
              </a:p>
            </p:txBody>
          </p:sp>
        </mc:Fallback>
      </mc:AlternateContent>
      <p:sp>
        <p:nvSpPr>
          <p:cNvPr id="16" name="Szövegdoboz 15">
            <a:extLst>
              <a:ext uri="{FF2B5EF4-FFF2-40B4-BE49-F238E27FC236}">
                <a16:creationId xmlns:a16="http://schemas.microsoft.com/office/drawing/2014/main" id="{B95626DC-591C-4072-8B51-ABDCC8727B1C}"/>
              </a:ext>
            </a:extLst>
          </p:cNvPr>
          <p:cNvSpPr txBox="1"/>
          <p:nvPr/>
        </p:nvSpPr>
        <p:spPr>
          <a:xfrm>
            <a:off x="4675833" y="5589588"/>
            <a:ext cx="4395755" cy="523220"/>
          </a:xfrm>
          <a:prstGeom prst="rect">
            <a:avLst/>
          </a:prstGeom>
          <a:noFill/>
        </p:spPr>
        <p:txBody>
          <a:bodyPr wrap="none" rtlCol="0">
            <a:spAutoFit/>
          </a:bodyPr>
          <a:lstStyle/>
          <a:p>
            <a:r>
              <a:rPr lang="en-US" sz="2800" dirty="0">
                <a:latin typeface="Times New Roman" panose="02020603050405020304" pitchFamily="18" charset="0"/>
                <a:cs typeface="Times New Roman" panose="02020603050405020304" pitchFamily="18" charset="0"/>
              </a:rPr>
              <a:t>Inert metal in the </a:t>
            </a:r>
            <a:r>
              <a:rPr lang="en-US" sz="2800" dirty="0" smtClean="0">
                <a:latin typeface="Times New Roman" panose="02020603050405020304" pitchFamily="18" charset="0"/>
                <a:cs typeface="Times New Roman" panose="02020603050405020304" pitchFamily="18" charset="0"/>
              </a:rPr>
              <a:t>electrodes</a:t>
            </a:r>
            <a:r>
              <a:rPr lang="hu-HU" sz="2800" dirty="0" smtClean="0">
                <a:latin typeface="Times New Roman" panose="02020603050405020304" pitchFamily="18" charset="0"/>
                <a:cs typeface="Times New Roman" panose="02020603050405020304" pitchFamily="18" charset="0"/>
              </a:rPr>
              <a:t>. </a:t>
            </a:r>
            <a:endParaRPr lang="hu-HU" sz="2800" dirty="0">
              <a:latin typeface="Times New Roman" panose="02020603050405020304" pitchFamily="18" charset="0"/>
              <a:cs typeface="Times New Roman" panose="02020603050405020304" pitchFamily="18" charset="0"/>
            </a:endParaRPr>
          </a:p>
        </p:txBody>
      </p:sp>
      <mc:AlternateContent xmlns:mc="http://schemas.openxmlformats.org/markup-compatibility/2006" xmlns:a14="http://schemas.microsoft.com/office/drawing/2010/main">
        <mc:Choice Requires="a14">
          <p:sp>
            <p:nvSpPr>
              <p:cNvPr id="17" name="Szövegdoboz 16">
                <a:extLst>
                  <a:ext uri="{FF2B5EF4-FFF2-40B4-BE49-F238E27FC236}">
                    <a16:creationId xmlns:a16="http://schemas.microsoft.com/office/drawing/2014/main" id="{8D1EB0FD-3F0E-4196-BA65-D523432EE032}"/>
                  </a:ext>
                </a:extLst>
              </p:cNvPr>
              <p:cNvSpPr txBox="1"/>
              <p:nvPr/>
            </p:nvSpPr>
            <p:spPr>
              <a:xfrm>
                <a:off x="1055688" y="6173159"/>
                <a:ext cx="3035766" cy="508601"/>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sSubSup>
                        <m:sSubSupPr>
                          <m:ctrlPr>
                            <a:rPr lang="hu-HU" sz="2800" i="1" smtClean="0">
                              <a:latin typeface="Cambria Math" panose="02040503050406030204" pitchFamily="18" charset="0"/>
                            </a:rPr>
                          </m:ctrlPr>
                        </m:sSubSupPr>
                        <m:e>
                          <m:r>
                            <m:rPr>
                              <m:sty m:val="p"/>
                            </m:rPr>
                            <a:rPr lang="el-GR" sz="2800" i="1">
                              <a:latin typeface="Cambria Math" panose="02040503050406030204" pitchFamily="18" charset="0"/>
                            </a:rPr>
                            <m:t>ε</m:t>
                          </m:r>
                        </m:e>
                        <m:sub>
                          <m:f>
                            <m:fPr>
                              <m:type m:val="lin"/>
                              <m:ctrlPr>
                                <a:rPr lang="el-GR" sz="2800" i="1" smtClean="0">
                                  <a:latin typeface="Cambria Math" panose="02040503050406030204" pitchFamily="18" charset="0"/>
                                </a:rPr>
                              </m:ctrlPr>
                            </m:fPr>
                            <m:num>
                              <m:r>
                                <a:rPr lang="hu-HU" sz="2800" b="0" i="1" smtClean="0">
                                  <a:latin typeface="Cambria Math" panose="02040503050406030204" pitchFamily="18" charset="0"/>
                                </a:rPr>
                                <m:t>𝐴𝑢</m:t>
                              </m:r>
                            </m:num>
                            <m:den>
                              <m:sSup>
                                <m:sSupPr>
                                  <m:ctrlPr>
                                    <a:rPr lang="el-GR" sz="2800" i="1" smtClean="0">
                                      <a:latin typeface="Cambria Math" panose="02040503050406030204" pitchFamily="18" charset="0"/>
                                    </a:rPr>
                                  </m:ctrlPr>
                                </m:sSupPr>
                                <m:e>
                                  <m:r>
                                    <a:rPr lang="hu-HU" sz="2800" b="0" i="1" smtClean="0">
                                      <a:latin typeface="Cambria Math" panose="02040503050406030204" pitchFamily="18" charset="0"/>
                                    </a:rPr>
                                    <m:t>𝐴𝑢</m:t>
                                  </m:r>
                                </m:e>
                                <m:sup>
                                  <m:r>
                                    <a:rPr lang="hu-HU" sz="2800" b="0" i="1" smtClean="0">
                                      <a:latin typeface="Cambria Math" panose="02040503050406030204" pitchFamily="18" charset="0"/>
                                    </a:rPr>
                                    <m:t>3+</m:t>
                                  </m:r>
                                </m:sup>
                              </m:sSup>
                            </m:den>
                          </m:f>
                        </m:sub>
                        <m:sup>
                          <m:r>
                            <a:rPr lang="hu-HU" sz="2800" i="1">
                              <a:latin typeface="Cambria Math" panose="02040503050406030204" pitchFamily="18" charset="0"/>
                            </a:rPr>
                            <m:t>𝑜</m:t>
                          </m:r>
                        </m:sup>
                      </m:sSubSup>
                      <m:r>
                        <a:rPr lang="hu-HU" sz="2800" i="1">
                          <a:latin typeface="Cambria Math" panose="02040503050406030204" pitchFamily="18" charset="0"/>
                        </a:rPr>
                        <m:t>=</m:t>
                      </m:r>
                      <m:r>
                        <a:rPr lang="hu-HU" sz="2800" b="0" i="1" smtClean="0">
                          <a:latin typeface="Cambria Math" panose="02040503050406030204" pitchFamily="18" charset="0"/>
                        </a:rPr>
                        <m:t>+1.42</m:t>
                      </m:r>
                      <m:r>
                        <a:rPr lang="hu-HU" sz="2800" b="0" i="1" smtClean="0">
                          <a:latin typeface="Cambria Math" panose="02040503050406030204" pitchFamily="18" charset="0"/>
                        </a:rPr>
                        <m:t>𝑉</m:t>
                      </m:r>
                    </m:oMath>
                  </m:oMathPara>
                </a14:m>
                <a:endParaRPr lang="hu-HU" sz="2800" dirty="0"/>
              </a:p>
            </p:txBody>
          </p:sp>
        </mc:Choice>
        <mc:Fallback xmlns="">
          <p:sp>
            <p:nvSpPr>
              <p:cNvPr id="17" name="Szövegdoboz 16">
                <a:extLst>
                  <a:ext uri="{FF2B5EF4-FFF2-40B4-BE49-F238E27FC236}">
                    <a16:creationId xmlns:a16="http://schemas.microsoft.com/office/drawing/2014/main" id="{8D1EB0FD-3F0E-4196-BA65-D523432EE032}"/>
                  </a:ext>
                </a:extLst>
              </p:cNvPr>
              <p:cNvSpPr txBox="1">
                <a:spLocks noRot="1" noChangeAspect="1" noMove="1" noResize="1" noEditPoints="1" noAdjustHandles="1" noChangeArrowheads="1" noChangeShapeType="1" noTextEdit="1"/>
              </p:cNvSpPr>
              <p:nvPr/>
            </p:nvSpPr>
            <p:spPr>
              <a:xfrm>
                <a:off x="1055688" y="6173159"/>
                <a:ext cx="3035766" cy="508601"/>
              </a:xfrm>
              <a:prstGeom prst="rect">
                <a:avLst/>
              </a:prstGeom>
              <a:blipFill>
                <a:blip r:embed="rId10"/>
                <a:stretch>
                  <a:fillRect/>
                </a:stretch>
              </a:blipFill>
            </p:spPr>
            <p:txBody>
              <a:bodyPr/>
              <a:lstStyle/>
              <a:p>
                <a:r>
                  <a:rPr lang="en-US">
                    <a:noFill/>
                  </a:rPr>
                  <a:t> </a:t>
                </a:r>
              </a:p>
            </p:txBody>
          </p:sp>
        </mc:Fallback>
      </mc:AlternateContent>
      <p:sp>
        <p:nvSpPr>
          <p:cNvPr id="18" name="Szövegdoboz 17">
            <a:extLst>
              <a:ext uri="{FF2B5EF4-FFF2-40B4-BE49-F238E27FC236}">
                <a16:creationId xmlns:a16="http://schemas.microsoft.com/office/drawing/2014/main" id="{F5C1E6A5-B063-48A6-A242-B21EB3404ACF}"/>
              </a:ext>
            </a:extLst>
          </p:cNvPr>
          <p:cNvSpPr txBox="1"/>
          <p:nvPr/>
        </p:nvSpPr>
        <p:spPr>
          <a:xfrm>
            <a:off x="4659420" y="6107748"/>
            <a:ext cx="7151253" cy="523220"/>
          </a:xfrm>
          <a:prstGeom prst="rect">
            <a:avLst/>
          </a:prstGeom>
          <a:noFill/>
        </p:spPr>
        <p:txBody>
          <a:bodyPr wrap="none" rtlCol="0">
            <a:spAutoFit/>
          </a:bodyPr>
          <a:lstStyle/>
          <a:p>
            <a:r>
              <a:rPr lang="en-US" sz="2800" dirty="0">
                <a:latin typeface="Times New Roman" panose="02020603050405020304" pitchFamily="18" charset="0"/>
                <a:cs typeface="Times New Roman" panose="02020603050405020304" pitchFamily="18" charset="0"/>
              </a:rPr>
              <a:t>It is one of the most difficult metals to </a:t>
            </a:r>
            <a:r>
              <a:rPr lang="en-US" sz="2800" dirty="0" smtClean="0">
                <a:latin typeface="Times New Roman" panose="02020603050405020304" pitchFamily="18" charset="0"/>
                <a:cs typeface="Times New Roman" panose="02020603050405020304" pitchFamily="18" charset="0"/>
              </a:rPr>
              <a:t>dissolve</a:t>
            </a:r>
            <a:r>
              <a:rPr lang="hu-HU" sz="2800" dirty="0" smtClean="0">
                <a:latin typeface="Times New Roman" panose="02020603050405020304" pitchFamily="18" charset="0"/>
                <a:cs typeface="Times New Roman" panose="02020603050405020304" pitchFamily="18" charset="0"/>
              </a:rPr>
              <a:t>. </a:t>
            </a:r>
            <a:endParaRPr lang="hu-HU" sz="2800" dirty="0">
              <a:latin typeface="Times New Roman" panose="02020603050405020304" pitchFamily="18" charset="0"/>
              <a:cs typeface="Times New Roman" panose="02020603050405020304" pitchFamily="18" charset="0"/>
            </a:endParaRPr>
          </a:p>
        </p:txBody>
      </p:sp>
      <p:sp>
        <p:nvSpPr>
          <p:cNvPr id="19" name="Cím 1">
            <a:extLst>
              <a:ext uri="{FF2B5EF4-FFF2-40B4-BE49-F238E27FC236}">
                <a16:creationId xmlns:a16="http://schemas.microsoft.com/office/drawing/2014/main" id="{D295C7CD-7D78-49FC-9DA0-450DD01B4413}"/>
              </a:ext>
            </a:extLst>
          </p:cNvPr>
          <p:cNvSpPr>
            <a:spLocks noGrp="1"/>
          </p:cNvSpPr>
          <p:nvPr>
            <p:ph type="title"/>
          </p:nvPr>
        </p:nvSpPr>
        <p:spPr>
          <a:xfrm>
            <a:off x="838200" y="254285"/>
            <a:ext cx="10515600" cy="1325563"/>
          </a:xfrm>
        </p:spPr>
        <p:txBody>
          <a:bodyPr/>
          <a:lstStyle/>
          <a:p>
            <a:pPr algn="ctr"/>
            <a:r>
              <a:rPr lang="en-US" dirty="0" smtClean="0">
                <a:latin typeface="Times New Roman" panose="02020603050405020304" pitchFamily="18" charset="0"/>
                <a:cs typeface="Times New Roman" panose="02020603050405020304" pitchFamily="18" charset="0"/>
              </a:rPr>
              <a:t>Electric work</a:t>
            </a:r>
            <a:r>
              <a:rPr lang="hu-HU" dirty="0" smtClean="0">
                <a:latin typeface="Times New Roman" panose="02020603050405020304" pitchFamily="18" charset="0"/>
                <a:cs typeface="Times New Roman" panose="02020603050405020304" pitchFamily="18" charset="0"/>
              </a:rPr>
              <a:t> and</a:t>
            </a:r>
            <a:r>
              <a:rPr lang="en-US" dirty="0" smtClean="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direction of redox reactions</a:t>
            </a:r>
            <a:endParaRPr lang="hu-H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5766052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par>
                          <p:cTn id="7" fill="hold">
                            <p:stCondLst>
                              <p:cond delay="0"/>
                            </p:stCondLst>
                            <p:childTnLst>
                              <p:par>
                                <p:cTn id="8" presetID="1" presetClass="entr" presetSubtype="0" fill="hold" grpId="0" nodeType="afterEffect">
                                  <p:stCondLst>
                                    <p:cond delay="1000"/>
                                  </p:stCondLst>
                                  <p:childTnLst>
                                    <p:set>
                                      <p:cBhvr>
                                        <p:cTn id="9" dur="1" fill="hold">
                                          <p:stCondLst>
                                            <p:cond delay="0"/>
                                          </p:stCondLst>
                                        </p:cTn>
                                        <p:tgtEl>
                                          <p:spTgt spid="5"/>
                                        </p:tgtEl>
                                        <p:attrNameLst>
                                          <p:attrName>style.visibility</p:attrName>
                                        </p:attrNameLst>
                                      </p:cBhvr>
                                      <p:to>
                                        <p:strVal val="visible"/>
                                      </p:to>
                                    </p:set>
                                  </p:childTnLst>
                                </p:cTn>
                              </p:par>
                            </p:childTnLst>
                          </p:cTn>
                        </p:par>
                      </p:childTnLst>
                    </p:cTn>
                  </p:par>
                  <p:par>
                    <p:cTn id="10" fill="hold">
                      <p:stCondLst>
                        <p:cond delay="indefinite"/>
                      </p:stCondLst>
                      <p:childTnLst>
                        <p:par>
                          <p:cTn id="11" fill="hold">
                            <p:stCondLst>
                              <p:cond delay="0"/>
                            </p:stCondLst>
                            <p:childTnLst>
                              <p:par>
                                <p:cTn id="12" presetID="2" presetClass="entr" presetSubtype="4" fill="hold" grpId="0" nodeType="clickEffect">
                                  <p:stCondLst>
                                    <p:cond delay="0"/>
                                  </p:stCondLst>
                                  <p:childTnLst>
                                    <p:set>
                                      <p:cBhvr>
                                        <p:cTn id="13" dur="1" fill="hold">
                                          <p:stCondLst>
                                            <p:cond delay="0"/>
                                          </p:stCondLst>
                                        </p:cTn>
                                        <p:tgtEl>
                                          <p:spTgt spid="7"/>
                                        </p:tgtEl>
                                        <p:attrNameLst>
                                          <p:attrName>style.visibility</p:attrName>
                                        </p:attrNameLst>
                                      </p:cBhvr>
                                      <p:to>
                                        <p:strVal val="visible"/>
                                      </p:to>
                                    </p:set>
                                    <p:anim calcmode="lin" valueType="num">
                                      <p:cBhvr additive="base">
                                        <p:cTn id="14" dur="500" fill="hold"/>
                                        <p:tgtEl>
                                          <p:spTgt spid="7"/>
                                        </p:tgtEl>
                                        <p:attrNameLst>
                                          <p:attrName>ppt_x</p:attrName>
                                        </p:attrNameLst>
                                      </p:cBhvr>
                                      <p:tavLst>
                                        <p:tav tm="0">
                                          <p:val>
                                            <p:strVal val="#ppt_x"/>
                                          </p:val>
                                        </p:tav>
                                        <p:tav tm="100000">
                                          <p:val>
                                            <p:strVal val="#ppt_x"/>
                                          </p:val>
                                        </p:tav>
                                      </p:tavLst>
                                    </p:anim>
                                    <p:anim calcmode="lin" valueType="num">
                                      <p:cBhvr additive="base">
                                        <p:cTn id="15" dur="500" fill="hold"/>
                                        <p:tgtEl>
                                          <p:spTgt spid="7"/>
                                        </p:tgtEl>
                                        <p:attrNameLst>
                                          <p:attrName>ppt_y</p:attrName>
                                        </p:attrNameLst>
                                      </p:cBhvr>
                                      <p:tavLst>
                                        <p:tav tm="0">
                                          <p:val>
                                            <p:strVal val="1+#ppt_h/2"/>
                                          </p:val>
                                        </p:tav>
                                        <p:tav tm="100000">
                                          <p:val>
                                            <p:strVal val="#ppt_y"/>
                                          </p:val>
                                        </p:tav>
                                      </p:tavLst>
                                    </p:anim>
                                  </p:childTnLst>
                                </p:cTn>
                              </p:par>
                              <p:par>
                                <p:cTn id="16" presetID="2" presetClass="entr" presetSubtype="4" fill="hold" grpId="0" nodeType="withEffect">
                                  <p:stCondLst>
                                    <p:cond delay="0"/>
                                  </p:stCondLst>
                                  <p:childTnLst>
                                    <p:set>
                                      <p:cBhvr>
                                        <p:cTn id="17" dur="1" fill="hold">
                                          <p:stCondLst>
                                            <p:cond delay="0"/>
                                          </p:stCondLst>
                                        </p:cTn>
                                        <p:tgtEl>
                                          <p:spTgt spid="8"/>
                                        </p:tgtEl>
                                        <p:attrNameLst>
                                          <p:attrName>style.visibility</p:attrName>
                                        </p:attrNameLst>
                                      </p:cBhvr>
                                      <p:to>
                                        <p:strVal val="visible"/>
                                      </p:to>
                                    </p:set>
                                    <p:anim calcmode="lin" valueType="num">
                                      <p:cBhvr additive="base">
                                        <p:cTn id="18" dur="500" fill="hold"/>
                                        <p:tgtEl>
                                          <p:spTgt spid="8"/>
                                        </p:tgtEl>
                                        <p:attrNameLst>
                                          <p:attrName>ppt_x</p:attrName>
                                        </p:attrNameLst>
                                      </p:cBhvr>
                                      <p:tavLst>
                                        <p:tav tm="0">
                                          <p:val>
                                            <p:strVal val="#ppt_x"/>
                                          </p:val>
                                        </p:tav>
                                        <p:tav tm="100000">
                                          <p:val>
                                            <p:strVal val="#ppt_x"/>
                                          </p:val>
                                        </p:tav>
                                      </p:tavLst>
                                    </p:anim>
                                    <p:anim calcmode="lin" valueType="num">
                                      <p:cBhvr additive="base">
                                        <p:cTn id="19"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2" presetClass="entr" presetSubtype="4" fill="hold" grpId="0" nodeType="clickEffect">
                                  <p:stCondLst>
                                    <p:cond delay="0"/>
                                  </p:stCondLst>
                                  <p:childTnLst>
                                    <p:set>
                                      <p:cBhvr>
                                        <p:cTn id="23" dur="1" fill="hold">
                                          <p:stCondLst>
                                            <p:cond delay="0"/>
                                          </p:stCondLst>
                                        </p:cTn>
                                        <p:tgtEl>
                                          <p:spTgt spid="9"/>
                                        </p:tgtEl>
                                        <p:attrNameLst>
                                          <p:attrName>style.visibility</p:attrName>
                                        </p:attrNameLst>
                                      </p:cBhvr>
                                      <p:to>
                                        <p:strVal val="visible"/>
                                      </p:to>
                                    </p:set>
                                    <p:anim calcmode="lin" valueType="num">
                                      <p:cBhvr additive="base">
                                        <p:cTn id="24" dur="500" fill="hold"/>
                                        <p:tgtEl>
                                          <p:spTgt spid="9"/>
                                        </p:tgtEl>
                                        <p:attrNameLst>
                                          <p:attrName>ppt_x</p:attrName>
                                        </p:attrNameLst>
                                      </p:cBhvr>
                                      <p:tavLst>
                                        <p:tav tm="0">
                                          <p:val>
                                            <p:strVal val="#ppt_x"/>
                                          </p:val>
                                        </p:tav>
                                        <p:tav tm="100000">
                                          <p:val>
                                            <p:strVal val="#ppt_x"/>
                                          </p:val>
                                        </p:tav>
                                      </p:tavLst>
                                    </p:anim>
                                    <p:anim calcmode="lin" valueType="num">
                                      <p:cBhvr additive="base">
                                        <p:cTn id="25" dur="500" fill="hold"/>
                                        <p:tgtEl>
                                          <p:spTgt spid="9"/>
                                        </p:tgtEl>
                                        <p:attrNameLst>
                                          <p:attrName>ppt_y</p:attrName>
                                        </p:attrNameLst>
                                      </p:cBhvr>
                                      <p:tavLst>
                                        <p:tav tm="0">
                                          <p:val>
                                            <p:strVal val="1+#ppt_h/2"/>
                                          </p:val>
                                        </p:tav>
                                        <p:tav tm="100000">
                                          <p:val>
                                            <p:strVal val="#ppt_y"/>
                                          </p:val>
                                        </p:tav>
                                      </p:tavLst>
                                    </p:anim>
                                  </p:childTnLst>
                                </p:cTn>
                              </p:par>
                              <p:par>
                                <p:cTn id="26" presetID="2" presetClass="entr" presetSubtype="4" fill="hold" grpId="0" nodeType="withEffect">
                                  <p:stCondLst>
                                    <p:cond delay="0"/>
                                  </p:stCondLst>
                                  <p:childTnLst>
                                    <p:set>
                                      <p:cBhvr>
                                        <p:cTn id="27" dur="1" fill="hold">
                                          <p:stCondLst>
                                            <p:cond delay="0"/>
                                          </p:stCondLst>
                                        </p:cTn>
                                        <p:tgtEl>
                                          <p:spTgt spid="10"/>
                                        </p:tgtEl>
                                        <p:attrNameLst>
                                          <p:attrName>style.visibility</p:attrName>
                                        </p:attrNameLst>
                                      </p:cBhvr>
                                      <p:to>
                                        <p:strVal val="visible"/>
                                      </p:to>
                                    </p:set>
                                    <p:anim calcmode="lin" valueType="num">
                                      <p:cBhvr additive="base">
                                        <p:cTn id="28" dur="500" fill="hold"/>
                                        <p:tgtEl>
                                          <p:spTgt spid="10"/>
                                        </p:tgtEl>
                                        <p:attrNameLst>
                                          <p:attrName>ppt_x</p:attrName>
                                        </p:attrNameLst>
                                      </p:cBhvr>
                                      <p:tavLst>
                                        <p:tav tm="0">
                                          <p:val>
                                            <p:strVal val="#ppt_x"/>
                                          </p:val>
                                        </p:tav>
                                        <p:tav tm="100000">
                                          <p:val>
                                            <p:strVal val="#ppt_x"/>
                                          </p:val>
                                        </p:tav>
                                      </p:tavLst>
                                    </p:anim>
                                    <p:anim calcmode="lin" valueType="num">
                                      <p:cBhvr additive="base">
                                        <p:cTn id="29"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30" fill="hold">
                      <p:stCondLst>
                        <p:cond delay="indefinite"/>
                      </p:stCondLst>
                      <p:childTnLst>
                        <p:par>
                          <p:cTn id="31" fill="hold">
                            <p:stCondLst>
                              <p:cond delay="0"/>
                            </p:stCondLst>
                            <p:childTnLst>
                              <p:par>
                                <p:cTn id="32" presetID="2" presetClass="entr" presetSubtype="4" fill="hold" grpId="0" nodeType="clickEffect">
                                  <p:stCondLst>
                                    <p:cond delay="0"/>
                                  </p:stCondLst>
                                  <p:childTnLst>
                                    <p:set>
                                      <p:cBhvr>
                                        <p:cTn id="33" dur="1" fill="hold">
                                          <p:stCondLst>
                                            <p:cond delay="0"/>
                                          </p:stCondLst>
                                        </p:cTn>
                                        <p:tgtEl>
                                          <p:spTgt spid="11"/>
                                        </p:tgtEl>
                                        <p:attrNameLst>
                                          <p:attrName>style.visibility</p:attrName>
                                        </p:attrNameLst>
                                      </p:cBhvr>
                                      <p:to>
                                        <p:strVal val="visible"/>
                                      </p:to>
                                    </p:set>
                                    <p:anim calcmode="lin" valueType="num">
                                      <p:cBhvr additive="base">
                                        <p:cTn id="34" dur="500" fill="hold"/>
                                        <p:tgtEl>
                                          <p:spTgt spid="11"/>
                                        </p:tgtEl>
                                        <p:attrNameLst>
                                          <p:attrName>ppt_x</p:attrName>
                                        </p:attrNameLst>
                                      </p:cBhvr>
                                      <p:tavLst>
                                        <p:tav tm="0">
                                          <p:val>
                                            <p:strVal val="#ppt_x"/>
                                          </p:val>
                                        </p:tav>
                                        <p:tav tm="100000">
                                          <p:val>
                                            <p:strVal val="#ppt_x"/>
                                          </p:val>
                                        </p:tav>
                                      </p:tavLst>
                                    </p:anim>
                                    <p:anim calcmode="lin" valueType="num">
                                      <p:cBhvr additive="base">
                                        <p:cTn id="35" dur="500" fill="hold"/>
                                        <p:tgtEl>
                                          <p:spTgt spid="11"/>
                                        </p:tgtEl>
                                        <p:attrNameLst>
                                          <p:attrName>ppt_y</p:attrName>
                                        </p:attrNameLst>
                                      </p:cBhvr>
                                      <p:tavLst>
                                        <p:tav tm="0">
                                          <p:val>
                                            <p:strVal val="1+#ppt_h/2"/>
                                          </p:val>
                                        </p:tav>
                                        <p:tav tm="100000">
                                          <p:val>
                                            <p:strVal val="#ppt_y"/>
                                          </p:val>
                                        </p:tav>
                                      </p:tavLst>
                                    </p:anim>
                                  </p:childTnLst>
                                </p:cTn>
                              </p:par>
                              <p:par>
                                <p:cTn id="36" presetID="2" presetClass="entr" presetSubtype="4" fill="hold" grpId="0" nodeType="withEffect">
                                  <p:stCondLst>
                                    <p:cond delay="0"/>
                                  </p:stCondLst>
                                  <p:childTnLst>
                                    <p:set>
                                      <p:cBhvr>
                                        <p:cTn id="37" dur="1" fill="hold">
                                          <p:stCondLst>
                                            <p:cond delay="0"/>
                                          </p:stCondLst>
                                        </p:cTn>
                                        <p:tgtEl>
                                          <p:spTgt spid="12"/>
                                        </p:tgtEl>
                                        <p:attrNameLst>
                                          <p:attrName>style.visibility</p:attrName>
                                        </p:attrNameLst>
                                      </p:cBhvr>
                                      <p:to>
                                        <p:strVal val="visible"/>
                                      </p:to>
                                    </p:set>
                                    <p:anim calcmode="lin" valueType="num">
                                      <p:cBhvr additive="base">
                                        <p:cTn id="38" dur="500" fill="hold"/>
                                        <p:tgtEl>
                                          <p:spTgt spid="12"/>
                                        </p:tgtEl>
                                        <p:attrNameLst>
                                          <p:attrName>ppt_x</p:attrName>
                                        </p:attrNameLst>
                                      </p:cBhvr>
                                      <p:tavLst>
                                        <p:tav tm="0">
                                          <p:val>
                                            <p:strVal val="#ppt_x"/>
                                          </p:val>
                                        </p:tav>
                                        <p:tav tm="100000">
                                          <p:val>
                                            <p:strVal val="#ppt_x"/>
                                          </p:val>
                                        </p:tav>
                                      </p:tavLst>
                                    </p:anim>
                                    <p:anim calcmode="lin" valueType="num">
                                      <p:cBhvr additive="base">
                                        <p:cTn id="39"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40" fill="hold">
                      <p:stCondLst>
                        <p:cond delay="indefinite"/>
                      </p:stCondLst>
                      <p:childTnLst>
                        <p:par>
                          <p:cTn id="41" fill="hold">
                            <p:stCondLst>
                              <p:cond delay="0"/>
                            </p:stCondLst>
                            <p:childTnLst>
                              <p:par>
                                <p:cTn id="42" presetID="2" presetClass="entr" presetSubtype="4" fill="hold" grpId="0" nodeType="clickEffect">
                                  <p:stCondLst>
                                    <p:cond delay="0"/>
                                  </p:stCondLst>
                                  <p:childTnLst>
                                    <p:set>
                                      <p:cBhvr>
                                        <p:cTn id="43" dur="1" fill="hold">
                                          <p:stCondLst>
                                            <p:cond delay="0"/>
                                          </p:stCondLst>
                                        </p:cTn>
                                        <p:tgtEl>
                                          <p:spTgt spid="13"/>
                                        </p:tgtEl>
                                        <p:attrNameLst>
                                          <p:attrName>style.visibility</p:attrName>
                                        </p:attrNameLst>
                                      </p:cBhvr>
                                      <p:to>
                                        <p:strVal val="visible"/>
                                      </p:to>
                                    </p:set>
                                    <p:anim calcmode="lin" valueType="num">
                                      <p:cBhvr additive="base">
                                        <p:cTn id="44" dur="500" fill="hold"/>
                                        <p:tgtEl>
                                          <p:spTgt spid="13"/>
                                        </p:tgtEl>
                                        <p:attrNameLst>
                                          <p:attrName>ppt_x</p:attrName>
                                        </p:attrNameLst>
                                      </p:cBhvr>
                                      <p:tavLst>
                                        <p:tav tm="0">
                                          <p:val>
                                            <p:strVal val="#ppt_x"/>
                                          </p:val>
                                        </p:tav>
                                        <p:tav tm="100000">
                                          <p:val>
                                            <p:strVal val="#ppt_x"/>
                                          </p:val>
                                        </p:tav>
                                      </p:tavLst>
                                    </p:anim>
                                    <p:anim calcmode="lin" valueType="num">
                                      <p:cBhvr additive="base">
                                        <p:cTn id="45" dur="500" fill="hold"/>
                                        <p:tgtEl>
                                          <p:spTgt spid="13"/>
                                        </p:tgtEl>
                                        <p:attrNameLst>
                                          <p:attrName>ppt_y</p:attrName>
                                        </p:attrNameLst>
                                      </p:cBhvr>
                                      <p:tavLst>
                                        <p:tav tm="0">
                                          <p:val>
                                            <p:strVal val="1+#ppt_h/2"/>
                                          </p:val>
                                        </p:tav>
                                        <p:tav tm="100000">
                                          <p:val>
                                            <p:strVal val="#ppt_y"/>
                                          </p:val>
                                        </p:tav>
                                      </p:tavLst>
                                    </p:anim>
                                  </p:childTnLst>
                                </p:cTn>
                              </p:par>
                              <p:par>
                                <p:cTn id="46" presetID="2" presetClass="entr" presetSubtype="4" fill="hold" grpId="0" nodeType="withEffect">
                                  <p:stCondLst>
                                    <p:cond delay="0"/>
                                  </p:stCondLst>
                                  <p:childTnLst>
                                    <p:set>
                                      <p:cBhvr>
                                        <p:cTn id="47" dur="1" fill="hold">
                                          <p:stCondLst>
                                            <p:cond delay="0"/>
                                          </p:stCondLst>
                                        </p:cTn>
                                        <p:tgtEl>
                                          <p:spTgt spid="14"/>
                                        </p:tgtEl>
                                        <p:attrNameLst>
                                          <p:attrName>style.visibility</p:attrName>
                                        </p:attrNameLst>
                                      </p:cBhvr>
                                      <p:to>
                                        <p:strVal val="visible"/>
                                      </p:to>
                                    </p:set>
                                    <p:anim calcmode="lin" valueType="num">
                                      <p:cBhvr additive="base">
                                        <p:cTn id="48" dur="500" fill="hold"/>
                                        <p:tgtEl>
                                          <p:spTgt spid="14"/>
                                        </p:tgtEl>
                                        <p:attrNameLst>
                                          <p:attrName>ppt_x</p:attrName>
                                        </p:attrNameLst>
                                      </p:cBhvr>
                                      <p:tavLst>
                                        <p:tav tm="0">
                                          <p:val>
                                            <p:strVal val="#ppt_x"/>
                                          </p:val>
                                        </p:tav>
                                        <p:tav tm="100000">
                                          <p:val>
                                            <p:strVal val="#ppt_x"/>
                                          </p:val>
                                        </p:tav>
                                      </p:tavLst>
                                    </p:anim>
                                    <p:anim calcmode="lin" valueType="num">
                                      <p:cBhvr additive="base">
                                        <p:cTn id="49"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par>
                    <p:cTn id="50" fill="hold">
                      <p:stCondLst>
                        <p:cond delay="indefinite"/>
                      </p:stCondLst>
                      <p:childTnLst>
                        <p:par>
                          <p:cTn id="51" fill="hold">
                            <p:stCondLst>
                              <p:cond delay="0"/>
                            </p:stCondLst>
                            <p:childTnLst>
                              <p:par>
                                <p:cTn id="52" presetID="2" presetClass="entr" presetSubtype="4" fill="hold" grpId="0" nodeType="clickEffect">
                                  <p:stCondLst>
                                    <p:cond delay="0"/>
                                  </p:stCondLst>
                                  <p:childTnLst>
                                    <p:set>
                                      <p:cBhvr>
                                        <p:cTn id="53" dur="1" fill="hold">
                                          <p:stCondLst>
                                            <p:cond delay="0"/>
                                          </p:stCondLst>
                                        </p:cTn>
                                        <p:tgtEl>
                                          <p:spTgt spid="15"/>
                                        </p:tgtEl>
                                        <p:attrNameLst>
                                          <p:attrName>style.visibility</p:attrName>
                                        </p:attrNameLst>
                                      </p:cBhvr>
                                      <p:to>
                                        <p:strVal val="visible"/>
                                      </p:to>
                                    </p:set>
                                    <p:anim calcmode="lin" valueType="num">
                                      <p:cBhvr additive="base">
                                        <p:cTn id="54" dur="500" fill="hold"/>
                                        <p:tgtEl>
                                          <p:spTgt spid="15"/>
                                        </p:tgtEl>
                                        <p:attrNameLst>
                                          <p:attrName>ppt_x</p:attrName>
                                        </p:attrNameLst>
                                      </p:cBhvr>
                                      <p:tavLst>
                                        <p:tav tm="0">
                                          <p:val>
                                            <p:strVal val="#ppt_x"/>
                                          </p:val>
                                        </p:tav>
                                        <p:tav tm="100000">
                                          <p:val>
                                            <p:strVal val="#ppt_x"/>
                                          </p:val>
                                        </p:tav>
                                      </p:tavLst>
                                    </p:anim>
                                    <p:anim calcmode="lin" valueType="num">
                                      <p:cBhvr additive="base">
                                        <p:cTn id="55" dur="500" fill="hold"/>
                                        <p:tgtEl>
                                          <p:spTgt spid="15"/>
                                        </p:tgtEl>
                                        <p:attrNameLst>
                                          <p:attrName>ppt_y</p:attrName>
                                        </p:attrNameLst>
                                      </p:cBhvr>
                                      <p:tavLst>
                                        <p:tav tm="0">
                                          <p:val>
                                            <p:strVal val="1+#ppt_h/2"/>
                                          </p:val>
                                        </p:tav>
                                        <p:tav tm="100000">
                                          <p:val>
                                            <p:strVal val="#ppt_y"/>
                                          </p:val>
                                        </p:tav>
                                      </p:tavLst>
                                    </p:anim>
                                  </p:childTnLst>
                                </p:cTn>
                              </p:par>
                              <p:par>
                                <p:cTn id="56" presetID="2" presetClass="entr" presetSubtype="4" fill="hold" grpId="0" nodeType="withEffect">
                                  <p:stCondLst>
                                    <p:cond delay="0"/>
                                  </p:stCondLst>
                                  <p:childTnLst>
                                    <p:set>
                                      <p:cBhvr>
                                        <p:cTn id="57" dur="1" fill="hold">
                                          <p:stCondLst>
                                            <p:cond delay="0"/>
                                          </p:stCondLst>
                                        </p:cTn>
                                        <p:tgtEl>
                                          <p:spTgt spid="16"/>
                                        </p:tgtEl>
                                        <p:attrNameLst>
                                          <p:attrName>style.visibility</p:attrName>
                                        </p:attrNameLst>
                                      </p:cBhvr>
                                      <p:to>
                                        <p:strVal val="visible"/>
                                      </p:to>
                                    </p:set>
                                    <p:anim calcmode="lin" valueType="num">
                                      <p:cBhvr additive="base">
                                        <p:cTn id="58" dur="500" fill="hold"/>
                                        <p:tgtEl>
                                          <p:spTgt spid="16"/>
                                        </p:tgtEl>
                                        <p:attrNameLst>
                                          <p:attrName>ppt_x</p:attrName>
                                        </p:attrNameLst>
                                      </p:cBhvr>
                                      <p:tavLst>
                                        <p:tav tm="0">
                                          <p:val>
                                            <p:strVal val="#ppt_x"/>
                                          </p:val>
                                        </p:tav>
                                        <p:tav tm="100000">
                                          <p:val>
                                            <p:strVal val="#ppt_x"/>
                                          </p:val>
                                        </p:tav>
                                      </p:tavLst>
                                    </p:anim>
                                    <p:anim calcmode="lin" valueType="num">
                                      <p:cBhvr additive="base">
                                        <p:cTn id="59" dur="500" fill="hold"/>
                                        <p:tgtEl>
                                          <p:spTgt spid="16"/>
                                        </p:tgtEl>
                                        <p:attrNameLst>
                                          <p:attrName>ppt_y</p:attrName>
                                        </p:attrNameLst>
                                      </p:cBhvr>
                                      <p:tavLst>
                                        <p:tav tm="0">
                                          <p:val>
                                            <p:strVal val="1+#ppt_h/2"/>
                                          </p:val>
                                        </p:tav>
                                        <p:tav tm="100000">
                                          <p:val>
                                            <p:strVal val="#ppt_y"/>
                                          </p:val>
                                        </p:tav>
                                      </p:tavLst>
                                    </p:anim>
                                  </p:childTnLst>
                                </p:cTn>
                              </p:par>
                            </p:childTnLst>
                          </p:cTn>
                        </p:par>
                      </p:childTnLst>
                    </p:cTn>
                  </p:par>
                  <p:par>
                    <p:cTn id="60" fill="hold">
                      <p:stCondLst>
                        <p:cond delay="indefinite"/>
                      </p:stCondLst>
                      <p:childTnLst>
                        <p:par>
                          <p:cTn id="61" fill="hold">
                            <p:stCondLst>
                              <p:cond delay="0"/>
                            </p:stCondLst>
                            <p:childTnLst>
                              <p:par>
                                <p:cTn id="62" presetID="2" presetClass="entr" presetSubtype="4" fill="hold" grpId="0" nodeType="clickEffect">
                                  <p:stCondLst>
                                    <p:cond delay="0"/>
                                  </p:stCondLst>
                                  <p:childTnLst>
                                    <p:set>
                                      <p:cBhvr>
                                        <p:cTn id="63" dur="1" fill="hold">
                                          <p:stCondLst>
                                            <p:cond delay="0"/>
                                          </p:stCondLst>
                                        </p:cTn>
                                        <p:tgtEl>
                                          <p:spTgt spid="17"/>
                                        </p:tgtEl>
                                        <p:attrNameLst>
                                          <p:attrName>style.visibility</p:attrName>
                                        </p:attrNameLst>
                                      </p:cBhvr>
                                      <p:to>
                                        <p:strVal val="visible"/>
                                      </p:to>
                                    </p:set>
                                    <p:anim calcmode="lin" valueType="num">
                                      <p:cBhvr additive="base">
                                        <p:cTn id="64" dur="500" fill="hold"/>
                                        <p:tgtEl>
                                          <p:spTgt spid="17"/>
                                        </p:tgtEl>
                                        <p:attrNameLst>
                                          <p:attrName>ppt_x</p:attrName>
                                        </p:attrNameLst>
                                      </p:cBhvr>
                                      <p:tavLst>
                                        <p:tav tm="0">
                                          <p:val>
                                            <p:strVal val="#ppt_x"/>
                                          </p:val>
                                        </p:tav>
                                        <p:tav tm="100000">
                                          <p:val>
                                            <p:strVal val="#ppt_x"/>
                                          </p:val>
                                        </p:tav>
                                      </p:tavLst>
                                    </p:anim>
                                    <p:anim calcmode="lin" valueType="num">
                                      <p:cBhvr additive="base">
                                        <p:cTn id="65" dur="500" fill="hold"/>
                                        <p:tgtEl>
                                          <p:spTgt spid="17"/>
                                        </p:tgtEl>
                                        <p:attrNameLst>
                                          <p:attrName>ppt_y</p:attrName>
                                        </p:attrNameLst>
                                      </p:cBhvr>
                                      <p:tavLst>
                                        <p:tav tm="0">
                                          <p:val>
                                            <p:strVal val="1+#ppt_h/2"/>
                                          </p:val>
                                        </p:tav>
                                        <p:tav tm="100000">
                                          <p:val>
                                            <p:strVal val="#ppt_y"/>
                                          </p:val>
                                        </p:tav>
                                      </p:tavLst>
                                    </p:anim>
                                  </p:childTnLst>
                                </p:cTn>
                              </p:par>
                              <p:par>
                                <p:cTn id="66" presetID="2" presetClass="entr" presetSubtype="4" fill="hold" grpId="0" nodeType="withEffect">
                                  <p:stCondLst>
                                    <p:cond delay="0"/>
                                  </p:stCondLst>
                                  <p:childTnLst>
                                    <p:set>
                                      <p:cBhvr>
                                        <p:cTn id="67" dur="1" fill="hold">
                                          <p:stCondLst>
                                            <p:cond delay="0"/>
                                          </p:stCondLst>
                                        </p:cTn>
                                        <p:tgtEl>
                                          <p:spTgt spid="18"/>
                                        </p:tgtEl>
                                        <p:attrNameLst>
                                          <p:attrName>style.visibility</p:attrName>
                                        </p:attrNameLst>
                                      </p:cBhvr>
                                      <p:to>
                                        <p:strVal val="visible"/>
                                      </p:to>
                                    </p:set>
                                    <p:anim calcmode="lin" valueType="num">
                                      <p:cBhvr additive="base">
                                        <p:cTn id="68" dur="500" fill="hold"/>
                                        <p:tgtEl>
                                          <p:spTgt spid="18"/>
                                        </p:tgtEl>
                                        <p:attrNameLst>
                                          <p:attrName>ppt_x</p:attrName>
                                        </p:attrNameLst>
                                      </p:cBhvr>
                                      <p:tavLst>
                                        <p:tav tm="0">
                                          <p:val>
                                            <p:strVal val="#ppt_x"/>
                                          </p:val>
                                        </p:tav>
                                        <p:tav tm="100000">
                                          <p:val>
                                            <p:strVal val="#ppt_x"/>
                                          </p:val>
                                        </p:tav>
                                      </p:tavLst>
                                    </p:anim>
                                    <p:anim calcmode="lin" valueType="num">
                                      <p:cBhvr additive="base">
                                        <p:cTn id="69" dur="500" fill="hold"/>
                                        <p:tgtEl>
                                          <p:spTgt spid="1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7" grpId="0"/>
      <p:bldP spid="8" grpId="0"/>
      <p:bldP spid="9" grpId="0"/>
      <p:bldP spid="10" grpId="0"/>
      <p:bldP spid="11" grpId="0"/>
      <p:bldP spid="12" grpId="0"/>
      <p:bldP spid="13" grpId="0"/>
      <p:bldP spid="14" grpId="0"/>
      <p:bldP spid="15" grpId="0"/>
      <p:bldP spid="16" grpId="0"/>
      <p:bldP spid="17" grpId="0"/>
      <p:bldP spid="18" grpId="0"/>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artalom helye 2">
            <a:extLst>
              <a:ext uri="{FF2B5EF4-FFF2-40B4-BE49-F238E27FC236}">
                <a16:creationId xmlns:a16="http://schemas.microsoft.com/office/drawing/2014/main" id="{21C575F2-DCB5-467E-9D41-0093440515F3}"/>
              </a:ext>
            </a:extLst>
          </p:cNvPr>
          <p:cNvSpPr>
            <a:spLocks noGrp="1"/>
          </p:cNvSpPr>
          <p:nvPr>
            <p:ph idx="1"/>
          </p:nvPr>
        </p:nvSpPr>
        <p:spPr>
          <a:xfrm>
            <a:off x="477078" y="1604487"/>
            <a:ext cx="11251096" cy="587171"/>
          </a:xfrm>
        </p:spPr>
        <p:txBody>
          <a:bodyPr>
            <a:normAutofit/>
          </a:bodyPr>
          <a:lstStyle/>
          <a:p>
            <a:pPr marL="0" indent="0" algn="ctr">
              <a:buNone/>
            </a:pPr>
            <a:r>
              <a:rPr lang="en-US" dirty="0">
                <a:latin typeface="Times New Roman" panose="02020603050405020304" pitchFamily="18" charset="0"/>
                <a:cs typeface="Times New Roman" panose="02020603050405020304" pitchFamily="18" charset="0"/>
              </a:rPr>
              <a:t>Let's look at two already known redox </a:t>
            </a:r>
            <a:r>
              <a:rPr lang="en-US" dirty="0" smtClean="0">
                <a:latin typeface="Times New Roman" panose="02020603050405020304" pitchFamily="18" charset="0"/>
                <a:cs typeface="Times New Roman" panose="02020603050405020304" pitchFamily="18" charset="0"/>
              </a:rPr>
              <a:t>reactions</a:t>
            </a:r>
            <a:r>
              <a:rPr lang="hu-HU" dirty="0" smtClean="0">
                <a:latin typeface="Times New Roman" panose="02020603050405020304" pitchFamily="18" charset="0"/>
                <a:cs typeface="Times New Roman" panose="02020603050405020304" pitchFamily="18" charset="0"/>
              </a:rPr>
              <a:t>!</a:t>
            </a:r>
            <a:endParaRPr lang="hu-HU" dirty="0">
              <a:latin typeface="Times New Roman" panose="02020603050405020304" pitchFamily="18" charset="0"/>
              <a:cs typeface="Times New Roman" panose="02020603050405020304" pitchFamily="18" charset="0"/>
            </a:endParaRPr>
          </a:p>
        </p:txBody>
      </p:sp>
      <p:sp>
        <p:nvSpPr>
          <p:cNvPr id="10" name="Szövegdoboz 9">
            <a:extLst>
              <a:ext uri="{FF2B5EF4-FFF2-40B4-BE49-F238E27FC236}">
                <a16:creationId xmlns:a16="http://schemas.microsoft.com/office/drawing/2014/main" id="{717B8A86-9240-488E-A1D9-DC5726D0F4FB}"/>
              </a:ext>
            </a:extLst>
          </p:cNvPr>
          <p:cNvSpPr txBox="1"/>
          <p:nvPr/>
        </p:nvSpPr>
        <p:spPr>
          <a:xfrm>
            <a:off x="477078" y="3584025"/>
            <a:ext cx="11251096" cy="830997"/>
          </a:xfrm>
          <a:prstGeom prst="rect">
            <a:avLst/>
          </a:prstGeom>
          <a:noFill/>
        </p:spPr>
        <p:txBody>
          <a:bodyPr wrap="square" rtlCol="0">
            <a:spAutoFit/>
          </a:bodyPr>
          <a:lstStyle/>
          <a:p>
            <a:pPr algn="ctr"/>
            <a:r>
              <a:rPr lang="en-US" sz="2400" dirty="0">
                <a:latin typeface="Times New Roman" panose="02020603050405020304" pitchFamily="18" charset="0"/>
                <a:cs typeface="Times New Roman" panose="02020603050405020304" pitchFamily="18" charset="0"/>
              </a:rPr>
              <a:t>The permanganate </a:t>
            </a:r>
            <a:r>
              <a:rPr lang="en-US" sz="2400" dirty="0" smtClean="0">
                <a:latin typeface="Times New Roman" panose="02020603050405020304" pitchFamily="18" charset="0"/>
                <a:cs typeface="Times New Roman" panose="02020603050405020304" pitchFamily="18" charset="0"/>
              </a:rPr>
              <a:t>is </a:t>
            </a:r>
            <a:r>
              <a:rPr lang="en-US" sz="2400" dirty="0">
                <a:latin typeface="Times New Roman" panose="02020603050405020304" pitchFamily="18" charset="0"/>
                <a:cs typeface="Times New Roman" panose="02020603050405020304" pitchFamily="18" charset="0"/>
              </a:rPr>
              <a:t>the </a:t>
            </a:r>
            <a:r>
              <a:rPr lang="en-US" sz="2400" dirty="0" err="1">
                <a:latin typeface="Times New Roman" panose="02020603050405020304" pitchFamily="18" charset="0"/>
                <a:cs typeface="Times New Roman" panose="02020603050405020304" pitchFamily="18" charset="0"/>
              </a:rPr>
              <a:t>cathodic</a:t>
            </a:r>
            <a:r>
              <a:rPr lang="en-US" sz="2400" dirty="0">
                <a:latin typeface="Times New Roman" panose="02020603050405020304" pitchFamily="18" charset="0"/>
                <a:cs typeface="Times New Roman" panose="02020603050405020304" pitchFamily="18" charset="0"/>
              </a:rPr>
              <a:t> half-reaction, the peroxide </a:t>
            </a:r>
            <a:r>
              <a:rPr lang="hu-HU" sz="2400" dirty="0" smtClean="0">
                <a:latin typeface="Times New Roman" panose="02020603050405020304" pitchFamily="18" charset="0"/>
                <a:cs typeface="Times New Roman" panose="02020603050405020304" pitchFamily="18" charset="0"/>
              </a:rPr>
              <a:t>is </a:t>
            </a:r>
            <a:r>
              <a:rPr lang="en-US" sz="2400" dirty="0" smtClean="0">
                <a:latin typeface="Times New Roman" panose="02020603050405020304" pitchFamily="18" charset="0"/>
                <a:cs typeface="Times New Roman" panose="02020603050405020304" pitchFamily="18" charset="0"/>
              </a:rPr>
              <a:t>the </a:t>
            </a:r>
            <a:r>
              <a:rPr lang="en-US" sz="2400" dirty="0">
                <a:latin typeface="Times New Roman" panose="02020603050405020304" pitchFamily="18" charset="0"/>
                <a:cs typeface="Times New Roman" panose="02020603050405020304" pitchFamily="18" charset="0"/>
              </a:rPr>
              <a:t>anodic half-reaction, i.e</a:t>
            </a:r>
            <a:r>
              <a:rPr lang="en-US" sz="2400" dirty="0" smtClean="0">
                <a:latin typeface="Times New Roman" panose="02020603050405020304" pitchFamily="18" charset="0"/>
                <a:cs typeface="Times New Roman" panose="02020603050405020304" pitchFamily="18" charset="0"/>
              </a:rPr>
              <a:t>.</a:t>
            </a:r>
            <a:r>
              <a:rPr lang="hu-HU" sz="2400" dirty="0" smtClean="0">
                <a:latin typeface="Times New Roman" panose="02020603050405020304" pitchFamily="18" charset="0"/>
                <a:cs typeface="Times New Roman" panose="02020603050405020304" pitchFamily="18" charset="0"/>
              </a:rPr>
              <a:t>,</a:t>
            </a:r>
            <a:r>
              <a:rPr lang="en-US" sz="2400" dirty="0" smtClean="0">
                <a:latin typeface="Times New Roman" panose="02020603050405020304" pitchFamily="18" charset="0"/>
                <a:cs typeface="Times New Roman" panose="02020603050405020304" pitchFamily="18" charset="0"/>
              </a:rPr>
              <a:t> </a:t>
            </a:r>
            <a:r>
              <a:rPr lang="en-US" sz="2400" dirty="0">
                <a:latin typeface="Times New Roman" panose="02020603050405020304" pitchFamily="18" charset="0"/>
                <a:cs typeface="Times New Roman" panose="02020603050405020304" pitchFamily="18" charset="0"/>
              </a:rPr>
              <a:t>the permanganate ion is reduced, while the peroxide is </a:t>
            </a:r>
            <a:r>
              <a:rPr lang="en-US" sz="2400" dirty="0" smtClean="0">
                <a:latin typeface="Times New Roman" panose="02020603050405020304" pitchFamily="18" charset="0"/>
                <a:cs typeface="Times New Roman" panose="02020603050405020304" pitchFamily="18" charset="0"/>
              </a:rPr>
              <a:t>oxidized</a:t>
            </a:r>
            <a:r>
              <a:rPr lang="hu-HU" sz="2400" dirty="0" smtClean="0">
                <a:latin typeface="Times New Roman" panose="02020603050405020304" pitchFamily="18" charset="0"/>
                <a:cs typeface="Times New Roman" panose="02020603050405020304" pitchFamily="18" charset="0"/>
              </a:rPr>
              <a:t>.</a:t>
            </a:r>
            <a:endParaRPr lang="hu-HU" sz="2400" dirty="0">
              <a:latin typeface="Times New Roman" panose="02020603050405020304" pitchFamily="18" charset="0"/>
              <a:cs typeface="Times New Roman" panose="02020603050405020304" pitchFamily="18" charset="0"/>
            </a:endParaRPr>
          </a:p>
        </p:txBody>
      </p:sp>
      <p:sp>
        <p:nvSpPr>
          <p:cNvPr id="12" name="Szövegdoboz 11">
            <a:extLst>
              <a:ext uri="{FF2B5EF4-FFF2-40B4-BE49-F238E27FC236}">
                <a16:creationId xmlns:a16="http://schemas.microsoft.com/office/drawing/2014/main" id="{C8498196-EF63-42C3-B022-A69D59681019}"/>
              </a:ext>
            </a:extLst>
          </p:cNvPr>
          <p:cNvSpPr txBox="1"/>
          <p:nvPr/>
        </p:nvSpPr>
        <p:spPr>
          <a:xfrm>
            <a:off x="589001" y="5942894"/>
            <a:ext cx="11036996" cy="830997"/>
          </a:xfrm>
          <a:prstGeom prst="rect">
            <a:avLst/>
          </a:prstGeom>
          <a:noFill/>
        </p:spPr>
        <p:txBody>
          <a:bodyPr wrap="none" rtlCol="0">
            <a:spAutoFit/>
          </a:bodyPr>
          <a:lstStyle/>
          <a:p>
            <a:pPr algn="ctr"/>
            <a:r>
              <a:rPr lang="en-US" sz="2400" dirty="0">
                <a:latin typeface="Times New Roman" panose="02020603050405020304" pitchFamily="18" charset="0"/>
                <a:cs typeface="Times New Roman" panose="02020603050405020304" pitchFamily="18" charset="0"/>
              </a:rPr>
              <a:t>Both half-reactions take place in the direction of chlorine evolution</a:t>
            </a:r>
            <a:r>
              <a:rPr lang="hu-HU" sz="2400" dirty="0" smtClean="0">
                <a:latin typeface="Times New Roman" panose="02020603050405020304" pitchFamily="18" charset="0"/>
                <a:cs typeface="Times New Roman" panose="02020603050405020304" pitchFamily="18" charset="0"/>
              </a:rPr>
              <a:t>!</a:t>
            </a:r>
            <a:r>
              <a:rPr lang="hu-HU" sz="2400" dirty="0">
                <a:latin typeface="Times New Roman" panose="02020603050405020304" pitchFamily="18" charset="0"/>
                <a:cs typeface="Times New Roman" panose="02020603050405020304" pitchFamily="18" charset="0"/>
              </a:rPr>
              <a:t/>
            </a:r>
            <a:br>
              <a:rPr lang="hu-HU" sz="2400" dirty="0">
                <a:latin typeface="Times New Roman" panose="02020603050405020304" pitchFamily="18" charset="0"/>
                <a:cs typeface="Times New Roman" panose="02020603050405020304" pitchFamily="18" charset="0"/>
              </a:rPr>
            </a:br>
            <a:r>
              <a:rPr lang="en-US" sz="2400" dirty="0">
                <a:latin typeface="Times New Roman" panose="02020603050405020304" pitchFamily="18" charset="0"/>
                <a:cs typeface="Times New Roman" panose="02020603050405020304" pitchFamily="18" charset="0"/>
              </a:rPr>
              <a:t>Do not pour </a:t>
            </a:r>
            <a:r>
              <a:rPr lang="en-US" sz="2400" dirty="0" smtClean="0">
                <a:latin typeface="Times New Roman" panose="02020603050405020304" pitchFamily="18" charset="0"/>
                <a:cs typeface="Times New Roman" panose="02020603050405020304" pitchFamily="18" charset="0"/>
              </a:rPr>
              <a:t>Hypo</a:t>
            </a:r>
            <a:r>
              <a:rPr lang="hu-HU" sz="2400" dirty="0" smtClean="0">
                <a:latin typeface="Times New Roman" panose="02020603050405020304" pitchFamily="18" charset="0"/>
                <a:cs typeface="Times New Roman" panose="02020603050405020304" pitchFamily="18" charset="0"/>
              </a:rPr>
              <a:t> (NaOCl)</a:t>
            </a:r>
            <a:r>
              <a:rPr lang="en-US" sz="2400" dirty="0" smtClean="0">
                <a:latin typeface="Times New Roman" panose="02020603050405020304" pitchFamily="18" charset="0"/>
                <a:cs typeface="Times New Roman" panose="02020603050405020304" pitchFamily="18" charset="0"/>
              </a:rPr>
              <a:t> </a:t>
            </a:r>
            <a:r>
              <a:rPr lang="en-US" sz="2400" dirty="0">
                <a:latin typeface="Times New Roman" panose="02020603050405020304" pitchFamily="18" charset="0"/>
                <a:cs typeface="Times New Roman" panose="02020603050405020304" pitchFamily="18" charset="0"/>
              </a:rPr>
              <a:t>and hydrochloric </a:t>
            </a:r>
            <a:r>
              <a:rPr lang="en-US" sz="2400" dirty="0" smtClean="0">
                <a:latin typeface="Times New Roman" panose="02020603050405020304" pitchFamily="18" charset="0"/>
                <a:cs typeface="Times New Roman" panose="02020603050405020304" pitchFamily="18" charset="0"/>
              </a:rPr>
              <a:t>acid</a:t>
            </a:r>
            <a:r>
              <a:rPr lang="hu-HU" sz="2400" dirty="0" smtClean="0">
                <a:latin typeface="Times New Roman" panose="02020603050405020304" pitchFamily="18" charset="0"/>
                <a:cs typeface="Times New Roman" panose="02020603050405020304" pitchFamily="18" charset="0"/>
              </a:rPr>
              <a:t> (HCl)</a:t>
            </a:r>
            <a:r>
              <a:rPr lang="en-US" sz="2400" dirty="0" smtClean="0">
                <a:latin typeface="Times New Roman" panose="02020603050405020304" pitchFamily="18" charset="0"/>
                <a:cs typeface="Times New Roman" panose="02020603050405020304" pitchFamily="18" charset="0"/>
              </a:rPr>
              <a:t> </a:t>
            </a:r>
            <a:r>
              <a:rPr lang="hu-HU" sz="2400" dirty="0" smtClean="0">
                <a:latin typeface="Times New Roman" panose="02020603050405020304" pitchFamily="18" charset="0"/>
                <a:cs typeface="Times New Roman" panose="02020603050405020304" pitchFamily="18" charset="0"/>
              </a:rPr>
              <a:t>into</a:t>
            </a:r>
            <a:r>
              <a:rPr lang="en-US" sz="2400" dirty="0" smtClean="0">
                <a:latin typeface="Times New Roman" panose="02020603050405020304" pitchFamily="18" charset="0"/>
                <a:cs typeface="Times New Roman" panose="02020603050405020304" pitchFamily="18" charset="0"/>
              </a:rPr>
              <a:t> </a:t>
            </a:r>
            <a:r>
              <a:rPr lang="en-US" sz="2400" dirty="0">
                <a:latin typeface="Times New Roman" panose="02020603050405020304" pitchFamily="18" charset="0"/>
                <a:cs typeface="Times New Roman" panose="02020603050405020304" pitchFamily="18" charset="0"/>
              </a:rPr>
              <a:t>the toilet at the same time</a:t>
            </a:r>
            <a:r>
              <a:rPr lang="hu-HU" sz="2400" dirty="0" smtClean="0">
                <a:latin typeface="Times New Roman" panose="02020603050405020304" pitchFamily="18" charset="0"/>
                <a:cs typeface="Times New Roman" panose="02020603050405020304" pitchFamily="18" charset="0"/>
              </a:rPr>
              <a:t>!</a:t>
            </a:r>
            <a:endParaRPr lang="hu-HU" sz="2400" dirty="0">
              <a:latin typeface="Times New Roman" panose="02020603050405020304" pitchFamily="18" charset="0"/>
              <a:cs typeface="Times New Roman" panose="02020603050405020304" pitchFamily="18" charset="0"/>
            </a:endParaRPr>
          </a:p>
        </p:txBody>
      </p:sp>
      <mc:AlternateContent xmlns:mc="http://schemas.openxmlformats.org/markup-compatibility/2006" xmlns:a14="http://schemas.microsoft.com/office/drawing/2010/main">
        <mc:Choice Requires="a14">
          <p:sp>
            <p:nvSpPr>
              <p:cNvPr id="19" name="Szövegdoboz 18">
                <a:extLst>
                  <a:ext uri="{FF2B5EF4-FFF2-40B4-BE49-F238E27FC236}">
                    <a16:creationId xmlns:a16="http://schemas.microsoft.com/office/drawing/2014/main" id="{8C38FC55-06F9-4BED-BEE8-31B1E16438A7}"/>
                  </a:ext>
                </a:extLst>
              </p:cNvPr>
              <p:cNvSpPr txBox="1"/>
              <p:nvPr/>
            </p:nvSpPr>
            <p:spPr>
              <a:xfrm>
                <a:off x="2008324" y="2145321"/>
                <a:ext cx="8163196" cy="457176"/>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sSubSup>
                        <m:sSubSupPr>
                          <m:ctrlPr>
                            <a:rPr lang="hu-HU" sz="2400" b="0" i="1" smtClean="0">
                              <a:latin typeface="Cambria Math" panose="02040503050406030204" pitchFamily="18" charset="0"/>
                            </a:rPr>
                          </m:ctrlPr>
                        </m:sSubSupPr>
                        <m:e>
                          <m:r>
                            <a:rPr lang="hu-HU" sz="2400" b="0" i="1" smtClean="0">
                              <a:latin typeface="Cambria Math" panose="02040503050406030204" pitchFamily="18" charset="0"/>
                            </a:rPr>
                            <m:t>𝑀𝑛𝑂</m:t>
                          </m:r>
                        </m:e>
                        <m:sub>
                          <m:r>
                            <a:rPr lang="hu-HU" sz="2400" b="0" i="1" smtClean="0">
                              <a:latin typeface="Cambria Math" panose="02040503050406030204" pitchFamily="18" charset="0"/>
                            </a:rPr>
                            <m:t>4</m:t>
                          </m:r>
                        </m:sub>
                        <m:sup>
                          <m:r>
                            <a:rPr lang="hu-HU" sz="2400" b="0" i="1" smtClean="0">
                              <a:latin typeface="Cambria Math" panose="02040503050406030204" pitchFamily="18" charset="0"/>
                            </a:rPr>
                            <m:t>−</m:t>
                          </m:r>
                        </m:sup>
                      </m:sSubSup>
                      <m:r>
                        <a:rPr lang="hu-HU" sz="2400" b="0" i="1" smtClean="0">
                          <a:latin typeface="Cambria Math" panose="02040503050406030204" pitchFamily="18" charset="0"/>
                        </a:rPr>
                        <m:t>+8</m:t>
                      </m:r>
                      <m:sSup>
                        <m:sSupPr>
                          <m:ctrlPr>
                            <a:rPr lang="hu-HU" sz="2400" b="0" i="1" smtClean="0">
                              <a:latin typeface="Cambria Math" panose="02040503050406030204" pitchFamily="18" charset="0"/>
                            </a:rPr>
                          </m:ctrlPr>
                        </m:sSupPr>
                        <m:e>
                          <m:r>
                            <a:rPr lang="hu-HU" sz="2400" b="0" i="1" smtClean="0">
                              <a:latin typeface="Cambria Math" panose="02040503050406030204" pitchFamily="18" charset="0"/>
                            </a:rPr>
                            <m:t>𝐻</m:t>
                          </m:r>
                        </m:e>
                        <m:sup>
                          <m:r>
                            <a:rPr lang="hu-HU" sz="2400" b="0" i="1" smtClean="0">
                              <a:latin typeface="Cambria Math" panose="02040503050406030204" pitchFamily="18" charset="0"/>
                            </a:rPr>
                            <m:t>+</m:t>
                          </m:r>
                        </m:sup>
                      </m:sSup>
                      <m:r>
                        <a:rPr lang="hu-HU" sz="2400" b="0" i="1" smtClean="0">
                          <a:latin typeface="Cambria Math" panose="02040503050406030204" pitchFamily="18" charset="0"/>
                        </a:rPr>
                        <m:t>+5</m:t>
                      </m:r>
                      <m:sSup>
                        <m:sSupPr>
                          <m:ctrlPr>
                            <a:rPr lang="hu-HU" sz="2400" b="0" i="1" smtClean="0">
                              <a:latin typeface="Cambria Math" panose="02040503050406030204" pitchFamily="18" charset="0"/>
                            </a:rPr>
                          </m:ctrlPr>
                        </m:sSupPr>
                        <m:e>
                          <m:r>
                            <a:rPr lang="hu-HU" sz="2400" b="0" i="1" smtClean="0">
                              <a:latin typeface="Cambria Math" panose="02040503050406030204" pitchFamily="18" charset="0"/>
                            </a:rPr>
                            <m:t>𝑒</m:t>
                          </m:r>
                        </m:e>
                        <m:sup>
                          <m:r>
                            <a:rPr lang="hu-HU" sz="2400" b="0" i="1" smtClean="0">
                              <a:latin typeface="Cambria Math" panose="02040503050406030204" pitchFamily="18" charset="0"/>
                            </a:rPr>
                            <m:t>−</m:t>
                          </m:r>
                        </m:sup>
                      </m:sSup>
                      <m:r>
                        <a:rPr lang="hu-HU" sz="2400" b="0" i="1" smtClean="0">
                          <a:latin typeface="Cambria Math" panose="02040503050406030204" pitchFamily="18" charset="0"/>
                        </a:rPr>
                        <m:t>=</m:t>
                      </m:r>
                      <m:sSup>
                        <m:sSupPr>
                          <m:ctrlPr>
                            <a:rPr lang="hu-HU" sz="2400" b="0" i="1" smtClean="0">
                              <a:latin typeface="Cambria Math" panose="02040503050406030204" pitchFamily="18" charset="0"/>
                            </a:rPr>
                          </m:ctrlPr>
                        </m:sSupPr>
                        <m:e>
                          <m:r>
                            <a:rPr lang="hu-HU" sz="2400" b="0" i="1" smtClean="0">
                              <a:latin typeface="Cambria Math" panose="02040503050406030204" pitchFamily="18" charset="0"/>
                            </a:rPr>
                            <m:t>𝑀𝑛</m:t>
                          </m:r>
                        </m:e>
                        <m:sup>
                          <m:r>
                            <a:rPr lang="hu-HU" sz="2400" b="0" i="1" smtClean="0">
                              <a:latin typeface="Cambria Math" panose="02040503050406030204" pitchFamily="18" charset="0"/>
                            </a:rPr>
                            <m:t>2+</m:t>
                          </m:r>
                        </m:sup>
                      </m:sSup>
                      <m:r>
                        <a:rPr lang="hu-HU" sz="2400" b="0" i="1" smtClean="0">
                          <a:latin typeface="Cambria Math" panose="02040503050406030204" pitchFamily="18" charset="0"/>
                        </a:rPr>
                        <m:t>+4</m:t>
                      </m:r>
                      <m:sSub>
                        <m:sSubPr>
                          <m:ctrlPr>
                            <a:rPr lang="hu-HU" sz="2400" b="0" i="1" smtClean="0">
                              <a:latin typeface="Cambria Math" panose="02040503050406030204" pitchFamily="18" charset="0"/>
                            </a:rPr>
                          </m:ctrlPr>
                        </m:sSubPr>
                        <m:e>
                          <m:r>
                            <a:rPr lang="hu-HU" sz="2400" b="0" i="1" smtClean="0">
                              <a:latin typeface="Cambria Math" panose="02040503050406030204" pitchFamily="18" charset="0"/>
                            </a:rPr>
                            <m:t>𝐻</m:t>
                          </m:r>
                        </m:e>
                        <m:sub>
                          <m:r>
                            <a:rPr lang="hu-HU" sz="2400" b="0" i="1" smtClean="0">
                              <a:latin typeface="Cambria Math" panose="02040503050406030204" pitchFamily="18" charset="0"/>
                            </a:rPr>
                            <m:t>2</m:t>
                          </m:r>
                        </m:sub>
                      </m:sSub>
                      <m:r>
                        <a:rPr lang="hu-HU" sz="2400" b="0" i="1" smtClean="0">
                          <a:latin typeface="Cambria Math" panose="02040503050406030204" pitchFamily="18" charset="0"/>
                        </a:rPr>
                        <m:t>𝑂</m:t>
                      </m:r>
                      <m:r>
                        <a:rPr lang="hu-HU" sz="2400" b="0" i="1" smtClean="0">
                          <a:latin typeface="Cambria Math" panose="02040503050406030204" pitchFamily="18" charset="0"/>
                        </a:rPr>
                        <m:t>    </m:t>
                      </m:r>
                      <m:sSubSup>
                        <m:sSubSupPr>
                          <m:ctrlPr>
                            <a:rPr lang="hu-HU" sz="2400" b="0" i="1" smtClean="0">
                              <a:latin typeface="Cambria Math" panose="02040503050406030204" pitchFamily="18" charset="0"/>
                            </a:rPr>
                          </m:ctrlPr>
                        </m:sSubSupPr>
                        <m:e>
                          <m:r>
                            <m:rPr>
                              <m:sty m:val="p"/>
                            </m:rPr>
                            <a:rPr lang="el-GR" sz="2400" i="1">
                              <a:latin typeface="Cambria Math" panose="02040503050406030204" pitchFamily="18" charset="0"/>
                            </a:rPr>
                            <m:t>ε</m:t>
                          </m:r>
                        </m:e>
                        <m:sub>
                          <m:f>
                            <m:fPr>
                              <m:type m:val="lin"/>
                              <m:ctrlPr>
                                <a:rPr lang="hu-HU" sz="2400" b="0" i="1" smtClean="0">
                                  <a:latin typeface="Cambria Math" panose="02040503050406030204" pitchFamily="18" charset="0"/>
                                </a:rPr>
                              </m:ctrlPr>
                            </m:fPr>
                            <m:num>
                              <m:sSup>
                                <m:sSupPr>
                                  <m:ctrlPr>
                                    <a:rPr lang="hu-HU" sz="2400" b="0" i="1" smtClean="0">
                                      <a:latin typeface="Cambria Math" panose="02040503050406030204" pitchFamily="18" charset="0"/>
                                    </a:rPr>
                                  </m:ctrlPr>
                                </m:sSupPr>
                                <m:e>
                                  <m:r>
                                    <a:rPr lang="hu-HU" sz="2400" b="0" i="1" smtClean="0">
                                      <a:latin typeface="Cambria Math" panose="02040503050406030204" pitchFamily="18" charset="0"/>
                                    </a:rPr>
                                    <m:t>𝑀𝑛</m:t>
                                  </m:r>
                                </m:e>
                                <m:sup>
                                  <m:r>
                                    <a:rPr lang="hu-HU" sz="2400" b="0" i="1" smtClean="0">
                                      <a:latin typeface="Cambria Math" panose="02040503050406030204" pitchFamily="18" charset="0"/>
                                    </a:rPr>
                                    <m:t>2+</m:t>
                                  </m:r>
                                </m:sup>
                              </m:sSup>
                            </m:num>
                            <m:den>
                              <m:sSubSup>
                                <m:sSubSupPr>
                                  <m:ctrlPr>
                                    <a:rPr lang="hu-HU" sz="2400" i="1">
                                      <a:latin typeface="Cambria Math" panose="02040503050406030204" pitchFamily="18" charset="0"/>
                                    </a:rPr>
                                  </m:ctrlPr>
                                </m:sSubSupPr>
                                <m:e>
                                  <m:r>
                                    <a:rPr lang="hu-HU" sz="2400" i="1">
                                      <a:latin typeface="Cambria Math" panose="02040503050406030204" pitchFamily="18" charset="0"/>
                                    </a:rPr>
                                    <m:t>𝑀𝑛𝑂</m:t>
                                  </m:r>
                                </m:e>
                                <m:sub>
                                  <m:r>
                                    <a:rPr lang="hu-HU" sz="2400" i="1">
                                      <a:latin typeface="Cambria Math" panose="02040503050406030204" pitchFamily="18" charset="0"/>
                                    </a:rPr>
                                    <m:t>4</m:t>
                                  </m:r>
                                </m:sub>
                                <m:sup>
                                  <m:r>
                                    <a:rPr lang="hu-HU" sz="2400" i="1">
                                      <a:latin typeface="Cambria Math" panose="02040503050406030204" pitchFamily="18" charset="0"/>
                                    </a:rPr>
                                    <m:t>−</m:t>
                                  </m:r>
                                </m:sup>
                              </m:sSubSup>
                            </m:den>
                          </m:f>
                        </m:sub>
                        <m:sup>
                          <m:r>
                            <a:rPr lang="hu-HU" sz="2400" b="0" i="1" smtClean="0">
                              <a:latin typeface="Cambria Math" panose="02040503050406030204" pitchFamily="18" charset="0"/>
                            </a:rPr>
                            <m:t>𝑜</m:t>
                          </m:r>
                        </m:sup>
                      </m:sSubSup>
                      <m:r>
                        <a:rPr lang="hu-HU" sz="2400" b="0" i="1" smtClean="0">
                          <a:latin typeface="Cambria Math" panose="02040503050406030204" pitchFamily="18" charset="0"/>
                        </a:rPr>
                        <m:t>=</m:t>
                      </m:r>
                      <m:r>
                        <a:rPr lang="hu-HU" sz="2400" b="0" i="0" smtClean="0">
                          <a:latin typeface="Cambria Math" panose="02040503050406030204" pitchFamily="18" charset="0"/>
                        </a:rPr>
                        <m:t>+1.52</m:t>
                      </m:r>
                      <m:r>
                        <m:rPr>
                          <m:sty m:val="p"/>
                        </m:rPr>
                        <a:rPr lang="hu-HU" sz="2400" b="0" i="0" smtClean="0">
                          <a:latin typeface="Cambria Math" panose="02040503050406030204" pitchFamily="18" charset="0"/>
                        </a:rPr>
                        <m:t>V</m:t>
                      </m:r>
                    </m:oMath>
                  </m:oMathPara>
                </a14:m>
                <a:endParaRPr lang="hu-HU" sz="2400" dirty="0"/>
              </a:p>
            </p:txBody>
          </p:sp>
        </mc:Choice>
        <mc:Fallback xmlns="">
          <p:sp>
            <p:nvSpPr>
              <p:cNvPr id="19" name="Szövegdoboz 18">
                <a:extLst>
                  <a:ext uri="{FF2B5EF4-FFF2-40B4-BE49-F238E27FC236}">
                    <a16:creationId xmlns:a16="http://schemas.microsoft.com/office/drawing/2014/main" id="{8C38FC55-06F9-4BED-BEE8-31B1E16438A7}"/>
                  </a:ext>
                </a:extLst>
              </p:cNvPr>
              <p:cNvSpPr txBox="1">
                <a:spLocks noRot="1" noChangeAspect="1" noMove="1" noResize="1" noEditPoints="1" noAdjustHandles="1" noChangeArrowheads="1" noChangeShapeType="1" noTextEdit="1"/>
              </p:cNvSpPr>
              <p:nvPr/>
            </p:nvSpPr>
            <p:spPr>
              <a:xfrm>
                <a:off x="2008324" y="2145321"/>
                <a:ext cx="8163196" cy="457176"/>
              </a:xfrm>
              <a:prstGeom prst="rect">
                <a:avLst/>
              </a:prstGeom>
              <a:blipFill>
                <a:blip r:embed="rId3"/>
                <a:stretch>
                  <a:fillRect l="-373" t="-58667" r="-522" b="-150667"/>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20" name="Szövegdoboz 19">
                <a:extLst>
                  <a:ext uri="{FF2B5EF4-FFF2-40B4-BE49-F238E27FC236}">
                    <a16:creationId xmlns:a16="http://schemas.microsoft.com/office/drawing/2014/main" id="{18E04BA2-EB1E-4B7A-AC5E-C120596E6986}"/>
                  </a:ext>
                </a:extLst>
              </p:cNvPr>
              <p:cNvSpPr txBox="1"/>
              <p:nvPr/>
            </p:nvSpPr>
            <p:spPr>
              <a:xfrm>
                <a:off x="3067866" y="2609778"/>
                <a:ext cx="6058325" cy="419923"/>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sSub>
                        <m:sSubPr>
                          <m:ctrlPr>
                            <a:rPr lang="hu-HU" sz="2400" b="0" i="1" smtClean="0">
                              <a:latin typeface="Cambria Math" panose="02040503050406030204" pitchFamily="18" charset="0"/>
                            </a:rPr>
                          </m:ctrlPr>
                        </m:sSubPr>
                        <m:e>
                          <m:r>
                            <a:rPr lang="hu-HU" sz="2400" b="0" i="1" smtClean="0">
                              <a:latin typeface="Cambria Math" panose="02040503050406030204" pitchFamily="18" charset="0"/>
                            </a:rPr>
                            <m:t>𝑂</m:t>
                          </m:r>
                        </m:e>
                        <m:sub>
                          <m:r>
                            <a:rPr lang="hu-HU" sz="2400" b="0" i="1" smtClean="0">
                              <a:latin typeface="Cambria Math" panose="02040503050406030204" pitchFamily="18" charset="0"/>
                            </a:rPr>
                            <m:t>2</m:t>
                          </m:r>
                        </m:sub>
                      </m:sSub>
                      <m:r>
                        <a:rPr lang="hu-HU" sz="2400" b="0" i="1" smtClean="0">
                          <a:latin typeface="Cambria Math" panose="02040503050406030204" pitchFamily="18" charset="0"/>
                        </a:rPr>
                        <m:t>+2</m:t>
                      </m:r>
                      <m:sSup>
                        <m:sSupPr>
                          <m:ctrlPr>
                            <a:rPr lang="hu-HU" sz="2400" b="0" i="1" smtClean="0">
                              <a:latin typeface="Cambria Math" panose="02040503050406030204" pitchFamily="18" charset="0"/>
                            </a:rPr>
                          </m:ctrlPr>
                        </m:sSupPr>
                        <m:e>
                          <m:r>
                            <a:rPr lang="hu-HU" sz="2400" b="0" i="1" smtClean="0">
                              <a:latin typeface="Cambria Math" panose="02040503050406030204" pitchFamily="18" charset="0"/>
                            </a:rPr>
                            <m:t>𝐻</m:t>
                          </m:r>
                        </m:e>
                        <m:sup>
                          <m:r>
                            <a:rPr lang="hu-HU" sz="2400" b="0" i="1" smtClean="0">
                              <a:latin typeface="Cambria Math" panose="02040503050406030204" pitchFamily="18" charset="0"/>
                            </a:rPr>
                            <m:t>+</m:t>
                          </m:r>
                        </m:sup>
                      </m:sSup>
                      <m:r>
                        <a:rPr lang="hu-HU" sz="2400" b="0" i="1" smtClean="0">
                          <a:latin typeface="Cambria Math" panose="02040503050406030204" pitchFamily="18" charset="0"/>
                        </a:rPr>
                        <m:t>+2</m:t>
                      </m:r>
                      <m:sSup>
                        <m:sSupPr>
                          <m:ctrlPr>
                            <a:rPr lang="hu-HU" sz="2400" b="0" i="1" smtClean="0">
                              <a:latin typeface="Cambria Math" panose="02040503050406030204" pitchFamily="18" charset="0"/>
                            </a:rPr>
                          </m:ctrlPr>
                        </m:sSupPr>
                        <m:e>
                          <m:r>
                            <a:rPr lang="hu-HU" sz="2400" b="0" i="1" smtClean="0">
                              <a:latin typeface="Cambria Math" panose="02040503050406030204" pitchFamily="18" charset="0"/>
                            </a:rPr>
                            <m:t>𝑒</m:t>
                          </m:r>
                        </m:e>
                        <m:sup>
                          <m:r>
                            <a:rPr lang="hu-HU" sz="2400" b="0" i="1" smtClean="0">
                              <a:latin typeface="Cambria Math" panose="02040503050406030204" pitchFamily="18" charset="0"/>
                            </a:rPr>
                            <m:t>−</m:t>
                          </m:r>
                        </m:sup>
                      </m:sSup>
                      <m:r>
                        <a:rPr lang="hu-HU" sz="2400" b="0" i="1" smtClean="0">
                          <a:latin typeface="Cambria Math" panose="02040503050406030204" pitchFamily="18" charset="0"/>
                        </a:rPr>
                        <m:t>=</m:t>
                      </m:r>
                      <m:sSub>
                        <m:sSubPr>
                          <m:ctrlPr>
                            <a:rPr lang="hu-HU" sz="2400" b="0" i="1" smtClean="0">
                              <a:latin typeface="Cambria Math" panose="02040503050406030204" pitchFamily="18" charset="0"/>
                            </a:rPr>
                          </m:ctrlPr>
                        </m:sSubPr>
                        <m:e>
                          <m:r>
                            <a:rPr lang="hu-HU" sz="2400" b="0" i="1" smtClean="0">
                              <a:latin typeface="Cambria Math" panose="02040503050406030204" pitchFamily="18" charset="0"/>
                            </a:rPr>
                            <m:t>𝐻</m:t>
                          </m:r>
                        </m:e>
                        <m:sub>
                          <m:r>
                            <a:rPr lang="hu-HU" sz="2400" b="0" i="1" smtClean="0">
                              <a:latin typeface="Cambria Math" panose="02040503050406030204" pitchFamily="18" charset="0"/>
                            </a:rPr>
                            <m:t>2</m:t>
                          </m:r>
                        </m:sub>
                      </m:sSub>
                      <m:sSub>
                        <m:sSubPr>
                          <m:ctrlPr>
                            <a:rPr lang="hu-HU" sz="2400" b="0" i="1" smtClean="0">
                              <a:latin typeface="Cambria Math" panose="02040503050406030204" pitchFamily="18" charset="0"/>
                            </a:rPr>
                          </m:ctrlPr>
                        </m:sSubPr>
                        <m:e>
                          <m:r>
                            <a:rPr lang="hu-HU" sz="2400" b="0" i="1" smtClean="0">
                              <a:latin typeface="Cambria Math" panose="02040503050406030204" pitchFamily="18" charset="0"/>
                            </a:rPr>
                            <m:t>𝑂</m:t>
                          </m:r>
                        </m:e>
                        <m:sub>
                          <m:r>
                            <a:rPr lang="hu-HU" sz="2400" b="0" i="1" smtClean="0">
                              <a:latin typeface="Cambria Math" panose="02040503050406030204" pitchFamily="18" charset="0"/>
                            </a:rPr>
                            <m:t>2</m:t>
                          </m:r>
                        </m:sub>
                      </m:sSub>
                      <m:r>
                        <a:rPr lang="hu-HU" sz="2400" b="0" i="1" smtClean="0">
                          <a:latin typeface="Cambria Math" panose="02040503050406030204" pitchFamily="18" charset="0"/>
                        </a:rPr>
                        <m:t>    </m:t>
                      </m:r>
                      <m:sSubSup>
                        <m:sSubSupPr>
                          <m:ctrlPr>
                            <a:rPr lang="hu-HU" sz="2400" b="0" i="1" smtClean="0">
                              <a:latin typeface="Cambria Math" panose="02040503050406030204" pitchFamily="18" charset="0"/>
                            </a:rPr>
                          </m:ctrlPr>
                        </m:sSubSupPr>
                        <m:e>
                          <m:r>
                            <m:rPr>
                              <m:sty m:val="p"/>
                            </m:rPr>
                            <a:rPr lang="el-GR" sz="2400" i="1">
                              <a:latin typeface="Cambria Math" panose="02040503050406030204" pitchFamily="18" charset="0"/>
                            </a:rPr>
                            <m:t>ε</m:t>
                          </m:r>
                        </m:e>
                        <m:sub>
                          <m:f>
                            <m:fPr>
                              <m:type m:val="lin"/>
                              <m:ctrlPr>
                                <a:rPr lang="hu-HU" sz="2400" b="0" i="1" smtClean="0">
                                  <a:latin typeface="Cambria Math" panose="02040503050406030204" pitchFamily="18" charset="0"/>
                                </a:rPr>
                              </m:ctrlPr>
                            </m:fPr>
                            <m:num>
                              <m:sSub>
                                <m:sSubPr>
                                  <m:ctrlPr>
                                    <a:rPr lang="hu-HU" sz="2400" i="1">
                                      <a:latin typeface="Cambria Math" panose="02040503050406030204" pitchFamily="18" charset="0"/>
                                    </a:rPr>
                                  </m:ctrlPr>
                                </m:sSubPr>
                                <m:e>
                                  <m:sSub>
                                    <m:sSubPr>
                                      <m:ctrlPr>
                                        <a:rPr lang="hu-HU" sz="2400" i="1">
                                          <a:latin typeface="Cambria Math" panose="02040503050406030204" pitchFamily="18" charset="0"/>
                                        </a:rPr>
                                      </m:ctrlPr>
                                    </m:sSubPr>
                                    <m:e>
                                      <m:r>
                                        <a:rPr lang="hu-HU" sz="2400" i="1">
                                          <a:latin typeface="Cambria Math" panose="02040503050406030204" pitchFamily="18" charset="0"/>
                                        </a:rPr>
                                        <m:t>𝐻</m:t>
                                      </m:r>
                                    </m:e>
                                    <m:sub>
                                      <m:r>
                                        <a:rPr lang="hu-HU" sz="2400" i="1">
                                          <a:latin typeface="Cambria Math" panose="02040503050406030204" pitchFamily="18" charset="0"/>
                                        </a:rPr>
                                        <m:t>2</m:t>
                                      </m:r>
                                    </m:sub>
                                  </m:sSub>
                                  <m:r>
                                    <a:rPr lang="hu-HU" sz="2400" i="1">
                                      <a:latin typeface="Cambria Math" panose="02040503050406030204" pitchFamily="18" charset="0"/>
                                    </a:rPr>
                                    <m:t>𝑂</m:t>
                                  </m:r>
                                </m:e>
                                <m:sub>
                                  <m:r>
                                    <a:rPr lang="hu-HU" sz="2400" i="1">
                                      <a:latin typeface="Cambria Math" panose="02040503050406030204" pitchFamily="18" charset="0"/>
                                    </a:rPr>
                                    <m:t>2</m:t>
                                  </m:r>
                                </m:sub>
                              </m:sSub>
                            </m:num>
                            <m:den>
                              <m:sSub>
                                <m:sSubPr>
                                  <m:ctrlPr>
                                    <a:rPr lang="hu-HU" sz="2400" i="1">
                                      <a:latin typeface="Cambria Math" panose="02040503050406030204" pitchFamily="18" charset="0"/>
                                    </a:rPr>
                                  </m:ctrlPr>
                                </m:sSubPr>
                                <m:e>
                                  <m:r>
                                    <a:rPr lang="hu-HU" sz="2400" i="1">
                                      <a:latin typeface="Cambria Math" panose="02040503050406030204" pitchFamily="18" charset="0"/>
                                    </a:rPr>
                                    <m:t>𝑂</m:t>
                                  </m:r>
                                </m:e>
                                <m:sub>
                                  <m:r>
                                    <a:rPr lang="hu-HU" sz="2400" i="1">
                                      <a:latin typeface="Cambria Math" panose="02040503050406030204" pitchFamily="18" charset="0"/>
                                    </a:rPr>
                                    <m:t>2</m:t>
                                  </m:r>
                                </m:sub>
                              </m:sSub>
                            </m:den>
                          </m:f>
                        </m:sub>
                        <m:sup>
                          <m:r>
                            <a:rPr lang="hu-HU" sz="2400" b="0" i="1" smtClean="0">
                              <a:latin typeface="Cambria Math" panose="02040503050406030204" pitchFamily="18" charset="0"/>
                            </a:rPr>
                            <m:t>𝑜</m:t>
                          </m:r>
                        </m:sup>
                      </m:sSubSup>
                      <m:r>
                        <a:rPr lang="hu-HU" sz="2400" b="0" i="1" smtClean="0">
                          <a:latin typeface="Cambria Math" panose="02040503050406030204" pitchFamily="18" charset="0"/>
                        </a:rPr>
                        <m:t>=</m:t>
                      </m:r>
                      <m:r>
                        <a:rPr lang="hu-HU" sz="2400" b="0" i="0" smtClean="0">
                          <a:latin typeface="Cambria Math" panose="02040503050406030204" pitchFamily="18" charset="0"/>
                        </a:rPr>
                        <m:t>+0.68</m:t>
                      </m:r>
                      <m:r>
                        <m:rPr>
                          <m:sty m:val="p"/>
                        </m:rPr>
                        <a:rPr lang="hu-HU" sz="2400" b="0" i="0" smtClean="0">
                          <a:latin typeface="Cambria Math" panose="02040503050406030204" pitchFamily="18" charset="0"/>
                        </a:rPr>
                        <m:t>V</m:t>
                      </m:r>
                    </m:oMath>
                  </m:oMathPara>
                </a14:m>
                <a:endParaRPr lang="hu-HU" sz="2400" dirty="0"/>
              </a:p>
            </p:txBody>
          </p:sp>
        </mc:Choice>
        <mc:Fallback xmlns="">
          <p:sp>
            <p:nvSpPr>
              <p:cNvPr id="20" name="Szövegdoboz 19">
                <a:extLst>
                  <a:ext uri="{FF2B5EF4-FFF2-40B4-BE49-F238E27FC236}">
                    <a16:creationId xmlns:a16="http://schemas.microsoft.com/office/drawing/2014/main" id="{18E04BA2-EB1E-4B7A-AC5E-C120596E6986}"/>
                  </a:ext>
                </a:extLst>
              </p:cNvPr>
              <p:cNvSpPr txBox="1">
                <a:spLocks noRot="1" noChangeAspect="1" noMove="1" noResize="1" noEditPoints="1" noAdjustHandles="1" noChangeArrowheads="1" noChangeShapeType="1" noTextEdit="1"/>
              </p:cNvSpPr>
              <p:nvPr/>
            </p:nvSpPr>
            <p:spPr>
              <a:xfrm>
                <a:off x="3067866" y="2609778"/>
                <a:ext cx="6058325" cy="419923"/>
              </a:xfrm>
              <a:prstGeom prst="rect">
                <a:avLst/>
              </a:prstGeom>
              <a:blipFill>
                <a:blip r:embed="rId4"/>
                <a:stretch>
                  <a:fillRect l="-704" t="-68116" r="-805" b="-168116"/>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21" name="Szövegdoboz 20">
                <a:extLst>
                  <a:ext uri="{FF2B5EF4-FFF2-40B4-BE49-F238E27FC236}">
                    <a16:creationId xmlns:a16="http://schemas.microsoft.com/office/drawing/2014/main" id="{BDD51544-1937-4D54-B91E-7CC4119F48A5}"/>
                  </a:ext>
                </a:extLst>
              </p:cNvPr>
              <p:cNvSpPr txBox="1"/>
              <p:nvPr/>
            </p:nvSpPr>
            <p:spPr>
              <a:xfrm>
                <a:off x="4555586" y="3096004"/>
                <a:ext cx="3083152" cy="451342"/>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sSubSup>
                        <m:sSubSupPr>
                          <m:ctrlPr>
                            <a:rPr lang="hu-HU" sz="2400" i="1">
                              <a:latin typeface="Cambria Math" panose="02040503050406030204" pitchFamily="18" charset="0"/>
                            </a:rPr>
                          </m:ctrlPr>
                        </m:sSubSupPr>
                        <m:e>
                          <m:r>
                            <m:rPr>
                              <m:sty m:val="p"/>
                            </m:rPr>
                            <a:rPr lang="el-GR" sz="2400" i="1">
                              <a:latin typeface="Cambria Math" panose="02040503050406030204" pitchFamily="18" charset="0"/>
                            </a:rPr>
                            <m:t>ε</m:t>
                          </m:r>
                        </m:e>
                        <m:sub>
                          <m:f>
                            <m:fPr>
                              <m:type m:val="lin"/>
                              <m:ctrlPr>
                                <a:rPr lang="hu-HU" sz="2400" i="1">
                                  <a:latin typeface="Cambria Math" panose="02040503050406030204" pitchFamily="18" charset="0"/>
                                </a:rPr>
                              </m:ctrlPr>
                            </m:fPr>
                            <m:num>
                              <m:sSup>
                                <m:sSupPr>
                                  <m:ctrlPr>
                                    <a:rPr lang="hu-HU" sz="2400" i="1">
                                      <a:latin typeface="Cambria Math" panose="02040503050406030204" pitchFamily="18" charset="0"/>
                                    </a:rPr>
                                  </m:ctrlPr>
                                </m:sSupPr>
                                <m:e>
                                  <m:r>
                                    <a:rPr lang="hu-HU" sz="2400" i="1">
                                      <a:latin typeface="Cambria Math" panose="02040503050406030204" pitchFamily="18" charset="0"/>
                                    </a:rPr>
                                    <m:t>𝑀𝑛</m:t>
                                  </m:r>
                                </m:e>
                                <m:sup>
                                  <m:r>
                                    <a:rPr lang="hu-HU" sz="2400" i="1">
                                      <a:latin typeface="Cambria Math" panose="02040503050406030204" pitchFamily="18" charset="0"/>
                                    </a:rPr>
                                    <m:t>2+</m:t>
                                  </m:r>
                                </m:sup>
                              </m:sSup>
                            </m:num>
                            <m:den>
                              <m:sSubSup>
                                <m:sSubSupPr>
                                  <m:ctrlPr>
                                    <a:rPr lang="hu-HU" sz="2400" i="1">
                                      <a:latin typeface="Cambria Math" panose="02040503050406030204" pitchFamily="18" charset="0"/>
                                    </a:rPr>
                                  </m:ctrlPr>
                                </m:sSubSupPr>
                                <m:e>
                                  <m:r>
                                    <a:rPr lang="hu-HU" sz="2400" i="1">
                                      <a:latin typeface="Cambria Math" panose="02040503050406030204" pitchFamily="18" charset="0"/>
                                    </a:rPr>
                                    <m:t>𝑀𝑛𝑂</m:t>
                                  </m:r>
                                </m:e>
                                <m:sub>
                                  <m:r>
                                    <a:rPr lang="hu-HU" sz="2400" i="1">
                                      <a:latin typeface="Cambria Math" panose="02040503050406030204" pitchFamily="18" charset="0"/>
                                    </a:rPr>
                                    <m:t>4</m:t>
                                  </m:r>
                                </m:sub>
                                <m:sup>
                                  <m:r>
                                    <a:rPr lang="hu-HU" sz="2400" i="1">
                                      <a:latin typeface="Cambria Math" panose="02040503050406030204" pitchFamily="18" charset="0"/>
                                    </a:rPr>
                                    <m:t>−</m:t>
                                  </m:r>
                                </m:sup>
                              </m:sSubSup>
                            </m:den>
                          </m:f>
                        </m:sub>
                        <m:sup>
                          <m:r>
                            <a:rPr lang="hu-HU" sz="2400" i="1">
                              <a:latin typeface="Cambria Math" panose="02040503050406030204" pitchFamily="18" charset="0"/>
                            </a:rPr>
                            <m:t>𝑜</m:t>
                          </m:r>
                        </m:sup>
                      </m:sSubSup>
                      <m:r>
                        <a:rPr lang="hu-HU" sz="2400" b="0" i="1" smtClean="0">
                          <a:latin typeface="Cambria Math" panose="02040503050406030204" pitchFamily="18" charset="0"/>
                        </a:rPr>
                        <m:t>&gt;</m:t>
                      </m:r>
                      <m:sSubSup>
                        <m:sSubSupPr>
                          <m:ctrlPr>
                            <a:rPr lang="hu-HU" sz="2400" i="1">
                              <a:latin typeface="Cambria Math" panose="02040503050406030204" pitchFamily="18" charset="0"/>
                            </a:rPr>
                          </m:ctrlPr>
                        </m:sSubSupPr>
                        <m:e>
                          <m:r>
                            <m:rPr>
                              <m:sty m:val="p"/>
                            </m:rPr>
                            <a:rPr lang="el-GR" sz="2400" i="1">
                              <a:latin typeface="Cambria Math" panose="02040503050406030204" pitchFamily="18" charset="0"/>
                            </a:rPr>
                            <m:t>ε</m:t>
                          </m:r>
                        </m:e>
                        <m:sub>
                          <m:f>
                            <m:fPr>
                              <m:type m:val="lin"/>
                              <m:ctrlPr>
                                <a:rPr lang="hu-HU" sz="2400" i="1">
                                  <a:latin typeface="Cambria Math" panose="02040503050406030204" pitchFamily="18" charset="0"/>
                                </a:rPr>
                              </m:ctrlPr>
                            </m:fPr>
                            <m:num>
                              <m:sSub>
                                <m:sSubPr>
                                  <m:ctrlPr>
                                    <a:rPr lang="hu-HU" sz="2400" i="1">
                                      <a:latin typeface="Cambria Math" panose="02040503050406030204" pitchFamily="18" charset="0"/>
                                    </a:rPr>
                                  </m:ctrlPr>
                                </m:sSubPr>
                                <m:e>
                                  <m:sSub>
                                    <m:sSubPr>
                                      <m:ctrlPr>
                                        <a:rPr lang="hu-HU" sz="2400" i="1">
                                          <a:latin typeface="Cambria Math" panose="02040503050406030204" pitchFamily="18" charset="0"/>
                                        </a:rPr>
                                      </m:ctrlPr>
                                    </m:sSubPr>
                                    <m:e>
                                      <m:r>
                                        <a:rPr lang="hu-HU" sz="2400" i="1">
                                          <a:latin typeface="Cambria Math" panose="02040503050406030204" pitchFamily="18" charset="0"/>
                                        </a:rPr>
                                        <m:t>𝐻</m:t>
                                      </m:r>
                                    </m:e>
                                    <m:sub>
                                      <m:r>
                                        <a:rPr lang="hu-HU" sz="2400" i="1">
                                          <a:latin typeface="Cambria Math" panose="02040503050406030204" pitchFamily="18" charset="0"/>
                                        </a:rPr>
                                        <m:t>2</m:t>
                                      </m:r>
                                    </m:sub>
                                  </m:sSub>
                                  <m:r>
                                    <a:rPr lang="hu-HU" sz="2400" i="1">
                                      <a:latin typeface="Cambria Math" panose="02040503050406030204" pitchFamily="18" charset="0"/>
                                    </a:rPr>
                                    <m:t>𝑂</m:t>
                                  </m:r>
                                </m:e>
                                <m:sub>
                                  <m:r>
                                    <a:rPr lang="hu-HU" sz="2400" i="1">
                                      <a:latin typeface="Cambria Math" panose="02040503050406030204" pitchFamily="18" charset="0"/>
                                    </a:rPr>
                                    <m:t>2</m:t>
                                  </m:r>
                                </m:sub>
                              </m:sSub>
                            </m:num>
                            <m:den>
                              <m:sSub>
                                <m:sSubPr>
                                  <m:ctrlPr>
                                    <a:rPr lang="hu-HU" sz="2400" i="1">
                                      <a:latin typeface="Cambria Math" panose="02040503050406030204" pitchFamily="18" charset="0"/>
                                    </a:rPr>
                                  </m:ctrlPr>
                                </m:sSubPr>
                                <m:e>
                                  <m:r>
                                    <a:rPr lang="hu-HU" sz="2400" i="1">
                                      <a:latin typeface="Cambria Math" panose="02040503050406030204" pitchFamily="18" charset="0"/>
                                    </a:rPr>
                                    <m:t>𝑂</m:t>
                                  </m:r>
                                </m:e>
                                <m:sub>
                                  <m:r>
                                    <a:rPr lang="hu-HU" sz="2400" i="1">
                                      <a:latin typeface="Cambria Math" panose="02040503050406030204" pitchFamily="18" charset="0"/>
                                    </a:rPr>
                                    <m:t>2</m:t>
                                  </m:r>
                                </m:sub>
                              </m:sSub>
                            </m:den>
                          </m:f>
                        </m:sub>
                        <m:sup>
                          <m:r>
                            <a:rPr lang="hu-HU" sz="2400" i="1">
                              <a:latin typeface="Cambria Math" panose="02040503050406030204" pitchFamily="18" charset="0"/>
                            </a:rPr>
                            <m:t>𝑜</m:t>
                          </m:r>
                        </m:sup>
                      </m:sSubSup>
                    </m:oMath>
                  </m:oMathPara>
                </a14:m>
                <a:endParaRPr lang="hu-HU" sz="2400" dirty="0"/>
              </a:p>
            </p:txBody>
          </p:sp>
        </mc:Choice>
        <mc:Fallback xmlns="">
          <p:sp>
            <p:nvSpPr>
              <p:cNvPr id="21" name="Szövegdoboz 20">
                <a:extLst>
                  <a:ext uri="{FF2B5EF4-FFF2-40B4-BE49-F238E27FC236}">
                    <a16:creationId xmlns:a16="http://schemas.microsoft.com/office/drawing/2014/main" id="{BDD51544-1937-4D54-B91E-7CC4119F48A5}"/>
                  </a:ext>
                </a:extLst>
              </p:cNvPr>
              <p:cNvSpPr txBox="1">
                <a:spLocks noRot="1" noChangeAspect="1" noMove="1" noResize="1" noEditPoints="1" noAdjustHandles="1" noChangeArrowheads="1" noChangeShapeType="1" noTextEdit="1"/>
              </p:cNvSpPr>
              <p:nvPr/>
            </p:nvSpPr>
            <p:spPr>
              <a:xfrm>
                <a:off x="4555586" y="3096004"/>
                <a:ext cx="3083152" cy="451342"/>
              </a:xfrm>
              <a:prstGeom prst="rect">
                <a:avLst/>
              </a:prstGeom>
              <a:blipFill>
                <a:blip r:embed="rId5"/>
                <a:stretch>
                  <a:fillRect l="-791" t="-64865" r="-12846" b="-152703"/>
                </a:stretch>
              </a:blipFill>
            </p:spPr>
            <p:txBody>
              <a:bodyPr/>
              <a:lstStyle/>
              <a:p>
                <a:r>
                  <a:rPr lang="hu-HU">
                    <a:noFill/>
                  </a:rPr>
                  <a:t> </a:t>
                </a:r>
              </a:p>
            </p:txBody>
          </p:sp>
        </mc:Fallback>
      </mc:AlternateContent>
      <mc:AlternateContent xmlns:mc="http://schemas.openxmlformats.org/markup-compatibility/2006" xmlns:a14="http://schemas.microsoft.com/office/drawing/2010/main">
        <mc:Choice Requires="a14">
          <p:sp>
            <p:nvSpPr>
              <p:cNvPr id="22" name="Szövegdoboz 21">
                <a:extLst>
                  <a:ext uri="{FF2B5EF4-FFF2-40B4-BE49-F238E27FC236}">
                    <a16:creationId xmlns:a16="http://schemas.microsoft.com/office/drawing/2014/main" id="{95E7F577-E3B8-4336-AFF1-597FC87A99A3}"/>
                  </a:ext>
                </a:extLst>
              </p:cNvPr>
              <p:cNvSpPr txBox="1"/>
              <p:nvPr/>
            </p:nvSpPr>
            <p:spPr>
              <a:xfrm>
                <a:off x="2407468" y="4503892"/>
                <a:ext cx="7389844" cy="419923"/>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hu-HU" sz="2400" b="0" i="1" smtClean="0">
                          <a:latin typeface="Cambria Math" panose="02040503050406030204" pitchFamily="18" charset="0"/>
                        </a:rPr>
                        <m:t>2</m:t>
                      </m:r>
                      <m:r>
                        <a:rPr lang="hu-HU" sz="2400" b="0" i="1" smtClean="0">
                          <a:latin typeface="Cambria Math" panose="02040503050406030204" pitchFamily="18" charset="0"/>
                        </a:rPr>
                        <m:t>𝐻𝐶𝑙𝑂</m:t>
                      </m:r>
                      <m:r>
                        <a:rPr lang="hu-HU" sz="2400" b="0" i="1" smtClean="0">
                          <a:latin typeface="Cambria Math" panose="02040503050406030204" pitchFamily="18" charset="0"/>
                        </a:rPr>
                        <m:t>+</m:t>
                      </m:r>
                      <m:sSup>
                        <m:sSupPr>
                          <m:ctrlPr>
                            <a:rPr lang="hu-HU" sz="2400" b="0" i="1" smtClean="0">
                              <a:latin typeface="Cambria Math" panose="02040503050406030204" pitchFamily="18" charset="0"/>
                            </a:rPr>
                          </m:ctrlPr>
                        </m:sSupPr>
                        <m:e>
                          <m:r>
                            <a:rPr lang="hu-HU" sz="2400" b="0" i="1" smtClean="0">
                              <a:latin typeface="Cambria Math" panose="02040503050406030204" pitchFamily="18" charset="0"/>
                            </a:rPr>
                            <m:t>2</m:t>
                          </m:r>
                          <m:r>
                            <a:rPr lang="hu-HU" sz="2400" b="0" i="1" smtClean="0">
                              <a:latin typeface="Cambria Math" panose="02040503050406030204" pitchFamily="18" charset="0"/>
                            </a:rPr>
                            <m:t>𝐻</m:t>
                          </m:r>
                        </m:e>
                        <m:sup>
                          <m:r>
                            <a:rPr lang="hu-HU" sz="2400" b="0" i="1" smtClean="0">
                              <a:latin typeface="Cambria Math" panose="02040503050406030204" pitchFamily="18" charset="0"/>
                            </a:rPr>
                            <m:t>+</m:t>
                          </m:r>
                        </m:sup>
                      </m:sSup>
                      <m:r>
                        <a:rPr lang="hu-HU" sz="2400" b="0" i="1" smtClean="0">
                          <a:latin typeface="Cambria Math" panose="02040503050406030204" pitchFamily="18" charset="0"/>
                        </a:rPr>
                        <m:t>+2</m:t>
                      </m:r>
                      <m:sSup>
                        <m:sSupPr>
                          <m:ctrlPr>
                            <a:rPr lang="hu-HU" sz="2400" b="0" i="1" smtClean="0">
                              <a:latin typeface="Cambria Math" panose="02040503050406030204" pitchFamily="18" charset="0"/>
                            </a:rPr>
                          </m:ctrlPr>
                        </m:sSupPr>
                        <m:e>
                          <m:r>
                            <a:rPr lang="hu-HU" sz="2400" b="0" i="1" smtClean="0">
                              <a:latin typeface="Cambria Math" panose="02040503050406030204" pitchFamily="18" charset="0"/>
                            </a:rPr>
                            <m:t>𝑒</m:t>
                          </m:r>
                        </m:e>
                        <m:sup>
                          <m:r>
                            <a:rPr lang="hu-HU" sz="2400" b="0" i="1" smtClean="0">
                              <a:latin typeface="Cambria Math" panose="02040503050406030204" pitchFamily="18" charset="0"/>
                            </a:rPr>
                            <m:t>−</m:t>
                          </m:r>
                        </m:sup>
                      </m:sSup>
                      <m:r>
                        <a:rPr lang="hu-HU" sz="2400" b="0" i="1" smtClean="0">
                          <a:latin typeface="Cambria Math" panose="02040503050406030204" pitchFamily="18" charset="0"/>
                        </a:rPr>
                        <m:t>=</m:t>
                      </m:r>
                      <m:sSub>
                        <m:sSubPr>
                          <m:ctrlPr>
                            <a:rPr lang="hu-HU" sz="2400" b="0" i="1" smtClean="0">
                              <a:latin typeface="Cambria Math" panose="02040503050406030204" pitchFamily="18" charset="0"/>
                            </a:rPr>
                          </m:ctrlPr>
                        </m:sSubPr>
                        <m:e>
                          <m:r>
                            <a:rPr lang="hu-HU" sz="2400" b="0" i="1" smtClean="0">
                              <a:latin typeface="Cambria Math" panose="02040503050406030204" pitchFamily="18" charset="0"/>
                            </a:rPr>
                            <m:t>𝐶𝑙</m:t>
                          </m:r>
                        </m:e>
                        <m:sub>
                          <m:r>
                            <a:rPr lang="hu-HU" sz="2400" b="0" i="1" smtClean="0">
                              <a:latin typeface="Cambria Math" panose="02040503050406030204" pitchFamily="18" charset="0"/>
                            </a:rPr>
                            <m:t>2</m:t>
                          </m:r>
                        </m:sub>
                      </m:sSub>
                      <m:r>
                        <a:rPr lang="hu-HU" sz="2400" b="0" i="1" smtClean="0">
                          <a:latin typeface="Cambria Math" panose="02040503050406030204" pitchFamily="18" charset="0"/>
                        </a:rPr>
                        <m:t>+2</m:t>
                      </m:r>
                      <m:sSub>
                        <m:sSubPr>
                          <m:ctrlPr>
                            <a:rPr lang="hu-HU" sz="2400" b="0" i="1" smtClean="0">
                              <a:latin typeface="Cambria Math" panose="02040503050406030204" pitchFamily="18" charset="0"/>
                            </a:rPr>
                          </m:ctrlPr>
                        </m:sSubPr>
                        <m:e>
                          <m:r>
                            <a:rPr lang="hu-HU" sz="2400" b="0" i="1" smtClean="0">
                              <a:latin typeface="Cambria Math" panose="02040503050406030204" pitchFamily="18" charset="0"/>
                            </a:rPr>
                            <m:t>𝐻</m:t>
                          </m:r>
                        </m:e>
                        <m:sub>
                          <m:r>
                            <a:rPr lang="hu-HU" sz="2400" b="0" i="1" smtClean="0">
                              <a:latin typeface="Cambria Math" panose="02040503050406030204" pitchFamily="18" charset="0"/>
                            </a:rPr>
                            <m:t>2</m:t>
                          </m:r>
                        </m:sub>
                      </m:sSub>
                      <m:r>
                        <a:rPr lang="hu-HU" sz="2400" b="0" i="1" smtClean="0">
                          <a:latin typeface="Cambria Math" panose="02040503050406030204" pitchFamily="18" charset="0"/>
                        </a:rPr>
                        <m:t>𝑂</m:t>
                      </m:r>
                      <m:r>
                        <a:rPr lang="hu-HU" sz="2400" b="0" i="1" smtClean="0">
                          <a:latin typeface="Cambria Math" panose="02040503050406030204" pitchFamily="18" charset="0"/>
                        </a:rPr>
                        <m:t>  </m:t>
                      </m:r>
                      <m:sSubSup>
                        <m:sSubSupPr>
                          <m:ctrlPr>
                            <a:rPr lang="hu-HU" sz="2400" b="0" i="1" smtClean="0">
                              <a:latin typeface="Cambria Math" panose="02040503050406030204" pitchFamily="18" charset="0"/>
                            </a:rPr>
                          </m:ctrlPr>
                        </m:sSubSupPr>
                        <m:e>
                          <m:r>
                            <m:rPr>
                              <m:sty m:val="p"/>
                            </m:rPr>
                            <a:rPr lang="el-GR" sz="2400" i="1">
                              <a:latin typeface="Cambria Math" panose="02040503050406030204" pitchFamily="18" charset="0"/>
                            </a:rPr>
                            <m:t>ε</m:t>
                          </m:r>
                        </m:e>
                        <m:sub>
                          <m:f>
                            <m:fPr>
                              <m:type m:val="lin"/>
                              <m:ctrlPr>
                                <a:rPr lang="hu-HU" sz="2400" b="0" i="1" smtClean="0">
                                  <a:latin typeface="Cambria Math" panose="02040503050406030204" pitchFamily="18" charset="0"/>
                                </a:rPr>
                              </m:ctrlPr>
                            </m:fPr>
                            <m:num>
                              <m:sSub>
                                <m:sSubPr>
                                  <m:ctrlPr>
                                    <a:rPr lang="hu-HU" sz="2400" i="1">
                                      <a:latin typeface="Cambria Math" panose="02040503050406030204" pitchFamily="18" charset="0"/>
                                    </a:rPr>
                                  </m:ctrlPr>
                                </m:sSubPr>
                                <m:e>
                                  <m:r>
                                    <a:rPr lang="hu-HU" sz="2400" i="1">
                                      <a:latin typeface="Cambria Math" panose="02040503050406030204" pitchFamily="18" charset="0"/>
                                    </a:rPr>
                                    <m:t>𝐶𝑙</m:t>
                                  </m:r>
                                </m:e>
                                <m:sub>
                                  <m:r>
                                    <a:rPr lang="hu-HU" sz="2400" i="1">
                                      <a:latin typeface="Cambria Math" panose="02040503050406030204" pitchFamily="18" charset="0"/>
                                    </a:rPr>
                                    <m:t>2</m:t>
                                  </m:r>
                                </m:sub>
                              </m:sSub>
                            </m:num>
                            <m:den>
                              <m:r>
                                <a:rPr lang="hu-HU" sz="2400" b="0" i="1" smtClean="0">
                                  <a:latin typeface="Cambria Math" panose="02040503050406030204" pitchFamily="18" charset="0"/>
                                </a:rPr>
                                <m:t>𝐻𝐶𝑙𝑂</m:t>
                              </m:r>
                            </m:den>
                          </m:f>
                        </m:sub>
                        <m:sup>
                          <m:r>
                            <a:rPr lang="hu-HU" sz="2400" b="0" i="1" smtClean="0">
                              <a:latin typeface="Cambria Math" panose="02040503050406030204" pitchFamily="18" charset="0"/>
                            </a:rPr>
                            <m:t>𝑜</m:t>
                          </m:r>
                        </m:sup>
                      </m:sSubSup>
                      <m:r>
                        <a:rPr lang="hu-HU" sz="2400" b="0" i="1" smtClean="0">
                          <a:latin typeface="Cambria Math" panose="02040503050406030204" pitchFamily="18" charset="0"/>
                        </a:rPr>
                        <m:t>=</m:t>
                      </m:r>
                      <m:r>
                        <a:rPr lang="hu-HU" sz="2400" b="0" i="0" smtClean="0">
                          <a:latin typeface="Cambria Math" panose="02040503050406030204" pitchFamily="18" charset="0"/>
                        </a:rPr>
                        <m:t>+1.63</m:t>
                      </m:r>
                      <m:r>
                        <m:rPr>
                          <m:sty m:val="p"/>
                        </m:rPr>
                        <a:rPr lang="hu-HU" sz="2400" b="0" i="0" smtClean="0">
                          <a:latin typeface="Cambria Math" panose="02040503050406030204" pitchFamily="18" charset="0"/>
                        </a:rPr>
                        <m:t>V</m:t>
                      </m:r>
                    </m:oMath>
                  </m:oMathPara>
                </a14:m>
                <a:endParaRPr lang="hu-HU" sz="2400" dirty="0"/>
              </a:p>
            </p:txBody>
          </p:sp>
        </mc:Choice>
        <mc:Fallback xmlns="">
          <p:sp>
            <p:nvSpPr>
              <p:cNvPr id="22" name="Szövegdoboz 21">
                <a:extLst>
                  <a:ext uri="{FF2B5EF4-FFF2-40B4-BE49-F238E27FC236}">
                    <a16:creationId xmlns:a16="http://schemas.microsoft.com/office/drawing/2014/main" id="{95E7F577-E3B8-4336-AFF1-597FC87A99A3}"/>
                  </a:ext>
                </a:extLst>
              </p:cNvPr>
              <p:cNvSpPr txBox="1">
                <a:spLocks noRot="1" noChangeAspect="1" noMove="1" noResize="1" noEditPoints="1" noAdjustHandles="1" noChangeArrowheads="1" noChangeShapeType="1" noTextEdit="1"/>
              </p:cNvSpPr>
              <p:nvPr/>
            </p:nvSpPr>
            <p:spPr>
              <a:xfrm>
                <a:off x="2407468" y="4503892"/>
                <a:ext cx="7389844" cy="419923"/>
              </a:xfrm>
              <a:prstGeom prst="rect">
                <a:avLst/>
              </a:prstGeom>
              <a:blipFill>
                <a:blip r:embed="rId6"/>
                <a:stretch>
                  <a:fillRect l="-578" t="-69565" r="-578" b="-166667"/>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23" name="Szövegdoboz 22">
                <a:extLst>
                  <a:ext uri="{FF2B5EF4-FFF2-40B4-BE49-F238E27FC236}">
                    <a16:creationId xmlns:a16="http://schemas.microsoft.com/office/drawing/2014/main" id="{00B0C4A2-B2E1-4842-9B97-ED6E3CE08E0E}"/>
                  </a:ext>
                </a:extLst>
              </p:cNvPr>
              <p:cNvSpPr txBox="1"/>
              <p:nvPr/>
            </p:nvSpPr>
            <p:spPr>
              <a:xfrm>
                <a:off x="3583126" y="4958712"/>
                <a:ext cx="5047600" cy="419923"/>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sSub>
                        <m:sSubPr>
                          <m:ctrlPr>
                            <a:rPr lang="hu-HU" sz="2400" b="0" i="1" smtClean="0">
                              <a:latin typeface="Cambria Math" panose="02040503050406030204" pitchFamily="18" charset="0"/>
                            </a:rPr>
                          </m:ctrlPr>
                        </m:sSubPr>
                        <m:e>
                          <m:r>
                            <a:rPr lang="hu-HU" sz="2400" b="0" i="1" smtClean="0">
                              <a:latin typeface="Cambria Math" panose="02040503050406030204" pitchFamily="18" charset="0"/>
                            </a:rPr>
                            <m:t>𝐶𝑙</m:t>
                          </m:r>
                        </m:e>
                        <m:sub>
                          <m:r>
                            <a:rPr lang="hu-HU" sz="2400" b="0" i="1" smtClean="0">
                              <a:latin typeface="Cambria Math" panose="02040503050406030204" pitchFamily="18" charset="0"/>
                            </a:rPr>
                            <m:t>2</m:t>
                          </m:r>
                        </m:sub>
                      </m:sSub>
                      <m:r>
                        <a:rPr lang="hu-HU" sz="2400" b="0" i="1" smtClean="0">
                          <a:latin typeface="Cambria Math" panose="02040503050406030204" pitchFamily="18" charset="0"/>
                        </a:rPr>
                        <m:t>+2</m:t>
                      </m:r>
                      <m:sSup>
                        <m:sSupPr>
                          <m:ctrlPr>
                            <a:rPr lang="hu-HU" sz="2400" b="0" i="1" smtClean="0">
                              <a:latin typeface="Cambria Math" panose="02040503050406030204" pitchFamily="18" charset="0"/>
                            </a:rPr>
                          </m:ctrlPr>
                        </m:sSupPr>
                        <m:e>
                          <m:r>
                            <a:rPr lang="hu-HU" sz="2400" b="0" i="1" smtClean="0">
                              <a:latin typeface="Cambria Math" panose="02040503050406030204" pitchFamily="18" charset="0"/>
                            </a:rPr>
                            <m:t>𝑒</m:t>
                          </m:r>
                        </m:e>
                        <m:sup>
                          <m:r>
                            <a:rPr lang="hu-HU" sz="2400" b="0" i="1" smtClean="0">
                              <a:latin typeface="Cambria Math" panose="02040503050406030204" pitchFamily="18" charset="0"/>
                            </a:rPr>
                            <m:t>−</m:t>
                          </m:r>
                        </m:sup>
                      </m:sSup>
                      <m:r>
                        <a:rPr lang="hu-HU" sz="2400" b="0" i="1" smtClean="0">
                          <a:latin typeface="Cambria Math" panose="02040503050406030204" pitchFamily="18" charset="0"/>
                        </a:rPr>
                        <m:t>=2</m:t>
                      </m:r>
                      <m:sSup>
                        <m:sSupPr>
                          <m:ctrlPr>
                            <a:rPr lang="hu-HU" sz="2400" b="0" i="1" smtClean="0">
                              <a:latin typeface="Cambria Math" panose="02040503050406030204" pitchFamily="18" charset="0"/>
                            </a:rPr>
                          </m:ctrlPr>
                        </m:sSupPr>
                        <m:e>
                          <m:r>
                            <a:rPr lang="hu-HU" sz="2400" b="0" i="1" smtClean="0">
                              <a:latin typeface="Cambria Math" panose="02040503050406030204" pitchFamily="18" charset="0"/>
                            </a:rPr>
                            <m:t>𝐶𝑙</m:t>
                          </m:r>
                        </m:e>
                        <m:sup>
                          <m:r>
                            <a:rPr lang="hu-HU" sz="2400" b="0" i="1" smtClean="0">
                              <a:latin typeface="Cambria Math" panose="02040503050406030204" pitchFamily="18" charset="0"/>
                            </a:rPr>
                            <m:t>−</m:t>
                          </m:r>
                        </m:sup>
                      </m:sSup>
                      <m:r>
                        <a:rPr lang="hu-HU" sz="2400" b="0" i="1" smtClean="0">
                          <a:latin typeface="Cambria Math" panose="02040503050406030204" pitchFamily="18" charset="0"/>
                        </a:rPr>
                        <m:t>    </m:t>
                      </m:r>
                      <m:sSubSup>
                        <m:sSubSupPr>
                          <m:ctrlPr>
                            <a:rPr lang="hu-HU" sz="2400" b="0" i="1" smtClean="0">
                              <a:latin typeface="Cambria Math" panose="02040503050406030204" pitchFamily="18" charset="0"/>
                            </a:rPr>
                          </m:ctrlPr>
                        </m:sSubSupPr>
                        <m:e>
                          <m:r>
                            <m:rPr>
                              <m:sty m:val="p"/>
                            </m:rPr>
                            <a:rPr lang="el-GR" sz="2400" i="1">
                              <a:latin typeface="Cambria Math" panose="02040503050406030204" pitchFamily="18" charset="0"/>
                            </a:rPr>
                            <m:t>ε</m:t>
                          </m:r>
                        </m:e>
                        <m:sub>
                          <m:f>
                            <m:fPr>
                              <m:type m:val="lin"/>
                              <m:ctrlPr>
                                <a:rPr lang="hu-HU" sz="2400" b="0" i="1" smtClean="0">
                                  <a:latin typeface="Cambria Math" panose="02040503050406030204" pitchFamily="18" charset="0"/>
                                </a:rPr>
                              </m:ctrlPr>
                            </m:fPr>
                            <m:num>
                              <m:sSup>
                                <m:sSupPr>
                                  <m:ctrlPr>
                                    <a:rPr lang="hu-HU" sz="2400" i="1">
                                      <a:latin typeface="Cambria Math" panose="02040503050406030204" pitchFamily="18" charset="0"/>
                                    </a:rPr>
                                  </m:ctrlPr>
                                </m:sSupPr>
                                <m:e>
                                  <m:r>
                                    <a:rPr lang="hu-HU" sz="2400" i="1">
                                      <a:latin typeface="Cambria Math" panose="02040503050406030204" pitchFamily="18" charset="0"/>
                                    </a:rPr>
                                    <m:t>𝐶𝑙</m:t>
                                  </m:r>
                                </m:e>
                                <m:sup>
                                  <m:r>
                                    <a:rPr lang="hu-HU" sz="2400" i="1">
                                      <a:latin typeface="Cambria Math" panose="02040503050406030204" pitchFamily="18" charset="0"/>
                                    </a:rPr>
                                    <m:t>−</m:t>
                                  </m:r>
                                </m:sup>
                              </m:sSup>
                            </m:num>
                            <m:den>
                              <m:sSub>
                                <m:sSubPr>
                                  <m:ctrlPr>
                                    <a:rPr lang="hu-HU" sz="2400" i="1">
                                      <a:latin typeface="Cambria Math" panose="02040503050406030204" pitchFamily="18" charset="0"/>
                                    </a:rPr>
                                  </m:ctrlPr>
                                </m:sSubPr>
                                <m:e>
                                  <m:r>
                                    <a:rPr lang="hu-HU" sz="2400" i="1">
                                      <a:latin typeface="Cambria Math" panose="02040503050406030204" pitchFamily="18" charset="0"/>
                                    </a:rPr>
                                    <m:t>𝐶𝑙</m:t>
                                  </m:r>
                                </m:e>
                                <m:sub>
                                  <m:r>
                                    <a:rPr lang="hu-HU" sz="2400" i="1">
                                      <a:latin typeface="Cambria Math" panose="02040503050406030204" pitchFamily="18" charset="0"/>
                                    </a:rPr>
                                    <m:t>2</m:t>
                                  </m:r>
                                </m:sub>
                              </m:sSub>
                            </m:den>
                          </m:f>
                        </m:sub>
                        <m:sup>
                          <m:r>
                            <a:rPr lang="hu-HU" sz="2400" b="0" i="1" smtClean="0">
                              <a:latin typeface="Cambria Math" panose="02040503050406030204" pitchFamily="18" charset="0"/>
                            </a:rPr>
                            <m:t>𝑜</m:t>
                          </m:r>
                        </m:sup>
                      </m:sSubSup>
                      <m:r>
                        <a:rPr lang="hu-HU" sz="2400" b="0" i="1" smtClean="0">
                          <a:latin typeface="Cambria Math" panose="02040503050406030204" pitchFamily="18" charset="0"/>
                        </a:rPr>
                        <m:t>=</m:t>
                      </m:r>
                      <m:r>
                        <a:rPr lang="hu-HU" sz="2400" b="0" i="0" smtClean="0">
                          <a:latin typeface="Cambria Math" panose="02040503050406030204" pitchFamily="18" charset="0"/>
                        </a:rPr>
                        <m:t>+1.40</m:t>
                      </m:r>
                      <m:r>
                        <m:rPr>
                          <m:sty m:val="p"/>
                        </m:rPr>
                        <a:rPr lang="hu-HU" sz="2400" b="0" i="0" smtClean="0">
                          <a:latin typeface="Cambria Math" panose="02040503050406030204" pitchFamily="18" charset="0"/>
                        </a:rPr>
                        <m:t>V</m:t>
                      </m:r>
                    </m:oMath>
                  </m:oMathPara>
                </a14:m>
                <a:endParaRPr lang="hu-HU" sz="2400" dirty="0"/>
              </a:p>
            </p:txBody>
          </p:sp>
        </mc:Choice>
        <mc:Fallback xmlns="">
          <p:sp>
            <p:nvSpPr>
              <p:cNvPr id="23" name="Szövegdoboz 22">
                <a:extLst>
                  <a:ext uri="{FF2B5EF4-FFF2-40B4-BE49-F238E27FC236}">
                    <a16:creationId xmlns:a16="http://schemas.microsoft.com/office/drawing/2014/main" id="{00B0C4A2-B2E1-4842-9B97-ED6E3CE08E0E}"/>
                  </a:ext>
                </a:extLst>
              </p:cNvPr>
              <p:cNvSpPr txBox="1">
                <a:spLocks noRot="1" noChangeAspect="1" noMove="1" noResize="1" noEditPoints="1" noAdjustHandles="1" noChangeArrowheads="1" noChangeShapeType="1" noTextEdit="1"/>
              </p:cNvSpPr>
              <p:nvPr/>
            </p:nvSpPr>
            <p:spPr>
              <a:xfrm>
                <a:off x="3583126" y="4958712"/>
                <a:ext cx="5047600" cy="419923"/>
              </a:xfrm>
              <a:prstGeom prst="rect">
                <a:avLst/>
              </a:prstGeom>
              <a:blipFill>
                <a:blip r:embed="rId7"/>
                <a:stretch>
                  <a:fillRect l="-966" t="-68116" r="-966" b="-168116"/>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24" name="Szövegdoboz 23">
                <a:extLst>
                  <a:ext uri="{FF2B5EF4-FFF2-40B4-BE49-F238E27FC236}">
                    <a16:creationId xmlns:a16="http://schemas.microsoft.com/office/drawing/2014/main" id="{E008FC7C-824C-4F83-8A8C-B1EE92A334C3}"/>
                  </a:ext>
                </a:extLst>
              </p:cNvPr>
              <p:cNvSpPr txBox="1"/>
              <p:nvPr/>
            </p:nvSpPr>
            <p:spPr>
              <a:xfrm>
                <a:off x="4795072" y="5444448"/>
                <a:ext cx="2602251" cy="419923"/>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sSubSup>
                        <m:sSubSupPr>
                          <m:ctrlPr>
                            <a:rPr lang="hu-HU" sz="2400" i="1">
                              <a:latin typeface="Cambria Math" panose="02040503050406030204" pitchFamily="18" charset="0"/>
                            </a:rPr>
                          </m:ctrlPr>
                        </m:sSubSupPr>
                        <m:e>
                          <m:r>
                            <m:rPr>
                              <m:sty m:val="p"/>
                            </m:rPr>
                            <a:rPr lang="el-GR" sz="2400" i="1">
                              <a:latin typeface="Cambria Math" panose="02040503050406030204" pitchFamily="18" charset="0"/>
                            </a:rPr>
                            <m:t>ε</m:t>
                          </m:r>
                        </m:e>
                        <m:sub>
                          <m:f>
                            <m:fPr>
                              <m:type m:val="lin"/>
                              <m:ctrlPr>
                                <a:rPr lang="hu-HU" sz="2400" i="1">
                                  <a:latin typeface="Cambria Math" panose="02040503050406030204" pitchFamily="18" charset="0"/>
                                </a:rPr>
                              </m:ctrlPr>
                            </m:fPr>
                            <m:num>
                              <m:sSub>
                                <m:sSubPr>
                                  <m:ctrlPr>
                                    <a:rPr lang="hu-HU" sz="2400" i="1">
                                      <a:latin typeface="Cambria Math" panose="02040503050406030204" pitchFamily="18" charset="0"/>
                                    </a:rPr>
                                  </m:ctrlPr>
                                </m:sSubPr>
                                <m:e>
                                  <m:r>
                                    <a:rPr lang="hu-HU" sz="2400" i="1">
                                      <a:latin typeface="Cambria Math" panose="02040503050406030204" pitchFamily="18" charset="0"/>
                                    </a:rPr>
                                    <m:t>𝐶𝑙</m:t>
                                  </m:r>
                                </m:e>
                                <m:sub>
                                  <m:r>
                                    <a:rPr lang="hu-HU" sz="2400" i="1">
                                      <a:latin typeface="Cambria Math" panose="02040503050406030204" pitchFamily="18" charset="0"/>
                                    </a:rPr>
                                    <m:t>2</m:t>
                                  </m:r>
                                </m:sub>
                              </m:sSub>
                            </m:num>
                            <m:den>
                              <m:r>
                                <a:rPr lang="hu-HU" sz="2400" i="1">
                                  <a:latin typeface="Cambria Math" panose="02040503050406030204" pitchFamily="18" charset="0"/>
                                </a:rPr>
                                <m:t>𝐻𝐶𝑙𝑂</m:t>
                              </m:r>
                            </m:den>
                          </m:f>
                        </m:sub>
                        <m:sup>
                          <m:r>
                            <a:rPr lang="hu-HU" sz="2400" i="1">
                              <a:latin typeface="Cambria Math" panose="02040503050406030204" pitchFamily="18" charset="0"/>
                            </a:rPr>
                            <m:t>𝑜</m:t>
                          </m:r>
                        </m:sup>
                      </m:sSubSup>
                      <m:r>
                        <a:rPr lang="hu-HU" sz="2400" b="0" i="1" smtClean="0">
                          <a:latin typeface="Cambria Math" panose="02040503050406030204" pitchFamily="18" charset="0"/>
                        </a:rPr>
                        <m:t>&gt;</m:t>
                      </m:r>
                      <m:sSubSup>
                        <m:sSubSupPr>
                          <m:ctrlPr>
                            <a:rPr lang="hu-HU" sz="2400" i="1">
                              <a:latin typeface="Cambria Math" panose="02040503050406030204" pitchFamily="18" charset="0"/>
                            </a:rPr>
                          </m:ctrlPr>
                        </m:sSubSupPr>
                        <m:e>
                          <m:r>
                            <m:rPr>
                              <m:sty m:val="p"/>
                            </m:rPr>
                            <a:rPr lang="el-GR" sz="2400" i="1">
                              <a:latin typeface="Cambria Math" panose="02040503050406030204" pitchFamily="18" charset="0"/>
                            </a:rPr>
                            <m:t>ε</m:t>
                          </m:r>
                        </m:e>
                        <m:sub>
                          <m:f>
                            <m:fPr>
                              <m:type m:val="lin"/>
                              <m:ctrlPr>
                                <a:rPr lang="hu-HU" sz="2400" i="1">
                                  <a:latin typeface="Cambria Math" panose="02040503050406030204" pitchFamily="18" charset="0"/>
                                </a:rPr>
                              </m:ctrlPr>
                            </m:fPr>
                            <m:num>
                              <m:sSup>
                                <m:sSupPr>
                                  <m:ctrlPr>
                                    <a:rPr lang="hu-HU" sz="2400" i="1">
                                      <a:latin typeface="Cambria Math" panose="02040503050406030204" pitchFamily="18" charset="0"/>
                                    </a:rPr>
                                  </m:ctrlPr>
                                </m:sSupPr>
                                <m:e>
                                  <m:r>
                                    <a:rPr lang="hu-HU" sz="2400" i="1">
                                      <a:latin typeface="Cambria Math" panose="02040503050406030204" pitchFamily="18" charset="0"/>
                                    </a:rPr>
                                    <m:t>𝐶𝑙</m:t>
                                  </m:r>
                                </m:e>
                                <m:sup>
                                  <m:r>
                                    <a:rPr lang="hu-HU" sz="2400" i="1">
                                      <a:latin typeface="Cambria Math" panose="02040503050406030204" pitchFamily="18" charset="0"/>
                                    </a:rPr>
                                    <m:t>−</m:t>
                                  </m:r>
                                </m:sup>
                              </m:sSup>
                            </m:num>
                            <m:den>
                              <m:sSub>
                                <m:sSubPr>
                                  <m:ctrlPr>
                                    <a:rPr lang="hu-HU" sz="2400" i="1">
                                      <a:latin typeface="Cambria Math" panose="02040503050406030204" pitchFamily="18" charset="0"/>
                                    </a:rPr>
                                  </m:ctrlPr>
                                </m:sSubPr>
                                <m:e>
                                  <m:r>
                                    <a:rPr lang="hu-HU" sz="2400" i="1">
                                      <a:latin typeface="Cambria Math" panose="02040503050406030204" pitchFamily="18" charset="0"/>
                                    </a:rPr>
                                    <m:t>𝐶𝑙</m:t>
                                  </m:r>
                                </m:e>
                                <m:sub>
                                  <m:r>
                                    <a:rPr lang="hu-HU" sz="2400" i="1">
                                      <a:latin typeface="Cambria Math" panose="02040503050406030204" pitchFamily="18" charset="0"/>
                                    </a:rPr>
                                    <m:t>2</m:t>
                                  </m:r>
                                </m:sub>
                              </m:sSub>
                            </m:den>
                          </m:f>
                        </m:sub>
                        <m:sup>
                          <m:r>
                            <a:rPr lang="hu-HU" sz="2400" i="1">
                              <a:latin typeface="Cambria Math" panose="02040503050406030204" pitchFamily="18" charset="0"/>
                            </a:rPr>
                            <m:t>𝑜</m:t>
                          </m:r>
                        </m:sup>
                      </m:sSubSup>
                    </m:oMath>
                  </m:oMathPara>
                </a14:m>
                <a:endParaRPr lang="hu-HU" sz="2400" dirty="0"/>
              </a:p>
            </p:txBody>
          </p:sp>
        </mc:Choice>
        <mc:Fallback xmlns="">
          <p:sp>
            <p:nvSpPr>
              <p:cNvPr id="24" name="Szövegdoboz 23">
                <a:extLst>
                  <a:ext uri="{FF2B5EF4-FFF2-40B4-BE49-F238E27FC236}">
                    <a16:creationId xmlns:a16="http://schemas.microsoft.com/office/drawing/2014/main" id="{E008FC7C-824C-4F83-8A8C-B1EE92A334C3}"/>
                  </a:ext>
                </a:extLst>
              </p:cNvPr>
              <p:cNvSpPr txBox="1">
                <a:spLocks noRot="1" noChangeAspect="1" noMove="1" noResize="1" noEditPoints="1" noAdjustHandles="1" noChangeArrowheads="1" noChangeShapeType="1" noTextEdit="1"/>
              </p:cNvSpPr>
              <p:nvPr/>
            </p:nvSpPr>
            <p:spPr>
              <a:xfrm>
                <a:off x="4795072" y="5444448"/>
                <a:ext cx="2602251" cy="419923"/>
              </a:xfrm>
              <a:prstGeom prst="rect">
                <a:avLst/>
              </a:prstGeom>
              <a:blipFill>
                <a:blip r:embed="rId8"/>
                <a:stretch>
                  <a:fillRect l="-1174" t="-68116" r="-12676" b="-168116"/>
                </a:stretch>
              </a:blipFill>
            </p:spPr>
            <p:txBody>
              <a:bodyPr/>
              <a:lstStyle/>
              <a:p>
                <a:r>
                  <a:rPr lang="hu-HU">
                    <a:noFill/>
                  </a:rPr>
                  <a:t> </a:t>
                </a:r>
              </a:p>
            </p:txBody>
          </p:sp>
        </mc:Fallback>
      </mc:AlternateContent>
      <p:sp>
        <p:nvSpPr>
          <p:cNvPr id="13" name="Cím 1">
            <a:extLst>
              <a:ext uri="{FF2B5EF4-FFF2-40B4-BE49-F238E27FC236}">
                <a16:creationId xmlns:a16="http://schemas.microsoft.com/office/drawing/2014/main" id="{D295C7CD-7D78-49FC-9DA0-450DD01B4413}"/>
              </a:ext>
            </a:extLst>
          </p:cNvPr>
          <p:cNvSpPr>
            <a:spLocks noGrp="1"/>
          </p:cNvSpPr>
          <p:nvPr>
            <p:ph type="title"/>
          </p:nvPr>
        </p:nvSpPr>
        <p:spPr>
          <a:xfrm>
            <a:off x="838200" y="254285"/>
            <a:ext cx="10515600" cy="1325563"/>
          </a:xfrm>
        </p:spPr>
        <p:txBody>
          <a:bodyPr/>
          <a:lstStyle/>
          <a:p>
            <a:pPr algn="ctr"/>
            <a:r>
              <a:rPr lang="en-US" dirty="0" smtClean="0">
                <a:latin typeface="Times New Roman" panose="02020603050405020304" pitchFamily="18" charset="0"/>
                <a:cs typeface="Times New Roman" panose="02020603050405020304" pitchFamily="18" charset="0"/>
              </a:rPr>
              <a:t>Electric work</a:t>
            </a:r>
            <a:r>
              <a:rPr lang="hu-HU" dirty="0" smtClean="0">
                <a:latin typeface="Times New Roman" panose="02020603050405020304" pitchFamily="18" charset="0"/>
                <a:cs typeface="Times New Roman" panose="02020603050405020304" pitchFamily="18" charset="0"/>
              </a:rPr>
              <a:t> and</a:t>
            </a:r>
            <a:r>
              <a:rPr lang="en-US" dirty="0" smtClean="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direction of redox reactions</a:t>
            </a:r>
            <a:endParaRPr lang="hu-H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6444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9"/>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20"/>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1"/>
                                        </p:tgtEl>
                                        <p:attrNameLst>
                                          <p:attrName>style.visibility</p:attrName>
                                        </p:attrNameLst>
                                      </p:cBhvr>
                                      <p:to>
                                        <p:strVal val="visible"/>
                                      </p:to>
                                    </p:set>
                                    <p:anim calcmode="lin" valueType="num">
                                      <p:cBhvr additive="base">
                                        <p:cTn id="13" dur="500" fill="hold"/>
                                        <p:tgtEl>
                                          <p:spTgt spid="21"/>
                                        </p:tgtEl>
                                        <p:attrNameLst>
                                          <p:attrName>ppt_x</p:attrName>
                                        </p:attrNameLst>
                                      </p:cBhvr>
                                      <p:tavLst>
                                        <p:tav tm="0">
                                          <p:val>
                                            <p:strVal val="#ppt_x"/>
                                          </p:val>
                                        </p:tav>
                                        <p:tav tm="100000">
                                          <p:val>
                                            <p:strVal val="#ppt_x"/>
                                          </p:val>
                                        </p:tav>
                                      </p:tavLst>
                                    </p:anim>
                                    <p:anim calcmode="lin" valueType="num">
                                      <p:cBhvr additive="base">
                                        <p:cTn id="14" dur="500" fill="hold"/>
                                        <p:tgtEl>
                                          <p:spTgt spid="21"/>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0"/>
                                        </p:tgtEl>
                                        <p:attrNameLst>
                                          <p:attrName>style.visibility</p:attrName>
                                        </p:attrNameLst>
                                      </p:cBhvr>
                                      <p:to>
                                        <p:strVal val="visible"/>
                                      </p:to>
                                    </p:set>
                                    <p:anim calcmode="lin" valueType="num">
                                      <p:cBhvr additive="base">
                                        <p:cTn id="19" dur="500" fill="hold"/>
                                        <p:tgtEl>
                                          <p:spTgt spid="10"/>
                                        </p:tgtEl>
                                        <p:attrNameLst>
                                          <p:attrName>ppt_x</p:attrName>
                                        </p:attrNameLst>
                                      </p:cBhvr>
                                      <p:tavLst>
                                        <p:tav tm="0">
                                          <p:val>
                                            <p:strVal val="#ppt_x"/>
                                          </p:val>
                                        </p:tav>
                                        <p:tav tm="100000">
                                          <p:val>
                                            <p:strVal val="#ppt_x"/>
                                          </p:val>
                                        </p:tav>
                                      </p:tavLst>
                                    </p:anim>
                                    <p:anim calcmode="lin" valueType="num">
                                      <p:cBhvr additive="base">
                                        <p:cTn id="20"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22"/>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23"/>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24"/>
                                        </p:tgtEl>
                                        <p:attrNameLst>
                                          <p:attrName>style.visibility</p:attrName>
                                        </p:attrNameLst>
                                      </p:cBhvr>
                                      <p:to>
                                        <p:strVal val="visible"/>
                                      </p:to>
                                    </p:set>
                                    <p:anim calcmode="lin" valueType="num">
                                      <p:cBhvr additive="base">
                                        <p:cTn id="31" dur="500" fill="hold"/>
                                        <p:tgtEl>
                                          <p:spTgt spid="24"/>
                                        </p:tgtEl>
                                        <p:attrNameLst>
                                          <p:attrName>ppt_x</p:attrName>
                                        </p:attrNameLst>
                                      </p:cBhvr>
                                      <p:tavLst>
                                        <p:tav tm="0">
                                          <p:val>
                                            <p:strVal val="#ppt_x"/>
                                          </p:val>
                                        </p:tav>
                                        <p:tav tm="100000">
                                          <p:val>
                                            <p:strVal val="#ppt_x"/>
                                          </p:val>
                                        </p:tav>
                                      </p:tavLst>
                                    </p:anim>
                                    <p:anim calcmode="lin" valueType="num">
                                      <p:cBhvr additive="base">
                                        <p:cTn id="32" dur="500" fill="hold"/>
                                        <p:tgtEl>
                                          <p:spTgt spid="24"/>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12"/>
                                        </p:tgtEl>
                                        <p:attrNameLst>
                                          <p:attrName>style.visibility</p:attrName>
                                        </p:attrNameLst>
                                      </p:cBhvr>
                                      <p:to>
                                        <p:strVal val="visible"/>
                                      </p:to>
                                    </p:set>
                                    <p:anim calcmode="lin" valueType="num">
                                      <p:cBhvr additive="base">
                                        <p:cTn id="37" dur="500" fill="hold"/>
                                        <p:tgtEl>
                                          <p:spTgt spid="12"/>
                                        </p:tgtEl>
                                        <p:attrNameLst>
                                          <p:attrName>ppt_x</p:attrName>
                                        </p:attrNameLst>
                                      </p:cBhvr>
                                      <p:tavLst>
                                        <p:tav tm="0">
                                          <p:val>
                                            <p:strVal val="#ppt_x"/>
                                          </p:val>
                                        </p:tav>
                                        <p:tav tm="100000">
                                          <p:val>
                                            <p:strVal val="#ppt_x"/>
                                          </p:val>
                                        </p:tav>
                                      </p:tavLst>
                                    </p:anim>
                                    <p:anim calcmode="lin" valueType="num">
                                      <p:cBhvr additive="base">
                                        <p:cTn id="38"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2" grpId="0"/>
      <p:bldP spid="19" grpId="0"/>
      <p:bldP spid="20" grpId="0"/>
      <p:bldP spid="21" grpId="0"/>
      <p:bldP spid="22" grpId="0"/>
      <p:bldP spid="23" grpId="0"/>
      <p:bldP spid="24" grpId="0"/>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D295C7CD-7D78-49FC-9DA0-450DD01B4413}"/>
              </a:ext>
            </a:extLst>
          </p:cNvPr>
          <p:cNvSpPr>
            <a:spLocks noGrp="1"/>
          </p:cNvSpPr>
          <p:nvPr>
            <p:ph type="title"/>
          </p:nvPr>
        </p:nvSpPr>
        <p:spPr>
          <a:xfrm>
            <a:off x="838200" y="254285"/>
            <a:ext cx="10515600" cy="1325563"/>
          </a:xfrm>
        </p:spPr>
        <p:txBody>
          <a:bodyPr/>
          <a:lstStyle/>
          <a:p>
            <a:pPr algn="ctr"/>
            <a:r>
              <a:rPr lang="hu-HU" dirty="0" smtClean="0">
                <a:latin typeface="Times New Roman" panose="02020603050405020304" pitchFamily="18" charset="0"/>
                <a:cs typeface="Times New Roman" panose="02020603050405020304" pitchFamily="18" charset="0"/>
              </a:rPr>
              <a:t>Galvanic/voltaic cells</a:t>
            </a:r>
            <a:endParaRPr lang="hu-HU" dirty="0">
              <a:latin typeface="Times New Roman" panose="02020603050405020304" pitchFamily="18" charset="0"/>
              <a:cs typeface="Times New Roman" panose="02020603050405020304" pitchFamily="18" charset="0"/>
            </a:endParaRPr>
          </a:p>
        </p:txBody>
      </p:sp>
      <p:sp>
        <p:nvSpPr>
          <p:cNvPr id="3" name="Tartalom helye 2">
            <a:extLst>
              <a:ext uri="{FF2B5EF4-FFF2-40B4-BE49-F238E27FC236}">
                <a16:creationId xmlns:a16="http://schemas.microsoft.com/office/drawing/2014/main" id="{21C575F2-DCB5-467E-9D41-0093440515F3}"/>
              </a:ext>
            </a:extLst>
          </p:cNvPr>
          <p:cNvSpPr>
            <a:spLocks noGrp="1"/>
          </p:cNvSpPr>
          <p:nvPr>
            <p:ph idx="1"/>
          </p:nvPr>
        </p:nvSpPr>
        <p:spPr>
          <a:xfrm>
            <a:off x="318655" y="1662543"/>
            <a:ext cx="11582400" cy="4993089"/>
          </a:xfrm>
        </p:spPr>
        <p:txBody>
          <a:bodyPr>
            <a:normAutofit/>
          </a:bodyPr>
          <a:lstStyle/>
          <a:p>
            <a:r>
              <a:rPr lang="en-US" dirty="0">
                <a:latin typeface="Times New Roman" panose="02020603050405020304" pitchFamily="18" charset="0"/>
                <a:cs typeface="Times New Roman" panose="02020603050405020304" pitchFamily="18" charset="0"/>
              </a:rPr>
              <a:t>The appearance of the galvanic </a:t>
            </a:r>
            <a:r>
              <a:rPr lang="hu-HU" dirty="0" smtClean="0">
                <a:latin typeface="Times New Roman" panose="02020603050405020304" pitchFamily="18" charset="0"/>
                <a:cs typeface="Times New Roman" panose="02020603050405020304" pitchFamily="18" charset="0"/>
              </a:rPr>
              <a:t>cells</a:t>
            </a:r>
            <a:r>
              <a:rPr lang="en-US" dirty="0" smtClean="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used today was preceded by a long development of the technical design of the electrodes</a:t>
            </a:r>
            <a:r>
              <a:rPr lang="hu-HU" dirty="0" smtClean="0">
                <a:latin typeface="Times New Roman" panose="02020603050405020304" pitchFamily="18" charset="0"/>
                <a:cs typeface="Times New Roman" panose="02020603050405020304" pitchFamily="18" charset="0"/>
              </a:rPr>
              <a:t>. </a:t>
            </a:r>
            <a:endParaRPr lang="hu-HU" dirty="0">
              <a:latin typeface="Times New Roman" panose="02020603050405020304" pitchFamily="18" charset="0"/>
              <a:cs typeface="Times New Roman" panose="02020603050405020304" pitchFamily="18" charset="0"/>
            </a:endParaRPr>
          </a:p>
          <a:p>
            <a:pPr>
              <a:spcAft>
                <a:spcPts val="1800"/>
              </a:spcAft>
            </a:pPr>
            <a:r>
              <a:rPr lang="en-US" dirty="0">
                <a:latin typeface="Times New Roman" panose="02020603050405020304" pitchFamily="18" charset="0"/>
                <a:cs typeface="Times New Roman" panose="02020603050405020304" pitchFamily="18" charset="0"/>
              </a:rPr>
              <a:t>The first portable batteries appeared by gelling electrolytes. For the longest </a:t>
            </a:r>
            <a:r>
              <a:rPr lang="en-US" dirty="0" smtClean="0">
                <a:latin typeface="Times New Roman" panose="02020603050405020304" pitchFamily="18" charset="0"/>
                <a:cs typeface="Times New Roman" panose="02020603050405020304" pitchFamily="18" charset="0"/>
              </a:rPr>
              <a:t>time</a:t>
            </a:r>
            <a:r>
              <a:rPr lang="hu-HU" dirty="0" smtClean="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(from 1870)</a:t>
            </a:r>
            <a:r>
              <a:rPr lang="en-US" dirty="0" smtClean="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the so-called </a:t>
            </a:r>
            <a:r>
              <a:rPr lang="en-US" dirty="0" err="1">
                <a:latin typeface="Times New Roman" panose="02020603050405020304" pitchFamily="18" charset="0"/>
                <a:cs typeface="Times New Roman" panose="02020603050405020304" pitchFamily="18" charset="0"/>
              </a:rPr>
              <a:t>Lechlanché</a:t>
            </a:r>
            <a:r>
              <a:rPr lang="en-US" dirty="0">
                <a:latin typeface="Times New Roman" panose="02020603050405020304" pitchFamily="18" charset="0"/>
                <a:cs typeface="Times New Roman" panose="02020603050405020304" pitchFamily="18" charset="0"/>
              </a:rPr>
              <a:t> </a:t>
            </a:r>
            <a:r>
              <a:rPr lang="hu-HU" dirty="0" smtClean="0">
                <a:latin typeface="Times New Roman" panose="02020603050405020304" pitchFamily="18" charset="0"/>
                <a:cs typeface="Times New Roman" panose="02020603050405020304" pitchFamily="18" charset="0"/>
              </a:rPr>
              <a:t>cell</a:t>
            </a:r>
            <a:r>
              <a:rPr lang="en-US" dirty="0" smtClean="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was </a:t>
            </a:r>
            <a:r>
              <a:rPr lang="hu-HU" dirty="0" smtClean="0">
                <a:latin typeface="Times New Roman" panose="02020603050405020304" pitchFamily="18" charset="0"/>
                <a:cs typeface="Times New Roman" panose="02020603050405020304" pitchFamily="18" charset="0"/>
              </a:rPr>
              <a:t>used. </a:t>
            </a:r>
            <a:endParaRPr lang="hu-HU" dirty="0">
              <a:latin typeface="Times New Roman" panose="02020603050405020304" pitchFamily="18" charset="0"/>
              <a:cs typeface="Times New Roman" panose="02020603050405020304" pitchFamily="18" charset="0"/>
            </a:endParaRPr>
          </a:p>
          <a:p>
            <a:pPr marL="3492500">
              <a:spcBef>
                <a:spcPts val="0"/>
              </a:spcBef>
            </a:pPr>
            <a:r>
              <a:rPr lang="en-US" dirty="0">
                <a:latin typeface="Times New Roman" panose="02020603050405020304" pitchFamily="18" charset="0"/>
                <a:cs typeface="Times New Roman" panose="02020603050405020304" pitchFamily="18" charset="0"/>
              </a:rPr>
              <a:t>In the longer-life alkaline cell, the electrolyte was changed to KOH (from 1950</a:t>
            </a:r>
            <a:r>
              <a:rPr lang="en-US" dirty="0" smtClean="0">
                <a:latin typeface="Times New Roman" panose="02020603050405020304" pitchFamily="18" charset="0"/>
                <a:cs typeface="Times New Roman" panose="02020603050405020304" pitchFamily="18" charset="0"/>
              </a:rPr>
              <a:t>)</a:t>
            </a:r>
            <a:r>
              <a:rPr lang="hu-HU" dirty="0" smtClean="0">
                <a:latin typeface="Times New Roman" panose="02020603050405020304" pitchFamily="18" charset="0"/>
                <a:cs typeface="Times New Roman" panose="02020603050405020304" pitchFamily="18" charset="0"/>
              </a:rPr>
              <a:t>.</a:t>
            </a:r>
            <a:endParaRPr lang="hu-HU" dirty="0">
              <a:latin typeface="Times New Roman" panose="02020603050405020304" pitchFamily="18" charset="0"/>
              <a:cs typeface="Times New Roman" panose="02020603050405020304" pitchFamily="18" charset="0"/>
            </a:endParaRPr>
          </a:p>
          <a:p>
            <a:pPr marL="3492500"/>
            <a:r>
              <a:rPr lang="hu-HU" dirty="0" smtClean="0">
                <a:latin typeface="Times New Roman" panose="02020603050405020304" pitchFamily="18" charset="0"/>
                <a:cs typeface="Times New Roman" panose="02020603050405020304" pitchFamily="18" charset="0"/>
              </a:rPr>
              <a:t>In lithium-batteries, anode is Li metal and the cathode consists of FeS</a:t>
            </a:r>
            <a:r>
              <a:rPr lang="hu-HU" baseline="-25000" dirty="0" smtClean="0">
                <a:latin typeface="Times New Roman" panose="02020603050405020304" pitchFamily="18" charset="0"/>
                <a:cs typeface="Times New Roman" panose="02020603050405020304" pitchFamily="18" charset="0"/>
              </a:rPr>
              <a:t>2</a:t>
            </a:r>
            <a:r>
              <a:rPr lang="hu-HU" dirty="0">
                <a:latin typeface="Times New Roman" panose="02020603050405020304" pitchFamily="18" charset="0"/>
                <a:cs typeface="Times New Roman" panose="02020603050405020304" pitchFamily="18" charset="0"/>
              </a:rPr>
              <a:t>, </a:t>
            </a:r>
            <a:r>
              <a:rPr lang="hu-HU" dirty="0" smtClean="0">
                <a:latin typeface="Times New Roman" panose="02020603050405020304" pitchFamily="18" charset="0"/>
                <a:cs typeface="Times New Roman" panose="02020603050405020304" pitchFamily="18" charset="0"/>
              </a:rPr>
              <a:t>I</a:t>
            </a:r>
            <a:r>
              <a:rPr lang="hu-HU" baseline="-25000" dirty="0" smtClean="0">
                <a:latin typeface="Times New Roman" panose="02020603050405020304" pitchFamily="18" charset="0"/>
                <a:cs typeface="Times New Roman" panose="02020603050405020304" pitchFamily="18" charset="0"/>
              </a:rPr>
              <a:t>2</a:t>
            </a:r>
            <a:r>
              <a:rPr lang="hu-HU" dirty="0" smtClean="0">
                <a:latin typeface="Times New Roman" panose="02020603050405020304" pitchFamily="18" charset="0"/>
                <a:cs typeface="Times New Roman" panose="02020603050405020304" pitchFamily="18" charset="0"/>
              </a:rPr>
              <a:t> and (CF)</a:t>
            </a:r>
            <a:r>
              <a:rPr lang="hu-HU" baseline="-25000" dirty="0" smtClean="0">
                <a:latin typeface="Times New Roman" panose="02020603050405020304" pitchFamily="18" charset="0"/>
                <a:cs typeface="Times New Roman" panose="02020603050405020304" pitchFamily="18" charset="0"/>
              </a:rPr>
              <a:t>n</a:t>
            </a:r>
            <a:r>
              <a:rPr lang="hu-HU" dirty="0">
                <a:latin typeface="Times New Roman" panose="02020603050405020304" pitchFamily="18" charset="0"/>
                <a:cs typeface="Times New Roman" panose="02020603050405020304" pitchFamily="18" charset="0"/>
              </a:rPr>
              <a:t>.</a:t>
            </a:r>
            <a:r>
              <a:rPr lang="hu-HU" dirty="0" smtClean="0">
                <a:latin typeface="Times New Roman" panose="02020603050405020304" pitchFamily="18" charset="0"/>
                <a:cs typeface="Times New Roman" panose="02020603050405020304" pitchFamily="18" charset="0"/>
              </a:rPr>
              <a:t> T</a:t>
            </a:r>
            <a:r>
              <a:rPr lang="en-US" dirty="0" smtClean="0">
                <a:latin typeface="Times New Roman" panose="02020603050405020304" pitchFamily="18" charset="0"/>
                <a:cs typeface="Times New Roman" panose="02020603050405020304" pitchFamily="18" charset="0"/>
              </a:rPr>
              <a:t>hey </a:t>
            </a:r>
            <a:r>
              <a:rPr lang="en-US" dirty="0">
                <a:latin typeface="Times New Roman" panose="02020603050405020304" pitchFamily="18" charset="0"/>
                <a:cs typeface="Times New Roman" panose="02020603050405020304" pitchFamily="18" charset="0"/>
              </a:rPr>
              <a:t>are lighter and provide </a:t>
            </a:r>
            <a:r>
              <a:rPr lang="en-US" dirty="0" smtClean="0">
                <a:latin typeface="Times New Roman" panose="02020603050405020304" pitchFamily="18" charset="0"/>
                <a:cs typeface="Times New Roman" panose="02020603050405020304" pitchFamily="18" charset="0"/>
              </a:rPr>
              <a:t>higher </a:t>
            </a:r>
            <a:r>
              <a:rPr lang="en-US" dirty="0">
                <a:latin typeface="Times New Roman" panose="02020603050405020304" pitchFamily="18" charset="0"/>
                <a:cs typeface="Times New Roman" panose="02020603050405020304" pitchFamily="18" charset="0"/>
              </a:rPr>
              <a:t>charge density</a:t>
            </a:r>
            <a:r>
              <a:rPr lang="hu-HU" dirty="0" smtClean="0">
                <a:latin typeface="Times New Roman" panose="02020603050405020304" pitchFamily="18" charset="0"/>
                <a:cs typeface="Times New Roman" panose="02020603050405020304" pitchFamily="18" charset="0"/>
              </a:rPr>
              <a:t>.</a:t>
            </a:r>
            <a:endParaRPr lang="hu-HU" dirty="0">
              <a:latin typeface="Times New Roman" panose="02020603050405020304" pitchFamily="18" charset="0"/>
              <a:cs typeface="Times New Roman" panose="02020603050405020304" pitchFamily="18" charset="0"/>
            </a:endParaRPr>
          </a:p>
          <a:p>
            <a:pPr marL="3492500"/>
            <a:r>
              <a:rPr lang="en-US" dirty="0" smtClean="0">
                <a:latin typeface="Times New Roman" panose="02020603050405020304" pitchFamily="18" charset="0"/>
                <a:cs typeface="Times New Roman" panose="02020603050405020304" pitchFamily="18" charset="0"/>
              </a:rPr>
              <a:t>...and </a:t>
            </a:r>
            <a:r>
              <a:rPr lang="en-US" dirty="0">
                <a:latin typeface="Times New Roman" panose="02020603050405020304" pitchFamily="18" charset="0"/>
                <a:cs typeface="Times New Roman" panose="02020603050405020304" pitchFamily="18" charset="0"/>
              </a:rPr>
              <a:t>the </a:t>
            </a:r>
            <a:r>
              <a:rPr lang="hu-HU" dirty="0" smtClean="0">
                <a:latin typeface="Times New Roman" panose="02020603050405020304" pitchFamily="18" charset="0"/>
                <a:cs typeface="Times New Roman" panose="02020603050405020304" pitchFamily="18" charset="0"/>
              </a:rPr>
              <a:t>product </a:t>
            </a:r>
            <a:r>
              <a:rPr lang="en-US" dirty="0" smtClean="0">
                <a:latin typeface="Times New Roman" panose="02020603050405020304" pitchFamily="18" charset="0"/>
                <a:cs typeface="Times New Roman" panose="02020603050405020304" pitchFamily="18" charset="0"/>
              </a:rPr>
              <a:t>developments </a:t>
            </a:r>
            <a:r>
              <a:rPr lang="en-US" dirty="0">
                <a:latin typeface="Times New Roman" panose="02020603050405020304" pitchFamily="18" charset="0"/>
                <a:cs typeface="Times New Roman" panose="02020603050405020304" pitchFamily="18" charset="0"/>
              </a:rPr>
              <a:t>did not stop</a:t>
            </a:r>
            <a:r>
              <a:rPr lang="hu-HU" dirty="0" smtClean="0">
                <a:latin typeface="Times New Roman" panose="02020603050405020304" pitchFamily="18" charset="0"/>
                <a:cs typeface="Times New Roman" panose="02020603050405020304" pitchFamily="18" charset="0"/>
              </a:rPr>
              <a:t>!</a:t>
            </a:r>
            <a:endParaRPr lang="hu-HU" dirty="0">
              <a:latin typeface="Times New Roman" panose="02020603050405020304" pitchFamily="18" charset="0"/>
              <a:cs typeface="Times New Roman" panose="02020603050405020304" pitchFamily="18" charset="0"/>
            </a:endParaRPr>
          </a:p>
          <a:p>
            <a:pPr marL="3492500"/>
            <a:endParaRPr lang="hu-HU" dirty="0">
              <a:latin typeface="Times New Roman" panose="02020603050405020304" pitchFamily="18" charset="0"/>
              <a:cs typeface="Times New Roman" panose="02020603050405020304" pitchFamily="18" charset="0"/>
            </a:endParaRPr>
          </a:p>
        </p:txBody>
      </p:sp>
      <p:grpSp>
        <p:nvGrpSpPr>
          <p:cNvPr id="6" name="Csoportba foglalás 5">
            <a:extLst>
              <a:ext uri="{FF2B5EF4-FFF2-40B4-BE49-F238E27FC236}">
                <a16:creationId xmlns:a16="http://schemas.microsoft.com/office/drawing/2014/main" id="{7F01EDA5-A19F-49F5-9694-26E8BDE2C557}"/>
              </a:ext>
            </a:extLst>
          </p:cNvPr>
          <p:cNvGrpSpPr/>
          <p:nvPr/>
        </p:nvGrpSpPr>
        <p:grpSpPr>
          <a:xfrm>
            <a:off x="711200" y="4038528"/>
            <a:ext cx="1016000" cy="2407459"/>
            <a:chOff x="711200" y="4283627"/>
            <a:chExt cx="1016000" cy="2407459"/>
          </a:xfrm>
        </p:grpSpPr>
        <p:sp>
          <p:nvSpPr>
            <p:cNvPr id="4" name="Téglalap 3">
              <a:extLst>
                <a:ext uri="{FF2B5EF4-FFF2-40B4-BE49-F238E27FC236}">
                  <a16:creationId xmlns:a16="http://schemas.microsoft.com/office/drawing/2014/main" id="{3D7E570E-6891-45B6-A05B-BB7CA840BE7C}"/>
                </a:ext>
              </a:extLst>
            </p:cNvPr>
            <p:cNvSpPr/>
            <p:nvPr/>
          </p:nvSpPr>
          <p:spPr>
            <a:xfrm>
              <a:off x="711200" y="4296229"/>
              <a:ext cx="1016000" cy="2394857"/>
            </a:xfrm>
            <a:prstGeom prst="rect">
              <a:avLst/>
            </a:prstGeom>
            <a:ln w="508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u-HU" dirty="0"/>
            </a:p>
          </p:txBody>
        </p:sp>
        <p:sp>
          <p:nvSpPr>
            <p:cNvPr id="5" name="Téglalap 4">
              <a:extLst>
                <a:ext uri="{FF2B5EF4-FFF2-40B4-BE49-F238E27FC236}">
                  <a16:creationId xmlns:a16="http://schemas.microsoft.com/office/drawing/2014/main" id="{07F5AC4F-8381-4E49-9779-53F1CC98066C}"/>
                </a:ext>
              </a:extLst>
            </p:cNvPr>
            <p:cNvSpPr/>
            <p:nvPr/>
          </p:nvSpPr>
          <p:spPr>
            <a:xfrm>
              <a:off x="739905" y="4283627"/>
              <a:ext cx="964800" cy="983988"/>
            </a:xfrm>
            <a:prstGeom prst="rect">
              <a:avLst/>
            </a:prstGeom>
            <a:ln w="508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u-HU" dirty="0"/>
            </a:p>
          </p:txBody>
        </p:sp>
      </p:grpSp>
      <p:grpSp>
        <p:nvGrpSpPr>
          <p:cNvPr id="10" name="Csoportba foglalás 9">
            <a:extLst>
              <a:ext uri="{FF2B5EF4-FFF2-40B4-BE49-F238E27FC236}">
                <a16:creationId xmlns:a16="http://schemas.microsoft.com/office/drawing/2014/main" id="{1311F86B-4118-4728-8C72-92ACDDAD46DB}"/>
              </a:ext>
            </a:extLst>
          </p:cNvPr>
          <p:cNvGrpSpPr/>
          <p:nvPr/>
        </p:nvGrpSpPr>
        <p:grpSpPr>
          <a:xfrm>
            <a:off x="1100457" y="3883725"/>
            <a:ext cx="234000" cy="2333685"/>
            <a:chOff x="1100457" y="4128824"/>
            <a:chExt cx="234000" cy="2333685"/>
          </a:xfrm>
        </p:grpSpPr>
        <p:sp>
          <p:nvSpPr>
            <p:cNvPr id="8" name="Téglalap 7">
              <a:extLst>
                <a:ext uri="{FF2B5EF4-FFF2-40B4-BE49-F238E27FC236}">
                  <a16:creationId xmlns:a16="http://schemas.microsoft.com/office/drawing/2014/main" id="{EB58B472-7F48-486C-937B-6FFAA229A4D8}"/>
                </a:ext>
              </a:extLst>
            </p:cNvPr>
            <p:cNvSpPr/>
            <p:nvPr/>
          </p:nvSpPr>
          <p:spPr>
            <a:xfrm>
              <a:off x="1100457" y="4298054"/>
              <a:ext cx="234000" cy="2164455"/>
            </a:xfrm>
            <a:prstGeom prst="rect">
              <a:avLst/>
            </a:prstGeom>
            <a:solidFill>
              <a:schemeClr val="tx1">
                <a:lumMod val="50000"/>
                <a:lumOff val="50000"/>
              </a:schemeClr>
            </a:solidFill>
            <a:ln>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u-HU"/>
            </a:p>
          </p:txBody>
        </p:sp>
        <p:sp>
          <p:nvSpPr>
            <p:cNvPr id="7" name="Téglalap 6">
              <a:extLst>
                <a:ext uri="{FF2B5EF4-FFF2-40B4-BE49-F238E27FC236}">
                  <a16:creationId xmlns:a16="http://schemas.microsoft.com/office/drawing/2014/main" id="{E9457846-607A-492A-8D59-10D614B3F0BE}"/>
                </a:ext>
              </a:extLst>
            </p:cNvPr>
            <p:cNvSpPr/>
            <p:nvPr/>
          </p:nvSpPr>
          <p:spPr>
            <a:xfrm>
              <a:off x="1138793" y="4134433"/>
              <a:ext cx="157075" cy="2294415"/>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u-HU"/>
            </a:p>
          </p:txBody>
        </p:sp>
        <p:sp>
          <p:nvSpPr>
            <p:cNvPr id="9" name="Téglalap 8">
              <a:extLst>
                <a:ext uri="{FF2B5EF4-FFF2-40B4-BE49-F238E27FC236}">
                  <a16:creationId xmlns:a16="http://schemas.microsoft.com/office/drawing/2014/main" id="{7AA93E73-016A-4D2F-9FF0-94CD9CEE4BF2}"/>
                </a:ext>
              </a:extLst>
            </p:cNvPr>
            <p:cNvSpPr/>
            <p:nvPr/>
          </p:nvSpPr>
          <p:spPr>
            <a:xfrm>
              <a:off x="1127572" y="4128824"/>
              <a:ext cx="180000" cy="100977"/>
            </a:xfrm>
            <a:prstGeom prst="rect">
              <a:avLst/>
            </a:prstGeom>
            <a:solidFill>
              <a:srgbClr val="CC3300"/>
            </a:solidFill>
            <a:ln>
              <a:solidFill>
                <a:srgbClr val="CC33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u-HU"/>
            </a:p>
          </p:txBody>
        </p:sp>
      </p:grpSp>
      <p:grpSp>
        <p:nvGrpSpPr>
          <p:cNvPr id="27" name="Csoportba foglalás 26">
            <a:extLst>
              <a:ext uri="{FF2B5EF4-FFF2-40B4-BE49-F238E27FC236}">
                <a16:creationId xmlns:a16="http://schemas.microsoft.com/office/drawing/2014/main" id="{CFB66B9B-A747-4759-BD69-6A86A3DF47A1}"/>
              </a:ext>
            </a:extLst>
          </p:cNvPr>
          <p:cNvGrpSpPr/>
          <p:nvPr/>
        </p:nvGrpSpPr>
        <p:grpSpPr>
          <a:xfrm>
            <a:off x="1743831" y="5884532"/>
            <a:ext cx="1080385" cy="461665"/>
            <a:chOff x="1743831" y="6129631"/>
            <a:chExt cx="1080385" cy="461665"/>
          </a:xfrm>
        </p:grpSpPr>
        <p:cxnSp>
          <p:nvCxnSpPr>
            <p:cNvPr id="13" name="Egyenes összekötő nyíllal 12">
              <a:extLst>
                <a:ext uri="{FF2B5EF4-FFF2-40B4-BE49-F238E27FC236}">
                  <a16:creationId xmlns:a16="http://schemas.microsoft.com/office/drawing/2014/main" id="{FD5DA34A-0EDD-4A7D-A46C-3EBD2BE855B1}"/>
                </a:ext>
              </a:extLst>
            </p:cNvPr>
            <p:cNvCxnSpPr>
              <a:cxnSpLocks/>
            </p:cNvCxnSpPr>
            <p:nvPr/>
          </p:nvCxnSpPr>
          <p:spPr>
            <a:xfrm flipH="1">
              <a:off x="1743831" y="6414434"/>
              <a:ext cx="396468" cy="0"/>
            </a:xfrm>
            <a:prstGeom prst="straightConnector1">
              <a:avLst/>
            </a:prstGeom>
            <a:ln w="38100">
              <a:solidFill>
                <a:srgbClr val="FF0000"/>
              </a:solidFill>
              <a:tailEnd type="stealth"/>
            </a:ln>
          </p:spPr>
          <p:style>
            <a:lnRef idx="1">
              <a:schemeClr val="accent1"/>
            </a:lnRef>
            <a:fillRef idx="0">
              <a:schemeClr val="accent1"/>
            </a:fillRef>
            <a:effectRef idx="0">
              <a:schemeClr val="accent1"/>
            </a:effectRef>
            <a:fontRef idx="minor">
              <a:schemeClr val="tx1"/>
            </a:fontRef>
          </p:style>
        </p:cxnSp>
        <p:sp>
          <p:nvSpPr>
            <p:cNvPr id="16" name="Szövegdoboz 15">
              <a:extLst>
                <a:ext uri="{FF2B5EF4-FFF2-40B4-BE49-F238E27FC236}">
                  <a16:creationId xmlns:a16="http://schemas.microsoft.com/office/drawing/2014/main" id="{B2D5BF63-5493-4E17-9D73-549EE722DEF8}"/>
                </a:ext>
              </a:extLst>
            </p:cNvPr>
            <p:cNvSpPr txBox="1"/>
            <p:nvPr/>
          </p:nvSpPr>
          <p:spPr>
            <a:xfrm>
              <a:off x="2128192" y="6129631"/>
              <a:ext cx="696024" cy="461665"/>
            </a:xfrm>
            <a:prstGeom prst="rect">
              <a:avLst/>
            </a:prstGeom>
            <a:noFill/>
          </p:spPr>
          <p:txBody>
            <a:bodyPr wrap="none" rtlCol="0">
              <a:spAutoFit/>
            </a:bodyPr>
            <a:lstStyle/>
            <a:p>
              <a:r>
                <a:rPr lang="hu-HU" sz="2400" dirty="0" smtClean="0">
                  <a:latin typeface="Times New Roman" panose="02020603050405020304" pitchFamily="18" charset="0"/>
                  <a:cs typeface="Times New Roman" panose="02020603050405020304" pitchFamily="18" charset="0"/>
                </a:rPr>
                <a:t>zinc</a:t>
              </a:r>
              <a:endParaRPr lang="hu-HU" sz="2400" dirty="0">
                <a:latin typeface="Times New Roman" panose="02020603050405020304" pitchFamily="18" charset="0"/>
                <a:cs typeface="Times New Roman" panose="02020603050405020304" pitchFamily="18" charset="0"/>
              </a:endParaRPr>
            </a:p>
          </p:txBody>
        </p:sp>
      </p:grpSp>
      <p:grpSp>
        <p:nvGrpSpPr>
          <p:cNvPr id="30" name="Csoportba foglalás 29">
            <a:extLst>
              <a:ext uri="{FF2B5EF4-FFF2-40B4-BE49-F238E27FC236}">
                <a16:creationId xmlns:a16="http://schemas.microsoft.com/office/drawing/2014/main" id="{0FD2B079-2F17-4F82-8920-A8D7511496D6}"/>
              </a:ext>
            </a:extLst>
          </p:cNvPr>
          <p:cNvGrpSpPr/>
          <p:nvPr/>
        </p:nvGrpSpPr>
        <p:grpSpPr>
          <a:xfrm>
            <a:off x="1223781" y="3533081"/>
            <a:ext cx="1633236" cy="601001"/>
            <a:chOff x="1223781" y="3778180"/>
            <a:chExt cx="1633236" cy="601001"/>
          </a:xfrm>
        </p:grpSpPr>
        <p:cxnSp>
          <p:nvCxnSpPr>
            <p:cNvPr id="15" name="Egyenes összekötő nyíllal 14">
              <a:extLst>
                <a:ext uri="{FF2B5EF4-FFF2-40B4-BE49-F238E27FC236}">
                  <a16:creationId xmlns:a16="http://schemas.microsoft.com/office/drawing/2014/main" id="{4457D55F-9465-49DA-9801-09DAB3696CDD}"/>
                </a:ext>
              </a:extLst>
            </p:cNvPr>
            <p:cNvCxnSpPr/>
            <p:nvPr/>
          </p:nvCxnSpPr>
          <p:spPr>
            <a:xfrm flipH="1">
              <a:off x="1223781" y="4076251"/>
              <a:ext cx="510494" cy="302930"/>
            </a:xfrm>
            <a:prstGeom prst="straightConnector1">
              <a:avLst/>
            </a:prstGeom>
            <a:ln w="38100">
              <a:solidFill>
                <a:srgbClr val="FF0000"/>
              </a:solidFill>
              <a:tailEnd type="stealth"/>
            </a:ln>
          </p:spPr>
          <p:style>
            <a:lnRef idx="1">
              <a:schemeClr val="accent1"/>
            </a:lnRef>
            <a:fillRef idx="0">
              <a:schemeClr val="accent1"/>
            </a:fillRef>
            <a:effectRef idx="0">
              <a:schemeClr val="accent1"/>
            </a:effectRef>
            <a:fontRef idx="minor">
              <a:schemeClr val="tx1"/>
            </a:fontRef>
          </p:style>
        </p:cxnSp>
        <p:sp>
          <p:nvSpPr>
            <p:cNvPr id="17" name="Szövegdoboz 16">
              <a:extLst>
                <a:ext uri="{FF2B5EF4-FFF2-40B4-BE49-F238E27FC236}">
                  <a16:creationId xmlns:a16="http://schemas.microsoft.com/office/drawing/2014/main" id="{B7EC8249-D7F9-4DF7-AB7B-A57876BA6FFC}"/>
                </a:ext>
              </a:extLst>
            </p:cNvPr>
            <p:cNvSpPr txBox="1"/>
            <p:nvPr/>
          </p:nvSpPr>
          <p:spPr>
            <a:xfrm>
              <a:off x="1665665" y="3778180"/>
              <a:ext cx="1191352" cy="461665"/>
            </a:xfrm>
            <a:prstGeom prst="rect">
              <a:avLst/>
            </a:prstGeom>
            <a:noFill/>
          </p:spPr>
          <p:txBody>
            <a:bodyPr wrap="none" rtlCol="0">
              <a:spAutoFit/>
            </a:bodyPr>
            <a:lstStyle/>
            <a:p>
              <a:r>
                <a:rPr lang="hu-HU" sz="2400" dirty="0" smtClean="0">
                  <a:latin typeface="Times New Roman" panose="02020603050405020304" pitchFamily="18" charset="0"/>
                  <a:cs typeface="Times New Roman" panose="02020603050405020304" pitchFamily="18" charset="0"/>
                </a:rPr>
                <a:t>graphite</a:t>
              </a:r>
              <a:endParaRPr lang="hu-HU" sz="2400" dirty="0">
                <a:latin typeface="Times New Roman" panose="02020603050405020304" pitchFamily="18" charset="0"/>
                <a:cs typeface="Times New Roman" panose="02020603050405020304" pitchFamily="18" charset="0"/>
              </a:endParaRPr>
            </a:p>
          </p:txBody>
        </p:sp>
      </p:grpSp>
      <p:grpSp>
        <p:nvGrpSpPr>
          <p:cNvPr id="31" name="Csoportba foglalás 30">
            <a:extLst>
              <a:ext uri="{FF2B5EF4-FFF2-40B4-BE49-F238E27FC236}">
                <a16:creationId xmlns:a16="http://schemas.microsoft.com/office/drawing/2014/main" id="{626A54BE-B032-435E-B5B1-6688682CDD62}"/>
              </a:ext>
            </a:extLst>
          </p:cNvPr>
          <p:cNvGrpSpPr/>
          <p:nvPr/>
        </p:nvGrpSpPr>
        <p:grpSpPr>
          <a:xfrm>
            <a:off x="209541" y="3337567"/>
            <a:ext cx="1021433" cy="524093"/>
            <a:chOff x="209541" y="3609170"/>
            <a:chExt cx="1021433" cy="524093"/>
          </a:xfrm>
        </p:grpSpPr>
        <p:cxnSp>
          <p:nvCxnSpPr>
            <p:cNvPr id="12" name="Egyenes összekötő nyíllal 11">
              <a:extLst>
                <a:ext uri="{FF2B5EF4-FFF2-40B4-BE49-F238E27FC236}">
                  <a16:creationId xmlns:a16="http://schemas.microsoft.com/office/drawing/2014/main" id="{60E436F4-BFA6-4F3C-89AD-8565EA1C7736}"/>
                </a:ext>
              </a:extLst>
            </p:cNvPr>
            <p:cNvCxnSpPr>
              <a:cxnSpLocks/>
            </p:cNvCxnSpPr>
            <p:nvPr/>
          </p:nvCxnSpPr>
          <p:spPr>
            <a:xfrm>
              <a:off x="708409" y="3883688"/>
              <a:ext cx="442343" cy="249575"/>
            </a:xfrm>
            <a:prstGeom prst="straightConnector1">
              <a:avLst/>
            </a:prstGeom>
            <a:ln w="38100">
              <a:solidFill>
                <a:srgbClr val="FF0000"/>
              </a:solidFill>
              <a:tailEnd type="stealth"/>
            </a:ln>
          </p:spPr>
          <p:style>
            <a:lnRef idx="1">
              <a:schemeClr val="accent1"/>
            </a:lnRef>
            <a:fillRef idx="0">
              <a:schemeClr val="accent1"/>
            </a:fillRef>
            <a:effectRef idx="0">
              <a:schemeClr val="accent1"/>
            </a:effectRef>
            <a:fontRef idx="minor">
              <a:schemeClr val="tx1"/>
            </a:fontRef>
          </p:style>
        </p:cxnSp>
        <p:sp>
          <p:nvSpPr>
            <p:cNvPr id="19" name="Szövegdoboz 18">
              <a:extLst>
                <a:ext uri="{FF2B5EF4-FFF2-40B4-BE49-F238E27FC236}">
                  <a16:creationId xmlns:a16="http://schemas.microsoft.com/office/drawing/2014/main" id="{A55247A5-7CB7-4F77-B979-C180DF3F5523}"/>
                </a:ext>
              </a:extLst>
            </p:cNvPr>
            <p:cNvSpPr txBox="1"/>
            <p:nvPr/>
          </p:nvSpPr>
          <p:spPr>
            <a:xfrm>
              <a:off x="209541" y="3609170"/>
              <a:ext cx="1021433" cy="461665"/>
            </a:xfrm>
            <a:prstGeom prst="rect">
              <a:avLst/>
            </a:prstGeom>
            <a:noFill/>
          </p:spPr>
          <p:txBody>
            <a:bodyPr wrap="none" rtlCol="0">
              <a:spAutoFit/>
            </a:bodyPr>
            <a:lstStyle/>
            <a:p>
              <a:r>
                <a:rPr lang="hu-HU" sz="2400" dirty="0" smtClean="0">
                  <a:latin typeface="Times New Roman" panose="02020603050405020304" pitchFamily="18" charset="0"/>
                  <a:cs typeface="Times New Roman" panose="02020603050405020304" pitchFamily="18" charset="0"/>
                </a:rPr>
                <a:t>copper</a:t>
              </a:r>
              <a:endParaRPr lang="hu-HU" sz="2400" dirty="0">
                <a:latin typeface="Times New Roman" panose="02020603050405020304" pitchFamily="18" charset="0"/>
                <a:cs typeface="Times New Roman" panose="02020603050405020304" pitchFamily="18" charset="0"/>
              </a:endParaRPr>
            </a:p>
          </p:txBody>
        </p:sp>
      </p:grpSp>
      <p:grpSp>
        <p:nvGrpSpPr>
          <p:cNvPr id="29" name="Csoportba foglalás 28">
            <a:extLst>
              <a:ext uri="{FF2B5EF4-FFF2-40B4-BE49-F238E27FC236}">
                <a16:creationId xmlns:a16="http://schemas.microsoft.com/office/drawing/2014/main" id="{8C28CBB3-B093-4E04-AF72-532505264ACE}"/>
              </a:ext>
            </a:extLst>
          </p:cNvPr>
          <p:cNvGrpSpPr/>
          <p:nvPr/>
        </p:nvGrpSpPr>
        <p:grpSpPr>
          <a:xfrm>
            <a:off x="1318388" y="4087416"/>
            <a:ext cx="1648769" cy="461665"/>
            <a:chOff x="1318388" y="4332515"/>
            <a:chExt cx="1648769" cy="461665"/>
          </a:xfrm>
        </p:grpSpPr>
        <p:cxnSp>
          <p:nvCxnSpPr>
            <p:cNvPr id="20" name="Egyenes összekötő nyíllal 19">
              <a:extLst>
                <a:ext uri="{FF2B5EF4-FFF2-40B4-BE49-F238E27FC236}">
                  <a16:creationId xmlns:a16="http://schemas.microsoft.com/office/drawing/2014/main" id="{EF40FCBB-9CBB-41BC-8386-33BDFD9D6E85}"/>
                </a:ext>
              </a:extLst>
            </p:cNvPr>
            <p:cNvCxnSpPr>
              <a:cxnSpLocks/>
            </p:cNvCxnSpPr>
            <p:nvPr/>
          </p:nvCxnSpPr>
          <p:spPr>
            <a:xfrm flipH="1">
              <a:off x="1318388" y="4617218"/>
              <a:ext cx="766645" cy="103555"/>
            </a:xfrm>
            <a:prstGeom prst="straightConnector1">
              <a:avLst/>
            </a:prstGeom>
            <a:ln w="38100">
              <a:solidFill>
                <a:srgbClr val="FF0000"/>
              </a:solidFill>
              <a:tailEnd type="stealth"/>
            </a:ln>
          </p:spPr>
          <p:style>
            <a:lnRef idx="1">
              <a:schemeClr val="accent1"/>
            </a:lnRef>
            <a:fillRef idx="0">
              <a:schemeClr val="accent1"/>
            </a:fillRef>
            <a:effectRef idx="0">
              <a:schemeClr val="accent1"/>
            </a:effectRef>
            <a:fontRef idx="minor">
              <a:schemeClr val="tx1"/>
            </a:fontRef>
          </p:style>
        </p:cxnSp>
        <p:sp>
          <p:nvSpPr>
            <p:cNvPr id="25" name="Szövegdoboz 24">
              <a:extLst>
                <a:ext uri="{FF2B5EF4-FFF2-40B4-BE49-F238E27FC236}">
                  <a16:creationId xmlns:a16="http://schemas.microsoft.com/office/drawing/2014/main" id="{696852F1-E6E3-42D7-A639-6B82350FC6F9}"/>
                </a:ext>
              </a:extLst>
            </p:cNvPr>
            <p:cNvSpPr txBox="1"/>
            <p:nvPr/>
          </p:nvSpPr>
          <p:spPr>
            <a:xfrm>
              <a:off x="2029080" y="4332515"/>
              <a:ext cx="938077" cy="461665"/>
            </a:xfrm>
            <a:prstGeom prst="rect">
              <a:avLst/>
            </a:prstGeom>
            <a:noFill/>
          </p:spPr>
          <p:txBody>
            <a:bodyPr wrap="none" rtlCol="0">
              <a:spAutoFit/>
            </a:bodyPr>
            <a:lstStyle/>
            <a:p>
              <a:r>
                <a:rPr lang="hu-HU" sz="2400" dirty="0">
                  <a:latin typeface="Times New Roman" panose="02020603050405020304" pitchFamily="18" charset="0"/>
                  <a:cs typeface="Times New Roman" panose="02020603050405020304" pitchFamily="18" charset="0"/>
                </a:rPr>
                <a:t>MnO</a:t>
              </a:r>
              <a:r>
                <a:rPr lang="hu-HU" sz="2400" baseline="-25000" dirty="0">
                  <a:latin typeface="Times New Roman" panose="02020603050405020304" pitchFamily="18" charset="0"/>
                  <a:cs typeface="Times New Roman" panose="02020603050405020304" pitchFamily="18" charset="0"/>
                </a:rPr>
                <a:t>2</a:t>
              </a:r>
            </a:p>
          </p:txBody>
        </p:sp>
      </p:grpSp>
      <p:grpSp>
        <p:nvGrpSpPr>
          <p:cNvPr id="28" name="Csoportba foglalás 27">
            <a:extLst>
              <a:ext uri="{FF2B5EF4-FFF2-40B4-BE49-F238E27FC236}">
                <a16:creationId xmlns:a16="http://schemas.microsoft.com/office/drawing/2014/main" id="{EC012C5D-C80B-41EE-B254-7CE44E81247A}"/>
              </a:ext>
            </a:extLst>
          </p:cNvPr>
          <p:cNvGrpSpPr/>
          <p:nvPr/>
        </p:nvGrpSpPr>
        <p:grpSpPr>
          <a:xfrm>
            <a:off x="1507634" y="4584810"/>
            <a:ext cx="1738762" cy="1200329"/>
            <a:chOff x="1507634" y="4829909"/>
            <a:chExt cx="1738762" cy="1200329"/>
          </a:xfrm>
        </p:grpSpPr>
        <p:cxnSp>
          <p:nvCxnSpPr>
            <p:cNvPr id="14" name="Egyenes összekötő nyíllal 13">
              <a:extLst>
                <a:ext uri="{FF2B5EF4-FFF2-40B4-BE49-F238E27FC236}">
                  <a16:creationId xmlns:a16="http://schemas.microsoft.com/office/drawing/2014/main" id="{9B41A94C-3F8C-4A8E-B2DD-EE64B373AC3A}"/>
                </a:ext>
              </a:extLst>
            </p:cNvPr>
            <p:cNvCxnSpPr>
              <a:cxnSpLocks/>
            </p:cNvCxnSpPr>
            <p:nvPr/>
          </p:nvCxnSpPr>
          <p:spPr>
            <a:xfrm flipH="1">
              <a:off x="1507634" y="5422484"/>
              <a:ext cx="657786" cy="0"/>
            </a:xfrm>
            <a:prstGeom prst="straightConnector1">
              <a:avLst/>
            </a:prstGeom>
            <a:ln w="38100">
              <a:solidFill>
                <a:srgbClr val="FF0000"/>
              </a:solidFill>
              <a:tailEnd type="stealth"/>
            </a:ln>
          </p:spPr>
          <p:style>
            <a:lnRef idx="1">
              <a:schemeClr val="accent1"/>
            </a:lnRef>
            <a:fillRef idx="0">
              <a:schemeClr val="accent1"/>
            </a:fillRef>
            <a:effectRef idx="0">
              <a:schemeClr val="accent1"/>
            </a:effectRef>
            <a:fontRef idx="minor">
              <a:schemeClr val="tx1"/>
            </a:fontRef>
          </p:style>
        </p:cxnSp>
        <p:sp>
          <p:nvSpPr>
            <p:cNvPr id="26" name="Szövegdoboz 25">
              <a:extLst>
                <a:ext uri="{FF2B5EF4-FFF2-40B4-BE49-F238E27FC236}">
                  <a16:creationId xmlns:a16="http://schemas.microsoft.com/office/drawing/2014/main" id="{6236A004-9015-4DD2-B686-CF19E89703A2}"/>
                </a:ext>
              </a:extLst>
            </p:cNvPr>
            <p:cNvSpPr txBox="1"/>
            <p:nvPr/>
          </p:nvSpPr>
          <p:spPr>
            <a:xfrm>
              <a:off x="2146416" y="4829909"/>
              <a:ext cx="1099980" cy="1200329"/>
            </a:xfrm>
            <a:prstGeom prst="rect">
              <a:avLst/>
            </a:prstGeom>
            <a:noFill/>
          </p:spPr>
          <p:txBody>
            <a:bodyPr wrap="none" rtlCol="0">
              <a:spAutoFit/>
            </a:bodyPr>
            <a:lstStyle/>
            <a:p>
              <a:pPr algn="ctr"/>
              <a:r>
                <a:rPr lang="hu-HU" sz="2400" dirty="0" smtClean="0">
                  <a:latin typeface="Times New Roman" panose="02020603050405020304" pitchFamily="18" charset="0"/>
                  <a:cs typeface="Times New Roman" panose="02020603050405020304" pitchFamily="18" charset="0"/>
                </a:rPr>
                <a:t>Gelled</a:t>
              </a:r>
            </a:p>
            <a:p>
              <a:pPr algn="ctr"/>
              <a:r>
                <a:rPr lang="hu-HU" sz="2400" dirty="0" smtClean="0">
                  <a:latin typeface="Times New Roman" panose="02020603050405020304" pitchFamily="18" charset="0"/>
                  <a:cs typeface="Times New Roman" panose="02020603050405020304" pitchFamily="18" charset="0"/>
                </a:rPr>
                <a:t>NH</a:t>
              </a:r>
              <a:r>
                <a:rPr lang="hu-HU" sz="2400" baseline="-25000" dirty="0" smtClean="0">
                  <a:latin typeface="Times New Roman" panose="02020603050405020304" pitchFamily="18" charset="0"/>
                  <a:cs typeface="Times New Roman" panose="02020603050405020304" pitchFamily="18" charset="0"/>
                </a:rPr>
                <a:t>4</a:t>
              </a:r>
              <a:r>
                <a:rPr lang="hu-HU" sz="2400" dirty="0" smtClean="0">
                  <a:latin typeface="Times New Roman" panose="02020603050405020304" pitchFamily="18" charset="0"/>
                  <a:cs typeface="Times New Roman" panose="02020603050405020304" pitchFamily="18" charset="0"/>
                </a:rPr>
                <a:t>Cl</a:t>
              </a:r>
              <a:r>
                <a:rPr lang="hu-HU" sz="2400" dirty="0">
                  <a:latin typeface="Times New Roman" panose="02020603050405020304" pitchFamily="18" charset="0"/>
                  <a:cs typeface="Times New Roman" panose="02020603050405020304" pitchFamily="18" charset="0"/>
                </a:rPr>
                <a:t>,</a:t>
              </a:r>
              <a:br>
                <a:rPr lang="hu-HU" sz="2400" dirty="0">
                  <a:latin typeface="Times New Roman" panose="02020603050405020304" pitchFamily="18" charset="0"/>
                  <a:cs typeface="Times New Roman" panose="02020603050405020304" pitchFamily="18" charset="0"/>
                </a:rPr>
              </a:br>
              <a:r>
                <a:rPr lang="hu-HU" sz="2400" dirty="0">
                  <a:latin typeface="Times New Roman" panose="02020603050405020304" pitchFamily="18" charset="0"/>
                  <a:cs typeface="Times New Roman" panose="02020603050405020304" pitchFamily="18" charset="0"/>
                </a:rPr>
                <a:t>ZnCl</a:t>
              </a:r>
              <a:r>
                <a:rPr lang="hu-HU" sz="2400" baseline="-25000" dirty="0">
                  <a:latin typeface="Times New Roman" panose="02020603050405020304" pitchFamily="18" charset="0"/>
                  <a:cs typeface="Times New Roman" panose="02020603050405020304" pitchFamily="18" charset="0"/>
                </a:rPr>
                <a:t>2</a:t>
              </a:r>
            </a:p>
          </p:txBody>
        </p:sp>
      </p:grpSp>
    </p:spTree>
    <p:extLst>
      <p:ext uri="{BB962C8B-B14F-4D97-AF65-F5344CB8AC3E}">
        <p14:creationId xmlns:p14="http://schemas.microsoft.com/office/powerpoint/2010/main" val="3138884493"/>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D295C7CD-7D78-49FC-9DA0-450DD01B4413}"/>
              </a:ext>
            </a:extLst>
          </p:cNvPr>
          <p:cNvSpPr>
            <a:spLocks noGrp="1"/>
          </p:cNvSpPr>
          <p:nvPr>
            <p:ph type="title"/>
          </p:nvPr>
        </p:nvSpPr>
        <p:spPr>
          <a:xfrm>
            <a:off x="838200" y="149355"/>
            <a:ext cx="10515600" cy="1404588"/>
          </a:xfrm>
        </p:spPr>
        <p:txBody>
          <a:bodyPr/>
          <a:lstStyle/>
          <a:p>
            <a:pPr algn="ctr"/>
            <a:r>
              <a:rPr lang="hu-HU" dirty="0" smtClean="0">
                <a:latin typeface="Times New Roman" panose="02020603050405020304" pitchFamily="18" charset="0"/>
                <a:cs typeface="Times New Roman" panose="02020603050405020304" pitchFamily="18" charset="0"/>
              </a:rPr>
              <a:t>Batteries</a:t>
            </a:r>
            <a:endParaRPr lang="hu-HU" dirty="0">
              <a:latin typeface="Times New Roman" panose="02020603050405020304" pitchFamily="18" charset="0"/>
              <a:cs typeface="Times New Roman" panose="02020603050405020304" pitchFamily="18" charset="0"/>
            </a:endParaRPr>
          </a:p>
        </p:txBody>
      </p:sp>
      <p:sp>
        <p:nvSpPr>
          <p:cNvPr id="3" name="Tartalom helye 2">
            <a:extLst>
              <a:ext uri="{FF2B5EF4-FFF2-40B4-BE49-F238E27FC236}">
                <a16:creationId xmlns:a16="http://schemas.microsoft.com/office/drawing/2014/main" id="{21C575F2-DCB5-467E-9D41-0093440515F3}"/>
              </a:ext>
            </a:extLst>
          </p:cNvPr>
          <p:cNvSpPr>
            <a:spLocks noGrp="1"/>
          </p:cNvSpPr>
          <p:nvPr>
            <p:ph idx="1"/>
          </p:nvPr>
        </p:nvSpPr>
        <p:spPr>
          <a:xfrm>
            <a:off x="318655" y="1557614"/>
            <a:ext cx="11582400" cy="5113009"/>
          </a:xfrm>
        </p:spPr>
        <p:txBody>
          <a:bodyPr>
            <a:normAutofit fontScale="92500" lnSpcReduction="10000"/>
          </a:bodyPr>
          <a:lstStyle/>
          <a:p>
            <a:r>
              <a:rPr lang="en-US" dirty="0">
                <a:latin typeface="Times New Roman" panose="02020603050405020304" pitchFamily="18" charset="0"/>
                <a:cs typeface="Times New Roman" panose="02020603050405020304" pitchFamily="18" charset="0"/>
              </a:rPr>
              <a:t>In recent decades, it has been one of the areas showing the greatest development - also due to the appearance of portable electronic devices</a:t>
            </a:r>
            <a:r>
              <a:rPr lang="hu-HU" dirty="0" smtClean="0">
                <a:latin typeface="Times New Roman" panose="02020603050405020304" pitchFamily="18" charset="0"/>
                <a:cs typeface="Times New Roman" panose="02020603050405020304" pitchFamily="18" charset="0"/>
              </a:rPr>
              <a:t>!</a:t>
            </a:r>
            <a:endParaRPr lang="hu-HU" dirty="0">
              <a:latin typeface="Times New Roman" panose="02020603050405020304" pitchFamily="18" charset="0"/>
              <a:cs typeface="Times New Roman" panose="02020603050405020304" pitchFamily="18" charset="0"/>
            </a:endParaRPr>
          </a:p>
          <a:p>
            <a:r>
              <a:rPr lang="en-US" dirty="0">
                <a:latin typeface="Times New Roman" panose="02020603050405020304" pitchFamily="18" charset="0"/>
                <a:cs typeface="Times New Roman" panose="02020603050405020304" pitchFamily="18" charset="0"/>
              </a:rPr>
              <a:t>Historical overview of only the most important </a:t>
            </a:r>
            <a:r>
              <a:rPr lang="hu-HU" dirty="0" smtClean="0">
                <a:latin typeface="Times New Roman" panose="02020603050405020304" pitchFamily="18" charset="0"/>
                <a:cs typeface="Times New Roman" panose="02020603050405020304" pitchFamily="18" charset="0"/>
              </a:rPr>
              <a:t>steps:</a:t>
            </a:r>
            <a:endParaRPr lang="hu-HU" dirty="0">
              <a:latin typeface="Times New Roman" panose="02020603050405020304" pitchFamily="18" charset="0"/>
              <a:cs typeface="Times New Roman" panose="02020603050405020304" pitchFamily="18" charset="0"/>
            </a:endParaRPr>
          </a:p>
          <a:p>
            <a:pPr lvl="1">
              <a:buFont typeface="Wingdings" panose="05000000000000000000" pitchFamily="2" charset="2"/>
              <a:buChar char="§"/>
            </a:pPr>
            <a:r>
              <a:rPr lang="en-US" dirty="0" smtClean="0">
                <a:latin typeface="Times New Roman" panose="02020603050405020304" pitchFamily="18" charset="0"/>
                <a:cs typeface="Times New Roman" panose="02020603050405020304" pitchFamily="18" charset="0"/>
              </a:rPr>
              <a:t>lead-acid battery - </a:t>
            </a:r>
            <a:r>
              <a:rPr lang="en-US" dirty="0">
                <a:latin typeface="Times New Roman" panose="02020603050405020304" pitchFamily="18" charset="0"/>
                <a:cs typeface="Times New Roman" panose="02020603050405020304" pitchFamily="18" charset="0"/>
              </a:rPr>
              <a:t>the first battery that </a:t>
            </a:r>
            <a:r>
              <a:rPr lang="hu-HU" dirty="0" smtClean="0">
                <a:latin typeface="Times New Roman" panose="02020603050405020304" pitchFamily="18" charset="0"/>
                <a:cs typeface="Times New Roman" panose="02020603050405020304" pitchFamily="18" charset="0"/>
              </a:rPr>
              <a:t>can be</a:t>
            </a:r>
            <a:r>
              <a:rPr lang="en-US" dirty="0" smtClean="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used in everyday practice, and even today most of them are produced - it is heavy, polluting, but it </a:t>
            </a:r>
            <a:r>
              <a:rPr lang="hu-HU" dirty="0" smtClean="0">
                <a:latin typeface="Times New Roman" panose="02020603050405020304" pitchFamily="18" charset="0"/>
                <a:cs typeface="Times New Roman" panose="02020603050405020304" pitchFamily="18" charset="0"/>
              </a:rPr>
              <a:t>is durable</a:t>
            </a:r>
            <a:r>
              <a:rPr lang="hu-HU" dirty="0">
                <a:latin typeface="Times New Roman" panose="02020603050405020304" pitchFamily="18" charset="0"/>
                <a:cs typeface="Times New Roman" panose="02020603050405020304" pitchFamily="18" charset="0"/>
              </a:rPr>
              <a:t> </a:t>
            </a:r>
            <a:r>
              <a:rPr lang="hu-HU" dirty="0" smtClean="0">
                <a:latin typeface="Times New Roman" panose="02020603050405020304" pitchFamily="18" charset="0"/>
                <a:cs typeface="Times New Roman" panose="02020603050405020304" pitchFamily="18" charset="0"/>
              </a:rPr>
              <a:t>and can be well-loaded.</a:t>
            </a:r>
            <a:r>
              <a:rPr lang="en-US" dirty="0" smtClean="0">
                <a:latin typeface="Times New Roman" panose="02020603050405020304" pitchFamily="18" charset="0"/>
                <a:cs typeface="Times New Roman" panose="02020603050405020304" pitchFamily="18" charset="0"/>
              </a:rPr>
              <a:t> </a:t>
            </a:r>
            <a:r>
              <a:rPr lang="hu-HU" dirty="0" smtClean="0">
                <a:latin typeface="Times New Roman" panose="02020603050405020304" pitchFamily="18" charset="0"/>
                <a:cs typeface="Times New Roman" panose="02020603050405020304" pitchFamily="18" charset="0"/>
              </a:rPr>
              <a:t>T</a:t>
            </a:r>
            <a:r>
              <a:rPr lang="en-US" dirty="0" smtClean="0">
                <a:latin typeface="Times New Roman" panose="02020603050405020304" pitchFamily="18" charset="0"/>
                <a:cs typeface="Times New Roman" panose="02020603050405020304" pitchFamily="18" charset="0"/>
              </a:rPr>
              <a:t>he </a:t>
            </a:r>
            <a:r>
              <a:rPr lang="en-US" dirty="0">
                <a:latin typeface="Times New Roman" panose="02020603050405020304" pitchFamily="18" charset="0"/>
                <a:cs typeface="Times New Roman" panose="02020603050405020304" pitchFamily="18" charset="0"/>
              </a:rPr>
              <a:t>largest market </a:t>
            </a:r>
            <a:r>
              <a:rPr lang="hu-HU" dirty="0" smtClean="0">
                <a:latin typeface="Times New Roman" panose="02020603050405020304" pitchFamily="18" charset="0"/>
                <a:cs typeface="Times New Roman" panose="02020603050405020304" pitchFamily="18" charset="0"/>
              </a:rPr>
              <a:t>is</a:t>
            </a:r>
            <a:r>
              <a:rPr lang="en-US" dirty="0" smtClean="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the traditional car manufacturing industry</a:t>
            </a:r>
            <a:r>
              <a:rPr lang="hu-HU" dirty="0" smtClean="0">
                <a:latin typeface="Times New Roman" panose="02020603050405020304" pitchFamily="18" charset="0"/>
                <a:cs typeface="Times New Roman" panose="02020603050405020304" pitchFamily="18" charset="0"/>
              </a:rPr>
              <a:t>.</a:t>
            </a:r>
            <a:endParaRPr lang="hu-HU" dirty="0">
              <a:latin typeface="Times New Roman" panose="02020603050405020304" pitchFamily="18" charset="0"/>
              <a:cs typeface="Times New Roman" panose="02020603050405020304" pitchFamily="18" charset="0"/>
            </a:endParaRPr>
          </a:p>
          <a:p>
            <a:pPr lvl="1">
              <a:buFont typeface="Wingdings" panose="05000000000000000000" pitchFamily="2" charset="2"/>
              <a:buChar char="§"/>
            </a:pPr>
            <a:r>
              <a:rPr lang="en-US" dirty="0" err="1">
                <a:latin typeface="Times New Roman" panose="02020603050405020304" pitchFamily="18" charset="0"/>
                <a:cs typeface="Times New Roman" panose="02020603050405020304" pitchFamily="18" charset="0"/>
              </a:rPr>
              <a:t>NiCd</a:t>
            </a:r>
            <a:r>
              <a:rPr lang="en-US" dirty="0">
                <a:latin typeface="Times New Roman" panose="02020603050405020304" pitchFamily="18" charset="0"/>
                <a:cs typeface="Times New Roman" panose="02020603050405020304" pitchFamily="18" charset="0"/>
              </a:rPr>
              <a:t> battery - anode: metal cadmium, cathode: Ni(III)OOH, the electrolyte </a:t>
            </a:r>
            <a:r>
              <a:rPr lang="hu-HU" dirty="0" smtClean="0">
                <a:latin typeface="Times New Roman" panose="02020603050405020304" pitchFamily="18" charset="0"/>
                <a:cs typeface="Times New Roman" panose="02020603050405020304" pitchFamily="18" charset="0"/>
              </a:rPr>
              <a:t>is </a:t>
            </a:r>
            <a:r>
              <a:rPr lang="en-US" dirty="0" smtClean="0">
                <a:latin typeface="Times New Roman" panose="02020603050405020304" pitchFamily="18" charset="0"/>
                <a:cs typeface="Times New Roman" panose="02020603050405020304" pitchFamily="18" charset="0"/>
              </a:rPr>
              <a:t>KOH </a:t>
            </a:r>
            <a:r>
              <a:rPr lang="en-US" dirty="0">
                <a:latin typeface="Times New Roman" panose="02020603050405020304" pitchFamily="18" charset="0"/>
                <a:cs typeface="Times New Roman" panose="02020603050405020304" pitchFamily="18" charset="0"/>
              </a:rPr>
              <a:t>- can be recharged many times, the charge barely "leaks" from it, but it is expensive, has a lower charge density, the "memory effect" is known </a:t>
            </a:r>
            <a:r>
              <a:rPr lang="en-US" dirty="0" smtClean="0">
                <a:latin typeface="Times New Roman" panose="02020603050405020304" pitchFamily="18" charset="0"/>
                <a:cs typeface="Times New Roman" panose="02020603050405020304" pitchFamily="18" charset="0"/>
              </a:rPr>
              <a:t>(</a:t>
            </a:r>
            <a:r>
              <a:rPr lang="hu-HU" dirty="0" smtClean="0">
                <a:latin typeface="Times New Roman" panose="02020603050405020304" pitchFamily="18" charset="0"/>
                <a:cs typeface="Times New Roman" panose="02020603050405020304" pitchFamily="18" charset="0"/>
              </a:rPr>
              <a:t>charging </a:t>
            </a:r>
            <a:r>
              <a:rPr lang="en-US" dirty="0" smtClean="0">
                <a:latin typeface="Times New Roman" panose="02020603050405020304" pitchFamily="18" charset="0"/>
                <a:cs typeface="Times New Roman" panose="02020603050405020304" pitchFamily="18" charset="0"/>
              </a:rPr>
              <a:t>when </a:t>
            </a:r>
            <a:r>
              <a:rPr lang="en-US" dirty="0">
                <a:latin typeface="Times New Roman" panose="02020603050405020304" pitchFamily="18" charset="0"/>
                <a:cs typeface="Times New Roman" panose="02020603050405020304" pitchFamily="18" charset="0"/>
              </a:rPr>
              <a:t>not fully </a:t>
            </a:r>
            <a:r>
              <a:rPr lang="en-US" dirty="0" smtClean="0">
                <a:latin typeface="Times New Roman" panose="02020603050405020304" pitchFamily="18" charset="0"/>
                <a:cs typeface="Times New Roman" panose="02020603050405020304" pitchFamily="18" charset="0"/>
              </a:rPr>
              <a:t>discharged</a:t>
            </a:r>
            <a:r>
              <a:rPr lang="hu-HU" dirty="0" smtClean="0">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the </a:t>
            </a:r>
            <a:r>
              <a:rPr lang="en-US" dirty="0">
                <a:latin typeface="Times New Roman" panose="02020603050405020304" pitchFamily="18" charset="0"/>
                <a:cs typeface="Times New Roman" panose="02020603050405020304" pitchFamily="18" charset="0"/>
              </a:rPr>
              <a:t>battery "notices" that its full capacity has not been used and this leads to a voltage drop)</a:t>
            </a:r>
            <a:r>
              <a:rPr lang="hu-HU" dirty="0" smtClean="0">
                <a:latin typeface="Times New Roman" panose="02020603050405020304" pitchFamily="18" charset="0"/>
                <a:cs typeface="Times New Roman" panose="02020603050405020304" pitchFamily="18" charset="0"/>
              </a:rPr>
              <a:t>!</a:t>
            </a:r>
            <a:endParaRPr lang="hu-HU" dirty="0">
              <a:latin typeface="Times New Roman" panose="02020603050405020304" pitchFamily="18" charset="0"/>
              <a:cs typeface="Times New Roman" panose="02020603050405020304" pitchFamily="18" charset="0"/>
            </a:endParaRPr>
          </a:p>
          <a:p>
            <a:pPr lvl="1">
              <a:buFont typeface="Wingdings" panose="05000000000000000000" pitchFamily="2" charset="2"/>
              <a:buChar char="§"/>
            </a:pPr>
            <a:r>
              <a:rPr lang="en-US" dirty="0">
                <a:latin typeface="Times New Roman" panose="02020603050405020304" pitchFamily="18" charset="0"/>
                <a:cs typeface="Times New Roman" panose="02020603050405020304" pitchFamily="18" charset="0"/>
              </a:rPr>
              <a:t>NiMH batteries - cadmium is replaced by a hydrogen binding alloy - have 2-3 times the capacity of </a:t>
            </a:r>
            <a:r>
              <a:rPr lang="en-US" dirty="0" err="1">
                <a:latin typeface="Times New Roman" panose="02020603050405020304" pitchFamily="18" charset="0"/>
                <a:cs typeface="Times New Roman" panose="02020603050405020304" pitchFamily="18" charset="0"/>
              </a:rPr>
              <a:t>NiCd</a:t>
            </a:r>
            <a:r>
              <a:rPr lang="en-US" dirty="0">
                <a:latin typeface="Times New Roman" panose="02020603050405020304" pitchFamily="18" charset="0"/>
                <a:cs typeface="Times New Roman" panose="02020603050405020304" pitchFamily="18" charset="0"/>
              </a:rPr>
              <a:t>, but the electrolyte "leakage" is more significant</a:t>
            </a:r>
            <a:r>
              <a:rPr lang="hu-HU" dirty="0" smtClean="0">
                <a:latin typeface="Times New Roman" panose="02020603050405020304" pitchFamily="18" charset="0"/>
                <a:cs typeface="Times New Roman" panose="02020603050405020304" pitchFamily="18" charset="0"/>
              </a:rPr>
              <a:t>.</a:t>
            </a:r>
            <a:endParaRPr lang="hu-HU" dirty="0">
              <a:latin typeface="Times New Roman" panose="02020603050405020304" pitchFamily="18" charset="0"/>
              <a:cs typeface="Times New Roman" panose="02020603050405020304" pitchFamily="18" charset="0"/>
            </a:endParaRPr>
          </a:p>
          <a:p>
            <a:pPr lvl="1">
              <a:buFont typeface="Wingdings" panose="05000000000000000000" pitchFamily="2" charset="2"/>
              <a:buChar char="§"/>
            </a:pPr>
            <a:r>
              <a:rPr lang="en-US" dirty="0">
                <a:latin typeface="Times New Roman" panose="02020603050405020304" pitchFamily="18" charset="0"/>
                <a:cs typeface="Times New Roman" panose="02020603050405020304" pitchFamily="18" charset="0"/>
              </a:rPr>
              <a:t>Lithium-ion battery - lighter, higher charge density, no "memory effect", hardly "leaks", </a:t>
            </a:r>
            <a:r>
              <a:rPr lang="hu-HU" dirty="0" smtClean="0">
                <a:latin typeface="Times New Roman" panose="02020603050405020304" pitchFamily="18" charset="0"/>
                <a:cs typeface="Times New Roman" panose="02020603050405020304" pitchFamily="18" charset="0"/>
              </a:rPr>
              <a:t>does not </a:t>
            </a:r>
            <a:r>
              <a:rPr lang="en-US" dirty="0" smtClean="0">
                <a:latin typeface="Times New Roman" panose="02020603050405020304" pitchFamily="18" charset="0"/>
                <a:cs typeface="Times New Roman" panose="02020603050405020304" pitchFamily="18" charset="0"/>
              </a:rPr>
              <a:t>contain polluting </a:t>
            </a:r>
            <a:r>
              <a:rPr lang="en-US" dirty="0">
                <a:latin typeface="Times New Roman" panose="02020603050405020304" pitchFamily="18" charset="0"/>
                <a:cs typeface="Times New Roman" panose="02020603050405020304" pitchFamily="18" charset="0"/>
              </a:rPr>
              <a:t>components, and </a:t>
            </a:r>
            <a:r>
              <a:rPr lang="hu-HU" dirty="0" smtClean="0">
                <a:latin typeface="Times New Roman" panose="02020603050405020304" pitchFamily="18" charset="0"/>
                <a:cs typeface="Times New Roman" panose="02020603050405020304" pitchFamily="18" charset="0"/>
              </a:rPr>
              <a:t>possesses </a:t>
            </a:r>
            <a:r>
              <a:rPr lang="en-US" dirty="0" smtClean="0">
                <a:latin typeface="Times New Roman" panose="02020603050405020304" pitchFamily="18" charset="0"/>
                <a:cs typeface="Times New Roman" panose="02020603050405020304" pitchFamily="18" charset="0"/>
              </a:rPr>
              <a:t>high </a:t>
            </a:r>
            <a:r>
              <a:rPr lang="en-US" dirty="0">
                <a:latin typeface="Times New Roman" panose="02020603050405020304" pitchFamily="18" charset="0"/>
                <a:cs typeface="Times New Roman" panose="02020603050405020304" pitchFamily="18" charset="0"/>
              </a:rPr>
              <a:t>cell </a:t>
            </a:r>
            <a:r>
              <a:rPr lang="en-US" dirty="0" smtClean="0">
                <a:latin typeface="Times New Roman" panose="02020603050405020304" pitchFamily="18" charset="0"/>
                <a:cs typeface="Times New Roman" panose="02020603050405020304" pitchFamily="18" charset="0"/>
              </a:rPr>
              <a:t>potential</a:t>
            </a:r>
            <a:r>
              <a:rPr lang="hu-HU" dirty="0" smtClean="0">
                <a:latin typeface="Times New Roman" panose="02020603050405020304" pitchFamily="18" charset="0"/>
                <a:cs typeface="Times New Roman" panose="02020603050405020304" pitchFamily="18" charset="0"/>
              </a:rPr>
              <a:t>.</a:t>
            </a:r>
            <a:r>
              <a:rPr lang="en-US" dirty="0" smtClean="0">
                <a:latin typeface="Times New Roman" panose="02020603050405020304" pitchFamily="18" charset="0"/>
                <a:cs typeface="Times New Roman" panose="02020603050405020304" pitchFamily="18" charset="0"/>
              </a:rPr>
              <a:t> </a:t>
            </a:r>
            <a:r>
              <a:rPr lang="hu-HU" dirty="0" smtClean="0">
                <a:latin typeface="Times New Roman" panose="02020603050405020304" pitchFamily="18" charset="0"/>
                <a:cs typeface="Times New Roman" panose="02020603050405020304" pitchFamily="18" charset="0"/>
              </a:rPr>
              <a:t>Nevertheless, it</a:t>
            </a:r>
            <a:r>
              <a:rPr lang="en-US" dirty="0" smtClean="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can explode if overcharged, requires protective </a:t>
            </a:r>
            <a:r>
              <a:rPr lang="en-US" dirty="0" smtClean="0">
                <a:latin typeface="Times New Roman" panose="02020603050405020304" pitchFamily="18" charset="0"/>
                <a:cs typeface="Times New Roman" panose="02020603050405020304" pitchFamily="18" charset="0"/>
              </a:rPr>
              <a:t>circuits</a:t>
            </a:r>
            <a:r>
              <a:rPr lang="hu-HU" dirty="0" smtClean="0">
                <a:latin typeface="Times New Roman" panose="02020603050405020304" pitchFamily="18" charset="0"/>
                <a:cs typeface="Times New Roman" panose="02020603050405020304" pitchFamily="18" charset="0"/>
              </a:rPr>
              <a:t> and</a:t>
            </a:r>
            <a:r>
              <a:rPr lang="en-US" dirty="0" smtClean="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aging problems occur during storage</a:t>
            </a:r>
            <a:r>
              <a:rPr lang="hu-HU" dirty="0" smtClean="0">
                <a:latin typeface="Times New Roman" panose="02020603050405020304" pitchFamily="18" charset="0"/>
                <a:cs typeface="Times New Roman" panose="02020603050405020304" pitchFamily="18" charset="0"/>
              </a:rPr>
              <a:t>.</a:t>
            </a:r>
            <a:endParaRPr lang="hu-HU" dirty="0">
              <a:latin typeface="Times New Roman" panose="02020603050405020304" pitchFamily="18" charset="0"/>
              <a:cs typeface="Times New Roman" panose="02020603050405020304" pitchFamily="18" charset="0"/>
            </a:endParaRPr>
          </a:p>
          <a:p>
            <a:pPr lvl="1">
              <a:buFont typeface="Wingdings" panose="05000000000000000000" pitchFamily="2" charset="2"/>
              <a:buChar char="§"/>
            </a:pPr>
            <a:r>
              <a:rPr lang="en-US" dirty="0" smtClean="0">
                <a:latin typeface="Times New Roman" panose="02020603050405020304" pitchFamily="18" charset="0"/>
                <a:cs typeface="Times New Roman" panose="02020603050405020304" pitchFamily="18" charset="0"/>
              </a:rPr>
              <a:t>...and </a:t>
            </a:r>
            <a:r>
              <a:rPr lang="hu-HU" dirty="0" smtClean="0">
                <a:latin typeface="Times New Roman" panose="02020603050405020304" pitchFamily="18" charset="0"/>
                <a:cs typeface="Times New Roman" panose="02020603050405020304" pitchFamily="18" charset="0"/>
              </a:rPr>
              <a:t>the </a:t>
            </a:r>
            <a:r>
              <a:rPr lang="en-US" dirty="0" smtClean="0">
                <a:latin typeface="Times New Roman" panose="02020603050405020304" pitchFamily="18" charset="0"/>
                <a:cs typeface="Times New Roman" panose="02020603050405020304" pitchFamily="18" charset="0"/>
              </a:rPr>
              <a:t>development </a:t>
            </a:r>
            <a:r>
              <a:rPr lang="en-US" dirty="0">
                <a:latin typeface="Times New Roman" panose="02020603050405020304" pitchFamily="18" charset="0"/>
                <a:cs typeface="Times New Roman" panose="02020603050405020304" pitchFamily="18" charset="0"/>
              </a:rPr>
              <a:t>is even faster than with galvanic cells</a:t>
            </a:r>
            <a:r>
              <a:rPr lang="hu-HU" dirty="0" smtClean="0">
                <a:latin typeface="Times New Roman" panose="02020603050405020304" pitchFamily="18" charset="0"/>
                <a:cs typeface="Times New Roman" panose="02020603050405020304" pitchFamily="18" charset="0"/>
              </a:rPr>
              <a:t>!</a:t>
            </a:r>
            <a:endParaRPr lang="hu-H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66151739"/>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D295C7CD-7D78-49FC-9DA0-450DD01B4413}"/>
              </a:ext>
            </a:extLst>
          </p:cNvPr>
          <p:cNvSpPr>
            <a:spLocks noGrp="1"/>
          </p:cNvSpPr>
          <p:nvPr>
            <p:ph type="title"/>
          </p:nvPr>
        </p:nvSpPr>
        <p:spPr>
          <a:xfrm>
            <a:off x="838200" y="254285"/>
            <a:ext cx="10515600" cy="1325563"/>
          </a:xfrm>
        </p:spPr>
        <p:txBody>
          <a:bodyPr/>
          <a:lstStyle/>
          <a:p>
            <a:pPr algn="ctr"/>
            <a:r>
              <a:rPr lang="hu-HU" dirty="0" smtClean="0">
                <a:latin typeface="Times New Roman" panose="02020603050405020304" pitchFamily="18" charset="0"/>
                <a:cs typeface="Times New Roman" panose="02020603050405020304" pitchFamily="18" charset="0"/>
              </a:rPr>
              <a:t>Electrolysis</a:t>
            </a:r>
            <a:endParaRPr lang="hu-HU" dirty="0">
              <a:latin typeface="Times New Roman" panose="02020603050405020304" pitchFamily="18" charset="0"/>
              <a:cs typeface="Times New Roman" panose="02020603050405020304" pitchFamily="18" charset="0"/>
            </a:endParaRPr>
          </a:p>
        </p:txBody>
      </p:sp>
      <p:sp>
        <p:nvSpPr>
          <p:cNvPr id="3" name="Tartalom helye 2">
            <a:extLst>
              <a:ext uri="{FF2B5EF4-FFF2-40B4-BE49-F238E27FC236}">
                <a16:creationId xmlns:a16="http://schemas.microsoft.com/office/drawing/2014/main" id="{21C575F2-DCB5-467E-9D41-0093440515F3}"/>
              </a:ext>
            </a:extLst>
          </p:cNvPr>
          <p:cNvSpPr>
            <a:spLocks noGrp="1"/>
          </p:cNvSpPr>
          <p:nvPr>
            <p:ph idx="1"/>
          </p:nvPr>
        </p:nvSpPr>
        <p:spPr>
          <a:xfrm>
            <a:off x="318655" y="1470992"/>
            <a:ext cx="11582400" cy="5387008"/>
          </a:xfrm>
        </p:spPr>
        <p:txBody>
          <a:bodyPr>
            <a:normAutofit/>
          </a:bodyPr>
          <a:lstStyle/>
          <a:p>
            <a:r>
              <a:rPr lang="en-US" dirty="0">
                <a:latin typeface="Times New Roman" panose="02020603050405020304" pitchFamily="18" charset="0"/>
                <a:cs typeface="Times New Roman" panose="02020603050405020304" pitchFamily="18" charset="0"/>
              </a:rPr>
              <a:t>Redox reactions that do not take place spontaneously can be triggered by applying a suitable </a:t>
            </a:r>
            <a:r>
              <a:rPr lang="en-US" dirty="0" smtClean="0">
                <a:latin typeface="Times New Roman" panose="02020603050405020304" pitchFamily="18" charset="0"/>
                <a:cs typeface="Times New Roman" panose="02020603050405020304" pitchFamily="18" charset="0"/>
              </a:rPr>
              <a:t>voltage</a:t>
            </a:r>
            <a:r>
              <a:rPr lang="hu-HU" dirty="0" smtClean="0">
                <a:latin typeface="Times New Roman" panose="02020603050405020304" pitchFamily="18" charset="0"/>
                <a:cs typeface="Times New Roman" panose="02020603050405020304" pitchFamily="18" charset="0"/>
              </a:rPr>
              <a:t>.</a:t>
            </a:r>
            <a:r>
              <a:rPr lang="en-US" dirty="0" smtClean="0">
                <a:latin typeface="Times New Roman" panose="02020603050405020304" pitchFamily="18" charset="0"/>
                <a:cs typeface="Times New Roman" panose="02020603050405020304" pitchFamily="18" charset="0"/>
              </a:rPr>
              <a:t> </a:t>
            </a:r>
            <a:r>
              <a:rPr lang="hu-HU" dirty="0" smtClean="0">
                <a:latin typeface="Times New Roman" panose="02020603050405020304" pitchFamily="18" charset="0"/>
                <a:cs typeface="Times New Roman" panose="02020603050405020304" pitchFamily="18" charset="0"/>
              </a:rPr>
              <a:t>This is applied</a:t>
            </a:r>
            <a:r>
              <a:rPr lang="en-US" dirty="0" smtClean="0">
                <a:latin typeface="Times New Roman" panose="02020603050405020304" pitchFamily="18" charset="0"/>
                <a:cs typeface="Times New Roman" panose="02020603050405020304" pitchFamily="18" charset="0"/>
              </a:rPr>
              <a:t> </a:t>
            </a:r>
            <a:r>
              <a:rPr lang="hu-HU" dirty="0" smtClean="0">
                <a:latin typeface="Times New Roman" panose="02020603050405020304" pitchFamily="18" charset="0"/>
                <a:cs typeface="Times New Roman" panose="02020603050405020304" pitchFamily="18" charset="0"/>
              </a:rPr>
              <a:t>during</a:t>
            </a:r>
            <a:r>
              <a:rPr lang="en-US" dirty="0" smtClean="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charging the batteries! Such processes are called </a:t>
            </a:r>
            <a:r>
              <a:rPr lang="en-US" dirty="0" smtClean="0">
                <a:latin typeface="Times New Roman" panose="02020603050405020304" pitchFamily="18" charset="0"/>
                <a:cs typeface="Times New Roman" panose="02020603050405020304" pitchFamily="18" charset="0"/>
              </a:rPr>
              <a:t>electrolysis</a:t>
            </a:r>
            <a:r>
              <a:rPr lang="hu-HU" dirty="0" smtClean="0">
                <a:latin typeface="Times New Roman" panose="02020603050405020304" pitchFamily="18" charset="0"/>
                <a:cs typeface="Times New Roman" panose="02020603050405020304" pitchFamily="18" charset="0"/>
              </a:rPr>
              <a:t>.</a:t>
            </a:r>
            <a:endParaRPr lang="hu-HU" dirty="0">
              <a:latin typeface="Times New Roman" panose="02020603050405020304" pitchFamily="18" charset="0"/>
              <a:cs typeface="Times New Roman" panose="02020603050405020304" pitchFamily="18" charset="0"/>
            </a:endParaRPr>
          </a:p>
          <a:p>
            <a:r>
              <a:rPr lang="hu-HU" dirty="0" smtClean="0">
                <a:latin typeface="Times New Roman" panose="02020603050405020304" pitchFamily="18" charset="0"/>
                <a:cs typeface="Times New Roman" panose="02020603050405020304" pitchFamily="18" charset="0"/>
              </a:rPr>
              <a:t>S</a:t>
            </a:r>
            <a:r>
              <a:rPr lang="en-US" dirty="0" err="1" smtClean="0">
                <a:latin typeface="Times New Roman" panose="02020603050405020304" pitchFamily="18" charset="0"/>
                <a:cs typeface="Times New Roman" panose="02020603050405020304" pitchFamily="18" charset="0"/>
              </a:rPr>
              <a:t>uch</a:t>
            </a:r>
            <a:r>
              <a:rPr lang="en-US" dirty="0" smtClean="0">
                <a:latin typeface="Times New Roman" panose="02020603050405020304" pitchFamily="18" charset="0"/>
                <a:cs typeface="Times New Roman" panose="02020603050405020304" pitchFamily="18" charset="0"/>
              </a:rPr>
              <a:t> procedures</a:t>
            </a:r>
            <a:r>
              <a:rPr lang="hu-HU" dirty="0" smtClean="0">
                <a:latin typeface="Times New Roman" panose="02020603050405020304" pitchFamily="18" charset="0"/>
                <a:cs typeface="Times New Roman" panose="02020603050405020304" pitchFamily="18" charset="0"/>
              </a:rPr>
              <a:t> exist</a:t>
            </a:r>
            <a:r>
              <a:rPr lang="en-US" dirty="0" smtClean="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in chemical synthesis and industrial processes! E.g</a:t>
            </a:r>
            <a:r>
              <a:rPr lang="en-US" dirty="0" smtClean="0">
                <a:latin typeface="Times New Roman" panose="02020603050405020304" pitchFamily="18" charset="0"/>
                <a:cs typeface="Times New Roman" panose="02020603050405020304" pitchFamily="18" charset="0"/>
              </a:rPr>
              <a:t>.</a:t>
            </a:r>
            <a:r>
              <a:rPr lang="hu-HU" dirty="0" smtClean="0">
                <a:latin typeface="Times New Roman" panose="02020603050405020304" pitchFamily="18" charset="0"/>
                <a:cs typeface="Times New Roman" panose="02020603050405020304" pitchFamily="18" charset="0"/>
              </a:rPr>
              <a:t>,</a:t>
            </a:r>
            <a:r>
              <a:rPr lang="en-US" dirty="0" smtClean="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production of metals, </a:t>
            </a:r>
            <a:r>
              <a:rPr lang="hu-HU" dirty="0" smtClean="0">
                <a:latin typeface="Times New Roman" panose="02020603050405020304" pitchFamily="18" charset="0"/>
                <a:cs typeface="Times New Roman" panose="02020603050405020304" pitchFamily="18" charset="0"/>
              </a:rPr>
              <a:t>creation</a:t>
            </a:r>
            <a:r>
              <a:rPr lang="en-US" dirty="0" smtClean="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of metal or oxide coatings, production of </a:t>
            </a:r>
            <a:r>
              <a:rPr lang="en-US" dirty="0" err="1">
                <a:latin typeface="Times New Roman" panose="02020603050405020304" pitchFamily="18" charset="0"/>
                <a:cs typeface="Times New Roman" panose="02020603050405020304" pitchFamily="18" charset="0"/>
              </a:rPr>
              <a:t>NaOH</a:t>
            </a:r>
            <a:r>
              <a:rPr lang="en-US" dirty="0">
                <a:latin typeface="Times New Roman" panose="02020603050405020304" pitchFamily="18" charset="0"/>
                <a:cs typeface="Times New Roman" panose="02020603050405020304" pitchFamily="18" charset="0"/>
              </a:rPr>
              <a:t> and Cl</a:t>
            </a:r>
            <a:r>
              <a:rPr lang="en-US" baseline="-25000" dirty="0">
                <a:latin typeface="Times New Roman" panose="02020603050405020304" pitchFamily="18" charset="0"/>
                <a:cs typeface="Times New Roman" panose="02020603050405020304" pitchFamily="18" charset="0"/>
              </a:rPr>
              <a:t>2</a:t>
            </a:r>
            <a:r>
              <a:rPr lang="en-US" dirty="0">
                <a:latin typeface="Times New Roman" panose="02020603050405020304" pitchFamily="18" charset="0"/>
                <a:cs typeface="Times New Roman" panose="02020603050405020304" pitchFamily="18" charset="0"/>
              </a:rPr>
              <a:t> by electrolysis of </a:t>
            </a:r>
            <a:r>
              <a:rPr lang="en-US" dirty="0" err="1">
                <a:latin typeface="Times New Roman" panose="02020603050405020304" pitchFamily="18" charset="0"/>
                <a:cs typeface="Times New Roman" panose="02020603050405020304" pitchFamily="18" charset="0"/>
              </a:rPr>
              <a:t>NaCl</a:t>
            </a:r>
            <a:r>
              <a:rPr lang="en-US" dirty="0">
                <a:latin typeface="Times New Roman" panose="02020603050405020304" pitchFamily="18" charset="0"/>
                <a:cs typeface="Times New Roman" panose="02020603050405020304" pitchFamily="18" charset="0"/>
              </a:rPr>
              <a:t>, etc.</a:t>
            </a:r>
            <a:endParaRPr lang="hu-HU" dirty="0" smtClean="0">
              <a:latin typeface="Times New Roman" panose="02020603050405020304" pitchFamily="18" charset="0"/>
              <a:cs typeface="Times New Roman" panose="02020603050405020304" pitchFamily="18" charset="0"/>
            </a:endParaRPr>
          </a:p>
          <a:p>
            <a:r>
              <a:rPr lang="en-US" dirty="0">
                <a:latin typeface="Times New Roman" panose="02020603050405020304" pitchFamily="18" charset="0"/>
                <a:cs typeface="Times New Roman" panose="02020603050405020304" pitchFamily="18" charset="0"/>
              </a:rPr>
              <a:t>The laws describing the phenomenon are the so-called Faraday's </a:t>
            </a:r>
            <a:r>
              <a:rPr lang="en-US" dirty="0" smtClean="0">
                <a:latin typeface="Times New Roman" panose="02020603050405020304" pitchFamily="18" charset="0"/>
                <a:cs typeface="Times New Roman" panose="02020603050405020304" pitchFamily="18" charset="0"/>
              </a:rPr>
              <a:t>laws</a:t>
            </a:r>
            <a:r>
              <a:rPr lang="hu-HU" dirty="0" smtClean="0">
                <a:latin typeface="Times New Roman" panose="02020603050405020304" pitchFamily="18" charset="0"/>
                <a:cs typeface="Times New Roman" panose="02020603050405020304" pitchFamily="18" charset="0"/>
              </a:rPr>
              <a:t>:</a:t>
            </a:r>
          </a:p>
          <a:p>
            <a:pPr lvl="1">
              <a:buFont typeface="Wingdings" panose="05000000000000000000" pitchFamily="2" charset="2"/>
              <a:buChar char="§"/>
            </a:pPr>
            <a:r>
              <a:rPr lang="hu-HU" dirty="0" smtClean="0">
                <a:latin typeface="Times New Roman" panose="02020603050405020304" pitchFamily="18" charset="0"/>
                <a:cs typeface="Times New Roman" panose="02020603050405020304" pitchFamily="18" charset="0"/>
              </a:rPr>
              <a:t>Faraday </a:t>
            </a:r>
            <a:r>
              <a:rPr lang="hu-HU" dirty="0">
                <a:latin typeface="Times New Roman" panose="02020603050405020304" pitchFamily="18" charset="0"/>
                <a:cs typeface="Times New Roman" panose="02020603050405020304" pitchFamily="18" charset="0"/>
              </a:rPr>
              <a:t>I. – </a:t>
            </a:r>
            <a:r>
              <a:rPr lang="en-US" dirty="0">
                <a:latin typeface="Times New Roman" panose="02020603050405020304" pitchFamily="18" charset="0"/>
                <a:cs typeface="Times New Roman" panose="02020603050405020304" pitchFamily="18" charset="0"/>
              </a:rPr>
              <a:t>the mass of the </a:t>
            </a:r>
            <a:r>
              <a:rPr lang="hu-HU" dirty="0" smtClean="0">
                <a:latin typeface="Times New Roman" panose="02020603050405020304" pitchFamily="18" charset="0"/>
                <a:cs typeface="Times New Roman" panose="02020603050405020304" pitchFamily="18" charset="0"/>
              </a:rPr>
              <a:t>converted</a:t>
            </a:r>
            <a:r>
              <a:rPr lang="en-US" dirty="0" smtClean="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material is proportional to the charge passing through the electrolytic cell, </a:t>
            </a:r>
            <a:r>
              <a:rPr lang="en-US" dirty="0" err="1" smtClean="0">
                <a:latin typeface="Times New Roman" panose="02020603050405020304" pitchFamily="18" charset="0"/>
                <a:cs typeface="Times New Roman" panose="02020603050405020304" pitchFamily="18" charset="0"/>
              </a:rPr>
              <a:t>i.e</a:t>
            </a:r>
            <a:r>
              <a:rPr lang="hu-HU" dirty="0" smtClean="0">
                <a:latin typeface="Times New Roman" panose="02020603050405020304" pitchFamily="18" charset="0"/>
                <a:cs typeface="Times New Roman" panose="02020603050405020304" pitchFamily="18" charset="0"/>
              </a:rPr>
              <a:t>., </a:t>
            </a:r>
            <a:r>
              <a:rPr lang="hu-HU" dirty="0">
                <a:latin typeface="Times New Roman" panose="02020603050405020304" pitchFamily="18" charset="0"/>
                <a:cs typeface="Times New Roman" panose="02020603050405020304" pitchFamily="18" charset="0"/>
              </a:rPr>
              <a:t>m=k·Q, </a:t>
            </a:r>
            <a:r>
              <a:rPr lang="hu-HU" dirty="0" smtClean="0">
                <a:latin typeface="Times New Roman" panose="02020603050405020304" pitchFamily="18" charset="0"/>
                <a:cs typeface="Times New Roman" panose="02020603050405020304" pitchFamily="18" charset="0"/>
              </a:rPr>
              <a:t>if the current is constant, </a:t>
            </a:r>
            <a:r>
              <a:rPr lang="hu-HU" dirty="0">
                <a:latin typeface="Times New Roman" panose="02020603050405020304" pitchFamily="18" charset="0"/>
                <a:cs typeface="Times New Roman" panose="02020603050405020304" pitchFamily="18" charset="0"/>
              </a:rPr>
              <a:t>m=k·I·t</a:t>
            </a:r>
          </a:p>
          <a:p>
            <a:pPr lvl="1">
              <a:buFont typeface="Wingdings" panose="05000000000000000000" pitchFamily="2" charset="2"/>
              <a:buChar char="§"/>
            </a:pPr>
            <a:r>
              <a:rPr lang="hu-HU" dirty="0">
                <a:latin typeface="Times New Roman" panose="02020603050405020304" pitchFamily="18" charset="0"/>
                <a:cs typeface="Times New Roman" panose="02020603050405020304" pitchFamily="18" charset="0"/>
              </a:rPr>
              <a:t>Faraday II. – </a:t>
            </a:r>
            <a:r>
              <a:rPr lang="en-US" dirty="0">
                <a:latin typeface="Times New Roman" panose="02020603050405020304" pitchFamily="18" charset="0"/>
                <a:cs typeface="Times New Roman" panose="02020603050405020304" pitchFamily="18" charset="0"/>
              </a:rPr>
              <a:t>the proportionality factor can be calculated from the </a:t>
            </a:r>
            <a:r>
              <a:rPr lang="en-US" dirty="0" smtClean="0">
                <a:latin typeface="Times New Roman" panose="02020603050405020304" pitchFamily="18" charset="0"/>
                <a:cs typeface="Times New Roman" panose="02020603050405020304" pitchFamily="18" charset="0"/>
              </a:rPr>
              <a:t>molecular</a:t>
            </a:r>
            <a:r>
              <a:rPr lang="hu-HU" dirty="0" smtClean="0">
                <a:latin typeface="Times New Roman" panose="02020603050405020304" pitchFamily="18" charset="0"/>
                <a:cs typeface="Times New Roman" panose="02020603050405020304" pitchFamily="18" charset="0"/>
              </a:rPr>
              <a:t> (M)</a:t>
            </a:r>
            <a:r>
              <a:rPr lang="en-US" dirty="0" smtClean="0">
                <a:latin typeface="Times New Roman" panose="02020603050405020304" pitchFamily="18" charset="0"/>
                <a:cs typeface="Times New Roman" panose="02020603050405020304" pitchFamily="18" charset="0"/>
              </a:rPr>
              <a:t>/atomic</a:t>
            </a:r>
            <a:r>
              <a:rPr lang="hu-HU" dirty="0" smtClean="0">
                <a:latin typeface="Times New Roman" panose="02020603050405020304" pitchFamily="18" charset="0"/>
                <a:cs typeface="Times New Roman" panose="02020603050405020304" pitchFamily="18" charset="0"/>
              </a:rPr>
              <a:t> (A)</a:t>
            </a:r>
            <a:r>
              <a:rPr lang="en-US" dirty="0" smtClean="0">
                <a:latin typeface="Times New Roman" panose="02020603050405020304" pitchFamily="18" charset="0"/>
                <a:cs typeface="Times New Roman" panose="02020603050405020304" pitchFamily="18" charset="0"/>
              </a:rPr>
              <a:t> mass </a:t>
            </a:r>
            <a:r>
              <a:rPr lang="en-US" dirty="0">
                <a:latin typeface="Times New Roman" panose="02020603050405020304" pitchFamily="18" charset="0"/>
                <a:cs typeface="Times New Roman" panose="02020603050405020304" pitchFamily="18" charset="0"/>
              </a:rPr>
              <a:t>of the substance involved in the transformation, the change in electron number (z) and the Faraday </a:t>
            </a:r>
            <a:r>
              <a:rPr lang="en-US" dirty="0" smtClean="0">
                <a:latin typeface="Times New Roman" panose="02020603050405020304" pitchFamily="18" charset="0"/>
                <a:cs typeface="Times New Roman" panose="02020603050405020304" pitchFamily="18" charset="0"/>
              </a:rPr>
              <a:t>constant</a:t>
            </a:r>
            <a:r>
              <a:rPr lang="hu-HU" dirty="0" smtClean="0">
                <a:latin typeface="Times New Roman" panose="02020603050405020304" pitchFamily="18" charset="0"/>
                <a:cs typeface="Times New Roman" panose="02020603050405020304" pitchFamily="18" charset="0"/>
              </a:rPr>
              <a:t> as:</a:t>
            </a:r>
            <a:r>
              <a:rPr lang="hu-HU" dirty="0">
                <a:latin typeface="Times New Roman" panose="02020603050405020304" pitchFamily="18" charset="0"/>
                <a:cs typeface="Times New Roman" panose="02020603050405020304" pitchFamily="18" charset="0"/>
              </a:rPr>
              <a:t/>
            </a:r>
            <a:br>
              <a:rPr lang="hu-HU" dirty="0">
                <a:latin typeface="Times New Roman" panose="02020603050405020304" pitchFamily="18" charset="0"/>
                <a:cs typeface="Times New Roman" panose="02020603050405020304" pitchFamily="18" charset="0"/>
              </a:rPr>
            </a:br>
            <a:r>
              <a:rPr lang="hu-HU" dirty="0">
                <a:latin typeface="Times New Roman" panose="02020603050405020304" pitchFamily="18" charset="0"/>
                <a:cs typeface="Times New Roman" panose="02020603050405020304" pitchFamily="18" charset="0"/>
              </a:rPr>
              <a:t>k = </a:t>
            </a:r>
            <a:r>
              <a:rPr lang="hu-HU" dirty="0" smtClean="0">
                <a:latin typeface="Times New Roman" panose="02020603050405020304" pitchFamily="18" charset="0"/>
                <a:cs typeface="Times New Roman" panose="02020603050405020304" pitchFamily="18" charset="0"/>
              </a:rPr>
              <a:t>M/zF for molecules, and k </a:t>
            </a:r>
            <a:r>
              <a:rPr lang="hu-HU" dirty="0">
                <a:latin typeface="Times New Roman" panose="02020603050405020304" pitchFamily="18" charset="0"/>
                <a:cs typeface="Times New Roman" panose="02020603050405020304" pitchFamily="18" charset="0"/>
              </a:rPr>
              <a:t>= </a:t>
            </a:r>
            <a:r>
              <a:rPr lang="hu-HU" dirty="0" smtClean="0">
                <a:latin typeface="Times New Roman" panose="02020603050405020304" pitchFamily="18" charset="0"/>
                <a:cs typeface="Times New Roman" panose="02020603050405020304" pitchFamily="18" charset="0"/>
              </a:rPr>
              <a:t>A/zF for atoms.</a:t>
            </a:r>
            <a:endParaRPr lang="hu-HU" dirty="0">
              <a:latin typeface="Times New Roman" panose="02020603050405020304" pitchFamily="18" charset="0"/>
              <a:cs typeface="Times New Roman" panose="02020603050405020304" pitchFamily="18" charset="0"/>
            </a:endParaRPr>
          </a:p>
          <a:p>
            <a:endParaRPr lang="hu-HU" dirty="0">
              <a:latin typeface="Times New Roman" panose="02020603050405020304" pitchFamily="18" charset="0"/>
              <a:cs typeface="Times New Roman" panose="02020603050405020304" pitchFamily="18" charset="0"/>
            </a:endParaRPr>
          </a:p>
          <a:p>
            <a:endParaRPr lang="hu-H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67623102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D295C7CD-7D78-49FC-9DA0-450DD01B4413}"/>
              </a:ext>
            </a:extLst>
          </p:cNvPr>
          <p:cNvSpPr>
            <a:spLocks noGrp="1"/>
          </p:cNvSpPr>
          <p:nvPr>
            <p:ph type="title"/>
          </p:nvPr>
        </p:nvSpPr>
        <p:spPr/>
        <p:txBody>
          <a:bodyPr/>
          <a:lstStyle/>
          <a:p>
            <a:pPr algn="ctr"/>
            <a:r>
              <a:rPr lang="hu-HU" dirty="0" smtClean="0">
                <a:latin typeface="Times New Roman" panose="02020603050405020304" pitchFamily="18" charset="0"/>
                <a:cs typeface="Times New Roman" panose="02020603050405020304" pitchFamily="18" charset="0"/>
              </a:rPr>
              <a:t>Conductance of melts</a:t>
            </a:r>
            <a:endParaRPr lang="hu-HU" dirty="0">
              <a:latin typeface="Times New Roman" panose="02020603050405020304" pitchFamily="18" charset="0"/>
              <a:cs typeface="Times New Roman" panose="02020603050405020304" pitchFamily="18" charset="0"/>
            </a:endParaRPr>
          </a:p>
        </p:txBody>
      </p:sp>
      <p:sp>
        <p:nvSpPr>
          <p:cNvPr id="3" name="Tartalom helye 2">
            <a:extLst>
              <a:ext uri="{FF2B5EF4-FFF2-40B4-BE49-F238E27FC236}">
                <a16:creationId xmlns:a16="http://schemas.microsoft.com/office/drawing/2014/main" id="{21C575F2-DCB5-467E-9D41-0093440515F3}"/>
              </a:ext>
            </a:extLst>
          </p:cNvPr>
          <p:cNvSpPr>
            <a:spLocks noGrp="1"/>
          </p:cNvSpPr>
          <p:nvPr>
            <p:ph idx="1"/>
          </p:nvPr>
        </p:nvSpPr>
        <p:spPr>
          <a:xfrm>
            <a:off x="318655" y="1825625"/>
            <a:ext cx="11582400" cy="4740067"/>
          </a:xfrm>
        </p:spPr>
        <p:txBody>
          <a:bodyPr>
            <a:normAutofit/>
          </a:bodyPr>
          <a:lstStyle/>
          <a:p>
            <a:r>
              <a:rPr lang="hu-HU" dirty="0" smtClean="0">
                <a:latin typeface="Times New Roman" panose="02020603050405020304" pitchFamily="18" charset="0"/>
                <a:cs typeface="Times New Roman" panose="02020603050405020304" pitchFamily="18" charset="0"/>
              </a:rPr>
              <a:t>At an appropriately high temperature, the lattice of solid materials containing</a:t>
            </a:r>
            <a:r>
              <a:rPr lang="en-US" dirty="0" smtClean="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oppositely charged </a:t>
            </a:r>
            <a:r>
              <a:rPr lang="en-US" dirty="0" smtClean="0">
                <a:latin typeface="Times New Roman" panose="02020603050405020304" pitchFamily="18" charset="0"/>
                <a:cs typeface="Times New Roman" panose="02020603050405020304" pitchFamily="18" charset="0"/>
              </a:rPr>
              <a:t>ions</a:t>
            </a:r>
            <a:r>
              <a:rPr lang="hu-HU" dirty="0" smtClean="0">
                <a:latin typeface="Times New Roman" panose="02020603050405020304" pitchFamily="18" charset="0"/>
                <a:cs typeface="Times New Roman" panose="02020603050405020304" pitchFamily="18" charset="0"/>
              </a:rPr>
              <a:t> in the lattice points</a:t>
            </a:r>
            <a:r>
              <a:rPr lang="en-US" dirty="0" smtClean="0">
                <a:latin typeface="Times New Roman" panose="02020603050405020304" pitchFamily="18" charset="0"/>
                <a:cs typeface="Times New Roman" panose="02020603050405020304" pitchFamily="18" charset="0"/>
              </a:rPr>
              <a:t> collapses</a:t>
            </a:r>
            <a:r>
              <a:rPr lang="en-US" dirty="0">
                <a:latin typeface="Times New Roman" panose="02020603050405020304" pitchFamily="18" charset="0"/>
                <a:cs typeface="Times New Roman" panose="02020603050405020304" pitchFamily="18" charset="0"/>
              </a:rPr>
              <a:t>, because the transmitted heat, exciting the vibrations of the ions, increases their amplitude so much that the attractive force is no longer able to return them to their original position, i.e</a:t>
            </a:r>
            <a:r>
              <a:rPr lang="en-US" dirty="0" smtClean="0">
                <a:latin typeface="Times New Roman" panose="02020603050405020304" pitchFamily="18" charset="0"/>
                <a:cs typeface="Times New Roman" panose="02020603050405020304" pitchFamily="18" charset="0"/>
              </a:rPr>
              <a:t>.</a:t>
            </a:r>
            <a:r>
              <a:rPr lang="hu-HU" dirty="0" smtClean="0">
                <a:latin typeface="Times New Roman" panose="02020603050405020304" pitchFamily="18" charset="0"/>
                <a:cs typeface="Times New Roman" panose="02020603050405020304" pitchFamily="18" charset="0"/>
              </a:rPr>
              <a:t>,</a:t>
            </a:r>
            <a:r>
              <a:rPr lang="en-US" dirty="0" smtClean="0">
                <a:latin typeface="Times New Roman" panose="02020603050405020304" pitchFamily="18" charset="0"/>
                <a:cs typeface="Times New Roman" panose="02020603050405020304" pitchFamily="18" charset="0"/>
              </a:rPr>
              <a:t> </a:t>
            </a:r>
            <a:r>
              <a:rPr lang="hu-HU" dirty="0" smtClean="0">
                <a:latin typeface="Times New Roman" panose="02020603050405020304" pitchFamily="18" charset="0"/>
                <a:cs typeface="Times New Roman" panose="02020603050405020304" pitchFamily="18" charset="0"/>
              </a:rPr>
              <a:t>the solid</a:t>
            </a:r>
            <a:r>
              <a:rPr lang="en-US" dirty="0" smtClean="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melts</a:t>
            </a:r>
            <a:r>
              <a:rPr lang="hu-HU" dirty="0" smtClean="0">
                <a:latin typeface="Times New Roman" panose="02020603050405020304" pitchFamily="18" charset="0"/>
                <a:cs typeface="Times New Roman" panose="02020603050405020304" pitchFamily="18" charset="0"/>
              </a:rPr>
              <a:t>.</a:t>
            </a:r>
            <a:endParaRPr lang="hu-HU" dirty="0">
              <a:latin typeface="Times New Roman" panose="02020603050405020304" pitchFamily="18" charset="0"/>
              <a:cs typeface="Times New Roman" panose="02020603050405020304" pitchFamily="18" charset="0"/>
            </a:endParaRPr>
          </a:p>
          <a:p>
            <a:r>
              <a:rPr lang="en-US" dirty="0">
                <a:latin typeface="Times New Roman" panose="02020603050405020304" pitchFamily="18" charset="0"/>
                <a:cs typeface="Times New Roman" panose="02020603050405020304" pitchFamily="18" charset="0"/>
              </a:rPr>
              <a:t>Under the influence of an electric field, the ions in the melts move relative to each other, i.e</a:t>
            </a:r>
            <a:r>
              <a:rPr lang="en-US" dirty="0" smtClean="0">
                <a:latin typeface="Times New Roman" panose="02020603050405020304" pitchFamily="18" charset="0"/>
                <a:cs typeface="Times New Roman" panose="02020603050405020304" pitchFamily="18" charset="0"/>
              </a:rPr>
              <a:t>.</a:t>
            </a:r>
            <a:r>
              <a:rPr lang="hu-HU" dirty="0" smtClean="0">
                <a:latin typeface="Times New Roman" panose="02020603050405020304" pitchFamily="18" charset="0"/>
                <a:cs typeface="Times New Roman" panose="02020603050405020304" pitchFamily="18" charset="0"/>
              </a:rPr>
              <a:t>,</a:t>
            </a:r>
            <a:r>
              <a:rPr lang="en-US" dirty="0" smtClean="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the melts conduct the electric current</a:t>
            </a:r>
            <a:r>
              <a:rPr lang="hu-HU" dirty="0" smtClean="0">
                <a:latin typeface="Times New Roman" panose="02020603050405020304" pitchFamily="18" charset="0"/>
                <a:cs typeface="Times New Roman" panose="02020603050405020304" pitchFamily="18" charset="0"/>
              </a:rPr>
              <a:t>.</a:t>
            </a:r>
            <a:endParaRPr lang="hu-HU" dirty="0">
              <a:latin typeface="Times New Roman" panose="02020603050405020304" pitchFamily="18" charset="0"/>
              <a:cs typeface="Times New Roman" panose="02020603050405020304" pitchFamily="18" charset="0"/>
            </a:endParaRPr>
          </a:p>
          <a:p>
            <a:pPr>
              <a:spcBef>
                <a:spcPts val="4000"/>
              </a:spcBef>
            </a:pPr>
            <a:r>
              <a:rPr lang="en-US" dirty="0">
                <a:latin typeface="Times New Roman" panose="02020603050405020304" pitchFamily="18" charset="0"/>
                <a:cs typeface="Times New Roman" panose="02020603050405020304" pitchFamily="18" charset="0"/>
              </a:rPr>
              <a:t>The movement of oppositely charged ions in opposite directions is, however, much more strongly inhibited than </a:t>
            </a:r>
            <a:r>
              <a:rPr lang="hu-HU" dirty="0" smtClean="0">
                <a:latin typeface="Times New Roman" panose="02020603050405020304" pitchFamily="18" charset="0"/>
                <a:cs typeface="Times New Roman" panose="02020603050405020304" pitchFamily="18" charset="0"/>
              </a:rPr>
              <a:t>for</a:t>
            </a:r>
            <a:r>
              <a:rPr lang="en-US" dirty="0" smtClean="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electrons in </a:t>
            </a:r>
            <a:r>
              <a:rPr lang="hu-HU" dirty="0" smtClean="0">
                <a:latin typeface="Times New Roman" panose="02020603050405020304" pitchFamily="18" charset="0"/>
                <a:cs typeface="Times New Roman" panose="02020603050405020304" pitchFamily="18" charset="0"/>
              </a:rPr>
              <a:t>a </a:t>
            </a:r>
            <a:r>
              <a:rPr lang="en-US" dirty="0" smtClean="0">
                <a:latin typeface="Times New Roman" panose="02020603050405020304" pitchFamily="18" charset="0"/>
                <a:cs typeface="Times New Roman" panose="02020603050405020304" pitchFamily="18" charset="0"/>
              </a:rPr>
              <a:t>metal </a:t>
            </a:r>
            <a:r>
              <a:rPr lang="en-US" dirty="0">
                <a:latin typeface="Times New Roman" panose="02020603050405020304" pitchFamily="18" charset="0"/>
                <a:cs typeface="Times New Roman" panose="02020603050405020304" pitchFamily="18" charset="0"/>
              </a:rPr>
              <a:t>lattice, so their conductivity is orders of magnitude lower than that of </a:t>
            </a:r>
            <a:r>
              <a:rPr lang="hu-HU" dirty="0" smtClean="0">
                <a:latin typeface="Times New Roman" panose="02020603050405020304" pitchFamily="18" charset="0"/>
                <a:cs typeface="Times New Roman" panose="02020603050405020304" pitchFamily="18" charset="0"/>
              </a:rPr>
              <a:t>electron</a:t>
            </a:r>
            <a:r>
              <a:rPr lang="en-US" dirty="0" smtClean="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conductors</a:t>
            </a:r>
            <a:r>
              <a:rPr lang="hu-HU" dirty="0" smtClean="0">
                <a:latin typeface="Times New Roman" panose="02020603050405020304" pitchFamily="18" charset="0"/>
                <a:cs typeface="Times New Roman" panose="02020603050405020304" pitchFamily="18" charset="0"/>
              </a:rPr>
              <a:t>. </a:t>
            </a:r>
            <a:endParaRPr lang="hu-HU" dirty="0">
              <a:latin typeface="Times New Roman" panose="02020603050405020304" pitchFamily="18" charset="0"/>
              <a:cs typeface="Times New Roman" panose="02020603050405020304" pitchFamily="18" charset="0"/>
            </a:endParaRPr>
          </a:p>
        </p:txBody>
      </p:sp>
      <p:sp>
        <p:nvSpPr>
          <p:cNvPr id="4" name="Szövegdoboz 3">
            <a:extLst>
              <a:ext uri="{FF2B5EF4-FFF2-40B4-BE49-F238E27FC236}">
                <a16:creationId xmlns:a16="http://schemas.microsoft.com/office/drawing/2014/main" id="{DD60B8F7-96D3-4C85-8F23-8AA00DAEDD20}"/>
              </a:ext>
            </a:extLst>
          </p:cNvPr>
          <p:cNvSpPr txBox="1"/>
          <p:nvPr/>
        </p:nvSpPr>
        <p:spPr>
          <a:xfrm>
            <a:off x="3657601" y="4706911"/>
            <a:ext cx="4924553" cy="369332"/>
          </a:xfrm>
          <a:prstGeom prst="rect">
            <a:avLst/>
          </a:prstGeom>
          <a:noFill/>
        </p:spPr>
        <p:txBody>
          <a:bodyPr wrap="none" rtlCol="0">
            <a:spAutoFit/>
          </a:bodyPr>
          <a:lstStyle/>
          <a:p>
            <a:r>
              <a:rPr lang="hu-HU" dirty="0">
                <a:hlinkClick r:id="rId3"/>
              </a:rPr>
              <a:t>https://www.youtube.com/watch?v=NfNIn4R8tg4</a:t>
            </a:r>
            <a:r>
              <a:rPr lang="hu-HU" dirty="0"/>
              <a:t> </a:t>
            </a:r>
          </a:p>
        </p:txBody>
      </p:sp>
    </p:spTree>
    <p:extLst>
      <p:ext uri="{BB962C8B-B14F-4D97-AF65-F5344CB8AC3E}">
        <p14:creationId xmlns:p14="http://schemas.microsoft.com/office/powerpoint/2010/main" val="14201404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grpId="0" nodeType="clickEffect">
                                  <p:stCondLst>
                                    <p:cond delay="0"/>
                                  </p:stCondLst>
                                  <p:childTnLst>
                                    <p:set>
                                      <p:cBhvr>
                                        <p:cTn id="22" dur="1" fill="hold">
                                          <p:stCondLst>
                                            <p:cond delay="0"/>
                                          </p:stCondLst>
                                        </p:cTn>
                                        <p:tgtEl>
                                          <p:spTgt spid="3">
                                            <p:txEl>
                                              <p:pRg st="2" end="2"/>
                                            </p:txEl>
                                          </p:spTgt>
                                        </p:tgtEl>
                                        <p:attrNameLst>
                                          <p:attrName>style.visibility</p:attrName>
                                        </p:attrNameLst>
                                      </p:cBhvr>
                                      <p:to>
                                        <p:strVal val="visible"/>
                                      </p:to>
                                    </p:set>
                                    <p:anim calcmode="lin" valueType="num">
                                      <p:cBhvr additive="base">
                                        <p:cTn id="2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P spid="4"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artalom helye 2">
            <a:extLst>
              <a:ext uri="{FF2B5EF4-FFF2-40B4-BE49-F238E27FC236}">
                <a16:creationId xmlns:a16="http://schemas.microsoft.com/office/drawing/2014/main" id="{21C575F2-DCB5-467E-9D41-0093440515F3}"/>
              </a:ext>
            </a:extLst>
          </p:cNvPr>
          <p:cNvSpPr>
            <a:spLocks noGrp="1"/>
          </p:cNvSpPr>
          <p:nvPr>
            <p:ph idx="1"/>
          </p:nvPr>
        </p:nvSpPr>
        <p:spPr>
          <a:xfrm>
            <a:off x="318655" y="1825625"/>
            <a:ext cx="11582400" cy="4830008"/>
          </a:xfrm>
        </p:spPr>
        <p:txBody>
          <a:bodyPr/>
          <a:lstStyle/>
          <a:p>
            <a:r>
              <a:rPr lang="en-US" dirty="0">
                <a:latin typeface="Times New Roman" panose="02020603050405020304" pitchFamily="18" charset="0"/>
                <a:cs typeface="Times New Roman" panose="02020603050405020304" pitchFamily="18" charset="0"/>
              </a:rPr>
              <a:t>At the same time, </a:t>
            </a:r>
            <a:r>
              <a:rPr lang="en-US" dirty="0" smtClean="0">
                <a:latin typeface="Times New Roman" panose="02020603050405020304" pitchFamily="18" charset="0"/>
                <a:cs typeface="Times New Roman" panose="02020603050405020304" pitchFamily="18" charset="0"/>
              </a:rPr>
              <a:t>substances </a:t>
            </a:r>
            <a:r>
              <a:rPr lang="en-US" dirty="0">
                <a:latin typeface="Times New Roman" panose="02020603050405020304" pitchFamily="18" charset="0"/>
                <a:cs typeface="Times New Roman" panose="02020603050405020304" pitchFamily="18" charset="0"/>
              </a:rPr>
              <a:t>consisting of ions in a polar solvent, such as </a:t>
            </a:r>
            <a:r>
              <a:rPr lang="en-US" dirty="0" smtClean="0">
                <a:latin typeface="Times New Roman" panose="02020603050405020304" pitchFamily="18" charset="0"/>
                <a:cs typeface="Times New Roman" panose="02020603050405020304" pitchFamily="18" charset="0"/>
              </a:rPr>
              <a:t>water, </a:t>
            </a:r>
            <a:r>
              <a:rPr lang="hu-HU" dirty="0" smtClean="0">
                <a:latin typeface="Times New Roman" panose="02020603050405020304" pitchFamily="18" charset="0"/>
                <a:cs typeface="Times New Roman" panose="02020603050405020304" pitchFamily="18" charset="0"/>
              </a:rPr>
              <a:t>dissociate </a:t>
            </a:r>
            <a:r>
              <a:rPr lang="en-US" dirty="0" smtClean="0">
                <a:latin typeface="Times New Roman" panose="02020603050405020304" pitchFamily="18" charset="0"/>
                <a:cs typeface="Times New Roman" panose="02020603050405020304" pitchFamily="18" charset="0"/>
              </a:rPr>
              <a:t>into </a:t>
            </a:r>
            <a:r>
              <a:rPr lang="en-US" dirty="0">
                <a:latin typeface="Times New Roman" panose="02020603050405020304" pitchFamily="18" charset="0"/>
                <a:cs typeface="Times New Roman" panose="02020603050405020304" pitchFamily="18" charset="0"/>
              </a:rPr>
              <a:t>their ions. Even though the ions are surrounded by solvent molecules, forming a solvate – hydrate in water – shell, they are able to move under the influence of an electric </a:t>
            </a:r>
            <a:r>
              <a:rPr lang="en-US" dirty="0" smtClean="0">
                <a:latin typeface="Times New Roman" panose="02020603050405020304" pitchFamily="18" charset="0"/>
                <a:cs typeface="Times New Roman" panose="02020603050405020304" pitchFamily="18" charset="0"/>
              </a:rPr>
              <a:t>field</a:t>
            </a:r>
            <a:r>
              <a:rPr lang="en-US" dirty="0">
                <a:latin typeface="Times New Roman" panose="02020603050405020304" pitchFamily="18" charset="0"/>
                <a:cs typeface="Times New Roman" panose="02020603050405020304" pitchFamily="18" charset="0"/>
              </a:rPr>
              <a:t>, i.e</a:t>
            </a:r>
            <a:r>
              <a:rPr lang="en-US" dirty="0" smtClean="0">
                <a:latin typeface="Times New Roman" panose="02020603050405020304" pitchFamily="18" charset="0"/>
                <a:cs typeface="Times New Roman" panose="02020603050405020304" pitchFamily="18" charset="0"/>
              </a:rPr>
              <a:t>.</a:t>
            </a:r>
            <a:r>
              <a:rPr lang="hu-HU" dirty="0" smtClean="0">
                <a:latin typeface="Times New Roman" panose="02020603050405020304" pitchFamily="18" charset="0"/>
                <a:cs typeface="Times New Roman" panose="02020603050405020304" pitchFamily="18" charset="0"/>
              </a:rPr>
              <a:t>,</a:t>
            </a:r>
            <a:r>
              <a:rPr lang="en-US" dirty="0" smtClean="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electrolyte solutions also conduct electricity</a:t>
            </a:r>
            <a:r>
              <a:rPr lang="en-US" dirty="0" smtClean="0">
                <a:latin typeface="Times New Roman" panose="02020603050405020304" pitchFamily="18" charset="0"/>
                <a:cs typeface="Times New Roman" panose="02020603050405020304" pitchFamily="18" charset="0"/>
              </a:rPr>
              <a:t>.</a:t>
            </a:r>
            <a:endParaRPr lang="hu-HU" dirty="0">
              <a:latin typeface="Times New Roman" panose="02020603050405020304" pitchFamily="18" charset="0"/>
              <a:cs typeface="Times New Roman" panose="02020603050405020304" pitchFamily="18" charset="0"/>
            </a:endParaRPr>
          </a:p>
          <a:p>
            <a:r>
              <a:rPr lang="en-US" dirty="0">
                <a:latin typeface="Times New Roman" panose="02020603050405020304" pitchFamily="18" charset="0"/>
                <a:cs typeface="Times New Roman" panose="02020603050405020304" pitchFamily="18" charset="0"/>
              </a:rPr>
              <a:t>Conduction </a:t>
            </a:r>
            <a:r>
              <a:rPr lang="hu-HU" dirty="0" smtClean="0">
                <a:latin typeface="Times New Roman" panose="02020603050405020304" pitchFamily="18" charset="0"/>
                <a:cs typeface="Times New Roman" panose="02020603050405020304" pitchFamily="18" charset="0"/>
              </a:rPr>
              <a:t>in</a:t>
            </a:r>
            <a:r>
              <a:rPr lang="en-US" dirty="0" smtClean="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electrolyte solutions is </a:t>
            </a:r>
            <a:r>
              <a:rPr lang="en-US" dirty="0" smtClean="0">
                <a:latin typeface="Times New Roman" panose="02020603050405020304" pitchFamily="18" charset="0"/>
                <a:cs typeface="Times New Roman" panose="02020603050405020304" pitchFamily="18" charset="0"/>
              </a:rPr>
              <a:t>more </a:t>
            </a:r>
            <a:r>
              <a:rPr lang="en-US" dirty="0">
                <a:latin typeface="Times New Roman" panose="02020603050405020304" pitchFamily="18" charset="0"/>
                <a:cs typeface="Times New Roman" panose="02020603050405020304" pitchFamily="18" charset="0"/>
              </a:rPr>
              <a:t>complicated than that </a:t>
            </a:r>
            <a:r>
              <a:rPr lang="hu-HU" dirty="0" smtClean="0">
                <a:latin typeface="Times New Roman" panose="02020603050405020304" pitchFamily="18" charset="0"/>
                <a:cs typeface="Times New Roman" panose="02020603050405020304" pitchFamily="18" charset="0"/>
              </a:rPr>
              <a:t>in</a:t>
            </a:r>
            <a:r>
              <a:rPr lang="en-US" dirty="0" smtClean="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metallic conductors, since in addition to the </a:t>
            </a:r>
            <a:r>
              <a:rPr lang="hu-HU" dirty="0" smtClean="0">
                <a:latin typeface="Times New Roman" panose="02020603050405020304" pitchFamily="18" charset="0"/>
                <a:cs typeface="Times New Roman" panose="02020603050405020304" pitchFamily="18" charset="0"/>
              </a:rPr>
              <a:t>type</a:t>
            </a:r>
            <a:r>
              <a:rPr lang="en-US" dirty="0" smtClean="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of the ions and the temperature, </a:t>
            </a:r>
            <a:r>
              <a:rPr lang="hu-HU" dirty="0" smtClean="0">
                <a:latin typeface="Times New Roman" panose="02020603050405020304" pitchFamily="18" charset="0"/>
                <a:cs typeface="Times New Roman" panose="02020603050405020304" pitchFamily="18" charset="0"/>
              </a:rPr>
              <a:t>conduction</a:t>
            </a:r>
            <a:r>
              <a:rPr lang="en-US" dirty="0" smtClean="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also </a:t>
            </a:r>
            <a:r>
              <a:rPr lang="en-US" dirty="0" smtClean="0">
                <a:latin typeface="Times New Roman" panose="02020603050405020304" pitchFamily="18" charset="0"/>
                <a:cs typeface="Times New Roman" panose="02020603050405020304" pitchFamily="18" charset="0"/>
              </a:rPr>
              <a:t>depend</a:t>
            </a:r>
            <a:r>
              <a:rPr lang="hu-HU" dirty="0" smtClean="0">
                <a:latin typeface="Times New Roman" panose="02020603050405020304" pitchFamily="18" charset="0"/>
                <a:cs typeface="Times New Roman" panose="02020603050405020304" pitchFamily="18" charset="0"/>
              </a:rPr>
              <a:t>s</a:t>
            </a:r>
            <a:r>
              <a:rPr lang="en-US" dirty="0" smtClean="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on the number of charged particles in the solution, i.e</a:t>
            </a:r>
            <a:r>
              <a:rPr lang="en-US" dirty="0" smtClean="0">
                <a:latin typeface="Times New Roman" panose="02020603050405020304" pitchFamily="18" charset="0"/>
                <a:cs typeface="Times New Roman" panose="02020603050405020304" pitchFamily="18" charset="0"/>
              </a:rPr>
              <a:t>.</a:t>
            </a:r>
            <a:r>
              <a:rPr lang="hu-HU" dirty="0" smtClean="0">
                <a:latin typeface="Times New Roman" panose="02020603050405020304" pitchFamily="18" charset="0"/>
                <a:cs typeface="Times New Roman" panose="02020603050405020304" pitchFamily="18" charset="0"/>
              </a:rPr>
              <a:t>,</a:t>
            </a:r>
            <a:r>
              <a:rPr lang="en-US" dirty="0" smtClean="0">
                <a:latin typeface="Times New Roman" panose="02020603050405020304" pitchFamily="18" charset="0"/>
                <a:cs typeface="Times New Roman" panose="02020603050405020304" pitchFamily="18" charset="0"/>
              </a:rPr>
              <a:t> </a:t>
            </a:r>
            <a:r>
              <a:rPr lang="hu-HU" dirty="0" smtClean="0">
                <a:latin typeface="Times New Roman" panose="02020603050405020304" pitchFamily="18" charset="0"/>
                <a:cs typeface="Times New Roman" panose="02020603050405020304" pitchFamily="18" charset="0"/>
              </a:rPr>
              <a:t>on </a:t>
            </a:r>
            <a:r>
              <a:rPr lang="en-US" dirty="0" smtClean="0">
                <a:latin typeface="Times New Roman" panose="02020603050405020304" pitchFamily="18" charset="0"/>
                <a:cs typeface="Times New Roman" panose="02020603050405020304" pitchFamily="18" charset="0"/>
              </a:rPr>
              <a:t>the </a:t>
            </a:r>
            <a:r>
              <a:rPr lang="en-US" dirty="0">
                <a:latin typeface="Times New Roman" panose="02020603050405020304" pitchFamily="18" charset="0"/>
                <a:cs typeface="Times New Roman" panose="02020603050405020304" pitchFamily="18" charset="0"/>
              </a:rPr>
              <a:t>concentration of the electrolyte</a:t>
            </a:r>
            <a:r>
              <a:rPr lang="hu-HU" dirty="0" smtClean="0">
                <a:latin typeface="Times New Roman" panose="02020603050405020304" pitchFamily="18" charset="0"/>
                <a:cs typeface="Times New Roman" panose="02020603050405020304" pitchFamily="18" charset="0"/>
              </a:rPr>
              <a:t>.</a:t>
            </a:r>
            <a:endParaRPr lang="hu-HU" dirty="0">
              <a:latin typeface="Times New Roman" panose="02020603050405020304" pitchFamily="18" charset="0"/>
              <a:cs typeface="Times New Roman" panose="02020603050405020304" pitchFamily="18" charset="0"/>
            </a:endParaRPr>
          </a:p>
          <a:p>
            <a:r>
              <a:rPr lang="en-US" dirty="0">
                <a:latin typeface="Times New Roman" panose="02020603050405020304" pitchFamily="18" charset="0"/>
                <a:cs typeface="Times New Roman" panose="02020603050405020304" pitchFamily="18" charset="0"/>
              </a:rPr>
              <a:t>Melts of electrolytes and their solutions are the so-called </a:t>
            </a:r>
            <a:r>
              <a:rPr lang="en-US" dirty="0" smtClean="0">
                <a:latin typeface="Times New Roman" panose="02020603050405020304" pitchFamily="18" charset="0"/>
                <a:cs typeface="Times New Roman" panose="02020603050405020304" pitchFamily="18" charset="0"/>
              </a:rPr>
              <a:t>ion</a:t>
            </a:r>
            <a:r>
              <a:rPr lang="hu-HU" dirty="0" err="1" smtClean="0">
                <a:latin typeface="Times New Roman" panose="02020603050405020304" pitchFamily="18" charset="0"/>
                <a:cs typeface="Times New Roman" panose="02020603050405020304" pitchFamily="18" charset="0"/>
              </a:rPr>
              <a:t>ic</a:t>
            </a:r>
            <a:r>
              <a:rPr lang="en-US" dirty="0" smtClean="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conductors, whose electrical conduction laws </a:t>
            </a:r>
            <a:r>
              <a:rPr lang="hu-HU" dirty="0" smtClean="0">
                <a:latin typeface="Times New Roman" panose="02020603050405020304" pitchFamily="18" charset="0"/>
                <a:cs typeface="Times New Roman" panose="02020603050405020304" pitchFamily="18" charset="0"/>
              </a:rPr>
              <a:t>are important.</a:t>
            </a:r>
            <a:endParaRPr lang="hu-HU" dirty="0">
              <a:latin typeface="Times New Roman" panose="02020603050405020304" pitchFamily="18" charset="0"/>
              <a:cs typeface="Times New Roman" panose="02020603050405020304" pitchFamily="18" charset="0"/>
            </a:endParaRPr>
          </a:p>
        </p:txBody>
      </p:sp>
      <p:sp>
        <p:nvSpPr>
          <p:cNvPr id="5" name="Cím 1">
            <a:extLst>
              <a:ext uri="{FF2B5EF4-FFF2-40B4-BE49-F238E27FC236}">
                <a16:creationId xmlns:a16="http://schemas.microsoft.com/office/drawing/2014/main" id="{D295C7CD-7D78-49FC-9DA0-450DD01B4413}"/>
              </a:ext>
            </a:extLst>
          </p:cNvPr>
          <p:cNvSpPr>
            <a:spLocks noGrp="1"/>
          </p:cNvSpPr>
          <p:nvPr>
            <p:ph type="title"/>
          </p:nvPr>
        </p:nvSpPr>
        <p:spPr>
          <a:xfrm>
            <a:off x="838200" y="365125"/>
            <a:ext cx="10515600" cy="1325563"/>
          </a:xfrm>
        </p:spPr>
        <p:txBody>
          <a:bodyPr/>
          <a:lstStyle/>
          <a:p>
            <a:pPr algn="ctr"/>
            <a:r>
              <a:rPr lang="hu-HU" dirty="0" smtClean="0">
                <a:latin typeface="Times New Roman" panose="02020603050405020304" pitchFamily="18" charset="0"/>
                <a:cs typeface="Times New Roman" panose="02020603050405020304" pitchFamily="18" charset="0"/>
              </a:rPr>
              <a:t>Conductance of melts</a:t>
            </a:r>
            <a:endParaRPr lang="hu-H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8531245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ím 1">
            <a:extLst>
              <a:ext uri="{FF2B5EF4-FFF2-40B4-BE49-F238E27FC236}">
                <a16:creationId xmlns:a16="http://schemas.microsoft.com/office/drawing/2014/main" id="{D295C7CD-7D78-49FC-9DA0-450DD01B4413}"/>
              </a:ext>
            </a:extLst>
          </p:cNvPr>
          <p:cNvSpPr>
            <a:spLocks noGrp="1"/>
          </p:cNvSpPr>
          <p:nvPr>
            <p:ph type="title"/>
          </p:nvPr>
        </p:nvSpPr>
        <p:spPr>
          <a:xfrm>
            <a:off x="838200" y="254285"/>
            <a:ext cx="10515600" cy="1325563"/>
          </a:xfrm>
        </p:spPr>
        <p:txBody>
          <a:bodyPr/>
          <a:lstStyle/>
          <a:p>
            <a:pPr algn="ctr"/>
            <a:r>
              <a:rPr lang="hu-HU" dirty="0" smtClean="0">
                <a:latin typeface="Times New Roman" panose="02020603050405020304" pitchFamily="18" charset="0"/>
                <a:cs typeface="Times New Roman" panose="02020603050405020304" pitchFamily="18" charset="0"/>
              </a:rPr>
              <a:t>Conductance and specific conductance</a:t>
            </a:r>
            <a:endParaRPr lang="hu-HU" dirty="0">
              <a:latin typeface="Times New Roman" panose="02020603050405020304" pitchFamily="18" charset="0"/>
              <a:cs typeface="Times New Roman" panose="02020603050405020304" pitchFamily="18" charset="0"/>
            </a:endParaRPr>
          </a:p>
        </p:txBody>
      </p:sp>
      <mc:AlternateContent xmlns:mc="http://schemas.openxmlformats.org/markup-compatibility/2006" xmlns:a14="http://schemas.microsoft.com/office/drawing/2010/main">
        <mc:Choice Requires="a14">
          <p:sp>
            <p:nvSpPr>
              <p:cNvPr id="3" name="Tartalom helye 2">
                <a:extLst>
                  <a:ext uri="{FF2B5EF4-FFF2-40B4-BE49-F238E27FC236}">
                    <a16:creationId xmlns:a16="http://schemas.microsoft.com/office/drawing/2014/main" id="{21C575F2-DCB5-467E-9D41-0093440515F3}"/>
                  </a:ext>
                </a:extLst>
              </p:cNvPr>
              <p:cNvSpPr>
                <a:spLocks noGrp="1"/>
              </p:cNvSpPr>
              <p:nvPr>
                <p:ph idx="1"/>
              </p:nvPr>
            </p:nvSpPr>
            <p:spPr>
              <a:xfrm>
                <a:off x="318655" y="1662545"/>
                <a:ext cx="11582400" cy="4993088"/>
              </a:xfrm>
            </p:spPr>
            <p:txBody>
              <a:bodyPr>
                <a:normAutofit/>
              </a:bodyPr>
              <a:lstStyle/>
              <a:p>
                <a:r>
                  <a:rPr lang="hu-HU" dirty="0" smtClean="0">
                    <a:latin typeface="Times New Roman" panose="02020603050405020304" pitchFamily="18" charset="0"/>
                    <a:cs typeface="Times New Roman" panose="02020603050405020304" pitchFamily="18" charset="0"/>
                  </a:rPr>
                  <a:t>The inverse of the resistance discussed with the electron conductors is the</a:t>
                </a:r>
                <a:endParaRPr lang="hu-HU" dirty="0">
                  <a:latin typeface="Times New Roman" panose="02020603050405020304" pitchFamily="18" charset="0"/>
                  <a:cs typeface="Times New Roman" panose="02020603050405020304" pitchFamily="18" charset="0"/>
                </a:endParaRPr>
              </a:p>
              <a:p>
                <a:pPr marL="457200" lvl="1" indent="0">
                  <a:buNone/>
                </a:pPr>
                <a:r>
                  <a:rPr lang="hu-HU" b="1" dirty="0" smtClean="0"/>
                  <a:t>conductance:</a:t>
                </a:r>
                <a:r>
                  <a:rPr lang="hu-HU" dirty="0" smtClean="0"/>
                  <a:t> (sign: </a:t>
                </a:r>
                <a:r>
                  <a:rPr lang="hu-HU" i="1" dirty="0"/>
                  <a:t>G</a:t>
                </a:r>
                <a:r>
                  <a:rPr lang="hu-HU" dirty="0"/>
                  <a:t>; </a:t>
                </a:r>
                <a:r>
                  <a:rPr lang="hu-HU" dirty="0" smtClean="0"/>
                  <a:t>unit:</a:t>
                </a:r>
                <a:r>
                  <a:rPr lang="hu-HU" i="1" dirty="0" smtClean="0"/>
                  <a:t> </a:t>
                </a:r>
                <a:r>
                  <a:rPr lang="hu-HU" i="1" dirty="0"/>
                  <a:t>1 S(iemens</a:t>
                </a:r>
                <a:r>
                  <a:rPr lang="hu-HU" i="1" dirty="0" smtClean="0"/>
                  <a:t>)</a:t>
                </a:r>
                <a:r>
                  <a:rPr lang="hu-HU" dirty="0" smtClean="0"/>
                  <a:t>), i.e.,</a:t>
                </a:r>
                <a:r>
                  <a:rPr lang="hu-HU" i="1" dirty="0"/>
                  <a:t/>
                </a:r>
                <a:br>
                  <a:rPr lang="hu-HU" i="1" dirty="0"/>
                </a:br>
                <a14:m>
                  <m:oMathPara xmlns:m="http://schemas.openxmlformats.org/officeDocument/2006/math">
                    <m:oMathParaPr>
                      <m:jc m:val="centerGroup"/>
                    </m:oMathParaPr>
                    <m:oMath xmlns:m="http://schemas.openxmlformats.org/officeDocument/2006/math">
                      <m:r>
                        <a:rPr lang="hu-HU" i="1">
                          <a:latin typeface="Cambria Math" panose="02040503050406030204" pitchFamily="18" charset="0"/>
                        </a:rPr>
                        <m:t>𝐺</m:t>
                      </m:r>
                      <m:r>
                        <a:rPr lang="hu-HU" i="1">
                          <a:latin typeface="Cambria Math" panose="02040503050406030204" pitchFamily="18" charset="0"/>
                        </a:rPr>
                        <m:t>=</m:t>
                      </m:r>
                      <m:f>
                        <m:fPr>
                          <m:ctrlPr>
                            <a:rPr lang="hu-HU" i="1">
                              <a:latin typeface="Cambria Math" panose="02040503050406030204" pitchFamily="18" charset="0"/>
                            </a:rPr>
                          </m:ctrlPr>
                        </m:fPr>
                        <m:num>
                          <m:r>
                            <a:rPr lang="hu-HU" i="1">
                              <a:latin typeface="Cambria Math" panose="02040503050406030204" pitchFamily="18" charset="0"/>
                            </a:rPr>
                            <m:t>1</m:t>
                          </m:r>
                        </m:num>
                        <m:den>
                          <m:r>
                            <a:rPr lang="hu-HU" i="1">
                              <a:latin typeface="Cambria Math" panose="02040503050406030204" pitchFamily="18" charset="0"/>
                            </a:rPr>
                            <m:t>𝑅</m:t>
                          </m:r>
                        </m:den>
                      </m:f>
                    </m:oMath>
                  </m:oMathPara>
                </a14:m>
                <a:endParaRPr lang="hu-HU" dirty="0"/>
              </a:p>
              <a:p>
                <a:r>
                  <a:rPr lang="hu-HU" dirty="0" smtClean="0">
                    <a:latin typeface="Times New Roman" panose="02020603050405020304" pitchFamily="18" charset="0"/>
                    <a:cs typeface="Times New Roman" panose="02020603050405020304" pitchFamily="18" charset="0"/>
                  </a:rPr>
                  <a:t>T</a:t>
                </a:r>
                <a:r>
                  <a:rPr lang="en-US" dirty="0" smtClean="0">
                    <a:latin typeface="Times New Roman" panose="02020603050405020304" pitchFamily="18" charset="0"/>
                    <a:cs typeface="Times New Roman" panose="02020603050405020304" pitchFamily="18" charset="0"/>
                  </a:rPr>
                  <a:t>he </a:t>
                </a:r>
                <a:r>
                  <a:rPr lang="en-US" dirty="0">
                    <a:latin typeface="Times New Roman" panose="02020603050405020304" pitchFamily="18" charset="0"/>
                    <a:cs typeface="Times New Roman" panose="02020603050405020304" pitchFamily="18" charset="0"/>
                  </a:rPr>
                  <a:t>reciprocal of the specific resistance is the </a:t>
                </a:r>
                <a:r>
                  <a:rPr lang="en-US" dirty="0" smtClean="0">
                    <a:latin typeface="Times New Roman" panose="02020603050405020304" pitchFamily="18" charset="0"/>
                    <a:cs typeface="Times New Roman" panose="02020603050405020304" pitchFamily="18" charset="0"/>
                  </a:rPr>
                  <a:t>specific </a:t>
                </a:r>
                <a:r>
                  <a:rPr lang="hu-HU" dirty="0" smtClean="0">
                    <a:latin typeface="Times New Roman" panose="02020603050405020304" pitchFamily="18" charset="0"/>
                    <a:cs typeface="Times New Roman" panose="02020603050405020304" pitchFamily="18" charset="0"/>
                  </a:rPr>
                  <a:t>conductance is the</a:t>
                </a:r>
                <a:endParaRPr lang="hu-HU" dirty="0">
                  <a:latin typeface="Times New Roman" panose="02020603050405020304" pitchFamily="18" charset="0"/>
                  <a:cs typeface="Times New Roman" panose="02020603050405020304" pitchFamily="18" charset="0"/>
                </a:endParaRPr>
              </a:p>
              <a:p>
                <a:pPr marL="457200" lvl="1" indent="0">
                  <a:buNone/>
                </a:pPr>
                <a:r>
                  <a:rPr lang="hu-HU" b="1" dirty="0"/>
                  <a:t>s</a:t>
                </a:r>
                <a:r>
                  <a:rPr lang="hu-HU" b="1" dirty="0" smtClean="0"/>
                  <a:t>pecific conductance/specific conductivity:</a:t>
                </a:r>
                <a:r>
                  <a:rPr lang="hu-HU" dirty="0" smtClean="0"/>
                  <a:t> (sign: </a:t>
                </a:r>
                <a:r>
                  <a:rPr lang="hu-HU" i="1" dirty="0"/>
                  <a:t>κ</a:t>
                </a:r>
                <a:r>
                  <a:rPr lang="hu-HU" dirty="0"/>
                  <a:t>; </a:t>
                </a:r>
                <a:r>
                  <a:rPr lang="hu-HU" dirty="0" smtClean="0"/>
                  <a:t>unit: </a:t>
                </a:r>
                <a:r>
                  <a:rPr lang="hu-HU" i="1" dirty="0"/>
                  <a:t>1 S/m</a:t>
                </a:r>
                <a:r>
                  <a:rPr lang="hu-HU" dirty="0"/>
                  <a:t>) </a:t>
                </a:r>
                <a:r>
                  <a:rPr lang="en-US" dirty="0"/>
                  <a:t>the conductance of the conductivity </a:t>
                </a:r>
                <a:r>
                  <a:rPr lang="en-US" dirty="0" smtClean="0"/>
                  <a:t>cell</a:t>
                </a:r>
                <a:r>
                  <a:rPr lang="hu-HU" dirty="0" smtClean="0"/>
                  <a:t>,</a:t>
                </a:r>
                <a:r>
                  <a:rPr lang="en-US" dirty="0" smtClean="0"/>
                  <a:t> </a:t>
                </a:r>
                <a:r>
                  <a:rPr lang="en-US" dirty="0"/>
                  <a:t>in which noble metal plates with a unit area and a unit distance from each other are immersed in the solution, i.e</a:t>
                </a:r>
                <a:r>
                  <a:rPr lang="en-US" dirty="0" smtClean="0"/>
                  <a:t>.</a:t>
                </a:r>
                <a:r>
                  <a:rPr lang="hu-HU" dirty="0" smtClean="0"/>
                  <a:t>,</a:t>
                </a:r>
                <a:r>
                  <a:rPr lang="hu-HU" dirty="0"/>
                  <a:t/>
                </a:r>
                <a:br>
                  <a:rPr lang="hu-HU" dirty="0"/>
                </a:br>
                <a:r>
                  <a:rPr lang="hu-HU" dirty="0" smtClean="0"/>
                  <a:t>		</a:t>
                </a:r>
                <a14:m>
                  <m:oMath xmlns:m="http://schemas.openxmlformats.org/officeDocument/2006/math">
                    <m:r>
                      <a:rPr lang="hu-HU" i="1">
                        <a:latin typeface="Cambria Math" panose="02040503050406030204" pitchFamily="18" charset="0"/>
                      </a:rPr>
                      <m:t>𝜅</m:t>
                    </m:r>
                    <m:r>
                      <a:rPr lang="hu-HU" i="1">
                        <a:latin typeface="Cambria Math" panose="02040503050406030204" pitchFamily="18" charset="0"/>
                      </a:rPr>
                      <m:t>=</m:t>
                    </m:r>
                    <m:r>
                      <a:rPr lang="hu-HU" i="1">
                        <a:latin typeface="Cambria Math" panose="02040503050406030204" pitchFamily="18" charset="0"/>
                      </a:rPr>
                      <m:t>𝐺</m:t>
                    </m:r>
                    <m:r>
                      <a:rPr lang="hu-HU" i="1">
                        <a:latin typeface="Cambria Math" panose="02040503050406030204" pitchFamily="18" charset="0"/>
                      </a:rPr>
                      <m:t>∙</m:t>
                    </m:r>
                    <m:f>
                      <m:fPr>
                        <m:ctrlPr>
                          <a:rPr lang="hu-HU" i="1">
                            <a:latin typeface="Cambria Math" panose="02040503050406030204" pitchFamily="18" charset="0"/>
                          </a:rPr>
                        </m:ctrlPr>
                      </m:fPr>
                      <m:num>
                        <m:r>
                          <a:rPr lang="hu-HU" i="1">
                            <a:latin typeface="Cambria Math" panose="02040503050406030204" pitchFamily="18" charset="0"/>
                          </a:rPr>
                          <m:t>𝑙</m:t>
                        </m:r>
                      </m:num>
                      <m:den>
                        <m:r>
                          <a:rPr lang="hu-HU" i="1">
                            <a:latin typeface="Cambria Math" panose="02040503050406030204" pitchFamily="18" charset="0"/>
                          </a:rPr>
                          <m:t>𝐴</m:t>
                        </m:r>
                      </m:den>
                    </m:f>
                  </m:oMath>
                </a14:m>
                <a:r>
                  <a:rPr lang="hu-HU" dirty="0" smtClean="0">
                    <a:latin typeface="Times New Roman" panose="02020603050405020304" pitchFamily="18" charset="0"/>
                    <a:cs typeface="Times New Roman" panose="02020603050405020304" pitchFamily="18" charset="0"/>
                  </a:rPr>
                  <a:t>, where </a:t>
                </a:r>
                <a:r>
                  <a:rPr lang="hu-HU" i="1" dirty="0" smtClean="0">
                    <a:latin typeface="Times New Roman" panose="02020603050405020304" pitchFamily="18" charset="0"/>
                    <a:cs typeface="Times New Roman" panose="02020603050405020304" pitchFamily="18" charset="0"/>
                  </a:rPr>
                  <a:t>l</a:t>
                </a:r>
                <a:r>
                  <a:rPr lang="hu-HU" dirty="0" smtClean="0">
                    <a:latin typeface="Times New Roman" panose="02020603050405020304" pitchFamily="18" charset="0"/>
                    <a:cs typeface="Times New Roman" panose="02020603050405020304" pitchFamily="18" charset="0"/>
                  </a:rPr>
                  <a:t> is the distance and </a:t>
                </a:r>
                <a:r>
                  <a:rPr lang="hu-HU" i="1" dirty="0" smtClean="0">
                    <a:latin typeface="Times New Roman" panose="02020603050405020304" pitchFamily="18" charset="0"/>
                    <a:cs typeface="Times New Roman" panose="02020603050405020304" pitchFamily="18" charset="0"/>
                  </a:rPr>
                  <a:t>A</a:t>
                </a:r>
                <a:r>
                  <a:rPr lang="hu-HU" dirty="0" smtClean="0">
                    <a:latin typeface="Times New Roman" panose="02020603050405020304" pitchFamily="18" charset="0"/>
                    <a:cs typeface="Times New Roman" panose="02020603050405020304" pitchFamily="18" charset="0"/>
                  </a:rPr>
                  <a:t> is the surface area of the plates.</a:t>
                </a:r>
                <a:endParaRPr lang="hu-HU" dirty="0">
                  <a:latin typeface="Times New Roman" panose="02020603050405020304" pitchFamily="18" charset="0"/>
                  <a:cs typeface="Times New Roman" panose="02020603050405020304" pitchFamily="18" charset="0"/>
                </a:endParaRPr>
              </a:p>
              <a:p>
                <a:r>
                  <a:rPr lang="en-US" dirty="0" smtClean="0">
                    <a:latin typeface="Times New Roman" panose="02020603050405020304" pitchFamily="18" charset="0"/>
                    <a:cs typeface="Times New Roman" panose="02020603050405020304" pitchFamily="18" charset="0"/>
                  </a:rPr>
                  <a:t>Let</a:t>
                </a:r>
                <a:r>
                  <a:rPr lang="hu-HU" dirty="0" smtClean="0">
                    <a:latin typeface="Times New Roman" panose="02020603050405020304" pitchFamily="18" charset="0"/>
                    <a:cs typeface="Times New Roman" panose="02020603050405020304" pitchFamily="18" charset="0"/>
                  </a:rPr>
                  <a:t> u</a:t>
                </a:r>
                <a:r>
                  <a:rPr lang="en-US" dirty="0" smtClean="0">
                    <a:latin typeface="Times New Roman" panose="02020603050405020304" pitchFamily="18" charset="0"/>
                    <a:cs typeface="Times New Roman" panose="02020603050405020304" pitchFamily="18" charset="0"/>
                  </a:rPr>
                  <a:t>s </a:t>
                </a:r>
                <a:r>
                  <a:rPr lang="en-US" dirty="0">
                    <a:latin typeface="Times New Roman" panose="02020603050405020304" pitchFamily="18" charset="0"/>
                    <a:cs typeface="Times New Roman" panose="02020603050405020304" pitchFamily="18" charset="0"/>
                  </a:rPr>
                  <a:t>examine how the specific conductivity of electrolyte solutions depends on the concentration of the </a:t>
                </a:r>
                <a:r>
                  <a:rPr lang="en-US" dirty="0" smtClean="0">
                    <a:latin typeface="Times New Roman" panose="02020603050405020304" pitchFamily="18" charset="0"/>
                    <a:cs typeface="Times New Roman" panose="02020603050405020304" pitchFamily="18" charset="0"/>
                  </a:rPr>
                  <a:t>electrolyte</a:t>
                </a:r>
                <a:r>
                  <a:rPr lang="hu-HU" dirty="0" smtClean="0">
                    <a:latin typeface="Times New Roman" panose="02020603050405020304" pitchFamily="18" charset="0"/>
                    <a:cs typeface="Times New Roman" panose="02020603050405020304" pitchFamily="18" charset="0"/>
                  </a:rPr>
                  <a:t>!</a:t>
                </a:r>
                <a:endParaRPr lang="hu-HU" dirty="0">
                  <a:latin typeface="Times New Roman" panose="02020603050405020304" pitchFamily="18" charset="0"/>
                  <a:cs typeface="Times New Roman" panose="02020603050405020304" pitchFamily="18" charset="0"/>
                </a:endParaRPr>
              </a:p>
            </p:txBody>
          </p:sp>
        </mc:Choice>
        <mc:Fallback xmlns="">
          <p:sp>
            <p:nvSpPr>
              <p:cNvPr id="3" name="Tartalom helye 2">
                <a:extLst>
                  <a:ext uri="{FF2B5EF4-FFF2-40B4-BE49-F238E27FC236}">
                    <a16:creationId xmlns:a16="http://schemas.microsoft.com/office/drawing/2014/main" id="{21C575F2-DCB5-467E-9D41-0093440515F3}"/>
                  </a:ext>
                </a:extLst>
              </p:cNvPr>
              <p:cNvSpPr>
                <a:spLocks noGrp="1" noRot="1" noChangeAspect="1" noMove="1" noResize="1" noEditPoints="1" noAdjustHandles="1" noChangeArrowheads="1" noChangeShapeType="1" noTextEdit="1"/>
              </p:cNvSpPr>
              <p:nvPr>
                <p:ph idx="1"/>
              </p:nvPr>
            </p:nvSpPr>
            <p:spPr>
              <a:xfrm>
                <a:off x="318655" y="1662545"/>
                <a:ext cx="11582400" cy="4993088"/>
              </a:xfrm>
              <a:blipFill>
                <a:blip r:embed="rId3"/>
                <a:stretch>
                  <a:fillRect l="-947" t="-2198" r="-789"/>
                </a:stretch>
              </a:blipFill>
            </p:spPr>
            <p:txBody>
              <a:bodyPr/>
              <a:lstStyle/>
              <a:p>
                <a:r>
                  <a:rPr lang="en-US">
                    <a:noFill/>
                  </a:rPr>
                  <a:t> </a:t>
                </a:r>
              </a:p>
            </p:txBody>
          </p:sp>
        </mc:Fallback>
      </mc:AlternateContent>
    </p:spTree>
    <p:extLst>
      <p:ext uri="{BB962C8B-B14F-4D97-AF65-F5344CB8AC3E}">
        <p14:creationId xmlns:p14="http://schemas.microsoft.com/office/powerpoint/2010/main" val="16994994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 calcmode="lin" valueType="num">
                                      <p:cBhvr additive="base">
                                        <p:cTn id="1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
                                            <p:txEl>
                                              <p:pRg st="2" end="2"/>
                                            </p:txEl>
                                          </p:spTgt>
                                        </p:tgtEl>
                                        <p:attrNameLst>
                                          <p:attrName>ppt_y</p:attrName>
                                        </p:attrNameLst>
                                      </p:cBhvr>
                                      <p:tavLst>
                                        <p:tav tm="0">
                                          <p:val>
                                            <p:strVal val="1+#ppt_h/2"/>
                                          </p:val>
                                        </p:tav>
                                        <p:tav tm="100000">
                                          <p:val>
                                            <p:strVal val="#ppt_y"/>
                                          </p:val>
                                        </p:tav>
                                      </p:tavLst>
                                    </p:anim>
                                  </p:childTnLst>
                                </p:cTn>
                              </p:par>
                              <p:par>
                                <p:cTn id="19" presetID="2" presetClass="entr" presetSubtype="4" fill="hold" grpId="0" nodeType="with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 calcmode="lin" valueType="num">
                                      <p:cBhvr additive="base">
                                        <p:cTn id="2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 calcmode="lin" valueType="num">
                                      <p:cBhvr additive="base">
                                        <p:cTn id="2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Csoportba foglalás 2">
            <a:extLst>
              <a:ext uri="{FF2B5EF4-FFF2-40B4-BE49-F238E27FC236}">
                <a16:creationId xmlns:a16="http://schemas.microsoft.com/office/drawing/2014/main" id="{65249DFD-D713-4149-A7EB-C2B3E0D52D10}"/>
              </a:ext>
            </a:extLst>
          </p:cNvPr>
          <p:cNvGrpSpPr/>
          <p:nvPr/>
        </p:nvGrpSpPr>
        <p:grpSpPr>
          <a:xfrm>
            <a:off x="4777789" y="1359672"/>
            <a:ext cx="7032310" cy="5316407"/>
            <a:chOff x="4777789" y="1359672"/>
            <a:chExt cx="7032310" cy="5316407"/>
          </a:xfrm>
        </p:grpSpPr>
        <p:sp>
          <p:nvSpPr>
            <p:cNvPr id="57" name="Romboid 56">
              <a:extLst>
                <a:ext uri="{FF2B5EF4-FFF2-40B4-BE49-F238E27FC236}">
                  <a16:creationId xmlns:a16="http://schemas.microsoft.com/office/drawing/2014/main" id="{3A364015-C3DC-4D3A-B9D9-5111ED7A0BF9}"/>
                </a:ext>
              </a:extLst>
            </p:cNvPr>
            <p:cNvSpPr/>
            <p:nvPr/>
          </p:nvSpPr>
          <p:spPr>
            <a:xfrm rot="5400000">
              <a:off x="8452302" y="3301898"/>
              <a:ext cx="4583633" cy="2131961"/>
            </a:xfrm>
            <a:prstGeom prst="parallelogram">
              <a:avLst>
                <a:gd name="adj" fmla="val 65781"/>
              </a:avLst>
            </a:prstGeom>
            <a:solidFill>
              <a:schemeClr val="bg1">
                <a:lumMod val="6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u-HU"/>
            </a:p>
          </p:txBody>
        </p:sp>
        <p:sp>
          <p:nvSpPr>
            <p:cNvPr id="58" name="Romboid 57">
              <a:extLst>
                <a:ext uri="{FF2B5EF4-FFF2-40B4-BE49-F238E27FC236}">
                  <a16:creationId xmlns:a16="http://schemas.microsoft.com/office/drawing/2014/main" id="{93F93E6A-18C7-4505-85AE-18B4ACBDC7B7}"/>
                </a:ext>
              </a:extLst>
            </p:cNvPr>
            <p:cNvSpPr/>
            <p:nvPr/>
          </p:nvSpPr>
          <p:spPr>
            <a:xfrm rot="5400000">
              <a:off x="3551953" y="3318282"/>
              <a:ext cx="4583633" cy="2131961"/>
            </a:xfrm>
            <a:prstGeom prst="parallelogram">
              <a:avLst>
                <a:gd name="adj" fmla="val 65781"/>
              </a:avLst>
            </a:prstGeom>
            <a:solidFill>
              <a:schemeClr val="bg1">
                <a:lumMod val="6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u-HU"/>
            </a:p>
          </p:txBody>
        </p:sp>
        <p:cxnSp>
          <p:nvCxnSpPr>
            <p:cNvPr id="64" name="Egyenes összekötő nyíllal 63">
              <a:extLst>
                <a:ext uri="{FF2B5EF4-FFF2-40B4-BE49-F238E27FC236}">
                  <a16:creationId xmlns:a16="http://schemas.microsoft.com/office/drawing/2014/main" id="{4DAB7B04-CB8E-4127-95AA-C77C038478FE}"/>
                </a:ext>
              </a:extLst>
            </p:cNvPr>
            <p:cNvCxnSpPr/>
            <p:nvPr/>
          </p:nvCxnSpPr>
          <p:spPr>
            <a:xfrm flipV="1">
              <a:off x="5894904" y="1772023"/>
              <a:ext cx="4932000" cy="0"/>
            </a:xfrm>
            <a:prstGeom prst="straightConnector1">
              <a:avLst/>
            </a:prstGeom>
            <a:ln w="25400">
              <a:solidFill>
                <a:schemeClr val="tx1"/>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65" name="Egyenes összekötő nyíllal 64">
              <a:extLst>
                <a:ext uri="{FF2B5EF4-FFF2-40B4-BE49-F238E27FC236}">
                  <a16:creationId xmlns:a16="http://schemas.microsoft.com/office/drawing/2014/main" id="{DAC1330C-FB01-4520-9B97-9E8459C707AC}"/>
                </a:ext>
              </a:extLst>
            </p:cNvPr>
            <p:cNvCxnSpPr>
              <a:cxnSpLocks/>
            </p:cNvCxnSpPr>
            <p:nvPr/>
          </p:nvCxnSpPr>
          <p:spPr>
            <a:xfrm rot="5400000" flipV="1">
              <a:off x="5357757" y="2307128"/>
              <a:ext cx="1080000" cy="0"/>
            </a:xfrm>
            <a:prstGeom prst="straightConnector1">
              <a:avLst/>
            </a:prstGeom>
            <a:ln w="25400">
              <a:solidFill>
                <a:schemeClr val="tx1"/>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66" name="Egyenes összekötő nyíllal 65">
              <a:extLst>
                <a:ext uri="{FF2B5EF4-FFF2-40B4-BE49-F238E27FC236}">
                  <a16:creationId xmlns:a16="http://schemas.microsoft.com/office/drawing/2014/main" id="{BD2CB28C-9871-4885-98F7-85BEC6157974}"/>
                </a:ext>
              </a:extLst>
            </p:cNvPr>
            <p:cNvCxnSpPr>
              <a:cxnSpLocks/>
            </p:cNvCxnSpPr>
            <p:nvPr/>
          </p:nvCxnSpPr>
          <p:spPr>
            <a:xfrm rot="5400000" flipV="1">
              <a:off x="10285892" y="2294636"/>
              <a:ext cx="1080000" cy="0"/>
            </a:xfrm>
            <a:prstGeom prst="straightConnector1">
              <a:avLst/>
            </a:prstGeom>
            <a:ln w="25400">
              <a:solidFill>
                <a:schemeClr val="tx1"/>
              </a:solidFill>
              <a:headEnd type="none"/>
              <a:tailEnd type="none"/>
            </a:ln>
          </p:spPr>
          <p:style>
            <a:lnRef idx="1">
              <a:schemeClr val="accent1"/>
            </a:lnRef>
            <a:fillRef idx="0">
              <a:schemeClr val="accent1"/>
            </a:fillRef>
            <a:effectRef idx="0">
              <a:schemeClr val="accent1"/>
            </a:effectRef>
            <a:fontRef idx="minor">
              <a:schemeClr val="tx1"/>
            </a:fontRef>
          </p:style>
        </p:cxnSp>
        <p:sp>
          <p:nvSpPr>
            <p:cNvPr id="67" name="Ellipszis 66">
              <a:extLst>
                <a:ext uri="{FF2B5EF4-FFF2-40B4-BE49-F238E27FC236}">
                  <a16:creationId xmlns:a16="http://schemas.microsoft.com/office/drawing/2014/main" id="{0E9B4874-69C6-4525-8C7B-F3E41D7D9EF9}"/>
                </a:ext>
              </a:extLst>
            </p:cNvPr>
            <p:cNvSpPr/>
            <p:nvPr/>
          </p:nvSpPr>
          <p:spPr>
            <a:xfrm>
              <a:off x="8030818" y="1359672"/>
              <a:ext cx="882595" cy="882595"/>
            </a:xfrm>
            <a:prstGeom prst="ellipse">
              <a:avLst/>
            </a:prstGeom>
            <a:solidFill>
              <a:schemeClr val="bg1"/>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u-HU" sz="4800" dirty="0">
                  <a:solidFill>
                    <a:schemeClr val="tx1"/>
                  </a:solidFill>
                  <a:latin typeface="Times New Roman" panose="02020603050405020304" pitchFamily="18" charset="0"/>
                  <a:cs typeface="Times New Roman" panose="02020603050405020304" pitchFamily="18" charset="0"/>
                </a:rPr>
                <a:t>G</a:t>
              </a:r>
            </a:p>
          </p:txBody>
        </p:sp>
        <p:sp>
          <p:nvSpPr>
            <p:cNvPr id="68" name="Szövegdoboz 67">
              <a:extLst>
                <a:ext uri="{FF2B5EF4-FFF2-40B4-BE49-F238E27FC236}">
                  <a16:creationId xmlns:a16="http://schemas.microsoft.com/office/drawing/2014/main" id="{7000AA3C-4676-413C-A61B-B536B55086CC}"/>
                </a:ext>
              </a:extLst>
            </p:cNvPr>
            <p:cNvSpPr txBox="1"/>
            <p:nvPr/>
          </p:nvSpPr>
          <p:spPr>
            <a:xfrm>
              <a:off x="5576341" y="3837481"/>
              <a:ext cx="567784" cy="1015663"/>
            </a:xfrm>
            <a:prstGeom prst="rect">
              <a:avLst/>
            </a:prstGeom>
            <a:noFill/>
          </p:spPr>
          <p:txBody>
            <a:bodyPr wrap="none" rtlCol="0">
              <a:spAutoFit/>
            </a:bodyPr>
            <a:lstStyle/>
            <a:p>
              <a:r>
                <a:rPr lang="hu-HU" sz="6000" dirty="0">
                  <a:solidFill>
                    <a:srgbClr val="FF0000"/>
                  </a:solidFill>
                </a:rPr>
                <a:t>+</a:t>
              </a:r>
            </a:p>
          </p:txBody>
        </p:sp>
        <p:sp>
          <p:nvSpPr>
            <p:cNvPr id="69" name="Szövegdoboz 68">
              <a:extLst>
                <a:ext uri="{FF2B5EF4-FFF2-40B4-BE49-F238E27FC236}">
                  <a16:creationId xmlns:a16="http://schemas.microsoft.com/office/drawing/2014/main" id="{A603FB08-2F03-4312-9CB1-388971BBDF59}"/>
                </a:ext>
              </a:extLst>
            </p:cNvPr>
            <p:cNvSpPr txBox="1"/>
            <p:nvPr/>
          </p:nvSpPr>
          <p:spPr>
            <a:xfrm>
              <a:off x="10480623" y="3645108"/>
              <a:ext cx="420308" cy="1015663"/>
            </a:xfrm>
            <a:prstGeom prst="rect">
              <a:avLst/>
            </a:prstGeom>
            <a:noFill/>
          </p:spPr>
          <p:txBody>
            <a:bodyPr wrap="none" rtlCol="0">
              <a:spAutoFit/>
            </a:bodyPr>
            <a:lstStyle/>
            <a:p>
              <a:r>
                <a:rPr lang="hu-HU" sz="6000" dirty="0">
                  <a:solidFill>
                    <a:srgbClr val="2E0CFC"/>
                  </a:solidFill>
                </a:rPr>
                <a:t>-</a:t>
              </a:r>
              <a:endParaRPr lang="hu-HU" sz="6000" dirty="0">
                <a:solidFill>
                  <a:srgbClr val="FF0000"/>
                </a:solidFill>
              </a:endParaRPr>
            </a:p>
          </p:txBody>
        </p:sp>
      </p:grpSp>
      <p:sp>
        <p:nvSpPr>
          <p:cNvPr id="2" name="Cím 1">
            <a:extLst>
              <a:ext uri="{FF2B5EF4-FFF2-40B4-BE49-F238E27FC236}">
                <a16:creationId xmlns:a16="http://schemas.microsoft.com/office/drawing/2014/main" id="{D295C7CD-7D78-49FC-9DA0-450DD01B4413}"/>
              </a:ext>
            </a:extLst>
          </p:cNvPr>
          <p:cNvSpPr>
            <a:spLocks noGrp="1"/>
          </p:cNvSpPr>
          <p:nvPr>
            <p:ph type="title"/>
          </p:nvPr>
        </p:nvSpPr>
        <p:spPr/>
        <p:txBody>
          <a:bodyPr/>
          <a:lstStyle/>
          <a:p>
            <a:pPr algn="ctr"/>
            <a:r>
              <a:rPr lang="hu-HU" dirty="0" smtClean="0">
                <a:latin typeface="Times New Roman" panose="02020603050405020304" pitchFamily="18" charset="0"/>
                <a:cs typeface="Times New Roman" panose="02020603050405020304" pitchFamily="18" charset="0"/>
              </a:rPr>
              <a:t>Concentration dependence of specific conductance</a:t>
            </a:r>
            <a:endParaRPr lang="hu-HU" dirty="0">
              <a:latin typeface="Times New Roman" panose="02020603050405020304" pitchFamily="18" charset="0"/>
              <a:cs typeface="Times New Roman" panose="02020603050405020304" pitchFamily="18" charset="0"/>
            </a:endParaRPr>
          </a:p>
        </p:txBody>
      </p:sp>
      <p:grpSp>
        <p:nvGrpSpPr>
          <p:cNvPr id="36" name="Csoportba foglalás 35">
            <a:extLst>
              <a:ext uri="{FF2B5EF4-FFF2-40B4-BE49-F238E27FC236}">
                <a16:creationId xmlns:a16="http://schemas.microsoft.com/office/drawing/2014/main" id="{5CB18586-7447-43EB-9441-71D027DD4455}"/>
              </a:ext>
            </a:extLst>
          </p:cNvPr>
          <p:cNvGrpSpPr/>
          <p:nvPr/>
        </p:nvGrpSpPr>
        <p:grpSpPr>
          <a:xfrm>
            <a:off x="287375" y="1866110"/>
            <a:ext cx="4392842" cy="4752050"/>
            <a:chOff x="4665288" y="1804521"/>
            <a:chExt cx="4392842" cy="4752050"/>
          </a:xfrm>
        </p:grpSpPr>
        <p:cxnSp>
          <p:nvCxnSpPr>
            <p:cNvPr id="6" name="Egyenes összekötő nyíllal 5">
              <a:extLst>
                <a:ext uri="{FF2B5EF4-FFF2-40B4-BE49-F238E27FC236}">
                  <a16:creationId xmlns:a16="http://schemas.microsoft.com/office/drawing/2014/main" id="{E6C7372D-DA8D-4252-86B7-FD7659F0AB7E}"/>
                </a:ext>
              </a:extLst>
            </p:cNvPr>
            <p:cNvCxnSpPr/>
            <p:nvPr/>
          </p:nvCxnSpPr>
          <p:spPr>
            <a:xfrm flipV="1">
              <a:off x="5460149" y="1830204"/>
              <a:ext cx="0" cy="4140000"/>
            </a:xfrm>
            <a:prstGeom prst="straightConnector1">
              <a:avLst/>
            </a:prstGeom>
            <a:ln w="254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8" name="Egyenes összekötő 7">
              <a:extLst>
                <a:ext uri="{FF2B5EF4-FFF2-40B4-BE49-F238E27FC236}">
                  <a16:creationId xmlns:a16="http://schemas.microsoft.com/office/drawing/2014/main" id="{C5F83D3E-CE7B-49CF-9EA1-88ED8105C20C}"/>
                </a:ext>
              </a:extLst>
            </p:cNvPr>
            <p:cNvCxnSpPr/>
            <p:nvPr/>
          </p:nvCxnSpPr>
          <p:spPr>
            <a:xfrm>
              <a:off x="5347291" y="2428875"/>
              <a:ext cx="108000"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 name="Egyenes összekötő 8">
              <a:extLst>
                <a:ext uri="{FF2B5EF4-FFF2-40B4-BE49-F238E27FC236}">
                  <a16:creationId xmlns:a16="http://schemas.microsoft.com/office/drawing/2014/main" id="{7C4D9D11-1D07-470E-A36B-C2C747338EB0}"/>
                </a:ext>
              </a:extLst>
            </p:cNvPr>
            <p:cNvCxnSpPr/>
            <p:nvPr/>
          </p:nvCxnSpPr>
          <p:spPr>
            <a:xfrm>
              <a:off x="5347291" y="2943225"/>
              <a:ext cx="108000"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 name="Egyenes összekötő 9">
              <a:extLst>
                <a:ext uri="{FF2B5EF4-FFF2-40B4-BE49-F238E27FC236}">
                  <a16:creationId xmlns:a16="http://schemas.microsoft.com/office/drawing/2014/main" id="{138355D7-81E3-4907-A740-8E3AF7406C49}"/>
                </a:ext>
              </a:extLst>
            </p:cNvPr>
            <p:cNvCxnSpPr/>
            <p:nvPr/>
          </p:nvCxnSpPr>
          <p:spPr>
            <a:xfrm>
              <a:off x="5347291" y="3476625"/>
              <a:ext cx="108000"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 name="Egyenes összekötő 10">
              <a:extLst>
                <a:ext uri="{FF2B5EF4-FFF2-40B4-BE49-F238E27FC236}">
                  <a16:creationId xmlns:a16="http://schemas.microsoft.com/office/drawing/2014/main" id="{9D2055E4-8E22-4F7C-B9E4-95EE51B56DD4}"/>
                </a:ext>
              </a:extLst>
            </p:cNvPr>
            <p:cNvCxnSpPr/>
            <p:nvPr/>
          </p:nvCxnSpPr>
          <p:spPr>
            <a:xfrm>
              <a:off x="5353668" y="3971925"/>
              <a:ext cx="108000"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 name="Egyenes összekötő 11">
              <a:extLst>
                <a:ext uri="{FF2B5EF4-FFF2-40B4-BE49-F238E27FC236}">
                  <a16:creationId xmlns:a16="http://schemas.microsoft.com/office/drawing/2014/main" id="{27376385-A29D-4A77-8713-D9E36A7638E9}"/>
                </a:ext>
              </a:extLst>
            </p:cNvPr>
            <p:cNvCxnSpPr/>
            <p:nvPr/>
          </p:nvCxnSpPr>
          <p:spPr>
            <a:xfrm>
              <a:off x="5348865" y="4476750"/>
              <a:ext cx="108000"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 name="Egyenes összekötő 12">
              <a:extLst>
                <a:ext uri="{FF2B5EF4-FFF2-40B4-BE49-F238E27FC236}">
                  <a16:creationId xmlns:a16="http://schemas.microsoft.com/office/drawing/2014/main" id="{E51CE65A-B9FB-41FE-BE2D-00AE35CAFC0D}"/>
                </a:ext>
              </a:extLst>
            </p:cNvPr>
            <p:cNvCxnSpPr/>
            <p:nvPr/>
          </p:nvCxnSpPr>
          <p:spPr>
            <a:xfrm>
              <a:off x="5352013" y="5010150"/>
              <a:ext cx="108000"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 name="Egyenes összekötő 13">
              <a:extLst>
                <a:ext uri="{FF2B5EF4-FFF2-40B4-BE49-F238E27FC236}">
                  <a16:creationId xmlns:a16="http://schemas.microsoft.com/office/drawing/2014/main" id="{7061EB79-B33B-4CC0-B6D8-B2E83674E7CF}"/>
                </a:ext>
              </a:extLst>
            </p:cNvPr>
            <p:cNvCxnSpPr/>
            <p:nvPr/>
          </p:nvCxnSpPr>
          <p:spPr>
            <a:xfrm>
              <a:off x="5347291" y="5524500"/>
              <a:ext cx="108000"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 name="Egyenes összekötő nyíllal 14">
              <a:extLst>
                <a:ext uri="{FF2B5EF4-FFF2-40B4-BE49-F238E27FC236}">
                  <a16:creationId xmlns:a16="http://schemas.microsoft.com/office/drawing/2014/main" id="{217DED60-3EA8-4BFA-A7C4-6AFDB9CDF7B1}"/>
                </a:ext>
              </a:extLst>
            </p:cNvPr>
            <p:cNvCxnSpPr>
              <a:cxnSpLocks/>
            </p:cNvCxnSpPr>
            <p:nvPr/>
          </p:nvCxnSpPr>
          <p:spPr>
            <a:xfrm rot="5400000" flipV="1">
              <a:off x="7258130" y="4164238"/>
              <a:ext cx="0" cy="3600000"/>
            </a:xfrm>
            <a:prstGeom prst="straightConnector1">
              <a:avLst/>
            </a:prstGeom>
            <a:ln w="254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6" name="Egyenes összekötő 15">
              <a:extLst>
                <a:ext uri="{FF2B5EF4-FFF2-40B4-BE49-F238E27FC236}">
                  <a16:creationId xmlns:a16="http://schemas.microsoft.com/office/drawing/2014/main" id="{02518104-8506-4426-AC2A-3FAAAE0590BC}"/>
                </a:ext>
              </a:extLst>
            </p:cNvPr>
            <p:cNvCxnSpPr>
              <a:cxnSpLocks/>
            </p:cNvCxnSpPr>
            <p:nvPr/>
          </p:nvCxnSpPr>
          <p:spPr>
            <a:xfrm rot="5400000">
              <a:off x="6306970" y="6006661"/>
              <a:ext cx="108000"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 name="Egyenes összekötő 16">
              <a:extLst>
                <a:ext uri="{FF2B5EF4-FFF2-40B4-BE49-F238E27FC236}">
                  <a16:creationId xmlns:a16="http://schemas.microsoft.com/office/drawing/2014/main" id="{26C7A424-1A44-4A2E-A679-F999733A2908}"/>
                </a:ext>
              </a:extLst>
            </p:cNvPr>
            <p:cNvCxnSpPr>
              <a:cxnSpLocks/>
            </p:cNvCxnSpPr>
            <p:nvPr/>
          </p:nvCxnSpPr>
          <p:spPr>
            <a:xfrm rot="5400000">
              <a:off x="7373771" y="6007989"/>
              <a:ext cx="108000"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 name="Egyenes összekötő 17">
              <a:extLst>
                <a:ext uri="{FF2B5EF4-FFF2-40B4-BE49-F238E27FC236}">
                  <a16:creationId xmlns:a16="http://schemas.microsoft.com/office/drawing/2014/main" id="{17EAFB95-B62A-4CB8-982C-D76FC9D19964}"/>
                </a:ext>
              </a:extLst>
            </p:cNvPr>
            <p:cNvCxnSpPr>
              <a:cxnSpLocks/>
            </p:cNvCxnSpPr>
            <p:nvPr/>
          </p:nvCxnSpPr>
          <p:spPr>
            <a:xfrm rot="5400000">
              <a:off x="8472374" y="5999800"/>
              <a:ext cx="108000"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 name="Egyenes összekötő 18">
              <a:extLst>
                <a:ext uri="{FF2B5EF4-FFF2-40B4-BE49-F238E27FC236}">
                  <a16:creationId xmlns:a16="http://schemas.microsoft.com/office/drawing/2014/main" id="{6C4862CA-2C7C-47EF-8B7B-4254F62C9F1B}"/>
                </a:ext>
              </a:extLst>
            </p:cNvPr>
            <p:cNvCxnSpPr>
              <a:cxnSpLocks/>
            </p:cNvCxnSpPr>
            <p:nvPr/>
          </p:nvCxnSpPr>
          <p:spPr>
            <a:xfrm rot="5400000">
              <a:off x="5408470" y="6018238"/>
              <a:ext cx="108000"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 name="Egyenes összekötő 19">
              <a:extLst>
                <a:ext uri="{FF2B5EF4-FFF2-40B4-BE49-F238E27FC236}">
                  <a16:creationId xmlns:a16="http://schemas.microsoft.com/office/drawing/2014/main" id="{C2B2E707-6585-4297-A605-62672B3BF7A4}"/>
                </a:ext>
              </a:extLst>
            </p:cNvPr>
            <p:cNvCxnSpPr/>
            <p:nvPr/>
          </p:nvCxnSpPr>
          <p:spPr>
            <a:xfrm>
              <a:off x="5356565" y="5955198"/>
              <a:ext cx="108000"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sp>
          <p:nvSpPr>
            <p:cNvPr id="21" name="Szövegdoboz 20">
              <a:extLst>
                <a:ext uri="{FF2B5EF4-FFF2-40B4-BE49-F238E27FC236}">
                  <a16:creationId xmlns:a16="http://schemas.microsoft.com/office/drawing/2014/main" id="{A9CF3BE2-59D5-43EB-873B-14DCFDC4D8DA}"/>
                </a:ext>
              </a:extLst>
            </p:cNvPr>
            <p:cNvSpPr txBox="1"/>
            <p:nvPr/>
          </p:nvSpPr>
          <p:spPr>
            <a:xfrm>
              <a:off x="5319424" y="6003236"/>
              <a:ext cx="287258" cy="338554"/>
            </a:xfrm>
            <a:prstGeom prst="rect">
              <a:avLst/>
            </a:prstGeom>
            <a:noFill/>
          </p:spPr>
          <p:txBody>
            <a:bodyPr wrap="none" rtlCol="0">
              <a:spAutoFit/>
            </a:bodyPr>
            <a:lstStyle/>
            <a:p>
              <a:r>
                <a:rPr lang="hu-HU" sz="1600" dirty="0">
                  <a:latin typeface="Times New Roman" panose="02020603050405020304" pitchFamily="18" charset="0"/>
                  <a:cs typeface="Times New Roman" panose="02020603050405020304" pitchFamily="18" charset="0"/>
                </a:rPr>
                <a:t>0</a:t>
              </a:r>
            </a:p>
          </p:txBody>
        </p:sp>
        <p:sp>
          <p:nvSpPr>
            <p:cNvPr id="22" name="Szövegdoboz 21">
              <a:extLst>
                <a:ext uri="{FF2B5EF4-FFF2-40B4-BE49-F238E27FC236}">
                  <a16:creationId xmlns:a16="http://schemas.microsoft.com/office/drawing/2014/main" id="{17748AB1-A7D1-464D-9B92-7D5A467532BA}"/>
                </a:ext>
              </a:extLst>
            </p:cNvPr>
            <p:cNvSpPr txBox="1"/>
            <p:nvPr/>
          </p:nvSpPr>
          <p:spPr>
            <a:xfrm>
              <a:off x="5010648" y="5794961"/>
              <a:ext cx="287258" cy="338554"/>
            </a:xfrm>
            <a:prstGeom prst="rect">
              <a:avLst/>
            </a:prstGeom>
            <a:noFill/>
          </p:spPr>
          <p:txBody>
            <a:bodyPr wrap="none" rtlCol="0">
              <a:spAutoFit/>
            </a:bodyPr>
            <a:lstStyle/>
            <a:p>
              <a:r>
                <a:rPr lang="hu-HU" sz="1600" dirty="0">
                  <a:latin typeface="Times New Roman" panose="02020603050405020304" pitchFamily="18" charset="0"/>
                  <a:cs typeface="Times New Roman" panose="02020603050405020304" pitchFamily="18" charset="0"/>
                </a:rPr>
                <a:t>0</a:t>
              </a:r>
            </a:p>
          </p:txBody>
        </p:sp>
        <p:sp>
          <p:nvSpPr>
            <p:cNvPr id="23" name="Szövegdoboz 22">
              <a:extLst>
                <a:ext uri="{FF2B5EF4-FFF2-40B4-BE49-F238E27FC236}">
                  <a16:creationId xmlns:a16="http://schemas.microsoft.com/office/drawing/2014/main" id="{CA578F72-63FB-4EDD-8B63-4E8BF1664460}"/>
                </a:ext>
              </a:extLst>
            </p:cNvPr>
            <p:cNvSpPr txBox="1"/>
            <p:nvPr/>
          </p:nvSpPr>
          <p:spPr>
            <a:xfrm>
              <a:off x="6219246" y="6008986"/>
              <a:ext cx="287258" cy="338554"/>
            </a:xfrm>
            <a:prstGeom prst="rect">
              <a:avLst/>
            </a:prstGeom>
            <a:noFill/>
          </p:spPr>
          <p:txBody>
            <a:bodyPr wrap="none" rtlCol="0">
              <a:spAutoFit/>
            </a:bodyPr>
            <a:lstStyle/>
            <a:p>
              <a:r>
                <a:rPr lang="hu-HU" sz="1600" dirty="0">
                  <a:latin typeface="Times New Roman" panose="02020603050405020304" pitchFamily="18" charset="0"/>
                  <a:cs typeface="Times New Roman" panose="02020603050405020304" pitchFamily="18" charset="0"/>
                </a:rPr>
                <a:t>5</a:t>
              </a:r>
            </a:p>
          </p:txBody>
        </p:sp>
        <p:sp>
          <p:nvSpPr>
            <p:cNvPr id="24" name="Szövegdoboz 23">
              <a:extLst>
                <a:ext uri="{FF2B5EF4-FFF2-40B4-BE49-F238E27FC236}">
                  <a16:creationId xmlns:a16="http://schemas.microsoft.com/office/drawing/2014/main" id="{780B16ED-1269-4B85-BDD0-15192CE6BDB7}"/>
                </a:ext>
              </a:extLst>
            </p:cNvPr>
            <p:cNvSpPr txBox="1"/>
            <p:nvPr/>
          </p:nvSpPr>
          <p:spPr>
            <a:xfrm>
              <a:off x="7237012" y="6004561"/>
              <a:ext cx="389850" cy="338554"/>
            </a:xfrm>
            <a:prstGeom prst="rect">
              <a:avLst/>
            </a:prstGeom>
            <a:noFill/>
          </p:spPr>
          <p:txBody>
            <a:bodyPr wrap="none" rtlCol="0">
              <a:spAutoFit/>
            </a:bodyPr>
            <a:lstStyle/>
            <a:p>
              <a:r>
                <a:rPr lang="hu-HU" sz="1600" dirty="0">
                  <a:latin typeface="Times New Roman" panose="02020603050405020304" pitchFamily="18" charset="0"/>
                  <a:cs typeface="Times New Roman" panose="02020603050405020304" pitchFamily="18" charset="0"/>
                </a:rPr>
                <a:t>10</a:t>
              </a:r>
            </a:p>
          </p:txBody>
        </p:sp>
        <p:sp>
          <p:nvSpPr>
            <p:cNvPr id="25" name="Szövegdoboz 24">
              <a:extLst>
                <a:ext uri="{FF2B5EF4-FFF2-40B4-BE49-F238E27FC236}">
                  <a16:creationId xmlns:a16="http://schemas.microsoft.com/office/drawing/2014/main" id="{C0B92009-F7FB-437B-8AA2-9DBD651D5345}"/>
                </a:ext>
              </a:extLst>
            </p:cNvPr>
            <p:cNvSpPr txBox="1"/>
            <p:nvPr/>
          </p:nvSpPr>
          <p:spPr>
            <a:xfrm>
              <a:off x="8334293" y="6006684"/>
              <a:ext cx="389850" cy="338554"/>
            </a:xfrm>
            <a:prstGeom prst="rect">
              <a:avLst/>
            </a:prstGeom>
            <a:noFill/>
          </p:spPr>
          <p:txBody>
            <a:bodyPr wrap="none" rtlCol="0">
              <a:spAutoFit/>
            </a:bodyPr>
            <a:lstStyle/>
            <a:p>
              <a:r>
                <a:rPr lang="hu-HU" sz="1600" dirty="0">
                  <a:latin typeface="Times New Roman" panose="02020603050405020304" pitchFamily="18" charset="0"/>
                  <a:cs typeface="Times New Roman" panose="02020603050405020304" pitchFamily="18" charset="0"/>
                </a:rPr>
                <a:t>15</a:t>
              </a:r>
            </a:p>
          </p:txBody>
        </p:sp>
        <p:sp>
          <p:nvSpPr>
            <p:cNvPr id="27" name="Szövegdoboz 26">
              <a:extLst>
                <a:ext uri="{FF2B5EF4-FFF2-40B4-BE49-F238E27FC236}">
                  <a16:creationId xmlns:a16="http://schemas.microsoft.com/office/drawing/2014/main" id="{9FC764E0-6C20-42E7-AF26-0D1319E40863}"/>
                </a:ext>
              </a:extLst>
            </p:cNvPr>
            <p:cNvSpPr txBox="1"/>
            <p:nvPr/>
          </p:nvSpPr>
          <p:spPr>
            <a:xfrm>
              <a:off x="7922148" y="6218017"/>
              <a:ext cx="1099981" cy="338554"/>
            </a:xfrm>
            <a:prstGeom prst="rect">
              <a:avLst/>
            </a:prstGeom>
            <a:noFill/>
          </p:spPr>
          <p:txBody>
            <a:bodyPr wrap="none" rtlCol="0">
              <a:spAutoFit/>
            </a:bodyPr>
            <a:lstStyle/>
            <a:p>
              <a:r>
                <a:rPr lang="hu-HU" sz="1600" dirty="0">
                  <a:latin typeface="Times New Roman" panose="02020603050405020304" pitchFamily="18" charset="0"/>
                  <a:cs typeface="Times New Roman" panose="02020603050405020304" pitchFamily="18" charset="0"/>
                </a:rPr>
                <a:t>c/mol·dm</a:t>
              </a:r>
              <a:r>
                <a:rPr lang="hu-HU" sz="1600" baseline="30000" dirty="0">
                  <a:latin typeface="Times New Roman" panose="02020603050405020304" pitchFamily="18" charset="0"/>
                  <a:cs typeface="Times New Roman" panose="02020603050405020304" pitchFamily="18" charset="0"/>
                </a:rPr>
                <a:t>-3</a:t>
              </a:r>
            </a:p>
          </p:txBody>
        </p:sp>
        <p:sp>
          <p:nvSpPr>
            <p:cNvPr id="28" name="Szövegdoboz 27">
              <a:extLst>
                <a:ext uri="{FF2B5EF4-FFF2-40B4-BE49-F238E27FC236}">
                  <a16:creationId xmlns:a16="http://schemas.microsoft.com/office/drawing/2014/main" id="{2BE2C088-F420-4B69-93F4-0BCD9453D301}"/>
                </a:ext>
              </a:extLst>
            </p:cNvPr>
            <p:cNvSpPr txBox="1"/>
            <p:nvPr/>
          </p:nvSpPr>
          <p:spPr>
            <a:xfrm>
              <a:off x="4908605" y="5358302"/>
              <a:ext cx="389850" cy="338554"/>
            </a:xfrm>
            <a:prstGeom prst="rect">
              <a:avLst/>
            </a:prstGeom>
            <a:noFill/>
          </p:spPr>
          <p:txBody>
            <a:bodyPr wrap="none" rtlCol="0">
              <a:spAutoFit/>
            </a:bodyPr>
            <a:lstStyle/>
            <a:p>
              <a:r>
                <a:rPr lang="hu-HU" sz="1600" dirty="0">
                  <a:latin typeface="Times New Roman" panose="02020603050405020304" pitchFamily="18" charset="0"/>
                  <a:cs typeface="Times New Roman" panose="02020603050405020304" pitchFamily="18" charset="0"/>
                </a:rPr>
                <a:t>10</a:t>
              </a:r>
            </a:p>
          </p:txBody>
        </p:sp>
        <p:sp>
          <p:nvSpPr>
            <p:cNvPr id="29" name="Szövegdoboz 28">
              <a:extLst>
                <a:ext uri="{FF2B5EF4-FFF2-40B4-BE49-F238E27FC236}">
                  <a16:creationId xmlns:a16="http://schemas.microsoft.com/office/drawing/2014/main" id="{C1EDD033-FEDD-4073-B882-45CDE388B02D}"/>
                </a:ext>
              </a:extLst>
            </p:cNvPr>
            <p:cNvSpPr txBox="1"/>
            <p:nvPr/>
          </p:nvSpPr>
          <p:spPr>
            <a:xfrm>
              <a:off x="4901983" y="4842789"/>
              <a:ext cx="389850" cy="338554"/>
            </a:xfrm>
            <a:prstGeom prst="rect">
              <a:avLst/>
            </a:prstGeom>
            <a:noFill/>
          </p:spPr>
          <p:txBody>
            <a:bodyPr wrap="none" rtlCol="0">
              <a:spAutoFit/>
            </a:bodyPr>
            <a:lstStyle/>
            <a:p>
              <a:r>
                <a:rPr lang="hu-HU" sz="1600" dirty="0">
                  <a:latin typeface="Times New Roman" panose="02020603050405020304" pitchFamily="18" charset="0"/>
                  <a:cs typeface="Times New Roman" panose="02020603050405020304" pitchFamily="18" charset="0"/>
                </a:rPr>
                <a:t>20</a:t>
              </a:r>
            </a:p>
          </p:txBody>
        </p:sp>
        <p:sp>
          <p:nvSpPr>
            <p:cNvPr id="30" name="Szövegdoboz 29">
              <a:extLst>
                <a:ext uri="{FF2B5EF4-FFF2-40B4-BE49-F238E27FC236}">
                  <a16:creationId xmlns:a16="http://schemas.microsoft.com/office/drawing/2014/main" id="{E6521C36-B29C-4DC7-A892-2CA6AFA4AC01}"/>
                </a:ext>
              </a:extLst>
            </p:cNvPr>
            <p:cNvSpPr txBox="1"/>
            <p:nvPr/>
          </p:nvSpPr>
          <p:spPr>
            <a:xfrm>
              <a:off x="4909929" y="4310055"/>
              <a:ext cx="389850" cy="338554"/>
            </a:xfrm>
            <a:prstGeom prst="rect">
              <a:avLst/>
            </a:prstGeom>
            <a:noFill/>
          </p:spPr>
          <p:txBody>
            <a:bodyPr wrap="none" rtlCol="0">
              <a:spAutoFit/>
            </a:bodyPr>
            <a:lstStyle/>
            <a:p>
              <a:r>
                <a:rPr lang="hu-HU" sz="1600" dirty="0">
                  <a:latin typeface="Times New Roman" panose="02020603050405020304" pitchFamily="18" charset="0"/>
                  <a:cs typeface="Times New Roman" panose="02020603050405020304" pitchFamily="18" charset="0"/>
                </a:rPr>
                <a:t>30</a:t>
              </a:r>
            </a:p>
          </p:txBody>
        </p:sp>
        <p:sp>
          <p:nvSpPr>
            <p:cNvPr id="31" name="Szövegdoboz 30">
              <a:extLst>
                <a:ext uri="{FF2B5EF4-FFF2-40B4-BE49-F238E27FC236}">
                  <a16:creationId xmlns:a16="http://schemas.microsoft.com/office/drawing/2014/main" id="{0ED82B58-6838-484A-95FC-229EE666A2B9}"/>
                </a:ext>
              </a:extLst>
            </p:cNvPr>
            <p:cNvSpPr txBox="1"/>
            <p:nvPr/>
          </p:nvSpPr>
          <p:spPr>
            <a:xfrm>
              <a:off x="4919205" y="3810447"/>
              <a:ext cx="389850" cy="338554"/>
            </a:xfrm>
            <a:prstGeom prst="rect">
              <a:avLst/>
            </a:prstGeom>
            <a:noFill/>
          </p:spPr>
          <p:txBody>
            <a:bodyPr wrap="none" rtlCol="0">
              <a:spAutoFit/>
            </a:bodyPr>
            <a:lstStyle/>
            <a:p>
              <a:r>
                <a:rPr lang="hu-HU" sz="1600" dirty="0">
                  <a:latin typeface="Times New Roman" panose="02020603050405020304" pitchFamily="18" charset="0"/>
                  <a:cs typeface="Times New Roman" panose="02020603050405020304" pitchFamily="18" charset="0"/>
                </a:rPr>
                <a:t>40</a:t>
              </a:r>
            </a:p>
          </p:txBody>
        </p:sp>
        <p:sp>
          <p:nvSpPr>
            <p:cNvPr id="32" name="Szövegdoboz 31">
              <a:extLst>
                <a:ext uri="{FF2B5EF4-FFF2-40B4-BE49-F238E27FC236}">
                  <a16:creationId xmlns:a16="http://schemas.microsoft.com/office/drawing/2014/main" id="{F9DE9DEB-75C9-401A-92AB-DB07C6562E62}"/>
                </a:ext>
              </a:extLst>
            </p:cNvPr>
            <p:cNvSpPr txBox="1"/>
            <p:nvPr/>
          </p:nvSpPr>
          <p:spPr>
            <a:xfrm>
              <a:off x="4927156" y="3317466"/>
              <a:ext cx="389850" cy="338554"/>
            </a:xfrm>
            <a:prstGeom prst="rect">
              <a:avLst/>
            </a:prstGeom>
            <a:noFill/>
          </p:spPr>
          <p:txBody>
            <a:bodyPr wrap="none" rtlCol="0">
              <a:spAutoFit/>
            </a:bodyPr>
            <a:lstStyle/>
            <a:p>
              <a:r>
                <a:rPr lang="hu-HU" sz="1600" dirty="0">
                  <a:latin typeface="Times New Roman" panose="02020603050405020304" pitchFamily="18" charset="0"/>
                  <a:cs typeface="Times New Roman" panose="02020603050405020304" pitchFamily="18" charset="0"/>
                </a:rPr>
                <a:t>50</a:t>
              </a:r>
            </a:p>
          </p:txBody>
        </p:sp>
        <p:sp>
          <p:nvSpPr>
            <p:cNvPr id="33" name="Szövegdoboz 32">
              <a:extLst>
                <a:ext uri="{FF2B5EF4-FFF2-40B4-BE49-F238E27FC236}">
                  <a16:creationId xmlns:a16="http://schemas.microsoft.com/office/drawing/2014/main" id="{EA86CC88-F0D2-4CE4-8DA9-F44341B6731C}"/>
                </a:ext>
              </a:extLst>
            </p:cNvPr>
            <p:cNvSpPr txBox="1"/>
            <p:nvPr/>
          </p:nvSpPr>
          <p:spPr>
            <a:xfrm>
              <a:off x="4927155" y="2776781"/>
              <a:ext cx="389850" cy="338554"/>
            </a:xfrm>
            <a:prstGeom prst="rect">
              <a:avLst/>
            </a:prstGeom>
            <a:noFill/>
          </p:spPr>
          <p:txBody>
            <a:bodyPr wrap="none" rtlCol="0">
              <a:spAutoFit/>
            </a:bodyPr>
            <a:lstStyle/>
            <a:p>
              <a:r>
                <a:rPr lang="hu-HU" sz="1600" dirty="0">
                  <a:latin typeface="Times New Roman" panose="02020603050405020304" pitchFamily="18" charset="0"/>
                  <a:cs typeface="Times New Roman" panose="02020603050405020304" pitchFamily="18" charset="0"/>
                </a:rPr>
                <a:t>60</a:t>
              </a:r>
            </a:p>
          </p:txBody>
        </p:sp>
        <p:sp>
          <p:nvSpPr>
            <p:cNvPr id="34" name="Szövegdoboz 33">
              <a:extLst>
                <a:ext uri="{FF2B5EF4-FFF2-40B4-BE49-F238E27FC236}">
                  <a16:creationId xmlns:a16="http://schemas.microsoft.com/office/drawing/2014/main" id="{9BB2F578-98AA-41E3-B903-C96678AF5CD9}"/>
                </a:ext>
              </a:extLst>
            </p:cNvPr>
            <p:cNvSpPr txBox="1"/>
            <p:nvPr/>
          </p:nvSpPr>
          <p:spPr>
            <a:xfrm>
              <a:off x="4927156" y="2259944"/>
              <a:ext cx="389850" cy="338554"/>
            </a:xfrm>
            <a:prstGeom prst="rect">
              <a:avLst/>
            </a:prstGeom>
            <a:noFill/>
          </p:spPr>
          <p:txBody>
            <a:bodyPr wrap="none" rtlCol="0">
              <a:spAutoFit/>
            </a:bodyPr>
            <a:lstStyle/>
            <a:p>
              <a:r>
                <a:rPr lang="hu-HU" sz="1600" dirty="0">
                  <a:latin typeface="Times New Roman" panose="02020603050405020304" pitchFamily="18" charset="0"/>
                  <a:cs typeface="Times New Roman" panose="02020603050405020304" pitchFamily="18" charset="0"/>
                </a:rPr>
                <a:t>70</a:t>
              </a:r>
            </a:p>
          </p:txBody>
        </p:sp>
        <p:sp>
          <p:nvSpPr>
            <p:cNvPr id="35" name="Szövegdoboz 34">
              <a:extLst>
                <a:ext uri="{FF2B5EF4-FFF2-40B4-BE49-F238E27FC236}">
                  <a16:creationId xmlns:a16="http://schemas.microsoft.com/office/drawing/2014/main" id="{1629FB1A-5640-4E28-A4E4-0129B6C142D7}"/>
                </a:ext>
              </a:extLst>
            </p:cNvPr>
            <p:cNvSpPr txBox="1"/>
            <p:nvPr/>
          </p:nvSpPr>
          <p:spPr>
            <a:xfrm rot="16200000">
              <a:off x="4432852" y="2036957"/>
              <a:ext cx="803425" cy="338554"/>
            </a:xfrm>
            <a:prstGeom prst="rect">
              <a:avLst/>
            </a:prstGeom>
            <a:noFill/>
          </p:spPr>
          <p:txBody>
            <a:bodyPr wrap="none" rtlCol="0">
              <a:spAutoFit/>
            </a:bodyPr>
            <a:lstStyle/>
            <a:p>
              <a:r>
                <a:rPr lang="hu-HU" sz="1600" dirty="0">
                  <a:latin typeface="Times New Roman" panose="02020603050405020304" pitchFamily="18" charset="0"/>
                  <a:cs typeface="Times New Roman" panose="02020603050405020304" pitchFamily="18" charset="0"/>
                </a:rPr>
                <a:t>κ/S·m</a:t>
              </a:r>
              <a:r>
                <a:rPr lang="hu-HU" sz="1600" baseline="30000" dirty="0">
                  <a:latin typeface="Times New Roman" panose="02020603050405020304" pitchFamily="18" charset="0"/>
                  <a:cs typeface="Times New Roman" panose="02020603050405020304" pitchFamily="18" charset="0"/>
                </a:rPr>
                <a:t>-1</a:t>
              </a:r>
            </a:p>
          </p:txBody>
        </p:sp>
      </p:grpSp>
      <p:grpSp>
        <p:nvGrpSpPr>
          <p:cNvPr id="52" name="Csoportba foglalás 51">
            <a:extLst>
              <a:ext uri="{FF2B5EF4-FFF2-40B4-BE49-F238E27FC236}">
                <a16:creationId xmlns:a16="http://schemas.microsoft.com/office/drawing/2014/main" id="{473D2EFF-57E8-4E48-8353-F23BC8441FC7}"/>
              </a:ext>
            </a:extLst>
          </p:cNvPr>
          <p:cNvGrpSpPr/>
          <p:nvPr/>
        </p:nvGrpSpPr>
        <p:grpSpPr>
          <a:xfrm>
            <a:off x="1096571" y="3151122"/>
            <a:ext cx="2552379" cy="2853080"/>
            <a:chOff x="1096571" y="3151122"/>
            <a:chExt cx="2552379" cy="2853080"/>
          </a:xfrm>
        </p:grpSpPr>
        <p:sp>
          <p:nvSpPr>
            <p:cNvPr id="39" name="Szabadkézi sokszög: alakzat 38">
              <a:extLst>
                <a:ext uri="{FF2B5EF4-FFF2-40B4-BE49-F238E27FC236}">
                  <a16:creationId xmlns:a16="http://schemas.microsoft.com/office/drawing/2014/main" id="{C4738994-B6AE-448C-96D4-BEC7BC404135}"/>
                </a:ext>
              </a:extLst>
            </p:cNvPr>
            <p:cNvSpPr/>
            <p:nvPr/>
          </p:nvSpPr>
          <p:spPr>
            <a:xfrm>
              <a:off x="1096571" y="3151122"/>
              <a:ext cx="2177142" cy="2853080"/>
            </a:xfrm>
            <a:custGeom>
              <a:avLst/>
              <a:gdLst>
                <a:gd name="connsiteX0" fmla="*/ 0 w 2177142"/>
                <a:gd name="connsiteY0" fmla="*/ 2853080 h 2853080"/>
                <a:gd name="connsiteX1" fmla="*/ 496388 w 2177142"/>
                <a:gd name="connsiteY1" fmla="*/ 858817 h 2853080"/>
                <a:gd name="connsiteX2" fmla="*/ 923108 w 2177142"/>
                <a:gd name="connsiteY2" fmla="*/ 48920 h 2853080"/>
                <a:gd name="connsiteX3" fmla="*/ 1367245 w 2177142"/>
                <a:gd name="connsiteY3" fmla="*/ 170840 h 2853080"/>
                <a:gd name="connsiteX4" fmla="*/ 1907177 w 2177142"/>
                <a:gd name="connsiteY4" fmla="*/ 832691 h 2853080"/>
                <a:gd name="connsiteX5" fmla="*/ 2177142 w 2177142"/>
                <a:gd name="connsiteY5" fmla="*/ 1224577 h 28530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177142" h="2853080">
                  <a:moveTo>
                    <a:pt x="0" y="2853080"/>
                  </a:moveTo>
                  <a:cubicBezTo>
                    <a:pt x="171268" y="2089628"/>
                    <a:pt x="342537" y="1326177"/>
                    <a:pt x="496388" y="858817"/>
                  </a:cubicBezTo>
                  <a:cubicBezTo>
                    <a:pt x="650239" y="391457"/>
                    <a:pt x="777965" y="163583"/>
                    <a:pt x="923108" y="48920"/>
                  </a:cubicBezTo>
                  <a:cubicBezTo>
                    <a:pt x="1068251" y="-65743"/>
                    <a:pt x="1203234" y="40212"/>
                    <a:pt x="1367245" y="170840"/>
                  </a:cubicBezTo>
                  <a:cubicBezTo>
                    <a:pt x="1531256" y="301468"/>
                    <a:pt x="1772194" y="657068"/>
                    <a:pt x="1907177" y="832691"/>
                  </a:cubicBezTo>
                  <a:cubicBezTo>
                    <a:pt x="2042160" y="1008314"/>
                    <a:pt x="2109651" y="1116445"/>
                    <a:pt x="2177142" y="1224577"/>
                  </a:cubicBezTo>
                </a:path>
              </a:pathLst>
            </a:custGeom>
            <a:noFill/>
            <a:ln w="25400">
              <a:solidFill>
                <a:srgbClr val="2E0CF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u-HU"/>
            </a:p>
          </p:txBody>
        </p:sp>
        <p:sp>
          <p:nvSpPr>
            <p:cNvPr id="40" name="Szövegdoboz 39">
              <a:extLst>
                <a:ext uri="{FF2B5EF4-FFF2-40B4-BE49-F238E27FC236}">
                  <a16:creationId xmlns:a16="http://schemas.microsoft.com/office/drawing/2014/main" id="{E409A4BE-603D-4C2F-8A76-DD987CE40800}"/>
                </a:ext>
              </a:extLst>
            </p:cNvPr>
            <p:cNvSpPr txBox="1"/>
            <p:nvPr/>
          </p:nvSpPr>
          <p:spPr>
            <a:xfrm>
              <a:off x="2795831" y="3204672"/>
              <a:ext cx="853119" cy="461665"/>
            </a:xfrm>
            <a:prstGeom prst="rect">
              <a:avLst/>
            </a:prstGeom>
            <a:noFill/>
          </p:spPr>
          <p:txBody>
            <a:bodyPr wrap="none" rtlCol="0">
              <a:spAutoFit/>
            </a:bodyPr>
            <a:lstStyle/>
            <a:p>
              <a:r>
                <a:rPr lang="hu-HU" sz="2400" dirty="0">
                  <a:latin typeface="Times New Roman" panose="02020603050405020304" pitchFamily="18" charset="0"/>
                  <a:cs typeface="Times New Roman" panose="02020603050405020304" pitchFamily="18" charset="0"/>
                </a:rPr>
                <a:t>KOH</a:t>
              </a:r>
            </a:p>
          </p:txBody>
        </p:sp>
      </p:grpSp>
      <p:grpSp>
        <p:nvGrpSpPr>
          <p:cNvPr id="51" name="Csoportba foglalás 50">
            <a:extLst>
              <a:ext uri="{FF2B5EF4-FFF2-40B4-BE49-F238E27FC236}">
                <a16:creationId xmlns:a16="http://schemas.microsoft.com/office/drawing/2014/main" id="{38834B5D-A1FE-40BD-A19F-79AD9A3B568D}"/>
              </a:ext>
            </a:extLst>
          </p:cNvPr>
          <p:cNvGrpSpPr/>
          <p:nvPr/>
        </p:nvGrpSpPr>
        <p:grpSpPr>
          <a:xfrm>
            <a:off x="1094938" y="2061672"/>
            <a:ext cx="3048000" cy="3949338"/>
            <a:chOff x="1094938" y="2061672"/>
            <a:chExt cx="3048000" cy="3949338"/>
          </a:xfrm>
        </p:grpSpPr>
        <p:sp>
          <p:nvSpPr>
            <p:cNvPr id="41" name="Szabadkézi sokszög: alakzat 40">
              <a:extLst>
                <a:ext uri="{FF2B5EF4-FFF2-40B4-BE49-F238E27FC236}">
                  <a16:creationId xmlns:a16="http://schemas.microsoft.com/office/drawing/2014/main" id="{0AF16428-2CFD-49FC-A492-378427857DE0}"/>
                </a:ext>
              </a:extLst>
            </p:cNvPr>
            <p:cNvSpPr/>
            <p:nvPr/>
          </p:nvSpPr>
          <p:spPr>
            <a:xfrm>
              <a:off x="1094938" y="2152567"/>
              <a:ext cx="3048000" cy="3858443"/>
            </a:xfrm>
            <a:custGeom>
              <a:avLst/>
              <a:gdLst>
                <a:gd name="connsiteX0" fmla="*/ 0 w 3048000"/>
                <a:gd name="connsiteY0" fmla="*/ 3858443 h 3858443"/>
                <a:gd name="connsiteX1" fmla="*/ 269965 w 3048000"/>
                <a:gd name="connsiteY1" fmla="*/ 2047060 h 3858443"/>
                <a:gd name="connsiteX2" fmla="*/ 557348 w 3048000"/>
                <a:gd name="connsiteY2" fmla="*/ 853986 h 3858443"/>
                <a:gd name="connsiteX3" fmla="*/ 783771 w 3048000"/>
                <a:gd name="connsiteY3" fmla="*/ 314054 h 3858443"/>
                <a:gd name="connsiteX4" fmla="*/ 1036320 w 3048000"/>
                <a:gd name="connsiteY4" fmla="*/ 35380 h 3858443"/>
                <a:gd name="connsiteX5" fmla="*/ 1410788 w 3048000"/>
                <a:gd name="connsiteY5" fmla="*/ 35380 h 3858443"/>
                <a:gd name="connsiteX6" fmla="*/ 1968137 w 3048000"/>
                <a:gd name="connsiteY6" fmla="*/ 322763 h 3858443"/>
                <a:gd name="connsiteX7" fmla="*/ 2638697 w 3048000"/>
                <a:gd name="connsiteY7" fmla="*/ 888820 h 3858443"/>
                <a:gd name="connsiteX8" fmla="*/ 3048000 w 3048000"/>
                <a:gd name="connsiteY8" fmla="*/ 1245871 h 3858443"/>
                <a:gd name="connsiteX9" fmla="*/ 3048000 w 3048000"/>
                <a:gd name="connsiteY9" fmla="*/ 1245871 h 385844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3048000" h="3858443">
                  <a:moveTo>
                    <a:pt x="0" y="3858443"/>
                  </a:moveTo>
                  <a:cubicBezTo>
                    <a:pt x="88537" y="3203123"/>
                    <a:pt x="177074" y="2547803"/>
                    <a:pt x="269965" y="2047060"/>
                  </a:cubicBezTo>
                  <a:cubicBezTo>
                    <a:pt x="362856" y="1546317"/>
                    <a:pt x="471714" y="1142820"/>
                    <a:pt x="557348" y="853986"/>
                  </a:cubicBezTo>
                  <a:cubicBezTo>
                    <a:pt x="642982" y="565152"/>
                    <a:pt x="703942" y="450488"/>
                    <a:pt x="783771" y="314054"/>
                  </a:cubicBezTo>
                  <a:cubicBezTo>
                    <a:pt x="863600" y="177620"/>
                    <a:pt x="931817" y="81826"/>
                    <a:pt x="1036320" y="35380"/>
                  </a:cubicBezTo>
                  <a:cubicBezTo>
                    <a:pt x="1140823" y="-11066"/>
                    <a:pt x="1255485" y="-12517"/>
                    <a:pt x="1410788" y="35380"/>
                  </a:cubicBezTo>
                  <a:cubicBezTo>
                    <a:pt x="1566091" y="83277"/>
                    <a:pt x="1763486" y="180523"/>
                    <a:pt x="1968137" y="322763"/>
                  </a:cubicBezTo>
                  <a:cubicBezTo>
                    <a:pt x="2172789" y="465003"/>
                    <a:pt x="2458720" y="734969"/>
                    <a:pt x="2638697" y="888820"/>
                  </a:cubicBezTo>
                  <a:cubicBezTo>
                    <a:pt x="2818674" y="1042671"/>
                    <a:pt x="3048000" y="1245871"/>
                    <a:pt x="3048000" y="1245871"/>
                  </a:cubicBezTo>
                  <a:lnTo>
                    <a:pt x="3048000" y="1245871"/>
                  </a:lnTo>
                </a:path>
              </a:pathLst>
            </a:custGeom>
            <a:no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u-HU"/>
            </a:p>
          </p:txBody>
        </p:sp>
        <p:sp>
          <p:nvSpPr>
            <p:cNvPr id="42" name="Szövegdoboz 41">
              <a:extLst>
                <a:ext uri="{FF2B5EF4-FFF2-40B4-BE49-F238E27FC236}">
                  <a16:creationId xmlns:a16="http://schemas.microsoft.com/office/drawing/2014/main" id="{7E721FF5-F859-45B6-B7A0-DA8E1CF911CB}"/>
                </a:ext>
              </a:extLst>
            </p:cNvPr>
            <p:cNvSpPr txBox="1"/>
            <p:nvPr/>
          </p:nvSpPr>
          <p:spPr>
            <a:xfrm>
              <a:off x="3081581" y="2061672"/>
              <a:ext cx="1007007" cy="461665"/>
            </a:xfrm>
            <a:prstGeom prst="rect">
              <a:avLst/>
            </a:prstGeom>
            <a:noFill/>
          </p:spPr>
          <p:txBody>
            <a:bodyPr wrap="none" rtlCol="0">
              <a:spAutoFit/>
            </a:bodyPr>
            <a:lstStyle/>
            <a:p>
              <a:r>
                <a:rPr lang="hu-HU" sz="2400" dirty="0">
                  <a:latin typeface="Times New Roman" panose="02020603050405020304" pitchFamily="18" charset="0"/>
                  <a:cs typeface="Times New Roman" panose="02020603050405020304" pitchFamily="18" charset="0"/>
                </a:rPr>
                <a:t>H</a:t>
              </a:r>
              <a:r>
                <a:rPr lang="hu-HU" sz="2400" baseline="-25000" dirty="0">
                  <a:latin typeface="Times New Roman" panose="02020603050405020304" pitchFamily="18" charset="0"/>
                  <a:cs typeface="Times New Roman" panose="02020603050405020304" pitchFamily="18" charset="0"/>
                </a:rPr>
                <a:t>2</a:t>
              </a:r>
              <a:r>
                <a:rPr lang="hu-HU" sz="2400" dirty="0">
                  <a:latin typeface="Times New Roman" panose="02020603050405020304" pitchFamily="18" charset="0"/>
                  <a:cs typeface="Times New Roman" panose="02020603050405020304" pitchFamily="18" charset="0"/>
                </a:rPr>
                <a:t>SO</a:t>
              </a:r>
              <a:r>
                <a:rPr lang="hu-HU" sz="2400" baseline="-25000" dirty="0">
                  <a:latin typeface="Times New Roman" panose="02020603050405020304" pitchFamily="18" charset="0"/>
                  <a:cs typeface="Times New Roman" panose="02020603050405020304" pitchFamily="18" charset="0"/>
                </a:rPr>
                <a:t>4</a:t>
              </a:r>
            </a:p>
          </p:txBody>
        </p:sp>
      </p:grpSp>
      <p:grpSp>
        <p:nvGrpSpPr>
          <p:cNvPr id="55" name="Csoportba foglalás 54">
            <a:extLst>
              <a:ext uri="{FF2B5EF4-FFF2-40B4-BE49-F238E27FC236}">
                <a16:creationId xmlns:a16="http://schemas.microsoft.com/office/drawing/2014/main" id="{3134FF41-A3D3-4DF1-9DD5-B7FCA04EE501}"/>
              </a:ext>
            </a:extLst>
          </p:cNvPr>
          <p:cNvGrpSpPr/>
          <p:nvPr/>
        </p:nvGrpSpPr>
        <p:grpSpPr>
          <a:xfrm>
            <a:off x="1091944" y="4071447"/>
            <a:ext cx="1489182" cy="1941875"/>
            <a:chOff x="1091944" y="4071447"/>
            <a:chExt cx="1489182" cy="1941875"/>
          </a:xfrm>
        </p:grpSpPr>
        <p:sp>
          <p:nvSpPr>
            <p:cNvPr id="44" name="Szabadkézi sokszög: alakzat 43">
              <a:extLst>
                <a:ext uri="{FF2B5EF4-FFF2-40B4-BE49-F238E27FC236}">
                  <a16:creationId xmlns:a16="http://schemas.microsoft.com/office/drawing/2014/main" id="{FF52E549-347E-42E4-9F35-BD4F4F1A9470}"/>
                </a:ext>
              </a:extLst>
            </p:cNvPr>
            <p:cNvSpPr/>
            <p:nvPr/>
          </p:nvSpPr>
          <p:spPr>
            <a:xfrm>
              <a:off x="1091944" y="4613147"/>
              <a:ext cx="628650" cy="1400175"/>
            </a:xfrm>
            <a:custGeom>
              <a:avLst/>
              <a:gdLst>
                <a:gd name="connsiteX0" fmla="*/ 0 w 628650"/>
                <a:gd name="connsiteY0" fmla="*/ 1400175 h 1400175"/>
                <a:gd name="connsiteX1" fmla="*/ 247650 w 628650"/>
                <a:gd name="connsiteY1" fmla="*/ 752475 h 1400175"/>
                <a:gd name="connsiteX2" fmla="*/ 628650 w 628650"/>
                <a:gd name="connsiteY2" fmla="*/ 0 h 1400175"/>
              </a:gdLst>
              <a:ahLst/>
              <a:cxnLst>
                <a:cxn ang="0">
                  <a:pos x="connsiteX0" y="connsiteY0"/>
                </a:cxn>
                <a:cxn ang="0">
                  <a:pos x="connsiteX1" y="connsiteY1"/>
                </a:cxn>
                <a:cxn ang="0">
                  <a:pos x="connsiteX2" y="connsiteY2"/>
                </a:cxn>
              </a:cxnLst>
              <a:rect l="l" t="t" r="r" b="b"/>
              <a:pathLst>
                <a:path w="628650" h="1400175">
                  <a:moveTo>
                    <a:pt x="0" y="1400175"/>
                  </a:moveTo>
                  <a:cubicBezTo>
                    <a:pt x="71437" y="1193006"/>
                    <a:pt x="142875" y="985837"/>
                    <a:pt x="247650" y="752475"/>
                  </a:cubicBezTo>
                  <a:cubicBezTo>
                    <a:pt x="352425" y="519112"/>
                    <a:pt x="490537" y="259556"/>
                    <a:pt x="628650" y="0"/>
                  </a:cubicBezTo>
                </a:path>
              </a:pathLst>
            </a:custGeom>
            <a:noFill/>
            <a:ln w="25400">
              <a:solidFill>
                <a:srgbClr val="B707A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u-HU"/>
            </a:p>
          </p:txBody>
        </p:sp>
        <p:sp>
          <p:nvSpPr>
            <p:cNvPr id="45" name="Szövegdoboz 44">
              <a:extLst>
                <a:ext uri="{FF2B5EF4-FFF2-40B4-BE49-F238E27FC236}">
                  <a16:creationId xmlns:a16="http://schemas.microsoft.com/office/drawing/2014/main" id="{6908AFD0-2BFC-4024-ABDE-F17420AE9CDC}"/>
                </a:ext>
              </a:extLst>
            </p:cNvPr>
            <p:cNvSpPr txBox="1"/>
            <p:nvPr/>
          </p:nvSpPr>
          <p:spPr>
            <a:xfrm>
              <a:off x="1833806" y="4071447"/>
              <a:ext cx="747320" cy="461665"/>
            </a:xfrm>
            <a:prstGeom prst="rect">
              <a:avLst/>
            </a:prstGeom>
            <a:noFill/>
          </p:spPr>
          <p:txBody>
            <a:bodyPr wrap="none" rtlCol="0">
              <a:spAutoFit/>
            </a:bodyPr>
            <a:lstStyle/>
            <a:p>
              <a:r>
                <a:rPr lang="hu-HU" sz="2400" dirty="0" err="1">
                  <a:latin typeface="Times New Roman" panose="02020603050405020304" pitchFamily="18" charset="0"/>
                  <a:cs typeface="Times New Roman" panose="02020603050405020304" pitchFamily="18" charset="0"/>
                </a:rPr>
                <a:t>LiCl</a:t>
              </a:r>
              <a:endParaRPr lang="hu-HU" sz="2400" dirty="0">
                <a:latin typeface="Times New Roman" panose="02020603050405020304" pitchFamily="18" charset="0"/>
                <a:cs typeface="Times New Roman" panose="02020603050405020304" pitchFamily="18" charset="0"/>
              </a:endParaRPr>
            </a:p>
          </p:txBody>
        </p:sp>
      </p:grpSp>
      <p:grpSp>
        <p:nvGrpSpPr>
          <p:cNvPr id="54" name="Csoportba foglalás 53">
            <a:extLst>
              <a:ext uri="{FF2B5EF4-FFF2-40B4-BE49-F238E27FC236}">
                <a16:creationId xmlns:a16="http://schemas.microsoft.com/office/drawing/2014/main" id="{6C4FF8B0-A36E-4903-970E-DC8FFE58ACC3}"/>
              </a:ext>
            </a:extLst>
          </p:cNvPr>
          <p:cNvGrpSpPr/>
          <p:nvPr/>
        </p:nvGrpSpPr>
        <p:grpSpPr>
          <a:xfrm>
            <a:off x="1088622" y="4989170"/>
            <a:ext cx="1835512" cy="1038884"/>
            <a:chOff x="1088622" y="4989170"/>
            <a:chExt cx="1835512" cy="1038884"/>
          </a:xfrm>
        </p:grpSpPr>
        <p:sp>
          <p:nvSpPr>
            <p:cNvPr id="46" name="Szabadkézi sokszög: alakzat 45">
              <a:extLst>
                <a:ext uri="{FF2B5EF4-FFF2-40B4-BE49-F238E27FC236}">
                  <a16:creationId xmlns:a16="http://schemas.microsoft.com/office/drawing/2014/main" id="{0D976777-ECF2-419E-B456-4E556C4214AB}"/>
                </a:ext>
              </a:extLst>
            </p:cNvPr>
            <p:cNvSpPr/>
            <p:nvPr/>
          </p:nvSpPr>
          <p:spPr>
            <a:xfrm>
              <a:off x="1088622" y="5515645"/>
              <a:ext cx="1653363" cy="512409"/>
            </a:xfrm>
            <a:custGeom>
              <a:avLst/>
              <a:gdLst>
                <a:gd name="connsiteX0" fmla="*/ 0 w 1653363"/>
                <a:gd name="connsiteY0" fmla="*/ 512409 h 512409"/>
                <a:gd name="connsiteX1" fmla="*/ 255181 w 1653363"/>
                <a:gd name="connsiteY1" fmla="*/ 299758 h 512409"/>
                <a:gd name="connsiteX2" fmla="*/ 632637 w 1653363"/>
                <a:gd name="connsiteY2" fmla="*/ 87107 h 512409"/>
                <a:gd name="connsiteX3" fmla="*/ 893135 w 1653363"/>
                <a:gd name="connsiteY3" fmla="*/ 7362 h 512409"/>
                <a:gd name="connsiteX4" fmla="*/ 1254642 w 1653363"/>
                <a:gd name="connsiteY4" fmla="*/ 17995 h 512409"/>
                <a:gd name="connsiteX5" fmla="*/ 1653363 w 1653363"/>
                <a:gd name="connsiteY5" fmla="*/ 134953 h 512409"/>
                <a:gd name="connsiteX6" fmla="*/ 1653363 w 1653363"/>
                <a:gd name="connsiteY6" fmla="*/ 134953 h 5124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653363" h="512409">
                  <a:moveTo>
                    <a:pt x="0" y="512409"/>
                  </a:moveTo>
                  <a:cubicBezTo>
                    <a:pt x="74870" y="441525"/>
                    <a:pt x="149741" y="370642"/>
                    <a:pt x="255181" y="299758"/>
                  </a:cubicBezTo>
                  <a:cubicBezTo>
                    <a:pt x="360621" y="228874"/>
                    <a:pt x="526311" y="135840"/>
                    <a:pt x="632637" y="87107"/>
                  </a:cubicBezTo>
                  <a:cubicBezTo>
                    <a:pt x="738963" y="38374"/>
                    <a:pt x="789468" y="18881"/>
                    <a:pt x="893135" y="7362"/>
                  </a:cubicBezTo>
                  <a:cubicBezTo>
                    <a:pt x="996802" y="-4157"/>
                    <a:pt x="1127937" y="-3270"/>
                    <a:pt x="1254642" y="17995"/>
                  </a:cubicBezTo>
                  <a:cubicBezTo>
                    <a:pt x="1381347" y="39260"/>
                    <a:pt x="1653363" y="134953"/>
                    <a:pt x="1653363" y="134953"/>
                  </a:cubicBezTo>
                  <a:lnTo>
                    <a:pt x="1653363" y="134953"/>
                  </a:lnTo>
                </a:path>
              </a:pathLst>
            </a:custGeom>
            <a:noFill/>
            <a:ln w="25400">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u-HU"/>
            </a:p>
          </p:txBody>
        </p:sp>
        <p:sp>
          <p:nvSpPr>
            <p:cNvPr id="47" name="Szövegdoboz 46">
              <a:extLst>
                <a:ext uri="{FF2B5EF4-FFF2-40B4-BE49-F238E27FC236}">
                  <a16:creationId xmlns:a16="http://schemas.microsoft.com/office/drawing/2014/main" id="{275ECD14-1F52-46A4-A946-B49D3E812960}"/>
                </a:ext>
              </a:extLst>
            </p:cNvPr>
            <p:cNvSpPr txBox="1"/>
            <p:nvPr/>
          </p:nvSpPr>
          <p:spPr>
            <a:xfrm>
              <a:off x="1814535" y="4989170"/>
              <a:ext cx="1109599" cy="461665"/>
            </a:xfrm>
            <a:prstGeom prst="rect">
              <a:avLst/>
            </a:prstGeom>
            <a:noFill/>
          </p:spPr>
          <p:txBody>
            <a:bodyPr wrap="none" rtlCol="0">
              <a:spAutoFit/>
            </a:bodyPr>
            <a:lstStyle/>
            <a:p>
              <a:r>
                <a:rPr lang="hu-HU" sz="2400" dirty="0">
                  <a:latin typeface="Times New Roman" panose="02020603050405020304" pitchFamily="18" charset="0"/>
                  <a:cs typeface="Times New Roman" panose="02020603050405020304" pitchFamily="18" charset="0"/>
                </a:rPr>
                <a:t>MgSO</a:t>
              </a:r>
              <a:r>
                <a:rPr lang="hu-HU" sz="2400" baseline="-25000" dirty="0">
                  <a:latin typeface="Times New Roman" panose="02020603050405020304" pitchFamily="18" charset="0"/>
                  <a:cs typeface="Times New Roman" panose="02020603050405020304" pitchFamily="18" charset="0"/>
                </a:rPr>
                <a:t>4</a:t>
              </a:r>
            </a:p>
          </p:txBody>
        </p:sp>
      </p:grpSp>
      <p:grpSp>
        <p:nvGrpSpPr>
          <p:cNvPr id="53" name="Csoportba foglalás 52">
            <a:extLst>
              <a:ext uri="{FF2B5EF4-FFF2-40B4-BE49-F238E27FC236}">
                <a16:creationId xmlns:a16="http://schemas.microsoft.com/office/drawing/2014/main" id="{7856900F-2C22-437D-B924-E99BAA8C8075}"/>
              </a:ext>
            </a:extLst>
          </p:cNvPr>
          <p:cNvGrpSpPr/>
          <p:nvPr/>
        </p:nvGrpSpPr>
        <p:grpSpPr>
          <a:xfrm>
            <a:off x="1072673" y="5627343"/>
            <a:ext cx="1967171" cy="461665"/>
            <a:chOff x="1072673" y="5627343"/>
            <a:chExt cx="1967171" cy="461665"/>
          </a:xfrm>
        </p:grpSpPr>
        <p:sp>
          <p:nvSpPr>
            <p:cNvPr id="49" name="Szabadkézi sokszög: alakzat 48">
              <a:extLst>
                <a:ext uri="{FF2B5EF4-FFF2-40B4-BE49-F238E27FC236}">
                  <a16:creationId xmlns:a16="http://schemas.microsoft.com/office/drawing/2014/main" id="{9B24467D-CBB2-42C6-ABB2-5F5A58CA8C12}"/>
                </a:ext>
              </a:extLst>
            </p:cNvPr>
            <p:cNvSpPr/>
            <p:nvPr/>
          </p:nvSpPr>
          <p:spPr>
            <a:xfrm>
              <a:off x="1072673" y="5884321"/>
              <a:ext cx="1206795" cy="143733"/>
            </a:xfrm>
            <a:custGeom>
              <a:avLst/>
              <a:gdLst>
                <a:gd name="connsiteX0" fmla="*/ 0 w 1206795"/>
                <a:gd name="connsiteY0" fmla="*/ 143733 h 143733"/>
                <a:gd name="connsiteX1" fmla="*/ 419986 w 1206795"/>
                <a:gd name="connsiteY1" fmla="*/ 32091 h 143733"/>
                <a:gd name="connsiteX2" fmla="*/ 733646 w 1206795"/>
                <a:gd name="connsiteY2" fmla="*/ 193 h 143733"/>
                <a:gd name="connsiteX3" fmla="*/ 935665 w 1206795"/>
                <a:gd name="connsiteY3" fmla="*/ 21458 h 143733"/>
                <a:gd name="connsiteX4" fmla="*/ 1206795 w 1206795"/>
                <a:gd name="connsiteY4" fmla="*/ 74621 h 14373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06795" h="143733">
                  <a:moveTo>
                    <a:pt x="0" y="143733"/>
                  </a:moveTo>
                  <a:cubicBezTo>
                    <a:pt x="148856" y="99873"/>
                    <a:pt x="297712" y="56014"/>
                    <a:pt x="419986" y="32091"/>
                  </a:cubicBezTo>
                  <a:cubicBezTo>
                    <a:pt x="542260" y="8168"/>
                    <a:pt x="647700" y="1965"/>
                    <a:pt x="733646" y="193"/>
                  </a:cubicBezTo>
                  <a:cubicBezTo>
                    <a:pt x="819592" y="-1579"/>
                    <a:pt x="856807" y="9053"/>
                    <a:pt x="935665" y="21458"/>
                  </a:cubicBezTo>
                  <a:cubicBezTo>
                    <a:pt x="1014523" y="33863"/>
                    <a:pt x="1110659" y="54242"/>
                    <a:pt x="1206795" y="74621"/>
                  </a:cubicBezTo>
                </a:path>
              </a:pathLst>
            </a:custGeom>
            <a:noFill/>
            <a:ln w="25400">
              <a:solidFill>
                <a:srgbClr val="CC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u-HU"/>
            </a:p>
          </p:txBody>
        </p:sp>
        <p:sp>
          <p:nvSpPr>
            <p:cNvPr id="50" name="Szövegdoboz 49">
              <a:extLst>
                <a:ext uri="{FF2B5EF4-FFF2-40B4-BE49-F238E27FC236}">
                  <a16:creationId xmlns:a16="http://schemas.microsoft.com/office/drawing/2014/main" id="{E98E7C70-9D6E-45B1-8C36-F08C2A3109DD}"/>
                </a:ext>
              </a:extLst>
            </p:cNvPr>
            <p:cNvSpPr txBox="1"/>
            <p:nvPr/>
          </p:nvSpPr>
          <p:spPr>
            <a:xfrm>
              <a:off x="2273287" y="5627343"/>
              <a:ext cx="766557" cy="461665"/>
            </a:xfrm>
            <a:prstGeom prst="rect">
              <a:avLst/>
            </a:prstGeom>
            <a:noFill/>
          </p:spPr>
          <p:txBody>
            <a:bodyPr wrap="none" rtlCol="0">
              <a:spAutoFit/>
            </a:bodyPr>
            <a:lstStyle/>
            <a:p>
              <a:r>
                <a:rPr lang="hu-HU" sz="2400" dirty="0" err="1">
                  <a:latin typeface="Times New Roman" panose="02020603050405020304" pitchFamily="18" charset="0"/>
                  <a:cs typeface="Times New Roman" panose="02020603050405020304" pitchFamily="18" charset="0"/>
                </a:rPr>
                <a:t>HAc</a:t>
              </a:r>
              <a:endParaRPr lang="hu-HU" sz="2400" dirty="0">
                <a:latin typeface="Times New Roman" panose="02020603050405020304" pitchFamily="18" charset="0"/>
                <a:cs typeface="Times New Roman" panose="02020603050405020304" pitchFamily="18" charset="0"/>
              </a:endParaRPr>
            </a:p>
          </p:txBody>
        </p:sp>
      </p:grpSp>
      <p:grpSp>
        <p:nvGrpSpPr>
          <p:cNvPr id="4" name="Csoportba foglalás 3">
            <a:extLst>
              <a:ext uri="{FF2B5EF4-FFF2-40B4-BE49-F238E27FC236}">
                <a16:creationId xmlns:a16="http://schemas.microsoft.com/office/drawing/2014/main" id="{B0685FB3-6C10-4DE6-8290-4915CA9FA732}"/>
              </a:ext>
            </a:extLst>
          </p:cNvPr>
          <p:cNvGrpSpPr/>
          <p:nvPr/>
        </p:nvGrpSpPr>
        <p:grpSpPr>
          <a:xfrm>
            <a:off x="6497546" y="6004019"/>
            <a:ext cx="5331201" cy="660250"/>
            <a:chOff x="6497546" y="6004019"/>
            <a:chExt cx="5331201" cy="660250"/>
          </a:xfrm>
        </p:grpSpPr>
        <p:cxnSp>
          <p:nvCxnSpPr>
            <p:cNvPr id="60" name="Egyenes összekötő nyíllal 59">
              <a:extLst>
                <a:ext uri="{FF2B5EF4-FFF2-40B4-BE49-F238E27FC236}">
                  <a16:creationId xmlns:a16="http://schemas.microsoft.com/office/drawing/2014/main" id="{D9FDCCA8-DB01-4CDA-A106-A5B9943CC52C}"/>
                </a:ext>
              </a:extLst>
            </p:cNvPr>
            <p:cNvCxnSpPr/>
            <p:nvPr/>
          </p:nvCxnSpPr>
          <p:spPr>
            <a:xfrm flipV="1">
              <a:off x="6896747" y="6664269"/>
              <a:ext cx="4932000" cy="0"/>
            </a:xfrm>
            <a:prstGeom prst="straightConnector1">
              <a:avLst/>
            </a:prstGeom>
            <a:ln w="12700">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61" name="Szövegdoboz 60">
              <a:extLst>
                <a:ext uri="{FF2B5EF4-FFF2-40B4-BE49-F238E27FC236}">
                  <a16:creationId xmlns:a16="http://schemas.microsoft.com/office/drawing/2014/main" id="{5DEFC5FD-E113-4763-8B2C-98BB57CC48AC}"/>
                </a:ext>
              </a:extLst>
            </p:cNvPr>
            <p:cNvSpPr txBox="1"/>
            <p:nvPr/>
          </p:nvSpPr>
          <p:spPr>
            <a:xfrm>
              <a:off x="6497546" y="6004019"/>
              <a:ext cx="407484" cy="461665"/>
            </a:xfrm>
            <a:prstGeom prst="rect">
              <a:avLst/>
            </a:prstGeom>
            <a:noFill/>
          </p:spPr>
          <p:txBody>
            <a:bodyPr wrap="none" rtlCol="0">
              <a:spAutoFit/>
            </a:bodyPr>
            <a:lstStyle/>
            <a:p>
              <a:r>
                <a:rPr lang="hu-HU" sz="2400" dirty="0">
                  <a:latin typeface="Times New Roman" panose="02020603050405020304" pitchFamily="18" charset="0"/>
                  <a:cs typeface="Times New Roman" panose="02020603050405020304" pitchFamily="18" charset="0"/>
                </a:rPr>
                <a:t>A</a:t>
              </a:r>
            </a:p>
          </p:txBody>
        </p:sp>
        <p:sp>
          <p:nvSpPr>
            <p:cNvPr id="62" name="Szövegdoboz 61">
              <a:extLst>
                <a:ext uri="{FF2B5EF4-FFF2-40B4-BE49-F238E27FC236}">
                  <a16:creationId xmlns:a16="http://schemas.microsoft.com/office/drawing/2014/main" id="{97088464-823C-4106-87E3-C2B6AAA5E477}"/>
                </a:ext>
              </a:extLst>
            </p:cNvPr>
            <p:cNvSpPr txBox="1"/>
            <p:nvPr/>
          </p:nvSpPr>
          <p:spPr>
            <a:xfrm>
              <a:off x="7026933" y="6124339"/>
              <a:ext cx="332142" cy="461665"/>
            </a:xfrm>
            <a:prstGeom prst="rect">
              <a:avLst/>
            </a:prstGeom>
            <a:noFill/>
          </p:spPr>
          <p:txBody>
            <a:bodyPr wrap="none" rtlCol="0">
              <a:spAutoFit/>
            </a:bodyPr>
            <a:lstStyle/>
            <a:p>
              <a:r>
                <a:rPr lang="hu-HU" sz="2400" dirty="0">
                  <a:latin typeface="Times New Roman" panose="02020603050405020304" pitchFamily="18" charset="0"/>
                  <a:cs typeface="Times New Roman" panose="02020603050405020304" pitchFamily="18" charset="0"/>
                </a:rPr>
                <a:t>ℓ</a:t>
              </a:r>
            </a:p>
          </p:txBody>
        </p:sp>
      </p:grpSp>
      <mc:AlternateContent xmlns:mc="http://schemas.openxmlformats.org/markup-compatibility/2006" xmlns:a14="http://schemas.microsoft.com/office/drawing/2010/main">
        <mc:Choice Requires="a14">
          <p:sp>
            <p:nvSpPr>
              <p:cNvPr id="63" name="Szövegdoboz 62">
                <a:extLst>
                  <a:ext uri="{FF2B5EF4-FFF2-40B4-BE49-F238E27FC236}">
                    <a16:creationId xmlns:a16="http://schemas.microsoft.com/office/drawing/2014/main" id="{483E9CF8-EC29-4FFC-985B-53B21984B021}"/>
                  </a:ext>
                </a:extLst>
              </p:cNvPr>
              <p:cNvSpPr txBox="1"/>
              <p:nvPr/>
            </p:nvSpPr>
            <p:spPr>
              <a:xfrm>
                <a:off x="3122983" y="4532552"/>
                <a:ext cx="1101455" cy="698076"/>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hu-HU" sz="2400" i="1" smtClean="0">
                          <a:latin typeface="Cambria Math" panose="02040503050406030204" pitchFamily="18" charset="0"/>
                          <a:ea typeface="Cambria Math" panose="02040503050406030204" pitchFamily="18" charset="0"/>
                        </a:rPr>
                        <m:t>𝜅</m:t>
                      </m:r>
                      <m:r>
                        <a:rPr lang="hu-HU" sz="2400" b="0" i="1" smtClean="0">
                          <a:latin typeface="Cambria Math" panose="02040503050406030204" pitchFamily="18" charset="0"/>
                          <a:ea typeface="Cambria Math" panose="02040503050406030204" pitchFamily="18" charset="0"/>
                        </a:rPr>
                        <m:t>=</m:t>
                      </m:r>
                      <m:r>
                        <a:rPr lang="hu-HU" sz="2400" b="0" i="1" smtClean="0">
                          <a:latin typeface="Cambria Math" panose="02040503050406030204" pitchFamily="18" charset="0"/>
                          <a:ea typeface="Cambria Math" panose="02040503050406030204" pitchFamily="18" charset="0"/>
                        </a:rPr>
                        <m:t>𝐺</m:t>
                      </m:r>
                      <m:f>
                        <m:fPr>
                          <m:ctrlPr>
                            <a:rPr lang="hu-HU" sz="2400" b="0" i="1" smtClean="0">
                              <a:latin typeface="Cambria Math" panose="02040503050406030204" pitchFamily="18" charset="0"/>
                              <a:ea typeface="Cambria Math" panose="02040503050406030204" pitchFamily="18" charset="0"/>
                            </a:rPr>
                          </m:ctrlPr>
                        </m:fPr>
                        <m:num>
                          <m:r>
                            <a:rPr lang="hu-HU" sz="2400" b="0" i="1" smtClean="0">
                              <a:latin typeface="Cambria Math" panose="02040503050406030204" pitchFamily="18" charset="0"/>
                              <a:ea typeface="Cambria Math" panose="02040503050406030204" pitchFamily="18" charset="0"/>
                            </a:rPr>
                            <m:t>ℓ</m:t>
                          </m:r>
                        </m:num>
                        <m:den>
                          <m:r>
                            <a:rPr lang="hu-HU" sz="2400" b="0" i="1" smtClean="0">
                              <a:latin typeface="Cambria Math" panose="02040503050406030204" pitchFamily="18" charset="0"/>
                              <a:ea typeface="Cambria Math" panose="02040503050406030204" pitchFamily="18" charset="0"/>
                            </a:rPr>
                            <m:t>𝐴</m:t>
                          </m:r>
                        </m:den>
                      </m:f>
                    </m:oMath>
                  </m:oMathPara>
                </a14:m>
                <a:endParaRPr lang="hu-HU" sz="2400" dirty="0"/>
              </a:p>
            </p:txBody>
          </p:sp>
        </mc:Choice>
        <mc:Fallback xmlns="">
          <p:sp>
            <p:nvSpPr>
              <p:cNvPr id="63" name="Szövegdoboz 62">
                <a:extLst>
                  <a:ext uri="{FF2B5EF4-FFF2-40B4-BE49-F238E27FC236}">
                    <a16:creationId xmlns:a16="http://schemas.microsoft.com/office/drawing/2014/main" id="{483E9CF8-EC29-4FFC-985B-53B21984B021}"/>
                  </a:ext>
                </a:extLst>
              </p:cNvPr>
              <p:cNvSpPr txBox="1">
                <a:spLocks noRot="1" noChangeAspect="1" noMove="1" noResize="1" noEditPoints="1" noAdjustHandles="1" noChangeArrowheads="1" noChangeShapeType="1" noTextEdit="1"/>
              </p:cNvSpPr>
              <p:nvPr/>
            </p:nvSpPr>
            <p:spPr>
              <a:xfrm>
                <a:off x="3122983" y="4532552"/>
                <a:ext cx="1101455" cy="698076"/>
              </a:xfrm>
              <a:prstGeom prst="rect">
                <a:avLst/>
              </a:prstGeom>
              <a:blipFill>
                <a:blip r:embed="rId3"/>
                <a:stretch>
                  <a:fillRect/>
                </a:stretch>
              </a:blipFill>
            </p:spPr>
            <p:txBody>
              <a:bodyPr/>
              <a:lstStyle/>
              <a:p>
                <a:r>
                  <a:rPr lang="hu-HU">
                    <a:noFill/>
                  </a:rPr>
                  <a:t> </a:t>
                </a:r>
              </a:p>
            </p:txBody>
          </p:sp>
        </mc:Fallback>
      </mc:AlternateContent>
      <p:grpSp>
        <p:nvGrpSpPr>
          <p:cNvPr id="97" name="Csoportba foglalás 96">
            <a:extLst>
              <a:ext uri="{FF2B5EF4-FFF2-40B4-BE49-F238E27FC236}">
                <a16:creationId xmlns:a16="http://schemas.microsoft.com/office/drawing/2014/main" id="{BD1CC1DA-0FBB-4809-9430-304FF8DED614}"/>
              </a:ext>
            </a:extLst>
          </p:cNvPr>
          <p:cNvGrpSpPr/>
          <p:nvPr/>
        </p:nvGrpSpPr>
        <p:grpSpPr>
          <a:xfrm>
            <a:off x="6430319" y="2789732"/>
            <a:ext cx="4951668" cy="3514411"/>
            <a:chOff x="6195934" y="2653260"/>
            <a:chExt cx="4951668" cy="3514411"/>
          </a:xfrm>
        </p:grpSpPr>
        <p:sp>
          <p:nvSpPr>
            <p:cNvPr id="70" name="Ellipszis 69">
              <a:extLst>
                <a:ext uri="{FF2B5EF4-FFF2-40B4-BE49-F238E27FC236}">
                  <a16:creationId xmlns:a16="http://schemas.microsoft.com/office/drawing/2014/main" id="{77B1755F-3368-407E-872D-A1A29575AE52}"/>
                </a:ext>
              </a:extLst>
            </p:cNvPr>
            <p:cNvSpPr/>
            <p:nvPr/>
          </p:nvSpPr>
          <p:spPr>
            <a:xfrm>
              <a:off x="8994098" y="2653260"/>
              <a:ext cx="288000" cy="2880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u-HU" dirty="0"/>
                <a:t>-</a:t>
              </a:r>
            </a:p>
          </p:txBody>
        </p:sp>
        <p:sp>
          <p:nvSpPr>
            <p:cNvPr id="75" name="Ellipszis 74">
              <a:extLst>
                <a:ext uri="{FF2B5EF4-FFF2-40B4-BE49-F238E27FC236}">
                  <a16:creationId xmlns:a16="http://schemas.microsoft.com/office/drawing/2014/main" id="{27997765-7F1E-4180-927F-F3D3DF5B0675}"/>
                </a:ext>
              </a:extLst>
            </p:cNvPr>
            <p:cNvSpPr/>
            <p:nvPr/>
          </p:nvSpPr>
          <p:spPr>
            <a:xfrm>
              <a:off x="6195934" y="2658256"/>
              <a:ext cx="288000" cy="2880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u-HU" dirty="0"/>
                <a:t>-</a:t>
              </a:r>
            </a:p>
          </p:txBody>
        </p:sp>
        <p:sp>
          <p:nvSpPr>
            <p:cNvPr id="79" name="Ellipszis 78">
              <a:extLst>
                <a:ext uri="{FF2B5EF4-FFF2-40B4-BE49-F238E27FC236}">
                  <a16:creationId xmlns:a16="http://schemas.microsoft.com/office/drawing/2014/main" id="{FD5CE31B-A409-445E-A400-E80EEB766581}"/>
                </a:ext>
              </a:extLst>
            </p:cNvPr>
            <p:cNvSpPr/>
            <p:nvPr/>
          </p:nvSpPr>
          <p:spPr>
            <a:xfrm>
              <a:off x="9218950" y="5879671"/>
              <a:ext cx="288000" cy="2880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u-HU" dirty="0"/>
                <a:t>-</a:t>
              </a:r>
            </a:p>
          </p:txBody>
        </p:sp>
        <p:sp>
          <p:nvSpPr>
            <p:cNvPr id="84" name="Ellipszis 83">
              <a:extLst>
                <a:ext uri="{FF2B5EF4-FFF2-40B4-BE49-F238E27FC236}">
                  <a16:creationId xmlns:a16="http://schemas.microsoft.com/office/drawing/2014/main" id="{CE7C6B74-AB32-48E2-8B5A-3CFCD46DD5FC}"/>
                </a:ext>
              </a:extLst>
            </p:cNvPr>
            <p:cNvSpPr/>
            <p:nvPr/>
          </p:nvSpPr>
          <p:spPr>
            <a:xfrm>
              <a:off x="8113426" y="3950634"/>
              <a:ext cx="288000" cy="288000"/>
            </a:xfrm>
            <a:prstGeom prst="ellipse">
              <a:avLst/>
            </a:prstGeom>
            <a:solidFill>
              <a:srgbClr val="F6989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u-HU" dirty="0"/>
                <a:t>+</a:t>
              </a:r>
            </a:p>
          </p:txBody>
        </p:sp>
        <p:sp>
          <p:nvSpPr>
            <p:cNvPr id="85" name="Ellipszis 84">
              <a:extLst>
                <a:ext uri="{FF2B5EF4-FFF2-40B4-BE49-F238E27FC236}">
                  <a16:creationId xmlns:a16="http://schemas.microsoft.com/office/drawing/2014/main" id="{C3ECD05C-4C12-4CF1-9196-09F9FE8A7A51}"/>
                </a:ext>
              </a:extLst>
            </p:cNvPr>
            <p:cNvSpPr/>
            <p:nvPr/>
          </p:nvSpPr>
          <p:spPr>
            <a:xfrm>
              <a:off x="10859602" y="4285836"/>
              <a:ext cx="288000" cy="288000"/>
            </a:xfrm>
            <a:prstGeom prst="ellipse">
              <a:avLst/>
            </a:prstGeom>
            <a:solidFill>
              <a:srgbClr val="F6989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u-HU" dirty="0"/>
                <a:t>+</a:t>
              </a:r>
            </a:p>
          </p:txBody>
        </p:sp>
        <p:sp>
          <p:nvSpPr>
            <p:cNvPr id="93" name="Ellipszis 92">
              <a:extLst>
                <a:ext uri="{FF2B5EF4-FFF2-40B4-BE49-F238E27FC236}">
                  <a16:creationId xmlns:a16="http://schemas.microsoft.com/office/drawing/2014/main" id="{8154AD59-91AD-49BC-A254-8845FE3278FD}"/>
                </a:ext>
              </a:extLst>
            </p:cNvPr>
            <p:cNvSpPr/>
            <p:nvPr/>
          </p:nvSpPr>
          <p:spPr>
            <a:xfrm>
              <a:off x="7322447" y="5136120"/>
              <a:ext cx="288000" cy="288000"/>
            </a:xfrm>
            <a:prstGeom prst="ellipse">
              <a:avLst/>
            </a:prstGeom>
            <a:solidFill>
              <a:srgbClr val="F6989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u-HU" dirty="0"/>
                <a:t>+</a:t>
              </a:r>
            </a:p>
          </p:txBody>
        </p:sp>
      </p:grpSp>
      <p:grpSp>
        <p:nvGrpSpPr>
          <p:cNvPr id="121" name="Csoportba foglalás 120">
            <a:extLst>
              <a:ext uri="{FF2B5EF4-FFF2-40B4-BE49-F238E27FC236}">
                <a16:creationId xmlns:a16="http://schemas.microsoft.com/office/drawing/2014/main" id="{4ACADEA4-89C2-4228-8322-10CEC409CF18}"/>
              </a:ext>
            </a:extLst>
          </p:cNvPr>
          <p:cNvGrpSpPr/>
          <p:nvPr/>
        </p:nvGrpSpPr>
        <p:grpSpPr>
          <a:xfrm>
            <a:off x="7154864" y="3679471"/>
            <a:ext cx="3473005" cy="2723941"/>
            <a:chOff x="7213553" y="3691503"/>
            <a:chExt cx="3473005" cy="2723941"/>
          </a:xfrm>
        </p:grpSpPr>
        <p:sp>
          <p:nvSpPr>
            <p:cNvPr id="72" name="Ellipszis 71">
              <a:extLst>
                <a:ext uri="{FF2B5EF4-FFF2-40B4-BE49-F238E27FC236}">
                  <a16:creationId xmlns:a16="http://schemas.microsoft.com/office/drawing/2014/main" id="{6039864D-6C77-4A84-A9F6-5FE91DEBA96A}"/>
                </a:ext>
              </a:extLst>
            </p:cNvPr>
            <p:cNvSpPr/>
            <p:nvPr/>
          </p:nvSpPr>
          <p:spPr>
            <a:xfrm>
              <a:off x="7655590" y="4593171"/>
              <a:ext cx="288000" cy="2880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u-HU" dirty="0"/>
                <a:t>-</a:t>
              </a:r>
            </a:p>
          </p:txBody>
        </p:sp>
        <p:sp>
          <p:nvSpPr>
            <p:cNvPr id="76" name="Ellipszis 75">
              <a:extLst>
                <a:ext uri="{FF2B5EF4-FFF2-40B4-BE49-F238E27FC236}">
                  <a16:creationId xmlns:a16="http://schemas.microsoft.com/office/drawing/2014/main" id="{DABC0E4C-277D-47DE-AC97-B58F3EB10D18}"/>
                </a:ext>
              </a:extLst>
            </p:cNvPr>
            <p:cNvSpPr/>
            <p:nvPr/>
          </p:nvSpPr>
          <p:spPr>
            <a:xfrm>
              <a:off x="9839788" y="3942350"/>
              <a:ext cx="288000" cy="2880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u-HU" dirty="0"/>
                <a:t>-</a:t>
              </a:r>
            </a:p>
          </p:txBody>
        </p:sp>
        <p:sp>
          <p:nvSpPr>
            <p:cNvPr id="83" name="Ellipszis 82">
              <a:extLst>
                <a:ext uri="{FF2B5EF4-FFF2-40B4-BE49-F238E27FC236}">
                  <a16:creationId xmlns:a16="http://schemas.microsoft.com/office/drawing/2014/main" id="{28EBBC9D-80D1-42EA-9D90-CD6D28D47F9B}"/>
                </a:ext>
              </a:extLst>
            </p:cNvPr>
            <p:cNvSpPr/>
            <p:nvPr/>
          </p:nvSpPr>
          <p:spPr>
            <a:xfrm>
              <a:off x="7926714" y="6098117"/>
              <a:ext cx="288000" cy="2880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u-HU" dirty="0"/>
                <a:t>-</a:t>
              </a:r>
            </a:p>
          </p:txBody>
        </p:sp>
        <p:sp>
          <p:nvSpPr>
            <p:cNvPr id="92" name="Ellipszis 91">
              <a:extLst>
                <a:ext uri="{FF2B5EF4-FFF2-40B4-BE49-F238E27FC236}">
                  <a16:creationId xmlns:a16="http://schemas.microsoft.com/office/drawing/2014/main" id="{9F31B806-D0B5-4921-94D3-D573D2513527}"/>
                </a:ext>
              </a:extLst>
            </p:cNvPr>
            <p:cNvSpPr/>
            <p:nvPr/>
          </p:nvSpPr>
          <p:spPr>
            <a:xfrm>
              <a:off x="7213553" y="3691503"/>
              <a:ext cx="288000" cy="288000"/>
            </a:xfrm>
            <a:prstGeom prst="ellipse">
              <a:avLst/>
            </a:prstGeom>
            <a:solidFill>
              <a:srgbClr val="F6989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u-HU" dirty="0"/>
                <a:t>+</a:t>
              </a:r>
            </a:p>
          </p:txBody>
        </p:sp>
        <p:sp>
          <p:nvSpPr>
            <p:cNvPr id="94" name="Ellipszis 93">
              <a:extLst>
                <a:ext uri="{FF2B5EF4-FFF2-40B4-BE49-F238E27FC236}">
                  <a16:creationId xmlns:a16="http://schemas.microsoft.com/office/drawing/2014/main" id="{31888438-9F06-4E08-9164-C1A69C7DC324}"/>
                </a:ext>
              </a:extLst>
            </p:cNvPr>
            <p:cNvSpPr/>
            <p:nvPr/>
          </p:nvSpPr>
          <p:spPr>
            <a:xfrm>
              <a:off x="10398558" y="6127444"/>
              <a:ext cx="288000" cy="288000"/>
            </a:xfrm>
            <a:prstGeom prst="ellipse">
              <a:avLst/>
            </a:prstGeom>
            <a:solidFill>
              <a:srgbClr val="F6989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u-HU" dirty="0"/>
                <a:t>+</a:t>
              </a:r>
            </a:p>
          </p:txBody>
        </p:sp>
        <p:sp>
          <p:nvSpPr>
            <p:cNvPr id="95" name="Ellipszis 94">
              <a:extLst>
                <a:ext uri="{FF2B5EF4-FFF2-40B4-BE49-F238E27FC236}">
                  <a16:creationId xmlns:a16="http://schemas.microsoft.com/office/drawing/2014/main" id="{FBAD1F67-A556-40D6-B3B5-2B498519EA27}"/>
                </a:ext>
              </a:extLst>
            </p:cNvPr>
            <p:cNvSpPr/>
            <p:nvPr/>
          </p:nvSpPr>
          <p:spPr>
            <a:xfrm>
              <a:off x="9241845" y="5084222"/>
              <a:ext cx="288000" cy="288000"/>
            </a:xfrm>
            <a:prstGeom prst="ellipse">
              <a:avLst/>
            </a:prstGeom>
            <a:solidFill>
              <a:srgbClr val="F6989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u-HU" dirty="0"/>
                <a:t>+</a:t>
              </a:r>
            </a:p>
          </p:txBody>
        </p:sp>
      </p:grpSp>
      <p:grpSp>
        <p:nvGrpSpPr>
          <p:cNvPr id="119" name="Csoportba foglalás 118">
            <a:extLst>
              <a:ext uri="{FF2B5EF4-FFF2-40B4-BE49-F238E27FC236}">
                <a16:creationId xmlns:a16="http://schemas.microsoft.com/office/drawing/2014/main" id="{2798B2D4-D29C-441F-B4ED-19610B656206}"/>
              </a:ext>
            </a:extLst>
          </p:cNvPr>
          <p:cNvGrpSpPr/>
          <p:nvPr/>
        </p:nvGrpSpPr>
        <p:grpSpPr>
          <a:xfrm>
            <a:off x="6249770" y="2934618"/>
            <a:ext cx="5312057" cy="3230478"/>
            <a:chOff x="6321945" y="3083135"/>
            <a:chExt cx="5312057" cy="3230478"/>
          </a:xfrm>
        </p:grpSpPr>
        <p:cxnSp>
          <p:nvCxnSpPr>
            <p:cNvPr id="99" name="Egyenes összekötő nyíllal 98">
              <a:extLst>
                <a:ext uri="{FF2B5EF4-FFF2-40B4-BE49-F238E27FC236}">
                  <a16:creationId xmlns:a16="http://schemas.microsoft.com/office/drawing/2014/main" id="{D34DB24A-7B80-43D4-ABB1-690F1106A60E}"/>
                </a:ext>
              </a:extLst>
            </p:cNvPr>
            <p:cNvCxnSpPr>
              <a:cxnSpLocks/>
            </p:cNvCxnSpPr>
            <p:nvPr/>
          </p:nvCxnSpPr>
          <p:spPr>
            <a:xfrm>
              <a:off x="8678719" y="4374647"/>
              <a:ext cx="180000" cy="0"/>
            </a:xfrm>
            <a:prstGeom prst="straightConnector1">
              <a:avLst/>
            </a:prstGeom>
            <a:ln w="25400">
              <a:solidFill>
                <a:srgbClr val="F6989F"/>
              </a:solidFill>
              <a:tailEnd type="triangle"/>
            </a:ln>
          </p:spPr>
          <p:style>
            <a:lnRef idx="1">
              <a:schemeClr val="accent1"/>
            </a:lnRef>
            <a:fillRef idx="0">
              <a:schemeClr val="accent1"/>
            </a:fillRef>
            <a:effectRef idx="0">
              <a:schemeClr val="accent1"/>
            </a:effectRef>
            <a:fontRef idx="minor">
              <a:schemeClr val="tx1"/>
            </a:fontRef>
          </p:style>
        </p:cxnSp>
        <p:cxnSp>
          <p:nvCxnSpPr>
            <p:cNvPr id="100" name="Egyenes összekötő nyíllal 99">
              <a:extLst>
                <a:ext uri="{FF2B5EF4-FFF2-40B4-BE49-F238E27FC236}">
                  <a16:creationId xmlns:a16="http://schemas.microsoft.com/office/drawing/2014/main" id="{64F93159-F03E-450C-A8A6-6EF6F0AB7B63}"/>
                </a:ext>
              </a:extLst>
            </p:cNvPr>
            <p:cNvCxnSpPr>
              <a:cxnSpLocks/>
            </p:cNvCxnSpPr>
            <p:nvPr/>
          </p:nvCxnSpPr>
          <p:spPr>
            <a:xfrm>
              <a:off x="11454002" y="4707522"/>
              <a:ext cx="180000" cy="0"/>
            </a:xfrm>
            <a:prstGeom prst="straightConnector1">
              <a:avLst/>
            </a:prstGeom>
            <a:ln w="25400">
              <a:solidFill>
                <a:srgbClr val="F6989F"/>
              </a:solidFill>
              <a:tailEnd type="triangle"/>
            </a:ln>
          </p:spPr>
          <p:style>
            <a:lnRef idx="1">
              <a:schemeClr val="accent1"/>
            </a:lnRef>
            <a:fillRef idx="0">
              <a:schemeClr val="accent1"/>
            </a:fillRef>
            <a:effectRef idx="0">
              <a:schemeClr val="accent1"/>
            </a:effectRef>
            <a:fontRef idx="minor">
              <a:schemeClr val="tx1"/>
            </a:fontRef>
          </p:style>
        </p:cxnSp>
        <p:cxnSp>
          <p:nvCxnSpPr>
            <p:cNvPr id="101" name="Egyenes összekötő nyíllal 100">
              <a:extLst>
                <a:ext uri="{FF2B5EF4-FFF2-40B4-BE49-F238E27FC236}">
                  <a16:creationId xmlns:a16="http://schemas.microsoft.com/office/drawing/2014/main" id="{238E30C4-8781-4C3A-BC8E-0DBE699C33E8}"/>
                </a:ext>
              </a:extLst>
            </p:cNvPr>
            <p:cNvCxnSpPr>
              <a:cxnSpLocks/>
            </p:cNvCxnSpPr>
            <p:nvPr/>
          </p:nvCxnSpPr>
          <p:spPr>
            <a:xfrm>
              <a:off x="7888645" y="5564268"/>
              <a:ext cx="180000" cy="0"/>
            </a:xfrm>
            <a:prstGeom prst="straightConnector1">
              <a:avLst/>
            </a:prstGeom>
            <a:ln w="25400">
              <a:solidFill>
                <a:srgbClr val="F6989F"/>
              </a:solidFill>
              <a:tailEnd type="triangle"/>
            </a:ln>
          </p:spPr>
          <p:style>
            <a:lnRef idx="1">
              <a:schemeClr val="accent1"/>
            </a:lnRef>
            <a:fillRef idx="0">
              <a:schemeClr val="accent1"/>
            </a:fillRef>
            <a:effectRef idx="0">
              <a:schemeClr val="accent1"/>
            </a:effectRef>
            <a:fontRef idx="minor">
              <a:schemeClr val="tx1"/>
            </a:fontRef>
          </p:style>
        </p:cxnSp>
        <p:cxnSp>
          <p:nvCxnSpPr>
            <p:cNvPr id="104" name="Egyenes összekötő nyíllal 103">
              <a:extLst>
                <a:ext uri="{FF2B5EF4-FFF2-40B4-BE49-F238E27FC236}">
                  <a16:creationId xmlns:a16="http://schemas.microsoft.com/office/drawing/2014/main" id="{3E64201E-CF82-4DEF-BE81-649F4D598599}"/>
                </a:ext>
              </a:extLst>
            </p:cNvPr>
            <p:cNvCxnSpPr>
              <a:cxnSpLocks/>
            </p:cNvCxnSpPr>
            <p:nvPr/>
          </p:nvCxnSpPr>
          <p:spPr>
            <a:xfrm>
              <a:off x="6321945" y="3094499"/>
              <a:ext cx="180000" cy="0"/>
            </a:xfrm>
            <a:prstGeom prst="straightConnector1">
              <a:avLst/>
            </a:prstGeom>
            <a:ln w="25400">
              <a:solidFill>
                <a:schemeClr val="accent1"/>
              </a:solidFill>
              <a:headEnd type="triangle"/>
              <a:tailEnd type="none"/>
            </a:ln>
          </p:spPr>
          <p:style>
            <a:lnRef idx="1">
              <a:schemeClr val="accent1"/>
            </a:lnRef>
            <a:fillRef idx="0">
              <a:schemeClr val="accent1"/>
            </a:fillRef>
            <a:effectRef idx="0">
              <a:schemeClr val="accent1"/>
            </a:effectRef>
            <a:fontRef idx="minor">
              <a:schemeClr val="tx1"/>
            </a:fontRef>
          </p:style>
        </p:cxnSp>
        <p:cxnSp>
          <p:nvCxnSpPr>
            <p:cNvPr id="105" name="Egyenes összekötő nyíllal 104">
              <a:extLst>
                <a:ext uri="{FF2B5EF4-FFF2-40B4-BE49-F238E27FC236}">
                  <a16:creationId xmlns:a16="http://schemas.microsoft.com/office/drawing/2014/main" id="{0831B8C8-4A01-4F7F-9207-62E0E9F33E97}"/>
                </a:ext>
              </a:extLst>
            </p:cNvPr>
            <p:cNvCxnSpPr>
              <a:cxnSpLocks/>
            </p:cNvCxnSpPr>
            <p:nvPr/>
          </p:nvCxnSpPr>
          <p:spPr>
            <a:xfrm>
              <a:off x="9115945" y="3083135"/>
              <a:ext cx="180000" cy="0"/>
            </a:xfrm>
            <a:prstGeom prst="straightConnector1">
              <a:avLst/>
            </a:prstGeom>
            <a:ln w="25400">
              <a:solidFill>
                <a:schemeClr val="accent1"/>
              </a:solidFill>
              <a:headEnd type="triangle"/>
              <a:tailEnd type="none"/>
            </a:ln>
          </p:spPr>
          <p:style>
            <a:lnRef idx="1">
              <a:schemeClr val="accent1"/>
            </a:lnRef>
            <a:fillRef idx="0">
              <a:schemeClr val="accent1"/>
            </a:fillRef>
            <a:effectRef idx="0">
              <a:schemeClr val="accent1"/>
            </a:effectRef>
            <a:fontRef idx="minor">
              <a:schemeClr val="tx1"/>
            </a:fontRef>
          </p:style>
        </p:cxnSp>
        <p:cxnSp>
          <p:nvCxnSpPr>
            <p:cNvPr id="106" name="Egyenes összekötő nyíllal 105">
              <a:extLst>
                <a:ext uri="{FF2B5EF4-FFF2-40B4-BE49-F238E27FC236}">
                  <a16:creationId xmlns:a16="http://schemas.microsoft.com/office/drawing/2014/main" id="{2CE522DD-5667-453E-86EF-889B05AB4680}"/>
                </a:ext>
              </a:extLst>
            </p:cNvPr>
            <p:cNvCxnSpPr>
              <a:cxnSpLocks/>
            </p:cNvCxnSpPr>
            <p:nvPr/>
          </p:nvCxnSpPr>
          <p:spPr>
            <a:xfrm>
              <a:off x="9336190" y="6313613"/>
              <a:ext cx="180000" cy="0"/>
            </a:xfrm>
            <a:prstGeom prst="straightConnector1">
              <a:avLst/>
            </a:prstGeom>
            <a:ln w="25400">
              <a:solidFill>
                <a:schemeClr val="accent1"/>
              </a:solidFill>
              <a:headEnd type="triangle"/>
              <a:tailEnd type="none"/>
            </a:ln>
          </p:spPr>
          <p:style>
            <a:lnRef idx="1">
              <a:schemeClr val="accent1"/>
            </a:lnRef>
            <a:fillRef idx="0">
              <a:schemeClr val="accent1"/>
            </a:fillRef>
            <a:effectRef idx="0">
              <a:schemeClr val="accent1"/>
            </a:effectRef>
            <a:fontRef idx="minor">
              <a:schemeClr val="tx1"/>
            </a:fontRef>
          </p:style>
        </p:cxnSp>
      </p:grpSp>
      <p:grpSp>
        <p:nvGrpSpPr>
          <p:cNvPr id="120" name="Csoportba foglalás 119">
            <a:extLst>
              <a:ext uri="{FF2B5EF4-FFF2-40B4-BE49-F238E27FC236}">
                <a16:creationId xmlns:a16="http://schemas.microsoft.com/office/drawing/2014/main" id="{0427B07D-DA66-4DA5-8A0A-59E5D5A9F2CA}"/>
              </a:ext>
            </a:extLst>
          </p:cNvPr>
          <p:cNvGrpSpPr/>
          <p:nvPr/>
        </p:nvGrpSpPr>
        <p:grpSpPr>
          <a:xfrm>
            <a:off x="7412020" y="3822953"/>
            <a:ext cx="3389370" cy="2424621"/>
            <a:chOff x="7470709" y="3834985"/>
            <a:chExt cx="3389370" cy="2424621"/>
          </a:xfrm>
        </p:grpSpPr>
        <p:cxnSp>
          <p:nvCxnSpPr>
            <p:cNvPr id="107" name="Egyenes összekötő nyíllal 106">
              <a:extLst>
                <a:ext uri="{FF2B5EF4-FFF2-40B4-BE49-F238E27FC236}">
                  <a16:creationId xmlns:a16="http://schemas.microsoft.com/office/drawing/2014/main" id="{24610AF7-F926-4FA0-97E1-1CE2260283B2}"/>
                </a:ext>
              </a:extLst>
            </p:cNvPr>
            <p:cNvCxnSpPr/>
            <p:nvPr/>
          </p:nvCxnSpPr>
          <p:spPr>
            <a:xfrm>
              <a:off x="10680079" y="6259606"/>
              <a:ext cx="180000" cy="0"/>
            </a:xfrm>
            <a:prstGeom prst="straightConnector1">
              <a:avLst/>
            </a:prstGeom>
            <a:ln w="25400">
              <a:solidFill>
                <a:srgbClr val="F6989F"/>
              </a:solidFill>
              <a:tailEnd type="triangle"/>
            </a:ln>
          </p:spPr>
          <p:style>
            <a:lnRef idx="1">
              <a:schemeClr val="accent1"/>
            </a:lnRef>
            <a:fillRef idx="0">
              <a:schemeClr val="accent1"/>
            </a:fillRef>
            <a:effectRef idx="0">
              <a:schemeClr val="accent1"/>
            </a:effectRef>
            <a:fontRef idx="minor">
              <a:schemeClr val="tx1"/>
            </a:fontRef>
          </p:style>
        </p:cxnSp>
        <p:cxnSp>
          <p:nvCxnSpPr>
            <p:cNvPr id="108" name="Egyenes összekötő nyíllal 107">
              <a:extLst>
                <a:ext uri="{FF2B5EF4-FFF2-40B4-BE49-F238E27FC236}">
                  <a16:creationId xmlns:a16="http://schemas.microsoft.com/office/drawing/2014/main" id="{A06DF3B9-0CF2-4B98-B3E6-AB964570FEA7}"/>
                </a:ext>
              </a:extLst>
            </p:cNvPr>
            <p:cNvCxnSpPr/>
            <p:nvPr/>
          </p:nvCxnSpPr>
          <p:spPr>
            <a:xfrm>
              <a:off x="9642268" y="4098092"/>
              <a:ext cx="180000" cy="0"/>
            </a:xfrm>
            <a:prstGeom prst="straightConnector1">
              <a:avLst/>
            </a:prstGeom>
            <a:ln w="25400">
              <a:solidFill>
                <a:schemeClr val="accent1"/>
              </a:solidFill>
              <a:headEnd type="triangle"/>
              <a:tailEnd type="none"/>
            </a:ln>
          </p:spPr>
          <p:style>
            <a:lnRef idx="1">
              <a:schemeClr val="accent1"/>
            </a:lnRef>
            <a:fillRef idx="0">
              <a:schemeClr val="accent1"/>
            </a:fillRef>
            <a:effectRef idx="0">
              <a:schemeClr val="accent1"/>
            </a:effectRef>
            <a:fontRef idx="minor">
              <a:schemeClr val="tx1"/>
            </a:fontRef>
          </p:style>
        </p:cxnSp>
        <p:cxnSp>
          <p:nvCxnSpPr>
            <p:cNvPr id="109" name="Egyenes összekötő nyíllal 108">
              <a:extLst>
                <a:ext uri="{FF2B5EF4-FFF2-40B4-BE49-F238E27FC236}">
                  <a16:creationId xmlns:a16="http://schemas.microsoft.com/office/drawing/2014/main" id="{3510641D-3854-4148-BB9D-6EB57575934C}"/>
                </a:ext>
              </a:extLst>
            </p:cNvPr>
            <p:cNvCxnSpPr/>
            <p:nvPr/>
          </p:nvCxnSpPr>
          <p:spPr>
            <a:xfrm>
              <a:off x="9520961" y="5220893"/>
              <a:ext cx="180000" cy="0"/>
            </a:xfrm>
            <a:prstGeom prst="straightConnector1">
              <a:avLst/>
            </a:prstGeom>
            <a:ln w="25400">
              <a:solidFill>
                <a:srgbClr val="F6989F"/>
              </a:solidFill>
              <a:tailEnd type="triangle"/>
            </a:ln>
          </p:spPr>
          <p:style>
            <a:lnRef idx="1">
              <a:schemeClr val="accent1"/>
            </a:lnRef>
            <a:fillRef idx="0">
              <a:schemeClr val="accent1"/>
            </a:fillRef>
            <a:effectRef idx="0">
              <a:schemeClr val="accent1"/>
            </a:effectRef>
            <a:fontRef idx="minor">
              <a:schemeClr val="tx1"/>
            </a:fontRef>
          </p:style>
        </p:cxnSp>
        <p:cxnSp>
          <p:nvCxnSpPr>
            <p:cNvPr id="110" name="Egyenes összekötő nyíllal 109">
              <a:extLst>
                <a:ext uri="{FF2B5EF4-FFF2-40B4-BE49-F238E27FC236}">
                  <a16:creationId xmlns:a16="http://schemas.microsoft.com/office/drawing/2014/main" id="{8262CB60-DF2E-4AF1-8C68-D586C85DE644}"/>
                </a:ext>
              </a:extLst>
            </p:cNvPr>
            <p:cNvCxnSpPr/>
            <p:nvPr/>
          </p:nvCxnSpPr>
          <p:spPr>
            <a:xfrm>
              <a:off x="7470709" y="4737308"/>
              <a:ext cx="180000" cy="0"/>
            </a:xfrm>
            <a:prstGeom prst="straightConnector1">
              <a:avLst/>
            </a:prstGeom>
            <a:ln w="25400">
              <a:solidFill>
                <a:schemeClr val="accent1"/>
              </a:solidFill>
              <a:headEnd type="triangle"/>
              <a:tailEnd type="none"/>
            </a:ln>
          </p:spPr>
          <p:style>
            <a:lnRef idx="1">
              <a:schemeClr val="accent1"/>
            </a:lnRef>
            <a:fillRef idx="0">
              <a:schemeClr val="accent1"/>
            </a:fillRef>
            <a:effectRef idx="0">
              <a:schemeClr val="accent1"/>
            </a:effectRef>
            <a:fontRef idx="minor">
              <a:schemeClr val="tx1"/>
            </a:fontRef>
          </p:style>
        </p:cxnSp>
        <p:cxnSp>
          <p:nvCxnSpPr>
            <p:cNvPr id="111" name="Egyenes összekötő nyíllal 110">
              <a:extLst>
                <a:ext uri="{FF2B5EF4-FFF2-40B4-BE49-F238E27FC236}">
                  <a16:creationId xmlns:a16="http://schemas.microsoft.com/office/drawing/2014/main" id="{A9AE3AAE-DDAE-4A5F-9C94-8EE7A1FA59D2}"/>
                </a:ext>
              </a:extLst>
            </p:cNvPr>
            <p:cNvCxnSpPr/>
            <p:nvPr/>
          </p:nvCxnSpPr>
          <p:spPr>
            <a:xfrm>
              <a:off x="7498819" y="3834985"/>
              <a:ext cx="180000" cy="0"/>
            </a:xfrm>
            <a:prstGeom prst="straightConnector1">
              <a:avLst/>
            </a:prstGeom>
            <a:ln w="25400">
              <a:solidFill>
                <a:srgbClr val="F6989F"/>
              </a:solidFill>
              <a:tailEnd type="triangle"/>
            </a:ln>
          </p:spPr>
          <p:style>
            <a:lnRef idx="1">
              <a:schemeClr val="accent1"/>
            </a:lnRef>
            <a:fillRef idx="0">
              <a:schemeClr val="accent1"/>
            </a:fillRef>
            <a:effectRef idx="0">
              <a:schemeClr val="accent1"/>
            </a:effectRef>
            <a:fontRef idx="minor">
              <a:schemeClr val="tx1"/>
            </a:fontRef>
          </p:style>
        </p:cxnSp>
        <p:cxnSp>
          <p:nvCxnSpPr>
            <p:cNvPr id="112" name="Egyenes összekötő nyíllal 111">
              <a:extLst>
                <a:ext uri="{FF2B5EF4-FFF2-40B4-BE49-F238E27FC236}">
                  <a16:creationId xmlns:a16="http://schemas.microsoft.com/office/drawing/2014/main" id="{445B269E-BC5B-4B36-84D9-B15020696398}"/>
                </a:ext>
              </a:extLst>
            </p:cNvPr>
            <p:cNvCxnSpPr/>
            <p:nvPr/>
          </p:nvCxnSpPr>
          <p:spPr>
            <a:xfrm>
              <a:off x="7736866" y="6245955"/>
              <a:ext cx="180000" cy="0"/>
            </a:xfrm>
            <a:prstGeom prst="straightConnector1">
              <a:avLst/>
            </a:prstGeom>
            <a:ln w="25400">
              <a:solidFill>
                <a:schemeClr val="accent1"/>
              </a:solidFill>
              <a:headEnd type="triangle"/>
              <a:tailEnd type="none"/>
            </a:ln>
          </p:spPr>
          <p:style>
            <a:lnRef idx="1">
              <a:schemeClr val="accent1"/>
            </a:lnRef>
            <a:fillRef idx="0">
              <a:schemeClr val="accent1"/>
            </a:fillRef>
            <a:effectRef idx="0">
              <a:schemeClr val="accent1"/>
            </a:effectRef>
            <a:fontRef idx="minor">
              <a:schemeClr val="tx1"/>
            </a:fontRef>
          </p:style>
        </p:cxnSp>
      </p:grpSp>
      <p:grpSp>
        <p:nvGrpSpPr>
          <p:cNvPr id="5" name="Csoportba foglalás 4">
            <a:extLst>
              <a:ext uri="{FF2B5EF4-FFF2-40B4-BE49-F238E27FC236}">
                <a16:creationId xmlns:a16="http://schemas.microsoft.com/office/drawing/2014/main" id="{1CE22598-0541-4A42-A937-362F5D637B14}"/>
              </a:ext>
            </a:extLst>
          </p:cNvPr>
          <p:cNvGrpSpPr/>
          <p:nvPr/>
        </p:nvGrpSpPr>
        <p:grpSpPr>
          <a:xfrm>
            <a:off x="7097531" y="2761706"/>
            <a:ext cx="4085184" cy="3328277"/>
            <a:chOff x="7097531" y="2761706"/>
            <a:chExt cx="4085184" cy="3328277"/>
          </a:xfrm>
        </p:grpSpPr>
        <p:sp>
          <p:nvSpPr>
            <p:cNvPr id="71" name="Ellipszis 70">
              <a:extLst>
                <a:ext uri="{FF2B5EF4-FFF2-40B4-BE49-F238E27FC236}">
                  <a16:creationId xmlns:a16="http://schemas.microsoft.com/office/drawing/2014/main" id="{D2CA39B3-9390-4C73-A9BD-0149383ECD20}"/>
                </a:ext>
              </a:extLst>
            </p:cNvPr>
            <p:cNvSpPr/>
            <p:nvPr/>
          </p:nvSpPr>
          <p:spPr>
            <a:xfrm>
              <a:off x="8447900" y="3484023"/>
              <a:ext cx="288000" cy="2880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u-HU" dirty="0"/>
                <a:t>-</a:t>
              </a:r>
            </a:p>
          </p:txBody>
        </p:sp>
        <p:sp>
          <p:nvSpPr>
            <p:cNvPr id="73" name="Ellipszis 72">
              <a:extLst>
                <a:ext uri="{FF2B5EF4-FFF2-40B4-BE49-F238E27FC236}">
                  <a16:creationId xmlns:a16="http://schemas.microsoft.com/office/drawing/2014/main" id="{125BF33B-7463-4A85-B468-7E4B0E0072E0}"/>
                </a:ext>
              </a:extLst>
            </p:cNvPr>
            <p:cNvSpPr/>
            <p:nvPr/>
          </p:nvSpPr>
          <p:spPr>
            <a:xfrm>
              <a:off x="8590574" y="5220383"/>
              <a:ext cx="288000" cy="2880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u-HU" dirty="0"/>
                <a:t>-</a:t>
              </a:r>
            </a:p>
          </p:txBody>
        </p:sp>
        <p:sp>
          <p:nvSpPr>
            <p:cNvPr id="74" name="Ellipszis 73">
              <a:extLst>
                <a:ext uri="{FF2B5EF4-FFF2-40B4-BE49-F238E27FC236}">
                  <a16:creationId xmlns:a16="http://schemas.microsoft.com/office/drawing/2014/main" id="{EE206605-6399-455B-83E1-55A9995B002F}"/>
                </a:ext>
              </a:extLst>
            </p:cNvPr>
            <p:cNvSpPr/>
            <p:nvPr/>
          </p:nvSpPr>
          <p:spPr>
            <a:xfrm>
              <a:off x="8858945" y="4510329"/>
              <a:ext cx="288000" cy="2880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u-HU" dirty="0"/>
                <a:t>-</a:t>
              </a:r>
            </a:p>
          </p:txBody>
        </p:sp>
        <p:sp>
          <p:nvSpPr>
            <p:cNvPr id="77" name="Ellipszis 76">
              <a:extLst>
                <a:ext uri="{FF2B5EF4-FFF2-40B4-BE49-F238E27FC236}">
                  <a16:creationId xmlns:a16="http://schemas.microsoft.com/office/drawing/2014/main" id="{29533D52-0943-403E-B123-6C94FAFA40ED}"/>
                </a:ext>
              </a:extLst>
            </p:cNvPr>
            <p:cNvSpPr/>
            <p:nvPr/>
          </p:nvSpPr>
          <p:spPr>
            <a:xfrm>
              <a:off x="9983788" y="4879430"/>
              <a:ext cx="288000" cy="2880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u-HU" dirty="0"/>
                <a:t>-</a:t>
              </a:r>
            </a:p>
          </p:txBody>
        </p:sp>
        <p:sp>
          <p:nvSpPr>
            <p:cNvPr id="78" name="Ellipszis 77">
              <a:extLst>
                <a:ext uri="{FF2B5EF4-FFF2-40B4-BE49-F238E27FC236}">
                  <a16:creationId xmlns:a16="http://schemas.microsoft.com/office/drawing/2014/main" id="{C37A6C81-7D52-4ADA-B028-D7DBF0031A9D}"/>
                </a:ext>
              </a:extLst>
            </p:cNvPr>
            <p:cNvSpPr/>
            <p:nvPr/>
          </p:nvSpPr>
          <p:spPr>
            <a:xfrm>
              <a:off x="7589779" y="3160953"/>
              <a:ext cx="288000" cy="2880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u-HU" dirty="0"/>
                <a:t>-</a:t>
              </a:r>
            </a:p>
          </p:txBody>
        </p:sp>
        <p:sp>
          <p:nvSpPr>
            <p:cNvPr id="80" name="Ellipszis 79">
              <a:extLst>
                <a:ext uri="{FF2B5EF4-FFF2-40B4-BE49-F238E27FC236}">
                  <a16:creationId xmlns:a16="http://schemas.microsoft.com/office/drawing/2014/main" id="{BA5FE9A7-B463-4339-89A6-2C11D966220D}"/>
                </a:ext>
              </a:extLst>
            </p:cNvPr>
            <p:cNvSpPr/>
            <p:nvPr/>
          </p:nvSpPr>
          <p:spPr>
            <a:xfrm>
              <a:off x="10894715" y="5424205"/>
              <a:ext cx="288000" cy="2880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u-HU" dirty="0"/>
                <a:t>-</a:t>
              </a:r>
            </a:p>
          </p:txBody>
        </p:sp>
        <p:sp>
          <p:nvSpPr>
            <p:cNvPr id="81" name="Ellipszis 80">
              <a:extLst>
                <a:ext uri="{FF2B5EF4-FFF2-40B4-BE49-F238E27FC236}">
                  <a16:creationId xmlns:a16="http://schemas.microsoft.com/office/drawing/2014/main" id="{E56E20EC-F556-4787-9D93-038F5D3C45E6}"/>
                </a:ext>
              </a:extLst>
            </p:cNvPr>
            <p:cNvSpPr/>
            <p:nvPr/>
          </p:nvSpPr>
          <p:spPr>
            <a:xfrm>
              <a:off x="9839788" y="5801983"/>
              <a:ext cx="288000" cy="2880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u-HU" dirty="0"/>
                <a:t>-</a:t>
              </a:r>
            </a:p>
          </p:txBody>
        </p:sp>
        <p:sp>
          <p:nvSpPr>
            <p:cNvPr id="86" name="Ellipszis 85">
              <a:extLst>
                <a:ext uri="{FF2B5EF4-FFF2-40B4-BE49-F238E27FC236}">
                  <a16:creationId xmlns:a16="http://schemas.microsoft.com/office/drawing/2014/main" id="{D5DE1532-F548-46FE-A9FE-DD4244F95715}"/>
                </a:ext>
              </a:extLst>
            </p:cNvPr>
            <p:cNvSpPr/>
            <p:nvPr/>
          </p:nvSpPr>
          <p:spPr>
            <a:xfrm>
              <a:off x="8538579" y="5779563"/>
              <a:ext cx="288000" cy="288000"/>
            </a:xfrm>
            <a:prstGeom prst="ellipse">
              <a:avLst/>
            </a:prstGeom>
            <a:solidFill>
              <a:srgbClr val="F6989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u-HU" dirty="0"/>
                <a:t>+</a:t>
              </a:r>
            </a:p>
          </p:txBody>
        </p:sp>
        <p:sp>
          <p:nvSpPr>
            <p:cNvPr id="87" name="Ellipszis 86">
              <a:extLst>
                <a:ext uri="{FF2B5EF4-FFF2-40B4-BE49-F238E27FC236}">
                  <a16:creationId xmlns:a16="http://schemas.microsoft.com/office/drawing/2014/main" id="{F2DE0435-F662-444D-BCA5-90F49DD16E7C}"/>
                </a:ext>
              </a:extLst>
            </p:cNvPr>
            <p:cNvSpPr/>
            <p:nvPr/>
          </p:nvSpPr>
          <p:spPr>
            <a:xfrm>
              <a:off x="8311143" y="3003762"/>
              <a:ext cx="288000" cy="288000"/>
            </a:xfrm>
            <a:prstGeom prst="ellipse">
              <a:avLst/>
            </a:prstGeom>
            <a:solidFill>
              <a:srgbClr val="F6989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u-HU" dirty="0"/>
                <a:t>+</a:t>
              </a:r>
            </a:p>
          </p:txBody>
        </p:sp>
        <p:sp>
          <p:nvSpPr>
            <p:cNvPr id="88" name="Ellipszis 87">
              <a:extLst>
                <a:ext uri="{FF2B5EF4-FFF2-40B4-BE49-F238E27FC236}">
                  <a16:creationId xmlns:a16="http://schemas.microsoft.com/office/drawing/2014/main" id="{26FA8167-DDD4-4D2B-9177-E602B1A1DD5B}"/>
                </a:ext>
              </a:extLst>
            </p:cNvPr>
            <p:cNvSpPr/>
            <p:nvPr/>
          </p:nvSpPr>
          <p:spPr>
            <a:xfrm>
              <a:off x="9188414" y="3733030"/>
              <a:ext cx="288000" cy="288000"/>
            </a:xfrm>
            <a:prstGeom prst="ellipse">
              <a:avLst/>
            </a:prstGeom>
            <a:solidFill>
              <a:srgbClr val="F6989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u-HU" dirty="0"/>
                <a:t>+</a:t>
              </a:r>
            </a:p>
          </p:txBody>
        </p:sp>
        <p:sp>
          <p:nvSpPr>
            <p:cNvPr id="89" name="Ellipszis 88">
              <a:extLst>
                <a:ext uri="{FF2B5EF4-FFF2-40B4-BE49-F238E27FC236}">
                  <a16:creationId xmlns:a16="http://schemas.microsoft.com/office/drawing/2014/main" id="{8759FADE-748D-4C57-B53E-D4BFD9B9BD22}"/>
                </a:ext>
              </a:extLst>
            </p:cNvPr>
            <p:cNvSpPr/>
            <p:nvPr/>
          </p:nvSpPr>
          <p:spPr>
            <a:xfrm>
              <a:off x="9983788" y="3175179"/>
              <a:ext cx="288000" cy="288000"/>
            </a:xfrm>
            <a:prstGeom prst="ellipse">
              <a:avLst/>
            </a:prstGeom>
            <a:solidFill>
              <a:srgbClr val="F6989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u-HU" dirty="0"/>
                <a:t>+</a:t>
              </a:r>
            </a:p>
          </p:txBody>
        </p:sp>
        <p:sp>
          <p:nvSpPr>
            <p:cNvPr id="90" name="Ellipszis 89">
              <a:extLst>
                <a:ext uri="{FF2B5EF4-FFF2-40B4-BE49-F238E27FC236}">
                  <a16:creationId xmlns:a16="http://schemas.microsoft.com/office/drawing/2014/main" id="{34D8A009-9FA3-4A14-9F9C-ED5871E69D3E}"/>
                </a:ext>
              </a:extLst>
            </p:cNvPr>
            <p:cNvSpPr/>
            <p:nvPr/>
          </p:nvSpPr>
          <p:spPr>
            <a:xfrm>
              <a:off x="7097531" y="2761706"/>
              <a:ext cx="288000" cy="288000"/>
            </a:xfrm>
            <a:prstGeom prst="ellipse">
              <a:avLst/>
            </a:prstGeom>
            <a:solidFill>
              <a:srgbClr val="F6989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u-HU" dirty="0"/>
                <a:t>+</a:t>
              </a:r>
            </a:p>
          </p:txBody>
        </p:sp>
        <p:sp>
          <p:nvSpPr>
            <p:cNvPr id="91" name="Ellipszis 90">
              <a:extLst>
                <a:ext uri="{FF2B5EF4-FFF2-40B4-BE49-F238E27FC236}">
                  <a16:creationId xmlns:a16="http://schemas.microsoft.com/office/drawing/2014/main" id="{3D3BD72F-1754-4AF6-8452-7BBD46F988A8}"/>
                </a:ext>
              </a:extLst>
            </p:cNvPr>
            <p:cNvSpPr/>
            <p:nvPr/>
          </p:nvSpPr>
          <p:spPr>
            <a:xfrm>
              <a:off x="9695788" y="4408480"/>
              <a:ext cx="288000" cy="288000"/>
            </a:xfrm>
            <a:prstGeom prst="ellipse">
              <a:avLst/>
            </a:prstGeom>
            <a:solidFill>
              <a:srgbClr val="F6989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u-HU" dirty="0"/>
                <a:t>+</a:t>
              </a:r>
            </a:p>
          </p:txBody>
        </p:sp>
        <p:sp>
          <p:nvSpPr>
            <p:cNvPr id="96" name="Ellipszis 95">
              <a:extLst>
                <a:ext uri="{FF2B5EF4-FFF2-40B4-BE49-F238E27FC236}">
                  <a16:creationId xmlns:a16="http://schemas.microsoft.com/office/drawing/2014/main" id="{7C337F6E-16BE-4DDC-85CC-160AB37010D0}"/>
                </a:ext>
              </a:extLst>
            </p:cNvPr>
            <p:cNvSpPr/>
            <p:nvPr/>
          </p:nvSpPr>
          <p:spPr>
            <a:xfrm>
              <a:off x="10373330" y="5407489"/>
              <a:ext cx="288000" cy="288000"/>
            </a:xfrm>
            <a:prstGeom prst="ellipse">
              <a:avLst/>
            </a:prstGeom>
            <a:solidFill>
              <a:srgbClr val="F6989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u-HU" dirty="0"/>
                <a:t>+</a:t>
              </a:r>
            </a:p>
          </p:txBody>
        </p:sp>
        <p:cxnSp>
          <p:nvCxnSpPr>
            <p:cNvPr id="102" name="Egyenes összekötő nyíllal 101">
              <a:extLst>
                <a:ext uri="{FF2B5EF4-FFF2-40B4-BE49-F238E27FC236}">
                  <a16:creationId xmlns:a16="http://schemas.microsoft.com/office/drawing/2014/main" id="{80B5A985-0FE6-4EEE-A6A0-994DABEC13EE}"/>
                </a:ext>
              </a:extLst>
            </p:cNvPr>
            <p:cNvCxnSpPr/>
            <p:nvPr/>
          </p:nvCxnSpPr>
          <p:spPr>
            <a:xfrm>
              <a:off x="7389234" y="2895549"/>
              <a:ext cx="180000" cy="0"/>
            </a:xfrm>
            <a:prstGeom prst="straightConnector1">
              <a:avLst/>
            </a:prstGeom>
            <a:ln w="25400">
              <a:solidFill>
                <a:srgbClr val="F6989F"/>
              </a:solidFill>
              <a:tailEnd type="triangle"/>
            </a:ln>
          </p:spPr>
          <p:style>
            <a:lnRef idx="1">
              <a:schemeClr val="accent1"/>
            </a:lnRef>
            <a:fillRef idx="0">
              <a:schemeClr val="accent1"/>
            </a:fillRef>
            <a:effectRef idx="0">
              <a:schemeClr val="accent1"/>
            </a:effectRef>
            <a:fontRef idx="minor">
              <a:schemeClr val="tx1"/>
            </a:fontRef>
          </p:style>
        </p:cxnSp>
        <p:cxnSp>
          <p:nvCxnSpPr>
            <p:cNvPr id="103" name="Egyenes összekötő nyíllal 102">
              <a:extLst>
                <a:ext uri="{FF2B5EF4-FFF2-40B4-BE49-F238E27FC236}">
                  <a16:creationId xmlns:a16="http://schemas.microsoft.com/office/drawing/2014/main" id="{0AFF1EF6-AAC0-4BCF-9EA9-AC31BD7448DB}"/>
                </a:ext>
              </a:extLst>
            </p:cNvPr>
            <p:cNvCxnSpPr/>
            <p:nvPr/>
          </p:nvCxnSpPr>
          <p:spPr>
            <a:xfrm>
              <a:off x="9643780" y="5945509"/>
              <a:ext cx="180000" cy="0"/>
            </a:xfrm>
            <a:prstGeom prst="straightConnector1">
              <a:avLst/>
            </a:prstGeom>
            <a:ln w="25400">
              <a:solidFill>
                <a:schemeClr val="accent1"/>
              </a:solidFill>
              <a:headEnd type="triangle"/>
              <a:tailEnd type="none"/>
            </a:ln>
          </p:spPr>
          <p:style>
            <a:lnRef idx="1">
              <a:schemeClr val="accent1"/>
            </a:lnRef>
            <a:fillRef idx="0">
              <a:schemeClr val="accent1"/>
            </a:fillRef>
            <a:effectRef idx="0">
              <a:schemeClr val="accent1"/>
            </a:effectRef>
            <a:fontRef idx="minor">
              <a:schemeClr val="tx1"/>
            </a:fontRef>
          </p:style>
        </p:cxnSp>
        <p:cxnSp>
          <p:nvCxnSpPr>
            <p:cNvPr id="122" name="Egyenes összekötő nyíllal 121">
              <a:extLst>
                <a:ext uri="{FF2B5EF4-FFF2-40B4-BE49-F238E27FC236}">
                  <a16:creationId xmlns:a16="http://schemas.microsoft.com/office/drawing/2014/main" id="{B31F04A5-BFFD-43B1-BB3A-EEBDC69A0459}"/>
                </a:ext>
              </a:extLst>
            </p:cNvPr>
            <p:cNvCxnSpPr/>
            <p:nvPr/>
          </p:nvCxnSpPr>
          <p:spPr>
            <a:xfrm>
              <a:off x="8843216" y="5914404"/>
              <a:ext cx="180000" cy="0"/>
            </a:xfrm>
            <a:prstGeom prst="straightConnector1">
              <a:avLst/>
            </a:prstGeom>
            <a:ln w="25400">
              <a:solidFill>
                <a:srgbClr val="F6989F"/>
              </a:solidFill>
              <a:tailEnd type="triangle"/>
            </a:ln>
          </p:spPr>
          <p:style>
            <a:lnRef idx="1">
              <a:schemeClr val="accent1"/>
            </a:lnRef>
            <a:fillRef idx="0">
              <a:schemeClr val="accent1"/>
            </a:fillRef>
            <a:effectRef idx="0">
              <a:schemeClr val="accent1"/>
            </a:effectRef>
            <a:fontRef idx="minor">
              <a:schemeClr val="tx1"/>
            </a:fontRef>
          </p:style>
        </p:cxnSp>
        <p:cxnSp>
          <p:nvCxnSpPr>
            <p:cNvPr id="123" name="Egyenes összekötő nyíllal 122">
              <a:extLst>
                <a:ext uri="{FF2B5EF4-FFF2-40B4-BE49-F238E27FC236}">
                  <a16:creationId xmlns:a16="http://schemas.microsoft.com/office/drawing/2014/main" id="{ED608DDF-A6BD-4282-B0ED-2888FCFCC6AB}"/>
                </a:ext>
              </a:extLst>
            </p:cNvPr>
            <p:cNvCxnSpPr/>
            <p:nvPr/>
          </p:nvCxnSpPr>
          <p:spPr>
            <a:xfrm>
              <a:off x="10719289" y="5580733"/>
              <a:ext cx="180000" cy="0"/>
            </a:xfrm>
            <a:prstGeom prst="straightConnector1">
              <a:avLst/>
            </a:prstGeom>
            <a:ln w="25400">
              <a:solidFill>
                <a:schemeClr val="accent1"/>
              </a:solidFill>
              <a:headEnd type="triangle"/>
              <a:tailEnd type="none"/>
            </a:ln>
          </p:spPr>
          <p:style>
            <a:lnRef idx="1">
              <a:schemeClr val="accent1"/>
            </a:lnRef>
            <a:fillRef idx="0">
              <a:schemeClr val="accent1"/>
            </a:fillRef>
            <a:effectRef idx="0">
              <a:schemeClr val="accent1"/>
            </a:effectRef>
            <a:fontRef idx="minor">
              <a:schemeClr val="tx1"/>
            </a:fontRef>
          </p:style>
        </p:cxnSp>
        <p:cxnSp>
          <p:nvCxnSpPr>
            <p:cNvPr id="124" name="Egyenes összekötő nyíllal 123">
              <a:extLst>
                <a:ext uri="{FF2B5EF4-FFF2-40B4-BE49-F238E27FC236}">
                  <a16:creationId xmlns:a16="http://schemas.microsoft.com/office/drawing/2014/main" id="{3A32A5ED-AC77-4DB4-BD6F-6C2C20AA68B6}"/>
                </a:ext>
              </a:extLst>
            </p:cNvPr>
            <p:cNvCxnSpPr/>
            <p:nvPr/>
          </p:nvCxnSpPr>
          <p:spPr>
            <a:xfrm>
              <a:off x="10666326" y="5531577"/>
              <a:ext cx="180000" cy="0"/>
            </a:xfrm>
            <a:prstGeom prst="straightConnector1">
              <a:avLst/>
            </a:prstGeom>
            <a:ln w="25400">
              <a:solidFill>
                <a:srgbClr val="F6989F"/>
              </a:solidFill>
              <a:tailEnd type="triangle"/>
            </a:ln>
          </p:spPr>
          <p:style>
            <a:lnRef idx="1">
              <a:schemeClr val="accent1"/>
            </a:lnRef>
            <a:fillRef idx="0">
              <a:schemeClr val="accent1"/>
            </a:fillRef>
            <a:effectRef idx="0">
              <a:schemeClr val="accent1"/>
            </a:effectRef>
            <a:fontRef idx="minor">
              <a:schemeClr val="tx1"/>
            </a:fontRef>
          </p:style>
        </p:cxnSp>
        <p:cxnSp>
          <p:nvCxnSpPr>
            <p:cNvPr id="125" name="Egyenes összekötő nyíllal 124">
              <a:extLst>
                <a:ext uri="{FF2B5EF4-FFF2-40B4-BE49-F238E27FC236}">
                  <a16:creationId xmlns:a16="http://schemas.microsoft.com/office/drawing/2014/main" id="{6C477A26-FF88-4F46-AC6F-9DC4D91632DB}"/>
                </a:ext>
              </a:extLst>
            </p:cNvPr>
            <p:cNvCxnSpPr/>
            <p:nvPr/>
          </p:nvCxnSpPr>
          <p:spPr>
            <a:xfrm>
              <a:off x="8404495" y="5353327"/>
              <a:ext cx="180000" cy="0"/>
            </a:xfrm>
            <a:prstGeom prst="straightConnector1">
              <a:avLst/>
            </a:prstGeom>
            <a:ln w="25400">
              <a:solidFill>
                <a:schemeClr val="accent1"/>
              </a:solidFill>
              <a:headEnd type="triangle"/>
              <a:tailEnd type="none"/>
            </a:ln>
          </p:spPr>
          <p:style>
            <a:lnRef idx="1">
              <a:schemeClr val="accent1"/>
            </a:lnRef>
            <a:fillRef idx="0">
              <a:schemeClr val="accent1"/>
            </a:fillRef>
            <a:effectRef idx="0">
              <a:schemeClr val="accent1"/>
            </a:effectRef>
            <a:fontRef idx="minor">
              <a:schemeClr val="tx1"/>
            </a:fontRef>
          </p:style>
        </p:cxnSp>
        <p:cxnSp>
          <p:nvCxnSpPr>
            <p:cNvPr id="126" name="Egyenes összekötő nyíllal 125">
              <a:extLst>
                <a:ext uri="{FF2B5EF4-FFF2-40B4-BE49-F238E27FC236}">
                  <a16:creationId xmlns:a16="http://schemas.microsoft.com/office/drawing/2014/main" id="{295BFC87-48D3-471F-B9A2-91EA91F9DADF}"/>
                </a:ext>
              </a:extLst>
            </p:cNvPr>
            <p:cNvCxnSpPr/>
            <p:nvPr/>
          </p:nvCxnSpPr>
          <p:spPr>
            <a:xfrm>
              <a:off x="9991162" y="4553197"/>
              <a:ext cx="180000" cy="0"/>
            </a:xfrm>
            <a:prstGeom prst="straightConnector1">
              <a:avLst/>
            </a:prstGeom>
            <a:ln w="25400">
              <a:solidFill>
                <a:srgbClr val="F6989F"/>
              </a:solidFill>
              <a:tailEnd type="triangle"/>
            </a:ln>
          </p:spPr>
          <p:style>
            <a:lnRef idx="1">
              <a:schemeClr val="accent1"/>
            </a:lnRef>
            <a:fillRef idx="0">
              <a:schemeClr val="accent1"/>
            </a:fillRef>
            <a:effectRef idx="0">
              <a:schemeClr val="accent1"/>
            </a:effectRef>
            <a:fontRef idx="minor">
              <a:schemeClr val="tx1"/>
            </a:fontRef>
          </p:style>
        </p:cxnSp>
        <p:cxnSp>
          <p:nvCxnSpPr>
            <p:cNvPr id="127" name="Egyenes összekötő nyíllal 126">
              <a:extLst>
                <a:ext uri="{FF2B5EF4-FFF2-40B4-BE49-F238E27FC236}">
                  <a16:creationId xmlns:a16="http://schemas.microsoft.com/office/drawing/2014/main" id="{BA6B087F-125D-4BD9-8FDE-619B02C405FC}"/>
                </a:ext>
              </a:extLst>
            </p:cNvPr>
            <p:cNvCxnSpPr/>
            <p:nvPr/>
          </p:nvCxnSpPr>
          <p:spPr>
            <a:xfrm>
              <a:off x="8673475" y="4652286"/>
              <a:ext cx="180000" cy="0"/>
            </a:xfrm>
            <a:prstGeom prst="straightConnector1">
              <a:avLst/>
            </a:prstGeom>
            <a:ln w="25400">
              <a:solidFill>
                <a:schemeClr val="accent1"/>
              </a:solidFill>
              <a:headEnd type="triangle"/>
              <a:tailEnd type="none"/>
            </a:ln>
          </p:spPr>
          <p:style>
            <a:lnRef idx="1">
              <a:schemeClr val="accent1"/>
            </a:lnRef>
            <a:fillRef idx="0">
              <a:schemeClr val="accent1"/>
            </a:fillRef>
            <a:effectRef idx="0">
              <a:schemeClr val="accent1"/>
            </a:effectRef>
            <a:fontRef idx="minor">
              <a:schemeClr val="tx1"/>
            </a:fontRef>
          </p:style>
        </p:cxnSp>
        <p:cxnSp>
          <p:nvCxnSpPr>
            <p:cNvPr id="128" name="Egyenes összekötő nyíllal 127">
              <a:extLst>
                <a:ext uri="{FF2B5EF4-FFF2-40B4-BE49-F238E27FC236}">
                  <a16:creationId xmlns:a16="http://schemas.microsoft.com/office/drawing/2014/main" id="{1C72EB06-DCA8-46F0-8FE1-E34D0FFAD931}"/>
                </a:ext>
              </a:extLst>
            </p:cNvPr>
            <p:cNvCxnSpPr/>
            <p:nvPr/>
          </p:nvCxnSpPr>
          <p:spPr>
            <a:xfrm>
              <a:off x="9478591" y="3866204"/>
              <a:ext cx="180000" cy="0"/>
            </a:xfrm>
            <a:prstGeom prst="straightConnector1">
              <a:avLst/>
            </a:prstGeom>
            <a:ln w="25400">
              <a:solidFill>
                <a:srgbClr val="F6989F"/>
              </a:solidFill>
              <a:tailEnd type="triangle"/>
            </a:ln>
          </p:spPr>
          <p:style>
            <a:lnRef idx="1">
              <a:schemeClr val="accent1"/>
            </a:lnRef>
            <a:fillRef idx="0">
              <a:schemeClr val="accent1"/>
            </a:fillRef>
            <a:effectRef idx="0">
              <a:schemeClr val="accent1"/>
            </a:effectRef>
            <a:fontRef idx="minor">
              <a:schemeClr val="tx1"/>
            </a:fontRef>
          </p:style>
        </p:cxnSp>
        <p:cxnSp>
          <p:nvCxnSpPr>
            <p:cNvPr id="129" name="Egyenes összekötő nyíllal 128">
              <a:extLst>
                <a:ext uri="{FF2B5EF4-FFF2-40B4-BE49-F238E27FC236}">
                  <a16:creationId xmlns:a16="http://schemas.microsoft.com/office/drawing/2014/main" id="{4F3FB572-25B4-41E2-B354-75BB1430FD95}"/>
                </a:ext>
              </a:extLst>
            </p:cNvPr>
            <p:cNvCxnSpPr/>
            <p:nvPr/>
          </p:nvCxnSpPr>
          <p:spPr>
            <a:xfrm>
              <a:off x="8271197" y="3631699"/>
              <a:ext cx="180000" cy="0"/>
            </a:xfrm>
            <a:prstGeom prst="straightConnector1">
              <a:avLst/>
            </a:prstGeom>
            <a:ln w="25400">
              <a:solidFill>
                <a:schemeClr val="accent1"/>
              </a:solidFill>
              <a:headEnd type="triangle"/>
              <a:tailEnd type="none"/>
            </a:ln>
          </p:spPr>
          <p:style>
            <a:lnRef idx="1">
              <a:schemeClr val="accent1"/>
            </a:lnRef>
            <a:fillRef idx="0">
              <a:schemeClr val="accent1"/>
            </a:fillRef>
            <a:effectRef idx="0">
              <a:schemeClr val="accent1"/>
            </a:effectRef>
            <a:fontRef idx="minor">
              <a:schemeClr val="tx1"/>
            </a:fontRef>
          </p:style>
        </p:cxnSp>
        <p:cxnSp>
          <p:nvCxnSpPr>
            <p:cNvPr id="130" name="Egyenes összekötő nyíllal 129">
              <a:extLst>
                <a:ext uri="{FF2B5EF4-FFF2-40B4-BE49-F238E27FC236}">
                  <a16:creationId xmlns:a16="http://schemas.microsoft.com/office/drawing/2014/main" id="{4EC0F71A-B57F-49EF-9AB2-96BA641123BE}"/>
                </a:ext>
              </a:extLst>
            </p:cNvPr>
            <p:cNvCxnSpPr/>
            <p:nvPr/>
          </p:nvCxnSpPr>
          <p:spPr>
            <a:xfrm>
              <a:off x="8597340" y="3135035"/>
              <a:ext cx="180000" cy="0"/>
            </a:xfrm>
            <a:prstGeom prst="straightConnector1">
              <a:avLst/>
            </a:prstGeom>
            <a:ln w="25400">
              <a:solidFill>
                <a:srgbClr val="F6989F"/>
              </a:solidFill>
              <a:tailEnd type="triangle"/>
            </a:ln>
          </p:spPr>
          <p:style>
            <a:lnRef idx="1">
              <a:schemeClr val="accent1"/>
            </a:lnRef>
            <a:fillRef idx="0">
              <a:schemeClr val="accent1"/>
            </a:fillRef>
            <a:effectRef idx="0">
              <a:schemeClr val="accent1"/>
            </a:effectRef>
            <a:fontRef idx="minor">
              <a:schemeClr val="tx1"/>
            </a:fontRef>
          </p:style>
        </p:cxnSp>
        <p:cxnSp>
          <p:nvCxnSpPr>
            <p:cNvPr id="131" name="Egyenes összekötő nyíllal 130">
              <a:extLst>
                <a:ext uri="{FF2B5EF4-FFF2-40B4-BE49-F238E27FC236}">
                  <a16:creationId xmlns:a16="http://schemas.microsoft.com/office/drawing/2014/main" id="{5B45E96E-4A0C-4431-A3F9-9F2998BC88D2}"/>
                </a:ext>
              </a:extLst>
            </p:cNvPr>
            <p:cNvCxnSpPr/>
            <p:nvPr/>
          </p:nvCxnSpPr>
          <p:spPr>
            <a:xfrm>
              <a:off x="7399288" y="3301123"/>
              <a:ext cx="180000" cy="0"/>
            </a:xfrm>
            <a:prstGeom prst="straightConnector1">
              <a:avLst/>
            </a:prstGeom>
            <a:ln w="25400">
              <a:solidFill>
                <a:schemeClr val="accent1"/>
              </a:solidFill>
              <a:headEnd type="triangle"/>
              <a:tailEnd type="none"/>
            </a:ln>
          </p:spPr>
          <p:style>
            <a:lnRef idx="1">
              <a:schemeClr val="accent1"/>
            </a:lnRef>
            <a:fillRef idx="0">
              <a:schemeClr val="accent1"/>
            </a:fillRef>
            <a:effectRef idx="0">
              <a:schemeClr val="accent1"/>
            </a:effectRef>
            <a:fontRef idx="minor">
              <a:schemeClr val="tx1"/>
            </a:fontRef>
          </p:style>
        </p:cxnSp>
        <p:cxnSp>
          <p:nvCxnSpPr>
            <p:cNvPr id="132" name="Egyenes összekötő nyíllal 131">
              <a:extLst>
                <a:ext uri="{FF2B5EF4-FFF2-40B4-BE49-F238E27FC236}">
                  <a16:creationId xmlns:a16="http://schemas.microsoft.com/office/drawing/2014/main" id="{C32359A7-330A-4956-9293-6C318A91F474}"/>
                </a:ext>
              </a:extLst>
            </p:cNvPr>
            <p:cNvCxnSpPr>
              <a:cxnSpLocks/>
            </p:cNvCxnSpPr>
            <p:nvPr/>
          </p:nvCxnSpPr>
          <p:spPr>
            <a:xfrm>
              <a:off x="10275775" y="3312226"/>
              <a:ext cx="180000" cy="0"/>
            </a:xfrm>
            <a:prstGeom prst="straightConnector1">
              <a:avLst/>
            </a:prstGeom>
            <a:ln w="25400">
              <a:solidFill>
                <a:srgbClr val="F6989F"/>
              </a:solidFill>
              <a:tailEnd type="triangle"/>
            </a:ln>
          </p:spPr>
          <p:style>
            <a:lnRef idx="1">
              <a:schemeClr val="accent1"/>
            </a:lnRef>
            <a:fillRef idx="0">
              <a:schemeClr val="accent1"/>
            </a:fillRef>
            <a:effectRef idx="0">
              <a:schemeClr val="accent1"/>
            </a:effectRef>
            <a:fontRef idx="minor">
              <a:schemeClr val="tx1"/>
            </a:fontRef>
          </p:style>
        </p:cxnSp>
        <p:cxnSp>
          <p:nvCxnSpPr>
            <p:cNvPr id="133" name="Egyenes összekötő nyíllal 132">
              <a:extLst>
                <a:ext uri="{FF2B5EF4-FFF2-40B4-BE49-F238E27FC236}">
                  <a16:creationId xmlns:a16="http://schemas.microsoft.com/office/drawing/2014/main" id="{B4BE7EF5-ED33-494B-83A6-66513DBFDE23}"/>
                </a:ext>
              </a:extLst>
            </p:cNvPr>
            <p:cNvCxnSpPr>
              <a:cxnSpLocks/>
            </p:cNvCxnSpPr>
            <p:nvPr/>
          </p:nvCxnSpPr>
          <p:spPr>
            <a:xfrm>
              <a:off x="9796414" y="5027105"/>
              <a:ext cx="180000" cy="0"/>
            </a:xfrm>
            <a:prstGeom prst="straightConnector1">
              <a:avLst/>
            </a:prstGeom>
            <a:ln w="25400">
              <a:solidFill>
                <a:schemeClr val="accent1"/>
              </a:solidFill>
              <a:headEnd type="triangle"/>
              <a:tailEnd type="none"/>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11143429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21"/>
                                        </p:tgtEl>
                                        <p:attrNameLst>
                                          <p:attrName>style.visibility</p:attrName>
                                        </p:attrNameLst>
                                      </p:cBhvr>
                                      <p:to>
                                        <p:strVal val="visible"/>
                                      </p:to>
                                    </p:set>
                                  </p:childTnLst>
                                </p:cTn>
                              </p:par>
                            </p:childTnLst>
                          </p:cTn>
                        </p:par>
                        <p:par>
                          <p:cTn id="11" fill="hold">
                            <p:stCondLst>
                              <p:cond delay="0"/>
                            </p:stCondLst>
                            <p:childTnLst>
                              <p:par>
                                <p:cTn id="12" presetID="1" presetClass="entr" presetSubtype="0" fill="hold" nodeType="afterEffect">
                                  <p:stCondLst>
                                    <p:cond delay="1000"/>
                                  </p:stCondLst>
                                  <p:childTnLst>
                                    <p:set>
                                      <p:cBhvr>
                                        <p:cTn id="13" dur="1" fill="hold">
                                          <p:stCondLst>
                                            <p:cond delay="0"/>
                                          </p:stCondLst>
                                        </p:cTn>
                                        <p:tgtEl>
                                          <p:spTgt spid="120"/>
                                        </p:tgtEl>
                                        <p:attrNameLst>
                                          <p:attrName>style.visibility</p:attrName>
                                        </p:attrNameLst>
                                      </p:cBhvr>
                                      <p:to>
                                        <p:strVal val="visible"/>
                                      </p:to>
                                    </p:set>
                                  </p:childTnLst>
                                </p:cTn>
                              </p:par>
                            </p:childTnLst>
                          </p:cTn>
                        </p:par>
                      </p:childTnLst>
                    </p:cTn>
                  </p:par>
                  <p:par>
                    <p:cTn id="14" fill="hold">
                      <p:stCondLst>
                        <p:cond delay="indefinite"/>
                      </p:stCondLst>
                      <p:childTnLst>
                        <p:par>
                          <p:cTn id="15" fill="hold">
                            <p:stCondLst>
                              <p:cond delay="0"/>
                            </p:stCondLst>
                            <p:childTnLst>
                              <p:par>
                                <p:cTn id="16" presetID="1" presetClass="entr" presetSubtype="0" fill="hold" nodeType="clickEffect">
                                  <p:stCondLst>
                                    <p:cond delay="0"/>
                                  </p:stCondLst>
                                  <p:childTnLst>
                                    <p:set>
                                      <p:cBhvr>
                                        <p:cTn id="17" dur="1" fill="hold">
                                          <p:stCondLst>
                                            <p:cond delay="0"/>
                                          </p:stCondLst>
                                        </p:cTn>
                                        <p:tgtEl>
                                          <p:spTgt spid="4"/>
                                        </p:tgtEl>
                                        <p:attrNameLst>
                                          <p:attrName>style.visibility</p:attrName>
                                        </p:attrNameLst>
                                      </p:cBhvr>
                                      <p:to>
                                        <p:strVal val="visible"/>
                                      </p:to>
                                    </p:set>
                                  </p:childTnLst>
                                </p:cTn>
                              </p:par>
                            </p:childTnLst>
                          </p:cTn>
                        </p:par>
                        <p:par>
                          <p:cTn id="18" fill="hold">
                            <p:stCondLst>
                              <p:cond delay="0"/>
                            </p:stCondLst>
                            <p:childTnLst>
                              <p:par>
                                <p:cTn id="19" presetID="1" presetClass="entr" presetSubtype="0" fill="hold" grpId="0" nodeType="afterEffect">
                                  <p:stCondLst>
                                    <p:cond delay="500"/>
                                  </p:stCondLst>
                                  <p:childTnLst>
                                    <p:set>
                                      <p:cBhvr>
                                        <p:cTn id="20" dur="1" fill="hold">
                                          <p:stCondLst>
                                            <p:cond delay="0"/>
                                          </p:stCondLst>
                                        </p:cTn>
                                        <p:tgtEl>
                                          <p:spTgt spid="63"/>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97"/>
                                        </p:tgtEl>
                                        <p:attrNameLst>
                                          <p:attrName>style.visibility</p:attrName>
                                        </p:attrNameLst>
                                      </p:cBhvr>
                                      <p:to>
                                        <p:strVal val="visible"/>
                                      </p:to>
                                    </p:set>
                                  </p:childTnLst>
                                </p:cTn>
                              </p:par>
                            </p:childTnLst>
                          </p:cTn>
                        </p:par>
                        <p:par>
                          <p:cTn id="25" fill="hold">
                            <p:stCondLst>
                              <p:cond delay="0"/>
                            </p:stCondLst>
                            <p:childTnLst>
                              <p:par>
                                <p:cTn id="26" presetID="1" presetClass="entr" presetSubtype="0" fill="hold" nodeType="afterEffect">
                                  <p:stCondLst>
                                    <p:cond delay="500"/>
                                  </p:stCondLst>
                                  <p:childTnLst>
                                    <p:set>
                                      <p:cBhvr>
                                        <p:cTn id="27" dur="1" fill="hold">
                                          <p:stCondLst>
                                            <p:cond delay="0"/>
                                          </p:stCondLst>
                                        </p:cTn>
                                        <p:tgtEl>
                                          <p:spTgt spid="119"/>
                                        </p:tgtEl>
                                        <p:attrNameLst>
                                          <p:attrName>style.visibility</p:attrName>
                                        </p:attrNameLst>
                                      </p:cBhvr>
                                      <p:to>
                                        <p:strVal val="visible"/>
                                      </p:to>
                                    </p:set>
                                  </p:childTnLst>
                                </p:cTn>
                              </p:par>
                            </p:childTnLst>
                          </p:cTn>
                        </p:par>
                      </p:childTnLst>
                    </p:cTn>
                  </p:par>
                  <p:par>
                    <p:cTn id="28" fill="hold">
                      <p:stCondLst>
                        <p:cond delay="indefinite"/>
                      </p:stCondLst>
                      <p:childTnLst>
                        <p:par>
                          <p:cTn id="29" fill="hold">
                            <p:stCondLst>
                              <p:cond delay="0"/>
                            </p:stCondLst>
                            <p:childTnLst>
                              <p:par>
                                <p:cTn id="30" presetID="1" presetClass="entr" presetSubtype="0" fill="hold" nodeType="clickEffect">
                                  <p:stCondLst>
                                    <p:cond delay="0"/>
                                  </p:stCondLst>
                                  <p:childTnLst>
                                    <p:set>
                                      <p:cBhvr>
                                        <p:cTn id="31" dur="1" fill="hold">
                                          <p:stCondLst>
                                            <p:cond delay="0"/>
                                          </p:stCondLst>
                                        </p:cTn>
                                        <p:tgtEl>
                                          <p:spTgt spid="55"/>
                                        </p:tgtEl>
                                        <p:attrNameLst>
                                          <p:attrName>style.visibility</p:attrName>
                                        </p:attrNameLst>
                                      </p:cBhvr>
                                      <p:to>
                                        <p:strVal val="visible"/>
                                      </p:to>
                                    </p:set>
                                  </p:childTnLst>
                                </p:cTn>
                              </p:par>
                            </p:childTnLst>
                          </p:cTn>
                        </p:par>
                      </p:childTnLst>
                    </p:cTn>
                  </p:par>
                  <p:par>
                    <p:cTn id="32" fill="hold">
                      <p:stCondLst>
                        <p:cond delay="indefinite"/>
                      </p:stCondLst>
                      <p:childTnLst>
                        <p:par>
                          <p:cTn id="33" fill="hold">
                            <p:stCondLst>
                              <p:cond delay="0"/>
                            </p:stCondLst>
                            <p:childTnLst>
                              <p:par>
                                <p:cTn id="34" presetID="1" presetClass="entr" presetSubtype="0" fill="hold" nodeType="clickEffect">
                                  <p:stCondLst>
                                    <p:cond delay="0"/>
                                  </p:stCondLst>
                                  <p:childTnLst>
                                    <p:set>
                                      <p:cBhvr>
                                        <p:cTn id="35" dur="1" fill="hold">
                                          <p:stCondLst>
                                            <p:cond delay="0"/>
                                          </p:stCondLst>
                                        </p:cTn>
                                        <p:tgtEl>
                                          <p:spTgt spid="5"/>
                                        </p:tgtEl>
                                        <p:attrNameLst>
                                          <p:attrName>style.visibility</p:attrName>
                                        </p:attrNameLst>
                                      </p:cBhvr>
                                      <p:to>
                                        <p:strVal val="visible"/>
                                      </p:to>
                                    </p:set>
                                  </p:childTnLst>
                                </p:cTn>
                              </p:par>
                            </p:childTnLst>
                          </p:cTn>
                        </p:par>
                      </p:childTnLst>
                    </p:cTn>
                  </p:par>
                  <p:par>
                    <p:cTn id="36" fill="hold">
                      <p:stCondLst>
                        <p:cond delay="indefinite"/>
                      </p:stCondLst>
                      <p:childTnLst>
                        <p:par>
                          <p:cTn id="37" fill="hold">
                            <p:stCondLst>
                              <p:cond delay="0"/>
                            </p:stCondLst>
                            <p:childTnLst>
                              <p:par>
                                <p:cTn id="38" presetID="1" presetClass="entr" presetSubtype="0" fill="hold" nodeType="clickEffect">
                                  <p:stCondLst>
                                    <p:cond delay="0"/>
                                  </p:stCondLst>
                                  <p:childTnLst>
                                    <p:set>
                                      <p:cBhvr>
                                        <p:cTn id="39" dur="1" fill="hold">
                                          <p:stCondLst>
                                            <p:cond delay="0"/>
                                          </p:stCondLst>
                                        </p:cTn>
                                        <p:tgtEl>
                                          <p:spTgt spid="52"/>
                                        </p:tgtEl>
                                        <p:attrNameLst>
                                          <p:attrName>style.visibility</p:attrName>
                                        </p:attrNameLst>
                                      </p:cBhvr>
                                      <p:to>
                                        <p:strVal val="visible"/>
                                      </p:to>
                                    </p:set>
                                  </p:childTnLst>
                                </p:cTn>
                              </p:par>
                            </p:childTnLst>
                          </p:cTn>
                        </p:par>
                        <p:par>
                          <p:cTn id="40" fill="hold">
                            <p:stCondLst>
                              <p:cond delay="0"/>
                            </p:stCondLst>
                            <p:childTnLst>
                              <p:par>
                                <p:cTn id="41" presetID="1" presetClass="entr" presetSubtype="0" fill="hold" nodeType="afterEffect">
                                  <p:stCondLst>
                                    <p:cond delay="500"/>
                                  </p:stCondLst>
                                  <p:childTnLst>
                                    <p:set>
                                      <p:cBhvr>
                                        <p:cTn id="42" dur="1" fill="hold">
                                          <p:stCondLst>
                                            <p:cond delay="0"/>
                                          </p:stCondLst>
                                        </p:cTn>
                                        <p:tgtEl>
                                          <p:spTgt spid="51"/>
                                        </p:tgtEl>
                                        <p:attrNameLst>
                                          <p:attrName>style.visibility</p:attrName>
                                        </p:attrNameLst>
                                      </p:cBhvr>
                                      <p:to>
                                        <p:strVal val="visible"/>
                                      </p:to>
                                    </p:set>
                                  </p:childTnLst>
                                </p:cTn>
                              </p:par>
                            </p:childTnLst>
                          </p:cTn>
                        </p:par>
                        <p:par>
                          <p:cTn id="43" fill="hold">
                            <p:stCondLst>
                              <p:cond delay="500"/>
                            </p:stCondLst>
                            <p:childTnLst>
                              <p:par>
                                <p:cTn id="44" presetID="1" presetClass="entr" presetSubtype="0" fill="hold" nodeType="afterEffect">
                                  <p:stCondLst>
                                    <p:cond delay="500"/>
                                  </p:stCondLst>
                                  <p:childTnLst>
                                    <p:set>
                                      <p:cBhvr>
                                        <p:cTn id="45" dur="1" fill="hold">
                                          <p:stCondLst>
                                            <p:cond delay="0"/>
                                          </p:stCondLst>
                                        </p:cTn>
                                        <p:tgtEl>
                                          <p:spTgt spid="54"/>
                                        </p:tgtEl>
                                        <p:attrNameLst>
                                          <p:attrName>style.visibility</p:attrName>
                                        </p:attrNameLst>
                                      </p:cBhvr>
                                      <p:to>
                                        <p:strVal val="visible"/>
                                      </p:to>
                                    </p:set>
                                  </p:childTnLst>
                                </p:cTn>
                              </p:par>
                              <p:par>
                                <p:cTn id="46" presetID="1" presetClass="entr" presetSubtype="0" fill="hold" nodeType="withEffect">
                                  <p:stCondLst>
                                    <p:cond delay="500"/>
                                  </p:stCondLst>
                                  <p:childTnLst>
                                    <p:set>
                                      <p:cBhvr>
                                        <p:cTn id="47" dur="1" fill="hold">
                                          <p:stCondLst>
                                            <p:cond delay="0"/>
                                          </p:stCondLst>
                                        </p:cTn>
                                        <p:tgtEl>
                                          <p:spTgt spid="5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3"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omboid 8">
            <a:extLst>
              <a:ext uri="{FF2B5EF4-FFF2-40B4-BE49-F238E27FC236}">
                <a16:creationId xmlns:a16="http://schemas.microsoft.com/office/drawing/2014/main" id="{9303981B-D5CF-43C9-A7C1-0B73FFD94E32}"/>
              </a:ext>
            </a:extLst>
          </p:cNvPr>
          <p:cNvSpPr/>
          <p:nvPr/>
        </p:nvSpPr>
        <p:spPr>
          <a:xfrm rot="5400000">
            <a:off x="782391" y="3834276"/>
            <a:ext cx="3819268" cy="2131961"/>
          </a:xfrm>
          <a:prstGeom prst="parallelogram">
            <a:avLst>
              <a:gd name="adj" fmla="val 65781"/>
            </a:avLst>
          </a:prstGeom>
          <a:solidFill>
            <a:schemeClr val="bg1">
              <a:lumMod val="6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u-HU"/>
          </a:p>
        </p:txBody>
      </p:sp>
      <p:sp>
        <p:nvSpPr>
          <p:cNvPr id="16" name="Romboid 15">
            <a:extLst>
              <a:ext uri="{FF2B5EF4-FFF2-40B4-BE49-F238E27FC236}">
                <a16:creationId xmlns:a16="http://schemas.microsoft.com/office/drawing/2014/main" id="{F0ED21D9-8554-4B73-B894-70DC49331CCD}"/>
              </a:ext>
            </a:extLst>
          </p:cNvPr>
          <p:cNvSpPr/>
          <p:nvPr/>
        </p:nvSpPr>
        <p:spPr>
          <a:xfrm rot="5400000">
            <a:off x="-144502" y="3832420"/>
            <a:ext cx="3819268" cy="2131961"/>
          </a:xfrm>
          <a:prstGeom prst="parallelogram">
            <a:avLst>
              <a:gd name="adj" fmla="val 65781"/>
            </a:avLst>
          </a:prstGeom>
          <a:solidFill>
            <a:schemeClr val="bg1">
              <a:lumMod val="6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u-HU"/>
          </a:p>
        </p:txBody>
      </p:sp>
      <p:grpSp>
        <p:nvGrpSpPr>
          <p:cNvPr id="18" name="Csoportba foglalás 17">
            <a:extLst>
              <a:ext uri="{FF2B5EF4-FFF2-40B4-BE49-F238E27FC236}">
                <a16:creationId xmlns:a16="http://schemas.microsoft.com/office/drawing/2014/main" id="{3AE91FA4-98A3-47C4-8D96-8D7730D388E4}"/>
              </a:ext>
            </a:extLst>
          </p:cNvPr>
          <p:cNvGrpSpPr/>
          <p:nvPr/>
        </p:nvGrpSpPr>
        <p:grpSpPr>
          <a:xfrm>
            <a:off x="1950287" y="2987040"/>
            <a:ext cx="1929431" cy="893720"/>
            <a:chOff x="1950287" y="2987040"/>
            <a:chExt cx="1929431" cy="893720"/>
          </a:xfrm>
        </p:grpSpPr>
        <p:cxnSp>
          <p:nvCxnSpPr>
            <p:cNvPr id="11" name="Egyenes összekötő nyíllal 10">
              <a:extLst>
                <a:ext uri="{FF2B5EF4-FFF2-40B4-BE49-F238E27FC236}">
                  <a16:creationId xmlns:a16="http://schemas.microsoft.com/office/drawing/2014/main" id="{BD902C27-2AE2-4458-9C9E-BDB5FAD1F0CF}"/>
                </a:ext>
              </a:extLst>
            </p:cNvPr>
            <p:cNvCxnSpPr>
              <a:cxnSpLocks/>
            </p:cNvCxnSpPr>
            <p:nvPr/>
          </p:nvCxnSpPr>
          <p:spPr>
            <a:xfrm>
              <a:off x="2759958" y="3413760"/>
              <a:ext cx="0" cy="322830"/>
            </a:xfrm>
            <a:prstGeom prst="straightConnector1">
              <a:avLst/>
            </a:prstGeom>
            <a:ln w="25400">
              <a:solidFill>
                <a:schemeClr val="tx1"/>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12" name="Egyenes összekötő nyíllal 11">
              <a:extLst>
                <a:ext uri="{FF2B5EF4-FFF2-40B4-BE49-F238E27FC236}">
                  <a16:creationId xmlns:a16="http://schemas.microsoft.com/office/drawing/2014/main" id="{A179EEDB-2EC7-4DC7-8466-5C3EE9985500}"/>
                </a:ext>
              </a:extLst>
            </p:cNvPr>
            <p:cNvCxnSpPr>
              <a:cxnSpLocks/>
            </p:cNvCxnSpPr>
            <p:nvPr/>
          </p:nvCxnSpPr>
          <p:spPr>
            <a:xfrm>
              <a:off x="1950287" y="2987040"/>
              <a:ext cx="0" cy="836634"/>
            </a:xfrm>
            <a:prstGeom prst="straightConnector1">
              <a:avLst/>
            </a:prstGeom>
            <a:ln w="25400">
              <a:solidFill>
                <a:schemeClr val="tx1"/>
              </a:solidFill>
              <a:headEnd type="none"/>
              <a:tailEnd type="none"/>
            </a:ln>
          </p:spPr>
          <p:style>
            <a:lnRef idx="1">
              <a:schemeClr val="accent1"/>
            </a:lnRef>
            <a:fillRef idx="0">
              <a:schemeClr val="accent1"/>
            </a:fillRef>
            <a:effectRef idx="0">
              <a:schemeClr val="accent1"/>
            </a:effectRef>
            <a:fontRef idx="minor">
              <a:schemeClr val="tx1"/>
            </a:fontRef>
          </p:style>
        </p:cxnSp>
        <p:sp>
          <p:nvSpPr>
            <p:cNvPr id="13" name="Ellipszis 12">
              <a:extLst>
                <a:ext uri="{FF2B5EF4-FFF2-40B4-BE49-F238E27FC236}">
                  <a16:creationId xmlns:a16="http://schemas.microsoft.com/office/drawing/2014/main" id="{4CE918CD-262E-4619-9668-A8DE24982FAC}"/>
                </a:ext>
              </a:extLst>
            </p:cNvPr>
            <p:cNvSpPr/>
            <p:nvPr/>
          </p:nvSpPr>
          <p:spPr>
            <a:xfrm>
              <a:off x="2997123" y="2998165"/>
              <a:ext cx="882595" cy="882595"/>
            </a:xfrm>
            <a:prstGeom prst="ellipse">
              <a:avLst/>
            </a:prstGeom>
            <a:solidFill>
              <a:schemeClr val="bg1"/>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u-HU" sz="4800" dirty="0">
                  <a:solidFill>
                    <a:schemeClr val="tx1"/>
                  </a:solidFill>
                  <a:latin typeface="Times New Roman" panose="02020603050405020304" pitchFamily="18" charset="0"/>
                  <a:cs typeface="Times New Roman" panose="02020603050405020304" pitchFamily="18" charset="0"/>
                </a:rPr>
                <a:t>G</a:t>
              </a:r>
            </a:p>
          </p:txBody>
        </p:sp>
        <p:cxnSp>
          <p:nvCxnSpPr>
            <p:cNvPr id="40" name="Egyenes összekötő nyíllal 39">
              <a:extLst>
                <a:ext uri="{FF2B5EF4-FFF2-40B4-BE49-F238E27FC236}">
                  <a16:creationId xmlns:a16="http://schemas.microsoft.com/office/drawing/2014/main" id="{32D76C39-1F02-4A6F-92E9-D0C547CEF209}"/>
                </a:ext>
              </a:extLst>
            </p:cNvPr>
            <p:cNvCxnSpPr>
              <a:cxnSpLocks/>
            </p:cNvCxnSpPr>
            <p:nvPr/>
          </p:nvCxnSpPr>
          <p:spPr>
            <a:xfrm>
              <a:off x="1950720" y="2995749"/>
              <a:ext cx="1497874" cy="0"/>
            </a:xfrm>
            <a:prstGeom prst="straightConnector1">
              <a:avLst/>
            </a:prstGeom>
            <a:ln w="25400">
              <a:solidFill>
                <a:schemeClr val="tx1"/>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45" name="Egyenes összekötő nyíllal 44">
              <a:extLst>
                <a:ext uri="{FF2B5EF4-FFF2-40B4-BE49-F238E27FC236}">
                  <a16:creationId xmlns:a16="http://schemas.microsoft.com/office/drawing/2014/main" id="{62A9DEA2-BB76-4816-9C24-C7BFE9EE2D7E}"/>
                </a:ext>
              </a:extLst>
            </p:cNvPr>
            <p:cNvCxnSpPr>
              <a:cxnSpLocks/>
            </p:cNvCxnSpPr>
            <p:nvPr/>
          </p:nvCxnSpPr>
          <p:spPr>
            <a:xfrm flipH="1">
              <a:off x="2760617" y="3430754"/>
              <a:ext cx="236506" cy="0"/>
            </a:xfrm>
            <a:prstGeom prst="straightConnector1">
              <a:avLst/>
            </a:prstGeom>
            <a:ln w="25400">
              <a:solidFill>
                <a:schemeClr val="tx1"/>
              </a:solidFill>
              <a:headEnd type="none"/>
              <a:tailEnd type="none"/>
            </a:ln>
          </p:spPr>
          <p:style>
            <a:lnRef idx="1">
              <a:schemeClr val="accent1"/>
            </a:lnRef>
            <a:fillRef idx="0">
              <a:schemeClr val="accent1"/>
            </a:fillRef>
            <a:effectRef idx="0">
              <a:schemeClr val="accent1"/>
            </a:effectRef>
            <a:fontRef idx="minor">
              <a:schemeClr val="tx1"/>
            </a:fontRef>
          </p:style>
        </p:cxnSp>
      </p:grpSp>
      <p:sp>
        <p:nvSpPr>
          <p:cNvPr id="4" name="Cím 3">
            <a:extLst>
              <a:ext uri="{FF2B5EF4-FFF2-40B4-BE49-F238E27FC236}">
                <a16:creationId xmlns:a16="http://schemas.microsoft.com/office/drawing/2014/main" id="{F7234C8F-880A-4ECC-83F4-DDD9487B32F5}"/>
              </a:ext>
            </a:extLst>
          </p:cNvPr>
          <p:cNvSpPr>
            <a:spLocks noGrp="1"/>
          </p:cNvSpPr>
          <p:nvPr>
            <p:ph type="title"/>
          </p:nvPr>
        </p:nvSpPr>
        <p:spPr/>
        <p:txBody>
          <a:bodyPr/>
          <a:lstStyle/>
          <a:p>
            <a:pPr algn="ctr"/>
            <a:r>
              <a:rPr lang="hu-HU" dirty="0" smtClean="0">
                <a:latin typeface="Times New Roman" panose="02020603050405020304" pitchFamily="18" charset="0"/>
                <a:cs typeface="Times New Roman" panose="02020603050405020304" pitchFamily="18" charset="0"/>
              </a:rPr>
              <a:t>Molar conductivity</a:t>
            </a:r>
            <a:endParaRPr lang="hu-HU" dirty="0">
              <a:latin typeface="Times New Roman" panose="02020603050405020304" pitchFamily="18" charset="0"/>
              <a:cs typeface="Times New Roman" panose="02020603050405020304" pitchFamily="18" charset="0"/>
            </a:endParaRPr>
          </a:p>
        </p:txBody>
      </p:sp>
      <p:sp>
        <p:nvSpPr>
          <p:cNvPr id="6" name="Szövegdoboz 5">
            <a:extLst>
              <a:ext uri="{FF2B5EF4-FFF2-40B4-BE49-F238E27FC236}">
                <a16:creationId xmlns:a16="http://schemas.microsoft.com/office/drawing/2014/main" id="{B4CE62E2-C9A3-4933-A27A-E6C216C48D47}"/>
              </a:ext>
            </a:extLst>
          </p:cNvPr>
          <p:cNvSpPr txBox="1"/>
          <p:nvPr/>
        </p:nvSpPr>
        <p:spPr>
          <a:xfrm>
            <a:off x="359109" y="1386136"/>
            <a:ext cx="11469511" cy="1384995"/>
          </a:xfrm>
          <a:prstGeom prst="rect">
            <a:avLst/>
          </a:prstGeom>
          <a:noFill/>
        </p:spPr>
        <p:txBody>
          <a:bodyPr wrap="square" rtlCol="0">
            <a:spAutoFit/>
          </a:bodyPr>
          <a:lstStyle/>
          <a:p>
            <a:r>
              <a:rPr lang="hu-HU" sz="2800" dirty="0" smtClean="0">
                <a:latin typeface="Times New Roman" panose="02020603050405020304" pitchFamily="18" charset="0"/>
                <a:cs typeface="Times New Roman" panose="02020603050405020304" pitchFamily="18" charset="0"/>
              </a:rPr>
              <a:t>The </a:t>
            </a:r>
            <a:r>
              <a:rPr lang="en-US" sz="2800" dirty="0" smtClean="0">
                <a:latin typeface="Times New Roman" panose="02020603050405020304" pitchFamily="18" charset="0"/>
                <a:cs typeface="Times New Roman" panose="02020603050405020304" pitchFamily="18" charset="0"/>
              </a:rPr>
              <a:t>specific </a:t>
            </a:r>
            <a:r>
              <a:rPr lang="en-US" sz="2800" dirty="0">
                <a:latin typeface="Times New Roman" panose="02020603050405020304" pitchFamily="18" charset="0"/>
                <a:cs typeface="Times New Roman" panose="02020603050405020304" pitchFamily="18" charset="0"/>
              </a:rPr>
              <a:t>conductance is not suitable for comparing </a:t>
            </a:r>
            <a:r>
              <a:rPr lang="en-US" sz="2800" dirty="0" smtClean="0">
                <a:latin typeface="Times New Roman" panose="02020603050405020304" pitchFamily="18" charset="0"/>
                <a:cs typeface="Times New Roman" panose="02020603050405020304" pitchFamily="18" charset="0"/>
              </a:rPr>
              <a:t>electrolytes</a:t>
            </a:r>
            <a:r>
              <a:rPr lang="hu-HU" sz="2800" dirty="0" smtClean="0">
                <a:latin typeface="Times New Roman" panose="02020603050405020304" pitchFamily="18" charset="0"/>
                <a:cs typeface="Times New Roman" panose="02020603050405020304" pitchFamily="18" charset="0"/>
              </a:rPr>
              <a:t>.</a:t>
            </a:r>
            <a:r>
              <a:rPr lang="en-US" sz="2800" dirty="0" smtClean="0">
                <a:latin typeface="Times New Roman" panose="02020603050405020304" pitchFamily="18" charset="0"/>
                <a:cs typeface="Times New Roman" panose="02020603050405020304" pitchFamily="18" charset="0"/>
              </a:rPr>
              <a:t> </a:t>
            </a:r>
            <a:r>
              <a:rPr lang="en-US" sz="2800" dirty="0">
                <a:latin typeface="Times New Roman" panose="02020603050405020304" pitchFamily="18" charset="0"/>
                <a:cs typeface="Times New Roman" panose="02020603050405020304" pitchFamily="18" charset="0"/>
              </a:rPr>
              <a:t>Another indicator must be </a:t>
            </a:r>
            <a:r>
              <a:rPr lang="hu-HU" sz="2800" dirty="0" smtClean="0">
                <a:latin typeface="Times New Roman" panose="02020603050405020304" pitchFamily="18" charset="0"/>
                <a:cs typeface="Times New Roman" panose="02020603050405020304" pitchFamily="18" charset="0"/>
              </a:rPr>
              <a:t>introduced</a:t>
            </a:r>
            <a:r>
              <a:rPr lang="en-US" sz="2800" dirty="0" smtClean="0">
                <a:latin typeface="Times New Roman" panose="02020603050405020304" pitchFamily="18" charset="0"/>
                <a:cs typeface="Times New Roman" panose="02020603050405020304" pitchFamily="18" charset="0"/>
              </a:rPr>
              <a:t>, </a:t>
            </a:r>
            <a:r>
              <a:rPr lang="hu-HU" sz="2800" dirty="0" smtClean="0">
                <a:latin typeface="Times New Roman" panose="02020603050405020304" pitchFamily="18" charset="0"/>
                <a:cs typeface="Times New Roman" panose="02020603050405020304" pitchFamily="18" charset="0"/>
              </a:rPr>
              <a:t>for</a:t>
            </a:r>
            <a:r>
              <a:rPr lang="en-US" sz="2800" dirty="0" smtClean="0">
                <a:latin typeface="Times New Roman" panose="02020603050405020304" pitchFamily="18" charset="0"/>
                <a:cs typeface="Times New Roman" panose="02020603050405020304" pitchFamily="18" charset="0"/>
              </a:rPr>
              <a:t> </a:t>
            </a:r>
            <a:r>
              <a:rPr lang="en-US" sz="2800" dirty="0">
                <a:latin typeface="Times New Roman" panose="02020603050405020304" pitchFamily="18" charset="0"/>
                <a:cs typeface="Times New Roman" panose="02020603050405020304" pitchFamily="18" charset="0"/>
              </a:rPr>
              <a:t>which </a:t>
            </a:r>
            <a:r>
              <a:rPr lang="en-US" sz="2800" dirty="0" smtClean="0">
                <a:latin typeface="Times New Roman" panose="02020603050405020304" pitchFamily="18" charset="0"/>
                <a:cs typeface="Times New Roman" panose="02020603050405020304" pitchFamily="18" charset="0"/>
              </a:rPr>
              <a:t>the </a:t>
            </a:r>
            <a:r>
              <a:rPr lang="en-US" sz="2800" dirty="0">
                <a:latin typeface="Times New Roman" panose="02020603050405020304" pitchFamily="18" charset="0"/>
                <a:cs typeface="Times New Roman" panose="02020603050405020304" pitchFamily="18" charset="0"/>
              </a:rPr>
              <a:t>number of </a:t>
            </a:r>
            <a:r>
              <a:rPr lang="hu-HU" sz="2800" dirty="0" smtClean="0">
                <a:latin typeface="Times New Roman" panose="02020603050405020304" pitchFamily="18" charset="0"/>
                <a:cs typeface="Times New Roman" panose="02020603050405020304" pitchFamily="18" charset="0"/>
              </a:rPr>
              <a:t>conducting </a:t>
            </a:r>
            <a:r>
              <a:rPr lang="en-US" sz="2800" dirty="0" smtClean="0">
                <a:latin typeface="Times New Roman" panose="02020603050405020304" pitchFamily="18" charset="0"/>
                <a:cs typeface="Times New Roman" panose="02020603050405020304" pitchFamily="18" charset="0"/>
              </a:rPr>
              <a:t>particles does </a:t>
            </a:r>
            <a:r>
              <a:rPr lang="en-US" sz="2800" dirty="0">
                <a:latin typeface="Times New Roman" panose="02020603050405020304" pitchFamily="18" charset="0"/>
                <a:cs typeface="Times New Roman" panose="02020603050405020304" pitchFamily="18" charset="0"/>
              </a:rPr>
              <a:t>not </a:t>
            </a:r>
            <a:r>
              <a:rPr lang="en-US" sz="2800" dirty="0" smtClean="0">
                <a:latin typeface="Times New Roman" panose="02020603050405020304" pitchFamily="18" charset="0"/>
                <a:cs typeface="Times New Roman" panose="02020603050405020304" pitchFamily="18" charset="0"/>
              </a:rPr>
              <a:t>change</a:t>
            </a:r>
            <a:r>
              <a:rPr lang="hu-HU" sz="2800" dirty="0">
                <a:latin typeface="Times New Roman" panose="02020603050405020304" pitchFamily="18" charset="0"/>
                <a:cs typeface="Times New Roman" panose="02020603050405020304" pitchFamily="18" charset="0"/>
              </a:rPr>
              <a:t>.</a:t>
            </a:r>
          </a:p>
        </p:txBody>
      </p:sp>
      <p:grpSp>
        <p:nvGrpSpPr>
          <p:cNvPr id="24" name="Csoportba foglalás 23">
            <a:extLst>
              <a:ext uri="{FF2B5EF4-FFF2-40B4-BE49-F238E27FC236}">
                <a16:creationId xmlns:a16="http://schemas.microsoft.com/office/drawing/2014/main" id="{0BA519CB-1929-4B04-A23A-211AAB02CF31}"/>
              </a:ext>
            </a:extLst>
          </p:cNvPr>
          <p:cNvGrpSpPr/>
          <p:nvPr/>
        </p:nvGrpSpPr>
        <p:grpSpPr>
          <a:xfrm>
            <a:off x="693314" y="3086967"/>
            <a:ext cx="3489221" cy="3808077"/>
            <a:chOff x="693314" y="3086967"/>
            <a:chExt cx="3489221" cy="3808077"/>
          </a:xfrm>
        </p:grpSpPr>
        <p:sp>
          <p:nvSpPr>
            <p:cNvPr id="48" name="Szövegdoboz 47">
              <a:extLst>
                <a:ext uri="{FF2B5EF4-FFF2-40B4-BE49-F238E27FC236}">
                  <a16:creationId xmlns:a16="http://schemas.microsoft.com/office/drawing/2014/main" id="{A835DB15-AEDB-44DC-9B92-072A3DDDA0E3}"/>
                </a:ext>
              </a:extLst>
            </p:cNvPr>
            <p:cNvSpPr txBox="1"/>
            <p:nvPr/>
          </p:nvSpPr>
          <p:spPr>
            <a:xfrm>
              <a:off x="3882453" y="6235902"/>
              <a:ext cx="300082" cy="369332"/>
            </a:xfrm>
            <a:prstGeom prst="rect">
              <a:avLst/>
            </a:prstGeom>
            <a:noFill/>
          </p:spPr>
          <p:txBody>
            <a:bodyPr wrap="none" rtlCol="0">
              <a:spAutoFit/>
            </a:bodyPr>
            <a:lstStyle/>
            <a:p>
              <a:r>
                <a:rPr lang="hu-HU" dirty="0">
                  <a:latin typeface="Times New Roman" panose="02020603050405020304" pitchFamily="18" charset="0"/>
                  <a:cs typeface="Times New Roman" panose="02020603050405020304" pitchFamily="18" charset="0"/>
                </a:rPr>
                <a:t>1</a:t>
              </a:r>
            </a:p>
          </p:txBody>
        </p:sp>
        <p:grpSp>
          <p:nvGrpSpPr>
            <p:cNvPr id="23" name="Csoportba foglalás 22">
              <a:extLst>
                <a:ext uri="{FF2B5EF4-FFF2-40B4-BE49-F238E27FC236}">
                  <a16:creationId xmlns:a16="http://schemas.microsoft.com/office/drawing/2014/main" id="{4C432527-9E4E-4B53-B4EE-12078E847DF8}"/>
                </a:ext>
              </a:extLst>
            </p:cNvPr>
            <p:cNvGrpSpPr/>
            <p:nvPr/>
          </p:nvGrpSpPr>
          <p:grpSpPr>
            <a:xfrm>
              <a:off x="693314" y="3086967"/>
              <a:ext cx="3067737" cy="3730627"/>
              <a:chOff x="693314" y="3086967"/>
              <a:chExt cx="3067737" cy="3730627"/>
            </a:xfrm>
          </p:grpSpPr>
          <p:cxnSp>
            <p:nvCxnSpPr>
              <p:cNvPr id="26" name="Egyenes összekötő nyíllal 25">
                <a:extLst>
                  <a:ext uri="{FF2B5EF4-FFF2-40B4-BE49-F238E27FC236}">
                    <a16:creationId xmlns:a16="http://schemas.microsoft.com/office/drawing/2014/main" id="{1FD07DCF-1EB3-4501-BCB9-4B4BB92748AB}"/>
                  </a:ext>
                </a:extLst>
              </p:cNvPr>
              <p:cNvCxnSpPr>
                <a:cxnSpLocks/>
              </p:cNvCxnSpPr>
              <p:nvPr/>
            </p:nvCxnSpPr>
            <p:spPr>
              <a:xfrm>
                <a:off x="2838567" y="5278837"/>
                <a:ext cx="922484" cy="614609"/>
              </a:xfrm>
              <a:prstGeom prst="straightConnector1">
                <a:avLst/>
              </a:prstGeom>
              <a:ln w="12700">
                <a:solidFill>
                  <a:schemeClr val="tx1"/>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27" name="Egyenes összekötő nyíllal 26">
                <a:extLst>
                  <a:ext uri="{FF2B5EF4-FFF2-40B4-BE49-F238E27FC236}">
                    <a16:creationId xmlns:a16="http://schemas.microsoft.com/office/drawing/2014/main" id="{5435D138-D159-44DA-BC2C-C1EE7B9BC117}"/>
                  </a:ext>
                </a:extLst>
              </p:cNvPr>
              <p:cNvCxnSpPr>
                <a:cxnSpLocks/>
              </p:cNvCxnSpPr>
              <p:nvPr/>
            </p:nvCxnSpPr>
            <p:spPr>
              <a:xfrm>
                <a:off x="1620218" y="3560834"/>
                <a:ext cx="2138334" cy="1405719"/>
              </a:xfrm>
              <a:prstGeom prst="straightConnector1">
                <a:avLst/>
              </a:prstGeom>
              <a:ln w="12700">
                <a:solidFill>
                  <a:schemeClr val="tx1"/>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10" name="Egyenes összekötő nyíllal 9">
                <a:extLst>
                  <a:ext uri="{FF2B5EF4-FFF2-40B4-BE49-F238E27FC236}">
                    <a16:creationId xmlns:a16="http://schemas.microsoft.com/office/drawing/2014/main" id="{C1644DE1-4895-4470-95C3-8EEE76B586D1}"/>
                  </a:ext>
                </a:extLst>
              </p:cNvPr>
              <p:cNvCxnSpPr>
                <a:cxnSpLocks/>
              </p:cNvCxnSpPr>
              <p:nvPr/>
            </p:nvCxnSpPr>
            <p:spPr>
              <a:xfrm>
                <a:off x="693541" y="3561139"/>
                <a:ext cx="2138334" cy="1405719"/>
              </a:xfrm>
              <a:prstGeom prst="straightConnector1">
                <a:avLst/>
              </a:prstGeom>
              <a:ln w="12700">
                <a:solidFill>
                  <a:schemeClr val="tx1"/>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19" name="Egyenes összekötő nyíllal 18">
                <a:extLst>
                  <a:ext uri="{FF2B5EF4-FFF2-40B4-BE49-F238E27FC236}">
                    <a16:creationId xmlns:a16="http://schemas.microsoft.com/office/drawing/2014/main" id="{D4CCF2AC-326C-4F0D-9502-DEF3A194977E}"/>
                  </a:ext>
                </a:extLst>
              </p:cNvPr>
              <p:cNvCxnSpPr>
                <a:cxnSpLocks/>
              </p:cNvCxnSpPr>
              <p:nvPr/>
            </p:nvCxnSpPr>
            <p:spPr>
              <a:xfrm>
                <a:off x="693314" y="4485231"/>
                <a:ext cx="2138334" cy="1405719"/>
              </a:xfrm>
              <a:prstGeom prst="straightConnector1">
                <a:avLst/>
              </a:prstGeom>
              <a:ln w="12700">
                <a:solidFill>
                  <a:schemeClr val="tx1"/>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21" name="Egyenes összekötő nyíllal 20">
                <a:extLst>
                  <a:ext uri="{FF2B5EF4-FFF2-40B4-BE49-F238E27FC236}">
                    <a16:creationId xmlns:a16="http://schemas.microsoft.com/office/drawing/2014/main" id="{ACB9ACC1-69C0-43D9-A567-130602B38DAC}"/>
                  </a:ext>
                </a:extLst>
              </p:cNvPr>
              <p:cNvCxnSpPr>
                <a:cxnSpLocks/>
              </p:cNvCxnSpPr>
              <p:nvPr/>
            </p:nvCxnSpPr>
            <p:spPr>
              <a:xfrm>
                <a:off x="2830285" y="6813240"/>
                <a:ext cx="923108" cy="0"/>
              </a:xfrm>
              <a:prstGeom prst="straightConnector1">
                <a:avLst/>
              </a:prstGeom>
              <a:ln w="12700">
                <a:solidFill>
                  <a:schemeClr val="tx1"/>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25" name="Egyenes összekötő nyíllal 24">
                <a:extLst>
                  <a:ext uri="{FF2B5EF4-FFF2-40B4-BE49-F238E27FC236}">
                    <a16:creationId xmlns:a16="http://schemas.microsoft.com/office/drawing/2014/main" id="{DB8457EA-C1F4-4858-8AD8-D0025C9C85C0}"/>
                  </a:ext>
                </a:extLst>
              </p:cNvPr>
              <p:cNvCxnSpPr>
                <a:cxnSpLocks/>
              </p:cNvCxnSpPr>
              <p:nvPr/>
            </p:nvCxnSpPr>
            <p:spPr>
              <a:xfrm rot="5400000">
                <a:off x="957999" y="5159471"/>
                <a:ext cx="2412000" cy="0"/>
              </a:xfrm>
              <a:prstGeom prst="straightConnector1">
                <a:avLst/>
              </a:prstGeom>
              <a:ln w="12700">
                <a:solidFill>
                  <a:schemeClr val="tx1"/>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28" name="Egyenes összekötő nyíllal 27">
                <a:extLst>
                  <a:ext uri="{FF2B5EF4-FFF2-40B4-BE49-F238E27FC236}">
                    <a16:creationId xmlns:a16="http://schemas.microsoft.com/office/drawing/2014/main" id="{67FD572F-B500-4EB2-B4E2-8045EF8E995F}"/>
                  </a:ext>
                </a:extLst>
              </p:cNvPr>
              <p:cNvCxnSpPr>
                <a:cxnSpLocks/>
              </p:cNvCxnSpPr>
              <p:nvPr/>
            </p:nvCxnSpPr>
            <p:spPr>
              <a:xfrm>
                <a:off x="2823935" y="5892490"/>
                <a:ext cx="923108" cy="0"/>
              </a:xfrm>
              <a:prstGeom prst="straightConnector1">
                <a:avLst/>
              </a:prstGeom>
              <a:ln w="12700">
                <a:solidFill>
                  <a:schemeClr val="tx1"/>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29" name="Egyenes összekötő nyíllal 28">
                <a:extLst>
                  <a:ext uri="{FF2B5EF4-FFF2-40B4-BE49-F238E27FC236}">
                    <a16:creationId xmlns:a16="http://schemas.microsoft.com/office/drawing/2014/main" id="{82BF3F81-1DE0-483F-9224-832EAC069D6E}"/>
                  </a:ext>
                </a:extLst>
              </p:cNvPr>
              <p:cNvCxnSpPr>
                <a:cxnSpLocks/>
              </p:cNvCxnSpPr>
              <p:nvPr/>
            </p:nvCxnSpPr>
            <p:spPr>
              <a:xfrm>
                <a:off x="2836635" y="4971740"/>
                <a:ext cx="923108" cy="0"/>
              </a:xfrm>
              <a:prstGeom prst="straightConnector1">
                <a:avLst/>
              </a:prstGeom>
              <a:ln w="12700">
                <a:solidFill>
                  <a:schemeClr val="tx1"/>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30" name="Egyenes összekötő nyíllal 29">
                <a:extLst>
                  <a:ext uri="{FF2B5EF4-FFF2-40B4-BE49-F238E27FC236}">
                    <a16:creationId xmlns:a16="http://schemas.microsoft.com/office/drawing/2014/main" id="{B5DCFB6D-ED2C-4042-9D50-C8A8D654787E}"/>
                  </a:ext>
                </a:extLst>
              </p:cNvPr>
              <p:cNvCxnSpPr>
                <a:cxnSpLocks/>
              </p:cNvCxnSpPr>
              <p:nvPr/>
            </p:nvCxnSpPr>
            <p:spPr>
              <a:xfrm rot="5400000">
                <a:off x="291792" y="4728396"/>
                <a:ext cx="2412000" cy="0"/>
              </a:xfrm>
              <a:prstGeom prst="straightConnector1">
                <a:avLst/>
              </a:prstGeom>
              <a:ln w="12700">
                <a:solidFill>
                  <a:schemeClr val="tx1"/>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31" name="Egyenes összekötő nyíllal 30">
                <a:extLst>
                  <a:ext uri="{FF2B5EF4-FFF2-40B4-BE49-F238E27FC236}">
                    <a16:creationId xmlns:a16="http://schemas.microsoft.com/office/drawing/2014/main" id="{6EBE25BB-2B5E-459E-B723-87F0CC634E05}"/>
                  </a:ext>
                </a:extLst>
              </p:cNvPr>
              <p:cNvCxnSpPr>
                <a:cxnSpLocks/>
              </p:cNvCxnSpPr>
              <p:nvPr/>
            </p:nvCxnSpPr>
            <p:spPr>
              <a:xfrm rot="5400000">
                <a:off x="-352641" y="4292967"/>
                <a:ext cx="2412000" cy="0"/>
              </a:xfrm>
              <a:prstGeom prst="straightConnector1">
                <a:avLst/>
              </a:prstGeom>
              <a:ln w="12700">
                <a:solidFill>
                  <a:schemeClr val="tx1"/>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32" name="Egyenes összekötő nyíllal 31">
                <a:extLst>
                  <a:ext uri="{FF2B5EF4-FFF2-40B4-BE49-F238E27FC236}">
                    <a16:creationId xmlns:a16="http://schemas.microsoft.com/office/drawing/2014/main" id="{4296766D-F7A1-4FC5-B8E2-0E7D97275EAF}"/>
                  </a:ext>
                </a:extLst>
              </p:cNvPr>
              <p:cNvCxnSpPr>
                <a:cxnSpLocks/>
              </p:cNvCxnSpPr>
              <p:nvPr/>
            </p:nvCxnSpPr>
            <p:spPr>
              <a:xfrm rot="5400000">
                <a:off x="1881114" y="5159463"/>
                <a:ext cx="2412000" cy="0"/>
              </a:xfrm>
              <a:prstGeom prst="straightConnector1">
                <a:avLst/>
              </a:prstGeom>
              <a:ln w="12700">
                <a:solidFill>
                  <a:schemeClr val="tx1"/>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33" name="Egyenes összekötő nyíllal 32">
                <a:extLst>
                  <a:ext uri="{FF2B5EF4-FFF2-40B4-BE49-F238E27FC236}">
                    <a16:creationId xmlns:a16="http://schemas.microsoft.com/office/drawing/2014/main" id="{8704A523-52D6-4F9C-82BA-02AFE202A251}"/>
                  </a:ext>
                </a:extLst>
              </p:cNvPr>
              <p:cNvCxnSpPr>
                <a:cxnSpLocks/>
              </p:cNvCxnSpPr>
              <p:nvPr/>
            </p:nvCxnSpPr>
            <p:spPr>
              <a:xfrm>
                <a:off x="2828289" y="6367107"/>
                <a:ext cx="252000" cy="0"/>
              </a:xfrm>
              <a:prstGeom prst="straightConnector1">
                <a:avLst/>
              </a:prstGeom>
              <a:ln w="12700">
                <a:solidFill>
                  <a:schemeClr val="tx1"/>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34" name="Egyenes összekötő nyíllal 33">
                <a:extLst>
                  <a:ext uri="{FF2B5EF4-FFF2-40B4-BE49-F238E27FC236}">
                    <a16:creationId xmlns:a16="http://schemas.microsoft.com/office/drawing/2014/main" id="{02E4527F-C009-48D1-B5BB-2C90756A1770}"/>
                  </a:ext>
                </a:extLst>
              </p:cNvPr>
              <p:cNvCxnSpPr>
                <a:cxnSpLocks/>
              </p:cNvCxnSpPr>
              <p:nvPr/>
            </p:nvCxnSpPr>
            <p:spPr>
              <a:xfrm rot="5400000">
                <a:off x="2114908" y="3828392"/>
                <a:ext cx="612000" cy="0"/>
              </a:xfrm>
              <a:prstGeom prst="straightConnector1">
                <a:avLst/>
              </a:prstGeom>
              <a:ln w="12700">
                <a:solidFill>
                  <a:schemeClr val="tx1"/>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37" name="Egyenes összekötő nyíllal 36">
                <a:extLst>
                  <a:ext uri="{FF2B5EF4-FFF2-40B4-BE49-F238E27FC236}">
                    <a16:creationId xmlns:a16="http://schemas.microsoft.com/office/drawing/2014/main" id="{5E1C5B00-8F33-4AE5-8307-EE49D16B0B88}"/>
                  </a:ext>
                </a:extLst>
              </p:cNvPr>
              <p:cNvCxnSpPr>
                <a:cxnSpLocks/>
              </p:cNvCxnSpPr>
              <p:nvPr/>
            </p:nvCxnSpPr>
            <p:spPr>
              <a:xfrm rot="5400000">
                <a:off x="1474826" y="3400414"/>
                <a:ext cx="612000" cy="0"/>
              </a:xfrm>
              <a:prstGeom prst="straightConnector1">
                <a:avLst/>
              </a:prstGeom>
              <a:ln w="12700">
                <a:solidFill>
                  <a:schemeClr val="tx1"/>
                </a:solidFill>
                <a:headEnd type="none"/>
                <a:tailEnd type="none"/>
              </a:ln>
            </p:spPr>
            <p:style>
              <a:lnRef idx="1">
                <a:schemeClr val="accent1"/>
              </a:lnRef>
              <a:fillRef idx="0">
                <a:schemeClr val="accent1"/>
              </a:fillRef>
              <a:effectRef idx="0">
                <a:schemeClr val="accent1"/>
              </a:effectRef>
              <a:fontRef idx="minor">
                <a:schemeClr val="tx1"/>
              </a:fontRef>
            </p:style>
          </p:cxnSp>
          <p:sp>
            <p:nvSpPr>
              <p:cNvPr id="49" name="Szövegdoboz 48">
                <a:extLst>
                  <a:ext uri="{FF2B5EF4-FFF2-40B4-BE49-F238E27FC236}">
                    <a16:creationId xmlns:a16="http://schemas.microsoft.com/office/drawing/2014/main" id="{15F3A396-E453-429F-A01D-11D9A34DEF48}"/>
                  </a:ext>
                </a:extLst>
              </p:cNvPr>
              <p:cNvSpPr txBox="1"/>
              <p:nvPr/>
            </p:nvSpPr>
            <p:spPr>
              <a:xfrm>
                <a:off x="3075485" y="6448262"/>
                <a:ext cx="300082" cy="369332"/>
              </a:xfrm>
              <a:prstGeom prst="rect">
                <a:avLst/>
              </a:prstGeom>
              <a:noFill/>
            </p:spPr>
            <p:txBody>
              <a:bodyPr wrap="none" rtlCol="0">
                <a:spAutoFit/>
              </a:bodyPr>
              <a:lstStyle/>
              <a:p>
                <a:r>
                  <a:rPr lang="hu-HU" dirty="0">
                    <a:latin typeface="Times New Roman" panose="02020603050405020304" pitchFamily="18" charset="0"/>
                    <a:cs typeface="Times New Roman" panose="02020603050405020304" pitchFamily="18" charset="0"/>
                  </a:rPr>
                  <a:t>1</a:t>
                </a:r>
              </a:p>
            </p:txBody>
          </p:sp>
        </p:grpSp>
        <p:sp>
          <p:nvSpPr>
            <p:cNvPr id="50" name="Szövegdoboz 49">
              <a:extLst>
                <a:ext uri="{FF2B5EF4-FFF2-40B4-BE49-F238E27FC236}">
                  <a16:creationId xmlns:a16="http://schemas.microsoft.com/office/drawing/2014/main" id="{70165D77-E653-49B0-B06C-5CFA44900107}"/>
                </a:ext>
              </a:extLst>
            </p:cNvPr>
            <p:cNvSpPr txBox="1"/>
            <p:nvPr/>
          </p:nvSpPr>
          <p:spPr>
            <a:xfrm>
              <a:off x="2193561" y="6525712"/>
              <a:ext cx="300082" cy="369332"/>
            </a:xfrm>
            <a:prstGeom prst="rect">
              <a:avLst/>
            </a:prstGeom>
            <a:noFill/>
          </p:spPr>
          <p:txBody>
            <a:bodyPr wrap="none" rtlCol="0">
              <a:spAutoFit/>
            </a:bodyPr>
            <a:lstStyle/>
            <a:p>
              <a:r>
                <a:rPr lang="hu-HU" dirty="0">
                  <a:latin typeface="Times New Roman" panose="02020603050405020304" pitchFamily="18" charset="0"/>
                  <a:cs typeface="Times New Roman" panose="02020603050405020304" pitchFamily="18" charset="0"/>
                </a:rPr>
                <a:t>1</a:t>
              </a:r>
            </a:p>
          </p:txBody>
        </p:sp>
      </p:grpSp>
      <p:grpSp>
        <p:nvGrpSpPr>
          <p:cNvPr id="22" name="Csoportba foglalás 21">
            <a:extLst>
              <a:ext uri="{FF2B5EF4-FFF2-40B4-BE49-F238E27FC236}">
                <a16:creationId xmlns:a16="http://schemas.microsoft.com/office/drawing/2014/main" id="{EA889ADA-9E45-43C2-AB75-FA59E85C9D19}"/>
              </a:ext>
            </a:extLst>
          </p:cNvPr>
          <p:cNvGrpSpPr/>
          <p:nvPr/>
        </p:nvGrpSpPr>
        <p:grpSpPr>
          <a:xfrm>
            <a:off x="1581765" y="3403524"/>
            <a:ext cx="1358500" cy="1114234"/>
            <a:chOff x="1581765" y="3403524"/>
            <a:chExt cx="1358500" cy="1114234"/>
          </a:xfrm>
        </p:grpSpPr>
        <p:sp>
          <p:nvSpPr>
            <p:cNvPr id="15" name="Szövegdoboz 14">
              <a:extLst>
                <a:ext uri="{FF2B5EF4-FFF2-40B4-BE49-F238E27FC236}">
                  <a16:creationId xmlns:a16="http://schemas.microsoft.com/office/drawing/2014/main" id="{62EE4D0D-7909-4074-9DAD-EDFABA9C8D7A}"/>
                </a:ext>
              </a:extLst>
            </p:cNvPr>
            <p:cNvSpPr txBox="1"/>
            <p:nvPr/>
          </p:nvSpPr>
          <p:spPr>
            <a:xfrm>
              <a:off x="2519957" y="3403524"/>
              <a:ext cx="420308" cy="1015663"/>
            </a:xfrm>
            <a:prstGeom prst="rect">
              <a:avLst/>
            </a:prstGeom>
            <a:noFill/>
          </p:spPr>
          <p:txBody>
            <a:bodyPr wrap="none" rtlCol="0">
              <a:spAutoFit/>
            </a:bodyPr>
            <a:lstStyle/>
            <a:p>
              <a:r>
                <a:rPr lang="hu-HU" sz="6000" dirty="0">
                  <a:solidFill>
                    <a:srgbClr val="2E0CFC"/>
                  </a:solidFill>
                </a:rPr>
                <a:t>-</a:t>
              </a:r>
              <a:endParaRPr lang="hu-HU" sz="6000" dirty="0">
                <a:solidFill>
                  <a:srgbClr val="FF0000"/>
                </a:solidFill>
              </a:endParaRPr>
            </a:p>
          </p:txBody>
        </p:sp>
        <p:sp>
          <p:nvSpPr>
            <p:cNvPr id="14" name="Szövegdoboz 13">
              <a:extLst>
                <a:ext uri="{FF2B5EF4-FFF2-40B4-BE49-F238E27FC236}">
                  <a16:creationId xmlns:a16="http://schemas.microsoft.com/office/drawing/2014/main" id="{F5DFE4FB-5171-48AD-9B41-8B38BC6781B7}"/>
                </a:ext>
              </a:extLst>
            </p:cNvPr>
            <p:cNvSpPr txBox="1"/>
            <p:nvPr/>
          </p:nvSpPr>
          <p:spPr>
            <a:xfrm>
              <a:off x="1581765" y="3502095"/>
              <a:ext cx="567784" cy="1015663"/>
            </a:xfrm>
            <a:prstGeom prst="rect">
              <a:avLst/>
            </a:prstGeom>
            <a:noFill/>
          </p:spPr>
          <p:txBody>
            <a:bodyPr wrap="none" rtlCol="0">
              <a:spAutoFit/>
            </a:bodyPr>
            <a:lstStyle/>
            <a:p>
              <a:r>
                <a:rPr lang="hu-HU" sz="6000" dirty="0">
                  <a:solidFill>
                    <a:srgbClr val="FF0000"/>
                  </a:solidFill>
                </a:rPr>
                <a:t>+</a:t>
              </a:r>
            </a:p>
          </p:txBody>
        </p:sp>
      </p:grpSp>
      <p:sp>
        <p:nvSpPr>
          <p:cNvPr id="51" name="Szövegdoboz 50">
            <a:extLst>
              <a:ext uri="{FF2B5EF4-FFF2-40B4-BE49-F238E27FC236}">
                <a16:creationId xmlns:a16="http://schemas.microsoft.com/office/drawing/2014/main" id="{34447BD2-31FC-42F3-A000-FDEE6AEED2EF}"/>
              </a:ext>
            </a:extLst>
          </p:cNvPr>
          <p:cNvSpPr txBox="1"/>
          <p:nvPr/>
        </p:nvSpPr>
        <p:spPr>
          <a:xfrm>
            <a:off x="4349646" y="2381466"/>
            <a:ext cx="7783122" cy="1815882"/>
          </a:xfrm>
          <a:prstGeom prst="rect">
            <a:avLst/>
          </a:prstGeom>
          <a:noFill/>
        </p:spPr>
        <p:txBody>
          <a:bodyPr wrap="square" rtlCol="0">
            <a:spAutoFit/>
          </a:bodyPr>
          <a:lstStyle/>
          <a:p>
            <a:r>
              <a:rPr lang="hu-HU" sz="2800" dirty="0" smtClean="0">
                <a:latin typeface="Times New Roman" panose="02020603050405020304" pitchFamily="18" charset="0"/>
                <a:cs typeface="Times New Roman" panose="02020603050405020304" pitchFamily="18" charset="0"/>
              </a:rPr>
              <a:t>Apply</a:t>
            </a:r>
            <a:r>
              <a:rPr lang="en-US" sz="2800" dirty="0" smtClean="0">
                <a:latin typeface="Times New Roman" panose="02020603050405020304" pitchFamily="18" charset="0"/>
                <a:cs typeface="Times New Roman" panose="02020603050405020304" pitchFamily="18" charset="0"/>
              </a:rPr>
              <a:t> </a:t>
            </a:r>
            <a:r>
              <a:rPr lang="en-US" sz="2800" dirty="0">
                <a:latin typeface="Times New Roman" panose="02020603050405020304" pitchFamily="18" charset="0"/>
                <a:cs typeface="Times New Roman" panose="02020603050405020304" pitchFamily="18" charset="0"/>
              </a:rPr>
              <a:t>n=1 </a:t>
            </a:r>
            <a:r>
              <a:rPr lang="en-US" sz="2800" dirty="0" err="1" smtClean="0">
                <a:latin typeface="Times New Roman" panose="02020603050405020304" pitchFamily="18" charset="0"/>
                <a:cs typeface="Times New Roman" panose="02020603050405020304" pitchFamily="18" charset="0"/>
              </a:rPr>
              <a:t>mol</a:t>
            </a:r>
            <a:r>
              <a:rPr lang="hu-HU" sz="2800" dirty="0" smtClean="0">
                <a:latin typeface="Times New Roman" panose="02020603050405020304" pitchFamily="18" charset="0"/>
                <a:cs typeface="Times New Roman" panose="02020603050405020304" pitchFamily="18" charset="0"/>
              </a:rPr>
              <a:t>e</a:t>
            </a:r>
            <a:r>
              <a:rPr lang="en-US" sz="2800" dirty="0" smtClean="0">
                <a:latin typeface="Times New Roman" panose="02020603050405020304" pitchFamily="18" charset="0"/>
                <a:cs typeface="Times New Roman" panose="02020603050405020304" pitchFamily="18" charset="0"/>
              </a:rPr>
              <a:t> </a:t>
            </a:r>
            <a:r>
              <a:rPr lang="en-US" sz="2800" dirty="0">
                <a:latin typeface="Times New Roman" panose="02020603050405020304" pitchFamily="18" charset="0"/>
                <a:cs typeface="Times New Roman" panose="02020603050405020304" pitchFamily="18" charset="0"/>
              </a:rPr>
              <a:t>of electrolyte between the two plates, and then dilute it with solvent. The measured conductivity can be calculated from the specific conductivity and the concentration of the </a:t>
            </a:r>
            <a:r>
              <a:rPr lang="en-US" sz="2800" dirty="0" smtClean="0">
                <a:latin typeface="Times New Roman" panose="02020603050405020304" pitchFamily="18" charset="0"/>
                <a:cs typeface="Times New Roman" panose="02020603050405020304" pitchFamily="18" charset="0"/>
              </a:rPr>
              <a:t>solution</a:t>
            </a:r>
            <a:r>
              <a:rPr lang="hu-HU" sz="2800" dirty="0">
                <a:latin typeface="Times New Roman" panose="02020603050405020304" pitchFamily="18" charset="0"/>
                <a:cs typeface="Times New Roman" panose="02020603050405020304" pitchFamily="18" charset="0"/>
              </a:rPr>
              <a:t>.</a:t>
            </a:r>
          </a:p>
        </p:txBody>
      </p:sp>
      <mc:AlternateContent xmlns:mc="http://schemas.openxmlformats.org/markup-compatibility/2006" xmlns:a14="http://schemas.microsoft.com/office/drawing/2010/main">
        <mc:Choice Requires="a14">
          <p:sp>
            <p:nvSpPr>
              <p:cNvPr id="52" name="Szövegdoboz 51">
                <a:extLst>
                  <a:ext uri="{FF2B5EF4-FFF2-40B4-BE49-F238E27FC236}">
                    <a16:creationId xmlns:a16="http://schemas.microsoft.com/office/drawing/2014/main" id="{6772F6B1-FDB8-4C53-A75F-30D4F85CFBBA}"/>
                  </a:ext>
                </a:extLst>
              </p:cNvPr>
              <p:cNvSpPr txBox="1"/>
              <p:nvPr/>
            </p:nvSpPr>
            <p:spPr>
              <a:xfrm>
                <a:off x="6096000" y="4230455"/>
                <a:ext cx="5940921" cy="890821"/>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hu-HU" sz="2800" b="0" i="1" smtClean="0">
                          <a:latin typeface="Cambria Math" panose="02040503050406030204" pitchFamily="18" charset="0"/>
                        </a:rPr>
                        <m:t>𝑐</m:t>
                      </m:r>
                      <m:r>
                        <a:rPr lang="hu-HU" sz="2800" b="0" i="1" smtClean="0">
                          <a:latin typeface="Cambria Math" panose="02040503050406030204" pitchFamily="18" charset="0"/>
                        </a:rPr>
                        <m:t>=</m:t>
                      </m:r>
                      <m:f>
                        <m:fPr>
                          <m:ctrlPr>
                            <a:rPr lang="hu-HU" sz="2800" b="0" i="1" smtClean="0">
                              <a:latin typeface="Cambria Math" panose="02040503050406030204" pitchFamily="18" charset="0"/>
                            </a:rPr>
                          </m:ctrlPr>
                        </m:fPr>
                        <m:num>
                          <m:r>
                            <a:rPr lang="hu-HU" sz="2800" b="0" i="1" smtClean="0">
                              <a:latin typeface="Cambria Math" panose="02040503050406030204" pitchFamily="18" charset="0"/>
                            </a:rPr>
                            <m:t>1 </m:t>
                          </m:r>
                          <m:r>
                            <a:rPr lang="hu-HU" sz="2800" b="0" i="1" smtClean="0">
                              <a:latin typeface="Cambria Math" panose="02040503050406030204" pitchFamily="18" charset="0"/>
                            </a:rPr>
                            <m:t>𝑚𝑜𝑙</m:t>
                          </m:r>
                        </m:num>
                        <m:den>
                          <m:sSub>
                            <m:sSubPr>
                              <m:ctrlPr>
                                <a:rPr lang="hu-HU" sz="2800" b="0" i="1" smtClean="0">
                                  <a:latin typeface="Cambria Math" panose="02040503050406030204" pitchFamily="18" charset="0"/>
                                </a:rPr>
                              </m:ctrlPr>
                            </m:sSubPr>
                            <m:e>
                              <m:r>
                                <a:rPr lang="hu-HU" sz="2800" b="0" i="1" smtClean="0">
                                  <a:latin typeface="Cambria Math" panose="02040503050406030204" pitchFamily="18" charset="0"/>
                                </a:rPr>
                                <m:t>𝑉</m:t>
                              </m:r>
                            </m:e>
                            <m:sub>
                              <m:r>
                                <a:rPr lang="hu-HU" sz="2800" b="0" i="1" smtClean="0">
                                  <a:latin typeface="Cambria Math" panose="02040503050406030204" pitchFamily="18" charset="0"/>
                                </a:rPr>
                                <m:t>𝑐</m:t>
                              </m:r>
                            </m:sub>
                          </m:sSub>
                        </m:den>
                      </m:f>
                      <m:r>
                        <a:rPr lang="hu-HU" sz="2800" b="0" i="1" smtClean="0">
                          <a:latin typeface="Cambria Math" panose="02040503050406030204" pitchFamily="18" charset="0"/>
                          <a:ea typeface="Cambria Math" panose="02040503050406030204" pitchFamily="18" charset="0"/>
                        </a:rPr>
                        <m:t>→</m:t>
                      </m:r>
                      <m:sSub>
                        <m:sSubPr>
                          <m:ctrlPr>
                            <a:rPr lang="hu-HU" sz="2800" b="0" i="1" smtClean="0">
                              <a:latin typeface="Cambria Math" panose="02040503050406030204" pitchFamily="18" charset="0"/>
                              <a:ea typeface="Cambria Math" panose="02040503050406030204" pitchFamily="18" charset="0"/>
                            </a:rPr>
                          </m:ctrlPr>
                        </m:sSubPr>
                        <m:e>
                          <m:r>
                            <a:rPr lang="hu-HU" sz="2800" b="0" i="1" smtClean="0">
                              <a:latin typeface="Cambria Math" panose="02040503050406030204" pitchFamily="18" charset="0"/>
                              <a:ea typeface="Cambria Math" panose="02040503050406030204" pitchFamily="18" charset="0"/>
                            </a:rPr>
                            <m:t>𝑉</m:t>
                          </m:r>
                        </m:e>
                        <m:sub>
                          <m:r>
                            <a:rPr lang="hu-HU" sz="2800" b="0" i="1" smtClean="0">
                              <a:latin typeface="Cambria Math" panose="02040503050406030204" pitchFamily="18" charset="0"/>
                              <a:ea typeface="Cambria Math" panose="02040503050406030204" pitchFamily="18" charset="0"/>
                            </a:rPr>
                            <m:t>𝑐</m:t>
                          </m:r>
                        </m:sub>
                      </m:sSub>
                      <m:r>
                        <a:rPr lang="hu-HU" sz="2800" b="0" i="1" smtClean="0">
                          <a:latin typeface="Cambria Math" panose="02040503050406030204" pitchFamily="18" charset="0"/>
                          <a:ea typeface="Cambria Math" panose="02040503050406030204" pitchFamily="18" charset="0"/>
                        </a:rPr>
                        <m:t>=</m:t>
                      </m:r>
                      <m:f>
                        <m:fPr>
                          <m:ctrlPr>
                            <a:rPr lang="hu-HU" sz="2800" b="0" i="1" smtClean="0">
                              <a:latin typeface="Cambria Math" panose="02040503050406030204" pitchFamily="18" charset="0"/>
                              <a:ea typeface="Cambria Math" panose="02040503050406030204" pitchFamily="18" charset="0"/>
                            </a:rPr>
                          </m:ctrlPr>
                        </m:fPr>
                        <m:num>
                          <m:r>
                            <a:rPr lang="hu-HU" sz="2800" b="0" i="1" smtClean="0">
                              <a:latin typeface="Cambria Math" panose="02040503050406030204" pitchFamily="18" charset="0"/>
                              <a:ea typeface="Cambria Math" panose="02040503050406030204" pitchFamily="18" charset="0"/>
                            </a:rPr>
                            <m:t>1 </m:t>
                          </m:r>
                          <m:r>
                            <a:rPr lang="hu-HU" sz="2800" b="0" i="1" smtClean="0">
                              <a:latin typeface="Cambria Math" panose="02040503050406030204" pitchFamily="18" charset="0"/>
                              <a:ea typeface="Cambria Math" panose="02040503050406030204" pitchFamily="18" charset="0"/>
                            </a:rPr>
                            <m:t>𝑚𝑜𝑙</m:t>
                          </m:r>
                        </m:num>
                        <m:den>
                          <m:r>
                            <a:rPr lang="hu-HU" sz="2800" b="0" i="1" smtClean="0">
                              <a:latin typeface="Cambria Math" panose="02040503050406030204" pitchFamily="18" charset="0"/>
                              <a:ea typeface="Cambria Math" panose="02040503050406030204" pitchFamily="18" charset="0"/>
                            </a:rPr>
                            <m:t>𝑐</m:t>
                          </m:r>
                        </m:den>
                      </m:f>
                      <m:r>
                        <a:rPr lang="hu-HU" sz="2800" b="0" i="1" smtClean="0">
                          <a:latin typeface="Cambria Math" panose="02040503050406030204" pitchFamily="18" charset="0"/>
                          <a:ea typeface="Cambria Math" panose="02040503050406030204" pitchFamily="18" charset="0"/>
                        </a:rPr>
                        <m:t>=</m:t>
                      </m:r>
                      <m:sSub>
                        <m:sSubPr>
                          <m:ctrlPr>
                            <a:rPr lang="hu-HU" sz="2800" i="1" smtClean="0">
                              <a:latin typeface="Cambria Math" panose="02040503050406030204" pitchFamily="18" charset="0"/>
                              <a:ea typeface="Cambria Math" panose="02040503050406030204" pitchFamily="18" charset="0"/>
                            </a:rPr>
                          </m:ctrlPr>
                        </m:sSubPr>
                        <m:e>
                          <m:r>
                            <a:rPr lang="hu-HU" sz="2800" b="0" i="1" smtClean="0">
                              <a:latin typeface="Cambria Math" panose="02040503050406030204" pitchFamily="18" charset="0"/>
                              <a:ea typeface="Cambria Math" panose="02040503050406030204" pitchFamily="18" charset="0"/>
                            </a:rPr>
                            <m:t>𝐴</m:t>
                          </m:r>
                        </m:e>
                        <m:sub>
                          <m:r>
                            <a:rPr lang="hu-HU" sz="2800" b="0" i="1" smtClean="0">
                              <a:latin typeface="Cambria Math" panose="02040503050406030204" pitchFamily="18" charset="0"/>
                              <a:ea typeface="Cambria Math" panose="02040503050406030204" pitchFamily="18" charset="0"/>
                            </a:rPr>
                            <m:t>𝑐</m:t>
                          </m:r>
                        </m:sub>
                      </m:sSub>
                      <m:r>
                        <a:rPr lang="hu-HU" sz="2800" i="1" smtClean="0">
                          <a:latin typeface="Cambria Math" panose="02040503050406030204" pitchFamily="18" charset="0"/>
                          <a:ea typeface="Cambria Math" panose="02040503050406030204" pitchFamily="18" charset="0"/>
                        </a:rPr>
                        <m:t>∙</m:t>
                      </m:r>
                      <m:r>
                        <a:rPr lang="hu-HU" sz="2800" b="0" i="1" smtClean="0">
                          <a:latin typeface="Cambria Math" panose="02040503050406030204" pitchFamily="18" charset="0"/>
                          <a:ea typeface="Cambria Math" panose="02040503050406030204" pitchFamily="18" charset="0"/>
                        </a:rPr>
                        <m:t>1=</m:t>
                      </m:r>
                      <m:sSub>
                        <m:sSubPr>
                          <m:ctrlPr>
                            <a:rPr lang="hu-HU" sz="2800" i="1">
                              <a:latin typeface="Cambria Math" panose="02040503050406030204" pitchFamily="18" charset="0"/>
                              <a:ea typeface="Cambria Math" panose="02040503050406030204" pitchFamily="18" charset="0"/>
                            </a:rPr>
                          </m:ctrlPr>
                        </m:sSubPr>
                        <m:e>
                          <m:r>
                            <a:rPr lang="hu-HU" sz="2800" i="1">
                              <a:latin typeface="Cambria Math" panose="02040503050406030204" pitchFamily="18" charset="0"/>
                              <a:ea typeface="Cambria Math" panose="02040503050406030204" pitchFamily="18" charset="0"/>
                            </a:rPr>
                            <m:t>𝐴</m:t>
                          </m:r>
                        </m:e>
                        <m:sub>
                          <m:r>
                            <a:rPr lang="hu-HU" sz="2800" i="1">
                              <a:latin typeface="Cambria Math" panose="02040503050406030204" pitchFamily="18" charset="0"/>
                              <a:ea typeface="Cambria Math" panose="02040503050406030204" pitchFamily="18" charset="0"/>
                            </a:rPr>
                            <m:t>𝑐</m:t>
                          </m:r>
                        </m:sub>
                      </m:sSub>
                    </m:oMath>
                  </m:oMathPara>
                </a14:m>
                <a:endParaRPr lang="hu-HU" sz="2800" dirty="0"/>
              </a:p>
            </p:txBody>
          </p:sp>
        </mc:Choice>
        <mc:Fallback xmlns="">
          <p:sp>
            <p:nvSpPr>
              <p:cNvPr id="52" name="Szövegdoboz 51">
                <a:extLst>
                  <a:ext uri="{FF2B5EF4-FFF2-40B4-BE49-F238E27FC236}">
                    <a16:creationId xmlns:a16="http://schemas.microsoft.com/office/drawing/2014/main" id="{6772F6B1-FDB8-4C53-A75F-30D4F85CFBBA}"/>
                  </a:ext>
                </a:extLst>
              </p:cNvPr>
              <p:cNvSpPr txBox="1">
                <a:spLocks noRot="1" noChangeAspect="1" noMove="1" noResize="1" noEditPoints="1" noAdjustHandles="1" noChangeArrowheads="1" noChangeShapeType="1" noTextEdit="1"/>
              </p:cNvSpPr>
              <p:nvPr/>
            </p:nvSpPr>
            <p:spPr>
              <a:xfrm>
                <a:off x="6096000" y="4230455"/>
                <a:ext cx="5940921" cy="890821"/>
              </a:xfrm>
              <a:prstGeom prst="rect">
                <a:avLst/>
              </a:prstGeom>
              <a:blipFill>
                <a:blip r:embed="rId3"/>
                <a:stretch>
                  <a:fillRect/>
                </a:stretch>
              </a:blipFill>
            </p:spPr>
            <p:txBody>
              <a:bodyPr/>
              <a:lstStyle/>
              <a:p>
                <a:r>
                  <a:rPr lang="hu-HU">
                    <a:noFill/>
                  </a:rPr>
                  <a:t> </a:t>
                </a:r>
              </a:p>
            </p:txBody>
          </p:sp>
        </mc:Fallback>
      </mc:AlternateContent>
      <mc:AlternateContent xmlns:mc="http://schemas.openxmlformats.org/markup-compatibility/2006" xmlns:a14="http://schemas.microsoft.com/office/drawing/2010/main">
        <mc:Choice Requires="a14">
          <p:sp>
            <p:nvSpPr>
              <p:cNvPr id="54" name="Szövegdoboz 53">
                <a:extLst>
                  <a:ext uri="{FF2B5EF4-FFF2-40B4-BE49-F238E27FC236}">
                    <a16:creationId xmlns:a16="http://schemas.microsoft.com/office/drawing/2014/main" id="{5439A2F2-D868-479E-9AB7-3778832BB641}"/>
                  </a:ext>
                </a:extLst>
              </p:cNvPr>
              <p:cNvSpPr txBox="1"/>
              <p:nvPr/>
            </p:nvSpPr>
            <p:spPr>
              <a:xfrm>
                <a:off x="3957173" y="5048694"/>
                <a:ext cx="5199308" cy="1008353"/>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sSub>
                        <m:sSubPr>
                          <m:ctrlPr>
                            <a:rPr lang="hu-HU" sz="3200" b="0" i="1" smtClean="0">
                              <a:latin typeface="Cambria Math" panose="02040503050406030204" pitchFamily="18" charset="0"/>
                              <a:ea typeface="Cambria Math" panose="02040503050406030204" pitchFamily="18" charset="0"/>
                            </a:rPr>
                          </m:ctrlPr>
                        </m:sSubPr>
                        <m:e>
                          <m:r>
                            <a:rPr lang="hu-HU" sz="3200" b="0" i="1" smtClean="0">
                              <a:latin typeface="Cambria Math" panose="02040503050406030204" pitchFamily="18" charset="0"/>
                              <a:ea typeface="Cambria Math" panose="02040503050406030204" pitchFamily="18" charset="0"/>
                            </a:rPr>
                            <m:t>𝜅</m:t>
                          </m:r>
                        </m:e>
                        <m:sub>
                          <m:r>
                            <a:rPr lang="hu-HU" sz="3200" b="0" i="1" smtClean="0">
                              <a:latin typeface="Cambria Math" panose="02040503050406030204" pitchFamily="18" charset="0"/>
                              <a:ea typeface="Cambria Math" panose="02040503050406030204" pitchFamily="18" charset="0"/>
                            </a:rPr>
                            <m:t>𝑐</m:t>
                          </m:r>
                        </m:sub>
                      </m:sSub>
                      <m:r>
                        <a:rPr lang="hu-HU" sz="3200" b="0" i="1" smtClean="0">
                          <a:latin typeface="Cambria Math" panose="02040503050406030204" pitchFamily="18" charset="0"/>
                          <a:ea typeface="Cambria Math" panose="02040503050406030204" pitchFamily="18" charset="0"/>
                        </a:rPr>
                        <m:t>=</m:t>
                      </m:r>
                      <m:sSub>
                        <m:sSubPr>
                          <m:ctrlPr>
                            <a:rPr lang="hu-HU" sz="3200" i="1" smtClean="0">
                              <a:latin typeface="Cambria Math" panose="02040503050406030204" pitchFamily="18" charset="0"/>
                              <a:ea typeface="Cambria Math" panose="02040503050406030204" pitchFamily="18" charset="0"/>
                            </a:rPr>
                          </m:ctrlPr>
                        </m:sSubPr>
                        <m:e>
                          <m:r>
                            <a:rPr lang="hu-HU" sz="3200" b="0" i="1" smtClean="0">
                              <a:latin typeface="Cambria Math" panose="02040503050406030204" pitchFamily="18" charset="0"/>
                              <a:ea typeface="Cambria Math" panose="02040503050406030204" pitchFamily="18" charset="0"/>
                            </a:rPr>
                            <m:t>𝐺</m:t>
                          </m:r>
                        </m:e>
                        <m:sub>
                          <m:r>
                            <a:rPr lang="hu-HU" sz="3200" b="0" i="1" smtClean="0">
                              <a:latin typeface="Cambria Math" panose="02040503050406030204" pitchFamily="18" charset="0"/>
                              <a:ea typeface="Cambria Math" panose="02040503050406030204" pitchFamily="18" charset="0"/>
                            </a:rPr>
                            <m:t>𝑐</m:t>
                          </m:r>
                        </m:sub>
                      </m:sSub>
                      <m:r>
                        <a:rPr lang="hu-HU" sz="3200" i="1" smtClean="0">
                          <a:latin typeface="Cambria Math" panose="02040503050406030204" pitchFamily="18" charset="0"/>
                          <a:ea typeface="Cambria Math" panose="02040503050406030204" pitchFamily="18" charset="0"/>
                        </a:rPr>
                        <m:t>∙</m:t>
                      </m:r>
                      <m:f>
                        <m:fPr>
                          <m:ctrlPr>
                            <a:rPr lang="hu-HU" sz="3200" i="1">
                              <a:latin typeface="Cambria Math" panose="02040503050406030204" pitchFamily="18" charset="0"/>
                              <a:ea typeface="Cambria Math" panose="02040503050406030204" pitchFamily="18" charset="0"/>
                            </a:rPr>
                          </m:ctrlPr>
                        </m:fPr>
                        <m:num>
                          <m:r>
                            <a:rPr lang="hu-HU" sz="3200" i="1">
                              <a:latin typeface="Cambria Math" panose="02040503050406030204" pitchFamily="18" charset="0"/>
                              <a:ea typeface="Cambria Math" panose="02040503050406030204" pitchFamily="18" charset="0"/>
                            </a:rPr>
                            <m:t>1</m:t>
                          </m:r>
                        </m:num>
                        <m:den>
                          <m:sSub>
                            <m:sSubPr>
                              <m:ctrlPr>
                                <a:rPr lang="hu-HU" sz="3200" i="1">
                                  <a:latin typeface="Cambria Math" panose="02040503050406030204" pitchFamily="18" charset="0"/>
                                  <a:ea typeface="Cambria Math" panose="02040503050406030204" pitchFamily="18" charset="0"/>
                                </a:rPr>
                              </m:ctrlPr>
                            </m:sSubPr>
                            <m:e>
                              <m:r>
                                <a:rPr lang="hu-HU" sz="3200" i="1">
                                  <a:latin typeface="Cambria Math" panose="02040503050406030204" pitchFamily="18" charset="0"/>
                                  <a:ea typeface="Cambria Math" panose="02040503050406030204" pitchFamily="18" charset="0"/>
                                </a:rPr>
                                <m:t>𝐴</m:t>
                              </m:r>
                            </m:e>
                            <m:sub>
                              <m:r>
                                <a:rPr lang="hu-HU" sz="3200" i="1">
                                  <a:latin typeface="Cambria Math" panose="02040503050406030204" pitchFamily="18" charset="0"/>
                                  <a:ea typeface="Cambria Math" panose="02040503050406030204" pitchFamily="18" charset="0"/>
                                </a:rPr>
                                <m:t>𝑐</m:t>
                              </m:r>
                            </m:sub>
                          </m:sSub>
                        </m:den>
                      </m:f>
                      <m:r>
                        <a:rPr lang="hu-HU" sz="3200" b="0" i="1" smtClean="0">
                          <a:latin typeface="Cambria Math" panose="02040503050406030204" pitchFamily="18" charset="0"/>
                          <a:ea typeface="Cambria Math" panose="02040503050406030204" pitchFamily="18" charset="0"/>
                        </a:rPr>
                        <m:t>=</m:t>
                      </m:r>
                      <m:sSub>
                        <m:sSubPr>
                          <m:ctrlPr>
                            <a:rPr lang="hu-HU" sz="3200" i="1">
                              <a:latin typeface="Cambria Math" panose="02040503050406030204" pitchFamily="18" charset="0"/>
                              <a:ea typeface="Cambria Math" panose="02040503050406030204" pitchFamily="18" charset="0"/>
                            </a:rPr>
                          </m:ctrlPr>
                        </m:sSubPr>
                        <m:e>
                          <m:r>
                            <a:rPr lang="hu-HU" sz="3200" i="1">
                              <a:latin typeface="Cambria Math" panose="02040503050406030204" pitchFamily="18" charset="0"/>
                              <a:ea typeface="Cambria Math" panose="02040503050406030204" pitchFamily="18" charset="0"/>
                            </a:rPr>
                            <m:t>𝐺</m:t>
                          </m:r>
                        </m:e>
                        <m:sub>
                          <m:r>
                            <a:rPr lang="hu-HU" sz="3200" i="1">
                              <a:latin typeface="Cambria Math" panose="02040503050406030204" pitchFamily="18" charset="0"/>
                              <a:ea typeface="Cambria Math" panose="02040503050406030204" pitchFamily="18" charset="0"/>
                            </a:rPr>
                            <m:t>𝑐</m:t>
                          </m:r>
                        </m:sub>
                      </m:sSub>
                      <m:r>
                        <a:rPr lang="hu-HU" sz="3200" i="1">
                          <a:latin typeface="Cambria Math" panose="02040503050406030204" pitchFamily="18" charset="0"/>
                          <a:ea typeface="Cambria Math" panose="02040503050406030204" pitchFamily="18" charset="0"/>
                        </a:rPr>
                        <m:t>∙</m:t>
                      </m:r>
                      <m:f>
                        <m:fPr>
                          <m:ctrlPr>
                            <a:rPr lang="hu-HU" sz="3200" i="1">
                              <a:latin typeface="Cambria Math" panose="02040503050406030204" pitchFamily="18" charset="0"/>
                              <a:ea typeface="Cambria Math" panose="02040503050406030204" pitchFamily="18" charset="0"/>
                            </a:rPr>
                          </m:ctrlPr>
                        </m:fPr>
                        <m:num>
                          <m:r>
                            <a:rPr lang="hu-HU" sz="3200" i="1">
                              <a:latin typeface="Cambria Math" panose="02040503050406030204" pitchFamily="18" charset="0"/>
                              <a:ea typeface="Cambria Math" panose="02040503050406030204" pitchFamily="18" charset="0"/>
                            </a:rPr>
                            <m:t>1</m:t>
                          </m:r>
                        </m:num>
                        <m:den>
                          <m:sSub>
                            <m:sSubPr>
                              <m:ctrlPr>
                                <a:rPr lang="hu-HU" sz="3200" i="1">
                                  <a:latin typeface="Cambria Math" panose="02040503050406030204" pitchFamily="18" charset="0"/>
                                  <a:ea typeface="Cambria Math" panose="02040503050406030204" pitchFamily="18" charset="0"/>
                                </a:rPr>
                              </m:ctrlPr>
                            </m:sSubPr>
                            <m:e>
                              <m:r>
                                <a:rPr lang="hu-HU" sz="3200" b="0" i="1" smtClean="0">
                                  <a:latin typeface="Cambria Math" panose="02040503050406030204" pitchFamily="18" charset="0"/>
                                  <a:ea typeface="Cambria Math" panose="02040503050406030204" pitchFamily="18" charset="0"/>
                                </a:rPr>
                                <m:t>𝑉</m:t>
                              </m:r>
                            </m:e>
                            <m:sub>
                              <m:r>
                                <a:rPr lang="hu-HU" sz="3200" i="1">
                                  <a:latin typeface="Cambria Math" panose="02040503050406030204" pitchFamily="18" charset="0"/>
                                  <a:ea typeface="Cambria Math" panose="02040503050406030204" pitchFamily="18" charset="0"/>
                                </a:rPr>
                                <m:t>𝑐</m:t>
                              </m:r>
                            </m:sub>
                          </m:sSub>
                        </m:den>
                      </m:f>
                      <m:r>
                        <a:rPr lang="hu-HU" sz="3200" b="0" i="0" smtClean="0">
                          <a:latin typeface="Cambria Math" panose="02040503050406030204" pitchFamily="18" charset="0"/>
                          <a:ea typeface="Cambria Math" panose="02040503050406030204" pitchFamily="18" charset="0"/>
                        </a:rPr>
                        <m:t>=</m:t>
                      </m:r>
                      <m:sSub>
                        <m:sSubPr>
                          <m:ctrlPr>
                            <a:rPr lang="hu-HU" sz="3200" i="1">
                              <a:latin typeface="Cambria Math" panose="02040503050406030204" pitchFamily="18" charset="0"/>
                              <a:ea typeface="Cambria Math" panose="02040503050406030204" pitchFamily="18" charset="0"/>
                            </a:rPr>
                          </m:ctrlPr>
                        </m:sSubPr>
                        <m:e>
                          <m:r>
                            <a:rPr lang="hu-HU" sz="3200" i="1">
                              <a:latin typeface="Cambria Math" panose="02040503050406030204" pitchFamily="18" charset="0"/>
                              <a:ea typeface="Cambria Math" panose="02040503050406030204" pitchFamily="18" charset="0"/>
                            </a:rPr>
                            <m:t>𝐺</m:t>
                          </m:r>
                        </m:e>
                        <m:sub>
                          <m:r>
                            <a:rPr lang="hu-HU" sz="3200" i="1">
                              <a:latin typeface="Cambria Math" panose="02040503050406030204" pitchFamily="18" charset="0"/>
                              <a:ea typeface="Cambria Math" panose="02040503050406030204" pitchFamily="18" charset="0"/>
                            </a:rPr>
                            <m:t>𝑐</m:t>
                          </m:r>
                        </m:sub>
                      </m:sSub>
                      <m:r>
                        <a:rPr lang="hu-HU" sz="3200" i="1">
                          <a:latin typeface="Cambria Math" panose="02040503050406030204" pitchFamily="18" charset="0"/>
                          <a:ea typeface="Cambria Math" panose="02040503050406030204" pitchFamily="18" charset="0"/>
                        </a:rPr>
                        <m:t>∙</m:t>
                      </m:r>
                      <m:r>
                        <a:rPr lang="hu-HU" sz="3200" b="0" i="1" smtClean="0">
                          <a:latin typeface="Cambria Math" panose="02040503050406030204" pitchFamily="18" charset="0"/>
                          <a:ea typeface="Cambria Math" panose="02040503050406030204" pitchFamily="18" charset="0"/>
                        </a:rPr>
                        <m:t>𝑐</m:t>
                      </m:r>
                    </m:oMath>
                  </m:oMathPara>
                </a14:m>
                <a:endParaRPr lang="hu-HU" sz="3200" dirty="0"/>
              </a:p>
            </p:txBody>
          </p:sp>
        </mc:Choice>
        <mc:Fallback xmlns="">
          <p:sp>
            <p:nvSpPr>
              <p:cNvPr id="54" name="Szövegdoboz 53">
                <a:extLst>
                  <a:ext uri="{FF2B5EF4-FFF2-40B4-BE49-F238E27FC236}">
                    <a16:creationId xmlns:a16="http://schemas.microsoft.com/office/drawing/2014/main" id="{5439A2F2-D868-479E-9AB7-3778832BB641}"/>
                  </a:ext>
                </a:extLst>
              </p:cNvPr>
              <p:cNvSpPr txBox="1">
                <a:spLocks noRot="1" noChangeAspect="1" noMove="1" noResize="1" noEditPoints="1" noAdjustHandles="1" noChangeArrowheads="1" noChangeShapeType="1" noTextEdit="1"/>
              </p:cNvSpPr>
              <p:nvPr/>
            </p:nvSpPr>
            <p:spPr>
              <a:xfrm>
                <a:off x="3957173" y="5048694"/>
                <a:ext cx="5199308" cy="1008353"/>
              </a:xfrm>
              <a:prstGeom prst="rect">
                <a:avLst/>
              </a:prstGeom>
              <a:blipFill>
                <a:blip r:embed="rId4"/>
                <a:stretch>
                  <a:fillRect/>
                </a:stretch>
              </a:blipFill>
            </p:spPr>
            <p:txBody>
              <a:bodyPr/>
              <a:lstStyle/>
              <a:p>
                <a:r>
                  <a:rPr lang="hu-HU">
                    <a:noFill/>
                  </a:rPr>
                  <a:t> </a:t>
                </a:r>
              </a:p>
            </p:txBody>
          </p:sp>
        </mc:Fallback>
      </mc:AlternateContent>
      <mc:AlternateContent xmlns:mc="http://schemas.openxmlformats.org/markup-compatibility/2006" xmlns:a14="http://schemas.microsoft.com/office/drawing/2010/main">
        <mc:Choice Requires="a14">
          <p:sp>
            <p:nvSpPr>
              <p:cNvPr id="55" name="Szövegdoboz 54">
                <a:extLst>
                  <a:ext uri="{FF2B5EF4-FFF2-40B4-BE49-F238E27FC236}">
                    <a16:creationId xmlns:a16="http://schemas.microsoft.com/office/drawing/2014/main" id="{06D2AC90-4E2F-4A55-9B2E-16AD587D5423}"/>
                  </a:ext>
                </a:extLst>
              </p:cNvPr>
              <p:cNvSpPr txBox="1"/>
              <p:nvPr/>
            </p:nvSpPr>
            <p:spPr>
              <a:xfrm>
                <a:off x="9197562" y="5109556"/>
                <a:ext cx="2956579" cy="949042"/>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sSub>
                        <m:sSubPr>
                          <m:ctrlPr>
                            <a:rPr lang="hu-HU" sz="3600" i="1" smtClean="0">
                              <a:solidFill>
                                <a:srgbClr val="FF0000"/>
                              </a:solidFill>
                              <a:latin typeface="Cambria Math" panose="02040503050406030204" pitchFamily="18" charset="0"/>
                              <a:ea typeface="Cambria Math" panose="02040503050406030204" pitchFamily="18" charset="0"/>
                            </a:rPr>
                          </m:ctrlPr>
                        </m:sSubPr>
                        <m:e>
                          <m:r>
                            <a:rPr lang="hu-HU" sz="3600" b="0" i="1" smtClean="0">
                              <a:solidFill>
                                <a:srgbClr val="FF0000"/>
                              </a:solidFill>
                              <a:latin typeface="Cambria Math" panose="02040503050406030204" pitchFamily="18" charset="0"/>
                              <a:ea typeface="Cambria Math" panose="02040503050406030204" pitchFamily="18" charset="0"/>
                            </a:rPr>
                            <m:t>𝐺</m:t>
                          </m:r>
                        </m:e>
                        <m:sub>
                          <m:r>
                            <a:rPr lang="hu-HU" sz="3600" b="0" i="1" smtClean="0">
                              <a:solidFill>
                                <a:srgbClr val="FF0000"/>
                              </a:solidFill>
                              <a:latin typeface="Cambria Math" panose="02040503050406030204" pitchFamily="18" charset="0"/>
                              <a:ea typeface="Cambria Math" panose="02040503050406030204" pitchFamily="18" charset="0"/>
                            </a:rPr>
                            <m:t>𝑐</m:t>
                          </m:r>
                        </m:sub>
                      </m:sSub>
                      <m:r>
                        <a:rPr lang="hu-HU" sz="3600" b="0" i="1" smtClean="0">
                          <a:solidFill>
                            <a:srgbClr val="FF0000"/>
                          </a:solidFill>
                          <a:latin typeface="Cambria Math" panose="02040503050406030204" pitchFamily="18" charset="0"/>
                          <a:ea typeface="Cambria Math" panose="02040503050406030204" pitchFamily="18" charset="0"/>
                        </a:rPr>
                        <m:t>=</m:t>
                      </m:r>
                      <m:f>
                        <m:fPr>
                          <m:ctrlPr>
                            <a:rPr lang="hu-HU" sz="3600" i="1">
                              <a:solidFill>
                                <a:srgbClr val="FF0000"/>
                              </a:solidFill>
                              <a:latin typeface="Cambria Math" panose="02040503050406030204" pitchFamily="18" charset="0"/>
                              <a:ea typeface="Cambria Math" panose="02040503050406030204" pitchFamily="18" charset="0"/>
                            </a:rPr>
                          </m:ctrlPr>
                        </m:fPr>
                        <m:num>
                          <m:sSub>
                            <m:sSubPr>
                              <m:ctrlPr>
                                <a:rPr lang="hu-HU" sz="3600" i="1">
                                  <a:solidFill>
                                    <a:srgbClr val="FF0000"/>
                                  </a:solidFill>
                                  <a:latin typeface="Cambria Math" panose="02040503050406030204" pitchFamily="18" charset="0"/>
                                  <a:ea typeface="Cambria Math" panose="02040503050406030204" pitchFamily="18" charset="0"/>
                                </a:rPr>
                              </m:ctrlPr>
                            </m:sSubPr>
                            <m:e>
                              <m:r>
                                <a:rPr lang="hu-HU" sz="3600" i="1">
                                  <a:solidFill>
                                    <a:srgbClr val="FF0000"/>
                                  </a:solidFill>
                                  <a:latin typeface="Cambria Math" panose="02040503050406030204" pitchFamily="18" charset="0"/>
                                  <a:ea typeface="Cambria Math" panose="02040503050406030204" pitchFamily="18" charset="0"/>
                                </a:rPr>
                                <m:t>𝜅</m:t>
                              </m:r>
                            </m:e>
                            <m:sub>
                              <m:r>
                                <a:rPr lang="hu-HU" sz="3600" i="1">
                                  <a:solidFill>
                                    <a:srgbClr val="FF0000"/>
                                  </a:solidFill>
                                  <a:latin typeface="Cambria Math" panose="02040503050406030204" pitchFamily="18" charset="0"/>
                                  <a:ea typeface="Cambria Math" panose="02040503050406030204" pitchFamily="18" charset="0"/>
                                </a:rPr>
                                <m:t>𝑐</m:t>
                              </m:r>
                            </m:sub>
                          </m:sSub>
                        </m:num>
                        <m:den>
                          <m:r>
                            <a:rPr lang="hu-HU" sz="3600" b="0" i="1" smtClean="0">
                              <a:solidFill>
                                <a:srgbClr val="FF0000"/>
                              </a:solidFill>
                              <a:latin typeface="Cambria Math" panose="02040503050406030204" pitchFamily="18" charset="0"/>
                              <a:ea typeface="Cambria Math" panose="02040503050406030204" pitchFamily="18" charset="0"/>
                            </a:rPr>
                            <m:t>𝑐</m:t>
                          </m:r>
                        </m:den>
                      </m:f>
                      <m:r>
                        <a:rPr lang="hu-HU" sz="3600" b="0" i="1" smtClean="0">
                          <a:solidFill>
                            <a:srgbClr val="FF0000"/>
                          </a:solidFill>
                          <a:latin typeface="Cambria Math" panose="02040503050406030204" pitchFamily="18" charset="0"/>
                          <a:ea typeface="Cambria Math" panose="02040503050406030204" pitchFamily="18" charset="0"/>
                        </a:rPr>
                        <m:t>=</m:t>
                      </m:r>
                      <m:sSub>
                        <m:sSubPr>
                          <m:ctrlPr>
                            <a:rPr lang="hu-HU" sz="3600" b="0" i="1" smtClean="0">
                              <a:solidFill>
                                <a:srgbClr val="FF0000"/>
                              </a:solidFill>
                              <a:latin typeface="Cambria Math" panose="02040503050406030204" pitchFamily="18" charset="0"/>
                              <a:ea typeface="Cambria Math" panose="02040503050406030204" pitchFamily="18" charset="0"/>
                            </a:rPr>
                          </m:ctrlPr>
                        </m:sSubPr>
                        <m:e>
                          <m:r>
                            <m:rPr>
                              <m:sty m:val="p"/>
                            </m:rPr>
                            <a:rPr lang="el-GR" sz="3600" b="0" i="1" smtClean="0">
                              <a:solidFill>
                                <a:srgbClr val="FF0000"/>
                              </a:solidFill>
                              <a:latin typeface="Cambria Math" panose="02040503050406030204" pitchFamily="18" charset="0"/>
                              <a:ea typeface="Cambria Math" panose="02040503050406030204" pitchFamily="18" charset="0"/>
                            </a:rPr>
                            <m:t>Λ</m:t>
                          </m:r>
                        </m:e>
                        <m:sub>
                          <m:r>
                            <a:rPr lang="hu-HU" sz="3600" b="0" i="1" smtClean="0">
                              <a:solidFill>
                                <a:srgbClr val="FF0000"/>
                              </a:solidFill>
                              <a:latin typeface="Cambria Math" panose="02040503050406030204" pitchFamily="18" charset="0"/>
                              <a:ea typeface="Cambria Math" panose="02040503050406030204" pitchFamily="18" charset="0"/>
                            </a:rPr>
                            <m:t>𝑚</m:t>
                          </m:r>
                        </m:sub>
                      </m:sSub>
                    </m:oMath>
                  </m:oMathPara>
                </a14:m>
                <a:endParaRPr lang="hu-HU" sz="3600" dirty="0">
                  <a:solidFill>
                    <a:srgbClr val="FF0000"/>
                  </a:solidFill>
                </a:endParaRPr>
              </a:p>
            </p:txBody>
          </p:sp>
        </mc:Choice>
        <mc:Fallback xmlns="">
          <p:sp>
            <p:nvSpPr>
              <p:cNvPr id="55" name="Szövegdoboz 54">
                <a:extLst>
                  <a:ext uri="{FF2B5EF4-FFF2-40B4-BE49-F238E27FC236}">
                    <a16:creationId xmlns:a16="http://schemas.microsoft.com/office/drawing/2014/main" id="{06D2AC90-4E2F-4A55-9B2E-16AD587D5423}"/>
                  </a:ext>
                </a:extLst>
              </p:cNvPr>
              <p:cNvSpPr txBox="1">
                <a:spLocks noRot="1" noChangeAspect="1" noMove="1" noResize="1" noEditPoints="1" noAdjustHandles="1" noChangeArrowheads="1" noChangeShapeType="1" noTextEdit="1"/>
              </p:cNvSpPr>
              <p:nvPr/>
            </p:nvSpPr>
            <p:spPr>
              <a:xfrm>
                <a:off x="9197562" y="5109556"/>
                <a:ext cx="2956579" cy="949042"/>
              </a:xfrm>
              <a:prstGeom prst="rect">
                <a:avLst/>
              </a:prstGeom>
              <a:blipFill>
                <a:blip r:embed="rId5"/>
                <a:stretch>
                  <a:fillRect/>
                </a:stretch>
              </a:blipFill>
            </p:spPr>
            <p:txBody>
              <a:bodyPr/>
              <a:lstStyle/>
              <a:p>
                <a:r>
                  <a:rPr lang="hu-HU">
                    <a:noFill/>
                  </a:rPr>
                  <a:t> </a:t>
                </a:r>
              </a:p>
            </p:txBody>
          </p:sp>
        </mc:Fallback>
      </mc:AlternateContent>
      <mc:AlternateContent xmlns:mc="http://schemas.openxmlformats.org/markup-compatibility/2006" xmlns:a14="http://schemas.microsoft.com/office/drawing/2010/main">
        <mc:Choice Requires="a14">
          <p:sp>
            <p:nvSpPr>
              <p:cNvPr id="56" name="Szövegdoboz 55">
                <a:extLst>
                  <a:ext uri="{FF2B5EF4-FFF2-40B4-BE49-F238E27FC236}">
                    <a16:creationId xmlns:a16="http://schemas.microsoft.com/office/drawing/2014/main" id="{A3440870-7D47-410A-BCEF-D143721CBE31}"/>
                  </a:ext>
                </a:extLst>
              </p:cNvPr>
              <p:cNvSpPr txBox="1"/>
              <p:nvPr/>
            </p:nvSpPr>
            <p:spPr>
              <a:xfrm>
                <a:off x="5991969" y="6186652"/>
                <a:ext cx="4597862" cy="523220"/>
              </a:xfrm>
              <a:prstGeom prst="rect">
                <a:avLst/>
              </a:prstGeom>
              <a:noFill/>
            </p:spPr>
            <p:txBody>
              <a:bodyPr wrap="none" rtlCol="0">
                <a:spAutoFit/>
              </a:bodyPr>
              <a:lstStyle/>
              <a:p>
                <a14:m>
                  <m:oMath xmlns:m="http://schemas.openxmlformats.org/officeDocument/2006/math">
                    <m:sSub>
                      <m:sSubPr>
                        <m:ctrlPr>
                          <a:rPr lang="hu-HU" sz="2800" i="1">
                            <a:solidFill>
                              <a:srgbClr val="FF0000"/>
                            </a:solidFill>
                            <a:latin typeface="Cambria Math" panose="02040503050406030204" pitchFamily="18" charset="0"/>
                            <a:ea typeface="Cambria Math" panose="02040503050406030204" pitchFamily="18" charset="0"/>
                          </a:rPr>
                        </m:ctrlPr>
                      </m:sSubPr>
                      <m:e>
                        <m:r>
                          <m:rPr>
                            <m:sty m:val="p"/>
                          </m:rPr>
                          <a:rPr lang="el-GR" sz="2800" i="1">
                            <a:solidFill>
                              <a:srgbClr val="FF0000"/>
                            </a:solidFill>
                            <a:latin typeface="Cambria Math" panose="02040503050406030204" pitchFamily="18" charset="0"/>
                            <a:ea typeface="Cambria Math" panose="02040503050406030204" pitchFamily="18" charset="0"/>
                          </a:rPr>
                          <m:t>Λ</m:t>
                        </m:r>
                      </m:e>
                      <m:sub>
                        <m:r>
                          <a:rPr lang="hu-HU" sz="2800" i="1">
                            <a:solidFill>
                              <a:srgbClr val="FF0000"/>
                            </a:solidFill>
                            <a:latin typeface="Cambria Math" panose="02040503050406030204" pitchFamily="18" charset="0"/>
                            <a:ea typeface="Cambria Math" panose="02040503050406030204" pitchFamily="18" charset="0"/>
                          </a:rPr>
                          <m:t>𝑚</m:t>
                        </m:r>
                      </m:sub>
                    </m:sSub>
                  </m:oMath>
                </a14:m>
                <a:r>
                  <a:rPr lang="hu-HU" sz="2800" dirty="0" smtClean="0">
                    <a:solidFill>
                      <a:srgbClr val="FF0000"/>
                    </a:solidFill>
                    <a:latin typeface="Times New Roman" panose="02020603050405020304" pitchFamily="18" charset="0"/>
                    <a:cs typeface="Times New Roman" panose="02020603050405020304" pitchFamily="18" charset="0"/>
                  </a:rPr>
                  <a:t> is the molar conductivity. </a:t>
                </a:r>
                <a:endParaRPr lang="hu-HU" sz="2800" dirty="0">
                  <a:solidFill>
                    <a:srgbClr val="FF0000"/>
                  </a:solidFill>
                  <a:latin typeface="Times New Roman" panose="02020603050405020304" pitchFamily="18" charset="0"/>
                  <a:cs typeface="Times New Roman" panose="02020603050405020304" pitchFamily="18" charset="0"/>
                </a:endParaRPr>
              </a:p>
            </p:txBody>
          </p:sp>
        </mc:Choice>
        <mc:Fallback xmlns="">
          <p:sp>
            <p:nvSpPr>
              <p:cNvPr id="56" name="Szövegdoboz 55">
                <a:extLst>
                  <a:ext uri="{FF2B5EF4-FFF2-40B4-BE49-F238E27FC236}">
                    <a16:creationId xmlns:a16="http://schemas.microsoft.com/office/drawing/2014/main" id="{A3440870-7D47-410A-BCEF-D143721CBE31}"/>
                  </a:ext>
                </a:extLst>
              </p:cNvPr>
              <p:cNvSpPr txBox="1">
                <a:spLocks noRot="1" noChangeAspect="1" noMove="1" noResize="1" noEditPoints="1" noAdjustHandles="1" noChangeArrowheads="1" noChangeShapeType="1" noTextEdit="1"/>
              </p:cNvSpPr>
              <p:nvPr/>
            </p:nvSpPr>
            <p:spPr>
              <a:xfrm>
                <a:off x="5991969" y="6186652"/>
                <a:ext cx="4597862" cy="523220"/>
              </a:xfrm>
              <a:prstGeom prst="rect">
                <a:avLst/>
              </a:prstGeom>
              <a:blipFill>
                <a:blip r:embed="rId6"/>
                <a:stretch>
                  <a:fillRect t="-12791" b="-31395"/>
                </a:stretch>
              </a:blipFill>
            </p:spPr>
            <p:txBody>
              <a:bodyPr/>
              <a:lstStyle/>
              <a:p>
                <a:r>
                  <a:rPr lang="en-US">
                    <a:noFill/>
                  </a:rPr>
                  <a:t> </a:t>
                </a:r>
              </a:p>
            </p:txBody>
          </p:sp>
        </mc:Fallback>
      </mc:AlternateContent>
    </p:spTree>
    <p:extLst>
      <p:ext uri="{BB962C8B-B14F-4D97-AF65-F5344CB8AC3E}">
        <p14:creationId xmlns:p14="http://schemas.microsoft.com/office/powerpoint/2010/main" val="16048022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9"/>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1"/>
                                        </p:tgtEl>
                                        <p:attrNameLst>
                                          <p:attrName>style.visibility</p:attrName>
                                        </p:attrNameLst>
                                      </p:cBhvr>
                                      <p:to>
                                        <p:strVal val="visible"/>
                                      </p:to>
                                    </p:set>
                                    <p:anim calcmode="lin" valueType="num">
                                      <p:cBhvr additive="base">
                                        <p:cTn id="13" dur="500" fill="hold"/>
                                        <p:tgtEl>
                                          <p:spTgt spid="51"/>
                                        </p:tgtEl>
                                        <p:attrNameLst>
                                          <p:attrName>ppt_x</p:attrName>
                                        </p:attrNameLst>
                                      </p:cBhvr>
                                      <p:tavLst>
                                        <p:tav tm="0">
                                          <p:val>
                                            <p:strVal val="#ppt_x"/>
                                          </p:val>
                                        </p:tav>
                                        <p:tav tm="100000">
                                          <p:val>
                                            <p:strVal val="#ppt_x"/>
                                          </p:val>
                                        </p:tav>
                                      </p:tavLst>
                                    </p:anim>
                                    <p:anim calcmode="lin" valueType="num">
                                      <p:cBhvr additive="base">
                                        <p:cTn id="14" dur="500" fill="hold"/>
                                        <p:tgtEl>
                                          <p:spTgt spid="51"/>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8"/>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22"/>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24"/>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52"/>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2" presetClass="entr" presetSubtype="4" fill="hold" grpId="0" nodeType="clickEffect">
                                  <p:stCondLst>
                                    <p:cond delay="0"/>
                                  </p:stCondLst>
                                  <p:childTnLst>
                                    <p:set>
                                      <p:cBhvr>
                                        <p:cTn id="32" dur="1" fill="hold">
                                          <p:stCondLst>
                                            <p:cond delay="0"/>
                                          </p:stCondLst>
                                        </p:cTn>
                                        <p:tgtEl>
                                          <p:spTgt spid="54"/>
                                        </p:tgtEl>
                                        <p:attrNameLst>
                                          <p:attrName>style.visibility</p:attrName>
                                        </p:attrNameLst>
                                      </p:cBhvr>
                                      <p:to>
                                        <p:strVal val="visible"/>
                                      </p:to>
                                    </p:set>
                                    <p:anim calcmode="lin" valueType="num">
                                      <p:cBhvr additive="base">
                                        <p:cTn id="33" dur="500" fill="hold"/>
                                        <p:tgtEl>
                                          <p:spTgt spid="54"/>
                                        </p:tgtEl>
                                        <p:attrNameLst>
                                          <p:attrName>ppt_x</p:attrName>
                                        </p:attrNameLst>
                                      </p:cBhvr>
                                      <p:tavLst>
                                        <p:tav tm="0">
                                          <p:val>
                                            <p:strVal val="#ppt_x"/>
                                          </p:val>
                                        </p:tav>
                                        <p:tav tm="100000">
                                          <p:val>
                                            <p:strVal val="#ppt_x"/>
                                          </p:val>
                                        </p:tav>
                                      </p:tavLst>
                                    </p:anim>
                                    <p:anim calcmode="lin" valueType="num">
                                      <p:cBhvr additive="base">
                                        <p:cTn id="34" dur="500" fill="hold"/>
                                        <p:tgtEl>
                                          <p:spTgt spid="54"/>
                                        </p:tgtEl>
                                        <p:attrNameLst>
                                          <p:attrName>ppt_y</p:attrName>
                                        </p:attrNameLst>
                                      </p:cBhvr>
                                      <p:tavLst>
                                        <p:tav tm="0">
                                          <p:val>
                                            <p:strVal val="1+#ppt_h/2"/>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55"/>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5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16" grpId="0" animBg="1"/>
      <p:bldP spid="51" grpId="0"/>
      <p:bldP spid="52" grpId="0"/>
      <p:bldP spid="54" grpId="0"/>
      <p:bldP spid="55" grpId="0"/>
      <p:bldP spid="56"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59" name="Egyenes összekötő 58">
            <a:extLst>
              <a:ext uri="{FF2B5EF4-FFF2-40B4-BE49-F238E27FC236}">
                <a16:creationId xmlns:a16="http://schemas.microsoft.com/office/drawing/2014/main" id="{F92EEE22-12F6-4B03-A41B-D943DFC5955B}"/>
              </a:ext>
            </a:extLst>
          </p:cNvPr>
          <p:cNvCxnSpPr/>
          <p:nvPr/>
        </p:nvCxnSpPr>
        <p:spPr>
          <a:xfrm flipH="1">
            <a:off x="5743300" y="3666743"/>
            <a:ext cx="4788000" cy="0"/>
          </a:xfrm>
          <a:prstGeom prst="line">
            <a:avLst/>
          </a:prstGeom>
          <a:ln>
            <a:solidFill>
              <a:srgbClr val="00B050"/>
            </a:solidFill>
            <a:prstDash val="dash"/>
            <a:headEnd type="none"/>
            <a:tailEnd type="stealth"/>
          </a:ln>
        </p:spPr>
        <p:style>
          <a:lnRef idx="1">
            <a:schemeClr val="accent1"/>
          </a:lnRef>
          <a:fillRef idx="0">
            <a:schemeClr val="accent1"/>
          </a:fillRef>
          <a:effectRef idx="0">
            <a:schemeClr val="accent1"/>
          </a:effectRef>
          <a:fontRef idx="minor">
            <a:schemeClr val="tx1"/>
          </a:fontRef>
        </p:style>
      </p:cxnSp>
      <p:grpSp>
        <p:nvGrpSpPr>
          <p:cNvPr id="4" name="Csoportba foglalás 3">
            <a:extLst>
              <a:ext uri="{FF2B5EF4-FFF2-40B4-BE49-F238E27FC236}">
                <a16:creationId xmlns:a16="http://schemas.microsoft.com/office/drawing/2014/main" id="{369E628D-0557-4F39-A108-AA9BDC9CA868}"/>
              </a:ext>
            </a:extLst>
          </p:cNvPr>
          <p:cNvGrpSpPr/>
          <p:nvPr/>
        </p:nvGrpSpPr>
        <p:grpSpPr>
          <a:xfrm>
            <a:off x="259365" y="2723572"/>
            <a:ext cx="3489221" cy="4187014"/>
            <a:chOff x="693314" y="2987040"/>
            <a:chExt cx="3489221" cy="4187014"/>
          </a:xfrm>
        </p:grpSpPr>
        <p:sp>
          <p:nvSpPr>
            <p:cNvPr id="5" name="Romboid 4">
              <a:extLst>
                <a:ext uri="{FF2B5EF4-FFF2-40B4-BE49-F238E27FC236}">
                  <a16:creationId xmlns:a16="http://schemas.microsoft.com/office/drawing/2014/main" id="{E09081CD-C02A-4AE2-85F7-832E865229D9}"/>
                </a:ext>
              </a:extLst>
            </p:cNvPr>
            <p:cNvSpPr/>
            <p:nvPr/>
          </p:nvSpPr>
          <p:spPr>
            <a:xfrm rot="5400000">
              <a:off x="782391" y="3834275"/>
              <a:ext cx="3819268" cy="2131961"/>
            </a:xfrm>
            <a:prstGeom prst="parallelogram">
              <a:avLst>
                <a:gd name="adj" fmla="val 65781"/>
              </a:avLst>
            </a:prstGeom>
            <a:solidFill>
              <a:schemeClr val="bg1">
                <a:lumMod val="6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u-HU"/>
            </a:p>
          </p:txBody>
        </p:sp>
        <p:cxnSp>
          <p:nvCxnSpPr>
            <p:cNvPr id="6" name="Egyenes összekötő nyíllal 5">
              <a:extLst>
                <a:ext uri="{FF2B5EF4-FFF2-40B4-BE49-F238E27FC236}">
                  <a16:creationId xmlns:a16="http://schemas.microsoft.com/office/drawing/2014/main" id="{BE9458C0-67F0-4340-9743-F0B770DCCA76}"/>
                </a:ext>
              </a:extLst>
            </p:cNvPr>
            <p:cNvCxnSpPr>
              <a:cxnSpLocks/>
            </p:cNvCxnSpPr>
            <p:nvPr/>
          </p:nvCxnSpPr>
          <p:spPr>
            <a:xfrm>
              <a:off x="1620218" y="3560834"/>
              <a:ext cx="2138334" cy="1405719"/>
            </a:xfrm>
            <a:prstGeom prst="straightConnector1">
              <a:avLst/>
            </a:prstGeom>
            <a:ln w="12700">
              <a:solidFill>
                <a:schemeClr val="tx1"/>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7" name="Egyenes összekötő nyíllal 6">
              <a:extLst>
                <a:ext uri="{FF2B5EF4-FFF2-40B4-BE49-F238E27FC236}">
                  <a16:creationId xmlns:a16="http://schemas.microsoft.com/office/drawing/2014/main" id="{44E5951F-7D2E-40EE-A9A9-BE785022060E}"/>
                </a:ext>
              </a:extLst>
            </p:cNvPr>
            <p:cNvCxnSpPr>
              <a:cxnSpLocks/>
            </p:cNvCxnSpPr>
            <p:nvPr/>
          </p:nvCxnSpPr>
          <p:spPr>
            <a:xfrm>
              <a:off x="1622717" y="4487727"/>
              <a:ext cx="2138334" cy="1405719"/>
            </a:xfrm>
            <a:prstGeom prst="straightConnector1">
              <a:avLst/>
            </a:prstGeom>
            <a:ln w="12700">
              <a:solidFill>
                <a:schemeClr val="tx1"/>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8" name="Egyenes összekötő nyíllal 7">
              <a:extLst>
                <a:ext uri="{FF2B5EF4-FFF2-40B4-BE49-F238E27FC236}">
                  <a16:creationId xmlns:a16="http://schemas.microsoft.com/office/drawing/2014/main" id="{3980942D-4081-4B3A-9B8A-38076D3C6123}"/>
                </a:ext>
              </a:extLst>
            </p:cNvPr>
            <p:cNvCxnSpPr>
              <a:cxnSpLocks/>
            </p:cNvCxnSpPr>
            <p:nvPr/>
          </p:nvCxnSpPr>
          <p:spPr>
            <a:xfrm>
              <a:off x="2759958" y="3413760"/>
              <a:ext cx="0" cy="322830"/>
            </a:xfrm>
            <a:prstGeom prst="straightConnector1">
              <a:avLst/>
            </a:prstGeom>
            <a:ln w="25400">
              <a:solidFill>
                <a:schemeClr val="tx1"/>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9" name="Egyenes összekötő nyíllal 8">
              <a:extLst>
                <a:ext uri="{FF2B5EF4-FFF2-40B4-BE49-F238E27FC236}">
                  <a16:creationId xmlns:a16="http://schemas.microsoft.com/office/drawing/2014/main" id="{264520F7-33BA-4B09-A8C6-1F99C8EB13F0}"/>
                </a:ext>
              </a:extLst>
            </p:cNvPr>
            <p:cNvCxnSpPr>
              <a:cxnSpLocks/>
            </p:cNvCxnSpPr>
            <p:nvPr/>
          </p:nvCxnSpPr>
          <p:spPr>
            <a:xfrm>
              <a:off x="1950287" y="2987040"/>
              <a:ext cx="0" cy="836634"/>
            </a:xfrm>
            <a:prstGeom prst="straightConnector1">
              <a:avLst/>
            </a:prstGeom>
            <a:ln w="25400">
              <a:solidFill>
                <a:schemeClr val="tx1"/>
              </a:solidFill>
              <a:headEnd type="none"/>
              <a:tailEnd type="none"/>
            </a:ln>
          </p:spPr>
          <p:style>
            <a:lnRef idx="1">
              <a:schemeClr val="accent1"/>
            </a:lnRef>
            <a:fillRef idx="0">
              <a:schemeClr val="accent1"/>
            </a:fillRef>
            <a:effectRef idx="0">
              <a:schemeClr val="accent1"/>
            </a:effectRef>
            <a:fontRef idx="minor">
              <a:schemeClr val="tx1"/>
            </a:fontRef>
          </p:style>
        </p:cxnSp>
        <p:sp>
          <p:nvSpPr>
            <p:cNvPr id="10" name="Ellipszis 9">
              <a:extLst>
                <a:ext uri="{FF2B5EF4-FFF2-40B4-BE49-F238E27FC236}">
                  <a16:creationId xmlns:a16="http://schemas.microsoft.com/office/drawing/2014/main" id="{4BD4D42E-1BD4-4522-A2B4-20A3C7686E31}"/>
                </a:ext>
              </a:extLst>
            </p:cNvPr>
            <p:cNvSpPr/>
            <p:nvPr/>
          </p:nvSpPr>
          <p:spPr>
            <a:xfrm>
              <a:off x="2997123" y="2998165"/>
              <a:ext cx="882595" cy="882595"/>
            </a:xfrm>
            <a:prstGeom prst="ellipse">
              <a:avLst/>
            </a:prstGeom>
            <a:solidFill>
              <a:schemeClr val="bg1"/>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u-HU" sz="4800" dirty="0">
                  <a:solidFill>
                    <a:schemeClr val="tx1"/>
                  </a:solidFill>
                  <a:latin typeface="Times New Roman" panose="02020603050405020304" pitchFamily="18" charset="0"/>
                  <a:cs typeface="Times New Roman" panose="02020603050405020304" pitchFamily="18" charset="0"/>
                </a:rPr>
                <a:t>G</a:t>
              </a:r>
            </a:p>
          </p:txBody>
        </p:sp>
        <p:sp>
          <p:nvSpPr>
            <p:cNvPr id="11" name="Szövegdoboz 10">
              <a:extLst>
                <a:ext uri="{FF2B5EF4-FFF2-40B4-BE49-F238E27FC236}">
                  <a16:creationId xmlns:a16="http://schemas.microsoft.com/office/drawing/2014/main" id="{FD2648CD-3659-43A6-917B-3C68CC0C9C4D}"/>
                </a:ext>
              </a:extLst>
            </p:cNvPr>
            <p:cNvSpPr txBox="1"/>
            <p:nvPr/>
          </p:nvSpPr>
          <p:spPr>
            <a:xfrm>
              <a:off x="2595802" y="3465232"/>
              <a:ext cx="420308" cy="1015663"/>
            </a:xfrm>
            <a:prstGeom prst="rect">
              <a:avLst/>
            </a:prstGeom>
            <a:noFill/>
          </p:spPr>
          <p:txBody>
            <a:bodyPr wrap="none" rtlCol="0">
              <a:spAutoFit/>
            </a:bodyPr>
            <a:lstStyle/>
            <a:p>
              <a:r>
                <a:rPr lang="hu-HU" sz="6000" dirty="0">
                  <a:solidFill>
                    <a:srgbClr val="2E0CFC"/>
                  </a:solidFill>
                </a:rPr>
                <a:t>-</a:t>
              </a:r>
              <a:endParaRPr lang="hu-HU" sz="6000" dirty="0">
                <a:solidFill>
                  <a:srgbClr val="FF0000"/>
                </a:solidFill>
              </a:endParaRPr>
            </a:p>
          </p:txBody>
        </p:sp>
        <p:sp>
          <p:nvSpPr>
            <p:cNvPr id="12" name="Romboid 11">
              <a:extLst>
                <a:ext uri="{FF2B5EF4-FFF2-40B4-BE49-F238E27FC236}">
                  <a16:creationId xmlns:a16="http://schemas.microsoft.com/office/drawing/2014/main" id="{06BA6853-1A0F-4C5A-A2B9-D6A1ABE4EB9A}"/>
                </a:ext>
              </a:extLst>
            </p:cNvPr>
            <p:cNvSpPr/>
            <p:nvPr/>
          </p:nvSpPr>
          <p:spPr>
            <a:xfrm rot="5400000">
              <a:off x="-144502" y="3832419"/>
              <a:ext cx="3819268" cy="2131961"/>
            </a:xfrm>
            <a:prstGeom prst="parallelogram">
              <a:avLst>
                <a:gd name="adj" fmla="val 65781"/>
              </a:avLst>
            </a:prstGeom>
            <a:solidFill>
              <a:schemeClr val="bg1">
                <a:lumMod val="6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u-HU"/>
            </a:p>
          </p:txBody>
        </p:sp>
        <p:cxnSp>
          <p:nvCxnSpPr>
            <p:cNvPr id="13" name="Egyenes összekötő nyíllal 12">
              <a:extLst>
                <a:ext uri="{FF2B5EF4-FFF2-40B4-BE49-F238E27FC236}">
                  <a16:creationId xmlns:a16="http://schemas.microsoft.com/office/drawing/2014/main" id="{97263C54-79E2-474C-81DB-C5150AD14647}"/>
                </a:ext>
              </a:extLst>
            </p:cNvPr>
            <p:cNvCxnSpPr>
              <a:cxnSpLocks/>
            </p:cNvCxnSpPr>
            <p:nvPr/>
          </p:nvCxnSpPr>
          <p:spPr>
            <a:xfrm>
              <a:off x="693541" y="3561139"/>
              <a:ext cx="2138334" cy="1405719"/>
            </a:xfrm>
            <a:prstGeom prst="straightConnector1">
              <a:avLst/>
            </a:prstGeom>
            <a:ln w="12700">
              <a:solidFill>
                <a:schemeClr val="tx1"/>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14" name="Egyenes összekötő nyíllal 13">
              <a:extLst>
                <a:ext uri="{FF2B5EF4-FFF2-40B4-BE49-F238E27FC236}">
                  <a16:creationId xmlns:a16="http://schemas.microsoft.com/office/drawing/2014/main" id="{B8256E45-E9D5-4E58-BB45-705825847B03}"/>
                </a:ext>
              </a:extLst>
            </p:cNvPr>
            <p:cNvCxnSpPr>
              <a:cxnSpLocks/>
            </p:cNvCxnSpPr>
            <p:nvPr/>
          </p:nvCxnSpPr>
          <p:spPr>
            <a:xfrm>
              <a:off x="693314" y="4485231"/>
              <a:ext cx="2138334" cy="1405719"/>
            </a:xfrm>
            <a:prstGeom prst="straightConnector1">
              <a:avLst/>
            </a:prstGeom>
            <a:ln w="12700">
              <a:solidFill>
                <a:schemeClr val="tx1"/>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15" name="Egyenes összekötő nyíllal 14">
              <a:extLst>
                <a:ext uri="{FF2B5EF4-FFF2-40B4-BE49-F238E27FC236}">
                  <a16:creationId xmlns:a16="http://schemas.microsoft.com/office/drawing/2014/main" id="{B6B0DDFF-94EF-43F1-B0C4-3A8D21F63F12}"/>
                </a:ext>
              </a:extLst>
            </p:cNvPr>
            <p:cNvCxnSpPr>
              <a:cxnSpLocks/>
            </p:cNvCxnSpPr>
            <p:nvPr/>
          </p:nvCxnSpPr>
          <p:spPr>
            <a:xfrm>
              <a:off x="696036" y="5404513"/>
              <a:ext cx="2138334" cy="1405719"/>
            </a:xfrm>
            <a:prstGeom prst="straightConnector1">
              <a:avLst/>
            </a:prstGeom>
            <a:ln w="12700">
              <a:solidFill>
                <a:schemeClr val="tx1"/>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16" name="Egyenes összekötő nyíllal 15">
              <a:extLst>
                <a:ext uri="{FF2B5EF4-FFF2-40B4-BE49-F238E27FC236}">
                  <a16:creationId xmlns:a16="http://schemas.microsoft.com/office/drawing/2014/main" id="{485FC27B-DC45-4EF0-9606-DA8EA228E5CE}"/>
                </a:ext>
              </a:extLst>
            </p:cNvPr>
            <p:cNvCxnSpPr>
              <a:cxnSpLocks/>
            </p:cNvCxnSpPr>
            <p:nvPr/>
          </p:nvCxnSpPr>
          <p:spPr>
            <a:xfrm>
              <a:off x="2830285" y="6813240"/>
              <a:ext cx="923108" cy="0"/>
            </a:xfrm>
            <a:prstGeom prst="straightConnector1">
              <a:avLst/>
            </a:prstGeom>
            <a:ln w="12700">
              <a:solidFill>
                <a:schemeClr val="tx1"/>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17" name="Egyenes összekötő nyíllal 16">
              <a:extLst>
                <a:ext uri="{FF2B5EF4-FFF2-40B4-BE49-F238E27FC236}">
                  <a16:creationId xmlns:a16="http://schemas.microsoft.com/office/drawing/2014/main" id="{0ADD928E-37C7-4ACB-AEB9-92FF2BA9C054}"/>
                </a:ext>
              </a:extLst>
            </p:cNvPr>
            <p:cNvCxnSpPr>
              <a:cxnSpLocks/>
            </p:cNvCxnSpPr>
            <p:nvPr/>
          </p:nvCxnSpPr>
          <p:spPr>
            <a:xfrm rot="5400000">
              <a:off x="957999" y="5159471"/>
              <a:ext cx="2412000" cy="0"/>
            </a:xfrm>
            <a:prstGeom prst="straightConnector1">
              <a:avLst/>
            </a:prstGeom>
            <a:ln w="12700">
              <a:solidFill>
                <a:schemeClr val="tx1"/>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18" name="Egyenes összekötő nyíllal 17">
              <a:extLst>
                <a:ext uri="{FF2B5EF4-FFF2-40B4-BE49-F238E27FC236}">
                  <a16:creationId xmlns:a16="http://schemas.microsoft.com/office/drawing/2014/main" id="{E766616D-6670-4417-9790-4B97D4FD7239}"/>
                </a:ext>
              </a:extLst>
            </p:cNvPr>
            <p:cNvCxnSpPr>
              <a:cxnSpLocks/>
            </p:cNvCxnSpPr>
            <p:nvPr/>
          </p:nvCxnSpPr>
          <p:spPr>
            <a:xfrm>
              <a:off x="2823935" y="5892490"/>
              <a:ext cx="923108" cy="0"/>
            </a:xfrm>
            <a:prstGeom prst="straightConnector1">
              <a:avLst/>
            </a:prstGeom>
            <a:ln w="12700">
              <a:solidFill>
                <a:schemeClr val="tx1"/>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19" name="Egyenes összekötő nyíllal 18">
              <a:extLst>
                <a:ext uri="{FF2B5EF4-FFF2-40B4-BE49-F238E27FC236}">
                  <a16:creationId xmlns:a16="http://schemas.microsoft.com/office/drawing/2014/main" id="{D4310807-8CCA-483F-8FB5-95F33BFA71F1}"/>
                </a:ext>
              </a:extLst>
            </p:cNvPr>
            <p:cNvCxnSpPr>
              <a:cxnSpLocks/>
            </p:cNvCxnSpPr>
            <p:nvPr/>
          </p:nvCxnSpPr>
          <p:spPr>
            <a:xfrm>
              <a:off x="2836635" y="4971740"/>
              <a:ext cx="923108" cy="0"/>
            </a:xfrm>
            <a:prstGeom prst="straightConnector1">
              <a:avLst/>
            </a:prstGeom>
            <a:ln w="12700">
              <a:solidFill>
                <a:schemeClr val="tx1"/>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20" name="Egyenes összekötő nyíllal 19">
              <a:extLst>
                <a:ext uri="{FF2B5EF4-FFF2-40B4-BE49-F238E27FC236}">
                  <a16:creationId xmlns:a16="http://schemas.microsoft.com/office/drawing/2014/main" id="{509807FF-955C-49D3-A1BB-491CF7517D1B}"/>
                </a:ext>
              </a:extLst>
            </p:cNvPr>
            <p:cNvCxnSpPr>
              <a:cxnSpLocks/>
            </p:cNvCxnSpPr>
            <p:nvPr/>
          </p:nvCxnSpPr>
          <p:spPr>
            <a:xfrm rot="5400000">
              <a:off x="291792" y="4728396"/>
              <a:ext cx="2412000" cy="0"/>
            </a:xfrm>
            <a:prstGeom prst="straightConnector1">
              <a:avLst/>
            </a:prstGeom>
            <a:ln w="12700">
              <a:solidFill>
                <a:schemeClr val="tx1"/>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21" name="Egyenes összekötő nyíllal 20">
              <a:extLst>
                <a:ext uri="{FF2B5EF4-FFF2-40B4-BE49-F238E27FC236}">
                  <a16:creationId xmlns:a16="http://schemas.microsoft.com/office/drawing/2014/main" id="{3B056DE8-D8EF-4EF3-B06D-25266E8953DF}"/>
                </a:ext>
              </a:extLst>
            </p:cNvPr>
            <p:cNvCxnSpPr>
              <a:cxnSpLocks/>
            </p:cNvCxnSpPr>
            <p:nvPr/>
          </p:nvCxnSpPr>
          <p:spPr>
            <a:xfrm rot="5400000">
              <a:off x="-352641" y="4292967"/>
              <a:ext cx="2412000" cy="0"/>
            </a:xfrm>
            <a:prstGeom prst="straightConnector1">
              <a:avLst/>
            </a:prstGeom>
            <a:ln w="12700">
              <a:solidFill>
                <a:schemeClr val="tx1"/>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22" name="Egyenes összekötő nyíllal 21">
              <a:extLst>
                <a:ext uri="{FF2B5EF4-FFF2-40B4-BE49-F238E27FC236}">
                  <a16:creationId xmlns:a16="http://schemas.microsoft.com/office/drawing/2014/main" id="{74220181-0EF3-4C05-AA53-BABF46B4DB44}"/>
                </a:ext>
              </a:extLst>
            </p:cNvPr>
            <p:cNvCxnSpPr>
              <a:cxnSpLocks/>
            </p:cNvCxnSpPr>
            <p:nvPr/>
          </p:nvCxnSpPr>
          <p:spPr>
            <a:xfrm rot="5400000">
              <a:off x="1881114" y="5159463"/>
              <a:ext cx="2412000" cy="0"/>
            </a:xfrm>
            <a:prstGeom prst="straightConnector1">
              <a:avLst/>
            </a:prstGeom>
            <a:ln w="12700">
              <a:solidFill>
                <a:schemeClr val="tx1"/>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23" name="Egyenes összekötő nyíllal 22">
              <a:extLst>
                <a:ext uri="{FF2B5EF4-FFF2-40B4-BE49-F238E27FC236}">
                  <a16:creationId xmlns:a16="http://schemas.microsoft.com/office/drawing/2014/main" id="{2160E2C0-B03B-4562-9AE7-47EB2FE52257}"/>
                </a:ext>
              </a:extLst>
            </p:cNvPr>
            <p:cNvCxnSpPr>
              <a:cxnSpLocks/>
            </p:cNvCxnSpPr>
            <p:nvPr/>
          </p:nvCxnSpPr>
          <p:spPr>
            <a:xfrm>
              <a:off x="2828289" y="6367107"/>
              <a:ext cx="252000" cy="0"/>
            </a:xfrm>
            <a:prstGeom prst="straightConnector1">
              <a:avLst/>
            </a:prstGeom>
            <a:ln w="12700">
              <a:solidFill>
                <a:schemeClr val="tx1"/>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24" name="Egyenes összekötő nyíllal 23">
              <a:extLst>
                <a:ext uri="{FF2B5EF4-FFF2-40B4-BE49-F238E27FC236}">
                  <a16:creationId xmlns:a16="http://schemas.microsoft.com/office/drawing/2014/main" id="{A5AB6FB3-84E6-47A1-BF35-629442F56745}"/>
                </a:ext>
              </a:extLst>
            </p:cNvPr>
            <p:cNvCxnSpPr>
              <a:cxnSpLocks/>
            </p:cNvCxnSpPr>
            <p:nvPr/>
          </p:nvCxnSpPr>
          <p:spPr>
            <a:xfrm rot="5400000">
              <a:off x="2114908" y="3828392"/>
              <a:ext cx="612000" cy="0"/>
            </a:xfrm>
            <a:prstGeom prst="straightConnector1">
              <a:avLst/>
            </a:prstGeom>
            <a:ln w="12700">
              <a:solidFill>
                <a:schemeClr val="tx1"/>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25" name="Egyenes összekötő nyíllal 24">
              <a:extLst>
                <a:ext uri="{FF2B5EF4-FFF2-40B4-BE49-F238E27FC236}">
                  <a16:creationId xmlns:a16="http://schemas.microsoft.com/office/drawing/2014/main" id="{6A527A99-C3C4-4331-9AC0-1E77C08E85FD}"/>
                </a:ext>
              </a:extLst>
            </p:cNvPr>
            <p:cNvCxnSpPr>
              <a:cxnSpLocks/>
            </p:cNvCxnSpPr>
            <p:nvPr/>
          </p:nvCxnSpPr>
          <p:spPr>
            <a:xfrm rot="5400000">
              <a:off x="1474826" y="3406024"/>
              <a:ext cx="612000" cy="0"/>
            </a:xfrm>
            <a:prstGeom prst="straightConnector1">
              <a:avLst/>
            </a:prstGeom>
            <a:ln w="12700">
              <a:solidFill>
                <a:schemeClr val="tx1"/>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26" name="Egyenes összekötő nyíllal 25">
              <a:extLst>
                <a:ext uri="{FF2B5EF4-FFF2-40B4-BE49-F238E27FC236}">
                  <a16:creationId xmlns:a16="http://schemas.microsoft.com/office/drawing/2014/main" id="{08981636-B496-4A79-B825-6D91B0B22703}"/>
                </a:ext>
              </a:extLst>
            </p:cNvPr>
            <p:cNvCxnSpPr>
              <a:cxnSpLocks/>
            </p:cNvCxnSpPr>
            <p:nvPr/>
          </p:nvCxnSpPr>
          <p:spPr>
            <a:xfrm>
              <a:off x="1950720" y="2995749"/>
              <a:ext cx="1497874" cy="0"/>
            </a:xfrm>
            <a:prstGeom prst="straightConnector1">
              <a:avLst/>
            </a:prstGeom>
            <a:ln w="25400">
              <a:solidFill>
                <a:schemeClr val="tx1"/>
              </a:solidFill>
              <a:headEnd type="none"/>
              <a:tailEnd type="none"/>
            </a:ln>
          </p:spPr>
          <p:style>
            <a:lnRef idx="1">
              <a:schemeClr val="accent1"/>
            </a:lnRef>
            <a:fillRef idx="0">
              <a:schemeClr val="accent1"/>
            </a:fillRef>
            <a:effectRef idx="0">
              <a:schemeClr val="accent1"/>
            </a:effectRef>
            <a:fontRef idx="minor">
              <a:schemeClr val="tx1"/>
            </a:fontRef>
          </p:style>
        </p:cxnSp>
        <p:cxnSp>
          <p:nvCxnSpPr>
            <p:cNvPr id="27" name="Egyenes összekötő nyíllal 26">
              <a:extLst>
                <a:ext uri="{FF2B5EF4-FFF2-40B4-BE49-F238E27FC236}">
                  <a16:creationId xmlns:a16="http://schemas.microsoft.com/office/drawing/2014/main" id="{F5DB22FA-6596-439F-BC17-0A9FA583F857}"/>
                </a:ext>
              </a:extLst>
            </p:cNvPr>
            <p:cNvCxnSpPr>
              <a:cxnSpLocks/>
            </p:cNvCxnSpPr>
            <p:nvPr/>
          </p:nvCxnSpPr>
          <p:spPr>
            <a:xfrm flipH="1">
              <a:off x="2760617" y="3430754"/>
              <a:ext cx="236506" cy="0"/>
            </a:xfrm>
            <a:prstGeom prst="straightConnector1">
              <a:avLst/>
            </a:prstGeom>
            <a:ln w="25400">
              <a:solidFill>
                <a:schemeClr val="tx1"/>
              </a:solidFill>
              <a:headEnd type="none"/>
              <a:tailEnd type="none"/>
            </a:ln>
          </p:spPr>
          <p:style>
            <a:lnRef idx="1">
              <a:schemeClr val="accent1"/>
            </a:lnRef>
            <a:fillRef idx="0">
              <a:schemeClr val="accent1"/>
            </a:fillRef>
            <a:effectRef idx="0">
              <a:schemeClr val="accent1"/>
            </a:effectRef>
            <a:fontRef idx="minor">
              <a:schemeClr val="tx1"/>
            </a:fontRef>
          </p:style>
        </p:cxnSp>
        <p:sp>
          <p:nvSpPr>
            <p:cNvPr id="28" name="Szövegdoboz 27">
              <a:extLst>
                <a:ext uri="{FF2B5EF4-FFF2-40B4-BE49-F238E27FC236}">
                  <a16:creationId xmlns:a16="http://schemas.microsoft.com/office/drawing/2014/main" id="{AE7E57AE-52B7-4AD7-9B34-1B084EDA45DE}"/>
                </a:ext>
              </a:extLst>
            </p:cNvPr>
            <p:cNvSpPr txBox="1"/>
            <p:nvPr/>
          </p:nvSpPr>
          <p:spPr>
            <a:xfrm>
              <a:off x="3882453" y="6235902"/>
              <a:ext cx="300082" cy="369332"/>
            </a:xfrm>
            <a:prstGeom prst="rect">
              <a:avLst/>
            </a:prstGeom>
            <a:noFill/>
          </p:spPr>
          <p:txBody>
            <a:bodyPr wrap="none" rtlCol="0">
              <a:spAutoFit/>
            </a:bodyPr>
            <a:lstStyle/>
            <a:p>
              <a:r>
                <a:rPr lang="hu-HU" dirty="0">
                  <a:latin typeface="Times New Roman" panose="02020603050405020304" pitchFamily="18" charset="0"/>
                  <a:cs typeface="Times New Roman" panose="02020603050405020304" pitchFamily="18" charset="0"/>
                </a:rPr>
                <a:t>1</a:t>
              </a:r>
            </a:p>
          </p:txBody>
        </p:sp>
        <p:sp>
          <p:nvSpPr>
            <p:cNvPr id="29" name="Szövegdoboz 28">
              <a:extLst>
                <a:ext uri="{FF2B5EF4-FFF2-40B4-BE49-F238E27FC236}">
                  <a16:creationId xmlns:a16="http://schemas.microsoft.com/office/drawing/2014/main" id="{43DAD352-8CDC-4B23-911C-D5D2D85BB220}"/>
                </a:ext>
              </a:extLst>
            </p:cNvPr>
            <p:cNvSpPr txBox="1"/>
            <p:nvPr/>
          </p:nvSpPr>
          <p:spPr>
            <a:xfrm>
              <a:off x="3075485" y="6804722"/>
              <a:ext cx="300082" cy="369332"/>
            </a:xfrm>
            <a:prstGeom prst="rect">
              <a:avLst/>
            </a:prstGeom>
            <a:noFill/>
          </p:spPr>
          <p:txBody>
            <a:bodyPr wrap="none" rtlCol="0">
              <a:spAutoFit/>
            </a:bodyPr>
            <a:lstStyle/>
            <a:p>
              <a:r>
                <a:rPr lang="hu-HU" dirty="0">
                  <a:latin typeface="Times New Roman" panose="02020603050405020304" pitchFamily="18" charset="0"/>
                  <a:cs typeface="Times New Roman" panose="02020603050405020304" pitchFamily="18" charset="0"/>
                </a:rPr>
                <a:t>1</a:t>
              </a:r>
            </a:p>
          </p:txBody>
        </p:sp>
        <p:sp>
          <p:nvSpPr>
            <p:cNvPr id="30" name="Szövegdoboz 29">
              <a:extLst>
                <a:ext uri="{FF2B5EF4-FFF2-40B4-BE49-F238E27FC236}">
                  <a16:creationId xmlns:a16="http://schemas.microsoft.com/office/drawing/2014/main" id="{4EE38635-F80F-4DBF-B7F9-F3854EE87E26}"/>
                </a:ext>
              </a:extLst>
            </p:cNvPr>
            <p:cNvSpPr txBox="1"/>
            <p:nvPr/>
          </p:nvSpPr>
          <p:spPr>
            <a:xfrm>
              <a:off x="2193561" y="6525712"/>
              <a:ext cx="300082" cy="369332"/>
            </a:xfrm>
            <a:prstGeom prst="rect">
              <a:avLst/>
            </a:prstGeom>
            <a:noFill/>
          </p:spPr>
          <p:txBody>
            <a:bodyPr wrap="none" rtlCol="0">
              <a:spAutoFit/>
            </a:bodyPr>
            <a:lstStyle/>
            <a:p>
              <a:r>
                <a:rPr lang="hu-HU" dirty="0">
                  <a:latin typeface="Times New Roman" panose="02020603050405020304" pitchFamily="18" charset="0"/>
                  <a:cs typeface="Times New Roman" panose="02020603050405020304" pitchFamily="18" charset="0"/>
                </a:rPr>
                <a:t>1</a:t>
              </a:r>
            </a:p>
          </p:txBody>
        </p:sp>
        <p:sp>
          <p:nvSpPr>
            <p:cNvPr id="31" name="Szövegdoboz 30">
              <a:extLst>
                <a:ext uri="{FF2B5EF4-FFF2-40B4-BE49-F238E27FC236}">
                  <a16:creationId xmlns:a16="http://schemas.microsoft.com/office/drawing/2014/main" id="{0E9FDE37-3B14-45DE-BAD1-B576E86D3FBC}"/>
                </a:ext>
              </a:extLst>
            </p:cNvPr>
            <p:cNvSpPr txBox="1"/>
            <p:nvPr/>
          </p:nvSpPr>
          <p:spPr>
            <a:xfrm>
              <a:off x="1576154" y="3507704"/>
              <a:ext cx="567784" cy="1015663"/>
            </a:xfrm>
            <a:prstGeom prst="rect">
              <a:avLst/>
            </a:prstGeom>
            <a:noFill/>
          </p:spPr>
          <p:txBody>
            <a:bodyPr wrap="none" rtlCol="0">
              <a:spAutoFit/>
            </a:bodyPr>
            <a:lstStyle/>
            <a:p>
              <a:r>
                <a:rPr lang="hu-HU" sz="6000" dirty="0">
                  <a:solidFill>
                    <a:srgbClr val="FF0000"/>
                  </a:solidFill>
                </a:rPr>
                <a:t>+</a:t>
              </a:r>
            </a:p>
          </p:txBody>
        </p:sp>
      </p:grpSp>
      <p:sp>
        <p:nvSpPr>
          <p:cNvPr id="32" name="Szövegdoboz 31">
            <a:extLst>
              <a:ext uri="{FF2B5EF4-FFF2-40B4-BE49-F238E27FC236}">
                <a16:creationId xmlns:a16="http://schemas.microsoft.com/office/drawing/2014/main" id="{511D3DFA-C8C8-42EF-99FD-DEDAE2F2E9AF}"/>
              </a:ext>
            </a:extLst>
          </p:cNvPr>
          <p:cNvSpPr txBox="1"/>
          <p:nvPr/>
        </p:nvSpPr>
        <p:spPr>
          <a:xfrm>
            <a:off x="421115" y="1600655"/>
            <a:ext cx="11400878" cy="523220"/>
          </a:xfrm>
          <a:prstGeom prst="rect">
            <a:avLst/>
          </a:prstGeom>
          <a:noFill/>
        </p:spPr>
        <p:txBody>
          <a:bodyPr wrap="none" rtlCol="0">
            <a:spAutoFit/>
          </a:bodyPr>
          <a:lstStyle/>
          <a:p>
            <a:r>
              <a:rPr lang="hu-HU" sz="2800" dirty="0" smtClean="0">
                <a:latin typeface="Times New Roman" panose="02020603050405020304" pitchFamily="18" charset="0"/>
                <a:cs typeface="Times New Roman" panose="02020603050405020304" pitchFamily="18" charset="0"/>
              </a:rPr>
              <a:t>Plot molar conductance versus the volume of the solution under investigation!</a:t>
            </a:r>
            <a:endParaRPr lang="hu-HU" sz="2800" dirty="0">
              <a:latin typeface="Times New Roman" panose="02020603050405020304" pitchFamily="18" charset="0"/>
              <a:cs typeface="Times New Roman" panose="02020603050405020304" pitchFamily="18" charset="0"/>
            </a:endParaRPr>
          </a:p>
        </p:txBody>
      </p:sp>
      <p:sp>
        <p:nvSpPr>
          <p:cNvPr id="43" name="Szabadkézi sokszög: alakzat 42">
            <a:extLst>
              <a:ext uri="{FF2B5EF4-FFF2-40B4-BE49-F238E27FC236}">
                <a16:creationId xmlns:a16="http://schemas.microsoft.com/office/drawing/2014/main" id="{7C7870C5-3934-4D26-A4A5-CB056AE0214F}"/>
              </a:ext>
            </a:extLst>
          </p:cNvPr>
          <p:cNvSpPr/>
          <p:nvPr/>
        </p:nvSpPr>
        <p:spPr>
          <a:xfrm>
            <a:off x="5779490" y="2824787"/>
            <a:ext cx="3640183" cy="1959429"/>
          </a:xfrm>
          <a:custGeom>
            <a:avLst/>
            <a:gdLst>
              <a:gd name="connsiteX0" fmla="*/ 0 w 2499360"/>
              <a:gd name="connsiteY0" fmla="*/ 2238103 h 2238103"/>
              <a:gd name="connsiteX1" fmla="*/ 566058 w 2499360"/>
              <a:gd name="connsiteY1" fmla="*/ 400594 h 2238103"/>
              <a:gd name="connsiteX2" fmla="*/ 2499360 w 2499360"/>
              <a:gd name="connsiteY2" fmla="*/ 0 h 2238103"/>
            </a:gdLst>
            <a:ahLst/>
            <a:cxnLst>
              <a:cxn ang="0">
                <a:pos x="connsiteX0" y="connsiteY0"/>
              </a:cxn>
              <a:cxn ang="0">
                <a:pos x="connsiteX1" y="connsiteY1"/>
              </a:cxn>
              <a:cxn ang="0">
                <a:pos x="connsiteX2" y="connsiteY2"/>
              </a:cxn>
            </a:cxnLst>
            <a:rect l="l" t="t" r="r" b="b"/>
            <a:pathLst>
              <a:path w="2499360" h="2238103">
                <a:moveTo>
                  <a:pt x="0" y="2238103"/>
                </a:moveTo>
                <a:cubicBezTo>
                  <a:pt x="74749" y="1505857"/>
                  <a:pt x="149498" y="773611"/>
                  <a:pt x="566058" y="400594"/>
                </a:cubicBezTo>
                <a:cubicBezTo>
                  <a:pt x="982618" y="27577"/>
                  <a:pt x="1740989" y="13788"/>
                  <a:pt x="2499360" y="0"/>
                </a:cubicBezTo>
              </a:path>
            </a:pathLst>
          </a:custGeom>
          <a:noFill/>
          <a:ln w="25400">
            <a:solidFill>
              <a:srgbClr val="2E0CF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u-HU"/>
          </a:p>
        </p:txBody>
      </p:sp>
      <p:cxnSp>
        <p:nvCxnSpPr>
          <p:cNvPr id="48" name="Egyenes összekötő 47">
            <a:extLst>
              <a:ext uri="{FF2B5EF4-FFF2-40B4-BE49-F238E27FC236}">
                <a16:creationId xmlns:a16="http://schemas.microsoft.com/office/drawing/2014/main" id="{37EF738B-87A3-46EB-AF61-06C30798EACE}"/>
              </a:ext>
            </a:extLst>
          </p:cNvPr>
          <p:cNvCxnSpPr>
            <a:cxnSpLocks/>
          </p:cNvCxnSpPr>
          <p:nvPr/>
        </p:nvCxnSpPr>
        <p:spPr>
          <a:xfrm>
            <a:off x="9422049" y="2824787"/>
            <a:ext cx="1184367" cy="0"/>
          </a:xfrm>
          <a:prstGeom prst="line">
            <a:avLst/>
          </a:prstGeom>
          <a:ln w="25400">
            <a:solidFill>
              <a:srgbClr val="2E0CFC"/>
            </a:solidFill>
          </a:ln>
        </p:spPr>
        <p:style>
          <a:lnRef idx="1">
            <a:schemeClr val="accent1"/>
          </a:lnRef>
          <a:fillRef idx="0">
            <a:schemeClr val="accent1"/>
          </a:fillRef>
          <a:effectRef idx="0">
            <a:schemeClr val="accent1"/>
          </a:effectRef>
          <a:fontRef idx="minor">
            <a:schemeClr val="tx1"/>
          </a:fontRef>
        </p:style>
      </p:cxnSp>
      <p:cxnSp>
        <p:nvCxnSpPr>
          <p:cNvPr id="54" name="Egyenes összekötő 53">
            <a:extLst>
              <a:ext uri="{FF2B5EF4-FFF2-40B4-BE49-F238E27FC236}">
                <a16:creationId xmlns:a16="http://schemas.microsoft.com/office/drawing/2014/main" id="{7BC19376-3682-4F70-9D3B-43A667FB3077}"/>
              </a:ext>
            </a:extLst>
          </p:cNvPr>
          <p:cNvCxnSpPr/>
          <p:nvPr/>
        </p:nvCxnSpPr>
        <p:spPr>
          <a:xfrm>
            <a:off x="10595331" y="2833496"/>
            <a:ext cx="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56" name="Egyenes összekötő 55">
            <a:extLst>
              <a:ext uri="{FF2B5EF4-FFF2-40B4-BE49-F238E27FC236}">
                <a16:creationId xmlns:a16="http://schemas.microsoft.com/office/drawing/2014/main" id="{051BE818-F3F4-4AD4-978C-8980D340FC15}"/>
              </a:ext>
            </a:extLst>
          </p:cNvPr>
          <p:cNvCxnSpPr/>
          <p:nvPr/>
        </p:nvCxnSpPr>
        <p:spPr>
          <a:xfrm flipH="1">
            <a:off x="5770782" y="2809799"/>
            <a:ext cx="4788000" cy="0"/>
          </a:xfrm>
          <a:prstGeom prst="line">
            <a:avLst/>
          </a:prstGeom>
          <a:ln>
            <a:solidFill>
              <a:srgbClr val="2E0CFC"/>
            </a:solidFill>
            <a:prstDash val="dash"/>
            <a:headEnd type="none"/>
            <a:tailEnd type="stealth"/>
          </a:ln>
        </p:spPr>
        <p:style>
          <a:lnRef idx="1">
            <a:schemeClr val="accent1"/>
          </a:lnRef>
          <a:fillRef idx="0">
            <a:schemeClr val="accent1"/>
          </a:fillRef>
          <a:effectRef idx="0">
            <a:schemeClr val="accent1"/>
          </a:effectRef>
          <a:fontRef idx="minor">
            <a:schemeClr val="tx1"/>
          </a:fontRef>
        </p:style>
      </p:cxnSp>
      <p:sp>
        <p:nvSpPr>
          <p:cNvPr id="57" name="Szabadkézi sokszög: alakzat 56">
            <a:extLst>
              <a:ext uri="{FF2B5EF4-FFF2-40B4-BE49-F238E27FC236}">
                <a16:creationId xmlns:a16="http://schemas.microsoft.com/office/drawing/2014/main" id="{E1EA05A9-7475-42A8-970A-29C053417373}"/>
              </a:ext>
            </a:extLst>
          </p:cNvPr>
          <p:cNvSpPr/>
          <p:nvPr/>
        </p:nvSpPr>
        <p:spPr>
          <a:xfrm>
            <a:off x="5767000" y="3686793"/>
            <a:ext cx="3640183" cy="1084933"/>
          </a:xfrm>
          <a:custGeom>
            <a:avLst/>
            <a:gdLst>
              <a:gd name="connsiteX0" fmla="*/ 0 w 2499360"/>
              <a:gd name="connsiteY0" fmla="*/ 2238103 h 2238103"/>
              <a:gd name="connsiteX1" fmla="*/ 566058 w 2499360"/>
              <a:gd name="connsiteY1" fmla="*/ 400594 h 2238103"/>
              <a:gd name="connsiteX2" fmla="*/ 2499360 w 2499360"/>
              <a:gd name="connsiteY2" fmla="*/ 0 h 2238103"/>
            </a:gdLst>
            <a:ahLst/>
            <a:cxnLst>
              <a:cxn ang="0">
                <a:pos x="connsiteX0" y="connsiteY0"/>
              </a:cxn>
              <a:cxn ang="0">
                <a:pos x="connsiteX1" y="connsiteY1"/>
              </a:cxn>
              <a:cxn ang="0">
                <a:pos x="connsiteX2" y="connsiteY2"/>
              </a:cxn>
            </a:cxnLst>
            <a:rect l="l" t="t" r="r" b="b"/>
            <a:pathLst>
              <a:path w="2499360" h="2238103">
                <a:moveTo>
                  <a:pt x="0" y="2238103"/>
                </a:moveTo>
                <a:cubicBezTo>
                  <a:pt x="74749" y="1505857"/>
                  <a:pt x="149498" y="773611"/>
                  <a:pt x="566058" y="400594"/>
                </a:cubicBezTo>
                <a:cubicBezTo>
                  <a:pt x="982618" y="27577"/>
                  <a:pt x="1740989" y="13788"/>
                  <a:pt x="2499360" y="0"/>
                </a:cubicBezTo>
              </a:path>
            </a:pathLst>
          </a:custGeom>
          <a:noFill/>
          <a:ln w="2540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u-HU"/>
          </a:p>
        </p:txBody>
      </p:sp>
      <p:cxnSp>
        <p:nvCxnSpPr>
          <p:cNvPr id="58" name="Egyenes összekötő 57">
            <a:extLst>
              <a:ext uri="{FF2B5EF4-FFF2-40B4-BE49-F238E27FC236}">
                <a16:creationId xmlns:a16="http://schemas.microsoft.com/office/drawing/2014/main" id="{FBA0A105-2160-4958-B1F9-134A9498F49D}"/>
              </a:ext>
            </a:extLst>
          </p:cNvPr>
          <p:cNvCxnSpPr>
            <a:cxnSpLocks/>
          </p:cNvCxnSpPr>
          <p:nvPr/>
        </p:nvCxnSpPr>
        <p:spPr>
          <a:xfrm>
            <a:off x="9392191" y="3686749"/>
            <a:ext cx="1184367" cy="0"/>
          </a:xfrm>
          <a:prstGeom prst="line">
            <a:avLst/>
          </a:prstGeom>
          <a:ln w="25400">
            <a:solidFill>
              <a:srgbClr val="00B050"/>
            </a:solidFill>
          </a:ln>
        </p:spPr>
        <p:style>
          <a:lnRef idx="1">
            <a:schemeClr val="accent1"/>
          </a:lnRef>
          <a:fillRef idx="0">
            <a:schemeClr val="accent1"/>
          </a:fillRef>
          <a:effectRef idx="0">
            <a:schemeClr val="accent1"/>
          </a:effectRef>
          <a:fontRef idx="minor">
            <a:schemeClr val="tx1"/>
          </a:fontRef>
        </p:style>
      </p:cxnSp>
      <p:sp>
        <p:nvSpPr>
          <p:cNvPr id="63" name="Szövegdoboz 62">
            <a:extLst>
              <a:ext uri="{FF2B5EF4-FFF2-40B4-BE49-F238E27FC236}">
                <a16:creationId xmlns:a16="http://schemas.microsoft.com/office/drawing/2014/main" id="{3CEB2082-465A-4D31-AB99-BEB0D1B431F0}"/>
              </a:ext>
            </a:extLst>
          </p:cNvPr>
          <p:cNvSpPr txBox="1"/>
          <p:nvPr/>
        </p:nvSpPr>
        <p:spPr>
          <a:xfrm>
            <a:off x="9355250" y="2142807"/>
            <a:ext cx="1257075" cy="584775"/>
          </a:xfrm>
          <a:prstGeom prst="rect">
            <a:avLst/>
          </a:prstGeom>
          <a:noFill/>
        </p:spPr>
        <p:txBody>
          <a:bodyPr wrap="none" rtlCol="0">
            <a:spAutoFit/>
          </a:bodyPr>
          <a:lstStyle/>
          <a:p>
            <a:r>
              <a:rPr lang="hu-HU" sz="3200" dirty="0" err="1">
                <a:latin typeface="Times New Roman" panose="02020603050405020304" pitchFamily="18" charset="0"/>
                <a:cs typeface="Times New Roman" panose="02020603050405020304" pitchFamily="18" charset="0"/>
              </a:rPr>
              <a:t>NaOH</a:t>
            </a:r>
            <a:endParaRPr lang="hu-HU" sz="3200" dirty="0">
              <a:latin typeface="Times New Roman" panose="02020603050405020304" pitchFamily="18" charset="0"/>
              <a:cs typeface="Times New Roman" panose="02020603050405020304" pitchFamily="18" charset="0"/>
            </a:endParaRPr>
          </a:p>
        </p:txBody>
      </p:sp>
      <p:sp>
        <p:nvSpPr>
          <p:cNvPr id="64" name="Szövegdoboz 63">
            <a:extLst>
              <a:ext uri="{FF2B5EF4-FFF2-40B4-BE49-F238E27FC236}">
                <a16:creationId xmlns:a16="http://schemas.microsoft.com/office/drawing/2014/main" id="{00B065D4-8497-4AFE-9287-10BEDBD0F58E}"/>
              </a:ext>
            </a:extLst>
          </p:cNvPr>
          <p:cNvSpPr txBox="1"/>
          <p:nvPr/>
        </p:nvSpPr>
        <p:spPr>
          <a:xfrm>
            <a:off x="9370490" y="2982506"/>
            <a:ext cx="1415772" cy="584775"/>
          </a:xfrm>
          <a:prstGeom prst="rect">
            <a:avLst/>
          </a:prstGeom>
          <a:noFill/>
        </p:spPr>
        <p:txBody>
          <a:bodyPr wrap="none" rtlCol="0">
            <a:spAutoFit/>
          </a:bodyPr>
          <a:lstStyle/>
          <a:p>
            <a:r>
              <a:rPr lang="hu-HU" sz="3200" dirty="0">
                <a:latin typeface="Times New Roman" panose="02020603050405020304" pitchFamily="18" charset="0"/>
                <a:cs typeface="Times New Roman" panose="02020603050405020304" pitchFamily="18" charset="0"/>
              </a:rPr>
              <a:t>MgSO</a:t>
            </a:r>
            <a:r>
              <a:rPr lang="hu-HU" sz="3200" baseline="-25000" dirty="0">
                <a:latin typeface="Times New Roman" panose="02020603050405020304" pitchFamily="18" charset="0"/>
                <a:cs typeface="Times New Roman" panose="02020603050405020304" pitchFamily="18" charset="0"/>
              </a:rPr>
              <a:t>4</a:t>
            </a:r>
          </a:p>
        </p:txBody>
      </p:sp>
      <p:grpSp>
        <p:nvGrpSpPr>
          <p:cNvPr id="34" name="Csoportba foglalás 33">
            <a:extLst>
              <a:ext uri="{FF2B5EF4-FFF2-40B4-BE49-F238E27FC236}">
                <a16:creationId xmlns:a16="http://schemas.microsoft.com/office/drawing/2014/main" id="{62CD2AD0-E52D-4E1F-B695-1EBE2B269C23}"/>
              </a:ext>
            </a:extLst>
          </p:cNvPr>
          <p:cNvGrpSpPr/>
          <p:nvPr/>
        </p:nvGrpSpPr>
        <p:grpSpPr>
          <a:xfrm>
            <a:off x="5779490" y="3719273"/>
            <a:ext cx="4911635" cy="1056234"/>
            <a:chOff x="5779490" y="3719273"/>
            <a:chExt cx="4911635" cy="1056234"/>
          </a:xfrm>
        </p:grpSpPr>
        <p:sp>
          <p:nvSpPr>
            <p:cNvPr id="52" name="Szabadkézi sokszög: alakzat 51">
              <a:extLst>
                <a:ext uri="{FF2B5EF4-FFF2-40B4-BE49-F238E27FC236}">
                  <a16:creationId xmlns:a16="http://schemas.microsoft.com/office/drawing/2014/main" id="{72DC03D4-69E5-430E-AD1F-9940A0BD63EF}"/>
                </a:ext>
              </a:extLst>
            </p:cNvPr>
            <p:cNvSpPr/>
            <p:nvPr/>
          </p:nvSpPr>
          <p:spPr>
            <a:xfrm>
              <a:off x="5779490" y="4226867"/>
              <a:ext cx="4911635" cy="548640"/>
            </a:xfrm>
            <a:custGeom>
              <a:avLst/>
              <a:gdLst>
                <a:gd name="connsiteX0" fmla="*/ 0 w 4293326"/>
                <a:gd name="connsiteY0" fmla="*/ 548640 h 548640"/>
                <a:gd name="connsiteX1" fmla="*/ 1942012 w 4293326"/>
                <a:gd name="connsiteY1" fmla="*/ 156754 h 548640"/>
                <a:gd name="connsiteX2" fmla="*/ 4293326 w 4293326"/>
                <a:gd name="connsiteY2" fmla="*/ 0 h 548640"/>
              </a:gdLst>
              <a:ahLst/>
              <a:cxnLst>
                <a:cxn ang="0">
                  <a:pos x="connsiteX0" y="connsiteY0"/>
                </a:cxn>
                <a:cxn ang="0">
                  <a:pos x="connsiteX1" y="connsiteY1"/>
                </a:cxn>
                <a:cxn ang="0">
                  <a:pos x="connsiteX2" y="connsiteY2"/>
                </a:cxn>
              </a:cxnLst>
              <a:rect l="l" t="t" r="r" b="b"/>
              <a:pathLst>
                <a:path w="4293326" h="548640">
                  <a:moveTo>
                    <a:pt x="0" y="548640"/>
                  </a:moveTo>
                  <a:cubicBezTo>
                    <a:pt x="613229" y="398417"/>
                    <a:pt x="1226458" y="248194"/>
                    <a:pt x="1942012" y="156754"/>
                  </a:cubicBezTo>
                  <a:cubicBezTo>
                    <a:pt x="2657566" y="65314"/>
                    <a:pt x="3475446" y="32657"/>
                    <a:pt x="4293326" y="0"/>
                  </a:cubicBezTo>
                </a:path>
              </a:pathLst>
            </a:custGeom>
            <a:noFill/>
            <a:ln w="254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u-HU"/>
            </a:p>
          </p:txBody>
        </p:sp>
        <p:sp>
          <p:nvSpPr>
            <p:cNvPr id="65" name="Szövegdoboz 64">
              <a:extLst>
                <a:ext uri="{FF2B5EF4-FFF2-40B4-BE49-F238E27FC236}">
                  <a16:creationId xmlns:a16="http://schemas.microsoft.com/office/drawing/2014/main" id="{4FA3B279-FF42-43EB-993E-3F16B9E7F3B5}"/>
                </a:ext>
              </a:extLst>
            </p:cNvPr>
            <p:cNvSpPr txBox="1"/>
            <p:nvPr/>
          </p:nvSpPr>
          <p:spPr>
            <a:xfrm>
              <a:off x="9627571" y="3719273"/>
              <a:ext cx="960519" cy="584775"/>
            </a:xfrm>
            <a:prstGeom prst="rect">
              <a:avLst/>
            </a:prstGeom>
            <a:noFill/>
          </p:spPr>
          <p:txBody>
            <a:bodyPr wrap="none" rtlCol="0">
              <a:spAutoFit/>
            </a:bodyPr>
            <a:lstStyle/>
            <a:p>
              <a:r>
                <a:rPr lang="hu-HU" sz="3200" dirty="0" err="1">
                  <a:latin typeface="Times New Roman" panose="02020603050405020304" pitchFamily="18" charset="0"/>
                  <a:cs typeface="Times New Roman" panose="02020603050405020304" pitchFamily="18" charset="0"/>
                </a:rPr>
                <a:t>HAc</a:t>
              </a:r>
              <a:endParaRPr lang="hu-HU" sz="3200" dirty="0">
                <a:latin typeface="Times New Roman" panose="02020603050405020304" pitchFamily="18" charset="0"/>
                <a:cs typeface="Times New Roman" panose="02020603050405020304" pitchFamily="18" charset="0"/>
              </a:endParaRPr>
            </a:p>
          </p:txBody>
        </p:sp>
      </p:grpSp>
      <p:sp>
        <p:nvSpPr>
          <p:cNvPr id="60" name="Szövegdoboz 59">
            <a:extLst>
              <a:ext uri="{FF2B5EF4-FFF2-40B4-BE49-F238E27FC236}">
                <a16:creationId xmlns:a16="http://schemas.microsoft.com/office/drawing/2014/main" id="{37BAFA3B-A238-43D6-88C5-411130E9637F}"/>
              </a:ext>
            </a:extLst>
          </p:cNvPr>
          <p:cNvSpPr txBox="1"/>
          <p:nvPr/>
        </p:nvSpPr>
        <p:spPr>
          <a:xfrm>
            <a:off x="5194763" y="2621150"/>
            <a:ext cx="535724" cy="369332"/>
          </a:xfrm>
          <a:prstGeom prst="rect">
            <a:avLst/>
          </a:prstGeom>
          <a:noFill/>
        </p:spPr>
        <p:txBody>
          <a:bodyPr wrap="none" rtlCol="0">
            <a:spAutoFit/>
          </a:bodyPr>
          <a:lstStyle/>
          <a:p>
            <a:r>
              <a:rPr lang="hu-HU" dirty="0">
                <a:solidFill>
                  <a:srgbClr val="2E0CFC"/>
                </a:solidFill>
                <a:latin typeface="Times New Roman" panose="02020603050405020304" pitchFamily="18" charset="0"/>
                <a:cs typeface="Times New Roman" panose="02020603050405020304" pitchFamily="18" charset="0"/>
              </a:rPr>
              <a:t>248</a:t>
            </a:r>
          </a:p>
        </p:txBody>
      </p:sp>
      <p:sp>
        <p:nvSpPr>
          <p:cNvPr id="61" name="Szövegdoboz 60">
            <a:extLst>
              <a:ext uri="{FF2B5EF4-FFF2-40B4-BE49-F238E27FC236}">
                <a16:creationId xmlns:a16="http://schemas.microsoft.com/office/drawing/2014/main" id="{8B0873F6-8D86-4ECB-9BCA-619D9023B5AB}"/>
              </a:ext>
            </a:extLst>
          </p:cNvPr>
          <p:cNvSpPr txBox="1"/>
          <p:nvPr/>
        </p:nvSpPr>
        <p:spPr>
          <a:xfrm>
            <a:off x="5188982" y="3487596"/>
            <a:ext cx="530915" cy="369332"/>
          </a:xfrm>
          <a:prstGeom prst="rect">
            <a:avLst/>
          </a:prstGeom>
          <a:noFill/>
        </p:spPr>
        <p:txBody>
          <a:bodyPr wrap="none" rtlCol="0">
            <a:spAutoFit/>
          </a:bodyPr>
          <a:lstStyle/>
          <a:p>
            <a:r>
              <a:rPr lang="hu-HU" dirty="0">
                <a:solidFill>
                  <a:srgbClr val="00B050"/>
                </a:solidFill>
                <a:latin typeface="Times New Roman" panose="02020603050405020304" pitchFamily="18" charset="0"/>
                <a:cs typeface="Times New Roman" panose="02020603050405020304" pitchFamily="18" charset="0"/>
              </a:rPr>
              <a:t>133</a:t>
            </a:r>
          </a:p>
        </p:txBody>
      </p:sp>
      <p:grpSp>
        <p:nvGrpSpPr>
          <p:cNvPr id="33" name="Csoportba foglalás 32">
            <a:extLst>
              <a:ext uri="{FF2B5EF4-FFF2-40B4-BE49-F238E27FC236}">
                <a16:creationId xmlns:a16="http://schemas.microsoft.com/office/drawing/2014/main" id="{271DE676-41DD-4A8B-A337-77DEBD80E179}"/>
              </a:ext>
            </a:extLst>
          </p:cNvPr>
          <p:cNvGrpSpPr/>
          <p:nvPr/>
        </p:nvGrpSpPr>
        <p:grpSpPr>
          <a:xfrm>
            <a:off x="4862557" y="2095264"/>
            <a:ext cx="5993506" cy="3283942"/>
            <a:chOff x="4862557" y="2095264"/>
            <a:chExt cx="5993506" cy="3283942"/>
          </a:xfrm>
        </p:grpSpPr>
        <p:cxnSp>
          <p:nvCxnSpPr>
            <p:cNvPr id="38" name="Egyenes összekötő nyíllal 37">
              <a:extLst>
                <a:ext uri="{FF2B5EF4-FFF2-40B4-BE49-F238E27FC236}">
                  <a16:creationId xmlns:a16="http://schemas.microsoft.com/office/drawing/2014/main" id="{12561961-E313-40E2-A55E-634B3033C481}"/>
                </a:ext>
              </a:extLst>
            </p:cNvPr>
            <p:cNvCxnSpPr/>
            <p:nvPr/>
          </p:nvCxnSpPr>
          <p:spPr>
            <a:xfrm flipV="1">
              <a:off x="5771211" y="2277717"/>
              <a:ext cx="0" cy="2520000"/>
            </a:xfrm>
            <a:prstGeom prst="straightConnector1">
              <a:avLst/>
            </a:prstGeom>
            <a:ln w="254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9" name="Egyenes összekötő nyíllal 38">
              <a:extLst>
                <a:ext uri="{FF2B5EF4-FFF2-40B4-BE49-F238E27FC236}">
                  <a16:creationId xmlns:a16="http://schemas.microsoft.com/office/drawing/2014/main" id="{641FDFCD-D894-4943-B9AE-64C798288E2D}"/>
                </a:ext>
              </a:extLst>
            </p:cNvPr>
            <p:cNvCxnSpPr>
              <a:cxnSpLocks/>
            </p:cNvCxnSpPr>
            <p:nvPr/>
          </p:nvCxnSpPr>
          <p:spPr>
            <a:xfrm rot="5400000" flipV="1">
              <a:off x="8276240" y="2264400"/>
              <a:ext cx="0" cy="5040000"/>
            </a:xfrm>
            <a:prstGeom prst="straightConnector1">
              <a:avLst/>
            </a:prstGeom>
            <a:ln w="254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62" name="Szövegdoboz 61">
              <a:extLst>
                <a:ext uri="{FF2B5EF4-FFF2-40B4-BE49-F238E27FC236}">
                  <a16:creationId xmlns:a16="http://schemas.microsoft.com/office/drawing/2014/main" id="{3CC12C05-D699-4D50-B8BB-4F46EEB4845C}"/>
                </a:ext>
              </a:extLst>
            </p:cNvPr>
            <p:cNvSpPr txBox="1"/>
            <p:nvPr/>
          </p:nvSpPr>
          <p:spPr>
            <a:xfrm rot="16200000">
              <a:off x="4081253" y="2876568"/>
              <a:ext cx="1931939" cy="369332"/>
            </a:xfrm>
            <a:prstGeom prst="rect">
              <a:avLst/>
            </a:prstGeom>
            <a:noFill/>
          </p:spPr>
          <p:txBody>
            <a:bodyPr wrap="none" rtlCol="0">
              <a:spAutoFit/>
            </a:bodyPr>
            <a:lstStyle/>
            <a:p>
              <a:r>
                <a:rPr lang="el-GR" dirty="0">
                  <a:latin typeface="Times New Roman" panose="02020603050405020304" pitchFamily="18" charset="0"/>
                  <a:cs typeface="Times New Roman" panose="02020603050405020304" pitchFamily="18" charset="0"/>
                </a:rPr>
                <a:t>Λ</a:t>
              </a:r>
              <a:r>
                <a:rPr lang="hu-HU" baseline="-25000" dirty="0">
                  <a:latin typeface="Times New Roman" panose="02020603050405020304" pitchFamily="18" charset="0"/>
                  <a:cs typeface="Times New Roman" panose="02020603050405020304" pitchFamily="18" charset="0"/>
                </a:rPr>
                <a:t>m</a:t>
              </a:r>
              <a:r>
                <a:rPr lang="hu-HU" dirty="0">
                  <a:latin typeface="Times New Roman" panose="02020603050405020304" pitchFamily="18" charset="0"/>
                  <a:cs typeface="Times New Roman" panose="02020603050405020304" pitchFamily="18" charset="0"/>
                </a:rPr>
                <a:t>/10</a:t>
              </a:r>
              <a:r>
                <a:rPr lang="hu-HU" baseline="30000" dirty="0">
                  <a:latin typeface="Times New Roman" panose="02020603050405020304" pitchFamily="18" charset="0"/>
                  <a:cs typeface="Times New Roman" panose="02020603050405020304" pitchFamily="18" charset="0"/>
                </a:rPr>
                <a:t>-4 </a:t>
              </a:r>
              <a:r>
                <a:rPr lang="hu-HU" dirty="0">
                  <a:latin typeface="Times New Roman" panose="02020603050405020304" pitchFamily="18" charset="0"/>
                  <a:cs typeface="Times New Roman" panose="02020603050405020304" pitchFamily="18" charset="0"/>
                </a:rPr>
                <a:t>S m</a:t>
              </a:r>
              <a:r>
                <a:rPr lang="hu-HU" baseline="30000" dirty="0">
                  <a:latin typeface="Times New Roman" panose="02020603050405020304" pitchFamily="18" charset="0"/>
                  <a:cs typeface="Times New Roman" panose="02020603050405020304" pitchFamily="18" charset="0"/>
                </a:rPr>
                <a:t>2</a:t>
              </a:r>
              <a:r>
                <a:rPr lang="hu-HU" dirty="0">
                  <a:latin typeface="Times New Roman" panose="02020603050405020304" pitchFamily="18" charset="0"/>
                  <a:cs typeface="Times New Roman" panose="02020603050405020304" pitchFamily="18" charset="0"/>
                </a:rPr>
                <a:t>mol</a:t>
              </a:r>
              <a:r>
                <a:rPr lang="hu-HU" baseline="30000" dirty="0">
                  <a:latin typeface="Times New Roman" panose="02020603050405020304" pitchFamily="18" charset="0"/>
                  <a:cs typeface="Times New Roman" panose="02020603050405020304" pitchFamily="18" charset="0"/>
                </a:rPr>
                <a:t>-1</a:t>
              </a:r>
            </a:p>
          </p:txBody>
        </p:sp>
        <p:sp>
          <p:nvSpPr>
            <p:cNvPr id="66" name="Szövegdoboz 65">
              <a:extLst>
                <a:ext uri="{FF2B5EF4-FFF2-40B4-BE49-F238E27FC236}">
                  <a16:creationId xmlns:a16="http://schemas.microsoft.com/office/drawing/2014/main" id="{F1599416-AB52-44E9-A8B3-1832BE2C4CA8}"/>
                </a:ext>
              </a:extLst>
            </p:cNvPr>
            <p:cNvSpPr txBox="1"/>
            <p:nvPr/>
          </p:nvSpPr>
          <p:spPr>
            <a:xfrm>
              <a:off x="9698374" y="5009874"/>
              <a:ext cx="1157689" cy="369332"/>
            </a:xfrm>
            <a:prstGeom prst="rect">
              <a:avLst/>
            </a:prstGeom>
            <a:noFill/>
          </p:spPr>
          <p:txBody>
            <a:bodyPr wrap="none" rtlCol="0">
              <a:spAutoFit/>
            </a:bodyPr>
            <a:lstStyle/>
            <a:p>
              <a:r>
                <a:rPr lang="hu-HU" dirty="0" err="1">
                  <a:latin typeface="Times New Roman" panose="02020603050405020304" pitchFamily="18" charset="0"/>
                  <a:cs typeface="Times New Roman" panose="02020603050405020304" pitchFamily="18" charset="0"/>
                </a:rPr>
                <a:t>V</a:t>
              </a:r>
              <a:r>
                <a:rPr lang="hu-HU" baseline="-25000" dirty="0" err="1">
                  <a:latin typeface="Times New Roman" panose="02020603050405020304" pitchFamily="18" charset="0"/>
                  <a:cs typeface="Times New Roman" panose="02020603050405020304" pitchFamily="18" charset="0"/>
                </a:rPr>
                <a:t>c</a:t>
              </a:r>
              <a:r>
                <a:rPr lang="hu-HU" dirty="0">
                  <a:latin typeface="Times New Roman" panose="02020603050405020304" pitchFamily="18" charset="0"/>
                  <a:cs typeface="Times New Roman" panose="02020603050405020304" pitchFamily="18" charset="0"/>
                </a:rPr>
                <a:t>/10</a:t>
              </a:r>
              <a:r>
                <a:rPr lang="hu-HU" baseline="30000" dirty="0">
                  <a:latin typeface="Times New Roman" panose="02020603050405020304" pitchFamily="18" charset="0"/>
                  <a:cs typeface="Times New Roman" panose="02020603050405020304" pitchFamily="18" charset="0"/>
                </a:rPr>
                <a:t>-4</a:t>
              </a:r>
              <a:r>
                <a:rPr lang="hu-HU" dirty="0">
                  <a:latin typeface="Times New Roman" panose="02020603050405020304" pitchFamily="18" charset="0"/>
                  <a:cs typeface="Times New Roman" panose="02020603050405020304" pitchFamily="18" charset="0"/>
                </a:rPr>
                <a:t> m</a:t>
              </a:r>
              <a:r>
                <a:rPr lang="hu-HU" baseline="30000" dirty="0">
                  <a:latin typeface="Times New Roman" panose="02020603050405020304" pitchFamily="18" charset="0"/>
                  <a:cs typeface="Times New Roman" panose="02020603050405020304" pitchFamily="18" charset="0"/>
                </a:rPr>
                <a:t>3</a:t>
              </a:r>
            </a:p>
          </p:txBody>
        </p:sp>
        <p:cxnSp>
          <p:nvCxnSpPr>
            <p:cNvPr id="68" name="Egyenes összekötő 67">
              <a:extLst>
                <a:ext uri="{FF2B5EF4-FFF2-40B4-BE49-F238E27FC236}">
                  <a16:creationId xmlns:a16="http://schemas.microsoft.com/office/drawing/2014/main" id="{0DBB3ADA-251F-4784-9C7C-D68782BFC75A}"/>
                </a:ext>
              </a:extLst>
            </p:cNvPr>
            <p:cNvCxnSpPr/>
            <p:nvPr/>
          </p:nvCxnSpPr>
          <p:spPr>
            <a:xfrm>
              <a:off x="7531886" y="4781964"/>
              <a:ext cx="0" cy="119922"/>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9" name="Egyenes összekötő 68">
              <a:extLst>
                <a:ext uri="{FF2B5EF4-FFF2-40B4-BE49-F238E27FC236}">
                  <a16:creationId xmlns:a16="http://schemas.microsoft.com/office/drawing/2014/main" id="{ADF719F7-7366-4BF9-A809-426A93CCFCA9}"/>
                </a:ext>
              </a:extLst>
            </p:cNvPr>
            <p:cNvCxnSpPr/>
            <p:nvPr/>
          </p:nvCxnSpPr>
          <p:spPr>
            <a:xfrm>
              <a:off x="9253779" y="4797887"/>
              <a:ext cx="0" cy="119922"/>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sp>
          <p:nvSpPr>
            <p:cNvPr id="70" name="Szövegdoboz 69">
              <a:extLst>
                <a:ext uri="{FF2B5EF4-FFF2-40B4-BE49-F238E27FC236}">
                  <a16:creationId xmlns:a16="http://schemas.microsoft.com/office/drawing/2014/main" id="{2209CEF5-4F05-492C-8231-DBE4D7DEF570}"/>
                </a:ext>
              </a:extLst>
            </p:cNvPr>
            <p:cNvSpPr txBox="1"/>
            <p:nvPr/>
          </p:nvSpPr>
          <p:spPr>
            <a:xfrm>
              <a:off x="7299838" y="4916061"/>
              <a:ext cx="473206" cy="369332"/>
            </a:xfrm>
            <a:prstGeom prst="rect">
              <a:avLst/>
            </a:prstGeom>
            <a:noFill/>
          </p:spPr>
          <p:txBody>
            <a:bodyPr wrap="none" rtlCol="0">
              <a:spAutoFit/>
            </a:bodyPr>
            <a:lstStyle/>
            <a:p>
              <a:r>
                <a:rPr lang="hu-HU" dirty="0" smtClean="0">
                  <a:latin typeface="Times New Roman" panose="02020603050405020304" pitchFamily="18" charset="0"/>
                  <a:cs typeface="Times New Roman" panose="02020603050405020304" pitchFamily="18" charset="0"/>
                </a:rPr>
                <a:t>2.5</a:t>
              </a:r>
              <a:endParaRPr lang="hu-HU" dirty="0">
                <a:latin typeface="Times New Roman" panose="02020603050405020304" pitchFamily="18" charset="0"/>
                <a:cs typeface="Times New Roman" panose="02020603050405020304" pitchFamily="18" charset="0"/>
              </a:endParaRPr>
            </a:p>
          </p:txBody>
        </p:sp>
        <p:sp>
          <p:nvSpPr>
            <p:cNvPr id="71" name="Szövegdoboz 70">
              <a:extLst>
                <a:ext uri="{FF2B5EF4-FFF2-40B4-BE49-F238E27FC236}">
                  <a16:creationId xmlns:a16="http://schemas.microsoft.com/office/drawing/2014/main" id="{9D08F1D9-61D2-4B35-A1AA-4CB67333F864}"/>
                </a:ext>
              </a:extLst>
            </p:cNvPr>
            <p:cNvSpPr txBox="1"/>
            <p:nvPr/>
          </p:nvSpPr>
          <p:spPr>
            <a:xfrm>
              <a:off x="9021731" y="4925160"/>
              <a:ext cx="473206" cy="369332"/>
            </a:xfrm>
            <a:prstGeom prst="rect">
              <a:avLst/>
            </a:prstGeom>
            <a:noFill/>
          </p:spPr>
          <p:txBody>
            <a:bodyPr wrap="none" rtlCol="0">
              <a:spAutoFit/>
            </a:bodyPr>
            <a:lstStyle/>
            <a:p>
              <a:r>
                <a:rPr lang="hu-HU" dirty="0" smtClean="0">
                  <a:latin typeface="Times New Roman" panose="02020603050405020304" pitchFamily="18" charset="0"/>
                  <a:cs typeface="Times New Roman" panose="02020603050405020304" pitchFamily="18" charset="0"/>
                </a:rPr>
                <a:t>5.0</a:t>
              </a:r>
              <a:endParaRPr lang="hu-HU" dirty="0">
                <a:latin typeface="Times New Roman" panose="02020603050405020304" pitchFamily="18" charset="0"/>
                <a:cs typeface="Times New Roman" panose="02020603050405020304" pitchFamily="18" charset="0"/>
              </a:endParaRPr>
            </a:p>
          </p:txBody>
        </p:sp>
        <p:sp>
          <p:nvSpPr>
            <p:cNvPr id="72" name="Szövegdoboz 71">
              <a:extLst>
                <a:ext uri="{FF2B5EF4-FFF2-40B4-BE49-F238E27FC236}">
                  <a16:creationId xmlns:a16="http://schemas.microsoft.com/office/drawing/2014/main" id="{71D8F508-91EF-49A4-B1EB-00E5AD5B4520}"/>
                </a:ext>
              </a:extLst>
            </p:cNvPr>
            <p:cNvSpPr txBox="1"/>
            <p:nvPr/>
          </p:nvSpPr>
          <p:spPr>
            <a:xfrm>
              <a:off x="5534727" y="4897864"/>
              <a:ext cx="473206" cy="369332"/>
            </a:xfrm>
            <a:prstGeom prst="rect">
              <a:avLst/>
            </a:prstGeom>
            <a:noFill/>
          </p:spPr>
          <p:txBody>
            <a:bodyPr wrap="none" rtlCol="0">
              <a:spAutoFit/>
            </a:bodyPr>
            <a:lstStyle/>
            <a:p>
              <a:r>
                <a:rPr lang="hu-HU" dirty="0" smtClean="0">
                  <a:latin typeface="Times New Roman" panose="02020603050405020304" pitchFamily="18" charset="0"/>
                  <a:cs typeface="Times New Roman" panose="02020603050405020304" pitchFamily="18" charset="0"/>
                </a:rPr>
                <a:t>0.0</a:t>
              </a:r>
              <a:endParaRPr lang="hu-HU" dirty="0">
                <a:latin typeface="Times New Roman" panose="02020603050405020304" pitchFamily="18" charset="0"/>
                <a:cs typeface="Times New Roman" panose="02020603050405020304" pitchFamily="18" charset="0"/>
              </a:endParaRPr>
            </a:p>
          </p:txBody>
        </p:sp>
        <p:cxnSp>
          <p:nvCxnSpPr>
            <p:cNvPr id="73" name="Egyenes összekötő 72">
              <a:extLst>
                <a:ext uri="{FF2B5EF4-FFF2-40B4-BE49-F238E27FC236}">
                  <a16:creationId xmlns:a16="http://schemas.microsoft.com/office/drawing/2014/main" id="{76511053-DF03-4C2E-ACA0-5B1491AD16AF}"/>
                </a:ext>
              </a:extLst>
            </p:cNvPr>
            <p:cNvCxnSpPr/>
            <p:nvPr/>
          </p:nvCxnSpPr>
          <p:spPr>
            <a:xfrm>
              <a:off x="5773600" y="4784239"/>
              <a:ext cx="0" cy="119922"/>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4" name="Egyenes összekötő 73">
              <a:extLst>
                <a:ext uri="{FF2B5EF4-FFF2-40B4-BE49-F238E27FC236}">
                  <a16:creationId xmlns:a16="http://schemas.microsoft.com/office/drawing/2014/main" id="{B86F949C-AFCE-471F-904C-E9F9226E4252}"/>
                </a:ext>
              </a:extLst>
            </p:cNvPr>
            <p:cNvCxnSpPr>
              <a:cxnSpLocks/>
            </p:cNvCxnSpPr>
            <p:nvPr/>
          </p:nvCxnSpPr>
          <p:spPr>
            <a:xfrm rot="5400000">
              <a:off x="5712186" y="4729647"/>
              <a:ext cx="0" cy="119922"/>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sp>
          <p:nvSpPr>
            <p:cNvPr id="75" name="Szövegdoboz 74">
              <a:extLst>
                <a:ext uri="{FF2B5EF4-FFF2-40B4-BE49-F238E27FC236}">
                  <a16:creationId xmlns:a16="http://schemas.microsoft.com/office/drawing/2014/main" id="{3FF4A34D-85EB-40A5-8F2B-8CB0AFFE69B9}"/>
                </a:ext>
              </a:extLst>
            </p:cNvPr>
            <p:cNvSpPr txBox="1"/>
            <p:nvPr/>
          </p:nvSpPr>
          <p:spPr>
            <a:xfrm>
              <a:off x="5414175" y="4593064"/>
              <a:ext cx="300082" cy="369332"/>
            </a:xfrm>
            <a:prstGeom prst="rect">
              <a:avLst/>
            </a:prstGeom>
            <a:noFill/>
          </p:spPr>
          <p:txBody>
            <a:bodyPr wrap="none" rtlCol="0">
              <a:spAutoFit/>
            </a:bodyPr>
            <a:lstStyle/>
            <a:p>
              <a:r>
                <a:rPr lang="hu-HU" dirty="0">
                  <a:latin typeface="Times New Roman" panose="02020603050405020304" pitchFamily="18" charset="0"/>
                  <a:cs typeface="Times New Roman" panose="02020603050405020304" pitchFamily="18" charset="0"/>
                </a:rPr>
                <a:t>0</a:t>
              </a:r>
            </a:p>
          </p:txBody>
        </p:sp>
        <p:cxnSp>
          <p:nvCxnSpPr>
            <p:cNvPr id="76" name="Egyenes összekötő 75">
              <a:extLst>
                <a:ext uri="{FF2B5EF4-FFF2-40B4-BE49-F238E27FC236}">
                  <a16:creationId xmlns:a16="http://schemas.microsoft.com/office/drawing/2014/main" id="{C40B8C41-A25C-409B-9433-046BB850ED6B}"/>
                </a:ext>
              </a:extLst>
            </p:cNvPr>
            <p:cNvCxnSpPr>
              <a:cxnSpLocks/>
            </p:cNvCxnSpPr>
            <p:nvPr/>
          </p:nvCxnSpPr>
          <p:spPr>
            <a:xfrm rot="5400000">
              <a:off x="5700813" y="3612805"/>
              <a:ext cx="0" cy="119922"/>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7" name="Egyenes összekötő 76">
              <a:extLst>
                <a:ext uri="{FF2B5EF4-FFF2-40B4-BE49-F238E27FC236}">
                  <a16:creationId xmlns:a16="http://schemas.microsoft.com/office/drawing/2014/main" id="{7C883374-BB77-4BE7-B944-072E9FEEBD78}"/>
                </a:ext>
              </a:extLst>
            </p:cNvPr>
            <p:cNvCxnSpPr>
              <a:cxnSpLocks/>
            </p:cNvCxnSpPr>
            <p:nvPr/>
          </p:nvCxnSpPr>
          <p:spPr>
            <a:xfrm rot="5400000">
              <a:off x="5707637" y="2752997"/>
              <a:ext cx="0" cy="119922"/>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78" name="Szövegdoboz 77">
            <a:extLst>
              <a:ext uri="{FF2B5EF4-FFF2-40B4-BE49-F238E27FC236}">
                <a16:creationId xmlns:a16="http://schemas.microsoft.com/office/drawing/2014/main" id="{A6FEFCBA-71F9-42AD-AF7D-76ECEDB83D1D}"/>
              </a:ext>
            </a:extLst>
          </p:cNvPr>
          <p:cNvSpPr txBox="1"/>
          <p:nvPr/>
        </p:nvSpPr>
        <p:spPr>
          <a:xfrm>
            <a:off x="3765892" y="5314403"/>
            <a:ext cx="8322215" cy="1384995"/>
          </a:xfrm>
          <a:prstGeom prst="rect">
            <a:avLst/>
          </a:prstGeom>
          <a:noFill/>
        </p:spPr>
        <p:txBody>
          <a:bodyPr wrap="square" rtlCol="0">
            <a:spAutoFit/>
          </a:bodyPr>
          <a:lstStyle/>
          <a:p>
            <a:pPr algn="ctr"/>
            <a:r>
              <a:rPr lang="hu-HU" sz="2800" dirty="0" smtClean="0">
                <a:latin typeface="Times New Roman" panose="02020603050405020304" pitchFamily="18" charset="0"/>
                <a:cs typeface="Times New Roman" panose="02020603050405020304" pitchFamily="18" charset="0"/>
              </a:rPr>
              <a:t>For very diluted solutions that </a:t>
            </a:r>
            <a:r>
              <a:rPr lang="el-GR" sz="2800" dirty="0" smtClean="0">
                <a:latin typeface="Times New Roman" panose="02020603050405020304" pitchFamily="18" charset="0"/>
                <a:cs typeface="Times New Roman" panose="02020603050405020304" pitchFamily="18" charset="0"/>
              </a:rPr>
              <a:t>κ</a:t>
            </a:r>
            <a:r>
              <a:rPr lang="hu-HU" sz="2800" dirty="0" smtClean="0">
                <a:latin typeface="Times New Roman" panose="02020603050405020304" pitchFamily="18" charset="0"/>
                <a:cs typeface="Times New Roman" panose="02020603050405020304" pitchFamily="18" charset="0"/>
              </a:rPr>
              <a:t> </a:t>
            </a:r>
            <a:r>
              <a:rPr lang="hu-HU" sz="2800" dirty="0">
                <a:latin typeface="Times New Roman" panose="02020603050405020304" pitchFamily="18" charset="0"/>
                <a:cs typeface="Times New Roman" panose="02020603050405020304" pitchFamily="18" charset="0"/>
              </a:rPr>
              <a:t>– c </a:t>
            </a:r>
            <a:r>
              <a:rPr lang="hu-HU" sz="2800" dirty="0" smtClean="0">
                <a:latin typeface="Times New Roman" panose="02020603050405020304" pitchFamily="18" charset="0"/>
                <a:cs typeface="Times New Roman" panose="02020603050405020304" pitchFamily="18" charset="0"/>
              </a:rPr>
              <a:t>plot is linear,</a:t>
            </a:r>
            <a:r>
              <a:rPr lang="hu-HU" sz="2800" dirty="0">
                <a:latin typeface="Times New Roman" panose="02020603050405020304" pitchFamily="18" charset="0"/>
                <a:cs typeface="Times New Roman" panose="02020603050405020304" pitchFamily="18" charset="0"/>
              </a:rPr>
              <a:t> </a:t>
            </a:r>
            <a:r>
              <a:rPr lang="el-GR" sz="2800" dirty="0" smtClean="0">
                <a:latin typeface="Times New Roman" panose="02020603050405020304" pitchFamily="18" charset="0"/>
                <a:cs typeface="Times New Roman" panose="02020603050405020304" pitchFamily="18" charset="0"/>
              </a:rPr>
              <a:t>Λ</a:t>
            </a:r>
            <a:r>
              <a:rPr lang="hu-HU" sz="2800" baseline="-25000" dirty="0">
                <a:latin typeface="Times New Roman" panose="02020603050405020304" pitchFamily="18" charset="0"/>
                <a:cs typeface="Times New Roman" panose="02020603050405020304" pitchFamily="18" charset="0"/>
              </a:rPr>
              <a:t>m</a:t>
            </a:r>
            <a:r>
              <a:rPr lang="hu-HU" sz="2800" dirty="0">
                <a:latin typeface="Times New Roman" panose="02020603050405020304" pitchFamily="18" charset="0"/>
                <a:cs typeface="Times New Roman" panose="02020603050405020304" pitchFamily="18" charset="0"/>
              </a:rPr>
              <a:t> </a:t>
            </a:r>
            <a:r>
              <a:rPr lang="hu-HU" sz="2800" dirty="0" smtClean="0">
                <a:latin typeface="Times New Roman" panose="02020603050405020304" pitchFamily="18" charset="0"/>
                <a:cs typeface="Times New Roman" panose="02020603050405020304" pitchFamily="18" charset="0"/>
              </a:rPr>
              <a:t>is constant and equal to the molar conductivity at </a:t>
            </a:r>
            <a:r>
              <a:rPr lang="en-US" sz="2800" dirty="0" smtClean="0">
                <a:latin typeface="Times New Roman" panose="02020603050405020304" pitchFamily="18" charset="0"/>
                <a:cs typeface="Times New Roman" panose="02020603050405020304" pitchFamily="18" charset="0"/>
              </a:rPr>
              <a:t>infinite </a:t>
            </a:r>
            <a:r>
              <a:rPr lang="hu-HU" sz="2800" dirty="0" smtClean="0">
                <a:latin typeface="Times New Roman" panose="02020603050405020304" pitchFamily="18" charset="0"/>
                <a:cs typeface="Times New Roman" panose="02020603050405020304" pitchFamily="18" charset="0"/>
              </a:rPr>
              <a:t>dilution</a:t>
            </a:r>
            <a:r>
              <a:rPr lang="en-US" sz="2800" dirty="0" smtClean="0">
                <a:latin typeface="Times New Roman" panose="02020603050405020304" pitchFamily="18" charset="0"/>
                <a:cs typeface="Times New Roman" panose="02020603050405020304" pitchFamily="18" charset="0"/>
              </a:rPr>
              <a:t> </a:t>
            </a:r>
            <a:r>
              <a:rPr lang="hu-HU" sz="2800" dirty="0" smtClean="0">
                <a:latin typeface="Times New Roman" panose="02020603050405020304" pitchFamily="18" charset="0"/>
                <a:cs typeface="Times New Roman" panose="02020603050405020304" pitchFamily="18" charset="0"/>
              </a:rPr>
              <a:t>- </a:t>
            </a:r>
            <a:r>
              <a:rPr lang="el-GR" sz="2800" dirty="0">
                <a:latin typeface="Times New Roman" panose="02020603050405020304" pitchFamily="18" charset="0"/>
                <a:cs typeface="Times New Roman" panose="02020603050405020304" pitchFamily="18" charset="0"/>
              </a:rPr>
              <a:t>Λ</a:t>
            </a:r>
            <a:r>
              <a:rPr lang="hu-HU" sz="2800" baseline="-25000" dirty="0">
                <a:latin typeface="Times New Roman" panose="02020603050405020304" pitchFamily="18" charset="0"/>
                <a:cs typeface="Times New Roman" panose="02020603050405020304" pitchFamily="18" charset="0"/>
              </a:rPr>
              <a:t>∞</a:t>
            </a:r>
            <a:r>
              <a:rPr lang="hu-HU" sz="2800" dirty="0">
                <a:latin typeface="Times New Roman" panose="02020603050405020304" pitchFamily="18" charset="0"/>
                <a:cs typeface="Times New Roman" panose="02020603050405020304" pitchFamily="18" charset="0"/>
              </a:rPr>
              <a:t> </a:t>
            </a:r>
          </a:p>
        </p:txBody>
      </p:sp>
      <p:sp>
        <p:nvSpPr>
          <p:cNvPr id="67" name="Cím 3">
            <a:extLst>
              <a:ext uri="{FF2B5EF4-FFF2-40B4-BE49-F238E27FC236}">
                <a16:creationId xmlns:a16="http://schemas.microsoft.com/office/drawing/2014/main" id="{F7234C8F-880A-4ECC-83F4-DDD9487B32F5}"/>
              </a:ext>
            </a:extLst>
          </p:cNvPr>
          <p:cNvSpPr>
            <a:spLocks noGrp="1"/>
          </p:cNvSpPr>
          <p:nvPr>
            <p:ph type="title"/>
          </p:nvPr>
        </p:nvSpPr>
        <p:spPr>
          <a:xfrm>
            <a:off x="838200" y="365125"/>
            <a:ext cx="10515600" cy="1325563"/>
          </a:xfrm>
        </p:spPr>
        <p:txBody>
          <a:bodyPr/>
          <a:lstStyle/>
          <a:p>
            <a:pPr algn="ctr"/>
            <a:r>
              <a:rPr lang="hu-HU" dirty="0" smtClean="0">
                <a:latin typeface="Times New Roman" panose="02020603050405020304" pitchFamily="18" charset="0"/>
                <a:cs typeface="Times New Roman" panose="02020603050405020304" pitchFamily="18" charset="0"/>
              </a:rPr>
              <a:t>Molar conductivity</a:t>
            </a:r>
            <a:endParaRPr lang="hu-H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167980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7"/>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58"/>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6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3"/>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48"/>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63"/>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4"/>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78"/>
                                        </p:tgtEl>
                                        <p:attrNameLst>
                                          <p:attrName>style.visibility</p:attrName>
                                        </p:attrNameLst>
                                      </p:cBhvr>
                                      <p:to>
                                        <p:strVal val="visible"/>
                                      </p:to>
                                    </p:set>
                                    <p:anim calcmode="lin" valueType="num">
                                      <p:cBhvr additive="base">
                                        <p:cTn id="31" dur="500" fill="hold"/>
                                        <p:tgtEl>
                                          <p:spTgt spid="78"/>
                                        </p:tgtEl>
                                        <p:attrNameLst>
                                          <p:attrName>ppt_x</p:attrName>
                                        </p:attrNameLst>
                                      </p:cBhvr>
                                      <p:tavLst>
                                        <p:tav tm="0">
                                          <p:val>
                                            <p:strVal val="#ppt_x"/>
                                          </p:val>
                                        </p:tav>
                                        <p:tav tm="100000">
                                          <p:val>
                                            <p:strVal val="#ppt_x"/>
                                          </p:val>
                                        </p:tav>
                                      </p:tavLst>
                                    </p:anim>
                                    <p:anim calcmode="lin" valueType="num">
                                      <p:cBhvr additive="base">
                                        <p:cTn id="32" dur="500" fill="hold"/>
                                        <p:tgtEl>
                                          <p:spTgt spid="78"/>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59"/>
                                        </p:tgtEl>
                                        <p:attrNameLst>
                                          <p:attrName>style.visibility</p:attrName>
                                        </p:attrNameLst>
                                      </p:cBhvr>
                                      <p:to>
                                        <p:strVal val="visible"/>
                                      </p:to>
                                    </p:set>
                                  </p:childTnLst>
                                </p:cTn>
                              </p:par>
                              <p:par>
                                <p:cTn id="37" presetID="1" presetClass="entr" presetSubtype="0" fill="hold" nodeType="withEffect">
                                  <p:stCondLst>
                                    <p:cond delay="0"/>
                                  </p:stCondLst>
                                  <p:childTnLst>
                                    <p:set>
                                      <p:cBhvr>
                                        <p:cTn id="38" dur="1" fill="hold">
                                          <p:stCondLst>
                                            <p:cond delay="0"/>
                                          </p:stCondLst>
                                        </p:cTn>
                                        <p:tgtEl>
                                          <p:spTgt spid="56"/>
                                        </p:tgtEl>
                                        <p:attrNameLst>
                                          <p:attrName>style.visibility</p:attrName>
                                        </p:attrNameLst>
                                      </p:cBhvr>
                                      <p:to>
                                        <p:strVal val="visible"/>
                                      </p:to>
                                    </p:set>
                                  </p:childTnLst>
                                </p:cTn>
                              </p:par>
                            </p:childTnLst>
                          </p:cTn>
                        </p:par>
                        <p:par>
                          <p:cTn id="39" fill="hold">
                            <p:stCondLst>
                              <p:cond delay="0"/>
                            </p:stCondLst>
                            <p:childTnLst>
                              <p:par>
                                <p:cTn id="40" presetID="1" presetClass="entr" presetSubtype="0" fill="hold" grpId="0" nodeType="afterEffect">
                                  <p:stCondLst>
                                    <p:cond delay="500"/>
                                  </p:stCondLst>
                                  <p:childTnLst>
                                    <p:set>
                                      <p:cBhvr>
                                        <p:cTn id="41" dur="1" fill="hold">
                                          <p:stCondLst>
                                            <p:cond delay="0"/>
                                          </p:stCondLst>
                                        </p:cTn>
                                        <p:tgtEl>
                                          <p:spTgt spid="61"/>
                                        </p:tgtEl>
                                        <p:attrNameLst>
                                          <p:attrName>style.visibility</p:attrName>
                                        </p:attrNameLst>
                                      </p:cBhvr>
                                      <p:to>
                                        <p:strVal val="visible"/>
                                      </p:to>
                                    </p:set>
                                  </p:childTnLst>
                                </p:cTn>
                              </p:par>
                            </p:childTnLst>
                          </p:cTn>
                        </p:par>
                        <p:par>
                          <p:cTn id="42" fill="hold">
                            <p:stCondLst>
                              <p:cond delay="500"/>
                            </p:stCondLst>
                            <p:childTnLst>
                              <p:par>
                                <p:cTn id="43" presetID="1" presetClass="entr" presetSubtype="0" fill="hold" grpId="0" nodeType="afterEffect">
                                  <p:stCondLst>
                                    <p:cond delay="0"/>
                                  </p:stCondLst>
                                  <p:childTnLst>
                                    <p:set>
                                      <p:cBhvr>
                                        <p:cTn id="44" dur="1" fill="hold">
                                          <p:stCondLst>
                                            <p:cond delay="0"/>
                                          </p:stCondLst>
                                        </p:cTn>
                                        <p:tgtEl>
                                          <p:spTgt spid="6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3" grpId="0" animBg="1"/>
      <p:bldP spid="57" grpId="0" animBg="1"/>
      <p:bldP spid="63" grpId="0"/>
      <p:bldP spid="64" grpId="0"/>
      <p:bldP spid="60" grpId="0"/>
      <p:bldP spid="61" grpId="0"/>
      <p:bldP spid="78" grpId="0"/>
    </p:bldLst>
  </p:timing>
</p:sld>
</file>

<file path=ppt/theme/theme1.xml><?xml version="1.0" encoding="utf-8"?>
<a:theme xmlns:a="http://schemas.openxmlformats.org/drawingml/2006/main" name="Office-té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té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15766</TotalTime>
  <Words>5793</Words>
  <Application>Microsoft Office PowerPoint</Application>
  <PresentationFormat>Widescreen</PresentationFormat>
  <Paragraphs>462</Paragraphs>
  <Slides>37</Slides>
  <Notes>36</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37</vt:i4>
      </vt:variant>
    </vt:vector>
  </HeadingPairs>
  <TitlesOfParts>
    <vt:vector size="44" baseType="lpstr">
      <vt:lpstr>Arial</vt:lpstr>
      <vt:lpstr>Calibri</vt:lpstr>
      <vt:lpstr>Calibri Light</vt:lpstr>
      <vt:lpstr>Cambria Math</vt:lpstr>
      <vt:lpstr>Times New Roman</vt:lpstr>
      <vt:lpstr>Wingdings</vt:lpstr>
      <vt:lpstr>Office-téma</vt:lpstr>
      <vt:lpstr>General Chemistry 7. Electrochemistry</vt:lpstr>
      <vt:lpstr>PowerPoint Presentation</vt:lpstr>
      <vt:lpstr>Electron conductors</vt:lpstr>
      <vt:lpstr>Conductance of melts</vt:lpstr>
      <vt:lpstr>Conductance of melts</vt:lpstr>
      <vt:lpstr>Conductance and specific conductance</vt:lpstr>
      <vt:lpstr>Concentration dependence of specific conductance</vt:lpstr>
      <vt:lpstr>Molar conductivity</vt:lpstr>
      <vt:lpstr>Molar conductivity</vt:lpstr>
      <vt:lpstr>Molar conductivity</vt:lpstr>
      <vt:lpstr>Molar conductivity</vt:lpstr>
      <vt:lpstr>Molar conductivity</vt:lpstr>
      <vt:lpstr>Electric current by chemical reaction</vt:lpstr>
      <vt:lpstr>Electrode, electrode potential, cell potential</vt:lpstr>
      <vt:lpstr>Electric current by chemical reaction</vt:lpstr>
      <vt:lpstr>Concentration dependence of cell potential</vt:lpstr>
      <vt:lpstr>The cell reaction – anode and cathode</vt:lpstr>
      <vt:lpstr>Nernst equation</vt:lpstr>
      <vt:lpstr>Nernst equation for electron conductors</vt:lpstr>
      <vt:lpstr>General form of the Nernst equation</vt:lpstr>
      <vt:lpstr>Nernst equation for redox electrodes</vt:lpstr>
      <vt:lpstr>Nernst equation for gas electrodes</vt:lpstr>
      <vt:lpstr>Standard electrode potential</vt:lpstr>
      <vt:lpstr>Standard hydrogen electrode - SHE</vt:lpstr>
      <vt:lpstr>Nernst equation for metal-insoluble salt electrodes</vt:lpstr>
      <vt:lpstr>Nernst equation for metal-insoluble salt electrodes</vt:lpstr>
      <vt:lpstr>Nernst equation for metal-insoluble salt electrodes</vt:lpstr>
      <vt:lpstr>Nernst equation for metal-insoluble salt electrodes</vt:lpstr>
      <vt:lpstr>Combined glass electrode</vt:lpstr>
      <vt:lpstr>Cell diagrams</vt:lpstr>
      <vt:lpstr>Cell diagrams</vt:lpstr>
      <vt:lpstr>Electric work and direction of redox reactions</vt:lpstr>
      <vt:lpstr>Electric work and direction of redox reactions</vt:lpstr>
      <vt:lpstr>Electric work and direction of redox reactions</vt:lpstr>
      <vt:lpstr>Galvanic/voltaic cells</vt:lpstr>
      <vt:lpstr>Batteries</vt:lpstr>
      <vt:lpstr>Electrolysis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Kémia alapjai  1. Alapfogalmak</dc:title>
  <dc:creator>Ottó</dc:creator>
  <cp:lastModifiedBy>szistvan</cp:lastModifiedBy>
  <cp:revision>1057</cp:revision>
  <dcterms:created xsi:type="dcterms:W3CDTF">2018-07-21T17:18:01Z</dcterms:created>
  <dcterms:modified xsi:type="dcterms:W3CDTF">2025-08-26T13:07:46Z</dcterms:modified>
</cp:coreProperties>
</file>