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324" r:id="rId2"/>
    <p:sldId id="332" r:id="rId3"/>
    <p:sldId id="338" r:id="rId4"/>
    <p:sldId id="339" r:id="rId5"/>
    <p:sldId id="340" r:id="rId6"/>
    <p:sldId id="341" r:id="rId7"/>
    <p:sldId id="342" r:id="rId8"/>
    <p:sldId id="343" r:id="rId9"/>
    <p:sldId id="346" r:id="rId10"/>
    <p:sldId id="347" r:id="rId11"/>
    <p:sldId id="348" r:id="rId12"/>
    <p:sldId id="363" r:id="rId13"/>
    <p:sldId id="349" r:id="rId14"/>
    <p:sldId id="364" r:id="rId15"/>
    <p:sldId id="344" r:id="rId16"/>
    <p:sldId id="345" r:id="rId17"/>
    <p:sldId id="365" r:id="rId18"/>
    <p:sldId id="350" r:id="rId19"/>
    <p:sldId id="367" r:id="rId20"/>
    <p:sldId id="368" r:id="rId21"/>
    <p:sldId id="369" r:id="rId22"/>
    <p:sldId id="370" r:id="rId23"/>
    <p:sldId id="371" r:id="rId24"/>
    <p:sldId id="366" r:id="rId25"/>
    <p:sldId id="351" r:id="rId26"/>
    <p:sldId id="352" r:id="rId27"/>
    <p:sldId id="353" r:id="rId28"/>
    <p:sldId id="354" r:id="rId29"/>
    <p:sldId id="355" r:id="rId30"/>
    <p:sldId id="356" r:id="rId31"/>
    <p:sldId id="372" r:id="rId32"/>
    <p:sldId id="375" r:id="rId33"/>
    <p:sldId id="376" r:id="rId34"/>
    <p:sldId id="377" r:id="rId35"/>
    <p:sldId id="357" r:id="rId36"/>
    <p:sldId id="373" r:id="rId37"/>
    <p:sldId id="358" r:id="rId38"/>
    <p:sldId id="276" r:id="rId39"/>
  </p:sldIdLst>
  <p:sldSz cx="12192000" cy="6858000"/>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521" userDrawn="1">
          <p15:clr>
            <a:srgbClr val="A4A3A4"/>
          </p15:clr>
        </p15:guide>
        <p15:guide id="2" pos="66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300"/>
    <a:srgbClr val="2E0CFC"/>
    <a:srgbClr val="B707AF"/>
    <a:srgbClr val="F6989F"/>
    <a:srgbClr val="CC0000"/>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2950" autoAdjust="0"/>
  </p:normalViewPr>
  <p:slideViewPr>
    <p:cSldViewPr snapToGrid="0" showGuides="1">
      <p:cViewPr varScale="1">
        <p:scale>
          <a:sx n="102" d="100"/>
          <a:sy n="102" d="100"/>
        </p:scale>
        <p:origin x="870" y="114"/>
      </p:cViewPr>
      <p:guideLst>
        <p:guide orient="horz" pos="3521"/>
        <p:guide pos="665"/>
      </p:guideLst>
    </p:cSldViewPr>
  </p:slideViewPr>
  <p:outlineViewPr>
    <p:cViewPr>
      <p:scale>
        <a:sx n="33" d="100"/>
        <a:sy n="33" d="100"/>
      </p:scale>
      <p:origin x="0" y="-13806"/>
    </p:cViewPr>
  </p:outlin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5E511C-5F32-4510-9552-F6558A4110E0}" type="datetimeFigureOut">
              <a:rPr lang="hu-HU" smtClean="0"/>
              <a:t>2025. 08. 25.</a:t>
            </a:fld>
            <a:endParaRPr lang="hu-HU"/>
          </a:p>
        </p:txBody>
      </p:sp>
      <p:sp>
        <p:nvSpPr>
          <p:cNvPr id="4" name="Diakép hely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hu-HU"/>
          </a:p>
        </p:txBody>
      </p:sp>
      <p:sp>
        <p:nvSpPr>
          <p:cNvPr id="5" name="Jegyzetek hely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6" name="Élőláb hely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u-HU"/>
          </a:p>
        </p:txBody>
      </p:sp>
      <p:sp>
        <p:nvSpPr>
          <p:cNvPr id="7" name="Dia számának hely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B53BF4-DF2B-40C3-9B68-A2456896F069}" type="slidenum">
              <a:rPr lang="hu-HU" smtClean="0"/>
              <a:t>‹#›</a:t>
            </a:fld>
            <a:endParaRPr lang="hu-HU"/>
          </a:p>
        </p:txBody>
      </p:sp>
    </p:spTree>
    <p:extLst>
      <p:ext uri="{BB962C8B-B14F-4D97-AF65-F5344CB8AC3E}">
        <p14:creationId xmlns:p14="http://schemas.microsoft.com/office/powerpoint/2010/main" val="23541958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2</a:t>
            </a:fld>
            <a:endParaRPr lang="hu-HU"/>
          </a:p>
        </p:txBody>
      </p:sp>
    </p:spTree>
    <p:extLst>
      <p:ext uri="{BB962C8B-B14F-4D97-AF65-F5344CB8AC3E}">
        <p14:creationId xmlns:p14="http://schemas.microsoft.com/office/powerpoint/2010/main" val="23762842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11</a:t>
            </a:fld>
            <a:endParaRPr lang="hu-HU"/>
          </a:p>
        </p:txBody>
      </p:sp>
    </p:spTree>
    <p:extLst>
      <p:ext uri="{BB962C8B-B14F-4D97-AF65-F5344CB8AC3E}">
        <p14:creationId xmlns:p14="http://schemas.microsoft.com/office/powerpoint/2010/main" val="41399569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12</a:t>
            </a:fld>
            <a:endParaRPr lang="hu-HU"/>
          </a:p>
        </p:txBody>
      </p:sp>
    </p:spTree>
    <p:extLst>
      <p:ext uri="{BB962C8B-B14F-4D97-AF65-F5344CB8AC3E}">
        <p14:creationId xmlns:p14="http://schemas.microsoft.com/office/powerpoint/2010/main" val="41460829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13</a:t>
            </a:fld>
            <a:endParaRPr lang="hu-HU"/>
          </a:p>
        </p:txBody>
      </p:sp>
    </p:spTree>
    <p:extLst>
      <p:ext uri="{BB962C8B-B14F-4D97-AF65-F5344CB8AC3E}">
        <p14:creationId xmlns:p14="http://schemas.microsoft.com/office/powerpoint/2010/main" val="42158550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14</a:t>
            </a:fld>
            <a:endParaRPr lang="hu-HU"/>
          </a:p>
        </p:txBody>
      </p:sp>
    </p:spTree>
    <p:extLst>
      <p:ext uri="{BB962C8B-B14F-4D97-AF65-F5344CB8AC3E}">
        <p14:creationId xmlns:p14="http://schemas.microsoft.com/office/powerpoint/2010/main" val="29114735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15</a:t>
            </a:fld>
            <a:endParaRPr lang="hu-HU"/>
          </a:p>
        </p:txBody>
      </p:sp>
    </p:spTree>
    <p:extLst>
      <p:ext uri="{BB962C8B-B14F-4D97-AF65-F5344CB8AC3E}">
        <p14:creationId xmlns:p14="http://schemas.microsoft.com/office/powerpoint/2010/main" val="29766188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16</a:t>
            </a:fld>
            <a:endParaRPr lang="hu-HU"/>
          </a:p>
        </p:txBody>
      </p:sp>
    </p:spTree>
    <p:extLst>
      <p:ext uri="{BB962C8B-B14F-4D97-AF65-F5344CB8AC3E}">
        <p14:creationId xmlns:p14="http://schemas.microsoft.com/office/powerpoint/2010/main" val="36413609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17</a:t>
            </a:fld>
            <a:endParaRPr lang="hu-HU"/>
          </a:p>
        </p:txBody>
      </p:sp>
    </p:spTree>
    <p:extLst>
      <p:ext uri="{BB962C8B-B14F-4D97-AF65-F5344CB8AC3E}">
        <p14:creationId xmlns:p14="http://schemas.microsoft.com/office/powerpoint/2010/main" val="12397676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18</a:t>
            </a:fld>
            <a:endParaRPr lang="hu-HU"/>
          </a:p>
        </p:txBody>
      </p:sp>
    </p:spTree>
    <p:extLst>
      <p:ext uri="{BB962C8B-B14F-4D97-AF65-F5344CB8AC3E}">
        <p14:creationId xmlns:p14="http://schemas.microsoft.com/office/powerpoint/2010/main" val="18412180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19</a:t>
            </a:fld>
            <a:endParaRPr lang="hu-HU"/>
          </a:p>
        </p:txBody>
      </p:sp>
    </p:spTree>
    <p:extLst>
      <p:ext uri="{BB962C8B-B14F-4D97-AF65-F5344CB8AC3E}">
        <p14:creationId xmlns:p14="http://schemas.microsoft.com/office/powerpoint/2010/main" val="33201020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20</a:t>
            </a:fld>
            <a:endParaRPr lang="hu-HU"/>
          </a:p>
        </p:txBody>
      </p:sp>
    </p:spTree>
    <p:extLst>
      <p:ext uri="{BB962C8B-B14F-4D97-AF65-F5344CB8AC3E}">
        <p14:creationId xmlns:p14="http://schemas.microsoft.com/office/powerpoint/2010/main" val="16572993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3</a:t>
            </a:fld>
            <a:endParaRPr lang="hu-HU"/>
          </a:p>
        </p:txBody>
      </p:sp>
    </p:spTree>
    <p:extLst>
      <p:ext uri="{BB962C8B-B14F-4D97-AF65-F5344CB8AC3E}">
        <p14:creationId xmlns:p14="http://schemas.microsoft.com/office/powerpoint/2010/main" val="292284539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21</a:t>
            </a:fld>
            <a:endParaRPr lang="hu-HU"/>
          </a:p>
        </p:txBody>
      </p:sp>
    </p:spTree>
    <p:extLst>
      <p:ext uri="{BB962C8B-B14F-4D97-AF65-F5344CB8AC3E}">
        <p14:creationId xmlns:p14="http://schemas.microsoft.com/office/powerpoint/2010/main" val="393409514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22</a:t>
            </a:fld>
            <a:endParaRPr lang="hu-HU"/>
          </a:p>
        </p:txBody>
      </p:sp>
    </p:spTree>
    <p:extLst>
      <p:ext uri="{BB962C8B-B14F-4D97-AF65-F5344CB8AC3E}">
        <p14:creationId xmlns:p14="http://schemas.microsoft.com/office/powerpoint/2010/main" val="244610280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23</a:t>
            </a:fld>
            <a:endParaRPr lang="hu-HU"/>
          </a:p>
        </p:txBody>
      </p:sp>
    </p:spTree>
    <p:extLst>
      <p:ext uri="{BB962C8B-B14F-4D97-AF65-F5344CB8AC3E}">
        <p14:creationId xmlns:p14="http://schemas.microsoft.com/office/powerpoint/2010/main" val="327519045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24</a:t>
            </a:fld>
            <a:endParaRPr lang="hu-HU"/>
          </a:p>
        </p:txBody>
      </p:sp>
    </p:spTree>
    <p:extLst>
      <p:ext uri="{BB962C8B-B14F-4D97-AF65-F5344CB8AC3E}">
        <p14:creationId xmlns:p14="http://schemas.microsoft.com/office/powerpoint/2010/main" val="85383597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25</a:t>
            </a:fld>
            <a:endParaRPr lang="hu-HU"/>
          </a:p>
        </p:txBody>
      </p:sp>
    </p:spTree>
    <p:extLst>
      <p:ext uri="{BB962C8B-B14F-4D97-AF65-F5344CB8AC3E}">
        <p14:creationId xmlns:p14="http://schemas.microsoft.com/office/powerpoint/2010/main" val="16499541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26</a:t>
            </a:fld>
            <a:endParaRPr lang="hu-HU"/>
          </a:p>
        </p:txBody>
      </p:sp>
    </p:spTree>
    <p:extLst>
      <p:ext uri="{BB962C8B-B14F-4D97-AF65-F5344CB8AC3E}">
        <p14:creationId xmlns:p14="http://schemas.microsoft.com/office/powerpoint/2010/main" val="94387201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27</a:t>
            </a:fld>
            <a:endParaRPr lang="hu-HU"/>
          </a:p>
        </p:txBody>
      </p:sp>
    </p:spTree>
    <p:extLst>
      <p:ext uri="{BB962C8B-B14F-4D97-AF65-F5344CB8AC3E}">
        <p14:creationId xmlns:p14="http://schemas.microsoft.com/office/powerpoint/2010/main" val="194604296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28</a:t>
            </a:fld>
            <a:endParaRPr lang="hu-HU"/>
          </a:p>
        </p:txBody>
      </p:sp>
    </p:spTree>
    <p:extLst>
      <p:ext uri="{BB962C8B-B14F-4D97-AF65-F5344CB8AC3E}">
        <p14:creationId xmlns:p14="http://schemas.microsoft.com/office/powerpoint/2010/main" val="25100058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29</a:t>
            </a:fld>
            <a:endParaRPr lang="hu-HU"/>
          </a:p>
        </p:txBody>
      </p:sp>
    </p:spTree>
    <p:extLst>
      <p:ext uri="{BB962C8B-B14F-4D97-AF65-F5344CB8AC3E}">
        <p14:creationId xmlns:p14="http://schemas.microsoft.com/office/powerpoint/2010/main" val="44175886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30</a:t>
            </a:fld>
            <a:endParaRPr lang="hu-HU"/>
          </a:p>
        </p:txBody>
      </p:sp>
    </p:spTree>
    <p:extLst>
      <p:ext uri="{BB962C8B-B14F-4D97-AF65-F5344CB8AC3E}">
        <p14:creationId xmlns:p14="http://schemas.microsoft.com/office/powerpoint/2010/main" val="14353933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4</a:t>
            </a:fld>
            <a:endParaRPr lang="hu-HU"/>
          </a:p>
        </p:txBody>
      </p:sp>
    </p:spTree>
    <p:extLst>
      <p:ext uri="{BB962C8B-B14F-4D97-AF65-F5344CB8AC3E}">
        <p14:creationId xmlns:p14="http://schemas.microsoft.com/office/powerpoint/2010/main" val="282052937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31</a:t>
            </a:fld>
            <a:endParaRPr lang="hu-HU"/>
          </a:p>
        </p:txBody>
      </p:sp>
    </p:spTree>
    <p:extLst>
      <p:ext uri="{BB962C8B-B14F-4D97-AF65-F5344CB8AC3E}">
        <p14:creationId xmlns:p14="http://schemas.microsoft.com/office/powerpoint/2010/main" val="52262793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32</a:t>
            </a:fld>
            <a:endParaRPr lang="hu-HU"/>
          </a:p>
        </p:txBody>
      </p:sp>
    </p:spTree>
    <p:extLst>
      <p:ext uri="{BB962C8B-B14F-4D97-AF65-F5344CB8AC3E}">
        <p14:creationId xmlns:p14="http://schemas.microsoft.com/office/powerpoint/2010/main" val="393390152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33</a:t>
            </a:fld>
            <a:endParaRPr lang="hu-HU"/>
          </a:p>
        </p:txBody>
      </p:sp>
    </p:spTree>
    <p:extLst>
      <p:ext uri="{BB962C8B-B14F-4D97-AF65-F5344CB8AC3E}">
        <p14:creationId xmlns:p14="http://schemas.microsoft.com/office/powerpoint/2010/main" val="357426731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34</a:t>
            </a:fld>
            <a:endParaRPr lang="hu-HU"/>
          </a:p>
        </p:txBody>
      </p:sp>
    </p:spTree>
    <p:extLst>
      <p:ext uri="{BB962C8B-B14F-4D97-AF65-F5344CB8AC3E}">
        <p14:creationId xmlns:p14="http://schemas.microsoft.com/office/powerpoint/2010/main" val="193695389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35</a:t>
            </a:fld>
            <a:endParaRPr lang="hu-HU"/>
          </a:p>
        </p:txBody>
      </p:sp>
    </p:spTree>
    <p:extLst>
      <p:ext uri="{BB962C8B-B14F-4D97-AF65-F5344CB8AC3E}">
        <p14:creationId xmlns:p14="http://schemas.microsoft.com/office/powerpoint/2010/main" val="91871041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36</a:t>
            </a:fld>
            <a:endParaRPr lang="hu-HU"/>
          </a:p>
        </p:txBody>
      </p:sp>
    </p:spTree>
    <p:extLst>
      <p:ext uri="{BB962C8B-B14F-4D97-AF65-F5344CB8AC3E}">
        <p14:creationId xmlns:p14="http://schemas.microsoft.com/office/powerpoint/2010/main" val="196012196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37</a:t>
            </a:fld>
            <a:endParaRPr lang="hu-HU"/>
          </a:p>
        </p:txBody>
      </p:sp>
    </p:spTree>
    <p:extLst>
      <p:ext uri="{BB962C8B-B14F-4D97-AF65-F5344CB8AC3E}">
        <p14:creationId xmlns:p14="http://schemas.microsoft.com/office/powerpoint/2010/main" val="81622790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38</a:t>
            </a:fld>
            <a:endParaRPr lang="hu-HU"/>
          </a:p>
        </p:txBody>
      </p:sp>
    </p:spTree>
    <p:extLst>
      <p:ext uri="{BB962C8B-B14F-4D97-AF65-F5344CB8AC3E}">
        <p14:creationId xmlns:p14="http://schemas.microsoft.com/office/powerpoint/2010/main" val="12759084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5</a:t>
            </a:fld>
            <a:endParaRPr lang="hu-HU"/>
          </a:p>
        </p:txBody>
      </p:sp>
    </p:spTree>
    <p:extLst>
      <p:ext uri="{BB962C8B-B14F-4D97-AF65-F5344CB8AC3E}">
        <p14:creationId xmlns:p14="http://schemas.microsoft.com/office/powerpoint/2010/main" val="7600061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6</a:t>
            </a:fld>
            <a:endParaRPr lang="hu-HU"/>
          </a:p>
        </p:txBody>
      </p:sp>
    </p:spTree>
    <p:extLst>
      <p:ext uri="{BB962C8B-B14F-4D97-AF65-F5344CB8AC3E}">
        <p14:creationId xmlns:p14="http://schemas.microsoft.com/office/powerpoint/2010/main" val="42184272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7</a:t>
            </a:fld>
            <a:endParaRPr lang="hu-HU"/>
          </a:p>
        </p:txBody>
      </p:sp>
    </p:spTree>
    <p:extLst>
      <p:ext uri="{BB962C8B-B14F-4D97-AF65-F5344CB8AC3E}">
        <p14:creationId xmlns:p14="http://schemas.microsoft.com/office/powerpoint/2010/main" val="11253893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8</a:t>
            </a:fld>
            <a:endParaRPr lang="hu-HU"/>
          </a:p>
        </p:txBody>
      </p:sp>
    </p:spTree>
    <p:extLst>
      <p:ext uri="{BB962C8B-B14F-4D97-AF65-F5344CB8AC3E}">
        <p14:creationId xmlns:p14="http://schemas.microsoft.com/office/powerpoint/2010/main" val="1747800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9</a:t>
            </a:fld>
            <a:endParaRPr lang="hu-HU"/>
          </a:p>
        </p:txBody>
      </p:sp>
    </p:spTree>
    <p:extLst>
      <p:ext uri="{BB962C8B-B14F-4D97-AF65-F5344CB8AC3E}">
        <p14:creationId xmlns:p14="http://schemas.microsoft.com/office/powerpoint/2010/main" val="14435691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10</a:t>
            </a:fld>
            <a:endParaRPr lang="hu-HU"/>
          </a:p>
        </p:txBody>
      </p:sp>
    </p:spTree>
    <p:extLst>
      <p:ext uri="{BB962C8B-B14F-4D97-AF65-F5344CB8AC3E}">
        <p14:creationId xmlns:p14="http://schemas.microsoft.com/office/powerpoint/2010/main" val="35323494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160BAFA9-554B-43B6-BEB6-75781DA33B0D}"/>
              </a:ext>
            </a:extLst>
          </p:cNvPr>
          <p:cNvSpPr>
            <a:spLocks noGrp="1"/>
          </p:cNvSpPr>
          <p:nvPr>
            <p:ph type="ctrTitle"/>
          </p:nvPr>
        </p:nvSpPr>
        <p:spPr>
          <a:xfrm>
            <a:off x="1524000" y="1122363"/>
            <a:ext cx="9144000" cy="2387600"/>
          </a:xfrm>
        </p:spPr>
        <p:txBody>
          <a:bodyPr anchor="b"/>
          <a:lstStyle>
            <a:lvl1pPr algn="ctr">
              <a:defRPr sz="6000"/>
            </a:lvl1pPr>
          </a:lstStyle>
          <a:p>
            <a:r>
              <a:rPr lang="hu-HU"/>
              <a:t>Mintacím szerkesztése</a:t>
            </a:r>
          </a:p>
        </p:txBody>
      </p:sp>
      <p:sp>
        <p:nvSpPr>
          <p:cNvPr id="3" name="Alcím 2">
            <a:extLst>
              <a:ext uri="{FF2B5EF4-FFF2-40B4-BE49-F238E27FC236}">
                <a16:creationId xmlns:a16="http://schemas.microsoft.com/office/drawing/2014/main" id="{C4261480-A737-4A63-87C9-550E84F696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p>
        </p:txBody>
      </p:sp>
      <p:sp>
        <p:nvSpPr>
          <p:cNvPr id="4" name="Dátum helye 3">
            <a:extLst>
              <a:ext uri="{FF2B5EF4-FFF2-40B4-BE49-F238E27FC236}">
                <a16:creationId xmlns:a16="http://schemas.microsoft.com/office/drawing/2014/main" id="{0B3B546C-A0D3-4F4F-9267-2E67412D05AF}"/>
              </a:ext>
            </a:extLst>
          </p:cNvPr>
          <p:cNvSpPr>
            <a:spLocks noGrp="1"/>
          </p:cNvSpPr>
          <p:nvPr>
            <p:ph type="dt" sz="half" idx="10"/>
          </p:nvPr>
        </p:nvSpPr>
        <p:spPr/>
        <p:txBody>
          <a:bodyPr/>
          <a:lstStyle/>
          <a:p>
            <a:fld id="{DB69C396-9EFF-4811-85B3-5926A9602E3B}" type="datetimeFigureOut">
              <a:rPr lang="hu-HU" smtClean="0"/>
              <a:t>2025. 08. 25.</a:t>
            </a:fld>
            <a:endParaRPr lang="hu-HU"/>
          </a:p>
        </p:txBody>
      </p:sp>
      <p:sp>
        <p:nvSpPr>
          <p:cNvPr id="5" name="Élőláb helye 4">
            <a:extLst>
              <a:ext uri="{FF2B5EF4-FFF2-40B4-BE49-F238E27FC236}">
                <a16:creationId xmlns:a16="http://schemas.microsoft.com/office/drawing/2014/main" id="{91FD01D0-1453-4D3C-B0CC-0317AE43070E}"/>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20C137CD-8091-40F3-BFC0-A8E9555C2063}"/>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3414551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440AE0C8-6C09-42ED-A08B-CAA29FA642EC}"/>
              </a:ext>
            </a:extLst>
          </p:cNvPr>
          <p:cNvSpPr>
            <a:spLocks noGrp="1"/>
          </p:cNvSpPr>
          <p:nvPr>
            <p:ph type="title"/>
          </p:nvPr>
        </p:nvSpPr>
        <p:spPr/>
        <p:txBody>
          <a:bodyPr/>
          <a:lstStyle/>
          <a:p>
            <a:r>
              <a:rPr lang="hu-HU"/>
              <a:t>Mintacím szerkesztése</a:t>
            </a:r>
          </a:p>
        </p:txBody>
      </p:sp>
      <p:sp>
        <p:nvSpPr>
          <p:cNvPr id="3" name="Függőleges szöveg helye 2">
            <a:extLst>
              <a:ext uri="{FF2B5EF4-FFF2-40B4-BE49-F238E27FC236}">
                <a16:creationId xmlns:a16="http://schemas.microsoft.com/office/drawing/2014/main" id="{71F1E991-9999-4613-925A-08084B76784D}"/>
              </a:ext>
            </a:extLst>
          </p:cNvPr>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D8BC7D12-80F9-49D4-9398-E9481CAFAFB9}"/>
              </a:ext>
            </a:extLst>
          </p:cNvPr>
          <p:cNvSpPr>
            <a:spLocks noGrp="1"/>
          </p:cNvSpPr>
          <p:nvPr>
            <p:ph type="dt" sz="half" idx="10"/>
          </p:nvPr>
        </p:nvSpPr>
        <p:spPr/>
        <p:txBody>
          <a:bodyPr/>
          <a:lstStyle/>
          <a:p>
            <a:fld id="{DB69C396-9EFF-4811-85B3-5926A9602E3B}" type="datetimeFigureOut">
              <a:rPr lang="hu-HU" smtClean="0"/>
              <a:t>2025. 08. 25.</a:t>
            </a:fld>
            <a:endParaRPr lang="hu-HU"/>
          </a:p>
        </p:txBody>
      </p:sp>
      <p:sp>
        <p:nvSpPr>
          <p:cNvPr id="5" name="Élőláb helye 4">
            <a:extLst>
              <a:ext uri="{FF2B5EF4-FFF2-40B4-BE49-F238E27FC236}">
                <a16:creationId xmlns:a16="http://schemas.microsoft.com/office/drawing/2014/main" id="{0D8C519E-665A-47B6-922A-3938066558C5}"/>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392C238C-A0EE-4252-BDA2-313443E4E12D}"/>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14413609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a:extLst>
              <a:ext uri="{FF2B5EF4-FFF2-40B4-BE49-F238E27FC236}">
                <a16:creationId xmlns:a16="http://schemas.microsoft.com/office/drawing/2014/main" id="{B8540914-ABAC-42E6-9209-34DBAFA0807D}"/>
              </a:ext>
            </a:extLst>
          </p:cNvPr>
          <p:cNvSpPr>
            <a:spLocks noGrp="1"/>
          </p:cNvSpPr>
          <p:nvPr>
            <p:ph type="title" orient="vert"/>
          </p:nvPr>
        </p:nvSpPr>
        <p:spPr>
          <a:xfrm>
            <a:off x="8724900" y="365125"/>
            <a:ext cx="2628900" cy="5811838"/>
          </a:xfrm>
        </p:spPr>
        <p:txBody>
          <a:bodyPr vert="eaVert"/>
          <a:lstStyle/>
          <a:p>
            <a:r>
              <a:rPr lang="hu-HU"/>
              <a:t>Mintacím szerkesztése</a:t>
            </a:r>
          </a:p>
        </p:txBody>
      </p:sp>
      <p:sp>
        <p:nvSpPr>
          <p:cNvPr id="3" name="Függőleges szöveg helye 2">
            <a:extLst>
              <a:ext uri="{FF2B5EF4-FFF2-40B4-BE49-F238E27FC236}">
                <a16:creationId xmlns:a16="http://schemas.microsoft.com/office/drawing/2014/main" id="{1F1C6AC4-8FBC-4821-B086-D63ADD780782}"/>
              </a:ext>
            </a:extLst>
          </p:cNvPr>
          <p:cNvSpPr>
            <a:spLocks noGrp="1"/>
          </p:cNvSpPr>
          <p:nvPr>
            <p:ph type="body" orient="vert" idx="1"/>
          </p:nvPr>
        </p:nvSpPr>
        <p:spPr>
          <a:xfrm>
            <a:off x="838200" y="365125"/>
            <a:ext cx="7734300"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165BD712-18E0-4C2D-B613-C3F9BBC8DDEC}"/>
              </a:ext>
            </a:extLst>
          </p:cNvPr>
          <p:cNvSpPr>
            <a:spLocks noGrp="1"/>
          </p:cNvSpPr>
          <p:nvPr>
            <p:ph type="dt" sz="half" idx="10"/>
          </p:nvPr>
        </p:nvSpPr>
        <p:spPr/>
        <p:txBody>
          <a:bodyPr/>
          <a:lstStyle/>
          <a:p>
            <a:fld id="{DB69C396-9EFF-4811-85B3-5926A9602E3B}" type="datetimeFigureOut">
              <a:rPr lang="hu-HU" smtClean="0"/>
              <a:t>2025. 08. 25.</a:t>
            </a:fld>
            <a:endParaRPr lang="hu-HU"/>
          </a:p>
        </p:txBody>
      </p:sp>
      <p:sp>
        <p:nvSpPr>
          <p:cNvPr id="5" name="Élőláb helye 4">
            <a:extLst>
              <a:ext uri="{FF2B5EF4-FFF2-40B4-BE49-F238E27FC236}">
                <a16:creationId xmlns:a16="http://schemas.microsoft.com/office/drawing/2014/main" id="{8A1A3A8E-5927-4BFF-AC17-6902A4DEA86C}"/>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CEA634D1-2616-4EF7-9A58-D9BEF2F67AB2}"/>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485954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E682EB87-273B-45A9-8E30-4475690B58CF}"/>
              </a:ext>
            </a:extLst>
          </p:cNvPr>
          <p:cNvSpPr>
            <a:spLocks noGrp="1"/>
          </p:cNvSpPr>
          <p:nvPr>
            <p:ph type="title"/>
          </p:nvPr>
        </p:nvSpPr>
        <p:spPr/>
        <p:txBody>
          <a:bodyPr/>
          <a:lstStyle/>
          <a:p>
            <a:r>
              <a:rPr lang="hu-HU"/>
              <a:t>Mintacím szerkesztése</a:t>
            </a:r>
          </a:p>
        </p:txBody>
      </p:sp>
      <p:sp>
        <p:nvSpPr>
          <p:cNvPr id="3" name="Tartalom helye 2">
            <a:extLst>
              <a:ext uri="{FF2B5EF4-FFF2-40B4-BE49-F238E27FC236}">
                <a16:creationId xmlns:a16="http://schemas.microsoft.com/office/drawing/2014/main" id="{BF86C1DE-93B5-44C8-B9FD-3F3671FA91E5}"/>
              </a:ext>
            </a:extLst>
          </p:cNvPr>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E788EEE0-C39F-4060-823A-27B7E2D95FC4}"/>
              </a:ext>
            </a:extLst>
          </p:cNvPr>
          <p:cNvSpPr>
            <a:spLocks noGrp="1"/>
          </p:cNvSpPr>
          <p:nvPr>
            <p:ph type="dt" sz="half" idx="10"/>
          </p:nvPr>
        </p:nvSpPr>
        <p:spPr/>
        <p:txBody>
          <a:bodyPr/>
          <a:lstStyle/>
          <a:p>
            <a:fld id="{DB69C396-9EFF-4811-85B3-5926A9602E3B}" type="datetimeFigureOut">
              <a:rPr lang="hu-HU" smtClean="0"/>
              <a:t>2025. 08. 25.</a:t>
            </a:fld>
            <a:endParaRPr lang="hu-HU"/>
          </a:p>
        </p:txBody>
      </p:sp>
      <p:sp>
        <p:nvSpPr>
          <p:cNvPr id="5" name="Élőláb helye 4">
            <a:extLst>
              <a:ext uri="{FF2B5EF4-FFF2-40B4-BE49-F238E27FC236}">
                <a16:creationId xmlns:a16="http://schemas.microsoft.com/office/drawing/2014/main" id="{E8FE2C0E-EB24-418C-8704-43D76BD25D10}"/>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FF2AD948-246F-418E-8C66-66C3DB9FD945}"/>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3927224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2484EB00-7C7E-4794-BA56-3F20F356628F}"/>
              </a:ext>
            </a:extLst>
          </p:cNvPr>
          <p:cNvSpPr>
            <a:spLocks noGrp="1"/>
          </p:cNvSpPr>
          <p:nvPr>
            <p:ph type="title"/>
          </p:nvPr>
        </p:nvSpPr>
        <p:spPr>
          <a:xfrm>
            <a:off x="831850" y="1709738"/>
            <a:ext cx="10515600" cy="2852737"/>
          </a:xfrm>
        </p:spPr>
        <p:txBody>
          <a:bodyPr anchor="b"/>
          <a:lstStyle>
            <a:lvl1pPr>
              <a:defRPr sz="6000"/>
            </a:lvl1pPr>
          </a:lstStyle>
          <a:p>
            <a:r>
              <a:rPr lang="hu-HU"/>
              <a:t>Mintacím szerkesztése</a:t>
            </a:r>
          </a:p>
        </p:txBody>
      </p:sp>
      <p:sp>
        <p:nvSpPr>
          <p:cNvPr id="3" name="Szöveg helye 2">
            <a:extLst>
              <a:ext uri="{FF2B5EF4-FFF2-40B4-BE49-F238E27FC236}">
                <a16:creationId xmlns:a16="http://schemas.microsoft.com/office/drawing/2014/main" id="{37254D0B-6CDD-4C35-8C97-06C1A9DDB17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átum helye 3">
            <a:extLst>
              <a:ext uri="{FF2B5EF4-FFF2-40B4-BE49-F238E27FC236}">
                <a16:creationId xmlns:a16="http://schemas.microsoft.com/office/drawing/2014/main" id="{B29A6483-CD00-4B3C-92DD-4244DE4D7BF2}"/>
              </a:ext>
            </a:extLst>
          </p:cNvPr>
          <p:cNvSpPr>
            <a:spLocks noGrp="1"/>
          </p:cNvSpPr>
          <p:nvPr>
            <p:ph type="dt" sz="half" idx="10"/>
          </p:nvPr>
        </p:nvSpPr>
        <p:spPr/>
        <p:txBody>
          <a:bodyPr/>
          <a:lstStyle/>
          <a:p>
            <a:fld id="{DB69C396-9EFF-4811-85B3-5926A9602E3B}" type="datetimeFigureOut">
              <a:rPr lang="hu-HU" smtClean="0"/>
              <a:t>2025. 08. 25.</a:t>
            </a:fld>
            <a:endParaRPr lang="hu-HU"/>
          </a:p>
        </p:txBody>
      </p:sp>
      <p:sp>
        <p:nvSpPr>
          <p:cNvPr id="5" name="Élőláb helye 4">
            <a:extLst>
              <a:ext uri="{FF2B5EF4-FFF2-40B4-BE49-F238E27FC236}">
                <a16:creationId xmlns:a16="http://schemas.microsoft.com/office/drawing/2014/main" id="{8D7A25AE-55F6-42A4-B4EC-D2555BD6CD81}"/>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3F30DF3C-6C01-4487-B55F-83D93C01B748}"/>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3583720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19C76D7B-C0CA-41EC-AE18-7063342D4E55}"/>
              </a:ext>
            </a:extLst>
          </p:cNvPr>
          <p:cNvSpPr>
            <a:spLocks noGrp="1"/>
          </p:cNvSpPr>
          <p:nvPr>
            <p:ph type="title"/>
          </p:nvPr>
        </p:nvSpPr>
        <p:spPr/>
        <p:txBody>
          <a:bodyPr/>
          <a:lstStyle/>
          <a:p>
            <a:r>
              <a:rPr lang="hu-HU"/>
              <a:t>Mintacím szerkesztése</a:t>
            </a:r>
          </a:p>
        </p:txBody>
      </p:sp>
      <p:sp>
        <p:nvSpPr>
          <p:cNvPr id="3" name="Tartalom helye 2">
            <a:extLst>
              <a:ext uri="{FF2B5EF4-FFF2-40B4-BE49-F238E27FC236}">
                <a16:creationId xmlns:a16="http://schemas.microsoft.com/office/drawing/2014/main" id="{B6C98209-8104-49F6-9C5C-21D352A845A8}"/>
              </a:ext>
            </a:extLst>
          </p:cNvPr>
          <p:cNvSpPr>
            <a:spLocks noGrp="1"/>
          </p:cNvSpPr>
          <p:nvPr>
            <p:ph sz="half" idx="1"/>
          </p:nvPr>
        </p:nvSpPr>
        <p:spPr>
          <a:xfrm>
            <a:off x="838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Tartalom helye 3">
            <a:extLst>
              <a:ext uri="{FF2B5EF4-FFF2-40B4-BE49-F238E27FC236}">
                <a16:creationId xmlns:a16="http://schemas.microsoft.com/office/drawing/2014/main" id="{79190E87-2C8E-4E6C-A1AB-1B0ADDF04043}"/>
              </a:ext>
            </a:extLst>
          </p:cNvPr>
          <p:cNvSpPr>
            <a:spLocks noGrp="1"/>
          </p:cNvSpPr>
          <p:nvPr>
            <p:ph sz="half" idx="2"/>
          </p:nvPr>
        </p:nvSpPr>
        <p:spPr>
          <a:xfrm>
            <a:off x="6172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Dátum helye 4">
            <a:extLst>
              <a:ext uri="{FF2B5EF4-FFF2-40B4-BE49-F238E27FC236}">
                <a16:creationId xmlns:a16="http://schemas.microsoft.com/office/drawing/2014/main" id="{237839E9-07F7-43CD-913B-5D0D46512A3C}"/>
              </a:ext>
            </a:extLst>
          </p:cNvPr>
          <p:cNvSpPr>
            <a:spLocks noGrp="1"/>
          </p:cNvSpPr>
          <p:nvPr>
            <p:ph type="dt" sz="half" idx="10"/>
          </p:nvPr>
        </p:nvSpPr>
        <p:spPr/>
        <p:txBody>
          <a:bodyPr/>
          <a:lstStyle/>
          <a:p>
            <a:fld id="{DB69C396-9EFF-4811-85B3-5926A9602E3B}" type="datetimeFigureOut">
              <a:rPr lang="hu-HU" smtClean="0"/>
              <a:t>2025. 08. 25.</a:t>
            </a:fld>
            <a:endParaRPr lang="hu-HU"/>
          </a:p>
        </p:txBody>
      </p:sp>
      <p:sp>
        <p:nvSpPr>
          <p:cNvPr id="6" name="Élőláb helye 5">
            <a:extLst>
              <a:ext uri="{FF2B5EF4-FFF2-40B4-BE49-F238E27FC236}">
                <a16:creationId xmlns:a16="http://schemas.microsoft.com/office/drawing/2014/main" id="{E8060AA2-2610-4ED4-B4FB-D694675BCD49}"/>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B3334C38-4268-43C4-AE0D-3F8164C60F0C}"/>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447333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AB7E3171-8575-4C67-B09C-7F72C32AC298}"/>
              </a:ext>
            </a:extLst>
          </p:cNvPr>
          <p:cNvSpPr>
            <a:spLocks noGrp="1"/>
          </p:cNvSpPr>
          <p:nvPr>
            <p:ph type="title"/>
          </p:nvPr>
        </p:nvSpPr>
        <p:spPr>
          <a:xfrm>
            <a:off x="839788" y="365125"/>
            <a:ext cx="10515600" cy="1325563"/>
          </a:xfrm>
        </p:spPr>
        <p:txBody>
          <a:bodyPr/>
          <a:lstStyle/>
          <a:p>
            <a:r>
              <a:rPr lang="hu-HU"/>
              <a:t>Mintacím szerkesztése</a:t>
            </a:r>
          </a:p>
        </p:txBody>
      </p:sp>
      <p:sp>
        <p:nvSpPr>
          <p:cNvPr id="3" name="Szöveg helye 2">
            <a:extLst>
              <a:ext uri="{FF2B5EF4-FFF2-40B4-BE49-F238E27FC236}">
                <a16:creationId xmlns:a16="http://schemas.microsoft.com/office/drawing/2014/main" id="{7F80FC6F-3CB7-454E-9714-9FB804CDBB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Tartalom helye 3">
            <a:extLst>
              <a:ext uri="{FF2B5EF4-FFF2-40B4-BE49-F238E27FC236}">
                <a16:creationId xmlns:a16="http://schemas.microsoft.com/office/drawing/2014/main" id="{63ECAB9C-0899-42E5-9713-46D78950AFE5}"/>
              </a:ext>
            </a:extLst>
          </p:cNvPr>
          <p:cNvSpPr>
            <a:spLocks noGrp="1"/>
          </p:cNvSpPr>
          <p:nvPr>
            <p:ph sz="half" idx="2"/>
          </p:nvPr>
        </p:nvSpPr>
        <p:spPr>
          <a:xfrm>
            <a:off x="839788" y="2505075"/>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Szöveg helye 4">
            <a:extLst>
              <a:ext uri="{FF2B5EF4-FFF2-40B4-BE49-F238E27FC236}">
                <a16:creationId xmlns:a16="http://schemas.microsoft.com/office/drawing/2014/main" id="{B1F5453F-938F-40A9-8F49-3493FC447C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Tartalom helye 5">
            <a:extLst>
              <a:ext uri="{FF2B5EF4-FFF2-40B4-BE49-F238E27FC236}">
                <a16:creationId xmlns:a16="http://schemas.microsoft.com/office/drawing/2014/main" id="{40C513DE-21D2-4C6F-8F44-E8785BA3B92A}"/>
              </a:ext>
            </a:extLst>
          </p:cNvPr>
          <p:cNvSpPr>
            <a:spLocks noGrp="1"/>
          </p:cNvSpPr>
          <p:nvPr>
            <p:ph sz="quarter" idx="4"/>
          </p:nvPr>
        </p:nvSpPr>
        <p:spPr>
          <a:xfrm>
            <a:off x="6172200" y="2505075"/>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7" name="Dátum helye 6">
            <a:extLst>
              <a:ext uri="{FF2B5EF4-FFF2-40B4-BE49-F238E27FC236}">
                <a16:creationId xmlns:a16="http://schemas.microsoft.com/office/drawing/2014/main" id="{852C82A1-8088-461D-81C2-9990F3FD9FB4}"/>
              </a:ext>
            </a:extLst>
          </p:cNvPr>
          <p:cNvSpPr>
            <a:spLocks noGrp="1"/>
          </p:cNvSpPr>
          <p:nvPr>
            <p:ph type="dt" sz="half" idx="10"/>
          </p:nvPr>
        </p:nvSpPr>
        <p:spPr/>
        <p:txBody>
          <a:bodyPr/>
          <a:lstStyle/>
          <a:p>
            <a:fld id="{DB69C396-9EFF-4811-85B3-5926A9602E3B}" type="datetimeFigureOut">
              <a:rPr lang="hu-HU" smtClean="0"/>
              <a:t>2025. 08. 25.</a:t>
            </a:fld>
            <a:endParaRPr lang="hu-HU"/>
          </a:p>
        </p:txBody>
      </p:sp>
      <p:sp>
        <p:nvSpPr>
          <p:cNvPr id="8" name="Élőláb helye 7">
            <a:extLst>
              <a:ext uri="{FF2B5EF4-FFF2-40B4-BE49-F238E27FC236}">
                <a16:creationId xmlns:a16="http://schemas.microsoft.com/office/drawing/2014/main" id="{4D1C14E5-D515-4B78-AD1E-EA50BB4AE8B2}"/>
              </a:ext>
            </a:extLst>
          </p:cNvPr>
          <p:cNvSpPr>
            <a:spLocks noGrp="1"/>
          </p:cNvSpPr>
          <p:nvPr>
            <p:ph type="ftr" sz="quarter" idx="11"/>
          </p:nvPr>
        </p:nvSpPr>
        <p:spPr/>
        <p:txBody>
          <a:bodyPr/>
          <a:lstStyle/>
          <a:p>
            <a:endParaRPr lang="hu-HU"/>
          </a:p>
        </p:txBody>
      </p:sp>
      <p:sp>
        <p:nvSpPr>
          <p:cNvPr id="9" name="Dia számának helye 8">
            <a:extLst>
              <a:ext uri="{FF2B5EF4-FFF2-40B4-BE49-F238E27FC236}">
                <a16:creationId xmlns:a16="http://schemas.microsoft.com/office/drawing/2014/main" id="{9D5A5DA0-FF31-419E-824A-F2B352A3E36D}"/>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738639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3CC42236-20E1-4CBA-A562-9D4F2040E421}"/>
              </a:ext>
            </a:extLst>
          </p:cNvPr>
          <p:cNvSpPr>
            <a:spLocks noGrp="1"/>
          </p:cNvSpPr>
          <p:nvPr>
            <p:ph type="title"/>
          </p:nvPr>
        </p:nvSpPr>
        <p:spPr/>
        <p:txBody>
          <a:bodyPr/>
          <a:lstStyle/>
          <a:p>
            <a:r>
              <a:rPr lang="hu-HU"/>
              <a:t>Mintacím szerkesztése</a:t>
            </a:r>
          </a:p>
        </p:txBody>
      </p:sp>
      <p:sp>
        <p:nvSpPr>
          <p:cNvPr id="3" name="Dátum helye 2">
            <a:extLst>
              <a:ext uri="{FF2B5EF4-FFF2-40B4-BE49-F238E27FC236}">
                <a16:creationId xmlns:a16="http://schemas.microsoft.com/office/drawing/2014/main" id="{7FBF262A-F4AB-4FF7-9E2A-136F0C92AA84}"/>
              </a:ext>
            </a:extLst>
          </p:cNvPr>
          <p:cNvSpPr>
            <a:spLocks noGrp="1"/>
          </p:cNvSpPr>
          <p:nvPr>
            <p:ph type="dt" sz="half" idx="10"/>
          </p:nvPr>
        </p:nvSpPr>
        <p:spPr/>
        <p:txBody>
          <a:bodyPr/>
          <a:lstStyle/>
          <a:p>
            <a:fld id="{DB69C396-9EFF-4811-85B3-5926A9602E3B}" type="datetimeFigureOut">
              <a:rPr lang="hu-HU" smtClean="0"/>
              <a:t>2025. 08. 25.</a:t>
            </a:fld>
            <a:endParaRPr lang="hu-HU"/>
          </a:p>
        </p:txBody>
      </p:sp>
      <p:sp>
        <p:nvSpPr>
          <p:cNvPr id="4" name="Élőláb helye 3">
            <a:extLst>
              <a:ext uri="{FF2B5EF4-FFF2-40B4-BE49-F238E27FC236}">
                <a16:creationId xmlns:a16="http://schemas.microsoft.com/office/drawing/2014/main" id="{4F462104-FC4D-4A6A-BCF5-7B39718EA6B5}"/>
              </a:ext>
            </a:extLst>
          </p:cNvPr>
          <p:cNvSpPr>
            <a:spLocks noGrp="1"/>
          </p:cNvSpPr>
          <p:nvPr>
            <p:ph type="ftr" sz="quarter" idx="11"/>
          </p:nvPr>
        </p:nvSpPr>
        <p:spPr/>
        <p:txBody>
          <a:bodyPr/>
          <a:lstStyle/>
          <a:p>
            <a:endParaRPr lang="hu-HU"/>
          </a:p>
        </p:txBody>
      </p:sp>
      <p:sp>
        <p:nvSpPr>
          <p:cNvPr id="5" name="Dia számának helye 4">
            <a:extLst>
              <a:ext uri="{FF2B5EF4-FFF2-40B4-BE49-F238E27FC236}">
                <a16:creationId xmlns:a16="http://schemas.microsoft.com/office/drawing/2014/main" id="{4281B4DB-FF4F-4E3A-BAA2-8649BE8019CC}"/>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2405447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a:extLst>
              <a:ext uri="{FF2B5EF4-FFF2-40B4-BE49-F238E27FC236}">
                <a16:creationId xmlns:a16="http://schemas.microsoft.com/office/drawing/2014/main" id="{49A6A609-2800-48D5-9556-0E24C513D1B5}"/>
              </a:ext>
            </a:extLst>
          </p:cNvPr>
          <p:cNvSpPr>
            <a:spLocks noGrp="1"/>
          </p:cNvSpPr>
          <p:nvPr>
            <p:ph type="dt" sz="half" idx="10"/>
          </p:nvPr>
        </p:nvSpPr>
        <p:spPr/>
        <p:txBody>
          <a:bodyPr/>
          <a:lstStyle/>
          <a:p>
            <a:fld id="{DB69C396-9EFF-4811-85B3-5926A9602E3B}" type="datetimeFigureOut">
              <a:rPr lang="hu-HU" smtClean="0"/>
              <a:t>2025. 08. 25.</a:t>
            </a:fld>
            <a:endParaRPr lang="hu-HU"/>
          </a:p>
        </p:txBody>
      </p:sp>
      <p:sp>
        <p:nvSpPr>
          <p:cNvPr id="3" name="Élőláb helye 2">
            <a:extLst>
              <a:ext uri="{FF2B5EF4-FFF2-40B4-BE49-F238E27FC236}">
                <a16:creationId xmlns:a16="http://schemas.microsoft.com/office/drawing/2014/main" id="{834DE4DC-3842-4BDA-A0BA-1A106968C0AF}"/>
              </a:ext>
            </a:extLst>
          </p:cNvPr>
          <p:cNvSpPr>
            <a:spLocks noGrp="1"/>
          </p:cNvSpPr>
          <p:nvPr>
            <p:ph type="ftr" sz="quarter" idx="11"/>
          </p:nvPr>
        </p:nvSpPr>
        <p:spPr/>
        <p:txBody>
          <a:bodyPr/>
          <a:lstStyle/>
          <a:p>
            <a:endParaRPr lang="hu-HU"/>
          </a:p>
        </p:txBody>
      </p:sp>
      <p:sp>
        <p:nvSpPr>
          <p:cNvPr id="4" name="Dia számának helye 3">
            <a:extLst>
              <a:ext uri="{FF2B5EF4-FFF2-40B4-BE49-F238E27FC236}">
                <a16:creationId xmlns:a16="http://schemas.microsoft.com/office/drawing/2014/main" id="{DB5EA7E8-AB0D-43D2-81C5-A0E0D74B6F71}"/>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3894858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71A396A4-CBDA-400A-AE4A-A716C98F0823}"/>
              </a:ext>
            </a:extLst>
          </p:cNvPr>
          <p:cNvSpPr>
            <a:spLocks noGrp="1"/>
          </p:cNvSpPr>
          <p:nvPr>
            <p:ph type="title"/>
          </p:nvPr>
        </p:nvSpPr>
        <p:spPr>
          <a:xfrm>
            <a:off x="839788" y="457200"/>
            <a:ext cx="3932237" cy="1600200"/>
          </a:xfrm>
        </p:spPr>
        <p:txBody>
          <a:bodyPr anchor="b"/>
          <a:lstStyle>
            <a:lvl1pPr>
              <a:defRPr sz="3200"/>
            </a:lvl1pPr>
          </a:lstStyle>
          <a:p>
            <a:r>
              <a:rPr lang="hu-HU"/>
              <a:t>Mintacím szerkesztése</a:t>
            </a:r>
          </a:p>
        </p:txBody>
      </p:sp>
      <p:sp>
        <p:nvSpPr>
          <p:cNvPr id="3" name="Tartalom helye 2">
            <a:extLst>
              <a:ext uri="{FF2B5EF4-FFF2-40B4-BE49-F238E27FC236}">
                <a16:creationId xmlns:a16="http://schemas.microsoft.com/office/drawing/2014/main" id="{E7EED0C4-AD41-4FC0-A47C-4DE435B3256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Szöveg helye 3">
            <a:extLst>
              <a:ext uri="{FF2B5EF4-FFF2-40B4-BE49-F238E27FC236}">
                <a16:creationId xmlns:a16="http://schemas.microsoft.com/office/drawing/2014/main" id="{DF5A823A-8BD1-49D6-BF5F-A832DA0C1B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a:extLst>
              <a:ext uri="{FF2B5EF4-FFF2-40B4-BE49-F238E27FC236}">
                <a16:creationId xmlns:a16="http://schemas.microsoft.com/office/drawing/2014/main" id="{3D787E0B-9410-40AE-8514-11421603CBA8}"/>
              </a:ext>
            </a:extLst>
          </p:cNvPr>
          <p:cNvSpPr>
            <a:spLocks noGrp="1"/>
          </p:cNvSpPr>
          <p:nvPr>
            <p:ph type="dt" sz="half" idx="10"/>
          </p:nvPr>
        </p:nvSpPr>
        <p:spPr/>
        <p:txBody>
          <a:bodyPr/>
          <a:lstStyle/>
          <a:p>
            <a:fld id="{DB69C396-9EFF-4811-85B3-5926A9602E3B}" type="datetimeFigureOut">
              <a:rPr lang="hu-HU" smtClean="0"/>
              <a:t>2025. 08. 25.</a:t>
            </a:fld>
            <a:endParaRPr lang="hu-HU"/>
          </a:p>
        </p:txBody>
      </p:sp>
      <p:sp>
        <p:nvSpPr>
          <p:cNvPr id="6" name="Élőláb helye 5">
            <a:extLst>
              <a:ext uri="{FF2B5EF4-FFF2-40B4-BE49-F238E27FC236}">
                <a16:creationId xmlns:a16="http://schemas.microsoft.com/office/drawing/2014/main" id="{56C67F90-7949-4F33-AEFE-CBF36FC80AD3}"/>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D1A68B43-D789-4812-9543-12B0DDC3A59D}"/>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1951829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098C1FBA-AD13-4AB1-A511-D7196AA1A979}"/>
              </a:ext>
            </a:extLst>
          </p:cNvPr>
          <p:cNvSpPr>
            <a:spLocks noGrp="1"/>
          </p:cNvSpPr>
          <p:nvPr>
            <p:ph type="title"/>
          </p:nvPr>
        </p:nvSpPr>
        <p:spPr>
          <a:xfrm>
            <a:off x="839788" y="457200"/>
            <a:ext cx="3932237" cy="1600200"/>
          </a:xfrm>
        </p:spPr>
        <p:txBody>
          <a:bodyPr anchor="b"/>
          <a:lstStyle>
            <a:lvl1pPr>
              <a:defRPr sz="3200"/>
            </a:lvl1pPr>
          </a:lstStyle>
          <a:p>
            <a:r>
              <a:rPr lang="hu-HU"/>
              <a:t>Mintacím szerkesztése</a:t>
            </a:r>
          </a:p>
        </p:txBody>
      </p:sp>
      <p:sp>
        <p:nvSpPr>
          <p:cNvPr id="3" name="Kép helye 2">
            <a:extLst>
              <a:ext uri="{FF2B5EF4-FFF2-40B4-BE49-F238E27FC236}">
                <a16:creationId xmlns:a16="http://schemas.microsoft.com/office/drawing/2014/main" id="{8938488A-C63F-45A5-B4E1-C5B4ECD7075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a:extLst>
              <a:ext uri="{FF2B5EF4-FFF2-40B4-BE49-F238E27FC236}">
                <a16:creationId xmlns:a16="http://schemas.microsoft.com/office/drawing/2014/main" id="{6AE3F16C-981C-41FC-B930-3672F02B0B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a:extLst>
              <a:ext uri="{FF2B5EF4-FFF2-40B4-BE49-F238E27FC236}">
                <a16:creationId xmlns:a16="http://schemas.microsoft.com/office/drawing/2014/main" id="{4E6DF3D4-4843-49AB-87DE-CBFA339112D5}"/>
              </a:ext>
            </a:extLst>
          </p:cNvPr>
          <p:cNvSpPr>
            <a:spLocks noGrp="1"/>
          </p:cNvSpPr>
          <p:nvPr>
            <p:ph type="dt" sz="half" idx="10"/>
          </p:nvPr>
        </p:nvSpPr>
        <p:spPr/>
        <p:txBody>
          <a:bodyPr/>
          <a:lstStyle/>
          <a:p>
            <a:fld id="{DB69C396-9EFF-4811-85B3-5926A9602E3B}" type="datetimeFigureOut">
              <a:rPr lang="hu-HU" smtClean="0"/>
              <a:t>2025. 08. 25.</a:t>
            </a:fld>
            <a:endParaRPr lang="hu-HU"/>
          </a:p>
        </p:txBody>
      </p:sp>
      <p:sp>
        <p:nvSpPr>
          <p:cNvPr id="6" name="Élőláb helye 5">
            <a:extLst>
              <a:ext uri="{FF2B5EF4-FFF2-40B4-BE49-F238E27FC236}">
                <a16:creationId xmlns:a16="http://schemas.microsoft.com/office/drawing/2014/main" id="{54821D0C-60E8-4CE1-AEFA-6A7B1A9E3B7E}"/>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61FEB053-A09B-4259-9DFF-76BC59E8B1BC}"/>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22273009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ím helye 1">
            <a:extLst>
              <a:ext uri="{FF2B5EF4-FFF2-40B4-BE49-F238E27FC236}">
                <a16:creationId xmlns:a16="http://schemas.microsoft.com/office/drawing/2014/main" id="{671717BE-A456-412E-A7C0-7F83A551C9C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u-HU"/>
              <a:t>Mintacím szerkesztése</a:t>
            </a:r>
          </a:p>
        </p:txBody>
      </p:sp>
      <p:sp>
        <p:nvSpPr>
          <p:cNvPr id="3" name="Szöveg helye 2">
            <a:extLst>
              <a:ext uri="{FF2B5EF4-FFF2-40B4-BE49-F238E27FC236}">
                <a16:creationId xmlns:a16="http://schemas.microsoft.com/office/drawing/2014/main" id="{EDD099AB-C8F7-40E5-8667-E8FA6C90C74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6F5ACB41-C0EB-4B7D-B631-25D77CC16B9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69C396-9EFF-4811-85B3-5926A9602E3B}" type="datetimeFigureOut">
              <a:rPr lang="hu-HU" smtClean="0"/>
              <a:t>2025. 08. 25.</a:t>
            </a:fld>
            <a:endParaRPr lang="hu-HU"/>
          </a:p>
        </p:txBody>
      </p:sp>
      <p:sp>
        <p:nvSpPr>
          <p:cNvPr id="5" name="Élőláb helye 4">
            <a:extLst>
              <a:ext uri="{FF2B5EF4-FFF2-40B4-BE49-F238E27FC236}">
                <a16:creationId xmlns:a16="http://schemas.microsoft.com/office/drawing/2014/main" id="{6219127E-CCE0-4CE9-90BA-2E6E8E9BA45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Dia számának helye 5">
            <a:extLst>
              <a:ext uri="{FF2B5EF4-FFF2-40B4-BE49-F238E27FC236}">
                <a16:creationId xmlns:a16="http://schemas.microsoft.com/office/drawing/2014/main" id="{4A170919-4997-41FF-8B14-BF608744893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4C4ECE-28BA-4963-8103-0CE331711D51}" type="slidenum">
              <a:rPr lang="hu-HU" smtClean="0"/>
              <a:t>‹#›</a:t>
            </a:fld>
            <a:endParaRPr lang="hu-HU"/>
          </a:p>
        </p:txBody>
      </p:sp>
    </p:spTree>
    <p:extLst>
      <p:ext uri="{BB962C8B-B14F-4D97-AF65-F5344CB8AC3E}">
        <p14:creationId xmlns:p14="http://schemas.microsoft.com/office/powerpoint/2010/main" val="34492174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6.xml"/><Relationship Id="rId5" Type="http://schemas.openxmlformats.org/officeDocument/2006/relationships/image" Target="../media/image9.pn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17.xml.rels><?xml version="1.0" encoding="UTF-8" standalone="yes"?>
<Relationships xmlns="http://schemas.openxmlformats.org/package/2006/relationships"><Relationship Id="rId3" Type="http://schemas.openxmlformats.org/officeDocument/2006/relationships/hyperlink" Target="https://www.youtube.com/watch?v=6CKdw66inFQ"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0.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0.png"/></Relationships>
</file>

<file path=ppt/slides/_rels/slide1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22.png"/></Relationships>
</file>

<file path=ppt/slides/_rels/slide21.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image" Target="../media/image29.png"/><Relationship Id="rId4" Type="http://schemas.openxmlformats.org/officeDocument/2006/relationships/image" Target="../media/image28.png"/></Relationships>
</file>

<file path=ppt/slides/_rels/slide22.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21.xml"/><Relationship Id="rId1" Type="http://schemas.openxmlformats.org/officeDocument/2006/relationships/slideLayout" Target="../slideLayouts/slideLayout2.xml"/><Relationship Id="rId5" Type="http://schemas.openxmlformats.org/officeDocument/2006/relationships/image" Target="../media/image32.png"/><Relationship Id="rId4" Type="http://schemas.openxmlformats.org/officeDocument/2006/relationships/image" Target="../media/image31.png"/></Relationships>
</file>

<file path=ppt/slides/_rels/slide23.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38.png"/></Relationships>
</file>

<file path=ppt/slides/_rels/slide33.xml.rels><?xml version="1.0" encoding="UTF-8" standalone="yes"?>
<Relationships xmlns="http://schemas.openxmlformats.org/package/2006/relationships"><Relationship Id="rId8" Type="http://schemas.openxmlformats.org/officeDocument/2006/relationships/image" Target="../media/image44.png"/><Relationship Id="rId3" Type="http://schemas.openxmlformats.org/officeDocument/2006/relationships/image" Target="../media/image39.png"/><Relationship Id="rId7" Type="http://schemas.openxmlformats.org/officeDocument/2006/relationships/image" Target="../media/image43.png"/><Relationship Id="rId2" Type="http://schemas.openxmlformats.org/officeDocument/2006/relationships/notesSlide" Target="../notesSlides/notesSlide32.xml"/><Relationship Id="rId1" Type="http://schemas.openxmlformats.org/officeDocument/2006/relationships/slideLayout" Target="../slideLayouts/slideLayout2.xml"/><Relationship Id="rId6" Type="http://schemas.openxmlformats.org/officeDocument/2006/relationships/image" Target="../media/image42.png"/><Relationship Id="rId5" Type="http://schemas.openxmlformats.org/officeDocument/2006/relationships/image" Target="../media/image41.png"/><Relationship Id="rId10" Type="http://schemas.openxmlformats.org/officeDocument/2006/relationships/image" Target="../media/image46.png"/><Relationship Id="rId4" Type="http://schemas.openxmlformats.org/officeDocument/2006/relationships/image" Target="../media/image40.png"/><Relationship Id="rId9" Type="http://schemas.openxmlformats.org/officeDocument/2006/relationships/image" Target="../media/image45.png"/></Relationships>
</file>

<file path=ppt/slides/_rels/slide34.xml.rels><?xml version="1.0" encoding="UTF-8" standalone="yes"?>
<Relationships xmlns="http://schemas.openxmlformats.org/package/2006/relationships"><Relationship Id="rId8" Type="http://schemas.openxmlformats.org/officeDocument/2006/relationships/image" Target="../media/image52.png"/><Relationship Id="rId3" Type="http://schemas.openxmlformats.org/officeDocument/2006/relationships/image" Target="../media/image47.png"/><Relationship Id="rId7" Type="http://schemas.openxmlformats.org/officeDocument/2006/relationships/image" Target="../media/image51.png"/><Relationship Id="rId2" Type="http://schemas.openxmlformats.org/officeDocument/2006/relationships/notesSlide" Target="../notesSlides/notesSlide33.xml"/><Relationship Id="rId1" Type="http://schemas.openxmlformats.org/officeDocument/2006/relationships/slideLayout" Target="../slideLayouts/slideLayout2.xml"/><Relationship Id="rId6" Type="http://schemas.openxmlformats.org/officeDocument/2006/relationships/image" Target="../media/image50.png"/><Relationship Id="rId5" Type="http://schemas.openxmlformats.org/officeDocument/2006/relationships/image" Target="../media/image49.png"/><Relationship Id="rId4" Type="http://schemas.openxmlformats.org/officeDocument/2006/relationships/image" Target="../media/image48.png"/></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s://chem.libretexts.org/Courses/Heartland_Community_College/HCC%3A_Chem_162/17%3A_Solubility_Equilibria/17.1%3A_The_Solubility_of_Slightly_Soluble_Salts" TargetMode="External"/><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youtube.com/watch?v=NfNIn4R8tg4"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825D048C-E92F-4BFF-A5A5-4168D998F25F}"/>
              </a:ext>
            </a:extLst>
          </p:cNvPr>
          <p:cNvSpPr>
            <a:spLocks noGrp="1"/>
          </p:cNvSpPr>
          <p:nvPr>
            <p:ph type="ctrTitle"/>
          </p:nvPr>
        </p:nvSpPr>
        <p:spPr/>
        <p:txBody>
          <a:bodyPr anchor="ctr" anchorCtr="0">
            <a:normAutofit/>
          </a:bodyPr>
          <a:lstStyle/>
          <a:p>
            <a:r>
              <a:rPr lang="hu-HU" dirty="0">
                <a:latin typeface="Times New Roman" panose="02020603050405020304" pitchFamily="18" charset="0"/>
                <a:cs typeface="Times New Roman" panose="02020603050405020304" pitchFamily="18" charset="0"/>
              </a:rPr>
              <a:t>Kémia alapjai</a:t>
            </a:r>
            <a:br>
              <a:rPr lang="hu-HU" dirty="0">
                <a:latin typeface="Times New Roman" panose="02020603050405020304" pitchFamily="18" charset="0"/>
                <a:cs typeface="Times New Roman" panose="02020603050405020304" pitchFamily="18" charset="0"/>
              </a:rPr>
            </a:br>
            <a:r>
              <a:rPr lang="hu-HU" dirty="0">
                <a:latin typeface="Times New Roman" panose="02020603050405020304" pitchFamily="18" charset="0"/>
                <a:cs typeface="Times New Roman" panose="02020603050405020304" pitchFamily="18" charset="0"/>
              </a:rPr>
              <a:t/>
            </a:r>
            <a:br>
              <a:rPr lang="hu-HU" dirty="0">
                <a:latin typeface="Times New Roman" panose="02020603050405020304" pitchFamily="18" charset="0"/>
                <a:cs typeface="Times New Roman" panose="02020603050405020304" pitchFamily="18" charset="0"/>
              </a:rPr>
            </a:br>
            <a:r>
              <a:rPr lang="hu-HU" sz="4000" dirty="0">
                <a:latin typeface="Times New Roman" panose="02020603050405020304" pitchFamily="18" charset="0"/>
                <a:cs typeface="Times New Roman" panose="02020603050405020304" pitchFamily="18" charset="0"/>
              </a:rPr>
              <a:t>7. Elektrokémia</a:t>
            </a:r>
          </a:p>
        </p:txBody>
      </p:sp>
      <p:sp>
        <p:nvSpPr>
          <p:cNvPr id="3" name="Alcím 2">
            <a:extLst>
              <a:ext uri="{FF2B5EF4-FFF2-40B4-BE49-F238E27FC236}">
                <a16:creationId xmlns:a16="http://schemas.microsoft.com/office/drawing/2014/main" id="{263C4D18-3BD1-481B-AC2A-A82874343A57}"/>
              </a:ext>
            </a:extLst>
          </p:cNvPr>
          <p:cNvSpPr>
            <a:spLocks noGrp="1"/>
          </p:cNvSpPr>
          <p:nvPr>
            <p:ph type="subTitle" idx="1"/>
          </p:nvPr>
        </p:nvSpPr>
        <p:spPr>
          <a:xfrm>
            <a:off x="1524000" y="4907756"/>
            <a:ext cx="9144000" cy="1655762"/>
          </a:xfrm>
        </p:spPr>
        <p:txBody>
          <a:bodyPr>
            <a:noAutofit/>
          </a:bodyPr>
          <a:lstStyle/>
          <a:p>
            <a:r>
              <a:rPr lang="hu-HU" sz="3200" dirty="0">
                <a:latin typeface="Times New Roman" panose="02020603050405020304" pitchFamily="18" charset="0"/>
                <a:cs typeface="Times New Roman" panose="02020603050405020304" pitchFamily="18" charset="0"/>
              </a:rPr>
              <a:t>Dr. </a:t>
            </a:r>
            <a:r>
              <a:rPr lang="en-US" sz="3200" dirty="0">
                <a:latin typeface="Times New Roman" panose="02020603050405020304" pitchFamily="18" charset="0"/>
                <a:cs typeface="Times New Roman" panose="02020603050405020304" pitchFamily="18" charset="0"/>
              </a:rPr>
              <a:t>Szilágyi István</a:t>
            </a:r>
            <a:endParaRPr lang="hu-HU" sz="3200" dirty="0">
              <a:latin typeface="Times New Roman" panose="02020603050405020304" pitchFamily="18" charset="0"/>
              <a:cs typeface="Times New Roman" panose="02020603050405020304" pitchFamily="18" charset="0"/>
            </a:endParaRPr>
          </a:p>
          <a:p>
            <a:r>
              <a:rPr lang="hu-HU" sz="3200" dirty="0">
                <a:latin typeface="Times New Roman" panose="02020603050405020304" pitchFamily="18" charset="0"/>
                <a:cs typeface="Times New Roman" panose="02020603050405020304" pitchFamily="18" charset="0"/>
              </a:rPr>
              <a:t>SZTE Fizikai Kémiai és Anyagtudományi Tanszék</a:t>
            </a:r>
          </a:p>
          <a:p>
            <a:r>
              <a:rPr lang="hu-HU" sz="3200" dirty="0">
                <a:latin typeface="Times New Roman" panose="02020603050405020304" pitchFamily="18" charset="0"/>
                <a:cs typeface="Times New Roman" panose="02020603050405020304" pitchFamily="18" charset="0"/>
              </a:rPr>
              <a:t>20</a:t>
            </a:r>
            <a:r>
              <a:rPr lang="en-US" sz="3200" dirty="0" smtClean="0">
                <a:latin typeface="Times New Roman" panose="02020603050405020304" pitchFamily="18" charset="0"/>
                <a:cs typeface="Times New Roman" panose="02020603050405020304" pitchFamily="18" charset="0"/>
              </a:rPr>
              <a:t>2</a:t>
            </a:r>
            <a:r>
              <a:rPr lang="hu-HU" sz="3200" smtClean="0">
                <a:latin typeface="Times New Roman" panose="02020603050405020304" pitchFamily="18" charset="0"/>
                <a:cs typeface="Times New Roman" panose="02020603050405020304" pitchFamily="18" charset="0"/>
              </a:rPr>
              <a:t>5.</a:t>
            </a:r>
            <a:endParaRPr lang="hu-H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28109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p:txBody>
          <a:bodyPr/>
          <a:lstStyle/>
          <a:p>
            <a:pPr algn="ctr"/>
            <a:r>
              <a:rPr lang="hu-HU" dirty="0">
                <a:latin typeface="Times New Roman" panose="02020603050405020304" pitchFamily="18" charset="0"/>
                <a:cs typeface="Times New Roman" panose="02020603050405020304" pitchFamily="18" charset="0"/>
              </a:rPr>
              <a:t>Moláris fajlagos vezetés</a:t>
            </a:r>
          </a:p>
        </p:txBody>
      </p:sp>
      <p:grpSp>
        <p:nvGrpSpPr>
          <p:cNvPr id="4" name="Csoportba foglalás 3">
            <a:extLst>
              <a:ext uri="{FF2B5EF4-FFF2-40B4-BE49-F238E27FC236}">
                <a16:creationId xmlns:a16="http://schemas.microsoft.com/office/drawing/2014/main" id="{B10CACE1-F5A5-4D96-8750-064D8CC24EF6}"/>
              </a:ext>
            </a:extLst>
          </p:cNvPr>
          <p:cNvGrpSpPr/>
          <p:nvPr/>
        </p:nvGrpSpPr>
        <p:grpSpPr>
          <a:xfrm>
            <a:off x="325354" y="2001681"/>
            <a:ext cx="3489221" cy="4187014"/>
            <a:chOff x="693314" y="2987040"/>
            <a:chExt cx="3489221" cy="4187014"/>
          </a:xfrm>
        </p:grpSpPr>
        <p:sp>
          <p:nvSpPr>
            <p:cNvPr id="5" name="Romboid 4">
              <a:extLst>
                <a:ext uri="{FF2B5EF4-FFF2-40B4-BE49-F238E27FC236}">
                  <a16:creationId xmlns:a16="http://schemas.microsoft.com/office/drawing/2014/main" id="{1CAA75F2-687A-4162-9261-17C38201B290}"/>
                </a:ext>
              </a:extLst>
            </p:cNvPr>
            <p:cNvSpPr/>
            <p:nvPr/>
          </p:nvSpPr>
          <p:spPr>
            <a:xfrm rot="5400000">
              <a:off x="782391" y="3834275"/>
              <a:ext cx="3819268" cy="2131961"/>
            </a:xfrm>
            <a:prstGeom prst="parallelogram">
              <a:avLst>
                <a:gd name="adj" fmla="val 65781"/>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cxnSp>
          <p:nvCxnSpPr>
            <p:cNvPr id="6" name="Egyenes összekötő nyíllal 5">
              <a:extLst>
                <a:ext uri="{FF2B5EF4-FFF2-40B4-BE49-F238E27FC236}">
                  <a16:creationId xmlns:a16="http://schemas.microsoft.com/office/drawing/2014/main" id="{E2E0F44F-AF5B-4C3B-ADD0-C527BA5C5CF1}"/>
                </a:ext>
              </a:extLst>
            </p:cNvPr>
            <p:cNvCxnSpPr>
              <a:cxnSpLocks/>
            </p:cNvCxnSpPr>
            <p:nvPr/>
          </p:nvCxnSpPr>
          <p:spPr>
            <a:xfrm>
              <a:off x="1620218" y="3560834"/>
              <a:ext cx="2138334" cy="1405719"/>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7" name="Egyenes összekötő nyíllal 6">
              <a:extLst>
                <a:ext uri="{FF2B5EF4-FFF2-40B4-BE49-F238E27FC236}">
                  <a16:creationId xmlns:a16="http://schemas.microsoft.com/office/drawing/2014/main" id="{6463B8F2-DBFD-4D93-BFF6-999F8D363426}"/>
                </a:ext>
              </a:extLst>
            </p:cNvPr>
            <p:cNvCxnSpPr>
              <a:cxnSpLocks/>
            </p:cNvCxnSpPr>
            <p:nvPr/>
          </p:nvCxnSpPr>
          <p:spPr>
            <a:xfrm>
              <a:off x="1622717" y="4487727"/>
              <a:ext cx="2138334" cy="1405719"/>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8" name="Egyenes összekötő nyíllal 7">
              <a:extLst>
                <a:ext uri="{FF2B5EF4-FFF2-40B4-BE49-F238E27FC236}">
                  <a16:creationId xmlns:a16="http://schemas.microsoft.com/office/drawing/2014/main" id="{BCBEBDB5-0903-4A4C-A068-F44041F93A20}"/>
                </a:ext>
              </a:extLst>
            </p:cNvPr>
            <p:cNvCxnSpPr>
              <a:cxnSpLocks/>
            </p:cNvCxnSpPr>
            <p:nvPr/>
          </p:nvCxnSpPr>
          <p:spPr>
            <a:xfrm>
              <a:off x="2759958" y="3413760"/>
              <a:ext cx="0" cy="322830"/>
            </a:xfrm>
            <a:prstGeom prst="straightConnector1">
              <a:avLst/>
            </a:prstGeom>
            <a:ln w="254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9" name="Egyenes összekötő nyíllal 8">
              <a:extLst>
                <a:ext uri="{FF2B5EF4-FFF2-40B4-BE49-F238E27FC236}">
                  <a16:creationId xmlns:a16="http://schemas.microsoft.com/office/drawing/2014/main" id="{D0B37EA3-EA84-41B4-A48E-1124E433C4B9}"/>
                </a:ext>
              </a:extLst>
            </p:cNvPr>
            <p:cNvCxnSpPr>
              <a:cxnSpLocks/>
            </p:cNvCxnSpPr>
            <p:nvPr/>
          </p:nvCxnSpPr>
          <p:spPr>
            <a:xfrm>
              <a:off x="1950287" y="2987040"/>
              <a:ext cx="0" cy="836634"/>
            </a:xfrm>
            <a:prstGeom prst="straightConnector1">
              <a:avLst/>
            </a:prstGeom>
            <a:ln w="254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10" name="Ellipszis 9">
              <a:extLst>
                <a:ext uri="{FF2B5EF4-FFF2-40B4-BE49-F238E27FC236}">
                  <a16:creationId xmlns:a16="http://schemas.microsoft.com/office/drawing/2014/main" id="{51FF52A8-F7B6-45F0-87F1-B13FF636A90B}"/>
                </a:ext>
              </a:extLst>
            </p:cNvPr>
            <p:cNvSpPr/>
            <p:nvPr/>
          </p:nvSpPr>
          <p:spPr>
            <a:xfrm>
              <a:off x="2997123" y="2998165"/>
              <a:ext cx="882595" cy="882595"/>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4800" dirty="0">
                  <a:solidFill>
                    <a:schemeClr val="tx1"/>
                  </a:solidFill>
                  <a:latin typeface="Times New Roman" panose="02020603050405020304" pitchFamily="18" charset="0"/>
                  <a:cs typeface="Times New Roman" panose="02020603050405020304" pitchFamily="18" charset="0"/>
                </a:rPr>
                <a:t>G</a:t>
              </a:r>
            </a:p>
          </p:txBody>
        </p:sp>
        <p:sp>
          <p:nvSpPr>
            <p:cNvPr id="11" name="Szövegdoboz 10">
              <a:extLst>
                <a:ext uri="{FF2B5EF4-FFF2-40B4-BE49-F238E27FC236}">
                  <a16:creationId xmlns:a16="http://schemas.microsoft.com/office/drawing/2014/main" id="{A9BF29E1-D857-4B40-BEDA-021907BCA63D}"/>
                </a:ext>
              </a:extLst>
            </p:cNvPr>
            <p:cNvSpPr txBox="1"/>
            <p:nvPr/>
          </p:nvSpPr>
          <p:spPr>
            <a:xfrm>
              <a:off x="2595802" y="3465232"/>
              <a:ext cx="420308" cy="1015663"/>
            </a:xfrm>
            <a:prstGeom prst="rect">
              <a:avLst/>
            </a:prstGeom>
            <a:noFill/>
          </p:spPr>
          <p:txBody>
            <a:bodyPr wrap="none" rtlCol="0">
              <a:spAutoFit/>
            </a:bodyPr>
            <a:lstStyle/>
            <a:p>
              <a:r>
                <a:rPr lang="hu-HU" sz="6000" dirty="0">
                  <a:solidFill>
                    <a:srgbClr val="2E0CFC"/>
                  </a:solidFill>
                </a:rPr>
                <a:t>-</a:t>
              </a:r>
              <a:endParaRPr lang="hu-HU" sz="6000" dirty="0">
                <a:solidFill>
                  <a:srgbClr val="FF0000"/>
                </a:solidFill>
              </a:endParaRPr>
            </a:p>
          </p:txBody>
        </p:sp>
        <p:sp>
          <p:nvSpPr>
            <p:cNvPr id="12" name="Romboid 11">
              <a:extLst>
                <a:ext uri="{FF2B5EF4-FFF2-40B4-BE49-F238E27FC236}">
                  <a16:creationId xmlns:a16="http://schemas.microsoft.com/office/drawing/2014/main" id="{1AADFD68-BE53-4435-9D66-D873E7CFC27C}"/>
                </a:ext>
              </a:extLst>
            </p:cNvPr>
            <p:cNvSpPr/>
            <p:nvPr/>
          </p:nvSpPr>
          <p:spPr>
            <a:xfrm rot="5400000">
              <a:off x="-144502" y="3832419"/>
              <a:ext cx="3819268" cy="2131961"/>
            </a:xfrm>
            <a:prstGeom prst="parallelogram">
              <a:avLst>
                <a:gd name="adj" fmla="val 65781"/>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cxnSp>
          <p:nvCxnSpPr>
            <p:cNvPr id="13" name="Egyenes összekötő nyíllal 12">
              <a:extLst>
                <a:ext uri="{FF2B5EF4-FFF2-40B4-BE49-F238E27FC236}">
                  <a16:creationId xmlns:a16="http://schemas.microsoft.com/office/drawing/2014/main" id="{FF334001-0A93-42A1-A0F8-E97B9FB3453F}"/>
                </a:ext>
              </a:extLst>
            </p:cNvPr>
            <p:cNvCxnSpPr>
              <a:cxnSpLocks/>
            </p:cNvCxnSpPr>
            <p:nvPr/>
          </p:nvCxnSpPr>
          <p:spPr>
            <a:xfrm>
              <a:off x="693541" y="3561139"/>
              <a:ext cx="2138334" cy="1405719"/>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4" name="Egyenes összekötő nyíllal 13">
              <a:extLst>
                <a:ext uri="{FF2B5EF4-FFF2-40B4-BE49-F238E27FC236}">
                  <a16:creationId xmlns:a16="http://schemas.microsoft.com/office/drawing/2014/main" id="{2D460BCC-CDBD-4B08-BB27-FCCB687563ED}"/>
                </a:ext>
              </a:extLst>
            </p:cNvPr>
            <p:cNvCxnSpPr>
              <a:cxnSpLocks/>
            </p:cNvCxnSpPr>
            <p:nvPr/>
          </p:nvCxnSpPr>
          <p:spPr>
            <a:xfrm>
              <a:off x="693314" y="4485231"/>
              <a:ext cx="2138334" cy="1405719"/>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5" name="Egyenes összekötő nyíllal 14">
              <a:extLst>
                <a:ext uri="{FF2B5EF4-FFF2-40B4-BE49-F238E27FC236}">
                  <a16:creationId xmlns:a16="http://schemas.microsoft.com/office/drawing/2014/main" id="{FE8F08A4-7340-47E5-9C04-25CA22077D91}"/>
                </a:ext>
              </a:extLst>
            </p:cNvPr>
            <p:cNvCxnSpPr>
              <a:cxnSpLocks/>
            </p:cNvCxnSpPr>
            <p:nvPr/>
          </p:nvCxnSpPr>
          <p:spPr>
            <a:xfrm>
              <a:off x="696036" y="5404513"/>
              <a:ext cx="2138334" cy="1405719"/>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6" name="Egyenes összekötő nyíllal 15">
              <a:extLst>
                <a:ext uri="{FF2B5EF4-FFF2-40B4-BE49-F238E27FC236}">
                  <a16:creationId xmlns:a16="http://schemas.microsoft.com/office/drawing/2014/main" id="{863F791C-6526-44C9-98EF-2B70491EDD10}"/>
                </a:ext>
              </a:extLst>
            </p:cNvPr>
            <p:cNvCxnSpPr>
              <a:cxnSpLocks/>
            </p:cNvCxnSpPr>
            <p:nvPr/>
          </p:nvCxnSpPr>
          <p:spPr>
            <a:xfrm>
              <a:off x="2830285" y="6813240"/>
              <a:ext cx="923108"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7" name="Egyenes összekötő nyíllal 16">
              <a:extLst>
                <a:ext uri="{FF2B5EF4-FFF2-40B4-BE49-F238E27FC236}">
                  <a16:creationId xmlns:a16="http://schemas.microsoft.com/office/drawing/2014/main" id="{51AB9BB2-6E5F-4C3B-BF37-625C5B172528}"/>
                </a:ext>
              </a:extLst>
            </p:cNvPr>
            <p:cNvCxnSpPr>
              <a:cxnSpLocks/>
            </p:cNvCxnSpPr>
            <p:nvPr/>
          </p:nvCxnSpPr>
          <p:spPr>
            <a:xfrm rot="5400000">
              <a:off x="957999" y="5159471"/>
              <a:ext cx="2412000"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8" name="Egyenes összekötő nyíllal 17">
              <a:extLst>
                <a:ext uri="{FF2B5EF4-FFF2-40B4-BE49-F238E27FC236}">
                  <a16:creationId xmlns:a16="http://schemas.microsoft.com/office/drawing/2014/main" id="{7AB962DF-337A-48D1-8AF7-91837B9D28C5}"/>
                </a:ext>
              </a:extLst>
            </p:cNvPr>
            <p:cNvCxnSpPr>
              <a:cxnSpLocks/>
            </p:cNvCxnSpPr>
            <p:nvPr/>
          </p:nvCxnSpPr>
          <p:spPr>
            <a:xfrm>
              <a:off x="2823935" y="5892490"/>
              <a:ext cx="923108"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9" name="Egyenes összekötő nyíllal 18">
              <a:extLst>
                <a:ext uri="{FF2B5EF4-FFF2-40B4-BE49-F238E27FC236}">
                  <a16:creationId xmlns:a16="http://schemas.microsoft.com/office/drawing/2014/main" id="{10BCBBB3-5BB4-4A7A-9F92-490482895978}"/>
                </a:ext>
              </a:extLst>
            </p:cNvPr>
            <p:cNvCxnSpPr>
              <a:cxnSpLocks/>
            </p:cNvCxnSpPr>
            <p:nvPr/>
          </p:nvCxnSpPr>
          <p:spPr>
            <a:xfrm>
              <a:off x="2836635" y="4971740"/>
              <a:ext cx="923108"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0" name="Egyenes összekötő nyíllal 19">
              <a:extLst>
                <a:ext uri="{FF2B5EF4-FFF2-40B4-BE49-F238E27FC236}">
                  <a16:creationId xmlns:a16="http://schemas.microsoft.com/office/drawing/2014/main" id="{E28945C8-274C-491E-815F-B572C079C392}"/>
                </a:ext>
              </a:extLst>
            </p:cNvPr>
            <p:cNvCxnSpPr>
              <a:cxnSpLocks/>
            </p:cNvCxnSpPr>
            <p:nvPr/>
          </p:nvCxnSpPr>
          <p:spPr>
            <a:xfrm rot="5400000">
              <a:off x="291792" y="4728396"/>
              <a:ext cx="2412000"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1" name="Egyenes összekötő nyíllal 20">
              <a:extLst>
                <a:ext uri="{FF2B5EF4-FFF2-40B4-BE49-F238E27FC236}">
                  <a16:creationId xmlns:a16="http://schemas.microsoft.com/office/drawing/2014/main" id="{220A2B04-D8D7-44DD-B5B8-BDF88ED4A5EC}"/>
                </a:ext>
              </a:extLst>
            </p:cNvPr>
            <p:cNvCxnSpPr>
              <a:cxnSpLocks/>
            </p:cNvCxnSpPr>
            <p:nvPr/>
          </p:nvCxnSpPr>
          <p:spPr>
            <a:xfrm rot="5400000">
              <a:off x="-352641" y="4292967"/>
              <a:ext cx="2412000"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2" name="Egyenes összekötő nyíllal 21">
              <a:extLst>
                <a:ext uri="{FF2B5EF4-FFF2-40B4-BE49-F238E27FC236}">
                  <a16:creationId xmlns:a16="http://schemas.microsoft.com/office/drawing/2014/main" id="{41BC19C7-D49B-4C2A-8CC3-0927F823A449}"/>
                </a:ext>
              </a:extLst>
            </p:cNvPr>
            <p:cNvCxnSpPr>
              <a:cxnSpLocks/>
            </p:cNvCxnSpPr>
            <p:nvPr/>
          </p:nvCxnSpPr>
          <p:spPr>
            <a:xfrm rot="5400000">
              <a:off x="1881114" y="5159463"/>
              <a:ext cx="2412000"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3" name="Egyenes összekötő nyíllal 22">
              <a:extLst>
                <a:ext uri="{FF2B5EF4-FFF2-40B4-BE49-F238E27FC236}">
                  <a16:creationId xmlns:a16="http://schemas.microsoft.com/office/drawing/2014/main" id="{72165135-1B1A-4E5A-AF7E-6A2D94A4DB0A}"/>
                </a:ext>
              </a:extLst>
            </p:cNvPr>
            <p:cNvCxnSpPr>
              <a:cxnSpLocks/>
            </p:cNvCxnSpPr>
            <p:nvPr/>
          </p:nvCxnSpPr>
          <p:spPr>
            <a:xfrm>
              <a:off x="2828289" y="6367107"/>
              <a:ext cx="252000"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4" name="Egyenes összekötő nyíllal 23">
              <a:extLst>
                <a:ext uri="{FF2B5EF4-FFF2-40B4-BE49-F238E27FC236}">
                  <a16:creationId xmlns:a16="http://schemas.microsoft.com/office/drawing/2014/main" id="{68501928-F862-42BD-8DF8-2674B5ADC266}"/>
                </a:ext>
              </a:extLst>
            </p:cNvPr>
            <p:cNvCxnSpPr>
              <a:cxnSpLocks/>
            </p:cNvCxnSpPr>
            <p:nvPr/>
          </p:nvCxnSpPr>
          <p:spPr>
            <a:xfrm rot="5400000">
              <a:off x="2114908" y="3828392"/>
              <a:ext cx="612000"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5" name="Egyenes összekötő nyíllal 24">
              <a:extLst>
                <a:ext uri="{FF2B5EF4-FFF2-40B4-BE49-F238E27FC236}">
                  <a16:creationId xmlns:a16="http://schemas.microsoft.com/office/drawing/2014/main" id="{43911997-123E-4C70-8B51-816E92285EC8}"/>
                </a:ext>
              </a:extLst>
            </p:cNvPr>
            <p:cNvCxnSpPr>
              <a:cxnSpLocks/>
            </p:cNvCxnSpPr>
            <p:nvPr/>
          </p:nvCxnSpPr>
          <p:spPr>
            <a:xfrm rot="5400000">
              <a:off x="1474826" y="3406024"/>
              <a:ext cx="612000"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6" name="Egyenes összekötő nyíllal 25">
              <a:extLst>
                <a:ext uri="{FF2B5EF4-FFF2-40B4-BE49-F238E27FC236}">
                  <a16:creationId xmlns:a16="http://schemas.microsoft.com/office/drawing/2014/main" id="{BB93D884-EFC6-4637-9251-F1DE86CC93C7}"/>
                </a:ext>
              </a:extLst>
            </p:cNvPr>
            <p:cNvCxnSpPr>
              <a:cxnSpLocks/>
            </p:cNvCxnSpPr>
            <p:nvPr/>
          </p:nvCxnSpPr>
          <p:spPr>
            <a:xfrm>
              <a:off x="1950720" y="2995749"/>
              <a:ext cx="1497874" cy="0"/>
            </a:xfrm>
            <a:prstGeom prst="straightConnector1">
              <a:avLst/>
            </a:prstGeom>
            <a:ln w="254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7" name="Egyenes összekötő nyíllal 26">
              <a:extLst>
                <a:ext uri="{FF2B5EF4-FFF2-40B4-BE49-F238E27FC236}">
                  <a16:creationId xmlns:a16="http://schemas.microsoft.com/office/drawing/2014/main" id="{9BF7F8B4-C5AD-49D6-96D5-C314F2EC43C9}"/>
                </a:ext>
              </a:extLst>
            </p:cNvPr>
            <p:cNvCxnSpPr>
              <a:cxnSpLocks/>
            </p:cNvCxnSpPr>
            <p:nvPr/>
          </p:nvCxnSpPr>
          <p:spPr>
            <a:xfrm flipH="1">
              <a:off x="2760617" y="3430754"/>
              <a:ext cx="236506" cy="0"/>
            </a:xfrm>
            <a:prstGeom prst="straightConnector1">
              <a:avLst/>
            </a:prstGeom>
            <a:ln w="254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28" name="Szövegdoboz 27">
              <a:extLst>
                <a:ext uri="{FF2B5EF4-FFF2-40B4-BE49-F238E27FC236}">
                  <a16:creationId xmlns:a16="http://schemas.microsoft.com/office/drawing/2014/main" id="{802749F0-7C72-4744-9C55-60232A1C4531}"/>
                </a:ext>
              </a:extLst>
            </p:cNvPr>
            <p:cNvSpPr txBox="1"/>
            <p:nvPr/>
          </p:nvSpPr>
          <p:spPr>
            <a:xfrm>
              <a:off x="3882453" y="6235902"/>
              <a:ext cx="300082" cy="369332"/>
            </a:xfrm>
            <a:prstGeom prst="rect">
              <a:avLst/>
            </a:prstGeom>
            <a:noFill/>
          </p:spPr>
          <p:txBody>
            <a:bodyPr wrap="none" rtlCol="0">
              <a:spAutoFit/>
            </a:bodyPr>
            <a:lstStyle/>
            <a:p>
              <a:r>
                <a:rPr lang="hu-HU" dirty="0">
                  <a:latin typeface="Times New Roman" panose="02020603050405020304" pitchFamily="18" charset="0"/>
                  <a:cs typeface="Times New Roman" panose="02020603050405020304" pitchFamily="18" charset="0"/>
                </a:rPr>
                <a:t>1</a:t>
              </a:r>
            </a:p>
          </p:txBody>
        </p:sp>
        <p:sp>
          <p:nvSpPr>
            <p:cNvPr id="29" name="Szövegdoboz 28">
              <a:extLst>
                <a:ext uri="{FF2B5EF4-FFF2-40B4-BE49-F238E27FC236}">
                  <a16:creationId xmlns:a16="http://schemas.microsoft.com/office/drawing/2014/main" id="{3A279FFD-E2C2-4B01-8CF0-7E88A02EFF1E}"/>
                </a:ext>
              </a:extLst>
            </p:cNvPr>
            <p:cNvSpPr txBox="1"/>
            <p:nvPr/>
          </p:nvSpPr>
          <p:spPr>
            <a:xfrm>
              <a:off x="3075485" y="6804722"/>
              <a:ext cx="300082" cy="369332"/>
            </a:xfrm>
            <a:prstGeom prst="rect">
              <a:avLst/>
            </a:prstGeom>
            <a:noFill/>
          </p:spPr>
          <p:txBody>
            <a:bodyPr wrap="none" rtlCol="0">
              <a:spAutoFit/>
            </a:bodyPr>
            <a:lstStyle/>
            <a:p>
              <a:r>
                <a:rPr lang="hu-HU" dirty="0">
                  <a:latin typeface="Times New Roman" panose="02020603050405020304" pitchFamily="18" charset="0"/>
                  <a:cs typeface="Times New Roman" panose="02020603050405020304" pitchFamily="18" charset="0"/>
                </a:rPr>
                <a:t>1</a:t>
              </a:r>
            </a:p>
          </p:txBody>
        </p:sp>
        <p:sp>
          <p:nvSpPr>
            <p:cNvPr id="30" name="Szövegdoboz 29">
              <a:extLst>
                <a:ext uri="{FF2B5EF4-FFF2-40B4-BE49-F238E27FC236}">
                  <a16:creationId xmlns:a16="http://schemas.microsoft.com/office/drawing/2014/main" id="{0558B433-9BB0-4166-A0AB-148E82969FB2}"/>
                </a:ext>
              </a:extLst>
            </p:cNvPr>
            <p:cNvSpPr txBox="1"/>
            <p:nvPr/>
          </p:nvSpPr>
          <p:spPr>
            <a:xfrm>
              <a:off x="2193561" y="6525712"/>
              <a:ext cx="300082" cy="369332"/>
            </a:xfrm>
            <a:prstGeom prst="rect">
              <a:avLst/>
            </a:prstGeom>
            <a:noFill/>
          </p:spPr>
          <p:txBody>
            <a:bodyPr wrap="none" rtlCol="0">
              <a:spAutoFit/>
            </a:bodyPr>
            <a:lstStyle/>
            <a:p>
              <a:r>
                <a:rPr lang="hu-HU" dirty="0">
                  <a:latin typeface="Times New Roman" panose="02020603050405020304" pitchFamily="18" charset="0"/>
                  <a:cs typeface="Times New Roman" panose="02020603050405020304" pitchFamily="18" charset="0"/>
                </a:rPr>
                <a:t>1</a:t>
              </a:r>
            </a:p>
          </p:txBody>
        </p:sp>
        <p:sp>
          <p:nvSpPr>
            <p:cNvPr id="31" name="Szövegdoboz 30">
              <a:extLst>
                <a:ext uri="{FF2B5EF4-FFF2-40B4-BE49-F238E27FC236}">
                  <a16:creationId xmlns:a16="http://schemas.microsoft.com/office/drawing/2014/main" id="{868F6652-40B1-4C13-8EB2-5B30CCF85422}"/>
                </a:ext>
              </a:extLst>
            </p:cNvPr>
            <p:cNvSpPr txBox="1"/>
            <p:nvPr/>
          </p:nvSpPr>
          <p:spPr>
            <a:xfrm>
              <a:off x="1576154" y="3507704"/>
              <a:ext cx="567784" cy="1015663"/>
            </a:xfrm>
            <a:prstGeom prst="rect">
              <a:avLst/>
            </a:prstGeom>
            <a:noFill/>
          </p:spPr>
          <p:txBody>
            <a:bodyPr wrap="none" rtlCol="0">
              <a:spAutoFit/>
            </a:bodyPr>
            <a:lstStyle/>
            <a:p>
              <a:r>
                <a:rPr lang="hu-HU" sz="6000" dirty="0">
                  <a:solidFill>
                    <a:srgbClr val="FF0000"/>
                  </a:solidFill>
                </a:rPr>
                <a:t>+</a:t>
              </a:r>
            </a:p>
          </p:txBody>
        </p:sp>
      </p:grpSp>
      <p:grpSp>
        <p:nvGrpSpPr>
          <p:cNvPr id="41" name="Csoportba foglalás 40">
            <a:extLst>
              <a:ext uri="{FF2B5EF4-FFF2-40B4-BE49-F238E27FC236}">
                <a16:creationId xmlns:a16="http://schemas.microsoft.com/office/drawing/2014/main" id="{D9AC3BD5-E2B0-4A8E-BA8A-E57F07949448}"/>
              </a:ext>
            </a:extLst>
          </p:cNvPr>
          <p:cNvGrpSpPr/>
          <p:nvPr/>
        </p:nvGrpSpPr>
        <p:grpSpPr>
          <a:xfrm>
            <a:off x="325763" y="2571147"/>
            <a:ext cx="3051191" cy="2324844"/>
            <a:chOff x="259774" y="3293038"/>
            <a:chExt cx="3051191" cy="2324844"/>
          </a:xfrm>
        </p:grpSpPr>
        <p:grpSp>
          <p:nvGrpSpPr>
            <p:cNvPr id="37" name="Csoportba foglalás 36">
              <a:extLst>
                <a:ext uri="{FF2B5EF4-FFF2-40B4-BE49-F238E27FC236}">
                  <a16:creationId xmlns:a16="http://schemas.microsoft.com/office/drawing/2014/main" id="{79DF16DB-10D2-49F2-BE9C-6955AC547DC8}"/>
                </a:ext>
              </a:extLst>
            </p:cNvPr>
            <p:cNvGrpSpPr/>
            <p:nvPr/>
          </p:nvGrpSpPr>
          <p:grpSpPr>
            <a:xfrm>
              <a:off x="259774" y="3293038"/>
              <a:ext cx="3051191" cy="2324844"/>
              <a:chOff x="259774" y="3293038"/>
              <a:chExt cx="3051191" cy="2324844"/>
            </a:xfrm>
          </p:grpSpPr>
          <p:sp>
            <p:nvSpPr>
              <p:cNvPr id="34" name="Romboid 33">
                <a:extLst>
                  <a:ext uri="{FF2B5EF4-FFF2-40B4-BE49-F238E27FC236}">
                    <a16:creationId xmlns:a16="http://schemas.microsoft.com/office/drawing/2014/main" id="{D1662EE3-047F-4FC4-B083-C118D11BCB08}"/>
                  </a:ext>
                </a:extLst>
              </p:cNvPr>
              <p:cNvSpPr/>
              <p:nvPr/>
            </p:nvSpPr>
            <p:spPr>
              <a:xfrm rot="5400000">
                <a:off x="164890" y="3387922"/>
                <a:ext cx="2313036" cy="2123267"/>
              </a:xfrm>
              <a:prstGeom prst="parallelogram">
                <a:avLst>
                  <a:gd name="adj" fmla="val 6622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35" name="Téglalap 34">
                <a:extLst>
                  <a:ext uri="{FF2B5EF4-FFF2-40B4-BE49-F238E27FC236}">
                    <a16:creationId xmlns:a16="http://schemas.microsoft.com/office/drawing/2014/main" id="{C1380BD1-6D22-485A-9A51-36174602DBD3}"/>
                  </a:ext>
                </a:extLst>
              </p:cNvPr>
              <p:cNvSpPr/>
              <p:nvPr/>
            </p:nvSpPr>
            <p:spPr>
              <a:xfrm>
                <a:off x="2409177" y="4713564"/>
                <a:ext cx="901788" cy="9043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grpSp>
        <p:sp>
          <p:nvSpPr>
            <p:cNvPr id="38" name="Szövegdoboz 37">
              <a:extLst>
                <a:ext uri="{FF2B5EF4-FFF2-40B4-BE49-F238E27FC236}">
                  <a16:creationId xmlns:a16="http://schemas.microsoft.com/office/drawing/2014/main" id="{C5FE3A5C-FA30-4CEF-9C7F-B88D48016AA2}"/>
                </a:ext>
              </a:extLst>
            </p:cNvPr>
            <p:cNvSpPr txBox="1"/>
            <p:nvPr/>
          </p:nvSpPr>
          <p:spPr>
            <a:xfrm>
              <a:off x="1235243" y="4299284"/>
              <a:ext cx="617477" cy="584775"/>
            </a:xfrm>
            <a:prstGeom prst="rect">
              <a:avLst/>
            </a:prstGeom>
            <a:noFill/>
          </p:spPr>
          <p:txBody>
            <a:bodyPr wrap="none" rtlCol="0">
              <a:spAutoFit/>
            </a:bodyPr>
            <a:lstStyle/>
            <a:p>
              <a:r>
                <a:rPr lang="hu-HU" sz="3200" dirty="0">
                  <a:latin typeface="Times New Roman" panose="02020603050405020304" pitchFamily="18" charset="0"/>
                  <a:cs typeface="Times New Roman" panose="02020603050405020304" pitchFamily="18" charset="0"/>
                </a:rPr>
                <a:t>V</a:t>
              </a:r>
              <a:r>
                <a:rPr lang="hu-HU" sz="3200" baseline="-25000" dirty="0">
                  <a:latin typeface="Times New Roman" panose="02020603050405020304" pitchFamily="18" charset="0"/>
                  <a:cs typeface="Times New Roman" panose="02020603050405020304" pitchFamily="18" charset="0"/>
                </a:rPr>
                <a:t>1</a:t>
              </a:r>
            </a:p>
          </p:txBody>
        </p:sp>
      </p:grpSp>
      <p:grpSp>
        <p:nvGrpSpPr>
          <p:cNvPr id="40" name="Csoportba foglalás 39">
            <a:extLst>
              <a:ext uri="{FF2B5EF4-FFF2-40B4-BE49-F238E27FC236}">
                <a16:creationId xmlns:a16="http://schemas.microsoft.com/office/drawing/2014/main" id="{87F57BB4-704F-49EA-B356-869DA74CDC08}"/>
              </a:ext>
            </a:extLst>
          </p:cNvPr>
          <p:cNvGrpSpPr/>
          <p:nvPr/>
        </p:nvGrpSpPr>
        <p:grpSpPr>
          <a:xfrm>
            <a:off x="328151" y="3492534"/>
            <a:ext cx="3042827" cy="2324747"/>
            <a:chOff x="262162" y="4214425"/>
            <a:chExt cx="3042827" cy="2324747"/>
          </a:xfrm>
        </p:grpSpPr>
        <p:grpSp>
          <p:nvGrpSpPr>
            <p:cNvPr id="36" name="Csoportba foglalás 35">
              <a:extLst>
                <a:ext uri="{FF2B5EF4-FFF2-40B4-BE49-F238E27FC236}">
                  <a16:creationId xmlns:a16="http://schemas.microsoft.com/office/drawing/2014/main" id="{71D43B66-429C-431E-943B-370DF36D6988}"/>
                </a:ext>
              </a:extLst>
            </p:cNvPr>
            <p:cNvGrpSpPr/>
            <p:nvPr/>
          </p:nvGrpSpPr>
          <p:grpSpPr>
            <a:xfrm>
              <a:off x="262162" y="4214425"/>
              <a:ext cx="3042827" cy="2324747"/>
              <a:chOff x="262162" y="4214425"/>
              <a:chExt cx="3042827" cy="2324747"/>
            </a:xfrm>
          </p:grpSpPr>
          <p:sp>
            <p:nvSpPr>
              <p:cNvPr id="32" name="Romboid 31">
                <a:extLst>
                  <a:ext uri="{FF2B5EF4-FFF2-40B4-BE49-F238E27FC236}">
                    <a16:creationId xmlns:a16="http://schemas.microsoft.com/office/drawing/2014/main" id="{70466E8A-5065-4C80-9E21-F1072A491E3D}"/>
                  </a:ext>
                </a:extLst>
              </p:cNvPr>
              <p:cNvSpPr/>
              <p:nvPr/>
            </p:nvSpPr>
            <p:spPr>
              <a:xfrm rot="5400000">
                <a:off x="161422" y="4315165"/>
                <a:ext cx="2324747" cy="2123267"/>
              </a:xfrm>
              <a:prstGeom prst="parallelogram">
                <a:avLst>
                  <a:gd name="adj" fmla="val 6622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33" name="Téglalap 32">
                <a:extLst>
                  <a:ext uri="{FF2B5EF4-FFF2-40B4-BE49-F238E27FC236}">
                    <a16:creationId xmlns:a16="http://schemas.microsoft.com/office/drawing/2014/main" id="{FA54EB69-5D4D-4B61-8AD5-8FA9E14D45CD}"/>
                  </a:ext>
                </a:extLst>
              </p:cNvPr>
              <p:cNvSpPr/>
              <p:nvPr/>
            </p:nvSpPr>
            <p:spPr>
              <a:xfrm>
                <a:off x="2408518" y="5635812"/>
                <a:ext cx="896471" cy="90092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grpSp>
        <p:sp>
          <p:nvSpPr>
            <p:cNvPr id="39" name="Szövegdoboz 38">
              <a:extLst>
                <a:ext uri="{FF2B5EF4-FFF2-40B4-BE49-F238E27FC236}">
                  <a16:creationId xmlns:a16="http://schemas.microsoft.com/office/drawing/2014/main" id="{6231E54F-92F3-4186-A2AE-9A14CADA95CF}"/>
                </a:ext>
              </a:extLst>
            </p:cNvPr>
            <p:cNvSpPr txBox="1"/>
            <p:nvPr/>
          </p:nvSpPr>
          <p:spPr>
            <a:xfrm>
              <a:off x="1243264" y="5189621"/>
              <a:ext cx="617477" cy="584775"/>
            </a:xfrm>
            <a:prstGeom prst="rect">
              <a:avLst/>
            </a:prstGeom>
            <a:noFill/>
          </p:spPr>
          <p:txBody>
            <a:bodyPr wrap="none" rtlCol="0">
              <a:spAutoFit/>
            </a:bodyPr>
            <a:lstStyle/>
            <a:p>
              <a:r>
                <a:rPr lang="hu-HU" sz="3200" dirty="0">
                  <a:latin typeface="Times New Roman" panose="02020603050405020304" pitchFamily="18" charset="0"/>
                  <a:cs typeface="Times New Roman" panose="02020603050405020304" pitchFamily="18" charset="0"/>
                </a:rPr>
                <a:t>V</a:t>
              </a:r>
              <a:r>
                <a:rPr lang="hu-HU" sz="3200" baseline="-25000" dirty="0">
                  <a:latin typeface="Times New Roman" panose="02020603050405020304" pitchFamily="18" charset="0"/>
                  <a:cs typeface="Times New Roman" panose="02020603050405020304" pitchFamily="18" charset="0"/>
                </a:rPr>
                <a:t>1</a:t>
              </a:r>
            </a:p>
          </p:txBody>
        </p:sp>
      </p:grpSp>
      <mc:AlternateContent xmlns:mc="http://schemas.openxmlformats.org/markup-compatibility/2006" xmlns:a14="http://schemas.microsoft.com/office/drawing/2010/main">
        <mc:Choice Requires="a14">
          <p:sp>
            <p:nvSpPr>
              <p:cNvPr id="46" name="Szövegdoboz 45">
                <a:extLst>
                  <a:ext uri="{FF2B5EF4-FFF2-40B4-BE49-F238E27FC236}">
                    <a16:creationId xmlns:a16="http://schemas.microsoft.com/office/drawing/2014/main" id="{51D45110-EA91-4BC4-A3CE-8A40AB3C9F64}"/>
                  </a:ext>
                </a:extLst>
              </p:cNvPr>
              <p:cNvSpPr txBox="1"/>
              <p:nvPr/>
            </p:nvSpPr>
            <p:spPr>
              <a:xfrm>
                <a:off x="6247122" y="3222509"/>
                <a:ext cx="4447371" cy="4924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hu-HU" sz="3200" i="1" smtClean="0">
                              <a:latin typeface="Cambria Math" panose="02040503050406030204" pitchFamily="18" charset="0"/>
                              <a:ea typeface="Cambria Math" panose="02040503050406030204" pitchFamily="18" charset="0"/>
                            </a:rPr>
                          </m:ctrlPr>
                        </m:sSubPr>
                        <m:e>
                          <m:r>
                            <a:rPr lang="hu-HU" sz="3200" b="0" i="1" smtClean="0">
                              <a:latin typeface="Cambria Math" panose="02040503050406030204" pitchFamily="18" charset="0"/>
                              <a:ea typeface="Cambria Math" panose="02040503050406030204" pitchFamily="18" charset="0"/>
                            </a:rPr>
                            <m:t>𝑐</m:t>
                          </m:r>
                        </m:e>
                        <m:sub>
                          <m:r>
                            <a:rPr lang="hu-HU" sz="3200" b="0" i="1" smtClean="0">
                              <a:latin typeface="Cambria Math" panose="02040503050406030204" pitchFamily="18" charset="0"/>
                              <a:ea typeface="Cambria Math" panose="02040503050406030204" pitchFamily="18" charset="0"/>
                            </a:rPr>
                            <m:t>1</m:t>
                          </m:r>
                        </m:sub>
                      </m:sSub>
                      <m:r>
                        <a:rPr lang="hu-HU" sz="3200" b="0" i="1" smtClean="0">
                          <a:latin typeface="Cambria Math" panose="02040503050406030204" pitchFamily="18" charset="0"/>
                          <a:ea typeface="Cambria Math" panose="02040503050406030204" pitchFamily="18" charset="0"/>
                        </a:rPr>
                        <m:t>=2∙</m:t>
                      </m:r>
                      <m:sSub>
                        <m:sSubPr>
                          <m:ctrlPr>
                            <a:rPr lang="hu-HU" sz="3200" b="0" i="1" smtClean="0">
                              <a:latin typeface="Cambria Math" panose="02040503050406030204" pitchFamily="18" charset="0"/>
                              <a:ea typeface="Cambria Math" panose="02040503050406030204" pitchFamily="18" charset="0"/>
                            </a:rPr>
                          </m:ctrlPr>
                        </m:sSubPr>
                        <m:e>
                          <m:r>
                            <a:rPr lang="hu-HU" sz="3200" b="0" i="1" smtClean="0">
                              <a:latin typeface="Cambria Math" panose="02040503050406030204" pitchFamily="18" charset="0"/>
                              <a:ea typeface="Cambria Math" panose="02040503050406030204" pitchFamily="18" charset="0"/>
                            </a:rPr>
                            <m:t>𝑐</m:t>
                          </m:r>
                        </m:e>
                        <m:sub>
                          <m:r>
                            <a:rPr lang="hu-HU" sz="3200" b="0" i="1" smtClean="0">
                              <a:latin typeface="Cambria Math" panose="02040503050406030204" pitchFamily="18" charset="0"/>
                              <a:ea typeface="Cambria Math" panose="02040503050406030204" pitchFamily="18" charset="0"/>
                            </a:rPr>
                            <m:t>2</m:t>
                          </m:r>
                        </m:sub>
                      </m:sSub>
                      <m:r>
                        <a:rPr lang="hu-HU" sz="3200" b="0" i="1" smtClean="0">
                          <a:latin typeface="Cambria Math" panose="02040503050406030204" pitchFamily="18" charset="0"/>
                          <a:ea typeface="Cambria Math" panose="02040503050406030204" pitchFamily="18" charset="0"/>
                        </a:rPr>
                        <m:t> é</m:t>
                      </m:r>
                      <m:r>
                        <a:rPr lang="hu-HU" sz="3200" b="0" i="1" smtClean="0">
                          <a:latin typeface="Cambria Math" panose="02040503050406030204" pitchFamily="18" charset="0"/>
                          <a:ea typeface="Cambria Math" panose="02040503050406030204" pitchFamily="18" charset="0"/>
                        </a:rPr>
                        <m:t>𝑠</m:t>
                      </m:r>
                      <m:sSub>
                        <m:sSubPr>
                          <m:ctrlPr>
                            <a:rPr lang="hu-HU" sz="3200" i="1">
                              <a:latin typeface="Cambria Math" panose="02040503050406030204" pitchFamily="18" charset="0"/>
                              <a:ea typeface="Cambria Math" panose="02040503050406030204" pitchFamily="18" charset="0"/>
                            </a:rPr>
                          </m:ctrlPr>
                        </m:sSubPr>
                        <m:e>
                          <m:r>
                            <a:rPr lang="hu-HU" sz="3200" b="0" i="1" smtClean="0">
                              <a:latin typeface="Cambria Math" panose="02040503050406030204" pitchFamily="18" charset="0"/>
                              <a:ea typeface="Cambria Math" panose="02040503050406030204" pitchFamily="18" charset="0"/>
                            </a:rPr>
                            <m:t> </m:t>
                          </m:r>
                          <m:r>
                            <a:rPr lang="hu-HU" sz="3200" i="1">
                              <a:latin typeface="Cambria Math" panose="02040503050406030204" pitchFamily="18" charset="0"/>
                              <a:ea typeface="Cambria Math" panose="02040503050406030204" pitchFamily="18" charset="0"/>
                            </a:rPr>
                            <m:t>𝜅</m:t>
                          </m:r>
                        </m:e>
                        <m:sub>
                          <m:r>
                            <a:rPr lang="hu-HU" sz="3200" b="0" i="1" smtClean="0">
                              <a:latin typeface="Cambria Math" panose="02040503050406030204" pitchFamily="18" charset="0"/>
                              <a:ea typeface="Cambria Math" panose="02040503050406030204" pitchFamily="18" charset="0"/>
                            </a:rPr>
                            <m:t>1</m:t>
                          </m:r>
                        </m:sub>
                      </m:sSub>
                      <m:r>
                        <a:rPr lang="hu-HU" sz="3200" i="1">
                          <a:latin typeface="Cambria Math" panose="02040503050406030204" pitchFamily="18" charset="0"/>
                          <a:ea typeface="Cambria Math" panose="02040503050406030204" pitchFamily="18" charset="0"/>
                        </a:rPr>
                        <m:t>=</m:t>
                      </m:r>
                      <m:r>
                        <a:rPr lang="hu-HU" sz="3200" b="0" i="1" smtClean="0">
                          <a:latin typeface="Cambria Math" panose="02040503050406030204" pitchFamily="18" charset="0"/>
                          <a:ea typeface="Cambria Math" panose="02040503050406030204" pitchFamily="18" charset="0"/>
                        </a:rPr>
                        <m:t>2</m:t>
                      </m:r>
                      <m:r>
                        <a:rPr lang="hu-HU" sz="3200" i="1">
                          <a:latin typeface="Cambria Math" panose="02040503050406030204" pitchFamily="18" charset="0"/>
                          <a:ea typeface="Cambria Math" panose="02040503050406030204" pitchFamily="18" charset="0"/>
                        </a:rPr>
                        <m:t>∙</m:t>
                      </m:r>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𝜅</m:t>
                          </m:r>
                        </m:e>
                        <m:sub>
                          <m:r>
                            <a:rPr lang="hu-HU" sz="3200" b="0" i="1" smtClean="0">
                              <a:latin typeface="Cambria Math" panose="02040503050406030204" pitchFamily="18" charset="0"/>
                              <a:ea typeface="Cambria Math" panose="02040503050406030204" pitchFamily="18" charset="0"/>
                            </a:rPr>
                            <m:t>2</m:t>
                          </m:r>
                        </m:sub>
                      </m:sSub>
                    </m:oMath>
                  </m:oMathPara>
                </a14:m>
                <a:endParaRPr lang="hu-HU" sz="3200" dirty="0"/>
              </a:p>
            </p:txBody>
          </p:sp>
        </mc:Choice>
        <mc:Fallback xmlns="">
          <p:sp>
            <p:nvSpPr>
              <p:cNvPr id="46" name="Szövegdoboz 45">
                <a:extLst>
                  <a:ext uri="{FF2B5EF4-FFF2-40B4-BE49-F238E27FC236}">
                    <a16:creationId xmlns:a16="http://schemas.microsoft.com/office/drawing/2014/main" id="{51D45110-EA91-4BC4-A3CE-8A40AB3C9F64}"/>
                  </a:ext>
                </a:extLst>
              </p:cNvPr>
              <p:cNvSpPr txBox="1">
                <a:spLocks noRot="1" noChangeAspect="1" noMove="1" noResize="1" noEditPoints="1" noAdjustHandles="1" noChangeArrowheads="1" noChangeShapeType="1" noTextEdit="1"/>
              </p:cNvSpPr>
              <p:nvPr/>
            </p:nvSpPr>
            <p:spPr>
              <a:xfrm>
                <a:off x="6247122" y="3222509"/>
                <a:ext cx="4447371" cy="492443"/>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7" name="Szövegdoboz 46">
                <a:extLst>
                  <a:ext uri="{FF2B5EF4-FFF2-40B4-BE49-F238E27FC236}">
                    <a16:creationId xmlns:a16="http://schemas.microsoft.com/office/drawing/2014/main" id="{01C5C2BA-A61A-4589-86D7-373A07B7673F}"/>
                  </a:ext>
                </a:extLst>
              </p:cNvPr>
              <p:cNvSpPr txBox="1"/>
              <p:nvPr/>
            </p:nvSpPr>
            <p:spPr>
              <a:xfrm>
                <a:off x="6813125" y="4869869"/>
                <a:ext cx="4662366" cy="100572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hu-HU" sz="3200" i="1" smtClean="0">
                              <a:latin typeface="Cambria Math" panose="02040503050406030204" pitchFamily="18" charset="0"/>
                              <a:ea typeface="Cambria Math" panose="02040503050406030204" pitchFamily="18" charset="0"/>
                            </a:rPr>
                          </m:ctrlPr>
                        </m:sSubPr>
                        <m:e>
                          <m:r>
                            <m:rPr>
                              <m:sty m:val="p"/>
                            </m:rPr>
                            <a:rPr lang="el-GR" sz="3200" i="1" smtClean="0">
                              <a:latin typeface="Cambria Math" panose="02040503050406030204" pitchFamily="18" charset="0"/>
                              <a:ea typeface="Cambria Math" panose="02040503050406030204" pitchFamily="18" charset="0"/>
                            </a:rPr>
                            <m:t>Λ</m:t>
                          </m:r>
                        </m:e>
                        <m:sub>
                          <m:r>
                            <a:rPr lang="hu-HU" sz="3200" b="0" i="1" smtClean="0">
                              <a:latin typeface="Cambria Math" panose="02040503050406030204" pitchFamily="18" charset="0"/>
                              <a:ea typeface="Cambria Math" panose="02040503050406030204" pitchFamily="18" charset="0"/>
                            </a:rPr>
                            <m:t>1</m:t>
                          </m:r>
                        </m:sub>
                      </m:sSub>
                      <m:r>
                        <a:rPr lang="hu-HU" sz="3200" b="0" i="1" smtClean="0">
                          <a:latin typeface="Cambria Math" panose="02040503050406030204" pitchFamily="18" charset="0"/>
                          <a:ea typeface="Cambria Math" panose="02040503050406030204" pitchFamily="18" charset="0"/>
                        </a:rPr>
                        <m:t>=</m:t>
                      </m:r>
                      <m:f>
                        <m:fPr>
                          <m:ctrlPr>
                            <a:rPr lang="hu-HU" sz="3200" b="0" i="1" smtClean="0">
                              <a:latin typeface="Cambria Math" panose="02040503050406030204" pitchFamily="18" charset="0"/>
                              <a:ea typeface="Cambria Math" panose="02040503050406030204" pitchFamily="18" charset="0"/>
                            </a:rPr>
                          </m:ctrlPr>
                        </m:fPr>
                        <m:num>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𝜅</m:t>
                              </m:r>
                            </m:e>
                            <m:sub>
                              <m:r>
                                <a:rPr lang="hu-HU" sz="3200" b="0" i="1" smtClean="0">
                                  <a:latin typeface="Cambria Math" panose="02040503050406030204" pitchFamily="18" charset="0"/>
                                  <a:ea typeface="Cambria Math" panose="02040503050406030204" pitchFamily="18" charset="0"/>
                                </a:rPr>
                                <m:t>1</m:t>
                              </m:r>
                            </m:sub>
                          </m:sSub>
                        </m:num>
                        <m:den>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𝑐</m:t>
                              </m:r>
                            </m:e>
                            <m:sub>
                              <m:r>
                                <a:rPr lang="hu-HU" sz="3200" b="0" i="1" smtClean="0">
                                  <a:latin typeface="Cambria Math" panose="02040503050406030204" pitchFamily="18" charset="0"/>
                                  <a:ea typeface="Cambria Math" panose="02040503050406030204" pitchFamily="18" charset="0"/>
                                </a:rPr>
                                <m:t>1</m:t>
                              </m:r>
                            </m:sub>
                          </m:sSub>
                        </m:den>
                      </m:f>
                      <m:r>
                        <a:rPr lang="hu-HU" sz="3200" i="1">
                          <a:latin typeface="Cambria Math" panose="02040503050406030204" pitchFamily="18" charset="0"/>
                          <a:ea typeface="Cambria Math" panose="02040503050406030204" pitchFamily="18" charset="0"/>
                        </a:rPr>
                        <m:t>=</m:t>
                      </m:r>
                      <m:f>
                        <m:fPr>
                          <m:ctrlPr>
                            <a:rPr lang="hu-HU" sz="3200" i="1">
                              <a:latin typeface="Cambria Math" panose="02040503050406030204" pitchFamily="18" charset="0"/>
                              <a:ea typeface="Cambria Math" panose="02040503050406030204" pitchFamily="18" charset="0"/>
                            </a:rPr>
                          </m:ctrlPr>
                        </m:fPr>
                        <m:num>
                          <m:sSub>
                            <m:sSubPr>
                              <m:ctrlPr>
                                <a:rPr lang="hu-HU" sz="3200" i="1">
                                  <a:latin typeface="Cambria Math" panose="02040503050406030204" pitchFamily="18" charset="0"/>
                                  <a:ea typeface="Cambria Math" panose="02040503050406030204" pitchFamily="18" charset="0"/>
                                </a:rPr>
                              </m:ctrlPr>
                            </m:sSubPr>
                            <m:e>
                              <m:r>
                                <a:rPr lang="hu-HU" sz="3200" b="0" i="1" smtClean="0">
                                  <a:latin typeface="Cambria Math" panose="02040503050406030204" pitchFamily="18" charset="0"/>
                                  <a:ea typeface="Cambria Math" panose="02040503050406030204" pitchFamily="18" charset="0"/>
                                </a:rPr>
                                <m:t>2</m:t>
                              </m:r>
                              <m:r>
                                <a:rPr lang="hu-HU" sz="3200" i="1">
                                  <a:latin typeface="Cambria Math" panose="02040503050406030204" pitchFamily="18" charset="0"/>
                                  <a:ea typeface="Cambria Math" panose="02040503050406030204" pitchFamily="18" charset="0"/>
                                </a:rPr>
                                <m:t>𝜅</m:t>
                              </m:r>
                            </m:e>
                            <m:sub>
                              <m:r>
                                <a:rPr lang="hu-HU" sz="3200" b="0" i="1" smtClean="0">
                                  <a:latin typeface="Cambria Math" panose="02040503050406030204" pitchFamily="18" charset="0"/>
                                  <a:ea typeface="Cambria Math" panose="02040503050406030204" pitchFamily="18" charset="0"/>
                                </a:rPr>
                                <m:t>2</m:t>
                              </m:r>
                            </m:sub>
                          </m:sSub>
                        </m:num>
                        <m:den>
                          <m:sSub>
                            <m:sSubPr>
                              <m:ctrlPr>
                                <a:rPr lang="hu-HU" sz="3200" i="1" smtClean="0">
                                  <a:latin typeface="Cambria Math" panose="02040503050406030204" pitchFamily="18" charset="0"/>
                                  <a:ea typeface="Cambria Math" panose="02040503050406030204" pitchFamily="18" charset="0"/>
                                </a:rPr>
                              </m:ctrlPr>
                            </m:sSubPr>
                            <m:e>
                              <m:r>
                                <a:rPr lang="hu-HU" sz="3200" b="0" i="1" smtClean="0">
                                  <a:latin typeface="Cambria Math" panose="02040503050406030204" pitchFamily="18" charset="0"/>
                                  <a:ea typeface="Cambria Math" panose="02040503050406030204" pitchFamily="18" charset="0"/>
                                </a:rPr>
                                <m:t>2</m:t>
                              </m:r>
                              <m:r>
                                <a:rPr lang="hu-HU" sz="3200" b="0" i="1" smtClean="0">
                                  <a:latin typeface="Cambria Math" panose="02040503050406030204" pitchFamily="18" charset="0"/>
                                  <a:ea typeface="Cambria Math" panose="02040503050406030204" pitchFamily="18" charset="0"/>
                                </a:rPr>
                                <m:t>𝑐</m:t>
                              </m:r>
                            </m:e>
                            <m:sub>
                              <m:r>
                                <a:rPr lang="hu-HU" sz="3200" b="0" i="1" smtClean="0">
                                  <a:latin typeface="Cambria Math" panose="02040503050406030204" pitchFamily="18" charset="0"/>
                                  <a:ea typeface="Cambria Math" panose="02040503050406030204" pitchFamily="18" charset="0"/>
                                </a:rPr>
                                <m:t>2</m:t>
                              </m:r>
                            </m:sub>
                          </m:sSub>
                        </m:den>
                      </m:f>
                      <m:r>
                        <a:rPr lang="hu-HU" sz="3200" b="0" i="1" smtClean="0">
                          <a:latin typeface="Cambria Math" panose="02040503050406030204" pitchFamily="18" charset="0"/>
                          <a:ea typeface="Cambria Math" panose="02040503050406030204" pitchFamily="18" charset="0"/>
                        </a:rPr>
                        <m:t>=</m:t>
                      </m:r>
                      <m:f>
                        <m:fPr>
                          <m:ctrlPr>
                            <a:rPr lang="hu-HU" sz="3200" i="1">
                              <a:latin typeface="Cambria Math" panose="02040503050406030204" pitchFamily="18" charset="0"/>
                              <a:ea typeface="Cambria Math" panose="02040503050406030204" pitchFamily="18" charset="0"/>
                            </a:rPr>
                          </m:ctrlPr>
                        </m:fPr>
                        <m:num>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𝜅</m:t>
                              </m:r>
                            </m:e>
                            <m:sub>
                              <m:r>
                                <a:rPr lang="hu-HU" sz="3200" b="0" i="1" smtClean="0">
                                  <a:latin typeface="Cambria Math" panose="02040503050406030204" pitchFamily="18" charset="0"/>
                                  <a:ea typeface="Cambria Math" panose="02040503050406030204" pitchFamily="18" charset="0"/>
                                </a:rPr>
                                <m:t>2</m:t>
                              </m:r>
                            </m:sub>
                          </m:sSub>
                        </m:num>
                        <m:den>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𝑐</m:t>
                              </m:r>
                            </m:e>
                            <m:sub>
                              <m:r>
                                <a:rPr lang="hu-HU" sz="3200" b="0" i="1" smtClean="0">
                                  <a:latin typeface="Cambria Math" panose="02040503050406030204" pitchFamily="18" charset="0"/>
                                  <a:ea typeface="Cambria Math" panose="02040503050406030204" pitchFamily="18" charset="0"/>
                                </a:rPr>
                                <m:t>2</m:t>
                              </m:r>
                            </m:sub>
                          </m:sSub>
                        </m:den>
                      </m:f>
                      <m:sSub>
                        <m:sSubPr>
                          <m:ctrlPr>
                            <a:rPr lang="hu-HU" sz="3200" i="1">
                              <a:latin typeface="Cambria Math" panose="02040503050406030204" pitchFamily="18" charset="0"/>
                              <a:ea typeface="Cambria Math" panose="02040503050406030204" pitchFamily="18" charset="0"/>
                            </a:rPr>
                          </m:ctrlPr>
                        </m:sSubPr>
                        <m:e>
                          <m:r>
                            <a:rPr lang="hu-HU" sz="3200" b="0" i="1" smtClean="0">
                              <a:latin typeface="Cambria Math" panose="02040503050406030204" pitchFamily="18" charset="0"/>
                              <a:ea typeface="Cambria Math" panose="02040503050406030204" pitchFamily="18" charset="0"/>
                            </a:rPr>
                            <m:t>=</m:t>
                          </m:r>
                          <m:r>
                            <m:rPr>
                              <m:sty m:val="p"/>
                            </m:rPr>
                            <a:rPr lang="el-GR" sz="3200" i="1">
                              <a:latin typeface="Cambria Math" panose="02040503050406030204" pitchFamily="18" charset="0"/>
                              <a:ea typeface="Cambria Math" panose="02040503050406030204" pitchFamily="18" charset="0"/>
                            </a:rPr>
                            <m:t>Λ</m:t>
                          </m:r>
                        </m:e>
                        <m:sub>
                          <m:r>
                            <a:rPr lang="hu-HU" sz="3200" b="0" i="1" smtClean="0">
                              <a:latin typeface="Cambria Math" panose="02040503050406030204" pitchFamily="18" charset="0"/>
                              <a:ea typeface="Cambria Math" panose="02040503050406030204" pitchFamily="18" charset="0"/>
                            </a:rPr>
                            <m:t>2</m:t>
                          </m:r>
                        </m:sub>
                      </m:sSub>
                    </m:oMath>
                  </m:oMathPara>
                </a14:m>
                <a:endParaRPr lang="hu-HU" sz="3200" dirty="0"/>
              </a:p>
            </p:txBody>
          </p:sp>
        </mc:Choice>
        <mc:Fallback xmlns="">
          <p:sp>
            <p:nvSpPr>
              <p:cNvPr id="47" name="Szövegdoboz 46">
                <a:extLst>
                  <a:ext uri="{FF2B5EF4-FFF2-40B4-BE49-F238E27FC236}">
                    <a16:creationId xmlns:a16="http://schemas.microsoft.com/office/drawing/2014/main" id="{01C5C2BA-A61A-4589-86D7-373A07B7673F}"/>
                  </a:ext>
                </a:extLst>
              </p:cNvPr>
              <p:cNvSpPr txBox="1">
                <a:spLocks noRot="1" noChangeAspect="1" noMove="1" noResize="1" noEditPoints="1" noAdjustHandles="1" noChangeArrowheads="1" noChangeShapeType="1" noTextEdit="1"/>
              </p:cNvSpPr>
              <p:nvPr/>
            </p:nvSpPr>
            <p:spPr>
              <a:xfrm>
                <a:off x="6813125" y="4869869"/>
                <a:ext cx="4662366" cy="1005725"/>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8" name="Szövegdoboz 47">
                <a:extLst>
                  <a:ext uri="{FF2B5EF4-FFF2-40B4-BE49-F238E27FC236}">
                    <a16:creationId xmlns:a16="http://schemas.microsoft.com/office/drawing/2014/main" id="{6AE84983-A540-433E-9DF1-E08824330548}"/>
                  </a:ext>
                </a:extLst>
              </p:cNvPr>
              <p:cNvSpPr txBox="1"/>
              <p:nvPr/>
            </p:nvSpPr>
            <p:spPr>
              <a:xfrm>
                <a:off x="7001482" y="3850365"/>
                <a:ext cx="3608744" cy="92397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hu-HU" sz="3200" i="1" smtClean="0">
                              <a:latin typeface="Cambria Math" panose="02040503050406030204" pitchFamily="18" charset="0"/>
                              <a:ea typeface="Cambria Math" panose="02040503050406030204" pitchFamily="18" charset="0"/>
                            </a:rPr>
                          </m:ctrlPr>
                        </m:sSubPr>
                        <m:e>
                          <m:r>
                            <m:rPr>
                              <m:sty m:val="p"/>
                            </m:rPr>
                            <a:rPr lang="el-GR" sz="3200" i="1" smtClean="0">
                              <a:latin typeface="Cambria Math" panose="02040503050406030204" pitchFamily="18" charset="0"/>
                              <a:ea typeface="Cambria Math" panose="02040503050406030204" pitchFamily="18" charset="0"/>
                            </a:rPr>
                            <m:t>Λ</m:t>
                          </m:r>
                        </m:e>
                        <m:sub>
                          <m:r>
                            <a:rPr lang="hu-HU" sz="3200" b="0" i="1" smtClean="0">
                              <a:latin typeface="Cambria Math" panose="02040503050406030204" pitchFamily="18" charset="0"/>
                              <a:ea typeface="Cambria Math" panose="02040503050406030204" pitchFamily="18" charset="0"/>
                            </a:rPr>
                            <m:t>1</m:t>
                          </m:r>
                        </m:sub>
                      </m:sSub>
                      <m:r>
                        <a:rPr lang="hu-HU" sz="3200" b="0" i="1" smtClean="0">
                          <a:latin typeface="Cambria Math" panose="02040503050406030204" pitchFamily="18" charset="0"/>
                          <a:ea typeface="Cambria Math" panose="02040503050406030204" pitchFamily="18" charset="0"/>
                        </a:rPr>
                        <m:t>=</m:t>
                      </m:r>
                      <m:f>
                        <m:fPr>
                          <m:ctrlPr>
                            <a:rPr lang="hu-HU" sz="3200" b="0" i="1" smtClean="0">
                              <a:latin typeface="Cambria Math" panose="02040503050406030204" pitchFamily="18" charset="0"/>
                              <a:ea typeface="Cambria Math" panose="02040503050406030204" pitchFamily="18" charset="0"/>
                            </a:rPr>
                          </m:ctrlPr>
                        </m:fPr>
                        <m:num>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𝜅</m:t>
                              </m:r>
                            </m:e>
                            <m:sub>
                              <m:r>
                                <a:rPr lang="hu-HU" sz="3200" i="1">
                                  <a:latin typeface="Cambria Math" panose="02040503050406030204" pitchFamily="18" charset="0"/>
                                  <a:ea typeface="Cambria Math" panose="02040503050406030204" pitchFamily="18" charset="0"/>
                                </a:rPr>
                                <m:t>1</m:t>
                              </m:r>
                            </m:sub>
                          </m:sSub>
                        </m:num>
                        <m:den>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𝑐</m:t>
                              </m:r>
                            </m:e>
                            <m:sub>
                              <m:r>
                                <a:rPr lang="hu-HU" sz="3200" b="0" i="1" smtClean="0">
                                  <a:latin typeface="Cambria Math" panose="02040503050406030204" pitchFamily="18" charset="0"/>
                                  <a:ea typeface="Cambria Math" panose="02040503050406030204" pitchFamily="18" charset="0"/>
                                </a:rPr>
                                <m:t>1</m:t>
                              </m:r>
                            </m:sub>
                          </m:sSub>
                        </m:den>
                      </m:f>
                      <m:r>
                        <a:rPr lang="hu-HU" sz="3200" b="0" i="1" smtClean="0">
                          <a:latin typeface="Cambria Math" panose="02040503050406030204" pitchFamily="18" charset="0"/>
                          <a:ea typeface="Cambria Math" panose="02040503050406030204" pitchFamily="18" charset="0"/>
                        </a:rPr>
                        <m:t> é</m:t>
                      </m:r>
                      <m:r>
                        <a:rPr lang="hu-HU" sz="3200" b="0" i="1" smtClean="0">
                          <a:latin typeface="Cambria Math" panose="02040503050406030204" pitchFamily="18" charset="0"/>
                          <a:ea typeface="Cambria Math" panose="02040503050406030204" pitchFamily="18" charset="0"/>
                        </a:rPr>
                        <m:t>𝑠</m:t>
                      </m:r>
                      <m:sSub>
                        <m:sSubPr>
                          <m:ctrlPr>
                            <a:rPr lang="hu-HU" sz="3200" i="1">
                              <a:latin typeface="Cambria Math" panose="02040503050406030204" pitchFamily="18" charset="0"/>
                              <a:ea typeface="Cambria Math" panose="02040503050406030204" pitchFamily="18" charset="0"/>
                            </a:rPr>
                          </m:ctrlPr>
                        </m:sSubPr>
                        <m:e>
                          <m:r>
                            <a:rPr lang="hu-HU" sz="3200" b="0" i="1" smtClean="0">
                              <a:latin typeface="Cambria Math" panose="02040503050406030204" pitchFamily="18" charset="0"/>
                              <a:ea typeface="Cambria Math" panose="02040503050406030204" pitchFamily="18" charset="0"/>
                            </a:rPr>
                            <m:t> </m:t>
                          </m:r>
                          <m:r>
                            <m:rPr>
                              <m:sty m:val="p"/>
                            </m:rPr>
                            <a:rPr lang="el-GR" sz="3200" i="1">
                              <a:latin typeface="Cambria Math" panose="02040503050406030204" pitchFamily="18" charset="0"/>
                              <a:ea typeface="Cambria Math" panose="02040503050406030204" pitchFamily="18" charset="0"/>
                            </a:rPr>
                            <m:t>Λ</m:t>
                          </m:r>
                        </m:e>
                        <m:sub>
                          <m:r>
                            <a:rPr lang="hu-HU" sz="3200" b="0" i="1" smtClean="0">
                              <a:latin typeface="Cambria Math" panose="02040503050406030204" pitchFamily="18" charset="0"/>
                              <a:ea typeface="Cambria Math" panose="02040503050406030204" pitchFamily="18" charset="0"/>
                            </a:rPr>
                            <m:t>2</m:t>
                          </m:r>
                        </m:sub>
                      </m:sSub>
                      <m:r>
                        <a:rPr lang="hu-HU" sz="3200" i="1">
                          <a:latin typeface="Cambria Math" panose="02040503050406030204" pitchFamily="18" charset="0"/>
                          <a:ea typeface="Cambria Math" panose="02040503050406030204" pitchFamily="18" charset="0"/>
                        </a:rPr>
                        <m:t>=</m:t>
                      </m:r>
                      <m:f>
                        <m:fPr>
                          <m:ctrlPr>
                            <a:rPr lang="hu-HU" sz="3200" i="1">
                              <a:latin typeface="Cambria Math" panose="02040503050406030204" pitchFamily="18" charset="0"/>
                              <a:ea typeface="Cambria Math" panose="02040503050406030204" pitchFamily="18" charset="0"/>
                            </a:rPr>
                          </m:ctrlPr>
                        </m:fPr>
                        <m:num>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𝜅</m:t>
                              </m:r>
                            </m:e>
                            <m:sub>
                              <m:r>
                                <a:rPr lang="hu-HU" sz="3200" b="0" i="1" smtClean="0">
                                  <a:latin typeface="Cambria Math" panose="02040503050406030204" pitchFamily="18" charset="0"/>
                                  <a:ea typeface="Cambria Math" panose="02040503050406030204" pitchFamily="18" charset="0"/>
                                </a:rPr>
                                <m:t>2</m:t>
                              </m:r>
                            </m:sub>
                          </m:sSub>
                        </m:num>
                        <m:den>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𝑐</m:t>
                              </m:r>
                            </m:e>
                            <m:sub>
                              <m:r>
                                <a:rPr lang="hu-HU" sz="3200" i="1">
                                  <a:latin typeface="Cambria Math" panose="02040503050406030204" pitchFamily="18" charset="0"/>
                                  <a:ea typeface="Cambria Math" panose="02040503050406030204" pitchFamily="18" charset="0"/>
                                </a:rPr>
                                <m:t>2</m:t>
                              </m:r>
                            </m:sub>
                          </m:sSub>
                        </m:den>
                      </m:f>
                    </m:oMath>
                  </m:oMathPara>
                </a14:m>
                <a:endParaRPr lang="hu-HU" sz="3200" dirty="0"/>
              </a:p>
            </p:txBody>
          </p:sp>
        </mc:Choice>
        <mc:Fallback xmlns="">
          <p:sp>
            <p:nvSpPr>
              <p:cNvPr id="48" name="Szövegdoboz 47">
                <a:extLst>
                  <a:ext uri="{FF2B5EF4-FFF2-40B4-BE49-F238E27FC236}">
                    <a16:creationId xmlns:a16="http://schemas.microsoft.com/office/drawing/2014/main" id="{6AE84983-A540-433E-9DF1-E08824330548}"/>
                  </a:ext>
                </a:extLst>
              </p:cNvPr>
              <p:cNvSpPr txBox="1">
                <a:spLocks noRot="1" noChangeAspect="1" noMove="1" noResize="1" noEditPoints="1" noAdjustHandles="1" noChangeArrowheads="1" noChangeShapeType="1" noTextEdit="1"/>
              </p:cNvSpPr>
              <p:nvPr/>
            </p:nvSpPr>
            <p:spPr>
              <a:xfrm>
                <a:off x="7001482" y="3850365"/>
                <a:ext cx="3608744" cy="923971"/>
              </a:xfrm>
              <a:prstGeom prst="rect">
                <a:avLst/>
              </a:prstGeom>
              <a:blipFill>
                <a:blip r:embed="rId5"/>
                <a:stretch>
                  <a:fillRect/>
                </a:stretch>
              </a:blipFill>
            </p:spPr>
            <p:txBody>
              <a:bodyPr/>
              <a:lstStyle/>
              <a:p>
                <a:r>
                  <a:rPr lang="en-US">
                    <a:noFill/>
                  </a:rPr>
                  <a:t> </a:t>
                </a:r>
              </a:p>
            </p:txBody>
          </p:sp>
        </mc:Fallback>
      </mc:AlternateContent>
      <p:sp>
        <p:nvSpPr>
          <p:cNvPr id="49" name="Szövegdoboz 48">
            <a:extLst>
              <a:ext uri="{FF2B5EF4-FFF2-40B4-BE49-F238E27FC236}">
                <a16:creationId xmlns:a16="http://schemas.microsoft.com/office/drawing/2014/main" id="{C96B49A0-4751-4AB1-B538-AF1FA7AC2E9F}"/>
              </a:ext>
            </a:extLst>
          </p:cNvPr>
          <p:cNvSpPr txBox="1"/>
          <p:nvPr/>
        </p:nvSpPr>
        <p:spPr>
          <a:xfrm>
            <a:off x="5325590" y="1591513"/>
            <a:ext cx="5141151" cy="523220"/>
          </a:xfrm>
          <a:prstGeom prst="rect">
            <a:avLst/>
          </a:prstGeom>
          <a:noFill/>
        </p:spPr>
        <p:txBody>
          <a:bodyPr wrap="none" rtlCol="0">
            <a:spAutoFit/>
          </a:bodyPr>
          <a:lstStyle/>
          <a:p>
            <a:pPr algn="ctr"/>
            <a:r>
              <a:rPr lang="hu-HU" sz="2800" dirty="0">
                <a:latin typeface="Times New Roman" panose="02020603050405020304" pitchFamily="18" charset="0"/>
                <a:cs typeface="Times New Roman" panose="02020603050405020304" pitchFamily="18" charset="0"/>
              </a:rPr>
              <a:t>Bizonyítsuk az előző állításunkat! </a:t>
            </a:r>
          </a:p>
        </p:txBody>
      </p:sp>
      <p:sp>
        <p:nvSpPr>
          <p:cNvPr id="51" name="Szövegdoboz 50">
            <a:extLst>
              <a:ext uri="{FF2B5EF4-FFF2-40B4-BE49-F238E27FC236}">
                <a16:creationId xmlns:a16="http://schemas.microsoft.com/office/drawing/2014/main" id="{DF0F6103-AB8F-40BD-A659-A4B006750EA4}"/>
              </a:ext>
            </a:extLst>
          </p:cNvPr>
          <p:cNvSpPr txBox="1"/>
          <p:nvPr/>
        </p:nvSpPr>
        <p:spPr>
          <a:xfrm>
            <a:off x="4025284" y="5074450"/>
            <a:ext cx="2392001" cy="523220"/>
          </a:xfrm>
          <a:prstGeom prst="rect">
            <a:avLst/>
          </a:prstGeom>
          <a:noFill/>
        </p:spPr>
        <p:txBody>
          <a:bodyPr wrap="none" rtlCol="0">
            <a:spAutoFit/>
          </a:bodyPr>
          <a:lstStyle/>
          <a:p>
            <a:pPr algn="ctr"/>
            <a:r>
              <a:rPr lang="en-US" sz="2800" dirty="0">
                <a:latin typeface="Times New Roman" panose="02020603050405020304" pitchFamily="18" charset="0"/>
                <a:cs typeface="Times New Roman" panose="02020603050405020304" pitchFamily="18" charset="0"/>
              </a:rPr>
              <a:t>b</a:t>
            </a:r>
            <a:r>
              <a:rPr lang="hu-HU" sz="2800" dirty="0" err="1">
                <a:latin typeface="Times New Roman" panose="02020603050405020304" pitchFamily="18" charset="0"/>
                <a:cs typeface="Times New Roman" panose="02020603050405020304" pitchFamily="18" charset="0"/>
              </a:rPr>
              <a:t>ehelyettesítve</a:t>
            </a:r>
            <a:endParaRPr lang="hu-HU" sz="2800" dirty="0">
              <a:latin typeface="Times New Roman" panose="02020603050405020304" pitchFamily="18" charset="0"/>
              <a:cs typeface="Times New Roman" panose="02020603050405020304" pitchFamily="18" charset="0"/>
            </a:endParaRPr>
          </a:p>
        </p:txBody>
      </p:sp>
      <p:sp>
        <p:nvSpPr>
          <p:cNvPr id="52" name="Szövegdoboz 51">
            <a:extLst>
              <a:ext uri="{FF2B5EF4-FFF2-40B4-BE49-F238E27FC236}">
                <a16:creationId xmlns:a16="http://schemas.microsoft.com/office/drawing/2014/main" id="{7BF26978-D273-441C-AFAD-449E1A02B9A6}"/>
              </a:ext>
            </a:extLst>
          </p:cNvPr>
          <p:cNvSpPr txBox="1"/>
          <p:nvPr/>
        </p:nvSpPr>
        <p:spPr>
          <a:xfrm>
            <a:off x="4517942" y="3995569"/>
            <a:ext cx="1438215" cy="523220"/>
          </a:xfrm>
          <a:prstGeom prst="rect">
            <a:avLst/>
          </a:prstGeom>
          <a:noFill/>
        </p:spPr>
        <p:txBody>
          <a:bodyPr wrap="none" rtlCol="0">
            <a:spAutoFit/>
          </a:bodyPr>
          <a:lstStyle/>
          <a:p>
            <a:pPr algn="ctr"/>
            <a:r>
              <a:rPr lang="hu-HU" sz="2800" dirty="0">
                <a:latin typeface="Times New Roman" panose="02020603050405020304" pitchFamily="18" charset="0"/>
                <a:cs typeface="Times New Roman" panose="02020603050405020304" pitchFamily="18" charset="0"/>
              </a:rPr>
              <a:t>valamint</a:t>
            </a:r>
          </a:p>
        </p:txBody>
      </p:sp>
      <p:sp>
        <p:nvSpPr>
          <p:cNvPr id="53" name="Szövegdoboz 52">
            <a:extLst>
              <a:ext uri="{FF2B5EF4-FFF2-40B4-BE49-F238E27FC236}">
                <a16:creationId xmlns:a16="http://schemas.microsoft.com/office/drawing/2014/main" id="{11616378-9BA8-4E6D-9BFF-E8D900655852}"/>
              </a:ext>
            </a:extLst>
          </p:cNvPr>
          <p:cNvSpPr txBox="1"/>
          <p:nvPr/>
        </p:nvSpPr>
        <p:spPr>
          <a:xfrm>
            <a:off x="4423534" y="5884989"/>
            <a:ext cx="6672019" cy="523220"/>
          </a:xfrm>
          <a:prstGeom prst="rect">
            <a:avLst/>
          </a:prstGeom>
          <a:noFill/>
        </p:spPr>
        <p:txBody>
          <a:bodyPr wrap="none" rtlCol="0">
            <a:spAutoFit/>
          </a:bodyPr>
          <a:lstStyle/>
          <a:p>
            <a:pPr algn="ctr"/>
            <a:r>
              <a:rPr lang="hu-HU" sz="2800" dirty="0">
                <a:latin typeface="Times New Roman" panose="02020603050405020304" pitchFamily="18" charset="0"/>
                <a:cs typeface="Times New Roman" panose="02020603050405020304" pitchFamily="18" charset="0"/>
              </a:rPr>
              <a:t>azaz a moláris fajlagos vezetés nem változik!</a:t>
            </a:r>
          </a:p>
        </p:txBody>
      </p:sp>
      <p:sp>
        <p:nvSpPr>
          <p:cNvPr id="55" name="Szövegdoboz 54">
            <a:extLst>
              <a:ext uri="{FF2B5EF4-FFF2-40B4-BE49-F238E27FC236}">
                <a16:creationId xmlns:a16="http://schemas.microsoft.com/office/drawing/2014/main" id="{C73A630D-5903-4D9C-9F45-F020533D76FF}"/>
              </a:ext>
            </a:extLst>
          </p:cNvPr>
          <p:cNvSpPr txBox="1"/>
          <p:nvPr/>
        </p:nvSpPr>
        <p:spPr>
          <a:xfrm>
            <a:off x="4250949" y="2230527"/>
            <a:ext cx="7428861" cy="954107"/>
          </a:xfrm>
          <a:prstGeom prst="rect">
            <a:avLst/>
          </a:prstGeom>
          <a:noFill/>
        </p:spPr>
        <p:txBody>
          <a:bodyPr wrap="square" rtlCol="0">
            <a:spAutoFit/>
          </a:bodyPr>
          <a:lstStyle/>
          <a:p>
            <a:pPr algn="ctr"/>
            <a:r>
              <a:rPr lang="hu-HU" sz="2800" dirty="0">
                <a:latin typeface="Times New Roman" panose="02020603050405020304" pitchFamily="18" charset="0"/>
                <a:cs typeface="Times New Roman" panose="02020603050405020304" pitchFamily="18" charset="0"/>
              </a:rPr>
              <a:t>Hígítsuk felére az oldatot! Koncentráció és fajlagos vezetés ekkor:</a:t>
            </a:r>
          </a:p>
        </p:txBody>
      </p:sp>
    </p:spTree>
    <p:extLst>
      <p:ext uri="{BB962C8B-B14F-4D97-AF65-F5344CB8AC3E}">
        <p14:creationId xmlns:p14="http://schemas.microsoft.com/office/powerpoint/2010/main" val="1137570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55"/>
                                        </p:tgtEl>
                                        <p:attrNameLst>
                                          <p:attrName>style.visibility</p:attrName>
                                        </p:attrNameLst>
                                      </p:cBhvr>
                                      <p:to>
                                        <p:strVal val="visible"/>
                                      </p:to>
                                    </p:set>
                                    <p:anim calcmode="lin" valueType="num">
                                      <p:cBhvr additive="base">
                                        <p:cTn id="11" dur="500" fill="hold"/>
                                        <p:tgtEl>
                                          <p:spTgt spid="55"/>
                                        </p:tgtEl>
                                        <p:attrNameLst>
                                          <p:attrName>ppt_x</p:attrName>
                                        </p:attrNameLst>
                                      </p:cBhvr>
                                      <p:tavLst>
                                        <p:tav tm="0">
                                          <p:val>
                                            <p:strVal val="#ppt_x"/>
                                          </p:val>
                                        </p:tav>
                                        <p:tav tm="100000">
                                          <p:val>
                                            <p:strVal val="#ppt_x"/>
                                          </p:val>
                                        </p:tav>
                                      </p:tavLst>
                                    </p:anim>
                                    <p:anim calcmode="lin" valueType="num">
                                      <p:cBhvr additive="base">
                                        <p:cTn id="12" dur="500" fill="hold"/>
                                        <p:tgtEl>
                                          <p:spTgt spid="55"/>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1"/>
                                        </p:tgtEl>
                                        <p:attrNameLst>
                                          <p:attrName>style.visibility</p:attrName>
                                        </p:attrNameLst>
                                      </p:cBhvr>
                                      <p:to>
                                        <p:strVal val="visible"/>
                                      </p:to>
                                    </p:set>
                                  </p:childTnLst>
                                </p:cTn>
                              </p:par>
                              <p:par>
                                <p:cTn id="17" presetID="2" presetClass="entr" presetSubtype="4" fill="hold" grpId="0" nodeType="withEffect">
                                  <p:stCondLst>
                                    <p:cond delay="0"/>
                                  </p:stCondLst>
                                  <p:childTnLst>
                                    <p:set>
                                      <p:cBhvr>
                                        <p:cTn id="18" dur="1" fill="hold">
                                          <p:stCondLst>
                                            <p:cond delay="0"/>
                                          </p:stCondLst>
                                        </p:cTn>
                                        <p:tgtEl>
                                          <p:spTgt spid="46"/>
                                        </p:tgtEl>
                                        <p:attrNameLst>
                                          <p:attrName>style.visibility</p:attrName>
                                        </p:attrNameLst>
                                      </p:cBhvr>
                                      <p:to>
                                        <p:strVal val="visible"/>
                                      </p:to>
                                    </p:set>
                                    <p:anim calcmode="lin" valueType="num">
                                      <p:cBhvr additive="base">
                                        <p:cTn id="19" dur="500" fill="hold"/>
                                        <p:tgtEl>
                                          <p:spTgt spid="46"/>
                                        </p:tgtEl>
                                        <p:attrNameLst>
                                          <p:attrName>ppt_x</p:attrName>
                                        </p:attrNameLst>
                                      </p:cBhvr>
                                      <p:tavLst>
                                        <p:tav tm="0">
                                          <p:val>
                                            <p:strVal val="#ppt_x"/>
                                          </p:val>
                                        </p:tav>
                                        <p:tav tm="100000">
                                          <p:val>
                                            <p:strVal val="#ppt_x"/>
                                          </p:val>
                                        </p:tav>
                                      </p:tavLst>
                                    </p:anim>
                                    <p:anim calcmode="lin" valueType="num">
                                      <p:cBhvr additive="base">
                                        <p:cTn id="20" dur="500" fill="hold"/>
                                        <p:tgtEl>
                                          <p:spTgt spid="4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2"/>
                                        </p:tgtEl>
                                        <p:attrNameLst>
                                          <p:attrName>style.visibility</p:attrName>
                                        </p:attrNameLst>
                                      </p:cBhvr>
                                      <p:to>
                                        <p:strVal val="visible"/>
                                      </p:to>
                                    </p:set>
                                    <p:anim calcmode="lin" valueType="num">
                                      <p:cBhvr additive="base">
                                        <p:cTn id="25" dur="500" fill="hold"/>
                                        <p:tgtEl>
                                          <p:spTgt spid="52"/>
                                        </p:tgtEl>
                                        <p:attrNameLst>
                                          <p:attrName>ppt_x</p:attrName>
                                        </p:attrNameLst>
                                      </p:cBhvr>
                                      <p:tavLst>
                                        <p:tav tm="0">
                                          <p:val>
                                            <p:strVal val="#ppt_x"/>
                                          </p:val>
                                        </p:tav>
                                        <p:tav tm="100000">
                                          <p:val>
                                            <p:strVal val="#ppt_x"/>
                                          </p:val>
                                        </p:tav>
                                      </p:tavLst>
                                    </p:anim>
                                    <p:anim calcmode="lin" valueType="num">
                                      <p:cBhvr additive="base">
                                        <p:cTn id="26" dur="500" fill="hold"/>
                                        <p:tgtEl>
                                          <p:spTgt spid="52"/>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48"/>
                                        </p:tgtEl>
                                        <p:attrNameLst>
                                          <p:attrName>style.visibility</p:attrName>
                                        </p:attrNameLst>
                                      </p:cBhvr>
                                      <p:to>
                                        <p:strVal val="visible"/>
                                      </p:to>
                                    </p:set>
                                    <p:anim calcmode="lin" valueType="num">
                                      <p:cBhvr additive="base">
                                        <p:cTn id="29" dur="500" fill="hold"/>
                                        <p:tgtEl>
                                          <p:spTgt spid="48"/>
                                        </p:tgtEl>
                                        <p:attrNameLst>
                                          <p:attrName>ppt_x</p:attrName>
                                        </p:attrNameLst>
                                      </p:cBhvr>
                                      <p:tavLst>
                                        <p:tav tm="0">
                                          <p:val>
                                            <p:strVal val="#ppt_x"/>
                                          </p:val>
                                        </p:tav>
                                        <p:tav tm="100000">
                                          <p:val>
                                            <p:strVal val="#ppt_x"/>
                                          </p:val>
                                        </p:tav>
                                      </p:tavLst>
                                    </p:anim>
                                    <p:anim calcmode="lin" valueType="num">
                                      <p:cBhvr additive="base">
                                        <p:cTn id="30" dur="500" fill="hold"/>
                                        <p:tgtEl>
                                          <p:spTgt spid="48"/>
                                        </p:tgtEl>
                                        <p:attrNameLst>
                                          <p:attrName>ppt_y</p:attrName>
                                        </p:attrNameLst>
                                      </p:cBhvr>
                                      <p:tavLst>
                                        <p:tav tm="0">
                                          <p:val>
                                            <p:strVal val="1+#ppt_h/2"/>
                                          </p:val>
                                        </p:tav>
                                        <p:tav tm="100000">
                                          <p:val>
                                            <p:strVal val="#ppt_y"/>
                                          </p:val>
                                        </p:tav>
                                      </p:tavLst>
                                    </p:anim>
                                  </p:childTnLst>
                                </p:cTn>
                              </p:par>
                            </p:childTnLst>
                          </p:cTn>
                        </p:par>
                        <p:par>
                          <p:cTn id="31" fill="hold">
                            <p:stCondLst>
                              <p:cond delay="500"/>
                            </p:stCondLst>
                            <p:childTnLst>
                              <p:par>
                                <p:cTn id="32" presetID="2" presetClass="entr" presetSubtype="4" fill="hold" grpId="0" nodeType="afterEffect">
                                  <p:stCondLst>
                                    <p:cond delay="1000"/>
                                  </p:stCondLst>
                                  <p:childTnLst>
                                    <p:set>
                                      <p:cBhvr>
                                        <p:cTn id="33" dur="1" fill="hold">
                                          <p:stCondLst>
                                            <p:cond delay="0"/>
                                          </p:stCondLst>
                                        </p:cTn>
                                        <p:tgtEl>
                                          <p:spTgt spid="51"/>
                                        </p:tgtEl>
                                        <p:attrNameLst>
                                          <p:attrName>style.visibility</p:attrName>
                                        </p:attrNameLst>
                                      </p:cBhvr>
                                      <p:to>
                                        <p:strVal val="visible"/>
                                      </p:to>
                                    </p:set>
                                    <p:anim calcmode="lin" valueType="num">
                                      <p:cBhvr additive="base">
                                        <p:cTn id="34" dur="500" fill="hold"/>
                                        <p:tgtEl>
                                          <p:spTgt spid="51"/>
                                        </p:tgtEl>
                                        <p:attrNameLst>
                                          <p:attrName>ppt_x</p:attrName>
                                        </p:attrNameLst>
                                      </p:cBhvr>
                                      <p:tavLst>
                                        <p:tav tm="0">
                                          <p:val>
                                            <p:strVal val="#ppt_x"/>
                                          </p:val>
                                        </p:tav>
                                        <p:tav tm="100000">
                                          <p:val>
                                            <p:strVal val="#ppt_x"/>
                                          </p:val>
                                        </p:tav>
                                      </p:tavLst>
                                    </p:anim>
                                    <p:anim calcmode="lin" valueType="num">
                                      <p:cBhvr additive="base">
                                        <p:cTn id="35" dur="500" fill="hold"/>
                                        <p:tgtEl>
                                          <p:spTgt spid="51"/>
                                        </p:tgtEl>
                                        <p:attrNameLst>
                                          <p:attrName>ppt_y</p:attrName>
                                        </p:attrNameLst>
                                      </p:cBhvr>
                                      <p:tavLst>
                                        <p:tav tm="0">
                                          <p:val>
                                            <p:strVal val="1+#ppt_h/2"/>
                                          </p:val>
                                        </p:tav>
                                        <p:tav tm="100000">
                                          <p:val>
                                            <p:strVal val="#ppt_y"/>
                                          </p:val>
                                        </p:tav>
                                      </p:tavLst>
                                    </p:anim>
                                  </p:childTnLst>
                                </p:cTn>
                              </p:par>
                            </p:childTnLst>
                          </p:cTn>
                        </p:par>
                        <p:par>
                          <p:cTn id="36" fill="hold">
                            <p:stCondLst>
                              <p:cond delay="2000"/>
                            </p:stCondLst>
                            <p:childTnLst>
                              <p:par>
                                <p:cTn id="37" presetID="2" presetClass="entr" presetSubtype="4" fill="hold" grpId="0" nodeType="afterEffect">
                                  <p:stCondLst>
                                    <p:cond delay="1000"/>
                                  </p:stCondLst>
                                  <p:childTnLst>
                                    <p:set>
                                      <p:cBhvr>
                                        <p:cTn id="38" dur="1" fill="hold">
                                          <p:stCondLst>
                                            <p:cond delay="0"/>
                                          </p:stCondLst>
                                        </p:cTn>
                                        <p:tgtEl>
                                          <p:spTgt spid="47"/>
                                        </p:tgtEl>
                                        <p:attrNameLst>
                                          <p:attrName>style.visibility</p:attrName>
                                        </p:attrNameLst>
                                      </p:cBhvr>
                                      <p:to>
                                        <p:strVal val="visible"/>
                                      </p:to>
                                    </p:set>
                                    <p:anim calcmode="lin" valueType="num">
                                      <p:cBhvr additive="base">
                                        <p:cTn id="39" dur="500" fill="hold"/>
                                        <p:tgtEl>
                                          <p:spTgt spid="47"/>
                                        </p:tgtEl>
                                        <p:attrNameLst>
                                          <p:attrName>ppt_x</p:attrName>
                                        </p:attrNameLst>
                                      </p:cBhvr>
                                      <p:tavLst>
                                        <p:tav tm="0">
                                          <p:val>
                                            <p:strVal val="#ppt_x"/>
                                          </p:val>
                                        </p:tav>
                                        <p:tav tm="100000">
                                          <p:val>
                                            <p:strVal val="#ppt_x"/>
                                          </p:val>
                                        </p:tav>
                                      </p:tavLst>
                                    </p:anim>
                                    <p:anim calcmode="lin" valueType="num">
                                      <p:cBhvr additive="base">
                                        <p:cTn id="40" dur="500" fill="hold"/>
                                        <p:tgtEl>
                                          <p:spTgt spid="47"/>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5" presetClass="entr" presetSubtype="0" fill="hold" grpId="0" nodeType="clickEffect">
                                  <p:stCondLst>
                                    <p:cond delay="0"/>
                                  </p:stCondLst>
                                  <p:childTnLst>
                                    <p:set>
                                      <p:cBhvr>
                                        <p:cTn id="44" dur="1" fill="hold">
                                          <p:stCondLst>
                                            <p:cond delay="0"/>
                                          </p:stCondLst>
                                        </p:cTn>
                                        <p:tgtEl>
                                          <p:spTgt spid="53"/>
                                        </p:tgtEl>
                                        <p:attrNameLst>
                                          <p:attrName>style.visibility</p:attrName>
                                        </p:attrNameLst>
                                      </p:cBhvr>
                                      <p:to>
                                        <p:strVal val="visible"/>
                                      </p:to>
                                    </p:set>
                                    <p:animEffect transition="in" filter="fade">
                                      <p:cBhvr>
                                        <p:cTn id="45" dur="2000"/>
                                        <p:tgtEl>
                                          <p:spTgt spid="53"/>
                                        </p:tgtEl>
                                      </p:cBhvr>
                                    </p:animEffect>
                                    <p:anim calcmode="lin" valueType="num">
                                      <p:cBhvr>
                                        <p:cTn id="46" dur="2000" fill="hold"/>
                                        <p:tgtEl>
                                          <p:spTgt spid="53"/>
                                        </p:tgtEl>
                                        <p:attrNameLst>
                                          <p:attrName>ppt_w</p:attrName>
                                        </p:attrNameLst>
                                      </p:cBhvr>
                                      <p:tavLst>
                                        <p:tav tm="0" fmla="#ppt_w*sin(2.5*pi*$)">
                                          <p:val>
                                            <p:fltVal val="0"/>
                                          </p:val>
                                        </p:tav>
                                        <p:tav tm="100000">
                                          <p:val>
                                            <p:fltVal val="1"/>
                                          </p:val>
                                        </p:tav>
                                      </p:tavLst>
                                    </p:anim>
                                    <p:anim calcmode="lin" valueType="num">
                                      <p:cBhvr>
                                        <p:cTn id="47" dur="2000" fill="hold"/>
                                        <p:tgtEl>
                                          <p:spTgt spid="5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P spid="47" grpId="0"/>
      <p:bldP spid="48" grpId="0"/>
      <p:bldP spid="51" grpId="0"/>
      <p:bldP spid="52" grpId="0"/>
      <p:bldP spid="53" grpId="0"/>
      <p:bldP spid="5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hu-HU" dirty="0">
                <a:latin typeface="Times New Roman" panose="02020603050405020304" pitchFamily="18" charset="0"/>
                <a:cs typeface="Times New Roman" panose="02020603050405020304" pitchFamily="18" charset="0"/>
              </a:rPr>
              <a:t>Moláris fajlagos vezetés</a:t>
            </a:r>
          </a:p>
        </p:txBody>
      </p:sp>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2159847"/>
            <a:ext cx="11582400" cy="4064488"/>
          </a:xfrm>
        </p:spPr>
        <p:txBody>
          <a:bodyPr>
            <a:normAutofit/>
          </a:bodyPr>
          <a:lstStyle/>
          <a:p>
            <a:r>
              <a:rPr lang="hu-HU" dirty="0">
                <a:latin typeface="Times New Roman" panose="02020603050405020304" pitchFamily="18" charset="0"/>
                <a:cs typeface="Times New Roman" panose="02020603050405020304" pitchFamily="18" charset="0"/>
              </a:rPr>
              <a:t>A végtelen híg oldatban az ellentétes töltésű ionok egymástól függetlenül mozognak, azaz a végtelen híg oldat vezetése, az anionok, és a kationok vezetésének az összege!</a:t>
            </a:r>
          </a:p>
          <a:p>
            <a:pPr>
              <a:spcBef>
                <a:spcPts val="10000"/>
              </a:spcBef>
            </a:pPr>
            <a:r>
              <a:rPr lang="hu-HU" dirty="0">
                <a:latin typeface="Times New Roman" panose="02020603050405020304" pitchFamily="18" charset="0"/>
                <a:cs typeface="Times New Roman" panose="02020603050405020304" pitchFamily="18" charset="0"/>
              </a:rPr>
              <a:t>azaz a különböző összetételű sók végtelen híg oldatának moláris fajlagos vezetéseiből, az egyes ionokra megfelelő értékei kiszámíthatók, és táblázatokban megtalálhatók!</a:t>
            </a:r>
          </a:p>
        </p:txBody>
      </p:sp>
      <mc:AlternateContent xmlns:mc="http://schemas.openxmlformats.org/markup-compatibility/2006" xmlns:a14="http://schemas.microsoft.com/office/drawing/2010/main">
        <mc:Choice Requires="a14">
          <p:sp>
            <p:nvSpPr>
              <p:cNvPr id="4" name="Szövegdoboz 3">
                <a:extLst>
                  <a:ext uri="{FF2B5EF4-FFF2-40B4-BE49-F238E27FC236}">
                    <a16:creationId xmlns:a16="http://schemas.microsoft.com/office/drawing/2014/main" id="{4CCA53DD-44E6-4CF6-B3BB-101BF6846AC6}"/>
                  </a:ext>
                </a:extLst>
              </p:cNvPr>
              <p:cNvSpPr txBox="1"/>
              <p:nvPr/>
            </p:nvSpPr>
            <p:spPr>
              <a:xfrm>
                <a:off x="184486" y="3473113"/>
                <a:ext cx="11838048" cy="986552"/>
              </a:xfrm>
              <a:prstGeom prst="rect">
                <a:avLst/>
              </a:prstGeom>
              <a:noFill/>
            </p:spPr>
            <p:txBody>
              <a:bodyPr wrap="none" lIns="0" tIns="0" rIns="0" bIns="0" rtlCol="0">
                <a:spAutoFit/>
              </a:bodyPr>
              <a:lstStyle/>
              <a:p>
                <a:pPr algn="ctr"/>
                <a14:m>
                  <m:oMathPara xmlns:m="http://schemas.openxmlformats.org/officeDocument/2006/math">
                    <m:oMathParaPr>
                      <m:jc m:val="center"/>
                    </m:oMathParaPr>
                    <m:oMath xmlns:m="http://schemas.openxmlformats.org/officeDocument/2006/math">
                      <m:sSub>
                        <m:sSubPr>
                          <m:ctrlPr>
                            <a:rPr lang="el-GR" sz="3200" i="1" smtClean="0">
                              <a:latin typeface="Cambria Math" panose="02040503050406030204" pitchFamily="18" charset="0"/>
                              <a:ea typeface="Cambria Math" panose="02040503050406030204" pitchFamily="18" charset="0"/>
                            </a:rPr>
                          </m:ctrlPr>
                        </m:sSubPr>
                        <m:e>
                          <m:r>
                            <a:rPr lang="el-GR" sz="3200" i="1">
                              <a:latin typeface="Cambria Math" panose="02040503050406030204" pitchFamily="18" charset="0"/>
                              <a:ea typeface="Cambria Math" panose="02040503050406030204" pitchFamily="18" charset="0"/>
                            </a:rPr>
                            <m:t>𝛬</m:t>
                          </m:r>
                        </m:e>
                        <m:sub>
                          <m:r>
                            <a:rPr lang="el-GR" sz="3200" i="1" smtClean="0">
                              <a:latin typeface="Cambria Math" panose="02040503050406030204" pitchFamily="18" charset="0"/>
                              <a:ea typeface="Cambria Math" panose="02040503050406030204" pitchFamily="18" charset="0"/>
                            </a:rPr>
                            <m:t>∞</m:t>
                          </m:r>
                        </m:sub>
                      </m:sSub>
                      <m:r>
                        <a:rPr lang="hu-HU" sz="3200" b="0" i="1" smtClean="0">
                          <a:latin typeface="Cambria Math" panose="02040503050406030204" pitchFamily="18" charset="0"/>
                          <a:ea typeface="Cambria Math" panose="02040503050406030204" pitchFamily="18" charset="0"/>
                        </a:rPr>
                        <m:t>= </m:t>
                      </m:r>
                      <m:sSubSup>
                        <m:sSubSupPr>
                          <m:ctrlPr>
                            <a:rPr lang="hu-HU" sz="3200" b="0" i="1" smtClean="0">
                              <a:latin typeface="Cambria Math" panose="02040503050406030204" pitchFamily="18" charset="0"/>
                              <a:ea typeface="Cambria Math" panose="02040503050406030204" pitchFamily="18" charset="0"/>
                            </a:rPr>
                          </m:ctrlPr>
                        </m:sSubSupPr>
                        <m:e>
                          <m:r>
                            <a:rPr lang="hu-HU" sz="3200" i="1">
                              <a:latin typeface="Cambria Math" panose="02040503050406030204" pitchFamily="18" charset="0"/>
                              <a:ea typeface="Cambria Math" panose="02040503050406030204" pitchFamily="18" charset="0"/>
                            </a:rPr>
                            <m:t>∑</m:t>
                          </m:r>
                        </m:e>
                        <m:sub>
                          <m:r>
                            <a:rPr lang="hu-HU" sz="3200" b="0" i="1" smtClean="0">
                              <a:latin typeface="Cambria Math" panose="02040503050406030204" pitchFamily="18" charset="0"/>
                              <a:ea typeface="Cambria Math" panose="02040503050406030204" pitchFamily="18" charset="0"/>
                            </a:rPr>
                            <m:t>𝑖</m:t>
                          </m:r>
                          <m:r>
                            <a:rPr lang="hu-HU" sz="3200" b="0" i="1" smtClean="0">
                              <a:latin typeface="Cambria Math" panose="02040503050406030204" pitchFamily="18" charset="0"/>
                              <a:ea typeface="Cambria Math" panose="02040503050406030204" pitchFamily="18" charset="0"/>
                            </a:rPr>
                            <m:t>=1</m:t>
                          </m:r>
                        </m:sub>
                        <m:sup>
                          <m:r>
                            <a:rPr lang="hu-HU" sz="3200" b="0" i="1" smtClean="0">
                              <a:latin typeface="Cambria Math" panose="02040503050406030204" pitchFamily="18" charset="0"/>
                              <a:ea typeface="Cambria Math" panose="02040503050406030204" pitchFamily="18" charset="0"/>
                            </a:rPr>
                            <m:t>𝑛</m:t>
                          </m:r>
                        </m:sup>
                      </m:sSubSup>
                      <m:sSub>
                        <m:sSubPr>
                          <m:ctrlPr>
                            <a:rPr lang="hu-HU" sz="3200" b="0" i="1" smtClean="0">
                              <a:latin typeface="Cambria Math" panose="02040503050406030204" pitchFamily="18" charset="0"/>
                              <a:ea typeface="Cambria Math" panose="02040503050406030204" pitchFamily="18" charset="0"/>
                            </a:rPr>
                          </m:ctrlPr>
                        </m:sSubPr>
                        <m:e>
                          <m:r>
                            <a:rPr lang="hu-HU" sz="3200" b="0" i="1" smtClean="0">
                              <a:latin typeface="Cambria Math" panose="02040503050406030204" pitchFamily="18" charset="0"/>
                              <a:ea typeface="Cambria Math" panose="02040503050406030204" pitchFamily="18" charset="0"/>
                            </a:rPr>
                            <m:t>𝜈</m:t>
                          </m:r>
                        </m:e>
                        <m:sub>
                          <m:r>
                            <a:rPr lang="hu-HU" sz="3200" b="0" i="1" smtClean="0">
                              <a:latin typeface="Cambria Math" panose="02040503050406030204" pitchFamily="18" charset="0"/>
                              <a:ea typeface="Cambria Math" panose="02040503050406030204" pitchFamily="18" charset="0"/>
                            </a:rPr>
                            <m:t>𝑖</m:t>
                          </m:r>
                        </m:sub>
                      </m:sSub>
                      <m:sSub>
                        <m:sSubPr>
                          <m:ctrlPr>
                            <a:rPr lang="hu-HU" sz="3200" b="0" i="1" smtClean="0">
                              <a:latin typeface="Cambria Math" panose="02040503050406030204" pitchFamily="18" charset="0"/>
                              <a:ea typeface="Cambria Math" panose="02040503050406030204" pitchFamily="18" charset="0"/>
                            </a:rPr>
                          </m:ctrlPr>
                        </m:sSubPr>
                        <m:e>
                          <m:r>
                            <a:rPr lang="hu-HU" sz="3200" b="0" i="1" smtClean="0">
                              <a:latin typeface="Cambria Math" panose="02040503050406030204" pitchFamily="18" charset="0"/>
                              <a:ea typeface="Cambria Math" panose="02040503050406030204" pitchFamily="18" charset="0"/>
                            </a:rPr>
                            <m:t>𝜆</m:t>
                          </m:r>
                        </m:e>
                        <m:sub>
                          <m:r>
                            <a:rPr lang="hu-HU" sz="3200" b="0" i="1" smtClean="0">
                              <a:latin typeface="Cambria Math" panose="02040503050406030204" pitchFamily="18" charset="0"/>
                              <a:ea typeface="Cambria Math" panose="02040503050406030204" pitchFamily="18" charset="0"/>
                            </a:rPr>
                            <m:t>𝑖</m:t>
                          </m:r>
                        </m:sub>
                      </m:sSub>
                      <m:r>
                        <a:rPr lang="hu-HU" sz="3200" b="0" i="1" smtClean="0">
                          <a:latin typeface="Cambria Math" panose="02040503050406030204" pitchFamily="18" charset="0"/>
                          <a:ea typeface="Cambria Math" panose="02040503050406030204" pitchFamily="18" charset="0"/>
                        </a:rPr>
                        <m:t> </m:t>
                      </m:r>
                      <m:r>
                        <m:rPr>
                          <m:sty m:val="p"/>
                        </m:rPr>
                        <a:rPr lang="hu-HU" sz="3200" b="0" i="0" smtClean="0">
                          <a:latin typeface="Cambria Math" panose="02040503050406030204" pitchFamily="18" charset="0"/>
                          <a:ea typeface="Cambria Math" panose="02040503050406030204" pitchFamily="18" charset="0"/>
                        </a:rPr>
                        <m:t>ahol</m:t>
                      </m:r>
                      <m:r>
                        <a:rPr lang="hu-HU" sz="3200" b="0" i="0" smtClean="0">
                          <a:latin typeface="Cambria Math" panose="02040503050406030204" pitchFamily="18" charset="0"/>
                          <a:ea typeface="Cambria Math" panose="02040503050406030204" pitchFamily="18" charset="0"/>
                        </a:rPr>
                        <m:t>  </m:t>
                      </m:r>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𝜆</m:t>
                          </m:r>
                        </m:e>
                        <m:sub>
                          <m:r>
                            <a:rPr lang="hu-HU" sz="3200" i="1">
                              <a:latin typeface="Cambria Math" panose="02040503050406030204" pitchFamily="18" charset="0"/>
                              <a:ea typeface="Cambria Math" panose="02040503050406030204" pitchFamily="18" charset="0"/>
                            </a:rPr>
                            <m:t>𝑖</m:t>
                          </m:r>
                        </m:sub>
                      </m:sSub>
                      <m:r>
                        <a:rPr lang="hu-HU" sz="3200" b="0" i="1" smtClean="0">
                          <a:latin typeface="Cambria Math" panose="02040503050406030204" pitchFamily="18" charset="0"/>
                          <a:ea typeface="Cambria Math" panose="02040503050406030204" pitchFamily="18" charset="0"/>
                        </a:rPr>
                        <m:t> </m:t>
                      </m:r>
                      <m:r>
                        <m:rPr>
                          <m:sty m:val="p"/>
                        </m:rPr>
                        <a:rPr lang="hu-HU" sz="3200" b="0" i="0" smtClean="0">
                          <a:latin typeface="Cambria Math" panose="02040503050406030204" pitchFamily="18" charset="0"/>
                          <a:ea typeface="Cambria Math" panose="02040503050406030204" pitchFamily="18" charset="0"/>
                        </a:rPr>
                        <m:t>az</m:t>
                      </m:r>
                      <m:r>
                        <a:rPr lang="hu-HU" sz="3200" b="0" i="0" smtClean="0">
                          <a:latin typeface="Cambria Math" panose="02040503050406030204" pitchFamily="18" charset="0"/>
                          <a:ea typeface="Cambria Math" panose="02040503050406030204" pitchFamily="18" charset="0"/>
                        </a:rPr>
                        <m:t> </m:t>
                      </m:r>
                      <m:r>
                        <a:rPr lang="hu-HU" sz="3200" b="0" i="1" smtClean="0">
                          <a:latin typeface="Cambria Math" panose="02040503050406030204" pitchFamily="18" charset="0"/>
                          <a:ea typeface="Cambria Math" panose="02040503050406030204" pitchFamily="18" charset="0"/>
                        </a:rPr>
                        <m:t>𝑖</m:t>
                      </m:r>
                      <m:r>
                        <a:rPr lang="hu-HU" sz="3200" b="0" i="0" smtClean="0">
                          <a:latin typeface="Cambria Math" panose="02040503050406030204" pitchFamily="18" charset="0"/>
                          <a:ea typeface="Cambria Math" panose="02040503050406030204" pitchFamily="18" charset="0"/>
                        </a:rPr>
                        <m:t>−</m:t>
                      </m:r>
                      <m:r>
                        <m:rPr>
                          <m:sty m:val="p"/>
                        </m:rPr>
                        <a:rPr lang="hu-HU" sz="3200" b="0" i="0" smtClean="0">
                          <a:latin typeface="Cambria Math" panose="02040503050406030204" pitchFamily="18" charset="0"/>
                          <a:ea typeface="Cambria Math" panose="02040503050406030204" pitchFamily="18" charset="0"/>
                        </a:rPr>
                        <m:t>edik</m:t>
                      </m:r>
                      <m:r>
                        <a:rPr lang="hu-HU" sz="3200" b="0" i="0" smtClean="0">
                          <a:latin typeface="Cambria Math" panose="02040503050406030204" pitchFamily="18" charset="0"/>
                          <a:ea typeface="Cambria Math" panose="02040503050406030204" pitchFamily="18" charset="0"/>
                        </a:rPr>
                        <m:t> </m:t>
                      </m:r>
                      <m:r>
                        <m:rPr>
                          <m:sty m:val="p"/>
                        </m:rPr>
                        <a:rPr lang="hu-HU" sz="3200" b="0" i="0" smtClean="0">
                          <a:latin typeface="Cambria Math" panose="02040503050406030204" pitchFamily="18" charset="0"/>
                          <a:ea typeface="Cambria Math" panose="02040503050406030204" pitchFamily="18" charset="0"/>
                        </a:rPr>
                        <m:t>ion</m:t>
                      </m:r>
                      <m:r>
                        <a:rPr lang="hu-HU" sz="3200" b="0" i="0" smtClean="0">
                          <a:latin typeface="Cambria Math" panose="02040503050406030204" pitchFamily="18" charset="0"/>
                          <a:ea typeface="Cambria Math" panose="02040503050406030204" pitchFamily="18" charset="0"/>
                        </a:rPr>
                        <m:t> </m:t>
                      </m:r>
                      <m:r>
                        <m:rPr>
                          <m:sty m:val="p"/>
                        </m:rPr>
                        <a:rPr lang="hu-HU" sz="3200" b="0" i="0" smtClean="0">
                          <a:latin typeface="Cambria Math" panose="02040503050406030204" pitchFamily="18" charset="0"/>
                          <a:ea typeface="Cambria Math" panose="02040503050406030204" pitchFamily="18" charset="0"/>
                        </a:rPr>
                        <m:t>mol</m:t>
                      </m:r>
                      <m:r>
                        <a:rPr lang="hu-HU" sz="3200" b="0" i="0" smtClean="0">
                          <a:latin typeface="Cambria Math" panose="02040503050406030204" pitchFamily="18" charset="0"/>
                          <a:ea typeface="Cambria Math" panose="02040503050406030204" pitchFamily="18" charset="0"/>
                        </a:rPr>
                        <m:t>á</m:t>
                      </m:r>
                      <m:r>
                        <m:rPr>
                          <m:sty m:val="p"/>
                        </m:rPr>
                        <a:rPr lang="hu-HU" sz="3200" b="0" i="0" smtClean="0">
                          <a:latin typeface="Cambria Math" panose="02040503050406030204" pitchFamily="18" charset="0"/>
                          <a:ea typeface="Cambria Math" panose="02040503050406030204" pitchFamily="18" charset="0"/>
                        </a:rPr>
                        <m:t>ris</m:t>
                      </m:r>
                      <m:r>
                        <a:rPr lang="hu-HU" sz="3200" b="0" i="0" smtClean="0">
                          <a:latin typeface="Cambria Math" panose="02040503050406030204" pitchFamily="18" charset="0"/>
                          <a:ea typeface="Cambria Math" panose="02040503050406030204" pitchFamily="18" charset="0"/>
                        </a:rPr>
                        <m:t> </m:t>
                      </m:r>
                      <m:r>
                        <m:rPr>
                          <m:sty m:val="p"/>
                        </m:rPr>
                        <a:rPr lang="hu-HU" sz="3200" b="0" i="0" smtClean="0">
                          <a:latin typeface="Cambria Math" panose="02040503050406030204" pitchFamily="18" charset="0"/>
                          <a:ea typeface="Cambria Math" panose="02040503050406030204" pitchFamily="18" charset="0"/>
                        </a:rPr>
                        <m:t>fajlagos</m:t>
                      </m:r>
                      <m:r>
                        <a:rPr lang="hu-HU" sz="3200" b="0" i="0" smtClean="0">
                          <a:latin typeface="Cambria Math" panose="02040503050406030204" pitchFamily="18" charset="0"/>
                          <a:ea typeface="Cambria Math" panose="02040503050406030204" pitchFamily="18" charset="0"/>
                        </a:rPr>
                        <m:t> </m:t>
                      </m:r>
                      <m:r>
                        <m:rPr>
                          <m:sty m:val="p"/>
                        </m:rPr>
                        <a:rPr lang="hu-HU" sz="3200" b="0" i="0" smtClean="0">
                          <a:latin typeface="Cambria Math" panose="02040503050406030204" pitchFamily="18" charset="0"/>
                          <a:ea typeface="Cambria Math" panose="02040503050406030204" pitchFamily="18" charset="0"/>
                        </a:rPr>
                        <m:t>vezet</m:t>
                      </m:r>
                      <m:r>
                        <a:rPr lang="hu-HU" sz="3200" b="0" i="0" smtClean="0">
                          <a:latin typeface="Cambria Math" panose="02040503050406030204" pitchFamily="18" charset="0"/>
                          <a:ea typeface="Cambria Math" panose="02040503050406030204" pitchFamily="18" charset="0"/>
                        </a:rPr>
                        <m:t>é</m:t>
                      </m:r>
                      <m:r>
                        <m:rPr>
                          <m:sty m:val="p"/>
                        </m:rPr>
                        <a:rPr lang="hu-HU" sz="3200" b="0" i="0" smtClean="0">
                          <a:latin typeface="Cambria Math" panose="02040503050406030204" pitchFamily="18" charset="0"/>
                          <a:ea typeface="Cambria Math" panose="02040503050406030204" pitchFamily="18" charset="0"/>
                        </a:rPr>
                        <m:t>se</m:t>
                      </m:r>
                    </m:oMath>
                  </m:oMathPara>
                </a14:m>
                <a:r>
                  <a:rPr lang="hu-HU" sz="3200" b="0" dirty="0">
                    <a:latin typeface="Cambria Math" panose="02040503050406030204" pitchFamily="18" charset="0"/>
                    <a:ea typeface="Cambria Math" panose="02040503050406030204" pitchFamily="18" charset="0"/>
                  </a:rPr>
                  <a:t/>
                </a:r>
                <a:br>
                  <a:rPr lang="hu-HU" sz="3200" b="0" dirty="0">
                    <a:latin typeface="Cambria Math" panose="02040503050406030204" pitchFamily="18" charset="0"/>
                    <a:ea typeface="Cambria Math" panose="02040503050406030204" pitchFamily="18" charset="0"/>
                  </a:rPr>
                </a:br>
                <a:r>
                  <a:rPr lang="hu-HU" sz="3200" b="0" dirty="0">
                    <a:latin typeface="Cambria Math" panose="02040503050406030204" pitchFamily="18" charset="0"/>
                    <a:ea typeface="Cambria Math" panose="02040503050406030204" pitchFamily="18" charset="0"/>
                  </a:rPr>
                  <a:t>és </a:t>
                </a:r>
                <a14:m>
                  <m:oMath xmlns:m="http://schemas.openxmlformats.org/officeDocument/2006/math">
                    <m:r>
                      <a:rPr lang="hu-HU" sz="3200" b="0" i="0" smtClean="0">
                        <a:latin typeface="Cambria Math" panose="02040503050406030204" pitchFamily="18" charset="0"/>
                        <a:ea typeface="Cambria Math" panose="02040503050406030204" pitchFamily="18" charset="0"/>
                      </a:rPr>
                      <m:t> </m:t>
                    </m:r>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𝜈</m:t>
                        </m:r>
                      </m:e>
                      <m:sub>
                        <m:r>
                          <a:rPr lang="hu-HU" sz="3200" i="1">
                            <a:latin typeface="Cambria Math" panose="02040503050406030204" pitchFamily="18" charset="0"/>
                            <a:ea typeface="Cambria Math" panose="02040503050406030204" pitchFamily="18" charset="0"/>
                          </a:rPr>
                          <m:t>𝑖</m:t>
                        </m:r>
                      </m:sub>
                    </m:sSub>
                    <m:r>
                      <a:rPr lang="hu-HU" sz="3200" b="0" i="1" smtClean="0">
                        <a:latin typeface="Cambria Math" panose="02040503050406030204" pitchFamily="18" charset="0"/>
                        <a:ea typeface="Cambria Math" panose="02040503050406030204" pitchFamily="18" charset="0"/>
                      </a:rPr>
                      <m:t> </m:t>
                    </m:r>
                    <m:r>
                      <m:rPr>
                        <m:sty m:val="p"/>
                      </m:rPr>
                      <a:rPr lang="hu-HU" sz="3200" b="0" i="0" smtClean="0">
                        <a:latin typeface="Cambria Math" panose="02040503050406030204" pitchFamily="18" charset="0"/>
                        <a:ea typeface="Cambria Math" panose="02040503050406030204" pitchFamily="18" charset="0"/>
                      </a:rPr>
                      <m:t>a</m:t>
                    </m:r>
                    <m:r>
                      <a:rPr lang="hu-HU" sz="3200" b="0" i="0" smtClean="0">
                        <a:latin typeface="Cambria Math" panose="02040503050406030204" pitchFamily="18" charset="0"/>
                        <a:ea typeface="Cambria Math" panose="02040503050406030204" pitchFamily="18" charset="0"/>
                      </a:rPr>
                      <m:t> </m:t>
                    </m:r>
                    <m:r>
                      <m:rPr>
                        <m:sty m:val="p"/>
                      </m:rPr>
                      <a:rPr lang="hu-HU" sz="3200" b="0" i="0" smtClean="0">
                        <a:latin typeface="Cambria Math" panose="02040503050406030204" pitchFamily="18" charset="0"/>
                        <a:ea typeface="Cambria Math" panose="02040503050406030204" pitchFamily="18" charset="0"/>
                      </a:rPr>
                      <m:t>st</m:t>
                    </m:r>
                    <m:r>
                      <a:rPr lang="hu-HU" sz="3200" b="0" i="0" smtClean="0">
                        <a:latin typeface="Cambria Math" panose="02040503050406030204" pitchFamily="18" charset="0"/>
                        <a:ea typeface="Cambria Math" panose="02040503050406030204" pitchFamily="18" charset="0"/>
                      </a:rPr>
                      <m:t>ö</m:t>
                    </m:r>
                    <m:r>
                      <m:rPr>
                        <m:sty m:val="p"/>
                      </m:rPr>
                      <a:rPr lang="hu-HU" sz="3200" b="0" i="0" smtClean="0">
                        <a:latin typeface="Cambria Math" panose="02040503050406030204" pitchFamily="18" charset="0"/>
                        <a:ea typeface="Cambria Math" panose="02040503050406030204" pitchFamily="18" charset="0"/>
                      </a:rPr>
                      <m:t>chiometriai</m:t>
                    </m:r>
                    <m:r>
                      <a:rPr lang="hu-HU" sz="3200" b="0" i="0" smtClean="0">
                        <a:latin typeface="Cambria Math" panose="02040503050406030204" pitchFamily="18" charset="0"/>
                        <a:ea typeface="Cambria Math" panose="02040503050406030204" pitchFamily="18" charset="0"/>
                      </a:rPr>
                      <m:t> </m:t>
                    </m:r>
                    <m:r>
                      <m:rPr>
                        <m:sty m:val="p"/>
                      </m:rPr>
                      <a:rPr lang="hu-HU" sz="3200" b="0" i="0" smtClean="0">
                        <a:latin typeface="Cambria Math" panose="02040503050406030204" pitchFamily="18" charset="0"/>
                        <a:ea typeface="Cambria Math" panose="02040503050406030204" pitchFamily="18" charset="0"/>
                      </a:rPr>
                      <m:t>sz</m:t>
                    </m:r>
                    <m:r>
                      <a:rPr lang="hu-HU" sz="3200" b="0" i="0" smtClean="0">
                        <a:latin typeface="Cambria Math" panose="02040503050406030204" pitchFamily="18" charset="0"/>
                        <a:ea typeface="Cambria Math" panose="02040503050406030204" pitchFamily="18" charset="0"/>
                      </a:rPr>
                      <m:t>á</m:t>
                    </m:r>
                    <m:r>
                      <m:rPr>
                        <m:sty m:val="p"/>
                      </m:rPr>
                      <a:rPr lang="hu-HU" sz="3200" b="0" i="0" smtClean="0">
                        <a:latin typeface="Cambria Math" panose="02040503050406030204" pitchFamily="18" charset="0"/>
                        <a:ea typeface="Cambria Math" panose="02040503050406030204" pitchFamily="18" charset="0"/>
                      </a:rPr>
                      <m:t>ma</m:t>
                    </m:r>
                    <m:r>
                      <a:rPr lang="hu-HU" sz="3200" b="0" i="0" smtClean="0">
                        <a:latin typeface="Cambria Math" panose="02040503050406030204" pitchFamily="18" charset="0"/>
                        <a:ea typeface="Cambria Math" panose="02040503050406030204" pitchFamily="18" charset="0"/>
                      </a:rPr>
                      <m:t> </m:t>
                    </m:r>
                    <m:r>
                      <m:rPr>
                        <m:sty m:val="p"/>
                      </m:rPr>
                      <a:rPr lang="hu-HU" sz="3200" b="0" i="0" smtClean="0">
                        <a:latin typeface="Cambria Math" panose="02040503050406030204" pitchFamily="18" charset="0"/>
                        <a:ea typeface="Cambria Math" panose="02040503050406030204" pitchFamily="18" charset="0"/>
                      </a:rPr>
                      <m:t>az</m:t>
                    </m:r>
                    <m:r>
                      <a:rPr lang="hu-HU" sz="3200" b="0" i="0" smtClean="0">
                        <a:latin typeface="Cambria Math" panose="02040503050406030204" pitchFamily="18" charset="0"/>
                        <a:ea typeface="Cambria Math" panose="02040503050406030204" pitchFamily="18" charset="0"/>
                      </a:rPr>
                      <m:t> </m:t>
                    </m:r>
                    <m:r>
                      <m:rPr>
                        <m:sty m:val="p"/>
                      </m:rPr>
                      <a:rPr lang="hu-HU" sz="3200" b="0" i="0" smtClean="0">
                        <a:latin typeface="Cambria Math" panose="02040503050406030204" pitchFamily="18" charset="0"/>
                        <a:ea typeface="Cambria Math" panose="02040503050406030204" pitchFamily="18" charset="0"/>
                      </a:rPr>
                      <m:t>elektrolitban</m:t>
                    </m:r>
                    <m:r>
                      <a:rPr lang="hu-HU" sz="3200" b="0" i="0" smtClean="0">
                        <a:latin typeface="Cambria Math" panose="02040503050406030204" pitchFamily="18" charset="0"/>
                        <a:ea typeface="Cambria Math" panose="02040503050406030204" pitchFamily="18" charset="0"/>
                      </a:rPr>
                      <m:t>.</m:t>
                    </m:r>
                  </m:oMath>
                </a14:m>
                <a:endParaRPr lang="hu-HU" sz="3200" dirty="0"/>
              </a:p>
            </p:txBody>
          </p:sp>
        </mc:Choice>
        <mc:Fallback xmlns="">
          <p:sp>
            <p:nvSpPr>
              <p:cNvPr id="4" name="Szövegdoboz 3">
                <a:extLst>
                  <a:ext uri="{FF2B5EF4-FFF2-40B4-BE49-F238E27FC236}">
                    <a16:creationId xmlns:a16="http://schemas.microsoft.com/office/drawing/2014/main" id="{4CCA53DD-44E6-4CF6-B3BB-101BF6846AC6}"/>
                  </a:ext>
                </a:extLst>
              </p:cNvPr>
              <p:cNvSpPr txBox="1">
                <a:spLocks noRot="1" noChangeAspect="1" noMove="1" noResize="1" noEditPoints="1" noAdjustHandles="1" noChangeArrowheads="1" noChangeShapeType="1" noTextEdit="1"/>
              </p:cNvSpPr>
              <p:nvPr/>
            </p:nvSpPr>
            <p:spPr>
              <a:xfrm>
                <a:off x="184486" y="3473113"/>
                <a:ext cx="11838048" cy="986552"/>
              </a:xfrm>
              <a:prstGeom prst="rect">
                <a:avLst/>
              </a:prstGeom>
              <a:blipFill>
                <a:blip r:embed="rId3"/>
                <a:stretch>
                  <a:fillRect b="-22222"/>
                </a:stretch>
              </a:blipFill>
            </p:spPr>
            <p:txBody>
              <a:bodyPr/>
              <a:lstStyle/>
              <a:p>
                <a:r>
                  <a:rPr lang="en-US">
                    <a:noFill/>
                  </a:rPr>
                  <a:t> </a:t>
                </a:r>
              </a:p>
            </p:txBody>
          </p:sp>
        </mc:Fallback>
      </mc:AlternateContent>
    </p:spTree>
    <p:extLst>
      <p:ext uri="{BB962C8B-B14F-4D97-AF65-F5344CB8AC3E}">
        <p14:creationId xmlns:p14="http://schemas.microsoft.com/office/powerpoint/2010/main" val="1175380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a:xfrm>
            <a:off x="839788" y="365125"/>
            <a:ext cx="10515600" cy="1325563"/>
          </a:xfrm>
        </p:spPr>
        <p:txBody>
          <a:bodyPr/>
          <a:lstStyle/>
          <a:p>
            <a:pPr algn="ctr"/>
            <a:r>
              <a:rPr lang="hu-HU" dirty="0">
                <a:latin typeface="Times New Roman" panose="02020603050405020304" pitchFamily="18" charset="0"/>
                <a:cs typeface="Times New Roman" panose="02020603050405020304" pitchFamily="18" charset="0"/>
              </a:rPr>
              <a:t>Moláris fajlagos vezetés</a:t>
            </a:r>
          </a:p>
        </p:txBody>
      </p:sp>
      <p:sp>
        <p:nvSpPr>
          <p:cNvPr id="7" name="Szöveg helye 6">
            <a:extLst>
              <a:ext uri="{FF2B5EF4-FFF2-40B4-BE49-F238E27FC236}">
                <a16:creationId xmlns:a16="http://schemas.microsoft.com/office/drawing/2014/main" id="{3CDA2E34-3ED7-4620-AACB-4E69F27160B7}"/>
              </a:ext>
            </a:extLst>
          </p:cNvPr>
          <p:cNvSpPr>
            <a:spLocks noGrp="1"/>
          </p:cNvSpPr>
          <p:nvPr>
            <p:ph type="body" idx="1"/>
          </p:nvPr>
        </p:nvSpPr>
        <p:spPr>
          <a:xfrm>
            <a:off x="839788" y="1696153"/>
            <a:ext cx="5157787" cy="1002076"/>
          </a:xfrm>
        </p:spPr>
        <p:txBody>
          <a:bodyPr/>
          <a:lstStyle/>
          <a:p>
            <a:pPr algn="ctr">
              <a:spcBef>
                <a:spcPts val="0"/>
              </a:spcBef>
            </a:pPr>
            <a:r>
              <a:rPr lang="el-GR" dirty="0">
                <a:latin typeface="Times New Roman" panose="02020603050405020304" pitchFamily="18" charset="0"/>
                <a:cs typeface="Times New Roman" panose="02020603050405020304" pitchFamily="18" charset="0"/>
              </a:rPr>
              <a:t>λ</a:t>
            </a:r>
            <a:r>
              <a:rPr lang="hu-HU" baseline="-25000" dirty="0">
                <a:latin typeface="Times New Roman" panose="02020603050405020304" pitchFamily="18" charset="0"/>
                <a:cs typeface="Times New Roman" panose="02020603050405020304" pitchFamily="18" charset="0"/>
              </a:rPr>
              <a:t>i</a:t>
            </a:r>
            <a:r>
              <a:rPr lang="hu-HU" dirty="0">
                <a:latin typeface="Times New Roman" panose="02020603050405020304" pitchFamily="18" charset="0"/>
                <a:cs typeface="Times New Roman" panose="02020603050405020304" pitchFamily="18" charset="0"/>
              </a:rPr>
              <a:t>/(10</a:t>
            </a:r>
            <a:r>
              <a:rPr lang="hu-HU" baseline="30000" dirty="0">
                <a:latin typeface="Times New Roman" panose="02020603050405020304" pitchFamily="18" charset="0"/>
                <a:cs typeface="Times New Roman" panose="02020603050405020304" pitchFamily="18" charset="0"/>
              </a:rPr>
              <a:t>-4</a:t>
            </a:r>
            <a:r>
              <a:rPr lang="hu-HU" dirty="0">
                <a:latin typeface="Times New Roman" panose="02020603050405020304" pitchFamily="18" charset="0"/>
                <a:cs typeface="Times New Roman" panose="02020603050405020304" pitchFamily="18" charset="0"/>
              </a:rPr>
              <a:t> S m</a:t>
            </a:r>
            <a:r>
              <a:rPr lang="hu-HU" baseline="30000" dirty="0">
                <a:latin typeface="Times New Roman" panose="02020603050405020304" pitchFamily="18" charset="0"/>
                <a:cs typeface="Times New Roman" panose="02020603050405020304" pitchFamily="18" charset="0"/>
              </a:rPr>
              <a:t>2</a:t>
            </a:r>
            <a:r>
              <a:rPr lang="hu-HU" dirty="0">
                <a:latin typeface="Times New Roman" panose="02020603050405020304" pitchFamily="18" charset="0"/>
                <a:cs typeface="Times New Roman" panose="02020603050405020304" pitchFamily="18" charset="0"/>
              </a:rPr>
              <a:t>/mol) - kationok</a:t>
            </a:r>
          </a:p>
          <a:p>
            <a:pPr algn="ctr">
              <a:spcBef>
                <a:spcPts val="0"/>
              </a:spcBef>
            </a:pPr>
            <a:endParaRPr lang="hu-HU" dirty="0">
              <a:latin typeface="Times New Roman" panose="02020603050405020304" pitchFamily="18" charset="0"/>
              <a:cs typeface="Times New Roman" panose="02020603050405020304" pitchFamily="18" charset="0"/>
            </a:endParaRPr>
          </a:p>
        </p:txBody>
      </p:sp>
      <p:sp>
        <p:nvSpPr>
          <p:cNvPr id="8" name="Tartalom helye 7">
            <a:extLst>
              <a:ext uri="{FF2B5EF4-FFF2-40B4-BE49-F238E27FC236}">
                <a16:creationId xmlns:a16="http://schemas.microsoft.com/office/drawing/2014/main" id="{2F6EBE79-D6FF-4918-AC72-5B65AA9A0D67}"/>
              </a:ext>
            </a:extLst>
          </p:cNvPr>
          <p:cNvSpPr>
            <a:spLocks noGrp="1"/>
          </p:cNvSpPr>
          <p:nvPr>
            <p:ph sz="half" idx="2"/>
          </p:nvPr>
        </p:nvSpPr>
        <p:spPr>
          <a:xfrm>
            <a:off x="839788" y="2505077"/>
            <a:ext cx="5157787" cy="2616198"/>
          </a:xfrm>
        </p:spPr>
        <p:txBody>
          <a:bodyPr numCol="2">
            <a:normAutofit/>
          </a:bodyPr>
          <a:lstStyle/>
          <a:p>
            <a:pPr>
              <a:tabLst>
                <a:tab pos="1798638" algn="dec"/>
              </a:tabLst>
            </a:pPr>
            <a:r>
              <a:rPr lang="hu-HU" dirty="0">
                <a:latin typeface="Times New Roman" panose="02020603050405020304" pitchFamily="18" charset="0"/>
                <a:cs typeface="Times New Roman" panose="02020603050405020304" pitchFamily="18" charset="0"/>
              </a:rPr>
              <a:t>H</a:t>
            </a:r>
            <a:r>
              <a:rPr lang="hu-HU" baseline="30000" dirty="0">
                <a:latin typeface="Times New Roman" panose="02020603050405020304" pitchFamily="18" charset="0"/>
                <a:cs typeface="Times New Roman" panose="02020603050405020304" pitchFamily="18" charset="0"/>
              </a:rPr>
              <a:t>+</a:t>
            </a:r>
            <a:r>
              <a:rPr lang="hu-HU" dirty="0">
                <a:latin typeface="Times New Roman" panose="02020603050405020304" pitchFamily="18" charset="0"/>
                <a:cs typeface="Times New Roman" panose="02020603050405020304" pitchFamily="18" charset="0"/>
              </a:rPr>
              <a:t>	349,65</a:t>
            </a:r>
          </a:p>
          <a:p>
            <a:pPr>
              <a:tabLst>
                <a:tab pos="1798638" algn="dec"/>
              </a:tabLst>
            </a:pPr>
            <a:r>
              <a:rPr lang="hu-HU" dirty="0">
                <a:latin typeface="Times New Roman" panose="02020603050405020304" pitchFamily="18" charset="0"/>
                <a:cs typeface="Times New Roman" panose="02020603050405020304" pitchFamily="18" charset="0"/>
              </a:rPr>
              <a:t>Li</a:t>
            </a:r>
            <a:r>
              <a:rPr lang="hu-HU" baseline="30000" dirty="0">
                <a:latin typeface="Times New Roman" panose="02020603050405020304" pitchFamily="18" charset="0"/>
                <a:cs typeface="Times New Roman" panose="02020603050405020304" pitchFamily="18" charset="0"/>
              </a:rPr>
              <a:t>+</a:t>
            </a:r>
            <a:r>
              <a:rPr lang="hu-HU" dirty="0">
                <a:latin typeface="Times New Roman" panose="02020603050405020304" pitchFamily="18" charset="0"/>
                <a:cs typeface="Times New Roman" panose="02020603050405020304" pitchFamily="18" charset="0"/>
              </a:rPr>
              <a:t>	38,66</a:t>
            </a:r>
          </a:p>
          <a:p>
            <a:pPr>
              <a:tabLst>
                <a:tab pos="1798638" algn="dec"/>
              </a:tabLst>
            </a:pPr>
            <a:r>
              <a:rPr lang="hu-HU" dirty="0">
                <a:latin typeface="Times New Roman" panose="02020603050405020304" pitchFamily="18" charset="0"/>
                <a:cs typeface="Times New Roman" panose="02020603050405020304" pitchFamily="18" charset="0"/>
              </a:rPr>
              <a:t>K</a:t>
            </a:r>
            <a:r>
              <a:rPr lang="hu-HU" baseline="30000" dirty="0">
                <a:latin typeface="Times New Roman" panose="02020603050405020304" pitchFamily="18" charset="0"/>
                <a:cs typeface="Times New Roman" panose="02020603050405020304" pitchFamily="18" charset="0"/>
              </a:rPr>
              <a:t>+</a:t>
            </a:r>
            <a:r>
              <a:rPr lang="hu-HU" dirty="0">
                <a:latin typeface="Times New Roman" panose="02020603050405020304" pitchFamily="18" charset="0"/>
                <a:cs typeface="Times New Roman" panose="02020603050405020304" pitchFamily="18" charset="0"/>
              </a:rPr>
              <a:t>	73,47</a:t>
            </a:r>
          </a:p>
          <a:p>
            <a:pPr>
              <a:tabLst>
                <a:tab pos="1798638" algn="dec"/>
              </a:tabLst>
            </a:pPr>
            <a:r>
              <a:rPr lang="hu-HU" dirty="0">
                <a:latin typeface="Times New Roman" panose="02020603050405020304" pitchFamily="18" charset="0"/>
                <a:cs typeface="Times New Roman" panose="02020603050405020304" pitchFamily="18" charset="0"/>
              </a:rPr>
              <a:t>½Cu</a:t>
            </a:r>
            <a:r>
              <a:rPr lang="hu-HU" baseline="30000" dirty="0">
                <a:latin typeface="Times New Roman" panose="02020603050405020304" pitchFamily="18" charset="0"/>
                <a:cs typeface="Times New Roman" panose="02020603050405020304" pitchFamily="18" charset="0"/>
              </a:rPr>
              <a:t>2+</a:t>
            </a:r>
            <a:r>
              <a:rPr lang="hu-HU" dirty="0">
                <a:latin typeface="Times New Roman" panose="02020603050405020304" pitchFamily="18" charset="0"/>
                <a:cs typeface="Times New Roman" panose="02020603050405020304" pitchFamily="18" charset="0"/>
              </a:rPr>
              <a:t>	53,60</a:t>
            </a:r>
          </a:p>
          <a:p>
            <a:pPr>
              <a:tabLst>
                <a:tab pos="1798638" algn="dec"/>
              </a:tabLst>
            </a:pPr>
            <a:r>
              <a:rPr lang="hu-HU" dirty="0">
                <a:latin typeface="Times New Roman" panose="02020603050405020304" pitchFamily="18" charset="0"/>
                <a:cs typeface="Times New Roman" panose="02020603050405020304" pitchFamily="18" charset="0"/>
              </a:rPr>
              <a:t>½Pb</a:t>
            </a:r>
            <a:r>
              <a:rPr lang="hu-HU" baseline="30000" dirty="0">
                <a:latin typeface="Times New Roman" panose="02020603050405020304" pitchFamily="18" charset="0"/>
                <a:cs typeface="Times New Roman" panose="02020603050405020304" pitchFamily="18" charset="0"/>
              </a:rPr>
              <a:t>2+</a:t>
            </a:r>
            <a:r>
              <a:rPr lang="hu-HU" dirty="0">
                <a:latin typeface="Times New Roman" panose="02020603050405020304" pitchFamily="18" charset="0"/>
                <a:cs typeface="Times New Roman" panose="02020603050405020304" pitchFamily="18" charset="0"/>
              </a:rPr>
              <a:t>	71</a:t>
            </a:r>
          </a:p>
          <a:p>
            <a:pPr>
              <a:tabLst>
                <a:tab pos="1798638" algn="dec"/>
              </a:tabLst>
            </a:pPr>
            <a:endParaRPr lang="hu-HU" dirty="0">
              <a:latin typeface="Times New Roman" panose="02020603050405020304" pitchFamily="18" charset="0"/>
              <a:cs typeface="Times New Roman" panose="02020603050405020304" pitchFamily="18" charset="0"/>
            </a:endParaRPr>
          </a:p>
          <a:p>
            <a:pPr>
              <a:tabLst>
                <a:tab pos="1798638" algn="dec"/>
              </a:tabLst>
            </a:pPr>
            <a:r>
              <a:rPr lang="hu-HU" dirty="0">
                <a:latin typeface="Times New Roman" panose="02020603050405020304" pitchFamily="18" charset="0"/>
                <a:cs typeface="Times New Roman" panose="02020603050405020304" pitchFamily="18" charset="0"/>
              </a:rPr>
              <a:t>½Mg</a:t>
            </a:r>
            <a:r>
              <a:rPr lang="hu-HU" baseline="30000" dirty="0">
                <a:latin typeface="Times New Roman" panose="02020603050405020304" pitchFamily="18" charset="0"/>
                <a:cs typeface="Times New Roman" panose="02020603050405020304" pitchFamily="18" charset="0"/>
              </a:rPr>
              <a:t>2+</a:t>
            </a:r>
            <a:r>
              <a:rPr lang="hu-HU" dirty="0">
                <a:latin typeface="Times New Roman" panose="02020603050405020304" pitchFamily="18" charset="0"/>
                <a:cs typeface="Times New Roman" panose="02020603050405020304" pitchFamily="18" charset="0"/>
              </a:rPr>
              <a:t>	53,0</a:t>
            </a:r>
          </a:p>
          <a:p>
            <a:pPr>
              <a:tabLst>
                <a:tab pos="1798638" algn="dec"/>
              </a:tabLst>
            </a:pPr>
            <a:r>
              <a:rPr lang="hu-HU" dirty="0">
                <a:latin typeface="Times New Roman" panose="02020603050405020304" pitchFamily="18" charset="0"/>
                <a:cs typeface="Times New Roman" panose="02020603050405020304" pitchFamily="18" charset="0"/>
              </a:rPr>
              <a:t>½Zn</a:t>
            </a:r>
            <a:r>
              <a:rPr lang="hu-HU" baseline="30000" dirty="0">
                <a:latin typeface="Times New Roman" panose="02020603050405020304" pitchFamily="18" charset="0"/>
                <a:cs typeface="Times New Roman" panose="02020603050405020304" pitchFamily="18" charset="0"/>
              </a:rPr>
              <a:t>2+</a:t>
            </a:r>
            <a:r>
              <a:rPr lang="hu-HU" dirty="0">
                <a:latin typeface="Times New Roman" panose="02020603050405020304" pitchFamily="18" charset="0"/>
                <a:cs typeface="Times New Roman" panose="02020603050405020304" pitchFamily="18" charset="0"/>
              </a:rPr>
              <a:t>	52,8</a:t>
            </a:r>
          </a:p>
          <a:p>
            <a:pPr>
              <a:tabLst>
                <a:tab pos="1798638" algn="dec"/>
              </a:tabLst>
            </a:pPr>
            <a:r>
              <a:rPr lang="hu-HU" dirty="0">
                <a:latin typeface="Times New Roman" panose="02020603050405020304" pitchFamily="18" charset="0"/>
                <a:cs typeface="Times New Roman" panose="02020603050405020304" pitchFamily="18" charset="0"/>
              </a:rPr>
              <a:t>½Ba</a:t>
            </a:r>
            <a:r>
              <a:rPr lang="hu-HU" baseline="30000" dirty="0">
                <a:latin typeface="Times New Roman" panose="02020603050405020304" pitchFamily="18" charset="0"/>
                <a:cs typeface="Times New Roman" panose="02020603050405020304" pitchFamily="18" charset="0"/>
              </a:rPr>
              <a:t>2+	</a:t>
            </a:r>
            <a:r>
              <a:rPr lang="hu-HU" dirty="0">
                <a:latin typeface="Times New Roman" panose="02020603050405020304" pitchFamily="18" charset="0"/>
                <a:cs typeface="Times New Roman" panose="02020603050405020304" pitchFamily="18" charset="0"/>
              </a:rPr>
              <a:t>63,60</a:t>
            </a:r>
          </a:p>
          <a:p>
            <a:pPr>
              <a:tabLst>
                <a:tab pos="1798638" algn="dec"/>
              </a:tabLst>
            </a:pPr>
            <a:r>
              <a:rPr lang="hu-HU" dirty="0">
                <a:latin typeface="Times New Roman" panose="02020603050405020304" pitchFamily="18" charset="0"/>
                <a:cs typeface="Times New Roman" panose="02020603050405020304" pitchFamily="18" charset="0"/>
              </a:rPr>
              <a:t>NH</a:t>
            </a:r>
            <a:r>
              <a:rPr lang="hu-HU" baseline="-25000" dirty="0">
                <a:latin typeface="Times New Roman" panose="02020603050405020304" pitchFamily="18" charset="0"/>
                <a:cs typeface="Times New Roman" panose="02020603050405020304" pitchFamily="18" charset="0"/>
              </a:rPr>
              <a:t>4</a:t>
            </a:r>
            <a:r>
              <a:rPr lang="hu-HU" baseline="30000" dirty="0">
                <a:latin typeface="Times New Roman" panose="02020603050405020304" pitchFamily="18" charset="0"/>
                <a:cs typeface="Times New Roman" panose="02020603050405020304" pitchFamily="18" charset="0"/>
              </a:rPr>
              <a:t>+</a:t>
            </a:r>
            <a:r>
              <a:rPr lang="hu-HU" dirty="0">
                <a:latin typeface="Times New Roman" panose="02020603050405020304" pitchFamily="18" charset="0"/>
                <a:cs typeface="Times New Roman" panose="02020603050405020304" pitchFamily="18" charset="0"/>
              </a:rPr>
              <a:t>	73,5</a:t>
            </a:r>
          </a:p>
        </p:txBody>
      </p:sp>
      <p:sp>
        <p:nvSpPr>
          <p:cNvPr id="9" name="Szöveg helye 8">
            <a:extLst>
              <a:ext uri="{FF2B5EF4-FFF2-40B4-BE49-F238E27FC236}">
                <a16:creationId xmlns:a16="http://schemas.microsoft.com/office/drawing/2014/main" id="{58592604-5D10-48A6-B627-D891D15F17DB}"/>
              </a:ext>
            </a:extLst>
          </p:cNvPr>
          <p:cNvSpPr>
            <a:spLocks noGrp="1"/>
          </p:cNvSpPr>
          <p:nvPr>
            <p:ph type="body" sz="quarter" idx="3"/>
          </p:nvPr>
        </p:nvSpPr>
        <p:spPr>
          <a:xfrm>
            <a:off x="6172200" y="1711142"/>
            <a:ext cx="5183188" cy="972097"/>
          </a:xfrm>
        </p:spPr>
        <p:txBody>
          <a:bodyPr/>
          <a:lstStyle/>
          <a:p>
            <a:pPr algn="ctr"/>
            <a:r>
              <a:rPr lang="el-GR" dirty="0">
                <a:latin typeface="Times New Roman" panose="02020603050405020304" pitchFamily="18" charset="0"/>
                <a:cs typeface="Times New Roman" panose="02020603050405020304" pitchFamily="18" charset="0"/>
              </a:rPr>
              <a:t>λ</a:t>
            </a:r>
            <a:r>
              <a:rPr lang="hu-HU" baseline="-25000" dirty="0">
                <a:latin typeface="Times New Roman" panose="02020603050405020304" pitchFamily="18" charset="0"/>
                <a:cs typeface="Times New Roman" panose="02020603050405020304" pitchFamily="18" charset="0"/>
              </a:rPr>
              <a:t>i</a:t>
            </a:r>
            <a:r>
              <a:rPr lang="hu-HU" dirty="0">
                <a:latin typeface="Times New Roman" panose="02020603050405020304" pitchFamily="18" charset="0"/>
                <a:cs typeface="Times New Roman" panose="02020603050405020304" pitchFamily="18" charset="0"/>
              </a:rPr>
              <a:t>/(10</a:t>
            </a:r>
            <a:r>
              <a:rPr lang="hu-HU" baseline="30000" dirty="0">
                <a:latin typeface="Times New Roman" panose="02020603050405020304" pitchFamily="18" charset="0"/>
                <a:cs typeface="Times New Roman" panose="02020603050405020304" pitchFamily="18" charset="0"/>
              </a:rPr>
              <a:t>-4</a:t>
            </a:r>
            <a:r>
              <a:rPr lang="hu-HU" dirty="0">
                <a:latin typeface="Times New Roman" panose="02020603050405020304" pitchFamily="18" charset="0"/>
                <a:cs typeface="Times New Roman" panose="02020603050405020304" pitchFamily="18" charset="0"/>
              </a:rPr>
              <a:t> S m</a:t>
            </a:r>
            <a:r>
              <a:rPr lang="hu-HU" baseline="30000" dirty="0">
                <a:latin typeface="Times New Roman" panose="02020603050405020304" pitchFamily="18" charset="0"/>
                <a:cs typeface="Times New Roman" panose="02020603050405020304" pitchFamily="18" charset="0"/>
              </a:rPr>
              <a:t>2</a:t>
            </a:r>
            <a:r>
              <a:rPr lang="hu-HU" dirty="0">
                <a:latin typeface="Times New Roman" panose="02020603050405020304" pitchFamily="18" charset="0"/>
                <a:cs typeface="Times New Roman" panose="02020603050405020304" pitchFamily="18" charset="0"/>
              </a:rPr>
              <a:t>/mol) - anionok</a:t>
            </a:r>
          </a:p>
          <a:p>
            <a:pPr>
              <a:spcBef>
                <a:spcPts val="0"/>
              </a:spcBef>
            </a:pPr>
            <a:endParaRPr lang="hu-HU"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0" name="Tartalom helye 9">
                <a:extLst>
                  <a:ext uri="{FF2B5EF4-FFF2-40B4-BE49-F238E27FC236}">
                    <a16:creationId xmlns:a16="http://schemas.microsoft.com/office/drawing/2014/main" id="{5B3CEFD2-3A6A-436B-AA09-E34BA64E4C46}"/>
                  </a:ext>
                </a:extLst>
              </p:cNvPr>
              <p:cNvSpPr>
                <a:spLocks noGrp="1"/>
              </p:cNvSpPr>
              <p:nvPr>
                <p:ph sz="quarter" idx="4"/>
              </p:nvPr>
            </p:nvSpPr>
            <p:spPr>
              <a:xfrm>
                <a:off x="6172200" y="2505077"/>
                <a:ext cx="5183188" cy="2616198"/>
              </a:xfrm>
            </p:spPr>
            <p:txBody>
              <a:bodyPr numCol="2">
                <a:normAutofit/>
              </a:bodyPr>
              <a:lstStyle/>
              <a:p>
                <a:pPr>
                  <a:tabLst>
                    <a:tab pos="1889125" algn="dec"/>
                  </a:tabLst>
                </a:pPr>
                <a:r>
                  <a:rPr lang="hu-HU" dirty="0">
                    <a:latin typeface="Times New Roman" panose="02020603050405020304" pitchFamily="18" charset="0"/>
                    <a:cs typeface="Times New Roman" panose="02020603050405020304" pitchFamily="18" charset="0"/>
                  </a:rPr>
                  <a:t>OH</a:t>
                </a:r>
                <a:r>
                  <a:rPr lang="hu-HU" baseline="30000" dirty="0">
                    <a:latin typeface="Times New Roman" panose="02020603050405020304" pitchFamily="18" charset="0"/>
                    <a:cs typeface="Times New Roman" panose="02020603050405020304" pitchFamily="18" charset="0"/>
                  </a:rPr>
                  <a:t>-</a:t>
                </a:r>
                <a:r>
                  <a:rPr lang="hu-HU" dirty="0">
                    <a:latin typeface="Times New Roman" panose="02020603050405020304" pitchFamily="18" charset="0"/>
                    <a:cs typeface="Times New Roman" panose="02020603050405020304" pitchFamily="18" charset="0"/>
                  </a:rPr>
                  <a:t>	198</a:t>
                </a:r>
              </a:p>
              <a:p>
                <a:pPr>
                  <a:tabLst>
                    <a:tab pos="1889125" algn="dec"/>
                  </a:tabLst>
                </a:pPr>
                <a:r>
                  <a:rPr lang="hu-HU" dirty="0">
                    <a:latin typeface="Times New Roman" panose="02020603050405020304" pitchFamily="18" charset="0"/>
                    <a:cs typeface="Times New Roman" panose="02020603050405020304" pitchFamily="18" charset="0"/>
                  </a:rPr>
                  <a:t>F</a:t>
                </a:r>
                <a:r>
                  <a:rPr lang="hu-HU" baseline="30000" dirty="0">
                    <a:latin typeface="Times New Roman" panose="02020603050405020304" pitchFamily="18" charset="0"/>
                    <a:cs typeface="Times New Roman" panose="02020603050405020304" pitchFamily="18" charset="0"/>
                  </a:rPr>
                  <a:t>-</a:t>
                </a:r>
                <a:r>
                  <a:rPr lang="hu-HU" dirty="0">
                    <a:latin typeface="Times New Roman" panose="02020603050405020304" pitchFamily="18" charset="0"/>
                    <a:cs typeface="Times New Roman" panose="02020603050405020304" pitchFamily="18" charset="0"/>
                  </a:rPr>
                  <a:t>	55,4</a:t>
                </a:r>
              </a:p>
              <a:p>
                <a:pPr>
                  <a:tabLst>
                    <a:tab pos="1889125" algn="dec"/>
                  </a:tabLst>
                </a:pPr>
                <a:r>
                  <a:rPr lang="hu-HU" dirty="0" err="1">
                    <a:latin typeface="Times New Roman" panose="02020603050405020304" pitchFamily="18" charset="0"/>
                    <a:cs typeface="Times New Roman" panose="02020603050405020304" pitchFamily="18" charset="0"/>
                  </a:rPr>
                  <a:t>Br</a:t>
                </a:r>
                <a:r>
                  <a:rPr lang="hu-HU" baseline="30000" dirty="0">
                    <a:latin typeface="Times New Roman" panose="02020603050405020304" pitchFamily="18" charset="0"/>
                    <a:cs typeface="Times New Roman" panose="02020603050405020304" pitchFamily="18" charset="0"/>
                  </a:rPr>
                  <a:t>-</a:t>
                </a:r>
                <a:r>
                  <a:rPr lang="hu-HU" dirty="0">
                    <a:latin typeface="Times New Roman" panose="02020603050405020304" pitchFamily="18" charset="0"/>
                    <a:cs typeface="Times New Roman" panose="02020603050405020304" pitchFamily="18" charset="0"/>
                  </a:rPr>
                  <a:t>	76,31</a:t>
                </a:r>
              </a:p>
              <a:p>
                <a:pPr>
                  <a:tabLst>
                    <a:tab pos="1889125" algn="dec"/>
                  </a:tabLst>
                </a:pPr>
                <a:r>
                  <a:rPr lang="hu-HU" dirty="0">
                    <a:latin typeface="Times New Roman" panose="02020603050405020304" pitchFamily="18" charset="0"/>
                    <a:cs typeface="Times New Roman" panose="02020603050405020304" pitchFamily="18" charset="0"/>
                  </a:rPr>
                  <a:t>NO</a:t>
                </a:r>
                <a:r>
                  <a:rPr lang="hu-HU" baseline="-25000" dirty="0">
                    <a:latin typeface="Times New Roman" panose="02020603050405020304" pitchFamily="18" charset="0"/>
                    <a:cs typeface="Times New Roman" panose="02020603050405020304" pitchFamily="18" charset="0"/>
                  </a:rPr>
                  <a:t>3</a:t>
                </a:r>
                <a:r>
                  <a:rPr lang="hu-HU" baseline="30000" dirty="0">
                    <a:latin typeface="Times New Roman" panose="02020603050405020304" pitchFamily="18" charset="0"/>
                    <a:cs typeface="Times New Roman" panose="02020603050405020304" pitchFamily="18" charset="0"/>
                  </a:rPr>
                  <a:t>-</a:t>
                </a:r>
                <a:r>
                  <a:rPr lang="hu-HU" dirty="0">
                    <a:latin typeface="Times New Roman" panose="02020603050405020304" pitchFamily="18" charset="0"/>
                    <a:cs typeface="Times New Roman" panose="02020603050405020304" pitchFamily="18" charset="0"/>
                  </a:rPr>
                  <a:t>	71,42</a:t>
                </a:r>
              </a:p>
              <a:p>
                <a:pPr>
                  <a:tabLst>
                    <a:tab pos="1889125" algn="dec"/>
                  </a:tabLst>
                </a:pPr>
                <a:r>
                  <a:rPr lang="hu-HU" dirty="0">
                    <a:latin typeface="Times New Roman" panose="02020603050405020304" pitchFamily="18" charset="0"/>
                    <a:cs typeface="Times New Roman" panose="02020603050405020304" pitchFamily="18" charset="0"/>
                  </a:rPr>
                  <a:t>HF</a:t>
                </a:r>
                <a:r>
                  <a:rPr lang="hu-HU" baseline="-25000" dirty="0">
                    <a:latin typeface="Times New Roman" panose="02020603050405020304" pitchFamily="18" charset="0"/>
                    <a:cs typeface="Times New Roman" panose="02020603050405020304" pitchFamily="18" charset="0"/>
                  </a:rPr>
                  <a:t>2</a:t>
                </a:r>
                <a:r>
                  <a:rPr lang="hu-HU" baseline="30000" dirty="0">
                    <a:latin typeface="Times New Roman" panose="02020603050405020304" pitchFamily="18" charset="0"/>
                    <a:cs typeface="Times New Roman" panose="02020603050405020304" pitchFamily="18" charset="0"/>
                  </a:rPr>
                  <a:t>-</a:t>
                </a:r>
                <a:r>
                  <a:rPr lang="hu-HU" dirty="0">
                    <a:latin typeface="Times New Roman" panose="02020603050405020304" pitchFamily="18" charset="0"/>
                    <a:cs typeface="Times New Roman" panose="02020603050405020304" pitchFamily="18" charset="0"/>
                  </a:rPr>
                  <a:t>	75</a:t>
                </a:r>
              </a:p>
              <a:p>
                <a:pPr>
                  <a:tabLst>
                    <a:tab pos="1889125" algn="dec"/>
                  </a:tabLst>
                </a:pPr>
                <a:endParaRPr lang="hu-HU" dirty="0">
                  <a:latin typeface="Times New Roman" panose="02020603050405020304" pitchFamily="18" charset="0"/>
                  <a:cs typeface="Times New Roman" panose="02020603050405020304" pitchFamily="18" charset="0"/>
                </a:endParaRPr>
              </a:p>
              <a:p>
                <a:pPr>
                  <a:tabLst>
                    <a:tab pos="1889125" algn="dec"/>
                  </a:tabLst>
                </a:pPr>
                <a:r>
                  <a:rPr lang="hu-HU" dirty="0">
                    <a:latin typeface="Times New Roman" panose="02020603050405020304" pitchFamily="18" charset="0"/>
                    <a:cs typeface="Times New Roman" panose="02020603050405020304" pitchFamily="18" charset="0"/>
                  </a:rPr>
                  <a:t>BrO</a:t>
                </a:r>
                <a:r>
                  <a:rPr lang="hu-HU" baseline="-25000" dirty="0">
                    <a:latin typeface="Times New Roman" panose="02020603050405020304" pitchFamily="18" charset="0"/>
                    <a:cs typeface="Times New Roman" panose="02020603050405020304" pitchFamily="18" charset="0"/>
                  </a:rPr>
                  <a:t>3</a:t>
                </a:r>
                <a:r>
                  <a:rPr lang="hu-HU" baseline="30000" dirty="0">
                    <a:latin typeface="Times New Roman" panose="02020603050405020304" pitchFamily="18" charset="0"/>
                    <a:cs typeface="Times New Roman" panose="02020603050405020304" pitchFamily="18" charset="0"/>
                  </a:rPr>
                  <a:t>-</a:t>
                </a:r>
                <a:r>
                  <a:rPr lang="hu-HU" dirty="0">
                    <a:latin typeface="Times New Roman" panose="02020603050405020304" pitchFamily="18" charset="0"/>
                    <a:cs typeface="Times New Roman" panose="02020603050405020304" pitchFamily="18" charset="0"/>
                  </a:rPr>
                  <a:t>	55,7</a:t>
                </a:r>
              </a:p>
              <a:p>
                <a:pPr>
                  <a:tabLst>
                    <a:tab pos="1889125" algn="dec"/>
                  </a:tabLst>
                </a:pPr>
                <a:r>
                  <a:rPr lang="hu-HU" dirty="0">
                    <a:latin typeface="Times New Roman" panose="02020603050405020304" pitchFamily="18" charset="0"/>
                    <a:cs typeface="Times New Roman" panose="02020603050405020304" pitchFamily="18" charset="0"/>
                  </a:rPr>
                  <a:t>HSO</a:t>
                </a:r>
                <a:r>
                  <a:rPr lang="hu-HU" baseline="-25000" dirty="0">
                    <a:latin typeface="Times New Roman" panose="02020603050405020304" pitchFamily="18" charset="0"/>
                    <a:cs typeface="Times New Roman" panose="02020603050405020304" pitchFamily="18" charset="0"/>
                  </a:rPr>
                  <a:t>4</a:t>
                </a:r>
                <a:r>
                  <a:rPr lang="hu-HU" baseline="30000" dirty="0">
                    <a:latin typeface="Times New Roman" panose="02020603050405020304" pitchFamily="18" charset="0"/>
                    <a:cs typeface="Times New Roman" panose="02020603050405020304" pitchFamily="18" charset="0"/>
                  </a:rPr>
                  <a:t>-</a:t>
                </a:r>
                <a:r>
                  <a:rPr lang="hu-HU" dirty="0">
                    <a:latin typeface="Times New Roman" panose="02020603050405020304" pitchFamily="18" charset="0"/>
                    <a:cs typeface="Times New Roman" panose="02020603050405020304" pitchFamily="18" charset="0"/>
                  </a:rPr>
                  <a:t>	52</a:t>
                </a:r>
              </a:p>
              <a:p>
                <a:pPr>
                  <a:tabLst>
                    <a:tab pos="1889125" algn="dec"/>
                  </a:tabLst>
                </a:pPr>
                <a:r>
                  <a:rPr lang="hu-HU" dirty="0">
                    <a:latin typeface="Times New Roman" panose="02020603050405020304" pitchFamily="18" charset="0"/>
                    <a:cs typeface="Times New Roman" panose="02020603050405020304" pitchFamily="18" charset="0"/>
                  </a:rPr>
                  <a:t>½SO</a:t>
                </a:r>
                <a:r>
                  <a:rPr lang="hu-HU" baseline="-25000" dirty="0">
                    <a:latin typeface="Times New Roman" panose="02020603050405020304" pitchFamily="18" charset="0"/>
                    <a:cs typeface="Times New Roman" panose="02020603050405020304" pitchFamily="18" charset="0"/>
                  </a:rPr>
                  <a:t>4</a:t>
                </a:r>
                <a:r>
                  <a:rPr lang="hu-HU" baseline="30000" dirty="0">
                    <a:latin typeface="Times New Roman" panose="02020603050405020304" pitchFamily="18" charset="0"/>
                    <a:cs typeface="Times New Roman" panose="02020603050405020304" pitchFamily="18" charset="0"/>
                  </a:rPr>
                  <a:t>2-</a:t>
                </a:r>
                <a:r>
                  <a:rPr lang="hu-HU" dirty="0">
                    <a:latin typeface="Times New Roman" panose="02020603050405020304" pitchFamily="18" charset="0"/>
                    <a:cs typeface="Times New Roman" panose="02020603050405020304" pitchFamily="18" charset="0"/>
                  </a:rPr>
                  <a:t>	80</a:t>
                </a:r>
              </a:p>
              <a:p>
                <a:pPr>
                  <a:tabLst>
                    <a:tab pos="1889125" algn="dec"/>
                  </a:tabLst>
                </a:pPr>
                <a14:m>
                  <m:oMath xmlns:m="http://schemas.openxmlformats.org/officeDocument/2006/math">
                    <m:f>
                      <m:fPr>
                        <m:type m:val="skw"/>
                        <m:ctrlPr>
                          <a:rPr lang="hu-HU" sz="2400" i="1">
                            <a:latin typeface="Cambria Math" panose="02040503050406030204" pitchFamily="18" charset="0"/>
                            <a:cs typeface="Times New Roman" panose="02020603050405020304" pitchFamily="18" charset="0"/>
                          </a:rPr>
                        </m:ctrlPr>
                      </m:fPr>
                      <m:num>
                        <m:r>
                          <a:rPr lang="hu-HU" sz="2400" i="1">
                            <a:latin typeface="Cambria Math" panose="02040503050406030204" pitchFamily="18" charset="0"/>
                            <a:cs typeface="Times New Roman" panose="02020603050405020304" pitchFamily="18" charset="0"/>
                          </a:rPr>
                          <m:t>1</m:t>
                        </m:r>
                      </m:num>
                      <m:den>
                        <m:r>
                          <a:rPr lang="hu-HU" sz="2400" i="1">
                            <a:latin typeface="Cambria Math" panose="02040503050406030204" pitchFamily="18" charset="0"/>
                            <a:cs typeface="Times New Roman" panose="02020603050405020304" pitchFamily="18" charset="0"/>
                          </a:rPr>
                          <m:t>3</m:t>
                        </m:r>
                      </m:den>
                    </m:f>
                  </m:oMath>
                </a14:m>
                <a:r>
                  <a:rPr lang="hu-HU" dirty="0">
                    <a:latin typeface="Times New Roman" panose="02020603050405020304" pitchFamily="18" charset="0"/>
                    <a:cs typeface="Times New Roman" panose="02020603050405020304" pitchFamily="18" charset="0"/>
                  </a:rPr>
                  <a:t>PO</a:t>
                </a:r>
                <a:r>
                  <a:rPr lang="hu-HU" baseline="-25000" dirty="0">
                    <a:latin typeface="Times New Roman" panose="02020603050405020304" pitchFamily="18" charset="0"/>
                    <a:cs typeface="Times New Roman" panose="02020603050405020304" pitchFamily="18" charset="0"/>
                  </a:rPr>
                  <a:t>4</a:t>
                </a:r>
                <a:r>
                  <a:rPr lang="hu-HU" baseline="30000" dirty="0">
                    <a:latin typeface="Times New Roman" panose="02020603050405020304" pitchFamily="18" charset="0"/>
                    <a:cs typeface="Times New Roman" panose="02020603050405020304" pitchFamily="18" charset="0"/>
                  </a:rPr>
                  <a:t>3-</a:t>
                </a:r>
                <a:r>
                  <a:rPr lang="hu-HU" dirty="0">
                    <a:latin typeface="Times New Roman" panose="02020603050405020304" pitchFamily="18" charset="0"/>
                    <a:cs typeface="Times New Roman" panose="02020603050405020304" pitchFamily="18" charset="0"/>
                  </a:rPr>
                  <a:t>	92,8</a:t>
                </a:r>
              </a:p>
            </p:txBody>
          </p:sp>
        </mc:Choice>
        <mc:Fallback xmlns="">
          <p:sp>
            <p:nvSpPr>
              <p:cNvPr id="10" name="Tartalom helye 9">
                <a:extLst>
                  <a:ext uri="{FF2B5EF4-FFF2-40B4-BE49-F238E27FC236}">
                    <a16:creationId xmlns:a16="http://schemas.microsoft.com/office/drawing/2014/main" id="{5B3CEFD2-3A6A-436B-AA09-E34BA64E4C46}"/>
                  </a:ext>
                </a:extLst>
              </p:cNvPr>
              <p:cNvSpPr>
                <a:spLocks noGrp="1" noRot="1" noChangeAspect="1" noMove="1" noResize="1" noEditPoints="1" noAdjustHandles="1" noChangeArrowheads="1" noChangeShapeType="1" noTextEdit="1"/>
              </p:cNvSpPr>
              <p:nvPr>
                <p:ph sz="quarter" idx="4"/>
              </p:nvPr>
            </p:nvSpPr>
            <p:spPr>
              <a:xfrm>
                <a:off x="6172200" y="2505077"/>
                <a:ext cx="5183188" cy="2616198"/>
              </a:xfrm>
              <a:blipFill>
                <a:blip r:embed="rId3"/>
                <a:stretch>
                  <a:fillRect l="-2118" t="-4196" b="-3030"/>
                </a:stretch>
              </a:blipFill>
            </p:spPr>
            <p:txBody>
              <a:bodyPr/>
              <a:lstStyle/>
              <a:p>
                <a:r>
                  <a:rPr lang="hu-HU">
                    <a:noFill/>
                  </a:rPr>
                  <a:t> </a:t>
                </a:r>
              </a:p>
            </p:txBody>
          </p:sp>
        </mc:Fallback>
      </mc:AlternateContent>
      <p:grpSp>
        <p:nvGrpSpPr>
          <p:cNvPr id="64" name="Csoportba foglalás 63">
            <a:extLst>
              <a:ext uri="{FF2B5EF4-FFF2-40B4-BE49-F238E27FC236}">
                <a16:creationId xmlns:a16="http://schemas.microsoft.com/office/drawing/2014/main" id="{B4F94E99-0D28-4458-BA30-5DB0C38025F4}"/>
              </a:ext>
            </a:extLst>
          </p:cNvPr>
          <p:cNvGrpSpPr/>
          <p:nvPr/>
        </p:nvGrpSpPr>
        <p:grpSpPr>
          <a:xfrm>
            <a:off x="9354200" y="5140713"/>
            <a:ext cx="629587" cy="1624300"/>
            <a:chOff x="9354200" y="5140713"/>
            <a:chExt cx="629587" cy="1624300"/>
          </a:xfrm>
        </p:grpSpPr>
        <p:sp>
          <p:nvSpPr>
            <p:cNvPr id="20" name="Romboid 19">
              <a:extLst>
                <a:ext uri="{FF2B5EF4-FFF2-40B4-BE49-F238E27FC236}">
                  <a16:creationId xmlns:a16="http://schemas.microsoft.com/office/drawing/2014/main" id="{B6F3A5B1-2AAF-44BC-9DB4-8E1044AC2AC5}"/>
                </a:ext>
              </a:extLst>
            </p:cNvPr>
            <p:cNvSpPr/>
            <p:nvPr/>
          </p:nvSpPr>
          <p:spPr>
            <a:xfrm rot="5400000">
              <a:off x="8856844" y="5638069"/>
              <a:ext cx="1624300" cy="629587"/>
            </a:xfrm>
            <a:prstGeom prst="parallelogram">
              <a:avLst>
                <a:gd name="adj" fmla="val 65781"/>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8" name="Szövegdoboz 17">
              <a:extLst>
                <a:ext uri="{FF2B5EF4-FFF2-40B4-BE49-F238E27FC236}">
                  <a16:creationId xmlns:a16="http://schemas.microsoft.com/office/drawing/2014/main" id="{11458F4B-02ED-4513-9B96-3BFE74551DB4}"/>
                </a:ext>
              </a:extLst>
            </p:cNvPr>
            <p:cNvSpPr txBox="1"/>
            <p:nvPr/>
          </p:nvSpPr>
          <p:spPr>
            <a:xfrm>
              <a:off x="9382945" y="5365565"/>
              <a:ext cx="567784" cy="1015663"/>
            </a:xfrm>
            <a:prstGeom prst="rect">
              <a:avLst/>
            </a:prstGeom>
            <a:noFill/>
          </p:spPr>
          <p:txBody>
            <a:bodyPr wrap="none" rtlCol="0">
              <a:spAutoFit/>
            </a:bodyPr>
            <a:lstStyle/>
            <a:p>
              <a:r>
                <a:rPr lang="hu-HU" sz="6000" dirty="0">
                  <a:solidFill>
                    <a:srgbClr val="FF0000"/>
                  </a:solidFill>
                </a:rPr>
                <a:t>+</a:t>
              </a:r>
            </a:p>
          </p:txBody>
        </p:sp>
      </p:grpSp>
      <p:sp>
        <p:nvSpPr>
          <p:cNvPr id="22" name="Ellipszis 21">
            <a:extLst>
              <a:ext uri="{FF2B5EF4-FFF2-40B4-BE49-F238E27FC236}">
                <a16:creationId xmlns:a16="http://schemas.microsoft.com/office/drawing/2014/main" id="{5841971F-B731-4A1F-94F7-1C0EF0A7DCBD}"/>
              </a:ext>
            </a:extLst>
          </p:cNvPr>
          <p:cNvSpPr/>
          <p:nvPr/>
        </p:nvSpPr>
        <p:spPr>
          <a:xfrm rot="17543035">
            <a:off x="4027863" y="5928524"/>
            <a:ext cx="202019" cy="202019"/>
          </a:xfrm>
          <a:prstGeom prst="ellipse">
            <a:avLst/>
          </a:prstGeom>
          <a:solidFill>
            <a:srgbClr val="2E0C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grpSp>
        <p:nvGrpSpPr>
          <p:cNvPr id="47" name="Csoportba foglalás 46">
            <a:extLst>
              <a:ext uri="{FF2B5EF4-FFF2-40B4-BE49-F238E27FC236}">
                <a16:creationId xmlns:a16="http://schemas.microsoft.com/office/drawing/2014/main" id="{71F1A433-3ED1-49D2-AD5D-92F92218E94C}"/>
              </a:ext>
            </a:extLst>
          </p:cNvPr>
          <p:cNvGrpSpPr/>
          <p:nvPr/>
        </p:nvGrpSpPr>
        <p:grpSpPr>
          <a:xfrm>
            <a:off x="3304404" y="5395694"/>
            <a:ext cx="631027" cy="587811"/>
            <a:chOff x="1993552" y="5395694"/>
            <a:chExt cx="631027" cy="587811"/>
          </a:xfrm>
        </p:grpSpPr>
        <p:sp>
          <p:nvSpPr>
            <p:cNvPr id="21" name="Ellipszis 20">
              <a:extLst>
                <a:ext uri="{FF2B5EF4-FFF2-40B4-BE49-F238E27FC236}">
                  <a16:creationId xmlns:a16="http://schemas.microsoft.com/office/drawing/2014/main" id="{758F94E1-2538-4B45-BD73-98D98AFC3113}"/>
                </a:ext>
              </a:extLst>
            </p:cNvPr>
            <p:cNvSpPr/>
            <p:nvPr/>
          </p:nvSpPr>
          <p:spPr>
            <a:xfrm rot="17543035">
              <a:off x="1993552" y="5462510"/>
              <a:ext cx="520995" cy="520995"/>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600" dirty="0"/>
                <a:t>2-</a:t>
              </a:r>
            </a:p>
          </p:txBody>
        </p:sp>
        <p:sp>
          <p:nvSpPr>
            <p:cNvPr id="23" name="Ellipszis 22">
              <a:extLst>
                <a:ext uri="{FF2B5EF4-FFF2-40B4-BE49-F238E27FC236}">
                  <a16:creationId xmlns:a16="http://schemas.microsoft.com/office/drawing/2014/main" id="{E89BF93F-3E15-4299-9C20-5D98833588CB}"/>
                </a:ext>
              </a:extLst>
            </p:cNvPr>
            <p:cNvSpPr/>
            <p:nvPr/>
          </p:nvSpPr>
          <p:spPr>
            <a:xfrm rot="17543035">
              <a:off x="2422560" y="5395694"/>
              <a:ext cx="202019" cy="202019"/>
            </a:xfrm>
            <a:prstGeom prst="ellipse">
              <a:avLst/>
            </a:prstGeom>
            <a:solidFill>
              <a:srgbClr val="2E0C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grpSp>
      <p:sp>
        <p:nvSpPr>
          <p:cNvPr id="24" name="Ellipszis 23">
            <a:extLst>
              <a:ext uri="{FF2B5EF4-FFF2-40B4-BE49-F238E27FC236}">
                <a16:creationId xmlns:a16="http://schemas.microsoft.com/office/drawing/2014/main" id="{9A4532D4-E6E7-4B89-B5E7-BCD3830A67A3}"/>
              </a:ext>
            </a:extLst>
          </p:cNvPr>
          <p:cNvSpPr/>
          <p:nvPr/>
        </p:nvSpPr>
        <p:spPr>
          <a:xfrm>
            <a:off x="3153826" y="5447412"/>
            <a:ext cx="202019" cy="202019"/>
          </a:xfrm>
          <a:prstGeom prst="ellipse">
            <a:avLst/>
          </a:prstGeom>
          <a:solidFill>
            <a:srgbClr val="2E0C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40" name="Ellipszis 39">
            <a:extLst>
              <a:ext uri="{FF2B5EF4-FFF2-40B4-BE49-F238E27FC236}">
                <a16:creationId xmlns:a16="http://schemas.microsoft.com/office/drawing/2014/main" id="{997ADEE4-01F9-41DA-91CE-A4289921D497}"/>
              </a:ext>
            </a:extLst>
          </p:cNvPr>
          <p:cNvSpPr/>
          <p:nvPr/>
        </p:nvSpPr>
        <p:spPr>
          <a:xfrm rot="2969368">
            <a:off x="2263571" y="5622114"/>
            <a:ext cx="202019" cy="202019"/>
          </a:xfrm>
          <a:prstGeom prst="ellipse">
            <a:avLst/>
          </a:prstGeom>
          <a:solidFill>
            <a:srgbClr val="2E0C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grpSp>
        <p:nvGrpSpPr>
          <p:cNvPr id="46" name="Csoportba foglalás 45">
            <a:extLst>
              <a:ext uri="{FF2B5EF4-FFF2-40B4-BE49-F238E27FC236}">
                <a16:creationId xmlns:a16="http://schemas.microsoft.com/office/drawing/2014/main" id="{C4A96366-589E-4DA9-8059-2F35D428A9B3}"/>
              </a:ext>
            </a:extLst>
          </p:cNvPr>
          <p:cNvGrpSpPr/>
          <p:nvPr/>
        </p:nvGrpSpPr>
        <p:grpSpPr>
          <a:xfrm>
            <a:off x="2463811" y="5474117"/>
            <a:ext cx="520995" cy="704537"/>
            <a:chOff x="1184859" y="5474117"/>
            <a:chExt cx="520995" cy="704537"/>
          </a:xfrm>
        </p:grpSpPr>
        <p:sp>
          <p:nvSpPr>
            <p:cNvPr id="39" name="Ellipszis 38">
              <a:extLst>
                <a:ext uri="{FF2B5EF4-FFF2-40B4-BE49-F238E27FC236}">
                  <a16:creationId xmlns:a16="http://schemas.microsoft.com/office/drawing/2014/main" id="{E63A0903-C3A4-40BB-8746-A73A43D9A6B8}"/>
                </a:ext>
              </a:extLst>
            </p:cNvPr>
            <p:cNvSpPr/>
            <p:nvPr/>
          </p:nvSpPr>
          <p:spPr>
            <a:xfrm rot="2969368">
              <a:off x="1184859" y="5474117"/>
              <a:ext cx="520995" cy="520995"/>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600" dirty="0"/>
                <a:t>2-</a:t>
              </a:r>
            </a:p>
          </p:txBody>
        </p:sp>
        <p:sp>
          <p:nvSpPr>
            <p:cNvPr id="41" name="Ellipszis 40">
              <a:extLst>
                <a:ext uri="{FF2B5EF4-FFF2-40B4-BE49-F238E27FC236}">
                  <a16:creationId xmlns:a16="http://schemas.microsoft.com/office/drawing/2014/main" id="{0FDBEA3B-AD19-4C72-9A8D-C436941E4AAA}"/>
                </a:ext>
              </a:extLst>
            </p:cNvPr>
            <p:cNvSpPr/>
            <p:nvPr/>
          </p:nvSpPr>
          <p:spPr>
            <a:xfrm rot="2969368">
              <a:off x="1422995" y="5976635"/>
              <a:ext cx="202019" cy="202019"/>
            </a:xfrm>
            <a:prstGeom prst="ellipse">
              <a:avLst/>
            </a:prstGeom>
            <a:solidFill>
              <a:srgbClr val="2E0C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grpSp>
      <p:grpSp>
        <p:nvGrpSpPr>
          <p:cNvPr id="42" name="Csoportba foglalás 41">
            <a:extLst>
              <a:ext uri="{FF2B5EF4-FFF2-40B4-BE49-F238E27FC236}">
                <a16:creationId xmlns:a16="http://schemas.microsoft.com/office/drawing/2014/main" id="{7C8D2E47-67D0-4FDB-9F8B-76C3964F6AC6}"/>
              </a:ext>
            </a:extLst>
          </p:cNvPr>
          <p:cNvGrpSpPr/>
          <p:nvPr/>
        </p:nvGrpSpPr>
        <p:grpSpPr>
          <a:xfrm rot="16814745">
            <a:off x="4156831" y="5769935"/>
            <a:ext cx="742507" cy="611372"/>
            <a:chOff x="1780954" y="5465135"/>
            <a:chExt cx="742507" cy="611372"/>
          </a:xfrm>
        </p:grpSpPr>
        <p:sp>
          <p:nvSpPr>
            <p:cNvPr id="43" name="Ellipszis 42">
              <a:extLst>
                <a:ext uri="{FF2B5EF4-FFF2-40B4-BE49-F238E27FC236}">
                  <a16:creationId xmlns:a16="http://schemas.microsoft.com/office/drawing/2014/main" id="{C72333BB-6888-4D8B-BB8D-CA4C2250953F}"/>
                </a:ext>
              </a:extLst>
            </p:cNvPr>
            <p:cNvSpPr/>
            <p:nvPr/>
          </p:nvSpPr>
          <p:spPr>
            <a:xfrm>
              <a:off x="1850065" y="5465135"/>
              <a:ext cx="520995" cy="520995"/>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600" dirty="0"/>
                <a:t>2-</a:t>
              </a:r>
            </a:p>
          </p:txBody>
        </p:sp>
        <p:sp>
          <p:nvSpPr>
            <p:cNvPr id="44" name="Ellipszis 43">
              <a:extLst>
                <a:ext uri="{FF2B5EF4-FFF2-40B4-BE49-F238E27FC236}">
                  <a16:creationId xmlns:a16="http://schemas.microsoft.com/office/drawing/2014/main" id="{34D617A1-EBE5-414E-A59E-388083CDDBCD}"/>
                </a:ext>
              </a:extLst>
            </p:cNvPr>
            <p:cNvSpPr/>
            <p:nvPr/>
          </p:nvSpPr>
          <p:spPr>
            <a:xfrm>
              <a:off x="1780954" y="5874488"/>
              <a:ext cx="202019" cy="202019"/>
            </a:xfrm>
            <a:prstGeom prst="ellipse">
              <a:avLst/>
            </a:prstGeom>
            <a:solidFill>
              <a:srgbClr val="2E0C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45" name="Ellipszis 44">
              <a:extLst>
                <a:ext uri="{FF2B5EF4-FFF2-40B4-BE49-F238E27FC236}">
                  <a16:creationId xmlns:a16="http://schemas.microsoft.com/office/drawing/2014/main" id="{D4866293-60D7-44EA-8BD1-35D736258ADC}"/>
                </a:ext>
              </a:extLst>
            </p:cNvPr>
            <p:cNvSpPr/>
            <p:nvPr/>
          </p:nvSpPr>
          <p:spPr>
            <a:xfrm>
              <a:off x="2321442" y="5787656"/>
              <a:ext cx="202019" cy="202019"/>
            </a:xfrm>
            <a:prstGeom prst="ellipse">
              <a:avLst/>
            </a:prstGeom>
            <a:solidFill>
              <a:srgbClr val="2E0C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grpSp>
      <p:grpSp>
        <p:nvGrpSpPr>
          <p:cNvPr id="62" name="Csoportba foglalás 61">
            <a:extLst>
              <a:ext uri="{FF2B5EF4-FFF2-40B4-BE49-F238E27FC236}">
                <a16:creationId xmlns:a16="http://schemas.microsoft.com/office/drawing/2014/main" id="{6B926089-18D2-4692-99B2-D6DABA7EE75E}"/>
              </a:ext>
            </a:extLst>
          </p:cNvPr>
          <p:cNvGrpSpPr/>
          <p:nvPr/>
        </p:nvGrpSpPr>
        <p:grpSpPr>
          <a:xfrm>
            <a:off x="8676519" y="5388817"/>
            <a:ext cx="520995" cy="698435"/>
            <a:chOff x="10552448" y="5369379"/>
            <a:chExt cx="520995" cy="698435"/>
          </a:xfrm>
        </p:grpSpPr>
        <p:sp>
          <p:nvSpPr>
            <p:cNvPr id="49" name="Ellipszis 48">
              <a:extLst>
                <a:ext uri="{FF2B5EF4-FFF2-40B4-BE49-F238E27FC236}">
                  <a16:creationId xmlns:a16="http://schemas.microsoft.com/office/drawing/2014/main" id="{A0E3BB7E-765D-48C4-9A0F-581E81A4421A}"/>
                </a:ext>
              </a:extLst>
            </p:cNvPr>
            <p:cNvSpPr/>
            <p:nvPr/>
          </p:nvSpPr>
          <p:spPr>
            <a:xfrm rot="7904927">
              <a:off x="10552448" y="5546819"/>
              <a:ext cx="520995" cy="520995"/>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600" dirty="0"/>
                <a:t>2-</a:t>
              </a:r>
            </a:p>
          </p:txBody>
        </p:sp>
        <p:sp>
          <p:nvSpPr>
            <p:cNvPr id="50" name="Ellipszis 49">
              <a:extLst>
                <a:ext uri="{FF2B5EF4-FFF2-40B4-BE49-F238E27FC236}">
                  <a16:creationId xmlns:a16="http://schemas.microsoft.com/office/drawing/2014/main" id="{B89B2B89-27CC-428A-9F3E-B63D74FAC4F0}"/>
                </a:ext>
              </a:extLst>
            </p:cNvPr>
            <p:cNvSpPr/>
            <p:nvPr/>
          </p:nvSpPr>
          <p:spPr>
            <a:xfrm rot="7904927">
              <a:off x="10677735" y="5369379"/>
              <a:ext cx="202019" cy="202019"/>
            </a:xfrm>
            <a:prstGeom prst="ellipse">
              <a:avLst/>
            </a:prstGeom>
            <a:solidFill>
              <a:srgbClr val="2E0C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grpSp>
      <p:sp>
        <p:nvSpPr>
          <p:cNvPr id="51" name="Ellipszis 50">
            <a:extLst>
              <a:ext uri="{FF2B5EF4-FFF2-40B4-BE49-F238E27FC236}">
                <a16:creationId xmlns:a16="http://schemas.microsoft.com/office/drawing/2014/main" id="{3E58AA95-3EA7-430C-A075-D16A25FB7525}"/>
              </a:ext>
            </a:extLst>
          </p:cNvPr>
          <p:cNvSpPr/>
          <p:nvPr/>
        </p:nvSpPr>
        <p:spPr>
          <a:xfrm rot="7904927">
            <a:off x="8506696" y="5849878"/>
            <a:ext cx="202019" cy="202019"/>
          </a:xfrm>
          <a:prstGeom prst="ellipse">
            <a:avLst/>
          </a:prstGeom>
          <a:solidFill>
            <a:srgbClr val="2E0C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54" name="Ellipszis 53">
            <a:extLst>
              <a:ext uri="{FF2B5EF4-FFF2-40B4-BE49-F238E27FC236}">
                <a16:creationId xmlns:a16="http://schemas.microsoft.com/office/drawing/2014/main" id="{D5D156AD-F51F-4F8E-92F7-04EA3F856CAF}"/>
              </a:ext>
            </a:extLst>
          </p:cNvPr>
          <p:cNvSpPr/>
          <p:nvPr/>
        </p:nvSpPr>
        <p:spPr>
          <a:xfrm rot="5400000">
            <a:off x="7672465" y="5604036"/>
            <a:ext cx="202019" cy="202019"/>
          </a:xfrm>
          <a:prstGeom prst="ellipse">
            <a:avLst/>
          </a:prstGeom>
          <a:solidFill>
            <a:srgbClr val="2E0C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grpSp>
        <p:nvGrpSpPr>
          <p:cNvPr id="61" name="Csoportba foglalás 60">
            <a:extLst>
              <a:ext uri="{FF2B5EF4-FFF2-40B4-BE49-F238E27FC236}">
                <a16:creationId xmlns:a16="http://schemas.microsoft.com/office/drawing/2014/main" id="{7482783F-1DFF-4BDF-8212-3EBC80ABA52D}"/>
              </a:ext>
            </a:extLst>
          </p:cNvPr>
          <p:cNvGrpSpPr/>
          <p:nvPr/>
        </p:nvGrpSpPr>
        <p:grpSpPr>
          <a:xfrm>
            <a:off x="7772299" y="5690483"/>
            <a:ext cx="524540" cy="673396"/>
            <a:chOff x="9648228" y="5671045"/>
            <a:chExt cx="524540" cy="673396"/>
          </a:xfrm>
        </p:grpSpPr>
        <p:sp>
          <p:nvSpPr>
            <p:cNvPr id="53" name="Ellipszis 52">
              <a:extLst>
                <a:ext uri="{FF2B5EF4-FFF2-40B4-BE49-F238E27FC236}">
                  <a16:creationId xmlns:a16="http://schemas.microsoft.com/office/drawing/2014/main" id="{1F71317F-C00F-4B39-92F3-40979FA26331}"/>
                </a:ext>
              </a:extLst>
            </p:cNvPr>
            <p:cNvSpPr/>
            <p:nvPr/>
          </p:nvSpPr>
          <p:spPr>
            <a:xfrm rot="5400000">
              <a:off x="9651773" y="5671045"/>
              <a:ext cx="520995" cy="520995"/>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600" dirty="0"/>
                <a:t>2-</a:t>
              </a:r>
            </a:p>
          </p:txBody>
        </p:sp>
        <p:sp>
          <p:nvSpPr>
            <p:cNvPr id="55" name="Ellipszis 54">
              <a:extLst>
                <a:ext uri="{FF2B5EF4-FFF2-40B4-BE49-F238E27FC236}">
                  <a16:creationId xmlns:a16="http://schemas.microsoft.com/office/drawing/2014/main" id="{21AD6A69-B7E8-497D-99D1-278A1F7FE4CD}"/>
                </a:ext>
              </a:extLst>
            </p:cNvPr>
            <p:cNvSpPr/>
            <p:nvPr/>
          </p:nvSpPr>
          <p:spPr>
            <a:xfrm rot="5400000">
              <a:off x="9648228" y="6142422"/>
              <a:ext cx="202019" cy="202019"/>
            </a:xfrm>
            <a:prstGeom prst="ellipse">
              <a:avLst/>
            </a:prstGeom>
            <a:solidFill>
              <a:srgbClr val="2E0C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grpSp>
      <p:grpSp>
        <p:nvGrpSpPr>
          <p:cNvPr id="60" name="Csoportba foglalás 59">
            <a:extLst>
              <a:ext uri="{FF2B5EF4-FFF2-40B4-BE49-F238E27FC236}">
                <a16:creationId xmlns:a16="http://schemas.microsoft.com/office/drawing/2014/main" id="{EAC7E3AF-92BD-453F-83BB-1588F19CEA86}"/>
              </a:ext>
            </a:extLst>
          </p:cNvPr>
          <p:cNvGrpSpPr/>
          <p:nvPr/>
        </p:nvGrpSpPr>
        <p:grpSpPr>
          <a:xfrm rot="6536955">
            <a:off x="6865306" y="5621883"/>
            <a:ext cx="634873" cy="583149"/>
            <a:chOff x="8066681" y="5647415"/>
            <a:chExt cx="634873" cy="583149"/>
          </a:xfrm>
        </p:grpSpPr>
        <p:sp>
          <p:nvSpPr>
            <p:cNvPr id="57" name="Ellipszis 56">
              <a:extLst>
                <a:ext uri="{FF2B5EF4-FFF2-40B4-BE49-F238E27FC236}">
                  <a16:creationId xmlns:a16="http://schemas.microsoft.com/office/drawing/2014/main" id="{8A19F3EA-E6C3-45F3-82EF-C56F6C4C66A5}"/>
                </a:ext>
              </a:extLst>
            </p:cNvPr>
            <p:cNvSpPr/>
            <p:nvPr/>
          </p:nvSpPr>
          <p:spPr>
            <a:xfrm rot="6802075">
              <a:off x="8180559" y="5647415"/>
              <a:ext cx="520995" cy="520995"/>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600" dirty="0"/>
                <a:t>2-</a:t>
              </a:r>
            </a:p>
          </p:txBody>
        </p:sp>
        <p:sp>
          <p:nvSpPr>
            <p:cNvPr id="59" name="Ellipszis 58">
              <a:extLst>
                <a:ext uri="{FF2B5EF4-FFF2-40B4-BE49-F238E27FC236}">
                  <a16:creationId xmlns:a16="http://schemas.microsoft.com/office/drawing/2014/main" id="{CD9267DC-BD20-4E66-B43E-4D50976AE320}"/>
                </a:ext>
              </a:extLst>
            </p:cNvPr>
            <p:cNvSpPr/>
            <p:nvPr/>
          </p:nvSpPr>
          <p:spPr>
            <a:xfrm rot="6802075">
              <a:off x="8066681" y="6028545"/>
              <a:ext cx="202019" cy="202019"/>
            </a:xfrm>
            <a:prstGeom prst="ellipse">
              <a:avLst/>
            </a:prstGeom>
            <a:solidFill>
              <a:srgbClr val="2E0C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grpSp>
      <p:grpSp>
        <p:nvGrpSpPr>
          <p:cNvPr id="63" name="Csoportba foglalás 62">
            <a:extLst>
              <a:ext uri="{FF2B5EF4-FFF2-40B4-BE49-F238E27FC236}">
                <a16:creationId xmlns:a16="http://schemas.microsoft.com/office/drawing/2014/main" id="{C33DBF89-6164-46FA-913D-0D044FC402EA}"/>
              </a:ext>
            </a:extLst>
          </p:cNvPr>
          <p:cNvGrpSpPr/>
          <p:nvPr/>
        </p:nvGrpSpPr>
        <p:grpSpPr>
          <a:xfrm>
            <a:off x="1543987" y="5121277"/>
            <a:ext cx="629587" cy="1624300"/>
            <a:chOff x="1543987" y="5121277"/>
            <a:chExt cx="629587" cy="1624300"/>
          </a:xfrm>
        </p:grpSpPr>
        <p:sp>
          <p:nvSpPr>
            <p:cNvPr id="13" name="Romboid 12">
              <a:extLst>
                <a:ext uri="{FF2B5EF4-FFF2-40B4-BE49-F238E27FC236}">
                  <a16:creationId xmlns:a16="http://schemas.microsoft.com/office/drawing/2014/main" id="{9C7F6CCA-8614-499B-80DA-F0F37F5CCB96}"/>
                </a:ext>
              </a:extLst>
            </p:cNvPr>
            <p:cNvSpPr/>
            <p:nvPr/>
          </p:nvSpPr>
          <p:spPr>
            <a:xfrm rot="5400000">
              <a:off x="1046631" y="5618633"/>
              <a:ext cx="1624300" cy="629587"/>
            </a:xfrm>
            <a:prstGeom prst="parallelogram">
              <a:avLst>
                <a:gd name="adj" fmla="val 65781"/>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9" name="Szövegdoboz 18">
              <a:extLst>
                <a:ext uri="{FF2B5EF4-FFF2-40B4-BE49-F238E27FC236}">
                  <a16:creationId xmlns:a16="http://schemas.microsoft.com/office/drawing/2014/main" id="{3B26494A-6BB5-421C-92FA-30E5720EB1A5}"/>
                </a:ext>
              </a:extLst>
            </p:cNvPr>
            <p:cNvSpPr txBox="1"/>
            <p:nvPr/>
          </p:nvSpPr>
          <p:spPr>
            <a:xfrm>
              <a:off x="1651415" y="5324007"/>
              <a:ext cx="420308" cy="1015663"/>
            </a:xfrm>
            <a:prstGeom prst="rect">
              <a:avLst/>
            </a:prstGeom>
            <a:noFill/>
          </p:spPr>
          <p:txBody>
            <a:bodyPr wrap="none" rtlCol="0">
              <a:spAutoFit/>
            </a:bodyPr>
            <a:lstStyle/>
            <a:p>
              <a:r>
                <a:rPr lang="hu-HU" sz="6000" dirty="0">
                  <a:solidFill>
                    <a:srgbClr val="2E0CFC"/>
                  </a:solidFill>
                </a:rPr>
                <a:t>-</a:t>
              </a:r>
              <a:endParaRPr lang="hu-HU" sz="6000" dirty="0">
                <a:solidFill>
                  <a:srgbClr val="FF0000"/>
                </a:solidFill>
              </a:endParaRPr>
            </a:p>
          </p:txBody>
        </p:sp>
      </p:grpSp>
    </p:spTree>
    <p:extLst>
      <p:ext uri="{BB962C8B-B14F-4D97-AF65-F5344CB8AC3E}">
        <p14:creationId xmlns:p14="http://schemas.microsoft.com/office/powerpoint/2010/main" val="3928061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42" presetClass="path" presetSubtype="0" accel="50000" decel="50000" fill="hold" grpId="1" nodeType="clickEffect">
                                  <p:stCondLst>
                                    <p:cond delay="0"/>
                                  </p:stCondLst>
                                  <p:childTnLst>
                                    <p:animMotion origin="layout" path="M -1.66667E-6 3.33333E-6 L -0.03789 0.00486 " pathEditMode="relative" rAng="0" ptsTypes="AA">
                                      <p:cBhvr>
                                        <p:cTn id="26" dur="2000" fill="hold"/>
                                        <p:tgtEl>
                                          <p:spTgt spid="22"/>
                                        </p:tgtEl>
                                        <p:attrNameLst>
                                          <p:attrName>ppt_x</p:attrName>
                                          <p:attrName>ppt_y</p:attrName>
                                        </p:attrNameLst>
                                      </p:cBhvr>
                                      <p:rCtr x="-1901" y="231"/>
                                    </p:animMotion>
                                  </p:childTnLst>
                                </p:cTn>
                              </p:par>
                            </p:childTnLst>
                          </p:cTn>
                        </p:par>
                      </p:childTnLst>
                    </p:cTn>
                  </p:par>
                  <p:par>
                    <p:cTn id="27" fill="hold">
                      <p:stCondLst>
                        <p:cond delay="indefinite"/>
                      </p:stCondLst>
                      <p:childTnLst>
                        <p:par>
                          <p:cTn id="28" fill="hold">
                            <p:stCondLst>
                              <p:cond delay="0"/>
                            </p:stCondLst>
                            <p:childTnLst>
                              <p:par>
                                <p:cTn id="29" presetID="42" presetClass="path" presetSubtype="0" accel="50000" decel="50000" fill="hold" grpId="1" nodeType="clickEffect">
                                  <p:stCondLst>
                                    <p:cond delay="0"/>
                                  </p:stCondLst>
                                  <p:childTnLst>
                                    <p:animMotion origin="layout" path="M 2.91667E-6 2.22222E-6 L -0.02279 -0.00579 " pathEditMode="relative" rAng="0" ptsTypes="AA">
                                      <p:cBhvr>
                                        <p:cTn id="30" dur="2000" fill="hold"/>
                                        <p:tgtEl>
                                          <p:spTgt spid="24"/>
                                        </p:tgtEl>
                                        <p:attrNameLst>
                                          <p:attrName>ppt_x</p:attrName>
                                          <p:attrName>ppt_y</p:attrName>
                                        </p:attrNameLst>
                                      </p:cBhvr>
                                      <p:rCtr x="-1146" y="-301"/>
                                    </p:animMotion>
                                  </p:childTnLst>
                                </p:cTn>
                              </p:par>
                            </p:childTnLst>
                          </p:cTn>
                        </p:par>
                      </p:childTnLst>
                    </p:cTn>
                  </p:par>
                  <p:par>
                    <p:cTn id="31" fill="hold">
                      <p:stCondLst>
                        <p:cond delay="indefinite"/>
                      </p:stCondLst>
                      <p:childTnLst>
                        <p:par>
                          <p:cTn id="32" fill="hold">
                            <p:stCondLst>
                              <p:cond delay="0"/>
                            </p:stCondLst>
                            <p:childTnLst>
                              <p:par>
                                <p:cTn id="33" presetID="42" presetClass="path" presetSubtype="0" accel="50000" decel="50000" fill="hold" grpId="1" nodeType="clickEffect">
                                  <p:stCondLst>
                                    <p:cond delay="0"/>
                                  </p:stCondLst>
                                  <p:childTnLst>
                                    <p:animMotion origin="layout" path="M -2.08333E-7 -7.40741E-7 L -0.02786 0.00162 " pathEditMode="relative" rAng="0" ptsTypes="AA">
                                      <p:cBhvr>
                                        <p:cTn id="34" dur="2000" fill="hold"/>
                                        <p:tgtEl>
                                          <p:spTgt spid="40"/>
                                        </p:tgtEl>
                                        <p:attrNameLst>
                                          <p:attrName>ppt_x</p:attrName>
                                          <p:attrName>ppt_y</p:attrName>
                                        </p:attrNameLst>
                                      </p:cBhvr>
                                      <p:rCtr x="-1393" y="69"/>
                                    </p:animMotion>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2"/>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51"/>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54"/>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61"/>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6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42" presetClass="path" presetSubtype="0" accel="50000" decel="50000" fill="hold" grpId="1" nodeType="clickEffect">
                                  <p:stCondLst>
                                    <p:cond delay="0"/>
                                  </p:stCondLst>
                                  <p:childTnLst>
                                    <p:animMotion origin="layout" path="M 1.11022E-16 -2.96296E-6 L -0.01836 0.03218 " pathEditMode="relative" rAng="0" ptsTypes="AA">
                                      <p:cBhvr>
                                        <p:cTn id="50" dur="2000" fill="hold"/>
                                        <p:tgtEl>
                                          <p:spTgt spid="54"/>
                                        </p:tgtEl>
                                        <p:attrNameLst>
                                          <p:attrName>ppt_x</p:attrName>
                                          <p:attrName>ppt_y</p:attrName>
                                        </p:attrNameLst>
                                      </p:cBhvr>
                                      <p:rCtr x="-924" y="1597"/>
                                    </p:animMotion>
                                  </p:childTnLst>
                                </p:cTn>
                              </p:par>
                            </p:childTnLst>
                          </p:cTn>
                        </p:par>
                      </p:childTnLst>
                    </p:cTn>
                  </p:par>
                  <p:par>
                    <p:cTn id="51" fill="hold">
                      <p:stCondLst>
                        <p:cond delay="indefinite"/>
                      </p:stCondLst>
                      <p:childTnLst>
                        <p:par>
                          <p:cTn id="52" fill="hold">
                            <p:stCondLst>
                              <p:cond delay="0"/>
                            </p:stCondLst>
                            <p:childTnLst>
                              <p:par>
                                <p:cTn id="53" presetID="42" presetClass="path" presetSubtype="0" accel="50000" decel="50000" fill="hold" grpId="1" nodeType="clickEffect">
                                  <p:stCondLst>
                                    <p:cond delay="0"/>
                                  </p:stCondLst>
                                  <p:childTnLst>
                                    <p:animMotion origin="layout" path="M 4.16667E-7 -2.59259E-6 L -0.01966 0.02014 " pathEditMode="relative" rAng="0" ptsTypes="AA">
                                      <p:cBhvr>
                                        <p:cTn id="54" dur="2000" fill="hold"/>
                                        <p:tgtEl>
                                          <p:spTgt spid="51"/>
                                        </p:tgtEl>
                                        <p:attrNameLst>
                                          <p:attrName>ppt_x</p:attrName>
                                          <p:attrName>ppt_y</p:attrName>
                                        </p:attrNameLst>
                                      </p:cBhvr>
                                      <p:rCtr x="-990" y="995"/>
                                    </p:animMotion>
                                  </p:childTnLst>
                                </p:cTn>
                              </p:par>
                            </p:childTnLst>
                          </p:cTn>
                        </p:par>
                      </p:childTnLst>
                    </p:cTn>
                  </p:par>
                  <p:par>
                    <p:cTn id="55" fill="hold">
                      <p:stCondLst>
                        <p:cond delay="indefinite"/>
                      </p:stCondLst>
                      <p:childTnLst>
                        <p:par>
                          <p:cTn id="56" fill="hold">
                            <p:stCondLst>
                              <p:cond delay="0"/>
                            </p:stCondLst>
                            <p:childTnLst>
                              <p:par>
                                <p:cTn id="57" presetID="42" presetClass="path" presetSubtype="0" accel="50000" decel="50000" fill="hold" nodeType="clickEffect">
                                  <p:stCondLst>
                                    <p:cond delay="0"/>
                                  </p:stCondLst>
                                  <p:childTnLst>
                                    <p:animMotion origin="layout" path="M -2.91667E-6 -4.07407E-6 L 0.03334 0.00255 " pathEditMode="relative" rAng="0" ptsTypes="AA">
                                      <p:cBhvr>
                                        <p:cTn id="58" dur="2000" fill="hold"/>
                                        <p:tgtEl>
                                          <p:spTgt spid="62"/>
                                        </p:tgtEl>
                                        <p:attrNameLst>
                                          <p:attrName>ppt_x</p:attrName>
                                          <p:attrName>ppt_y</p:attrName>
                                        </p:attrNameLst>
                                      </p:cBhvr>
                                      <p:rCtr x="1667" y="116"/>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2" grpId="1" animBg="1"/>
      <p:bldP spid="24" grpId="0" animBg="1"/>
      <p:bldP spid="24" grpId="1" animBg="1"/>
      <p:bldP spid="40" grpId="0" animBg="1"/>
      <p:bldP spid="40" grpId="1" animBg="1"/>
      <p:bldP spid="51" grpId="0" animBg="1"/>
      <p:bldP spid="51" grpId="1" animBg="1"/>
      <p:bldP spid="54" grpId="0" animBg="1"/>
      <p:bldP spid="54"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hu-HU" dirty="0">
                <a:latin typeface="Times New Roman" panose="02020603050405020304" pitchFamily="18" charset="0"/>
                <a:cs typeface="Times New Roman" panose="02020603050405020304" pitchFamily="18" charset="0"/>
              </a:rPr>
              <a:t>Áramtermelés kémiai reakcióval</a:t>
            </a:r>
          </a:p>
        </p:txBody>
      </p:sp>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662545"/>
            <a:ext cx="11582400" cy="1800183"/>
          </a:xfrm>
        </p:spPr>
        <p:txBody>
          <a:bodyPr>
            <a:normAutofit/>
          </a:bodyPr>
          <a:lstStyle/>
          <a:p>
            <a:r>
              <a:rPr lang="hu-HU" dirty="0">
                <a:latin typeface="Times New Roman" panose="02020603050405020304" pitchFamily="18" charset="0"/>
                <a:cs typeface="Times New Roman" panose="02020603050405020304" pitchFamily="18" charset="0"/>
              </a:rPr>
              <a:t>Mindennapi életünkben számos hordozható áramforrást használunk. Az ébresztőórától a személyautóig tart az eszközök tartománya. Mi az alapja?</a:t>
            </a:r>
          </a:p>
          <a:p>
            <a:r>
              <a:rPr lang="hu-HU" dirty="0">
                <a:latin typeface="Times New Roman" panose="02020603050405020304" pitchFamily="18" charset="0"/>
                <a:cs typeface="Times New Roman" panose="02020603050405020304" pitchFamily="18" charset="0"/>
              </a:rPr>
              <a:t>Végezzünk el egy gondolatkísérletet! Mártsunk egy fémet, vízbe! Mi történik a felszínén?</a:t>
            </a:r>
          </a:p>
        </p:txBody>
      </p:sp>
      <p:grpSp>
        <p:nvGrpSpPr>
          <p:cNvPr id="14" name="Csoportba foglalás 13">
            <a:extLst>
              <a:ext uri="{FF2B5EF4-FFF2-40B4-BE49-F238E27FC236}">
                <a16:creationId xmlns:a16="http://schemas.microsoft.com/office/drawing/2014/main" id="{725D094A-0F81-493E-A3B0-0707B71019DC}"/>
              </a:ext>
            </a:extLst>
          </p:cNvPr>
          <p:cNvGrpSpPr/>
          <p:nvPr/>
        </p:nvGrpSpPr>
        <p:grpSpPr>
          <a:xfrm>
            <a:off x="1424066" y="4139787"/>
            <a:ext cx="1876268" cy="2440894"/>
            <a:chOff x="1424066" y="4139787"/>
            <a:chExt cx="1876268" cy="2440894"/>
          </a:xfrm>
        </p:grpSpPr>
        <p:sp>
          <p:nvSpPr>
            <p:cNvPr id="4" name="Téglalap 3">
              <a:extLst>
                <a:ext uri="{FF2B5EF4-FFF2-40B4-BE49-F238E27FC236}">
                  <a16:creationId xmlns:a16="http://schemas.microsoft.com/office/drawing/2014/main" id="{0685A14B-BD64-4478-ABCF-87D5BE778675}"/>
                </a:ext>
              </a:extLst>
            </p:cNvPr>
            <p:cNvSpPr/>
            <p:nvPr/>
          </p:nvSpPr>
          <p:spPr>
            <a:xfrm>
              <a:off x="1424066" y="4871802"/>
              <a:ext cx="1873770" cy="1708879"/>
            </a:xfrm>
            <a:prstGeom prst="rect">
              <a:avLst/>
            </a:prstGeom>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5" name="Téglalap 4">
              <a:extLst>
                <a:ext uri="{FF2B5EF4-FFF2-40B4-BE49-F238E27FC236}">
                  <a16:creationId xmlns:a16="http://schemas.microsoft.com/office/drawing/2014/main" id="{E15D219C-9B59-4D6E-A847-29AF47B37278}"/>
                </a:ext>
              </a:extLst>
            </p:cNvPr>
            <p:cNvSpPr/>
            <p:nvPr/>
          </p:nvSpPr>
          <p:spPr>
            <a:xfrm>
              <a:off x="1426564" y="4212237"/>
              <a:ext cx="1873770" cy="946878"/>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6" name="Téglalap 5">
              <a:extLst>
                <a:ext uri="{FF2B5EF4-FFF2-40B4-BE49-F238E27FC236}">
                  <a16:creationId xmlns:a16="http://schemas.microsoft.com/office/drawing/2014/main" id="{86A1BF86-B336-4728-8E4A-896FD25ED71D}"/>
                </a:ext>
              </a:extLst>
            </p:cNvPr>
            <p:cNvSpPr/>
            <p:nvPr/>
          </p:nvSpPr>
          <p:spPr>
            <a:xfrm>
              <a:off x="1444054" y="4139787"/>
              <a:ext cx="1836000" cy="1044000"/>
            </a:xfrm>
            <a:prstGeom prst="rect">
              <a:avLst/>
            </a:prstGeom>
            <a:solidFill>
              <a:schemeClr val="bg1"/>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grpSp>
      <p:sp>
        <p:nvSpPr>
          <p:cNvPr id="7" name="Téglalap 6">
            <a:extLst>
              <a:ext uri="{FF2B5EF4-FFF2-40B4-BE49-F238E27FC236}">
                <a16:creationId xmlns:a16="http://schemas.microsoft.com/office/drawing/2014/main" id="{B1D244DE-88F2-4756-BCF3-56030AE94ADE}"/>
              </a:ext>
            </a:extLst>
          </p:cNvPr>
          <p:cNvSpPr/>
          <p:nvPr/>
        </p:nvSpPr>
        <p:spPr>
          <a:xfrm>
            <a:off x="2068642" y="4032352"/>
            <a:ext cx="629587" cy="2278505"/>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1" name="Téglalap 10">
            <a:extLst>
              <a:ext uri="{FF2B5EF4-FFF2-40B4-BE49-F238E27FC236}">
                <a16:creationId xmlns:a16="http://schemas.microsoft.com/office/drawing/2014/main" id="{B3939109-709A-4330-896B-61E605986EF0}"/>
              </a:ext>
            </a:extLst>
          </p:cNvPr>
          <p:cNvSpPr/>
          <p:nvPr/>
        </p:nvSpPr>
        <p:spPr>
          <a:xfrm>
            <a:off x="2488364" y="5351488"/>
            <a:ext cx="674557" cy="794479"/>
          </a:xfrm>
          <a:prstGeom prst="rect">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cxnSp>
        <p:nvCxnSpPr>
          <p:cNvPr id="16" name="Egyenes összekötő 15">
            <a:extLst>
              <a:ext uri="{FF2B5EF4-FFF2-40B4-BE49-F238E27FC236}">
                <a16:creationId xmlns:a16="http://schemas.microsoft.com/office/drawing/2014/main" id="{DC61C684-DB38-4387-96FB-6FABA2772020}"/>
              </a:ext>
            </a:extLst>
          </p:cNvPr>
          <p:cNvCxnSpPr/>
          <p:nvPr/>
        </p:nvCxnSpPr>
        <p:spPr>
          <a:xfrm flipV="1">
            <a:off x="2458387" y="3222885"/>
            <a:ext cx="1708879" cy="21435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Egyenes összekötő 16">
            <a:extLst>
              <a:ext uri="{FF2B5EF4-FFF2-40B4-BE49-F238E27FC236}">
                <a16:creationId xmlns:a16="http://schemas.microsoft.com/office/drawing/2014/main" id="{3125B131-7084-4FBD-A69C-A692D451034B}"/>
              </a:ext>
            </a:extLst>
          </p:cNvPr>
          <p:cNvCxnSpPr>
            <a:cxnSpLocks/>
          </p:cNvCxnSpPr>
          <p:nvPr/>
        </p:nvCxnSpPr>
        <p:spPr>
          <a:xfrm flipV="1">
            <a:off x="3177915" y="3240373"/>
            <a:ext cx="4844321" cy="21111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Egyenes összekötő 18">
            <a:extLst>
              <a:ext uri="{FF2B5EF4-FFF2-40B4-BE49-F238E27FC236}">
                <a16:creationId xmlns:a16="http://schemas.microsoft.com/office/drawing/2014/main" id="{765591D2-53C6-4C56-A35C-CE35CF2CA830}"/>
              </a:ext>
            </a:extLst>
          </p:cNvPr>
          <p:cNvCxnSpPr>
            <a:cxnSpLocks/>
          </p:cNvCxnSpPr>
          <p:nvPr/>
        </p:nvCxnSpPr>
        <p:spPr>
          <a:xfrm>
            <a:off x="2505856" y="6163456"/>
            <a:ext cx="1646419" cy="4621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Egyenes összekötő 20">
            <a:extLst>
              <a:ext uri="{FF2B5EF4-FFF2-40B4-BE49-F238E27FC236}">
                <a16:creationId xmlns:a16="http://schemas.microsoft.com/office/drawing/2014/main" id="{5FD00744-ACDE-4900-8361-47EBF9725EFB}"/>
              </a:ext>
            </a:extLst>
          </p:cNvPr>
          <p:cNvCxnSpPr>
            <a:cxnSpLocks/>
          </p:cNvCxnSpPr>
          <p:nvPr/>
        </p:nvCxnSpPr>
        <p:spPr>
          <a:xfrm>
            <a:off x="3165423" y="6163456"/>
            <a:ext cx="4884295" cy="4621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3" name="Csoportba foglalás 12">
            <a:extLst>
              <a:ext uri="{FF2B5EF4-FFF2-40B4-BE49-F238E27FC236}">
                <a16:creationId xmlns:a16="http://schemas.microsoft.com/office/drawing/2014/main" id="{42B47BAC-FAB0-436B-9645-5CC59AA195B6}"/>
              </a:ext>
            </a:extLst>
          </p:cNvPr>
          <p:cNvGrpSpPr/>
          <p:nvPr/>
        </p:nvGrpSpPr>
        <p:grpSpPr>
          <a:xfrm>
            <a:off x="4154773" y="3225384"/>
            <a:ext cx="3880293" cy="3385278"/>
            <a:chOff x="6103494" y="3225384"/>
            <a:chExt cx="3880293" cy="3385278"/>
          </a:xfrm>
        </p:grpSpPr>
        <p:sp>
          <p:nvSpPr>
            <p:cNvPr id="12" name="Téglalap 11">
              <a:extLst>
                <a:ext uri="{FF2B5EF4-FFF2-40B4-BE49-F238E27FC236}">
                  <a16:creationId xmlns:a16="http://schemas.microsoft.com/office/drawing/2014/main" id="{47093AE0-A223-404B-B192-0C984F808CED}"/>
                </a:ext>
              </a:extLst>
            </p:cNvPr>
            <p:cNvSpPr/>
            <p:nvPr/>
          </p:nvSpPr>
          <p:spPr>
            <a:xfrm>
              <a:off x="6103494" y="3225384"/>
              <a:ext cx="3880293" cy="3385278"/>
            </a:xfrm>
            <a:prstGeom prst="rect">
              <a:avLst/>
            </a:prstGeom>
            <a:solidFill>
              <a:schemeClr val="accent1"/>
            </a:solid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0" name="Téglalap 9">
              <a:extLst>
                <a:ext uri="{FF2B5EF4-FFF2-40B4-BE49-F238E27FC236}">
                  <a16:creationId xmlns:a16="http://schemas.microsoft.com/office/drawing/2014/main" id="{F6763CA6-7ED1-4989-9878-580B374360E2}"/>
                </a:ext>
              </a:extLst>
            </p:cNvPr>
            <p:cNvSpPr/>
            <p:nvPr/>
          </p:nvSpPr>
          <p:spPr>
            <a:xfrm>
              <a:off x="6130974" y="3260360"/>
              <a:ext cx="1469039" cy="3312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grpSp>
      <p:sp>
        <p:nvSpPr>
          <p:cNvPr id="23" name="Ellipszis 22">
            <a:extLst>
              <a:ext uri="{FF2B5EF4-FFF2-40B4-BE49-F238E27FC236}">
                <a16:creationId xmlns:a16="http://schemas.microsoft.com/office/drawing/2014/main" id="{98102791-F94E-4F10-9298-8AB525C9024E}"/>
              </a:ext>
            </a:extLst>
          </p:cNvPr>
          <p:cNvSpPr/>
          <p:nvPr/>
        </p:nvSpPr>
        <p:spPr>
          <a:xfrm>
            <a:off x="5246897" y="3687581"/>
            <a:ext cx="404735" cy="40473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24" name="Ellipszis 23">
            <a:extLst>
              <a:ext uri="{FF2B5EF4-FFF2-40B4-BE49-F238E27FC236}">
                <a16:creationId xmlns:a16="http://schemas.microsoft.com/office/drawing/2014/main" id="{73377A32-0E2E-409C-AFC2-45B89E5051B7}"/>
              </a:ext>
            </a:extLst>
          </p:cNvPr>
          <p:cNvSpPr/>
          <p:nvPr/>
        </p:nvSpPr>
        <p:spPr>
          <a:xfrm>
            <a:off x="5234404" y="4739391"/>
            <a:ext cx="404735" cy="40473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25" name="Ellipszis 24">
            <a:extLst>
              <a:ext uri="{FF2B5EF4-FFF2-40B4-BE49-F238E27FC236}">
                <a16:creationId xmlns:a16="http://schemas.microsoft.com/office/drawing/2014/main" id="{0DBDA003-A9F6-4B52-9561-5BA2A4173AE0}"/>
              </a:ext>
            </a:extLst>
          </p:cNvPr>
          <p:cNvSpPr/>
          <p:nvPr/>
        </p:nvSpPr>
        <p:spPr>
          <a:xfrm>
            <a:off x="5251894" y="5251554"/>
            <a:ext cx="404735" cy="40473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26" name="Ellipszis 25">
            <a:extLst>
              <a:ext uri="{FF2B5EF4-FFF2-40B4-BE49-F238E27FC236}">
                <a16:creationId xmlns:a16="http://schemas.microsoft.com/office/drawing/2014/main" id="{32949C6B-4F2F-47A9-915A-333022519718}"/>
              </a:ext>
            </a:extLst>
          </p:cNvPr>
          <p:cNvSpPr/>
          <p:nvPr/>
        </p:nvSpPr>
        <p:spPr>
          <a:xfrm>
            <a:off x="5261886" y="4234721"/>
            <a:ext cx="404735" cy="40473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27" name="Ellipszis 26">
            <a:extLst>
              <a:ext uri="{FF2B5EF4-FFF2-40B4-BE49-F238E27FC236}">
                <a16:creationId xmlns:a16="http://schemas.microsoft.com/office/drawing/2014/main" id="{7D27C03D-114D-4F01-887A-A8523BC5E4BE}"/>
              </a:ext>
            </a:extLst>
          </p:cNvPr>
          <p:cNvSpPr/>
          <p:nvPr/>
        </p:nvSpPr>
        <p:spPr>
          <a:xfrm>
            <a:off x="5241900" y="5736237"/>
            <a:ext cx="404735" cy="40473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28" name="Ellipszis 27">
            <a:extLst>
              <a:ext uri="{FF2B5EF4-FFF2-40B4-BE49-F238E27FC236}">
                <a16:creationId xmlns:a16="http://schemas.microsoft.com/office/drawing/2014/main" id="{7CB0BBA2-348A-461E-AEC5-3916F5F6BA78}"/>
              </a:ext>
            </a:extLst>
          </p:cNvPr>
          <p:cNvSpPr/>
          <p:nvPr/>
        </p:nvSpPr>
        <p:spPr>
          <a:xfrm>
            <a:off x="5242810" y="3668012"/>
            <a:ext cx="134911" cy="134911"/>
          </a:xfrm>
          <a:prstGeom prst="ellipse">
            <a:avLst/>
          </a:prstGeom>
          <a:solidFill>
            <a:srgbClr val="2E0CF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29" name="Ellipszis 28">
            <a:extLst>
              <a:ext uri="{FF2B5EF4-FFF2-40B4-BE49-F238E27FC236}">
                <a16:creationId xmlns:a16="http://schemas.microsoft.com/office/drawing/2014/main" id="{770B8F56-F107-4516-944F-1D987AD60205}"/>
              </a:ext>
            </a:extLst>
          </p:cNvPr>
          <p:cNvSpPr/>
          <p:nvPr/>
        </p:nvSpPr>
        <p:spPr>
          <a:xfrm>
            <a:off x="5189095" y="4304677"/>
            <a:ext cx="134911" cy="134911"/>
          </a:xfrm>
          <a:prstGeom prst="ellipse">
            <a:avLst/>
          </a:prstGeom>
          <a:solidFill>
            <a:srgbClr val="2E0CF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30" name="Ellipszis 29">
            <a:extLst>
              <a:ext uri="{FF2B5EF4-FFF2-40B4-BE49-F238E27FC236}">
                <a16:creationId xmlns:a16="http://schemas.microsoft.com/office/drawing/2014/main" id="{86A0C18E-E868-4AE2-B6E9-1563C8E40BC4}"/>
              </a:ext>
            </a:extLst>
          </p:cNvPr>
          <p:cNvSpPr/>
          <p:nvPr/>
        </p:nvSpPr>
        <p:spPr>
          <a:xfrm>
            <a:off x="5401456" y="5071674"/>
            <a:ext cx="134911" cy="134911"/>
          </a:xfrm>
          <a:prstGeom prst="ellipse">
            <a:avLst/>
          </a:prstGeom>
          <a:solidFill>
            <a:srgbClr val="2E0CF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31" name="Ellipszis 30">
            <a:extLst>
              <a:ext uri="{FF2B5EF4-FFF2-40B4-BE49-F238E27FC236}">
                <a16:creationId xmlns:a16="http://schemas.microsoft.com/office/drawing/2014/main" id="{8F245B7E-1627-4F6D-A788-25A5C3A1542A}"/>
              </a:ext>
            </a:extLst>
          </p:cNvPr>
          <p:cNvSpPr/>
          <p:nvPr/>
        </p:nvSpPr>
        <p:spPr>
          <a:xfrm>
            <a:off x="5329003" y="5553857"/>
            <a:ext cx="134911" cy="134911"/>
          </a:xfrm>
          <a:prstGeom prst="ellipse">
            <a:avLst/>
          </a:prstGeom>
          <a:solidFill>
            <a:srgbClr val="2E0CF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32" name="Ellipszis 31">
            <a:extLst>
              <a:ext uri="{FF2B5EF4-FFF2-40B4-BE49-F238E27FC236}">
                <a16:creationId xmlns:a16="http://schemas.microsoft.com/office/drawing/2014/main" id="{3A9CEB4C-2231-4F68-A0EA-8EF2297D6B04}"/>
              </a:ext>
            </a:extLst>
          </p:cNvPr>
          <p:cNvSpPr/>
          <p:nvPr/>
        </p:nvSpPr>
        <p:spPr>
          <a:xfrm>
            <a:off x="5166610" y="5856159"/>
            <a:ext cx="134911" cy="134911"/>
          </a:xfrm>
          <a:prstGeom prst="ellipse">
            <a:avLst/>
          </a:prstGeom>
          <a:solidFill>
            <a:srgbClr val="2E0CF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33" name="Szövegdoboz 32">
            <a:extLst>
              <a:ext uri="{FF2B5EF4-FFF2-40B4-BE49-F238E27FC236}">
                <a16:creationId xmlns:a16="http://schemas.microsoft.com/office/drawing/2014/main" id="{3962ABBE-FA99-4468-8EB6-989E49DC55AC}"/>
              </a:ext>
            </a:extLst>
          </p:cNvPr>
          <p:cNvSpPr txBox="1"/>
          <p:nvPr/>
        </p:nvSpPr>
        <p:spPr>
          <a:xfrm>
            <a:off x="8579963" y="3007433"/>
            <a:ext cx="3229745" cy="830997"/>
          </a:xfrm>
          <a:prstGeom prst="rect">
            <a:avLst/>
          </a:prstGeom>
          <a:noFill/>
        </p:spPr>
        <p:txBody>
          <a:bodyPr wrap="square" rtlCol="0">
            <a:spAutoFit/>
          </a:bodyPr>
          <a:lstStyle/>
          <a:p>
            <a:r>
              <a:rPr lang="hu-HU" sz="2400" dirty="0">
                <a:latin typeface="Times New Roman" panose="02020603050405020304" pitchFamily="18" charset="0"/>
                <a:cs typeface="Times New Roman" panose="02020603050405020304" pitchFamily="18" charset="0"/>
              </a:rPr>
              <a:t>A fém csak kation </a:t>
            </a:r>
            <a:r>
              <a:rPr lang="hu-HU" sz="2400" dirty="0" err="1">
                <a:latin typeface="Times New Roman" panose="02020603050405020304" pitchFamily="18" charset="0"/>
                <a:cs typeface="Times New Roman" panose="02020603050405020304" pitchFamily="18" charset="0"/>
              </a:rPr>
              <a:t>for</a:t>
            </a:r>
            <a:r>
              <a:rPr lang="hu-HU" sz="2400" dirty="0">
                <a:latin typeface="Times New Roman" panose="02020603050405020304" pitchFamily="18" charset="0"/>
                <a:cs typeface="Times New Roman" panose="02020603050405020304" pitchFamily="18" charset="0"/>
              </a:rPr>
              <a:t>-</a:t>
            </a:r>
            <a:br>
              <a:rPr lang="hu-HU" sz="2400" dirty="0">
                <a:latin typeface="Times New Roman" panose="02020603050405020304" pitchFamily="18" charset="0"/>
                <a:cs typeface="Times New Roman" panose="02020603050405020304" pitchFamily="18" charset="0"/>
              </a:rPr>
            </a:br>
            <a:r>
              <a:rPr lang="hu-HU" sz="2400" dirty="0">
                <a:latin typeface="Times New Roman" panose="02020603050405020304" pitchFamily="18" charset="0"/>
                <a:cs typeface="Times New Roman" panose="02020603050405020304" pitchFamily="18" charset="0"/>
              </a:rPr>
              <a:t>májában tud oldódni. </a:t>
            </a:r>
          </a:p>
        </p:txBody>
      </p:sp>
      <p:sp>
        <p:nvSpPr>
          <p:cNvPr id="35" name="Szövegdoboz 34">
            <a:extLst>
              <a:ext uri="{FF2B5EF4-FFF2-40B4-BE49-F238E27FC236}">
                <a16:creationId xmlns:a16="http://schemas.microsoft.com/office/drawing/2014/main" id="{5D4C87C2-156C-4F5C-BDF2-5A86F37F515A}"/>
              </a:ext>
            </a:extLst>
          </p:cNvPr>
          <p:cNvSpPr txBox="1"/>
          <p:nvPr/>
        </p:nvSpPr>
        <p:spPr>
          <a:xfrm>
            <a:off x="8592878" y="3764518"/>
            <a:ext cx="3229745" cy="3046988"/>
          </a:xfrm>
          <a:prstGeom prst="rect">
            <a:avLst/>
          </a:prstGeom>
          <a:noFill/>
        </p:spPr>
        <p:txBody>
          <a:bodyPr wrap="square" rtlCol="0">
            <a:spAutoFit/>
          </a:bodyPr>
          <a:lstStyle/>
          <a:p>
            <a:r>
              <a:rPr lang="hu-HU" sz="2400" dirty="0">
                <a:latin typeface="Times New Roman" panose="02020603050405020304" pitchFamily="18" charset="0"/>
                <a:cs typeface="Times New Roman" panose="02020603050405020304" pitchFamily="18" charset="0"/>
              </a:rPr>
              <a:t>A hátrahagyott </a:t>
            </a:r>
            <a:r>
              <a:rPr lang="hu-HU" sz="2400" dirty="0" err="1">
                <a:latin typeface="Times New Roman" panose="02020603050405020304" pitchFamily="18" charset="0"/>
                <a:cs typeface="Times New Roman" panose="02020603050405020304" pitchFamily="18" charset="0"/>
              </a:rPr>
              <a:t>elektro-nok</a:t>
            </a:r>
            <a:r>
              <a:rPr lang="hu-HU" sz="2400" dirty="0">
                <a:latin typeface="Times New Roman" panose="02020603050405020304" pitchFamily="18" charset="0"/>
                <a:cs typeface="Times New Roman" panose="02020603050405020304" pitchFamily="18" charset="0"/>
              </a:rPr>
              <a:t> a fém felületén ne-</a:t>
            </a:r>
            <a:r>
              <a:rPr lang="hu-HU" sz="2400" dirty="0" err="1">
                <a:latin typeface="Times New Roman" panose="02020603050405020304" pitchFamily="18" charset="0"/>
                <a:cs typeface="Times New Roman" panose="02020603050405020304" pitchFamily="18" charset="0"/>
              </a:rPr>
              <a:t>gatív</a:t>
            </a:r>
            <a:r>
              <a:rPr lang="hu-HU" sz="2400" dirty="0">
                <a:latin typeface="Times New Roman" panose="02020603050405020304" pitchFamily="18" charset="0"/>
                <a:cs typeface="Times New Roman" panose="02020603050405020304" pitchFamily="18" charset="0"/>
              </a:rPr>
              <a:t>, míg a kationok az oldatban pozitív töltést halmoznak fel. Kialakul egy kettősréteg, egy kondenzátor! Potenciál-</a:t>
            </a:r>
            <a:br>
              <a:rPr lang="hu-HU" sz="2400" dirty="0">
                <a:latin typeface="Times New Roman" panose="02020603050405020304" pitchFamily="18" charset="0"/>
                <a:cs typeface="Times New Roman" panose="02020603050405020304" pitchFamily="18" charset="0"/>
              </a:rPr>
            </a:br>
            <a:r>
              <a:rPr lang="hu-HU" sz="2400" dirty="0">
                <a:latin typeface="Times New Roman" panose="02020603050405020304" pitchFamily="18" charset="0"/>
                <a:cs typeface="Times New Roman" panose="02020603050405020304" pitchFamily="18" charset="0"/>
              </a:rPr>
              <a:t>különbség alakul ki!</a:t>
            </a:r>
          </a:p>
        </p:txBody>
      </p:sp>
    </p:spTree>
    <p:extLst>
      <p:ext uri="{BB962C8B-B14F-4D97-AF65-F5344CB8AC3E}">
        <p14:creationId xmlns:p14="http://schemas.microsoft.com/office/powerpoint/2010/main" val="1884665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ppt_x"/>
                                          </p:val>
                                        </p:tav>
                                        <p:tav tm="100000">
                                          <p:val>
                                            <p:strVal val="#ppt_x"/>
                                          </p:val>
                                        </p:tav>
                                      </p:tavLst>
                                    </p:anim>
                                    <p:anim calcmode="lin" valueType="num">
                                      <p:cBhvr additive="base">
                                        <p:cTn id="18" dur="500" fill="hold"/>
                                        <p:tgtEl>
                                          <p:spTgt spid="7"/>
                                        </p:tgtEl>
                                        <p:attrNameLst>
                                          <p:attrName>ppt_y</p:attrName>
                                        </p:attrNameLst>
                                      </p:cBhvr>
                                      <p:tavLst>
                                        <p:tav tm="0">
                                          <p:val>
                                            <p:strVal val="0-#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childTnLst>
                          </p:cTn>
                        </p:par>
                        <p:par>
                          <p:cTn id="33" fill="hold">
                            <p:stCondLst>
                              <p:cond delay="0"/>
                            </p:stCondLst>
                            <p:childTnLst>
                              <p:par>
                                <p:cTn id="34" presetID="1" presetClass="entr" presetSubtype="0" fill="hold" nodeType="afterEffect">
                                  <p:stCondLst>
                                    <p:cond delay="500"/>
                                  </p:stCondLst>
                                  <p:childTnLst>
                                    <p:set>
                                      <p:cBhvr>
                                        <p:cTn id="35" dur="1" fill="hold">
                                          <p:stCondLst>
                                            <p:cond delay="0"/>
                                          </p:stCondLst>
                                        </p:cTn>
                                        <p:tgtEl>
                                          <p:spTgt spid="13"/>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1" nodeType="clickEffect">
                                  <p:stCondLst>
                                    <p:cond delay="0"/>
                                  </p:stCondLst>
                                  <p:childTnLst>
                                    <p:set>
                                      <p:cBhvr>
                                        <p:cTn id="39" dur="1" fill="hold">
                                          <p:stCondLst>
                                            <p:cond delay="0"/>
                                          </p:stCondLst>
                                        </p:cTn>
                                        <p:tgtEl>
                                          <p:spTgt spid="27"/>
                                        </p:tgtEl>
                                        <p:attrNameLst>
                                          <p:attrName>style.visibility</p:attrName>
                                        </p:attrNameLst>
                                      </p:cBhvr>
                                      <p:to>
                                        <p:strVal val="visible"/>
                                      </p:to>
                                    </p:set>
                                  </p:childTnLst>
                                </p:cTn>
                              </p:par>
                              <p:par>
                                <p:cTn id="40" presetID="1" presetClass="entr" presetSubtype="0" fill="hold" grpId="1" nodeType="withEffect">
                                  <p:stCondLst>
                                    <p:cond delay="0"/>
                                  </p:stCondLst>
                                  <p:childTnLst>
                                    <p:set>
                                      <p:cBhvr>
                                        <p:cTn id="41" dur="1" fill="hold">
                                          <p:stCondLst>
                                            <p:cond delay="0"/>
                                          </p:stCondLst>
                                        </p:cTn>
                                        <p:tgtEl>
                                          <p:spTgt spid="32"/>
                                        </p:tgtEl>
                                        <p:attrNameLst>
                                          <p:attrName>style.visibility</p:attrName>
                                        </p:attrNameLst>
                                      </p:cBhvr>
                                      <p:to>
                                        <p:strVal val="visible"/>
                                      </p:to>
                                    </p:set>
                                  </p:childTnLst>
                                </p:cTn>
                              </p:par>
                              <p:par>
                                <p:cTn id="42" presetID="1" presetClass="entr" presetSubtype="0" fill="hold" grpId="1" nodeType="withEffect">
                                  <p:stCondLst>
                                    <p:cond delay="0"/>
                                  </p:stCondLst>
                                  <p:childTnLst>
                                    <p:set>
                                      <p:cBhvr>
                                        <p:cTn id="43" dur="1" fill="hold">
                                          <p:stCondLst>
                                            <p:cond delay="0"/>
                                          </p:stCondLst>
                                        </p:cTn>
                                        <p:tgtEl>
                                          <p:spTgt spid="26"/>
                                        </p:tgtEl>
                                        <p:attrNameLst>
                                          <p:attrName>style.visibility</p:attrName>
                                        </p:attrNameLst>
                                      </p:cBhvr>
                                      <p:to>
                                        <p:strVal val="visible"/>
                                      </p:to>
                                    </p:set>
                                  </p:childTnLst>
                                </p:cTn>
                              </p:par>
                              <p:par>
                                <p:cTn id="44" presetID="1" presetClass="entr" presetSubtype="0" fill="hold" grpId="1" nodeType="withEffect">
                                  <p:stCondLst>
                                    <p:cond delay="0"/>
                                  </p:stCondLst>
                                  <p:childTnLst>
                                    <p:set>
                                      <p:cBhvr>
                                        <p:cTn id="45" dur="1" fill="hold">
                                          <p:stCondLst>
                                            <p:cond delay="0"/>
                                          </p:stCondLst>
                                        </p:cTn>
                                        <p:tgtEl>
                                          <p:spTgt spid="29"/>
                                        </p:tgtEl>
                                        <p:attrNameLst>
                                          <p:attrName>style.visibility</p:attrName>
                                        </p:attrNameLst>
                                      </p:cBhvr>
                                      <p:to>
                                        <p:strVal val="visible"/>
                                      </p:to>
                                    </p:set>
                                  </p:childTnLst>
                                </p:cTn>
                              </p:par>
                              <p:par>
                                <p:cTn id="46" presetID="1" presetClass="entr" presetSubtype="0" fill="hold" grpId="1" nodeType="withEffect">
                                  <p:stCondLst>
                                    <p:cond delay="0"/>
                                  </p:stCondLst>
                                  <p:childTnLst>
                                    <p:set>
                                      <p:cBhvr>
                                        <p:cTn id="47" dur="1" fill="hold">
                                          <p:stCondLst>
                                            <p:cond delay="0"/>
                                          </p:stCondLst>
                                        </p:cTn>
                                        <p:tgtEl>
                                          <p:spTgt spid="25"/>
                                        </p:tgtEl>
                                        <p:attrNameLst>
                                          <p:attrName>style.visibility</p:attrName>
                                        </p:attrNameLst>
                                      </p:cBhvr>
                                      <p:to>
                                        <p:strVal val="visible"/>
                                      </p:to>
                                    </p:set>
                                  </p:childTnLst>
                                </p:cTn>
                              </p:par>
                              <p:par>
                                <p:cTn id="48" presetID="1" presetClass="entr" presetSubtype="0" fill="hold" grpId="1" nodeType="withEffect">
                                  <p:stCondLst>
                                    <p:cond delay="0"/>
                                  </p:stCondLst>
                                  <p:childTnLst>
                                    <p:set>
                                      <p:cBhvr>
                                        <p:cTn id="49" dur="1" fill="hold">
                                          <p:stCondLst>
                                            <p:cond delay="0"/>
                                          </p:stCondLst>
                                        </p:cTn>
                                        <p:tgtEl>
                                          <p:spTgt spid="31"/>
                                        </p:tgtEl>
                                        <p:attrNameLst>
                                          <p:attrName>style.visibility</p:attrName>
                                        </p:attrNameLst>
                                      </p:cBhvr>
                                      <p:to>
                                        <p:strVal val="visible"/>
                                      </p:to>
                                    </p:set>
                                  </p:childTnLst>
                                </p:cTn>
                              </p:par>
                              <p:par>
                                <p:cTn id="50" presetID="1" presetClass="entr" presetSubtype="0" fill="hold" grpId="1" nodeType="withEffect">
                                  <p:stCondLst>
                                    <p:cond delay="0"/>
                                  </p:stCondLst>
                                  <p:childTnLst>
                                    <p:set>
                                      <p:cBhvr>
                                        <p:cTn id="51" dur="1" fill="hold">
                                          <p:stCondLst>
                                            <p:cond delay="0"/>
                                          </p:stCondLst>
                                        </p:cTn>
                                        <p:tgtEl>
                                          <p:spTgt spid="24"/>
                                        </p:tgtEl>
                                        <p:attrNameLst>
                                          <p:attrName>style.visibility</p:attrName>
                                        </p:attrNameLst>
                                      </p:cBhvr>
                                      <p:to>
                                        <p:strVal val="visible"/>
                                      </p:to>
                                    </p:set>
                                  </p:childTnLst>
                                </p:cTn>
                              </p:par>
                              <p:par>
                                <p:cTn id="52" presetID="1" presetClass="entr" presetSubtype="0" fill="hold" grpId="1" nodeType="withEffect">
                                  <p:stCondLst>
                                    <p:cond delay="0"/>
                                  </p:stCondLst>
                                  <p:childTnLst>
                                    <p:set>
                                      <p:cBhvr>
                                        <p:cTn id="53" dur="1" fill="hold">
                                          <p:stCondLst>
                                            <p:cond delay="0"/>
                                          </p:stCondLst>
                                        </p:cTn>
                                        <p:tgtEl>
                                          <p:spTgt spid="30"/>
                                        </p:tgtEl>
                                        <p:attrNameLst>
                                          <p:attrName>style.visibility</p:attrName>
                                        </p:attrNameLst>
                                      </p:cBhvr>
                                      <p:to>
                                        <p:strVal val="visible"/>
                                      </p:to>
                                    </p:set>
                                  </p:childTnLst>
                                </p:cTn>
                              </p:par>
                              <p:par>
                                <p:cTn id="54" presetID="1" presetClass="entr" presetSubtype="0" fill="hold" grpId="1" nodeType="withEffect">
                                  <p:stCondLst>
                                    <p:cond delay="0"/>
                                  </p:stCondLst>
                                  <p:childTnLst>
                                    <p:set>
                                      <p:cBhvr>
                                        <p:cTn id="55" dur="1" fill="hold">
                                          <p:stCondLst>
                                            <p:cond delay="0"/>
                                          </p:stCondLst>
                                        </p:cTn>
                                        <p:tgtEl>
                                          <p:spTgt spid="23"/>
                                        </p:tgtEl>
                                        <p:attrNameLst>
                                          <p:attrName>style.visibility</p:attrName>
                                        </p:attrNameLst>
                                      </p:cBhvr>
                                      <p:to>
                                        <p:strVal val="visible"/>
                                      </p:to>
                                    </p:set>
                                  </p:childTnLst>
                                </p:cTn>
                              </p:par>
                              <p:par>
                                <p:cTn id="56" presetID="1" presetClass="entr" presetSubtype="0" fill="hold" grpId="1" nodeType="withEffect">
                                  <p:stCondLst>
                                    <p:cond delay="0"/>
                                  </p:stCondLst>
                                  <p:childTnLst>
                                    <p:set>
                                      <p:cBhvr>
                                        <p:cTn id="57" dur="1" fill="hold">
                                          <p:stCondLst>
                                            <p:cond delay="0"/>
                                          </p:stCondLst>
                                        </p:cTn>
                                        <p:tgtEl>
                                          <p:spTgt spid="28"/>
                                        </p:tgtEl>
                                        <p:attrNameLst>
                                          <p:attrName>style.visibility</p:attrName>
                                        </p:attrNameLst>
                                      </p:cBhvr>
                                      <p:to>
                                        <p:strVal val="visible"/>
                                      </p:to>
                                    </p:set>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grpId="0" nodeType="clickEffect">
                                  <p:stCondLst>
                                    <p:cond delay="0"/>
                                  </p:stCondLst>
                                  <p:childTnLst>
                                    <p:set>
                                      <p:cBhvr>
                                        <p:cTn id="61" dur="1" fill="hold">
                                          <p:stCondLst>
                                            <p:cond delay="0"/>
                                          </p:stCondLst>
                                        </p:cTn>
                                        <p:tgtEl>
                                          <p:spTgt spid="33"/>
                                        </p:tgtEl>
                                        <p:attrNameLst>
                                          <p:attrName>style.visibility</p:attrName>
                                        </p:attrNameLst>
                                      </p:cBhvr>
                                      <p:to>
                                        <p:strVal val="visible"/>
                                      </p:to>
                                    </p:set>
                                    <p:anim calcmode="lin" valueType="num">
                                      <p:cBhvr additive="base">
                                        <p:cTn id="62" dur="500" fill="hold"/>
                                        <p:tgtEl>
                                          <p:spTgt spid="33"/>
                                        </p:tgtEl>
                                        <p:attrNameLst>
                                          <p:attrName>ppt_x</p:attrName>
                                        </p:attrNameLst>
                                      </p:cBhvr>
                                      <p:tavLst>
                                        <p:tav tm="0">
                                          <p:val>
                                            <p:strVal val="#ppt_x"/>
                                          </p:val>
                                        </p:tav>
                                        <p:tav tm="100000">
                                          <p:val>
                                            <p:strVal val="#ppt_x"/>
                                          </p:val>
                                        </p:tav>
                                      </p:tavLst>
                                    </p:anim>
                                    <p:anim calcmode="lin" valueType="num">
                                      <p:cBhvr additive="base">
                                        <p:cTn id="63"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0" presetClass="path" presetSubtype="0" accel="50000" decel="50000" fill="hold" grpId="0" nodeType="clickEffect">
                                  <p:stCondLst>
                                    <p:cond delay="0"/>
                                  </p:stCondLst>
                                  <p:childTnLst>
                                    <p:animMotion origin="layout" path="M -0.00013 0.00417 L 0.09571 0.08519 L 0.19779 -0.14884 L 0.08711 -0.07454 " pathEditMode="relative" ptsTypes="AAAA">
                                      <p:cBhvr>
                                        <p:cTn id="67" dur="2000" fill="hold"/>
                                        <p:tgtEl>
                                          <p:spTgt spid="27"/>
                                        </p:tgtEl>
                                        <p:attrNameLst>
                                          <p:attrName>ppt_x</p:attrName>
                                          <p:attrName>ppt_y</p:attrName>
                                        </p:attrNameLst>
                                      </p:cBhvr>
                                    </p:animMotion>
                                  </p:childTnLst>
                                </p:cTn>
                              </p:par>
                            </p:childTnLst>
                          </p:cTn>
                        </p:par>
                        <p:par>
                          <p:cTn id="68" fill="hold">
                            <p:stCondLst>
                              <p:cond delay="2000"/>
                            </p:stCondLst>
                            <p:childTnLst>
                              <p:par>
                                <p:cTn id="69" presetID="42" presetClass="path" presetSubtype="0" accel="50000" decel="50000" fill="hold" grpId="0" nodeType="afterEffect">
                                  <p:stCondLst>
                                    <p:cond delay="0"/>
                                  </p:stCondLst>
                                  <p:childTnLst>
                                    <p:animMotion origin="layout" path="M 3.125E-6 2.59259E-6 L 0.02799 0.03912 " pathEditMode="relative" rAng="0" ptsTypes="AA">
                                      <p:cBhvr>
                                        <p:cTn id="70" dur="2000" fill="hold"/>
                                        <p:tgtEl>
                                          <p:spTgt spid="32"/>
                                        </p:tgtEl>
                                        <p:attrNameLst>
                                          <p:attrName>ppt_x</p:attrName>
                                          <p:attrName>ppt_y</p:attrName>
                                        </p:attrNameLst>
                                      </p:cBhvr>
                                      <p:rCtr x="1393" y="1944"/>
                                    </p:animMotion>
                                  </p:childTnLst>
                                </p:cTn>
                              </p:par>
                            </p:childTnLst>
                          </p:cTn>
                        </p:par>
                        <p:par>
                          <p:cTn id="71" fill="hold">
                            <p:stCondLst>
                              <p:cond delay="4000"/>
                            </p:stCondLst>
                            <p:childTnLst>
                              <p:par>
                                <p:cTn id="72" presetID="0" presetClass="path" presetSubtype="0" accel="50000" decel="50000" fill="hold" grpId="0" nodeType="afterEffect">
                                  <p:stCondLst>
                                    <p:cond delay="0"/>
                                  </p:stCondLst>
                                  <p:childTnLst>
                                    <p:animMotion origin="layout" path="M 0.00677 -0.00231 L 0.16159 -0.10718 L 0.18255 -0.1662 L 0.20104 -0.11597 L 0.1444 0.27755 L 0.1444 0.27986 " pathEditMode="relative" ptsTypes="AAAAAA">
                                      <p:cBhvr>
                                        <p:cTn id="73" dur="2000" fill="hold"/>
                                        <p:tgtEl>
                                          <p:spTgt spid="26"/>
                                        </p:tgtEl>
                                        <p:attrNameLst>
                                          <p:attrName>ppt_x</p:attrName>
                                          <p:attrName>ppt_y</p:attrName>
                                        </p:attrNameLst>
                                      </p:cBhvr>
                                    </p:animMotion>
                                  </p:childTnLst>
                                </p:cTn>
                              </p:par>
                            </p:childTnLst>
                          </p:cTn>
                        </p:par>
                        <p:par>
                          <p:cTn id="74" fill="hold">
                            <p:stCondLst>
                              <p:cond delay="6000"/>
                            </p:stCondLst>
                            <p:childTnLst>
                              <p:par>
                                <p:cTn id="75" presetID="42" presetClass="path" presetSubtype="0" accel="50000" decel="50000" fill="hold" grpId="0" nodeType="afterEffect">
                                  <p:stCondLst>
                                    <p:cond delay="0"/>
                                  </p:stCondLst>
                                  <p:childTnLst>
                                    <p:animMotion origin="layout" path="M 2.08333E-7 0 L 0.02669 -0.03102 " pathEditMode="relative" rAng="0" ptsTypes="AA">
                                      <p:cBhvr>
                                        <p:cTn id="76" dur="2000" fill="hold"/>
                                        <p:tgtEl>
                                          <p:spTgt spid="29"/>
                                        </p:tgtEl>
                                        <p:attrNameLst>
                                          <p:attrName>ppt_x</p:attrName>
                                          <p:attrName>ppt_y</p:attrName>
                                        </p:attrNameLst>
                                      </p:cBhvr>
                                      <p:rCtr x="1328" y="-1551"/>
                                    </p:animMotion>
                                  </p:childTnLst>
                                </p:cTn>
                              </p:par>
                            </p:childTnLst>
                          </p:cTn>
                        </p:par>
                        <p:par>
                          <p:cTn id="77" fill="hold">
                            <p:stCondLst>
                              <p:cond delay="8000"/>
                            </p:stCondLst>
                            <p:childTnLst>
                              <p:par>
                                <p:cTn id="78" presetID="0" presetClass="path" presetSubtype="0" accel="50000" decel="50000" fill="hold" grpId="0" nodeType="afterEffect">
                                  <p:stCondLst>
                                    <p:cond delay="0"/>
                                  </p:stCondLst>
                                  <p:childTnLst>
                                    <p:animMotion origin="layout" path="M 0.00156 -0.00162 L 0.11588 -0.25533 " pathEditMode="relative" ptsTypes="AA">
                                      <p:cBhvr>
                                        <p:cTn id="79" dur="2000" fill="hold"/>
                                        <p:tgtEl>
                                          <p:spTgt spid="25"/>
                                        </p:tgtEl>
                                        <p:attrNameLst>
                                          <p:attrName>ppt_x</p:attrName>
                                          <p:attrName>ppt_y</p:attrName>
                                        </p:attrNameLst>
                                      </p:cBhvr>
                                    </p:animMotion>
                                  </p:childTnLst>
                                </p:cTn>
                              </p:par>
                            </p:childTnLst>
                          </p:cTn>
                        </p:par>
                        <p:par>
                          <p:cTn id="80" fill="hold">
                            <p:stCondLst>
                              <p:cond delay="10000"/>
                            </p:stCondLst>
                            <p:childTnLst>
                              <p:par>
                                <p:cTn id="81" presetID="42" presetClass="path" presetSubtype="0" accel="50000" decel="50000" fill="hold" grpId="0" nodeType="afterEffect">
                                  <p:stCondLst>
                                    <p:cond delay="0"/>
                                  </p:stCondLst>
                                  <p:childTnLst>
                                    <p:animMotion origin="layout" path="M 1.875E-6 -4.44444E-6 L 0.01471 0.01204 " pathEditMode="relative" rAng="0" ptsTypes="AA">
                                      <p:cBhvr>
                                        <p:cTn id="82" dur="2000" fill="hold"/>
                                        <p:tgtEl>
                                          <p:spTgt spid="31"/>
                                        </p:tgtEl>
                                        <p:attrNameLst>
                                          <p:attrName>ppt_x</p:attrName>
                                          <p:attrName>ppt_y</p:attrName>
                                        </p:attrNameLst>
                                      </p:cBhvr>
                                      <p:rCtr x="729" y="602"/>
                                    </p:animMotion>
                                  </p:childTnLst>
                                </p:cTn>
                              </p:par>
                            </p:childTnLst>
                          </p:cTn>
                        </p:par>
                        <p:par>
                          <p:cTn id="83" fill="hold">
                            <p:stCondLst>
                              <p:cond delay="12000"/>
                            </p:stCondLst>
                            <p:childTnLst>
                              <p:par>
                                <p:cTn id="84" presetID="0" presetClass="path" presetSubtype="0" accel="50000" decel="50000" fill="hold" grpId="0" nodeType="afterEffect">
                                  <p:stCondLst>
                                    <p:cond delay="0"/>
                                  </p:stCondLst>
                                  <p:childTnLst>
                                    <p:animMotion origin="layout" path="M -0.00078 -0.00347 L 0.10612 0.03819 L 0.13815 -0.04931 " pathEditMode="relative" ptsTypes="AAA">
                                      <p:cBhvr>
                                        <p:cTn id="85" dur="2000" fill="hold"/>
                                        <p:tgtEl>
                                          <p:spTgt spid="24"/>
                                        </p:tgtEl>
                                        <p:attrNameLst>
                                          <p:attrName>ppt_x</p:attrName>
                                          <p:attrName>ppt_y</p:attrName>
                                        </p:attrNameLst>
                                      </p:cBhvr>
                                    </p:animMotion>
                                  </p:childTnLst>
                                </p:cTn>
                              </p:par>
                            </p:childTnLst>
                          </p:cTn>
                        </p:par>
                        <p:par>
                          <p:cTn id="86" fill="hold">
                            <p:stCondLst>
                              <p:cond delay="14000"/>
                            </p:stCondLst>
                            <p:childTnLst>
                              <p:par>
                                <p:cTn id="87" presetID="42" presetClass="path" presetSubtype="0" accel="50000" decel="50000" fill="hold" grpId="0" nodeType="afterEffect">
                                  <p:stCondLst>
                                    <p:cond delay="0"/>
                                  </p:stCondLst>
                                  <p:childTnLst>
                                    <p:animMotion origin="layout" path="M 2.5E-6 4.44444E-6 L 0.00885 0.0118 " pathEditMode="relative" rAng="0" ptsTypes="AA">
                                      <p:cBhvr>
                                        <p:cTn id="88" dur="2000" fill="hold"/>
                                        <p:tgtEl>
                                          <p:spTgt spid="30"/>
                                        </p:tgtEl>
                                        <p:attrNameLst>
                                          <p:attrName>ppt_x</p:attrName>
                                          <p:attrName>ppt_y</p:attrName>
                                        </p:attrNameLst>
                                      </p:cBhvr>
                                      <p:rCtr x="443" y="579"/>
                                    </p:animMotion>
                                  </p:childTnLst>
                                </p:cTn>
                              </p:par>
                            </p:childTnLst>
                          </p:cTn>
                        </p:par>
                      </p:childTnLst>
                    </p:cTn>
                  </p:par>
                  <p:par>
                    <p:cTn id="89" fill="hold">
                      <p:stCondLst>
                        <p:cond delay="indefinite"/>
                      </p:stCondLst>
                      <p:childTnLst>
                        <p:par>
                          <p:cTn id="90" fill="hold">
                            <p:stCondLst>
                              <p:cond delay="0"/>
                            </p:stCondLst>
                            <p:childTnLst>
                              <p:par>
                                <p:cTn id="91" presetID="0" presetClass="path" presetSubtype="0" accel="50000" decel="50000" fill="hold" grpId="0" nodeType="clickEffect">
                                  <p:stCondLst>
                                    <p:cond delay="0"/>
                                  </p:stCondLst>
                                  <p:childTnLst>
                                    <p:animMotion origin="layout" path="M 0.00925 -0.00116 L 0.12357 -0.06667 L 0.19987 0.04028 L 0.06953 0.38148 L 0.00313 0.30486 L 0.00196 0.30486 " pathEditMode="relative" ptsTypes="AAAAAA">
                                      <p:cBhvr>
                                        <p:cTn id="92" dur="2000" fill="hold"/>
                                        <p:tgtEl>
                                          <p:spTgt spid="23"/>
                                        </p:tgtEl>
                                        <p:attrNameLst>
                                          <p:attrName>ppt_x</p:attrName>
                                          <p:attrName>ppt_y</p:attrName>
                                        </p:attrNameLst>
                                      </p:cBhvr>
                                    </p:animMotion>
                                  </p:childTnLst>
                                </p:cTn>
                              </p:par>
                              <p:par>
                                <p:cTn id="93" presetID="42" presetClass="path" presetSubtype="0" accel="50000" decel="50000" fill="hold" grpId="0" nodeType="withEffect">
                                  <p:stCondLst>
                                    <p:cond delay="0"/>
                                  </p:stCondLst>
                                  <p:childTnLst>
                                    <p:animMotion origin="layout" path="M 3.125E-6 4.07407E-6 L 0.02174 -0.01968 " pathEditMode="relative" rAng="0" ptsTypes="AA">
                                      <p:cBhvr>
                                        <p:cTn id="94" dur="2000" fill="hold"/>
                                        <p:tgtEl>
                                          <p:spTgt spid="28"/>
                                        </p:tgtEl>
                                        <p:attrNameLst>
                                          <p:attrName>ppt_x</p:attrName>
                                          <p:attrName>ppt_y</p:attrName>
                                        </p:attrNameLst>
                                      </p:cBhvr>
                                      <p:rCtr x="1081" y="-995"/>
                                    </p:animMotion>
                                  </p:childTnLst>
                                </p:cTn>
                              </p:par>
                            </p:childTnLst>
                          </p:cTn>
                        </p:par>
                      </p:childTnLst>
                    </p:cTn>
                  </p:par>
                  <p:par>
                    <p:cTn id="95" fill="hold">
                      <p:stCondLst>
                        <p:cond delay="indefinite"/>
                      </p:stCondLst>
                      <p:childTnLst>
                        <p:par>
                          <p:cTn id="96" fill="hold">
                            <p:stCondLst>
                              <p:cond delay="0"/>
                            </p:stCondLst>
                            <p:childTnLst>
                              <p:par>
                                <p:cTn id="97" presetID="2" presetClass="entr" presetSubtype="4" fill="hold" grpId="0" nodeType="clickEffect">
                                  <p:stCondLst>
                                    <p:cond delay="0"/>
                                  </p:stCondLst>
                                  <p:childTnLst>
                                    <p:set>
                                      <p:cBhvr>
                                        <p:cTn id="98" dur="1" fill="hold">
                                          <p:stCondLst>
                                            <p:cond delay="0"/>
                                          </p:stCondLst>
                                        </p:cTn>
                                        <p:tgtEl>
                                          <p:spTgt spid="35"/>
                                        </p:tgtEl>
                                        <p:attrNameLst>
                                          <p:attrName>style.visibility</p:attrName>
                                        </p:attrNameLst>
                                      </p:cBhvr>
                                      <p:to>
                                        <p:strVal val="visible"/>
                                      </p:to>
                                    </p:set>
                                    <p:anim calcmode="lin" valueType="num">
                                      <p:cBhvr additive="base">
                                        <p:cTn id="99" dur="500" fill="hold"/>
                                        <p:tgtEl>
                                          <p:spTgt spid="35"/>
                                        </p:tgtEl>
                                        <p:attrNameLst>
                                          <p:attrName>ppt_x</p:attrName>
                                        </p:attrNameLst>
                                      </p:cBhvr>
                                      <p:tavLst>
                                        <p:tav tm="0">
                                          <p:val>
                                            <p:strVal val="#ppt_x"/>
                                          </p:val>
                                        </p:tav>
                                        <p:tav tm="100000">
                                          <p:val>
                                            <p:strVal val="#ppt_x"/>
                                          </p:val>
                                        </p:tav>
                                      </p:tavLst>
                                    </p:anim>
                                    <p:anim calcmode="lin" valueType="num">
                                      <p:cBhvr additive="base">
                                        <p:cTn id="100"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1" grpId="0" animBg="1"/>
      <p:bldP spid="23" grpId="0" animBg="1"/>
      <p:bldP spid="23" grpId="1" animBg="1"/>
      <p:bldP spid="24" grpId="0" animBg="1"/>
      <p:bldP spid="24" grpId="1" animBg="1"/>
      <p:bldP spid="25" grpId="0" animBg="1"/>
      <p:bldP spid="25" grpId="1" animBg="1"/>
      <p:bldP spid="26" grpId="0" animBg="1"/>
      <p:bldP spid="26" grpId="1" animBg="1"/>
      <p:bldP spid="27" grpId="0" animBg="1"/>
      <p:bldP spid="27" grpId="1" animBg="1"/>
      <p:bldP spid="28" grpId="0" animBg="1"/>
      <p:bldP spid="28" grpId="1" animBg="1"/>
      <p:bldP spid="29" grpId="0" animBg="1"/>
      <p:bldP spid="29" grpId="1" animBg="1"/>
      <p:bldP spid="30" grpId="0" animBg="1"/>
      <p:bldP spid="30" grpId="1" animBg="1"/>
      <p:bldP spid="31" grpId="0" animBg="1"/>
      <p:bldP spid="31" grpId="1" animBg="1"/>
      <p:bldP spid="32" grpId="0" animBg="1"/>
      <p:bldP spid="32" grpId="1" animBg="1"/>
      <p:bldP spid="33" grpId="0"/>
      <p:bldP spid="3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hu-HU" dirty="0">
                <a:latin typeface="Times New Roman" panose="02020603050405020304" pitchFamily="18" charset="0"/>
                <a:cs typeface="Times New Roman" panose="02020603050405020304" pitchFamily="18" charset="0"/>
              </a:rPr>
              <a:t>Elektród, elektródpotenciál, cellapotenciál</a:t>
            </a:r>
          </a:p>
        </p:txBody>
      </p:sp>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662544"/>
            <a:ext cx="11582400" cy="5089947"/>
          </a:xfrm>
        </p:spPr>
        <p:txBody>
          <a:bodyPr>
            <a:normAutofit fontScale="92500" lnSpcReduction="10000"/>
          </a:bodyPr>
          <a:lstStyle/>
          <a:p>
            <a:r>
              <a:rPr lang="hu-HU" b="1" dirty="0"/>
              <a:t>elektród/félcella:</a:t>
            </a:r>
            <a:r>
              <a:rPr lang="hu-HU" dirty="0"/>
              <a:t> egy elektronvezető, és egy ionvezető, amibe az elektronvezető merül, azaz egy elektróda és egy elektrolit oldat/olvadék együtt.</a:t>
            </a:r>
          </a:p>
          <a:p>
            <a:r>
              <a:rPr lang="hu-HU" b="1" dirty="0"/>
              <a:t>elektródpotenciál:</a:t>
            </a:r>
            <a:r>
              <a:rPr lang="hu-HU" dirty="0"/>
              <a:t> (jele: </a:t>
            </a:r>
            <a:r>
              <a:rPr lang="hu-HU" i="1" dirty="0"/>
              <a:t>ε</a:t>
            </a:r>
            <a:r>
              <a:rPr lang="hu-HU" dirty="0"/>
              <a:t>; mértékegysége: </a:t>
            </a:r>
            <a:r>
              <a:rPr lang="hu-HU" i="1" dirty="0"/>
              <a:t>1 V</a:t>
            </a:r>
            <a:r>
              <a:rPr lang="hu-HU" dirty="0"/>
              <a:t>) az elektronvezető és az ionvezető, azaz a fém és az oldat közötti potenciálkülönbség. Közvetlenül nem mérhető, természetes nullpontja nincs. (Számszerűen annak az elektrokémiai cellának a cellapotenciáljával egyezik, amelynek anódja az egyensúlyban lévő standard hidro­génelektród, katódja a kérdéses potenciálú elektród. – </a:t>
            </a:r>
            <a:r>
              <a:rPr lang="hu-HU" dirty="0">
                <a:solidFill>
                  <a:srgbClr val="FF0000"/>
                </a:solidFill>
                <a:latin typeface="Times New Roman" panose="02020603050405020304" pitchFamily="18" charset="0"/>
                <a:cs typeface="Times New Roman" panose="02020603050405020304" pitchFamily="18" charset="0"/>
              </a:rPr>
              <a:t>később!</a:t>
            </a:r>
            <a:r>
              <a:rPr lang="hu-HU" dirty="0"/>
              <a:t>)</a:t>
            </a:r>
          </a:p>
          <a:p>
            <a:r>
              <a:rPr lang="hu-HU" b="1" dirty="0"/>
              <a:t>elektrokémiai cella:</a:t>
            </a:r>
            <a:r>
              <a:rPr lang="hu-HU" dirty="0"/>
              <a:t> olyan rendszer, amelyben két elektronvezető merül egy, vagy egy-egy ionvezetőbe, elektrolitba.</a:t>
            </a:r>
          </a:p>
          <a:p>
            <a:r>
              <a:rPr lang="hu-HU" b="1" dirty="0" err="1"/>
              <a:t>galváncella</a:t>
            </a:r>
            <a:r>
              <a:rPr lang="hu-HU" b="1" dirty="0"/>
              <a:t>:</a:t>
            </a:r>
            <a:r>
              <a:rPr lang="hu-HU" dirty="0"/>
              <a:t> olyan elektrokémiai cella, amely két egymáshoz elektromosan kapcsolt elektródból/félcellából áll, és amelyben egy önként végbemenő kémiai reakció következtében elektromosság keletkezik.</a:t>
            </a:r>
          </a:p>
          <a:p>
            <a:r>
              <a:rPr lang="hu-HU" b="1" dirty="0"/>
              <a:t>cellapotenciál:</a:t>
            </a:r>
            <a:r>
              <a:rPr lang="hu-HU" dirty="0"/>
              <a:t> (jele </a:t>
            </a:r>
            <a:r>
              <a:rPr lang="hu-HU" i="1" dirty="0"/>
              <a:t>E</a:t>
            </a:r>
            <a:r>
              <a:rPr lang="hu-HU" dirty="0"/>
              <a:t>, mértékegysége. </a:t>
            </a:r>
            <a:r>
              <a:rPr lang="hu-HU" i="1" dirty="0"/>
              <a:t>1 V</a:t>
            </a:r>
            <a:r>
              <a:rPr lang="hu-HU" dirty="0"/>
              <a:t>) két félcella elektródpotenciálja közötti különbség. </a:t>
            </a:r>
          </a:p>
        </p:txBody>
      </p:sp>
    </p:spTree>
    <p:extLst>
      <p:ext uri="{BB962C8B-B14F-4D97-AF65-F5344CB8AC3E}">
        <p14:creationId xmlns:p14="http://schemas.microsoft.com/office/powerpoint/2010/main" val="117870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hu-HU" dirty="0">
                <a:latin typeface="Times New Roman" panose="02020603050405020304" pitchFamily="18" charset="0"/>
                <a:cs typeface="Times New Roman" panose="02020603050405020304" pitchFamily="18" charset="0"/>
              </a:rPr>
              <a:t>Áramtermelés kémiai reakcióval</a:t>
            </a:r>
          </a:p>
        </p:txBody>
      </p:sp>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842425"/>
            <a:ext cx="11582400" cy="4768236"/>
          </a:xfrm>
        </p:spPr>
        <p:txBody>
          <a:bodyPr>
            <a:normAutofit/>
          </a:bodyPr>
          <a:lstStyle/>
          <a:p>
            <a:r>
              <a:rPr lang="hu-HU" dirty="0">
                <a:latin typeface="Times New Roman" panose="02020603050405020304" pitchFamily="18" charset="0"/>
                <a:cs typeface="Times New Roman" panose="02020603050405020304" pitchFamily="18" charset="0"/>
              </a:rPr>
              <a:t>A fellépő egyensúly miatt kialakuló kettősréteg töltése, vastagsága függ az anyag minőségétől, és ha a fém sóját oldjuk, és annak ionjai is jelen vannak, akkor annak a koncentrációjától! A potenciálja nem mérhető!</a:t>
            </a:r>
          </a:p>
          <a:p>
            <a:r>
              <a:rPr lang="hu-HU" dirty="0">
                <a:latin typeface="Times New Roman" panose="02020603050405020304" pitchFamily="18" charset="0"/>
                <a:cs typeface="Times New Roman" panose="02020603050405020304" pitchFamily="18" charset="0"/>
              </a:rPr>
              <a:t>Mérhető viszont a két különböző minőségű fémből és sóinak oldatából kialakított rendszer potenciálja közötti különbség! – </a:t>
            </a:r>
            <a:r>
              <a:rPr lang="hu-HU" dirty="0" err="1">
                <a:latin typeface="Times New Roman" panose="02020603050405020304" pitchFamily="18" charset="0"/>
                <a:cs typeface="Times New Roman" panose="02020603050405020304" pitchFamily="18" charset="0"/>
              </a:rPr>
              <a:t>Daniell</a:t>
            </a:r>
            <a:r>
              <a:rPr lang="hu-HU" dirty="0">
                <a:latin typeface="Times New Roman" panose="02020603050405020304" pitchFamily="18" charset="0"/>
                <a:cs typeface="Times New Roman" panose="02020603050405020304" pitchFamily="18" charset="0"/>
              </a:rPr>
              <a:t> – elem</a:t>
            </a:r>
          </a:p>
          <a:p>
            <a:pPr marL="3133725"/>
            <a:r>
              <a:rPr lang="hu-HU" dirty="0">
                <a:latin typeface="Times New Roman" panose="02020603050405020304" pitchFamily="18" charset="0"/>
                <a:cs typeface="Times New Roman" panose="02020603050405020304" pitchFamily="18" charset="0"/>
              </a:rPr>
              <a:t>Az egyik lemez cink, a másik réz. A cink lemez cink(II)-szulfát, a réz pedig réz(II)szulfát oldatba merül. </a:t>
            </a:r>
          </a:p>
          <a:p>
            <a:pPr marL="3133725"/>
            <a:r>
              <a:rPr lang="hu-HU" dirty="0">
                <a:latin typeface="Times New Roman" panose="02020603050405020304" pitchFamily="18" charset="0"/>
                <a:cs typeface="Times New Roman" panose="02020603050405020304" pitchFamily="18" charset="0"/>
              </a:rPr>
              <a:t>A két oldatot egy másodrendű, ionos vezetőt tartalmazó csővel kötjük össze, így a fémlapok között feszültség mérhető!</a:t>
            </a:r>
          </a:p>
        </p:txBody>
      </p:sp>
      <p:grpSp>
        <p:nvGrpSpPr>
          <p:cNvPr id="8" name="Csoportba foglalás 7">
            <a:extLst>
              <a:ext uri="{FF2B5EF4-FFF2-40B4-BE49-F238E27FC236}">
                <a16:creationId xmlns:a16="http://schemas.microsoft.com/office/drawing/2014/main" id="{2D22C686-BBE3-4C54-94C3-EFA7FBE02084}"/>
              </a:ext>
            </a:extLst>
          </p:cNvPr>
          <p:cNvGrpSpPr/>
          <p:nvPr/>
        </p:nvGrpSpPr>
        <p:grpSpPr>
          <a:xfrm>
            <a:off x="840849" y="5055726"/>
            <a:ext cx="830175" cy="1074390"/>
            <a:chOff x="1530393" y="5400039"/>
            <a:chExt cx="830175" cy="1074390"/>
          </a:xfrm>
        </p:grpSpPr>
        <p:sp>
          <p:nvSpPr>
            <p:cNvPr id="5" name="Téglalap 4">
              <a:extLst>
                <a:ext uri="{FF2B5EF4-FFF2-40B4-BE49-F238E27FC236}">
                  <a16:creationId xmlns:a16="http://schemas.microsoft.com/office/drawing/2014/main" id="{0551CFCF-2DFC-4EDC-B923-CEBE28115B2C}"/>
                </a:ext>
              </a:extLst>
            </p:cNvPr>
            <p:cNvSpPr/>
            <p:nvPr/>
          </p:nvSpPr>
          <p:spPr>
            <a:xfrm>
              <a:off x="1530393" y="5718317"/>
              <a:ext cx="829070" cy="756112"/>
            </a:xfrm>
            <a:prstGeom prst="rect">
              <a:avLst/>
            </a:prstGeom>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6" name="Téglalap 5">
              <a:extLst>
                <a:ext uri="{FF2B5EF4-FFF2-40B4-BE49-F238E27FC236}">
                  <a16:creationId xmlns:a16="http://schemas.microsoft.com/office/drawing/2014/main" id="{11287928-9EE3-4382-A5FA-41B108483622}"/>
                </a:ext>
              </a:extLst>
            </p:cNvPr>
            <p:cNvSpPr/>
            <p:nvPr/>
          </p:nvSpPr>
          <p:spPr>
            <a:xfrm>
              <a:off x="1531498" y="5426485"/>
              <a:ext cx="829070" cy="418956"/>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7" name="Téglalap 6">
              <a:extLst>
                <a:ext uri="{FF2B5EF4-FFF2-40B4-BE49-F238E27FC236}">
                  <a16:creationId xmlns:a16="http://schemas.microsoft.com/office/drawing/2014/main" id="{03878438-4D70-4B9A-B175-22C103EC06AC}"/>
                </a:ext>
              </a:extLst>
            </p:cNvPr>
            <p:cNvSpPr/>
            <p:nvPr/>
          </p:nvSpPr>
          <p:spPr>
            <a:xfrm>
              <a:off x="1544847" y="5400039"/>
              <a:ext cx="812358" cy="461929"/>
            </a:xfrm>
            <a:prstGeom prst="rect">
              <a:avLst/>
            </a:prstGeom>
            <a:solidFill>
              <a:schemeClr val="bg1"/>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grpSp>
      <p:grpSp>
        <p:nvGrpSpPr>
          <p:cNvPr id="15" name="Csoportba foglalás 14">
            <a:extLst>
              <a:ext uri="{FF2B5EF4-FFF2-40B4-BE49-F238E27FC236}">
                <a16:creationId xmlns:a16="http://schemas.microsoft.com/office/drawing/2014/main" id="{A6274A70-99CF-4714-AE4C-E241E617C0E6}"/>
              </a:ext>
            </a:extLst>
          </p:cNvPr>
          <p:cNvGrpSpPr/>
          <p:nvPr/>
        </p:nvGrpSpPr>
        <p:grpSpPr>
          <a:xfrm>
            <a:off x="1887062" y="5064546"/>
            <a:ext cx="834315" cy="1074390"/>
            <a:chOff x="2606944" y="5417527"/>
            <a:chExt cx="834315" cy="1074390"/>
          </a:xfrm>
        </p:grpSpPr>
        <p:sp>
          <p:nvSpPr>
            <p:cNvPr id="10" name="Téglalap 9">
              <a:extLst>
                <a:ext uri="{FF2B5EF4-FFF2-40B4-BE49-F238E27FC236}">
                  <a16:creationId xmlns:a16="http://schemas.microsoft.com/office/drawing/2014/main" id="{AA5B90DC-D30B-4663-8F67-767C0E2F2E62}"/>
                </a:ext>
              </a:extLst>
            </p:cNvPr>
            <p:cNvSpPr/>
            <p:nvPr/>
          </p:nvSpPr>
          <p:spPr>
            <a:xfrm>
              <a:off x="2612189" y="5735805"/>
              <a:ext cx="829070" cy="756112"/>
            </a:xfrm>
            <a:prstGeom prst="rect">
              <a:avLst/>
            </a:prstGeom>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1" name="Téglalap 10">
              <a:extLst>
                <a:ext uri="{FF2B5EF4-FFF2-40B4-BE49-F238E27FC236}">
                  <a16:creationId xmlns:a16="http://schemas.microsoft.com/office/drawing/2014/main" id="{A0A64B4D-9C2E-4500-B3E8-2CD63016BD7E}"/>
                </a:ext>
              </a:extLst>
            </p:cNvPr>
            <p:cNvSpPr/>
            <p:nvPr/>
          </p:nvSpPr>
          <p:spPr>
            <a:xfrm>
              <a:off x="2606944" y="5443973"/>
              <a:ext cx="829070" cy="418956"/>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2" name="Téglalap 11">
              <a:extLst>
                <a:ext uri="{FF2B5EF4-FFF2-40B4-BE49-F238E27FC236}">
                  <a16:creationId xmlns:a16="http://schemas.microsoft.com/office/drawing/2014/main" id="{3803A170-48F2-4B4C-A6E6-8B51029DCBBD}"/>
                </a:ext>
              </a:extLst>
            </p:cNvPr>
            <p:cNvSpPr/>
            <p:nvPr/>
          </p:nvSpPr>
          <p:spPr>
            <a:xfrm>
              <a:off x="2613943" y="5417527"/>
              <a:ext cx="812358" cy="461929"/>
            </a:xfrm>
            <a:prstGeom prst="rect">
              <a:avLst/>
            </a:prstGeom>
            <a:solidFill>
              <a:schemeClr val="bg1"/>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grpSp>
      <p:sp>
        <p:nvSpPr>
          <p:cNvPr id="13" name="Téglalap 12">
            <a:extLst>
              <a:ext uri="{FF2B5EF4-FFF2-40B4-BE49-F238E27FC236}">
                <a16:creationId xmlns:a16="http://schemas.microsoft.com/office/drawing/2014/main" id="{117C606C-BD92-4AAB-BBD8-5C4D4F6AADF5}"/>
              </a:ext>
            </a:extLst>
          </p:cNvPr>
          <p:cNvSpPr/>
          <p:nvPr/>
        </p:nvSpPr>
        <p:spPr>
          <a:xfrm>
            <a:off x="1049315" y="4887254"/>
            <a:ext cx="269823" cy="9144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4" name="Téglalap 13">
            <a:extLst>
              <a:ext uri="{FF2B5EF4-FFF2-40B4-BE49-F238E27FC236}">
                <a16:creationId xmlns:a16="http://schemas.microsoft.com/office/drawing/2014/main" id="{FA003FE0-3833-4D7D-881F-73F0002D1660}"/>
              </a:ext>
            </a:extLst>
          </p:cNvPr>
          <p:cNvSpPr/>
          <p:nvPr/>
        </p:nvSpPr>
        <p:spPr>
          <a:xfrm>
            <a:off x="2312607" y="4894333"/>
            <a:ext cx="269823" cy="9144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grpSp>
        <p:nvGrpSpPr>
          <p:cNvPr id="30" name="Csoportba foglalás 29">
            <a:extLst>
              <a:ext uri="{FF2B5EF4-FFF2-40B4-BE49-F238E27FC236}">
                <a16:creationId xmlns:a16="http://schemas.microsoft.com/office/drawing/2014/main" id="{DD771D54-C1B3-4177-8B38-9F0A362C428A}"/>
              </a:ext>
            </a:extLst>
          </p:cNvPr>
          <p:cNvGrpSpPr/>
          <p:nvPr/>
        </p:nvGrpSpPr>
        <p:grpSpPr>
          <a:xfrm>
            <a:off x="1473681" y="4889625"/>
            <a:ext cx="608391" cy="1101661"/>
            <a:chOff x="7127173" y="5577216"/>
            <a:chExt cx="608391" cy="1101661"/>
          </a:xfrm>
        </p:grpSpPr>
        <p:cxnSp>
          <p:nvCxnSpPr>
            <p:cNvPr id="18" name="Egyenes összekötő 17">
              <a:extLst>
                <a:ext uri="{FF2B5EF4-FFF2-40B4-BE49-F238E27FC236}">
                  <a16:creationId xmlns:a16="http://schemas.microsoft.com/office/drawing/2014/main" id="{9130C9D5-B679-4842-89D5-8AFF1DF58776}"/>
                </a:ext>
              </a:extLst>
            </p:cNvPr>
            <p:cNvCxnSpPr>
              <a:cxnSpLocks/>
            </p:cNvCxnSpPr>
            <p:nvPr/>
          </p:nvCxnSpPr>
          <p:spPr>
            <a:xfrm>
              <a:off x="7286795" y="5719504"/>
              <a:ext cx="0" cy="94564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églalap 18">
              <a:extLst>
                <a:ext uri="{FF2B5EF4-FFF2-40B4-BE49-F238E27FC236}">
                  <a16:creationId xmlns:a16="http://schemas.microsoft.com/office/drawing/2014/main" id="{3A022F3A-21AC-42DF-B59C-C3485370A15D}"/>
                </a:ext>
              </a:extLst>
            </p:cNvPr>
            <p:cNvSpPr/>
            <p:nvPr/>
          </p:nvSpPr>
          <p:spPr>
            <a:xfrm>
              <a:off x="7135317" y="5591330"/>
              <a:ext cx="144000" cy="106082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dirty="0"/>
            </a:p>
          </p:txBody>
        </p:sp>
        <p:sp>
          <p:nvSpPr>
            <p:cNvPr id="20" name="Téglalap 19">
              <a:extLst>
                <a:ext uri="{FF2B5EF4-FFF2-40B4-BE49-F238E27FC236}">
                  <a16:creationId xmlns:a16="http://schemas.microsoft.com/office/drawing/2014/main" id="{DF7AA2D7-C343-47BF-84F9-F64A6BC2F714}"/>
                </a:ext>
              </a:extLst>
            </p:cNvPr>
            <p:cNvSpPr/>
            <p:nvPr/>
          </p:nvSpPr>
          <p:spPr>
            <a:xfrm>
              <a:off x="7587524" y="5582815"/>
              <a:ext cx="144000" cy="108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21" name="Téglalap 20">
              <a:extLst>
                <a:ext uri="{FF2B5EF4-FFF2-40B4-BE49-F238E27FC236}">
                  <a16:creationId xmlns:a16="http://schemas.microsoft.com/office/drawing/2014/main" id="{CA7145A1-E20A-4546-BA6C-C5221D272999}"/>
                </a:ext>
              </a:extLst>
            </p:cNvPr>
            <p:cNvSpPr/>
            <p:nvPr/>
          </p:nvSpPr>
          <p:spPr>
            <a:xfrm rot="5400000">
              <a:off x="7360871" y="5355783"/>
              <a:ext cx="144000" cy="59671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cxnSp>
          <p:nvCxnSpPr>
            <p:cNvPr id="23" name="Egyenes összekötő 22">
              <a:extLst>
                <a:ext uri="{FF2B5EF4-FFF2-40B4-BE49-F238E27FC236}">
                  <a16:creationId xmlns:a16="http://schemas.microsoft.com/office/drawing/2014/main" id="{5D462F6C-E79C-4D9B-B3B2-DD89C8A08E48}"/>
                </a:ext>
              </a:extLst>
            </p:cNvPr>
            <p:cNvCxnSpPr>
              <a:cxnSpLocks/>
            </p:cNvCxnSpPr>
            <p:nvPr/>
          </p:nvCxnSpPr>
          <p:spPr>
            <a:xfrm>
              <a:off x="7582207" y="5724560"/>
              <a:ext cx="0" cy="94564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Egyenes összekötő 16">
              <a:extLst>
                <a:ext uri="{FF2B5EF4-FFF2-40B4-BE49-F238E27FC236}">
                  <a16:creationId xmlns:a16="http://schemas.microsoft.com/office/drawing/2014/main" id="{A5C330D5-1407-4BF9-A524-EB2BDA23E982}"/>
                </a:ext>
              </a:extLst>
            </p:cNvPr>
            <p:cNvCxnSpPr>
              <a:cxnSpLocks/>
            </p:cNvCxnSpPr>
            <p:nvPr/>
          </p:nvCxnSpPr>
          <p:spPr>
            <a:xfrm flipH="1" flipV="1">
              <a:off x="7133505" y="5581211"/>
              <a:ext cx="602059" cy="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Egyenes összekötő 24">
              <a:extLst>
                <a:ext uri="{FF2B5EF4-FFF2-40B4-BE49-F238E27FC236}">
                  <a16:creationId xmlns:a16="http://schemas.microsoft.com/office/drawing/2014/main" id="{16EA8F40-2DC1-462E-8ADC-C3AE91F675C2}"/>
                </a:ext>
              </a:extLst>
            </p:cNvPr>
            <p:cNvCxnSpPr>
              <a:cxnSpLocks/>
            </p:cNvCxnSpPr>
            <p:nvPr/>
          </p:nvCxnSpPr>
          <p:spPr>
            <a:xfrm>
              <a:off x="7127173" y="5577216"/>
              <a:ext cx="0" cy="110093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Egyenes összekötő 26">
              <a:extLst>
                <a:ext uri="{FF2B5EF4-FFF2-40B4-BE49-F238E27FC236}">
                  <a16:creationId xmlns:a16="http://schemas.microsoft.com/office/drawing/2014/main" id="{D730EEDD-077E-4AA4-8151-41279D28ABC8}"/>
                </a:ext>
              </a:extLst>
            </p:cNvPr>
            <p:cNvCxnSpPr>
              <a:cxnSpLocks/>
            </p:cNvCxnSpPr>
            <p:nvPr/>
          </p:nvCxnSpPr>
          <p:spPr>
            <a:xfrm>
              <a:off x="7730272" y="5577939"/>
              <a:ext cx="0" cy="110093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Egyenes összekötő 27">
              <a:extLst>
                <a:ext uri="{FF2B5EF4-FFF2-40B4-BE49-F238E27FC236}">
                  <a16:creationId xmlns:a16="http://schemas.microsoft.com/office/drawing/2014/main" id="{2C8DCB0F-0107-4363-94AC-81DA9C1AFDBB}"/>
                </a:ext>
              </a:extLst>
            </p:cNvPr>
            <p:cNvCxnSpPr>
              <a:cxnSpLocks/>
            </p:cNvCxnSpPr>
            <p:nvPr/>
          </p:nvCxnSpPr>
          <p:spPr>
            <a:xfrm flipH="1">
              <a:off x="7285906" y="5724943"/>
              <a:ext cx="29798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8" name="Csoportba foglalás 37">
            <a:extLst>
              <a:ext uri="{FF2B5EF4-FFF2-40B4-BE49-F238E27FC236}">
                <a16:creationId xmlns:a16="http://schemas.microsoft.com/office/drawing/2014/main" id="{97EBB151-FEF1-47E9-96B6-FA7722FA402C}"/>
              </a:ext>
            </a:extLst>
          </p:cNvPr>
          <p:cNvGrpSpPr/>
          <p:nvPr/>
        </p:nvGrpSpPr>
        <p:grpSpPr>
          <a:xfrm>
            <a:off x="1193675" y="4196429"/>
            <a:ext cx="1269759" cy="723719"/>
            <a:chOff x="1193675" y="4660662"/>
            <a:chExt cx="1269759" cy="723719"/>
          </a:xfrm>
        </p:grpSpPr>
        <p:cxnSp>
          <p:nvCxnSpPr>
            <p:cNvPr id="32" name="Egyenes összekötő 31">
              <a:extLst>
                <a:ext uri="{FF2B5EF4-FFF2-40B4-BE49-F238E27FC236}">
                  <a16:creationId xmlns:a16="http://schemas.microsoft.com/office/drawing/2014/main" id="{28452B8C-5968-4DE3-B40D-A17FAACC032C}"/>
                </a:ext>
              </a:extLst>
            </p:cNvPr>
            <p:cNvCxnSpPr/>
            <p:nvPr/>
          </p:nvCxnSpPr>
          <p:spPr>
            <a:xfrm>
              <a:off x="1193675" y="4873010"/>
              <a:ext cx="0" cy="51137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Egyenes összekötő 32">
              <a:extLst>
                <a:ext uri="{FF2B5EF4-FFF2-40B4-BE49-F238E27FC236}">
                  <a16:creationId xmlns:a16="http://schemas.microsoft.com/office/drawing/2014/main" id="{5644F7E8-DF5D-4E9D-88C4-B078D5BEAF58}"/>
                </a:ext>
              </a:extLst>
            </p:cNvPr>
            <p:cNvCxnSpPr/>
            <p:nvPr/>
          </p:nvCxnSpPr>
          <p:spPr>
            <a:xfrm>
              <a:off x="2455489" y="4869399"/>
              <a:ext cx="0" cy="51137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Egyenes összekötő 33">
              <a:extLst>
                <a:ext uri="{FF2B5EF4-FFF2-40B4-BE49-F238E27FC236}">
                  <a16:creationId xmlns:a16="http://schemas.microsoft.com/office/drawing/2014/main" id="{D898377C-ACF6-4893-90DF-F0CB19F74318}"/>
                </a:ext>
              </a:extLst>
            </p:cNvPr>
            <p:cNvCxnSpPr>
              <a:cxnSpLocks/>
            </p:cNvCxnSpPr>
            <p:nvPr/>
          </p:nvCxnSpPr>
          <p:spPr>
            <a:xfrm flipH="1">
              <a:off x="1203065" y="4891068"/>
              <a:ext cx="1260369"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Ellipszis 36">
              <a:extLst>
                <a:ext uri="{FF2B5EF4-FFF2-40B4-BE49-F238E27FC236}">
                  <a16:creationId xmlns:a16="http://schemas.microsoft.com/office/drawing/2014/main" id="{59FDF294-5E85-413C-99A7-C1060FAA953D}"/>
                </a:ext>
              </a:extLst>
            </p:cNvPr>
            <p:cNvSpPr/>
            <p:nvPr/>
          </p:nvSpPr>
          <p:spPr>
            <a:xfrm>
              <a:off x="1644373" y="4660662"/>
              <a:ext cx="450699" cy="450699"/>
            </a:xfrm>
            <a:prstGeom prst="ellipse">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2800" dirty="0">
                  <a:solidFill>
                    <a:srgbClr val="FF0000"/>
                  </a:solidFill>
                  <a:latin typeface="Times New Roman" panose="02020603050405020304" pitchFamily="18" charset="0"/>
                  <a:cs typeface="Times New Roman" panose="02020603050405020304" pitchFamily="18" charset="0"/>
                </a:rPr>
                <a:t>V</a:t>
              </a:r>
            </a:p>
          </p:txBody>
        </p:sp>
      </p:grpSp>
    </p:spTree>
    <p:extLst>
      <p:ext uri="{BB962C8B-B14F-4D97-AF65-F5344CB8AC3E}">
        <p14:creationId xmlns:p14="http://schemas.microsoft.com/office/powerpoint/2010/main" val="1691166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 presetClass="entr" presetSubtype="0" fill="hold" nodeType="afterEffect">
                                  <p:stCondLst>
                                    <p:cond delay="500"/>
                                  </p:stCondLst>
                                  <p:childTnLst>
                                    <p:set>
                                      <p:cBhvr>
                                        <p:cTn id="11" dur="1" fill="hold">
                                          <p:stCondLst>
                                            <p:cond delay="0"/>
                                          </p:stCondLst>
                                        </p:cTn>
                                        <p:tgtEl>
                                          <p:spTgt spid="8"/>
                                        </p:tgtEl>
                                        <p:attrNameLst>
                                          <p:attrName>style.visibility</p:attrName>
                                        </p:attrNameLst>
                                      </p:cBhvr>
                                      <p:to>
                                        <p:strVal val="visible"/>
                                      </p:to>
                                    </p:set>
                                  </p:childTnLst>
                                </p:cTn>
                              </p:par>
                              <p:par>
                                <p:cTn id="12" presetID="1" presetClass="entr" presetSubtype="0" fill="hold" nodeType="withEffect">
                                  <p:stCondLst>
                                    <p:cond delay="500"/>
                                  </p:stCondLst>
                                  <p:childTnLst>
                                    <p:set>
                                      <p:cBhvr>
                                        <p:cTn id="13" dur="1" fill="hold">
                                          <p:stCondLst>
                                            <p:cond delay="0"/>
                                          </p:stCondLst>
                                        </p:cTn>
                                        <p:tgtEl>
                                          <p:spTgt spid="15"/>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20" fill="hold">
                            <p:stCondLst>
                              <p:cond delay="500"/>
                            </p:stCondLst>
                            <p:childTnLst>
                              <p:par>
                                <p:cTn id="21" presetID="2" presetClass="entr" presetSubtype="1" fill="hold" grpId="0" nodeType="afterEffect">
                                  <p:stCondLst>
                                    <p:cond delay="500"/>
                                  </p:stCondLst>
                                  <p:childTnLst>
                                    <p:set>
                                      <p:cBhvr>
                                        <p:cTn id="22" dur="1" fill="hold">
                                          <p:stCondLst>
                                            <p:cond delay="0"/>
                                          </p:stCondLst>
                                        </p:cTn>
                                        <p:tgtEl>
                                          <p:spTgt spid="13"/>
                                        </p:tgtEl>
                                        <p:attrNameLst>
                                          <p:attrName>style.visibility</p:attrName>
                                        </p:attrNameLst>
                                      </p:cBhvr>
                                      <p:to>
                                        <p:strVal val="visible"/>
                                      </p:to>
                                    </p:set>
                                    <p:anim calcmode="lin" valueType="num">
                                      <p:cBhvr additive="base">
                                        <p:cTn id="23" dur="500" fill="hold"/>
                                        <p:tgtEl>
                                          <p:spTgt spid="13"/>
                                        </p:tgtEl>
                                        <p:attrNameLst>
                                          <p:attrName>ppt_x</p:attrName>
                                        </p:attrNameLst>
                                      </p:cBhvr>
                                      <p:tavLst>
                                        <p:tav tm="0">
                                          <p:val>
                                            <p:strVal val="#ppt_x"/>
                                          </p:val>
                                        </p:tav>
                                        <p:tav tm="100000">
                                          <p:val>
                                            <p:strVal val="#ppt_x"/>
                                          </p:val>
                                        </p:tav>
                                      </p:tavLst>
                                    </p:anim>
                                    <p:anim calcmode="lin" valueType="num">
                                      <p:cBhvr additive="base">
                                        <p:cTn id="24" dur="500" fill="hold"/>
                                        <p:tgtEl>
                                          <p:spTgt spid="13"/>
                                        </p:tgtEl>
                                        <p:attrNameLst>
                                          <p:attrName>ppt_y</p:attrName>
                                        </p:attrNameLst>
                                      </p:cBhvr>
                                      <p:tavLst>
                                        <p:tav tm="0">
                                          <p:val>
                                            <p:strVal val="0-#ppt_h/2"/>
                                          </p:val>
                                        </p:tav>
                                        <p:tav tm="100000">
                                          <p:val>
                                            <p:strVal val="#ppt_y"/>
                                          </p:val>
                                        </p:tav>
                                      </p:tavLst>
                                    </p:anim>
                                  </p:childTnLst>
                                </p:cTn>
                              </p:par>
                              <p:par>
                                <p:cTn id="25" presetID="2" presetClass="entr" presetSubtype="1" fill="hold" grpId="0" nodeType="withEffect">
                                  <p:stCondLst>
                                    <p:cond delay="500"/>
                                  </p:stCondLst>
                                  <p:childTnLst>
                                    <p:set>
                                      <p:cBhvr>
                                        <p:cTn id="26" dur="1" fill="hold">
                                          <p:stCondLst>
                                            <p:cond delay="0"/>
                                          </p:stCondLst>
                                        </p:cTn>
                                        <p:tgtEl>
                                          <p:spTgt spid="14"/>
                                        </p:tgtEl>
                                        <p:attrNameLst>
                                          <p:attrName>style.visibility</p:attrName>
                                        </p:attrNameLst>
                                      </p:cBhvr>
                                      <p:to>
                                        <p:strVal val="visible"/>
                                      </p:to>
                                    </p:set>
                                    <p:anim calcmode="lin" valueType="num">
                                      <p:cBhvr additive="base">
                                        <p:cTn id="27" dur="500" fill="hold"/>
                                        <p:tgtEl>
                                          <p:spTgt spid="14"/>
                                        </p:tgtEl>
                                        <p:attrNameLst>
                                          <p:attrName>ppt_x</p:attrName>
                                        </p:attrNameLst>
                                      </p:cBhvr>
                                      <p:tavLst>
                                        <p:tav tm="0">
                                          <p:val>
                                            <p:strVal val="#ppt_x"/>
                                          </p:val>
                                        </p:tav>
                                        <p:tav tm="100000">
                                          <p:val>
                                            <p:strVal val="#ppt_x"/>
                                          </p:val>
                                        </p:tav>
                                      </p:tavLst>
                                    </p:anim>
                                    <p:anim calcmode="lin" valueType="num">
                                      <p:cBhvr additive="base">
                                        <p:cTn id="28" dur="500" fill="hold"/>
                                        <p:tgtEl>
                                          <p:spTgt spid="14"/>
                                        </p:tgtEl>
                                        <p:attrNameLst>
                                          <p:attrName>ppt_y</p:attrName>
                                        </p:attrNameLst>
                                      </p:cBhvr>
                                      <p:tavLst>
                                        <p:tav tm="0">
                                          <p:val>
                                            <p:strVal val="0-#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additive="base">
                                        <p:cTn id="3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par>
                          <p:cTn id="35" fill="hold">
                            <p:stCondLst>
                              <p:cond delay="500"/>
                            </p:stCondLst>
                            <p:childTnLst>
                              <p:par>
                                <p:cTn id="36" presetID="2" presetClass="entr" presetSubtype="1" fill="hold" nodeType="afterEffect">
                                  <p:stCondLst>
                                    <p:cond delay="500"/>
                                  </p:stCondLst>
                                  <p:childTnLst>
                                    <p:set>
                                      <p:cBhvr>
                                        <p:cTn id="37" dur="1" fill="hold">
                                          <p:stCondLst>
                                            <p:cond delay="0"/>
                                          </p:stCondLst>
                                        </p:cTn>
                                        <p:tgtEl>
                                          <p:spTgt spid="30"/>
                                        </p:tgtEl>
                                        <p:attrNameLst>
                                          <p:attrName>style.visibility</p:attrName>
                                        </p:attrNameLst>
                                      </p:cBhvr>
                                      <p:to>
                                        <p:strVal val="visible"/>
                                      </p:to>
                                    </p:set>
                                    <p:anim calcmode="lin" valueType="num">
                                      <p:cBhvr additive="base">
                                        <p:cTn id="38" dur="500" fill="hold"/>
                                        <p:tgtEl>
                                          <p:spTgt spid="30"/>
                                        </p:tgtEl>
                                        <p:attrNameLst>
                                          <p:attrName>ppt_x</p:attrName>
                                        </p:attrNameLst>
                                      </p:cBhvr>
                                      <p:tavLst>
                                        <p:tav tm="0">
                                          <p:val>
                                            <p:strVal val="#ppt_x"/>
                                          </p:val>
                                        </p:tav>
                                        <p:tav tm="100000">
                                          <p:val>
                                            <p:strVal val="#ppt_x"/>
                                          </p:val>
                                        </p:tav>
                                      </p:tavLst>
                                    </p:anim>
                                    <p:anim calcmode="lin" valueType="num">
                                      <p:cBhvr additive="base">
                                        <p:cTn id="39" dur="500" fill="hold"/>
                                        <p:tgtEl>
                                          <p:spTgt spid="30"/>
                                        </p:tgtEl>
                                        <p:attrNameLst>
                                          <p:attrName>ppt_y</p:attrName>
                                        </p:attrNameLst>
                                      </p:cBhvr>
                                      <p:tavLst>
                                        <p:tav tm="0">
                                          <p:val>
                                            <p:strVal val="0-#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nodeType="clickEffect">
                                  <p:stCondLst>
                                    <p:cond delay="0"/>
                                  </p:stCondLst>
                                  <p:childTnLst>
                                    <p:set>
                                      <p:cBhvr>
                                        <p:cTn id="43" dur="1" fill="hold">
                                          <p:stCondLst>
                                            <p:cond delay="0"/>
                                          </p:stCondLst>
                                        </p:cTn>
                                        <p:tgtEl>
                                          <p:spTgt spid="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hu-HU" dirty="0">
                <a:latin typeface="Times New Roman" panose="02020603050405020304" pitchFamily="18" charset="0"/>
                <a:cs typeface="Times New Roman" panose="02020603050405020304" pitchFamily="18" charset="0"/>
              </a:rPr>
              <a:t>Cellapotenciál - koncentrációfüggése</a:t>
            </a:r>
          </a:p>
        </p:txBody>
      </p:sp>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116114" y="1429554"/>
            <a:ext cx="11945257" cy="1879705"/>
          </a:xfrm>
        </p:spPr>
        <p:txBody>
          <a:bodyPr>
            <a:normAutofit fontScale="92500"/>
          </a:bodyPr>
          <a:lstStyle/>
          <a:p>
            <a:r>
              <a:rPr lang="hu-HU" dirty="0">
                <a:latin typeface="Times New Roman" panose="02020603050405020304" pitchFamily="18" charset="0"/>
                <a:cs typeface="Times New Roman" panose="02020603050405020304" pitchFamily="18" charset="0"/>
              </a:rPr>
              <a:t>A </a:t>
            </a:r>
            <a:r>
              <a:rPr lang="hu-HU" dirty="0" err="1">
                <a:latin typeface="Times New Roman" panose="02020603050405020304" pitchFamily="18" charset="0"/>
                <a:cs typeface="Times New Roman" panose="02020603050405020304" pitchFamily="18" charset="0"/>
              </a:rPr>
              <a:t>Daniell</a:t>
            </a:r>
            <a:r>
              <a:rPr lang="hu-HU" dirty="0">
                <a:latin typeface="Times New Roman" panose="02020603050405020304" pitchFamily="18" charset="0"/>
                <a:cs typeface="Times New Roman" panose="02020603050405020304" pitchFamily="18" charset="0"/>
              </a:rPr>
              <a:t>-elemben változtatva az elektrolitok koncentrációját, figyelemre méltó össze-függést kapunk, ha a nagy belső ellenállású feszültségmérővel mért potenciált a </a:t>
            </a:r>
            <a:r>
              <a:rPr lang="hu-HU" dirty="0" err="1">
                <a:latin typeface="Times New Roman" panose="02020603050405020304" pitchFamily="18" charset="0"/>
                <a:cs typeface="Times New Roman" panose="02020603050405020304" pitchFamily="18" charset="0"/>
              </a:rPr>
              <a:t>válto-zó</a:t>
            </a:r>
            <a:r>
              <a:rPr lang="hu-HU" dirty="0">
                <a:latin typeface="Times New Roman" panose="02020603050405020304" pitchFamily="18" charset="0"/>
                <a:cs typeface="Times New Roman" panose="02020603050405020304" pitchFamily="18" charset="0"/>
              </a:rPr>
              <a:t> koncentrációval szemben ábrázoljuk! </a:t>
            </a:r>
            <a:r>
              <a:rPr lang="hu-HU" dirty="0"/>
              <a:t>E= (</a:t>
            </a:r>
            <a:r>
              <a:rPr lang="hu-HU" i="1" dirty="0" err="1"/>
              <a:t>ε</a:t>
            </a:r>
            <a:r>
              <a:rPr lang="hu-HU" i="1" baseline="-25000" dirty="0" err="1"/>
              <a:t>Cu</a:t>
            </a:r>
            <a:r>
              <a:rPr lang="hu-HU" i="1" dirty="0"/>
              <a:t> – </a:t>
            </a:r>
            <a:r>
              <a:rPr lang="hu-HU" i="1" dirty="0" err="1"/>
              <a:t>ε</a:t>
            </a:r>
            <a:r>
              <a:rPr lang="hu-HU" i="1" baseline="-25000" dirty="0" err="1"/>
              <a:t>Zn</a:t>
            </a:r>
            <a:r>
              <a:rPr lang="hu-HU" i="1" dirty="0"/>
              <a:t>) (T=298,15K</a:t>
            </a:r>
            <a:r>
              <a:rPr lang="hu-HU" dirty="0">
                <a:latin typeface="Times New Roman" panose="02020603050405020304" pitchFamily="18" charset="0"/>
                <a:cs typeface="Times New Roman" panose="02020603050405020304" pitchFamily="18" charset="0"/>
              </a:rPr>
              <a:t>) </a:t>
            </a:r>
          </a:p>
          <a:p>
            <a:r>
              <a:rPr lang="hu-HU" dirty="0">
                <a:latin typeface="Times New Roman" panose="02020603050405020304" pitchFamily="18" charset="0"/>
                <a:cs typeface="Times New Roman" panose="02020603050405020304" pitchFamily="18" charset="0"/>
              </a:rPr>
              <a:t>A mért potenciál egy kéttagú a kifejezés, mert </a:t>
            </a:r>
            <a:r>
              <a:rPr lang="hu-HU" dirty="0" err="1">
                <a:latin typeface="Times New Roman" panose="02020603050405020304" pitchFamily="18" charset="0"/>
                <a:cs typeface="Times New Roman" panose="02020603050405020304" pitchFamily="18" charset="0"/>
              </a:rPr>
              <a:t>ln</a:t>
            </a:r>
            <a:r>
              <a:rPr lang="hu-HU" dirty="0">
                <a:latin typeface="Times New Roman" panose="02020603050405020304" pitchFamily="18" charset="0"/>
                <a:cs typeface="Times New Roman" panose="02020603050405020304" pitchFamily="18" charset="0"/>
              </a:rPr>
              <a:t> (c/(1mol/dm</a:t>
            </a:r>
            <a:r>
              <a:rPr lang="hu-HU" baseline="30000" dirty="0">
                <a:latin typeface="Times New Roman" panose="02020603050405020304" pitchFamily="18" charset="0"/>
                <a:cs typeface="Times New Roman" panose="02020603050405020304" pitchFamily="18" charset="0"/>
              </a:rPr>
              <a:t>3</a:t>
            </a:r>
            <a:r>
              <a:rPr lang="hu-HU" dirty="0">
                <a:latin typeface="Times New Roman" panose="02020603050405020304" pitchFamily="18" charset="0"/>
                <a:cs typeface="Times New Roman" panose="02020603050405020304" pitchFamily="18" charset="0"/>
              </a:rPr>
              <a:t>)) = 0 ha c=1mol/dm</a:t>
            </a:r>
            <a:r>
              <a:rPr lang="hu-HU" baseline="30000" dirty="0">
                <a:latin typeface="Times New Roman" panose="02020603050405020304" pitchFamily="18" charset="0"/>
                <a:cs typeface="Times New Roman" panose="02020603050405020304" pitchFamily="18" charset="0"/>
              </a:rPr>
              <a:t>3</a:t>
            </a:r>
            <a:r>
              <a:rPr lang="hu-HU" dirty="0">
                <a:latin typeface="Times New Roman" panose="02020603050405020304" pitchFamily="18" charset="0"/>
                <a:cs typeface="Times New Roman" panose="02020603050405020304" pitchFamily="18" charset="0"/>
              </a:rPr>
              <a:t>!</a:t>
            </a:r>
            <a:endParaRPr lang="hu-HU" dirty="0"/>
          </a:p>
        </p:txBody>
      </p:sp>
      <p:grpSp>
        <p:nvGrpSpPr>
          <p:cNvPr id="10" name="Csoportba foglalás 9">
            <a:extLst>
              <a:ext uri="{FF2B5EF4-FFF2-40B4-BE49-F238E27FC236}">
                <a16:creationId xmlns:a16="http://schemas.microsoft.com/office/drawing/2014/main" id="{0DCAC8B7-C54F-4DF1-95BE-BB8233C4B062}"/>
              </a:ext>
            </a:extLst>
          </p:cNvPr>
          <p:cNvGrpSpPr/>
          <p:nvPr/>
        </p:nvGrpSpPr>
        <p:grpSpPr>
          <a:xfrm>
            <a:off x="80210" y="3147718"/>
            <a:ext cx="5759550" cy="3532332"/>
            <a:chOff x="0" y="3155614"/>
            <a:chExt cx="5759550" cy="3532332"/>
          </a:xfrm>
        </p:grpSpPr>
        <p:pic>
          <p:nvPicPr>
            <p:cNvPr id="4" name="Kép 3">
              <a:extLst>
                <a:ext uri="{FF2B5EF4-FFF2-40B4-BE49-F238E27FC236}">
                  <a16:creationId xmlns:a16="http://schemas.microsoft.com/office/drawing/2014/main" id="{2BCD4C44-D1A3-4998-9422-613D3229D1FE}"/>
                </a:ext>
              </a:extLst>
            </p:cNvPr>
            <p:cNvPicPr>
              <a:picLocks noChangeAspect="1"/>
            </p:cNvPicPr>
            <p:nvPr/>
          </p:nvPicPr>
          <p:blipFill>
            <a:blip r:embed="rId3"/>
            <a:stretch>
              <a:fillRect/>
            </a:stretch>
          </p:blipFill>
          <p:spPr>
            <a:xfrm>
              <a:off x="359550" y="3155614"/>
              <a:ext cx="5400000" cy="3240088"/>
            </a:xfrm>
            <a:prstGeom prst="rect">
              <a:avLst/>
            </a:prstGeom>
          </p:spPr>
        </p:pic>
        <p:sp>
          <p:nvSpPr>
            <p:cNvPr id="6" name="Szövegdoboz 5">
              <a:extLst>
                <a:ext uri="{FF2B5EF4-FFF2-40B4-BE49-F238E27FC236}">
                  <a16:creationId xmlns:a16="http://schemas.microsoft.com/office/drawing/2014/main" id="{C45B1D7C-3482-4E45-95B1-D97A3525CD08}"/>
                </a:ext>
              </a:extLst>
            </p:cNvPr>
            <p:cNvSpPr txBox="1"/>
            <p:nvPr/>
          </p:nvSpPr>
          <p:spPr>
            <a:xfrm>
              <a:off x="0" y="3356817"/>
              <a:ext cx="518091" cy="369332"/>
            </a:xfrm>
            <a:prstGeom prst="rect">
              <a:avLst/>
            </a:prstGeom>
            <a:noFill/>
          </p:spPr>
          <p:txBody>
            <a:bodyPr wrap="none" rtlCol="0">
              <a:spAutoFit/>
            </a:bodyPr>
            <a:lstStyle/>
            <a:p>
              <a:r>
                <a:rPr lang="hu-HU" dirty="0"/>
                <a:t>E/V</a:t>
              </a:r>
            </a:p>
          </p:txBody>
        </p:sp>
        <p:sp>
          <p:nvSpPr>
            <p:cNvPr id="8" name="Szövegdoboz 7">
              <a:extLst>
                <a:ext uri="{FF2B5EF4-FFF2-40B4-BE49-F238E27FC236}">
                  <a16:creationId xmlns:a16="http://schemas.microsoft.com/office/drawing/2014/main" id="{67C3E527-C266-4630-9600-95C10986C539}"/>
                </a:ext>
              </a:extLst>
            </p:cNvPr>
            <p:cNvSpPr txBox="1"/>
            <p:nvPr/>
          </p:nvSpPr>
          <p:spPr>
            <a:xfrm>
              <a:off x="4181776" y="6318614"/>
              <a:ext cx="1499128" cy="369332"/>
            </a:xfrm>
            <a:prstGeom prst="rect">
              <a:avLst/>
            </a:prstGeom>
            <a:noFill/>
          </p:spPr>
          <p:txBody>
            <a:bodyPr wrap="none" rtlCol="0">
              <a:spAutoFit/>
            </a:bodyPr>
            <a:lstStyle/>
            <a:p>
              <a:r>
                <a:rPr lang="hu-HU" dirty="0" err="1"/>
                <a:t>ln</a:t>
              </a:r>
              <a:r>
                <a:rPr lang="hu-HU" dirty="0"/>
                <a:t> ([Cu</a:t>
              </a:r>
              <a:r>
                <a:rPr lang="hu-HU" baseline="30000" dirty="0"/>
                <a:t>2+</a:t>
              </a:r>
              <a:r>
                <a:rPr lang="hu-HU" dirty="0"/>
                <a:t>]/1M)</a:t>
              </a:r>
            </a:p>
          </p:txBody>
        </p:sp>
      </p:grpSp>
      <p:grpSp>
        <p:nvGrpSpPr>
          <p:cNvPr id="11" name="Csoportba foglalás 10">
            <a:extLst>
              <a:ext uri="{FF2B5EF4-FFF2-40B4-BE49-F238E27FC236}">
                <a16:creationId xmlns:a16="http://schemas.microsoft.com/office/drawing/2014/main" id="{071CE2CA-BA4B-4194-B690-41CA69061888}"/>
              </a:ext>
            </a:extLst>
          </p:cNvPr>
          <p:cNvGrpSpPr/>
          <p:nvPr/>
        </p:nvGrpSpPr>
        <p:grpSpPr>
          <a:xfrm>
            <a:off x="6272466" y="3201546"/>
            <a:ext cx="5836858" cy="3482152"/>
            <a:chOff x="6192256" y="3209442"/>
            <a:chExt cx="5836858" cy="3482152"/>
          </a:xfrm>
        </p:grpSpPr>
        <p:pic>
          <p:nvPicPr>
            <p:cNvPr id="5" name="Kép 4">
              <a:extLst>
                <a:ext uri="{FF2B5EF4-FFF2-40B4-BE49-F238E27FC236}">
                  <a16:creationId xmlns:a16="http://schemas.microsoft.com/office/drawing/2014/main" id="{5C918301-108B-40D6-945E-01ED51F41ABF}"/>
                </a:ext>
              </a:extLst>
            </p:cNvPr>
            <p:cNvPicPr>
              <a:picLocks noChangeAspect="1"/>
            </p:cNvPicPr>
            <p:nvPr/>
          </p:nvPicPr>
          <p:blipFill>
            <a:blip r:embed="rId4"/>
            <a:stretch>
              <a:fillRect/>
            </a:stretch>
          </p:blipFill>
          <p:spPr>
            <a:xfrm>
              <a:off x="6629114" y="3209442"/>
              <a:ext cx="5400000" cy="3240088"/>
            </a:xfrm>
            <a:prstGeom prst="rect">
              <a:avLst/>
            </a:prstGeom>
          </p:spPr>
        </p:pic>
        <p:sp>
          <p:nvSpPr>
            <p:cNvPr id="7" name="Szövegdoboz 6">
              <a:extLst>
                <a:ext uri="{FF2B5EF4-FFF2-40B4-BE49-F238E27FC236}">
                  <a16:creationId xmlns:a16="http://schemas.microsoft.com/office/drawing/2014/main" id="{DF5B8BC9-7D39-433D-8134-9031A8E7CFC8}"/>
                </a:ext>
              </a:extLst>
            </p:cNvPr>
            <p:cNvSpPr txBox="1"/>
            <p:nvPr/>
          </p:nvSpPr>
          <p:spPr>
            <a:xfrm>
              <a:off x="6192256" y="3304676"/>
              <a:ext cx="518091" cy="369332"/>
            </a:xfrm>
            <a:prstGeom prst="rect">
              <a:avLst/>
            </a:prstGeom>
            <a:noFill/>
          </p:spPr>
          <p:txBody>
            <a:bodyPr wrap="none" rtlCol="0">
              <a:spAutoFit/>
            </a:bodyPr>
            <a:lstStyle/>
            <a:p>
              <a:r>
                <a:rPr lang="hu-HU" dirty="0"/>
                <a:t>E/V</a:t>
              </a:r>
            </a:p>
          </p:txBody>
        </p:sp>
        <p:sp>
          <p:nvSpPr>
            <p:cNvPr id="9" name="Szövegdoboz 8">
              <a:extLst>
                <a:ext uri="{FF2B5EF4-FFF2-40B4-BE49-F238E27FC236}">
                  <a16:creationId xmlns:a16="http://schemas.microsoft.com/office/drawing/2014/main" id="{94B26F63-5AD1-4E35-9991-7BDA91E212F1}"/>
                </a:ext>
              </a:extLst>
            </p:cNvPr>
            <p:cNvSpPr txBox="1"/>
            <p:nvPr/>
          </p:nvSpPr>
          <p:spPr>
            <a:xfrm>
              <a:off x="10333677" y="6322262"/>
              <a:ext cx="1483098" cy="369332"/>
            </a:xfrm>
            <a:prstGeom prst="rect">
              <a:avLst/>
            </a:prstGeom>
            <a:noFill/>
          </p:spPr>
          <p:txBody>
            <a:bodyPr wrap="none" rtlCol="0">
              <a:spAutoFit/>
            </a:bodyPr>
            <a:lstStyle/>
            <a:p>
              <a:r>
                <a:rPr lang="hu-HU" dirty="0" err="1"/>
                <a:t>ln</a:t>
              </a:r>
              <a:r>
                <a:rPr lang="hu-HU" dirty="0"/>
                <a:t> ([Zn</a:t>
              </a:r>
              <a:r>
                <a:rPr lang="hu-HU" baseline="30000" dirty="0"/>
                <a:t>2+</a:t>
              </a:r>
              <a:r>
                <a:rPr lang="hu-HU" dirty="0"/>
                <a:t>]/1M)</a:t>
              </a:r>
            </a:p>
          </p:txBody>
        </p:sp>
      </p:grpSp>
      <p:cxnSp>
        <p:nvCxnSpPr>
          <p:cNvPr id="13" name="Egyenes összekötő nyíllal 12">
            <a:extLst>
              <a:ext uri="{FF2B5EF4-FFF2-40B4-BE49-F238E27FC236}">
                <a16:creationId xmlns:a16="http://schemas.microsoft.com/office/drawing/2014/main" id="{EAE51DA7-2C93-42D5-AC31-FCD04A13A77F}"/>
              </a:ext>
            </a:extLst>
          </p:cNvPr>
          <p:cNvCxnSpPr/>
          <p:nvPr/>
        </p:nvCxnSpPr>
        <p:spPr>
          <a:xfrm>
            <a:off x="11353800" y="5040771"/>
            <a:ext cx="0" cy="540000"/>
          </a:xfrm>
          <a:prstGeom prst="straightConnector1">
            <a:avLst/>
          </a:prstGeom>
          <a:ln w="76200">
            <a:solidFill>
              <a:srgbClr val="2E0CFC"/>
            </a:solidFill>
            <a:tailEnd type="stealth"/>
          </a:ln>
        </p:spPr>
        <p:style>
          <a:lnRef idx="1">
            <a:schemeClr val="accent1"/>
          </a:lnRef>
          <a:fillRef idx="0">
            <a:schemeClr val="accent1"/>
          </a:fillRef>
          <a:effectRef idx="0">
            <a:schemeClr val="accent1"/>
          </a:effectRef>
          <a:fontRef idx="minor">
            <a:schemeClr val="tx1"/>
          </a:fontRef>
        </p:style>
      </p:cxnSp>
      <p:cxnSp>
        <p:nvCxnSpPr>
          <p:cNvPr id="14" name="Egyenes összekötő nyíllal 13">
            <a:extLst>
              <a:ext uri="{FF2B5EF4-FFF2-40B4-BE49-F238E27FC236}">
                <a16:creationId xmlns:a16="http://schemas.microsoft.com/office/drawing/2014/main" id="{11D1E240-7859-4EEF-A8AE-0C1C2CF83E57}"/>
              </a:ext>
            </a:extLst>
          </p:cNvPr>
          <p:cNvCxnSpPr>
            <a:cxnSpLocks/>
          </p:cNvCxnSpPr>
          <p:nvPr/>
        </p:nvCxnSpPr>
        <p:spPr>
          <a:xfrm rot="10800000">
            <a:off x="5093367" y="3802104"/>
            <a:ext cx="0" cy="540000"/>
          </a:xfrm>
          <a:prstGeom prst="straightConnector1">
            <a:avLst/>
          </a:prstGeom>
          <a:ln w="76200">
            <a:solidFill>
              <a:srgbClr val="2E0CFC"/>
            </a:solidFill>
            <a:tailEnd type="stealth"/>
          </a:ln>
        </p:spPr>
        <p:style>
          <a:lnRef idx="1">
            <a:schemeClr val="accent1"/>
          </a:lnRef>
          <a:fillRef idx="0">
            <a:schemeClr val="accent1"/>
          </a:fillRef>
          <a:effectRef idx="0">
            <a:schemeClr val="accent1"/>
          </a:effectRef>
          <a:fontRef idx="minor">
            <a:schemeClr val="tx1"/>
          </a:fontRef>
        </p:style>
      </p:cxnSp>
      <p:cxnSp>
        <p:nvCxnSpPr>
          <p:cNvPr id="16" name="Egyenes összekötő nyíllal 15">
            <a:extLst>
              <a:ext uri="{FF2B5EF4-FFF2-40B4-BE49-F238E27FC236}">
                <a16:creationId xmlns:a16="http://schemas.microsoft.com/office/drawing/2014/main" id="{21257865-40C0-45CF-840E-B8522C87A14D}"/>
              </a:ext>
            </a:extLst>
          </p:cNvPr>
          <p:cNvCxnSpPr>
            <a:cxnSpLocks/>
          </p:cNvCxnSpPr>
          <p:nvPr/>
        </p:nvCxnSpPr>
        <p:spPr>
          <a:xfrm flipH="1" flipV="1">
            <a:off x="7479631" y="3794083"/>
            <a:ext cx="3753853" cy="2021305"/>
          </a:xfrm>
          <a:prstGeom prst="straightConnector1">
            <a:avLst/>
          </a:prstGeom>
          <a:ln w="50800">
            <a:solidFill>
              <a:srgbClr val="B707AF"/>
            </a:solidFill>
            <a:tailEnd type="stealth"/>
          </a:ln>
        </p:spPr>
        <p:style>
          <a:lnRef idx="1">
            <a:schemeClr val="accent1"/>
          </a:lnRef>
          <a:fillRef idx="0">
            <a:schemeClr val="accent1"/>
          </a:fillRef>
          <a:effectRef idx="0">
            <a:schemeClr val="accent1"/>
          </a:effectRef>
          <a:fontRef idx="minor">
            <a:schemeClr val="tx1"/>
          </a:fontRef>
        </p:style>
      </p:cxnSp>
      <p:cxnSp>
        <p:nvCxnSpPr>
          <p:cNvPr id="17" name="Egyenes összekötő nyíllal 16">
            <a:extLst>
              <a:ext uri="{FF2B5EF4-FFF2-40B4-BE49-F238E27FC236}">
                <a16:creationId xmlns:a16="http://schemas.microsoft.com/office/drawing/2014/main" id="{E74C2CD7-EBC9-4C3D-979F-761B628E527F}"/>
              </a:ext>
            </a:extLst>
          </p:cNvPr>
          <p:cNvCxnSpPr>
            <a:cxnSpLocks/>
          </p:cNvCxnSpPr>
          <p:nvPr/>
        </p:nvCxnSpPr>
        <p:spPr>
          <a:xfrm flipH="1">
            <a:off x="1138989" y="3465220"/>
            <a:ext cx="3902242" cy="2109537"/>
          </a:xfrm>
          <a:prstGeom prst="straightConnector1">
            <a:avLst/>
          </a:prstGeom>
          <a:ln w="50800">
            <a:solidFill>
              <a:srgbClr val="B707AF"/>
            </a:solidFill>
            <a:tailEnd type="stealt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5591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3" fill="hold" nodeType="clickEffect">
                                  <p:stCondLst>
                                    <p:cond delay="0"/>
                                  </p:stCondLst>
                                  <p:childTnLst>
                                    <p:set>
                                      <p:cBhvr>
                                        <p:cTn id="14" dur="1" fill="hold">
                                          <p:stCondLst>
                                            <p:cond delay="0"/>
                                          </p:stCondLst>
                                        </p:cTn>
                                        <p:tgtEl>
                                          <p:spTgt spid="17"/>
                                        </p:tgtEl>
                                        <p:attrNameLst>
                                          <p:attrName>style.visibility</p:attrName>
                                        </p:attrNameLst>
                                      </p:cBhvr>
                                      <p:to>
                                        <p:strVal val="visible"/>
                                      </p:to>
                                    </p:set>
                                    <p:anim calcmode="lin" valueType="num">
                                      <p:cBhvr additive="base">
                                        <p:cTn id="15" dur="500" fill="hold"/>
                                        <p:tgtEl>
                                          <p:spTgt spid="17"/>
                                        </p:tgtEl>
                                        <p:attrNameLst>
                                          <p:attrName>ppt_x</p:attrName>
                                        </p:attrNameLst>
                                      </p:cBhvr>
                                      <p:tavLst>
                                        <p:tav tm="0">
                                          <p:val>
                                            <p:strVal val="1+#ppt_w/2"/>
                                          </p:val>
                                        </p:tav>
                                        <p:tav tm="100000">
                                          <p:val>
                                            <p:strVal val="#ppt_x"/>
                                          </p:val>
                                        </p:tav>
                                      </p:tavLst>
                                    </p:anim>
                                    <p:anim calcmode="lin" valueType="num">
                                      <p:cBhvr additive="base">
                                        <p:cTn id="16" dur="500" fill="hold"/>
                                        <p:tgtEl>
                                          <p:spTgt spid="17"/>
                                        </p:tgtEl>
                                        <p:attrNameLst>
                                          <p:attrName>ppt_y</p:attrName>
                                        </p:attrNameLst>
                                      </p:cBhvr>
                                      <p:tavLst>
                                        <p:tav tm="0">
                                          <p:val>
                                            <p:strVal val="0-#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6" fill="hold" nodeType="clickEffect">
                                  <p:stCondLst>
                                    <p:cond delay="0"/>
                                  </p:stCondLst>
                                  <p:childTnLst>
                                    <p:set>
                                      <p:cBhvr>
                                        <p:cTn id="20" dur="1" fill="hold">
                                          <p:stCondLst>
                                            <p:cond delay="0"/>
                                          </p:stCondLst>
                                        </p:cTn>
                                        <p:tgtEl>
                                          <p:spTgt spid="16"/>
                                        </p:tgtEl>
                                        <p:attrNameLst>
                                          <p:attrName>style.visibility</p:attrName>
                                        </p:attrNameLst>
                                      </p:cBhvr>
                                      <p:to>
                                        <p:strVal val="visible"/>
                                      </p:to>
                                    </p:set>
                                    <p:anim calcmode="lin" valueType="num">
                                      <p:cBhvr additive="base">
                                        <p:cTn id="21" dur="500" fill="hold"/>
                                        <p:tgtEl>
                                          <p:spTgt spid="16"/>
                                        </p:tgtEl>
                                        <p:attrNameLst>
                                          <p:attrName>ppt_x</p:attrName>
                                        </p:attrNameLst>
                                      </p:cBhvr>
                                      <p:tavLst>
                                        <p:tav tm="0">
                                          <p:val>
                                            <p:strVal val="1+#ppt_w/2"/>
                                          </p:val>
                                        </p:tav>
                                        <p:tav tm="100000">
                                          <p:val>
                                            <p:strVal val="#ppt_x"/>
                                          </p:val>
                                        </p:tav>
                                      </p:tavLst>
                                    </p:anim>
                                    <p:anim calcmode="lin" valueType="num">
                                      <p:cBhvr additive="base">
                                        <p:cTn id="2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2" presetClass="entr" presetSubtype="2" fill="hold"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 calcmode="lin" valueType="num">
                                      <p:cBhvr additive="base">
                                        <p:cTn id="33"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3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hu-HU" dirty="0">
                <a:latin typeface="Times New Roman" panose="02020603050405020304" pitchFamily="18" charset="0"/>
                <a:cs typeface="Times New Roman" panose="02020603050405020304" pitchFamily="18" charset="0"/>
              </a:rPr>
              <a:t>A cellareakció – anód és katód</a:t>
            </a:r>
          </a:p>
        </p:txBody>
      </p:sp>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662544"/>
            <a:ext cx="11582400" cy="5195455"/>
          </a:xfrm>
        </p:spPr>
        <p:txBody>
          <a:bodyPr>
            <a:normAutofit/>
          </a:bodyPr>
          <a:lstStyle/>
          <a:p>
            <a:r>
              <a:rPr lang="hu-HU" dirty="0">
                <a:latin typeface="Times New Roman" panose="02020603050405020304" pitchFamily="18" charset="0"/>
                <a:cs typeface="Times New Roman" panose="02020603050405020304" pitchFamily="18" charset="0"/>
              </a:rPr>
              <a:t>A másik ami biztos, hogy </a:t>
            </a:r>
            <a:r>
              <a:rPr lang="hu-HU" i="1" dirty="0" err="1"/>
              <a:t>ε</a:t>
            </a:r>
            <a:r>
              <a:rPr lang="hu-HU" i="1" baseline="-25000" dirty="0" err="1"/>
              <a:t>Cu</a:t>
            </a:r>
            <a:r>
              <a:rPr lang="hu-HU" i="1" dirty="0"/>
              <a:t> &gt; </a:t>
            </a:r>
            <a:r>
              <a:rPr lang="hu-HU" i="1" dirty="0" err="1"/>
              <a:t>ε</a:t>
            </a:r>
            <a:r>
              <a:rPr lang="hu-HU" i="1" baseline="-25000" dirty="0" err="1"/>
              <a:t>Zn</a:t>
            </a:r>
            <a:r>
              <a:rPr lang="hu-HU" dirty="0">
                <a:latin typeface="Times New Roman" panose="02020603050405020304" pitchFamily="18" charset="0"/>
                <a:cs typeface="Times New Roman" panose="02020603050405020304" pitchFamily="18" charset="0"/>
              </a:rPr>
              <a:t> mivel a műszer pozitív </a:t>
            </a:r>
            <a:r>
              <a:rPr lang="hu-HU" dirty="0" err="1">
                <a:latin typeface="Times New Roman" panose="02020603050405020304" pitchFamily="18" charset="0"/>
                <a:cs typeface="Times New Roman" panose="02020603050405020304" pitchFamily="18" charset="0"/>
              </a:rPr>
              <a:t>potenciálkülönbsé-get</a:t>
            </a:r>
            <a:r>
              <a:rPr lang="hu-HU" dirty="0">
                <a:latin typeface="Times New Roman" panose="02020603050405020304" pitchFamily="18" charset="0"/>
                <a:cs typeface="Times New Roman" panose="02020603050405020304" pitchFamily="18" charset="0"/>
              </a:rPr>
              <a:t> mér!</a:t>
            </a:r>
          </a:p>
          <a:p>
            <a:pPr>
              <a:spcBef>
                <a:spcPts val="4000"/>
              </a:spcBef>
            </a:pPr>
            <a:r>
              <a:rPr lang="hu-HU" dirty="0">
                <a:latin typeface="Times New Roman" panose="02020603050405020304" pitchFamily="18" charset="0"/>
                <a:cs typeface="Times New Roman" panose="02020603050405020304" pitchFamily="18" charset="0"/>
              </a:rPr>
              <a:t>Tehát ha fém cinket réz(II)-szulfát oldatba mártunk, akkor az oldat színe halványul, és a cink lemezen rézkiválást tapasztalunk, fordított esetben nem történik semmi!</a:t>
            </a:r>
          </a:p>
          <a:p>
            <a:r>
              <a:rPr lang="hu-HU" dirty="0">
                <a:latin typeface="Times New Roman" panose="02020603050405020304" pitchFamily="18" charset="0"/>
                <a:cs typeface="Times New Roman" panose="02020603050405020304" pitchFamily="18" charset="0"/>
              </a:rPr>
              <a:t>Így az elemben lezajló reakció </a:t>
            </a:r>
            <a:r>
              <a:rPr lang="hu-HU" dirty="0" err="1">
                <a:latin typeface="Times New Roman" panose="02020603050405020304" pitchFamily="18" charset="0"/>
                <a:cs typeface="Times New Roman" panose="02020603050405020304" pitchFamily="18" charset="0"/>
              </a:rPr>
              <a:t>Zn</a:t>
            </a:r>
            <a:r>
              <a:rPr lang="hu-HU" dirty="0">
                <a:latin typeface="Times New Roman" panose="02020603050405020304" pitchFamily="18" charset="0"/>
                <a:cs typeface="Times New Roman" panose="02020603050405020304" pitchFamily="18" charset="0"/>
              </a:rPr>
              <a:t> + Cu</a:t>
            </a:r>
            <a:r>
              <a:rPr lang="hu-HU" baseline="30000" dirty="0">
                <a:latin typeface="Times New Roman" panose="02020603050405020304" pitchFamily="18" charset="0"/>
                <a:cs typeface="Times New Roman" panose="02020603050405020304" pitchFamily="18" charset="0"/>
              </a:rPr>
              <a:t>2+</a:t>
            </a:r>
            <a:r>
              <a:rPr lang="hu-HU" dirty="0">
                <a:latin typeface="Times New Roman" panose="02020603050405020304" pitchFamily="18" charset="0"/>
                <a:cs typeface="Times New Roman" panose="02020603050405020304" pitchFamily="18" charset="0"/>
              </a:rPr>
              <a:t> = Zn</a:t>
            </a:r>
            <a:r>
              <a:rPr lang="hu-HU" baseline="30000" dirty="0">
                <a:latin typeface="Times New Roman" panose="02020603050405020304" pitchFamily="18" charset="0"/>
                <a:cs typeface="Times New Roman" panose="02020603050405020304" pitchFamily="18" charset="0"/>
              </a:rPr>
              <a:t>2+</a:t>
            </a:r>
            <a:r>
              <a:rPr lang="hu-HU" dirty="0">
                <a:latin typeface="Times New Roman" panose="02020603050405020304" pitchFamily="18" charset="0"/>
                <a:cs typeface="Times New Roman" panose="02020603050405020304" pitchFamily="18" charset="0"/>
              </a:rPr>
              <a:t> + </a:t>
            </a:r>
            <a:r>
              <a:rPr lang="hu-HU" dirty="0" err="1">
                <a:latin typeface="Times New Roman" panose="02020603050405020304" pitchFamily="18" charset="0"/>
                <a:cs typeface="Times New Roman" panose="02020603050405020304" pitchFamily="18" charset="0"/>
              </a:rPr>
              <a:t>Cu</a:t>
            </a:r>
            <a:r>
              <a:rPr lang="hu-HU" dirty="0">
                <a:latin typeface="Times New Roman" panose="02020603050405020304" pitchFamily="18" charset="0"/>
                <a:cs typeface="Times New Roman" panose="02020603050405020304" pitchFamily="18" charset="0"/>
              </a:rPr>
              <a:t> amely termeli az áramot – a cink oxidálódik, a réz redukálódik.</a:t>
            </a:r>
            <a:endParaRPr lang="hu-HU" b="1" dirty="0">
              <a:latin typeface="Times New Roman" panose="02020603050405020304" pitchFamily="18" charset="0"/>
              <a:cs typeface="Times New Roman" panose="02020603050405020304" pitchFamily="18" charset="0"/>
            </a:endParaRPr>
          </a:p>
          <a:p>
            <a:r>
              <a:rPr lang="hu-HU" b="1" dirty="0"/>
              <a:t>anód:</a:t>
            </a:r>
            <a:r>
              <a:rPr lang="hu-HU" dirty="0"/>
              <a:t> az elektrokémiai cellában az elektród, ahol az oxidáció történik.</a:t>
            </a:r>
          </a:p>
          <a:p>
            <a:r>
              <a:rPr lang="hu-HU" b="1" dirty="0"/>
              <a:t>katód:</a:t>
            </a:r>
            <a:r>
              <a:rPr lang="hu-HU" dirty="0"/>
              <a:t> az elektrokémiai cellában az az elektród, ahol a redukció történik.</a:t>
            </a:r>
          </a:p>
          <a:p>
            <a:r>
              <a:rPr lang="hu-HU" dirty="0">
                <a:latin typeface="Times New Roman" panose="02020603050405020304" pitchFamily="18" charset="0"/>
                <a:cs typeface="Times New Roman" panose="02020603050405020304" pitchFamily="18" charset="0"/>
              </a:rPr>
              <a:t>Nyilvánvaló, hogy </a:t>
            </a:r>
            <a:r>
              <a:rPr lang="hu-HU" dirty="0"/>
              <a:t>E= </a:t>
            </a:r>
            <a:r>
              <a:rPr lang="hu-HU" i="1" dirty="0"/>
              <a:t>(</a:t>
            </a:r>
            <a:r>
              <a:rPr lang="hu-HU" i="1" dirty="0" err="1"/>
              <a:t>ε</a:t>
            </a:r>
            <a:r>
              <a:rPr lang="hu-HU" i="1" baseline="-25000" dirty="0" err="1"/>
              <a:t>Cu</a:t>
            </a:r>
            <a:r>
              <a:rPr lang="hu-HU" i="1" dirty="0"/>
              <a:t> – </a:t>
            </a:r>
            <a:r>
              <a:rPr lang="hu-HU" i="1" dirty="0" err="1"/>
              <a:t>ε</a:t>
            </a:r>
            <a:r>
              <a:rPr lang="hu-HU" i="1" baseline="-25000" dirty="0" err="1"/>
              <a:t>Zn</a:t>
            </a:r>
            <a:r>
              <a:rPr lang="hu-HU" i="1" dirty="0"/>
              <a:t>) = (</a:t>
            </a:r>
            <a:r>
              <a:rPr lang="hu-HU" i="1" dirty="0" err="1"/>
              <a:t>ε</a:t>
            </a:r>
            <a:r>
              <a:rPr lang="hu-HU" i="1" baseline="-25000" dirty="0" err="1"/>
              <a:t>katód</a:t>
            </a:r>
            <a:r>
              <a:rPr lang="hu-HU" i="1" dirty="0"/>
              <a:t> – </a:t>
            </a:r>
            <a:r>
              <a:rPr lang="hu-HU" i="1" dirty="0" err="1"/>
              <a:t>ε</a:t>
            </a:r>
            <a:r>
              <a:rPr lang="hu-HU" i="1" baseline="-25000" dirty="0" err="1"/>
              <a:t>anód</a:t>
            </a:r>
            <a:r>
              <a:rPr lang="hu-HU" i="1" dirty="0"/>
              <a:t>)</a:t>
            </a:r>
            <a:r>
              <a:rPr lang="hu-HU" dirty="0">
                <a:latin typeface="Times New Roman" panose="02020603050405020304" pitchFamily="18" charset="0"/>
                <a:cs typeface="Times New Roman" panose="02020603050405020304" pitchFamily="18" charset="0"/>
              </a:rPr>
              <a:t> a mért cellapotenciál.</a:t>
            </a:r>
          </a:p>
        </p:txBody>
      </p:sp>
      <p:sp>
        <p:nvSpPr>
          <p:cNvPr id="4" name="Szövegdoboz 3">
            <a:extLst>
              <a:ext uri="{FF2B5EF4-FFF2-40B4-BE49-F238E27FC236}">
                <a16:creationId xmlns:a16="http://schemas.microsoft.com/office/drawing/2014/main" id="{0EA91B63-7FA7-4A72-8F0B-0DCA3F74581A}"/>
              </a:ext>
            </a:extLst>
          </p:cNvPr>
          <p:cNvSpPr txBox="1"/>
          <p:nvPr/>
        </p:nvSpPr>
        <p:spPr>
          <a:xfrm>
            <a:off x="3582906" y="2277486"/>
            <a:ext cx="5026184" cy="369332"/>
          </a:xfrm>
          <a:prstGeom prst="rect">
            <a:avLst/>
          </a:prstGeom>
          <a:noFill/>
        </p:spPr>
        <p:txBody>
          <a:bodyPr wrap="none" rtlCol="0">
            <a:spAutoFit/>
          </a:bodyPr>
          <a:lstStyle/>
          <a:p>
            <a:r>
              <a:rPr lang="hu-HU" dirty="0">
                <a:hlinkClick r:id="rId3"/>
              </a:rPr>
              <a:t>https://www.youtube.com/watch?v=6CKdw66inFQ</a:t>
            </a:r>
            <a:r>
              <a:rPr lang="hu-HU" dirty="0"/>
              <a:t> </a:t>
            </a:r>
          </a:p>
        </p:txBody>
      </p:sp>
    </p:spTree>
    <p:extLst>
      <p:ext uri="{BB962C8B-B14F-4D97-AF65-F5344CB8AC3E}">
        <p14:creationId xmlns:p14="http://schemas.microsoft.com/office/powerpoint/2010/main" val="4006231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additive="base">
                                        <p:cTn id="3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hu-HU" dirty="0">
                <a:latin typeface="Times New Roman" panose="02020603050405020304" pitchFamily="18" charset="0"/>
                <a:cs typeface="Times New Roman" panose="02020603050405020304" pitchFamily="18" charset="0"/>
              </a:rPr>
              <a:t>A </a:t>
            </a:r>
            <a:r>
              <a:rPr lang="hu-HU" dirty="0" err="1">
                <a:latin typeface="Times New Roman" panose="02020603050405020304" pitchFamily="18" charset="0"/>
                <a:cs typeface="Times New Roman" panose="02020603050405020304" pitchFamily="18" charset="0"/>
              </a:rPr>
              <a:t>Nernst</a:t>
            </a:r>
            <a:r>
              <a:rPr lang="hu-HU" dirty="0">
                <a:latin typeface="Times New Roman" panose="02020603050405020304" pitchFamily="18" charset="0"/>
                <a:cs typeface="Times New Roman" panose="02020603050405020304" pitchFamily="18" charset="0"/>
              </a:rPr>
              <a:t>-egyenlet – elsőfajú elektródokra</a:t>
            </a:r>
          </a:p>
        </p:txBody>
      </p:sp>
      <mc:AlternateContent xmlns:mc="http://schemas.openxmlformats.org/markup-compatibility/2006" xmlns:a14="http://schemas.microsoft.com/office/drawing/2010/main">
        <mc:Choice Requires="a14">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662544"/>
                <a:ext cx="11582400" cy="5005541"/>
              </a:xfrm>
            </p:spPr>
            <p:txBody>
              <a:bodyPr>
                <a:normAutofit fontScale="92500" lnSpcReduction="10000"/>
              </a:bodyPr>
              <a:lstStyle/>
              <a:p>
                <a:r>
                  <a:rPr lang="hu-HU" dirty="0">
                    <a:latin typeface="Times New Roman" panose="02020603050405020304" pitchFamily="18" charset="0"/>
                    <a:cs typeface="Times New Roman" panose="02020603050405020304" pitchFamily="18" charset="0"/>
                  </a:rPr>
                  <a:t>Amikor a réz-elektród koncentrációját változtattuk, akkor </a:t>
                </a:r>
                <a:r>
                  <a:rPr lang="hu-HU" dirty="0" smtClean="0">
                    <a:latin typeface="Times New Roman" panose="02020603050405020304" pitchFamily="18" charset="0"/>
                    <a:cs typeface="Times New Roman" panose="02020603050405020304" pitchFamily="18" charset="0"/>
                  </a:rPr>
                  <a:t>a a potenciál </a:t>
                </a:r>
                <a:endParaRPr lang="hu-HU" dirty="0">
                  <a:latin typeface="Times New Roman" panose="02020603050405020304" pitchFamily="18" charset="0"/>
                  <a:cs typeface="Times New Roman" panose="02020603050405020304" pitchFamily="18" charset="0"/>
                </a:endParaRPr>
              </a:p>
              <a:p>
                <a:pPr>
                  <a:spcBef>
                    <a:spcPts val="6000"/>
                  </a:spcBef>
                </a:pPr>
                <a:r>
                  <a:rPr lang="hu-HU" dirty="0">
                    <a:latin typeface="Times New Roman" panose="02020603050405020304" pitchFamily="18" charset="0"/>
                    <a:cs typeface="Times New Roman" panose="02020603050405020304" pitchFamily="18" charset="0"/>
                  </a:rPr>
                  <a:t>amikor a cink-elektródét akkor</a:t>
                </a:r>
              </a:p>
              <a:p>
                <a:pPr>
                  <a:spcBef>
                    <a:spcPts val="6000"/>
                  </a:spcBef>
                </a:pPr>
                <a:r>
                  <a:rPr lang="hu-HU" dirty="0">
                    <a:latin typeface="Times New Roman" panose="02020603050405020304" pitchFamily="18" charset="0"/>
                    <a:cs typeface="Times New Roman" panose="02020603050405020304" pitchFamily="18" charset="0"/>
                  </a:rPr>
                  <a:t>A teljes összefüggés tehát, az </a:t>
                </a:r>
                <a:r>
                  <a:rPr lang="hu-HU" i="1" dirty="0">
                    <a:latin typeface="Times New Roman" panose="02020603050405020304" pitchFamily="18" charset="0"/>
                    <a:cs typeface="Times New Roman" panose="02020603050405020304" pitchFamily="18" charset="0"/>
                  </a:rPr>
                  <a:t>A</a:t>
                </a:r>
                <a:r>
                  <a:rPr lang="hu-HU" dirty="0">
                    <a:latin typeface="Times New Roman" panose="02020603050405020304" pitchFamily="18" charset="0"/>
                    <a:cs typeface="Times New Roman" panose="02020603050405020304" pitchFamily="18" charset="0"/>
                  </a:rPr>
                  <a:t> konstans felbontásával:</a:t>
                </a:r>
              </a:p>
              <a:p>
                <a:pPr>
                  <a:lnSpc>
                    <a:spcPct val="110000"/>
                  </a:lnSpc>
                  <a:spcBef>
                    <a:spcPts val="6000"/>
                  </a:spcBef>
                </a:pPr>
                <a:r>
                  <a:rPr lang="hu-HU" dirty="0">
                    <a:latin typeface="Times New Roman" panose="02020603050405020304" pitchFamily="18" charset="0"/>
                    <a:cs typeface="Times New Roman" panose="02020603050405020304" pitchFamily="18" charset="0"/>
                  </a:rPr>
                  <a:t>A két elektródra jellemző </a:t>
                </a:r>
                <a14:m>
                  <m:oMath xmlns:m="http://schemas.openxmlformats.org/officeDocument/2006/math">
                    <m:sSub>
                      <m:sSubPr>
                        <m:ctrlPr>
                          <a:rPr lang="hu-HU" i="1">
                            <a:latin typeface="Cambria Math" panose="02040503050406030204" pitchFamily="18" charset="0"/>
                          </a:rPr>
                        </m:ctrlPr>
                      </m:sSubPr>
                      <m:e>
                        <m:r>
                          <a:rPr lang="hu-HU" i="1">
                            <a:latin typeface="Cambria Math" panose="02040503050406030204" pitchFamily="18" charset="0"/>
                          </a:rPr>
                          <m:t>𝐴</m:t>
                        </m:r>
                      </m:e>
                      <m:sub>
                        <m:r>
                          <a:rPr lang="hu-HU" i="1">
                            <a:latin typeface="Cambria Math" panose="02040503050406030204" pitchFamily="18" charset="0"/>
                          </a:rPr>
                          <m:t>𝐶𝑢</m:t>
                        </m:r>
                        <m:r>
                          <a:rPr lang="hu-HU" i="1">
                            <a:latin typeface="Cambria Math" panose="02040503050406030204" pitchFamily="18" charset="0"/>
                          </a:rPr>
                          <m:t>/</m:t>
                        </m:r>
                        <m:sSup>
                          <m:sSupPr>
                            <m:ctrlPr>
                              <a:rPr lang="hu-HU" i="1">
                                <a:latin typeface="Cambria Math" panose="02040503050406030204" pitchFamily="18" charset="0"/>
                              </a:rPr>
                            </m:ctrlPr>
                          </m:sSupPr>
                          <m:e>
                            <m:r>
                              <a:rPr lang="hu-HU" i="1">
                                <a:latin typeface="Cambria Math" panose="02040503050406030204" pitchFamily="18" charset="0"/>
                              </a:rPr>
                              <m:t>𝐶𝑢</m:t>
                            </m:r>
                          </m:e>
                          <m:sup>
                            <m:r>
                              <a:rPr lang="hu-HU" i="1">
                                <a:latin typeface="Cambria Math" panose="02040503050406030204" pitchFamily="18" charset="0"/>
                              </a:rPr>
                              <m:t>2+</m:t>
                            </m:r>
                          </m:sup>
                        </m:sSup>
                      </m:sub>
                    </m:sSub>
                    <m:r>
                      <a:rPr lang="hu-HU" i="1">
                        <a:latin typeface="Cambria Math" panose="02040503050406030204" pitchFamily="18" charset="0"/>
                      </a:rPr>
                      <m:t> </m:t>
                    </m:r>
                  </m:oMath>
                </a14:m>
                <a:r>
                  <a:rPr lang="hu-HU" dirty="0">
                    <a:latin typeface="Times New Roman" panose="02020603050405020304" pitchFamily="18" charset="0"/>
                    <a:cs typeface="Times New Roman" panose="02020603050405020304" pitchFamily="18" charset="0"/>
                  </a:rPr>
                  <a:t>és </a:t>
                </a:r>
                <a14:m>
                  <m:oMath xmlns:m="http://schemas.openxmlformats.org/officeDocument/2006/math">
                    <m:sSub>
                      <m:sSubPr>
                        <m:ctrlPr>
                          <a:rPr lang="hu-HU" i="1">
                            <a:latin typeface="Cambria Math" panose="02040503050406030204" pitchFamily="18" charset="0"/>
                          </a:rPr>
                        </m:ctrlPr>
                      </m:sSubPr>
                      <m:e>
                        <m:r>
                          <a:rPr lang="hu-HU" i="1">
                            <a:latin typeface="Cambria Math" panose="02040503050406030204" pitchFamily="18" charset="0"/>
                          </a:rPr>
                          <m:t>𝐴</m:t>
                        </m:r>
                      </m:e>
                      <m:sub>
                        <m:r>
                          <a:rPr lang="hu-HU" i="1">
                            <a:latin typeface="Cambria Math" panose="02040503050406030204" pitchFamily="18" charset="0"/>
                          </a:rPr>
                          <m:t>𝑍𝑛</m:t>
                        </m:r>
                        <m:r>
                          <a:rPr lang="hu-HU" i="1">
                            <a:latin typeface="Cambria Math" panose="02040503050406030204" pitchFamily="18" charset="0"/>
                          </a:rPr>
                          <m:t>/</m:t>
                        </m:r>
                        <m:sSup>
                          <m:sSupPr>
                            <m:ctrlPr>
                              <a:rPr lang="hu-HU" i="1">
                                <a:latin typeface="Cambria Math" panose="02040503050406030204" pitchFamily="18" charset="0"/>
                              </a:rPr>
                            </m:ctrlPr>
                          </m:sSupPr>
                          <m:e>
                            <m:r>
                              <a:rPr lang="hu-HU" i="1">
                                <a:latin typeface="Cambria Math" panose="02040503050406030204" pitchFamily="18" charset="0"/>
                              </a:rPr>
                              <m:t>𝑍𝑛</m:t>
                            </m:r>
                          </m:e>
                          <m:sup>
                            <m:r>
                              <a:rPr lang="hu-HU" i="1">
                                <a:latin typeface="Cambria Math" panose="02040503050406030204" pitchFamily="18" charset="0"/>
                              </a:rPr>
                              <m:t>2+</m:t>
                            </m:r>
                          </m:sup>
                        </m:sSup>
                      </m:sub>
                    </m:sSub>
                  </m:oMath>
                </a14:m>
                <a:r>
                  <a:rPr lang="hu-HU" dirty="0">
                    <a:latin typeface="Times New Roman" panose="02020603050405020304" pitchFamily="18" charset="0"/>
                    <a:cs typeface="Times New Roman" panose="02020603050405020304" pitchFamily="18" charset="0"/>
                  </a:rPr>
                  <a:t> állandók az ún.</a:t>
                </a:r>
                <a:br>
                  <a:rPr lang="hu-HU" dirty="0">
                    <a:latin typeface="Times New Roman" panose="02020603050405020304" pitchFamily="18" charset="0"/>
                    <a:cs typeface="Times New Roman" panose="02020603050405020304" pitchFamily="18" charset="0"/>
                  </a:rPr>
                </a:br>
                <a:r>
                  <a:rPr lang="hu-HU" b="1" dirty="0"/>
                  <a:t>standard elektródpotenciál</a:t>
                </a:r>
                <a:r>
                  <a:rPr lang="hu-HU" dirty="0"/>
                  <a:t>(ok)</a:t>
                </a:r>
                <a:r>
                  <a:rPr lang="hu-HU" b="1" dirty="0"/>
                  <a:t>: </a:t>
                </a:r>
                <a:r>
                  <a:rPr lang="hu-HU" dirty="0"/>
                  <a:t>(jele: </a:t>
                </a:r>
                <a:r>
                  <a:rPr lang="hu-HU" i="1" dirty="0" err="1"/>
                  <a:t>ε</a:t>
                </a:r>
                <a:r>
                  <a:rPr lang="hu-HU" i="1" baseline="30000" dirty="0" err="1"/>
                  <a:t>o</a:t>
                </a:r>
                <a:r>
                  <a:rPr lang="hu-HU" dirty="0"/>
                  <a:t>; mértékegysége: </a:t>
                </a:r>
                <a:r>
                  <a:rPr lang="hu-HU" i="1" dirty="0"/>
                  <a:t>1 V</a:t>
                </a:r>
                <a:r>
                  <a:rPr lang="hu-HU" dirty="0"/>
                  <a:t>) az az elektródpotenciál, amikor a vizsgált elekt­ród is standard állapotban és egyensúlyban van, azaz az oldat aktivitása 1 mol/dm</a:t>
                </a:r>
                <a:r>
                  <a:rPr lang="hu-HU" baseline="30000" dirty="0"/>
                  <a:t>3</a:t>
                </a:r>
                <a:r>
                  <a:rPr lang="hu-HU" dirty="0"/>
                  <a:t>, és a nyomás 1 </a:t>
                </a:r>
                <a:r>
                  <a:rPr lang="hu-HU" dirty="0" err="1"/>
                  <a:t>atm</a:t>
                </a:r>
                <a:r>
                  <a:rPr lang="hu-HU" dirty="0"/>
                  <a:t>.</a:t>
                </a:r>
                <a:endParaRPr lang="hu-HU" dirty="0">
                  <a:latin typeface="Times New Roman" panose="02020603050405020304" pitchFamily="18" charset="0"/>
                  <a:cs typeface="Times New Roman" panose="02020603050405020304" pitchFamily="18" charset="0"/>
                </a:endParaRPr>
              </a:p>
            </p:txBody>
          </p:sp>
        </mc:Choice>
        <mc:Fallback xmlns="">
          <p:sp>
            <p:nvSpPr>
              <p:cNvPr id="3" name="Tartalom helye 2">
                <a:extLst>
                  <a:ext uri="{FF2B5EF4-FFF2-40B4-BE49-F238E27FC236}">
                    <a16:creationId xmlns:a16="http://schemas.microsoft.com/office/drawing/2014/main" id="{21C575F2-DCB5-467E-9D41-0093440515F3}"/>
                  </a:ext>
                </a:extLst>
              </p:cNvPr>
              <p:cNvSpPr>
                <a:spLocks noGrp="1" noRot="1" noChangeAspect="1" noMove="1" noResize="1" noEditPoints="1" noAdjustHandles="1" noChangeArrowheads="1" noChangeShapeType="1" noTextEdit="1"/>
              </p:cNvSpPr>
              <p:nvPr>
                <p:ph idx="1"/>
              </p:nvPr>
            </p:nvSpPr>
            <p:spPr>
              <a:xfrm>
                <a:off x="318655" y="1662544"/>
                <a:ext cx="11582400" cy="5005541"/>
              </a:xfrm>
              <a:blipFill>
                <a:blip r:embed="rId3"/>
                <a:stretch>
                  <a:fillRect l="-789" t="-2801" b="-243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Szövegdoboz 3">
                <a:extLst>
                  <a:ext uri="{FF2B5EF4-FFF2-40B4-BE49-F238E27FC236}">
                    <a16:creationId xmlns:a16="http://schemas.microsoft.com/office/drawing/2014/main" id="{A50A587C-4219-4CE6-8F66-9EBDC724F1A7}"/>
                  </a:ext>
                </a:extLst>
              </p:cNvPr>
              <p:cNvSpPr txBox="1"/>
              <p:nvPr/>
            </p:nvSpPr>
            <p:spPr>
              <a:xfrm>
                <a:off x="3509426" y="2074279"/>
                <a:ext cx="5173147" cy="600357"/>
              </a:xfrm>
              <a:prstGeom prst="rect">
                <a:avLst/>
              </a:prstGeom>
              <a:noFill/>
            </p:spPr>
            <p:txBody>
              <a:bodyPr wrap="none" lIns="0" tIns="0" rIns="0" bIns="0" rtlCol="0">
                <a:spAutoFit/>
              </a:bodyPr>
              <a:lstStyle/>
              <a:p>
                <a14:m>
                  <m:oMath xmlns:m="http://schemas.openxmlformats.org/officeDocument/2006/math">
                    <m:r>
                      <a:rPr lang="hu-HU" sz="2400" b="0" i="1" smtClean="0">
                        <a:latin typeface="Cambria Math" panose="02040503050406030204" pitchFamily="18" charset="0"/>
                      </a:rPr>
                      <m:t>𝐸</m:t>
                    </m:r>
                    <m:r>
                      <a:rPr lang="hu-HU" sz="2400" b="0" i="1" smtClean="0">
                        <a:latin typeface="Cambria Math" panose="02040503050406030204" pitchFamily="18" charset="0"/>
                      </a:rPr>
                      <m:t>=</m:t>
                    </m:r>
                    <m:r>
                      <a:rPr lang="hu-HU" sz="2400" b="0" i="1" smtClean="0">
                        <a:latin typeface="Cambria Math" panose="02040503050406030204" pitchFamily="18" charset="0"/>
                      </a:rPr>
                      <m:t>𝐴</m:t>
                    </m:r>
                    <m:r>
                      <a:rPr lang="hu-HU" sz="2400" b="0" i="1" smtClean="0">
                        <a:latin typeface="Cambria Math" panose="02040503050406030204" pitchFamily="18" charset="0"/>
                      </a:rPr>
                      <m:t>+</m:t>
                    </m:r>
                    <m:r>
                      <a:rPr lang="hu-HU" sz="2400" b="0" i="1" smtClean="0">
                        <a:latin typeface="Cambria Math" panose="02040503050406030204" pitchFamily="18" charset="0"/>
                      </a:rPr>
                      <m:t>𝐵</m:t>
                    </m:r>
                    <m:r>
                      <a:rPr lang="hu-HU" sz="2400" b="0" i="1" smtClean="0">
                        <a:latin typeface="Cambria Math" panose="02040503050406030204" pitchFamily="18" charset="0"/>
                      </a:rPr>
                      <m:t> </m:t>
                    </m:r>
                    <m:r>
                      <a:rPr lang="hu-HU" sz="2400" b="0" i="1" smtClean="0">
                        <a:latin typeface="Cambria Math" panose="02040503050406030204" pitchFamily="18" charset="0"/>
                      </a:rPr>
                      <m:t>𝑙𝑛</m:t>
                    </m:r>
                    <m:d>
                      <m:dPr>
                        <m:ctrlPr>
                          <a:rPr lang="hu-HU" sz="2400" b="0" i="1" smtClean="0">
                            <a:latin typeface="Cambria Math" panose="02040503050406030204" pitchFamily="18" charset="0"/>
                          </a:rPr>
                        </m:ctrlPr>
                      </m:dPr>
                      <m:e>
                        <m:f>
                          <m:fPr>
                            <m:ctrlPr>
                              <a:rPr lang="hu-HU" sz="2400" i="1">
                                <a:latin typeface="Cambria Math" panose="02040503050406030204" pitchFamily="18" charset="0"/>
                              </a:rPr>
                            </m:ctrlPr>
                          </m:fPr>
                          <m:num>
                            <m:d>
                              <m:dPr>
                                <m:begChr m:val="["/>
                                <m:endChr m:val="]"/>
                                <m:ctrlPr>
                                  <a:rPr lang="hu-HU" sz="2400" i="1">
                                    <a:latin typeface="Cambria Math" panose="02040503050406030204" pitchFamily="18" charset="0"/>
                                  </a:rPr>
                                </m:ctrlPr>
                              </m:dPr>
                              <m:e>
                                <m:sSup>
                                  <m:sSupPr>
                                    <m:ctrlPr>
                                      <a:rPr lang="hu-HU" sz="2400" i="1">
                                        <a:latin typeface="Cambria Math" panose="02040503050406030204" pitchFamily="18" charset="0"/>
                                      </a:rPr>
                                    </m:ctrlPr>
                                  </m:sSupPr>
                                  <m:e>
                                    <m:r>
                                      <a:rPr lang="hu-HU" sz="2400" i="1">
                                        <a:latin typeface="Cambria Math" panose="02040503050406030204" pitchFamily="18" charset="0"/>
                                      </a:rPr>
                                      <m:t>𝐶𝑢</m:t>
                                    </m:r>
                                  </m:e>
                                  <m:sup>
                                    <m:r>
                                      <a:rPr lang="hu-HU" sz="2400" i="1">
                                        <a:latin typeface="Cambria Math" panose="02040503050406030204" pitchFamily="18" charset="0"/>
                                      </a:rPr>
                                      <m:t>2+</m:t>
                                    </m:r>
                                  </m:sup>
                                </m:sSup>
                              </m:e>
                            </m:d>
                          </m:num>
                          <m:den>
                            <m:r>
                              <a:rPr lang="hu-HU" sz="2400" i="1">
                                <a:latin typeface="Cambria Math" panose="02040503050406030204" pitchFamily="18" charset="0"/>
                              </a:rPr>
                              <m:t>1</m:t>
                            </m:r>
                            <m:r>
                              <a:rPr lang="hu-HU" sz="2400" i="1">
                                <a:latin typeface="Cambria Math" panose="02040503050406030204" pitchFamily="18" charset="0"/>
                              </a:rPr>
                              <m:t>𝑀</m:t>
                            </m:r>
                          </m:den>
                        </m:f>
                      </m:e>
                    </m:d>
                  </m:oMath>
                </a14:m>
                <a:r>
                  <a:rPr lang="hu-HU" sz="2400" dirty="0"/>
                  <a:t> és </a:t>
                </a:r>
                <a14:m>
                  <m:oMath xmlns:m="http://schemas.openxmlformats.org/officeDocument/2006/math">
                    <m:r>
                      <a:rPr lang="hu-HU" sz="2400" i="1">
                        <a:latin typeface="Cambria Math" panose="02040503050406030204" pitchFamily="18" charset="0"/>
                      </a:rPr>
                      <m:t>𝑙𝑛</m:t>
                    </m:r>
                    <m:d>
                      <m:dPr>
                        <m:ctrlPr>
                          <a:rPr lang="hu-HU" sz="2400" i="1">
                            <a:latin typeface="Cambria Math" panose="02040503050406030204" pitchFamily="18" charset="0"/>
                          </a:rPr>
                        </m:ctrlPr>
                      </m:dPr>
                      <m:e>
                        <m:f>
                          <m:fPr>
                            <m:ctrlPr>
                              <a:rPr lang="hu-HU" sz="2400" i="1">
                                <a:latin typeface="Cambria Math" panose="02040503050406030204" pitchFamily="18" charset="0"/>
                              </a:rPr>
                            </m:ctrlPr>
                          </m:fPr>
                          <m:num>
                            <m:d>
                              <m:dPr>
                                <m:begChr m:val="["/>
                                <m:endChr m:val="]"/>
                                <m:ctrlPr>
                                  <a:rPr lang="hu-HU" sz="2400" i="1">
                                    <a:latin typeface="Cambria Math" panose="02040503050406030204" pitchFamily="18" charset="0"/>
                                  </a:rPr>
                                </m:ctrlPr>
                              </m:dPr>
                              <m:e>
                                <m:sSup>
                                  <m:sSupPr>
                                    <m:ctrlPr>
                                      <a:rPr lang="hu-HU" sz="2400" i="1">
                                        <a:latin typeface="Cambria Math" panose="02040503050406030204" pitchFamily="18" charset="0"/>
                                      </a:rPr>
                                    </m:ctrlPr>
                                  </m:sSupPr>
                                  <m:e>
                                    <m:r>
                                      <a:rPr lang="hu-HU" sz="2400" b="0" i="1" smtClean="0">
                                        <a:latin typeface="Cambria Math" panose="02040503050406030204" pitchFamily="18" charset="0"/>
                                      </a:rPr>
                                      <m:t>𝑍𝑛</m:t>
                                    </m:r>
                                  </m:e>
                                  <m:sup>
                                    <m:r>
                                      <a:rPr lang="hu-HU" sz="2400" i="1">
                                        <a:latin typeface="Cambria Math" panose="02040503050406030204" pitchFamily="18" charset="0"/>
                                      </a:rPr>
                                      <m:t>2+</m:t>
                                    </m:r>
                                  </m:sup>
                                </m:sSup>
                              </m:e>
                            </m:d>
                          </m:num>
                          <m:den>
                            <m:r>
                              <a:rPr lang="hu-HU" sz="2400" i="1">
                                <a:latin typeface="Cambria Math" panose="02040503050406030204" pitchFamily="18" charset="0"/>
                              </a:rPr>
                              <m:t>1</m:t>
                            </m:r>
                            <m:r>
                              <a:rPr lang="hu-HU" sz="2400" i="1">
                                <a:latin typeface="Cambria Math" panose="02040503050406030204" pitchFamily="18" charset="0"/>
                              </a:rPr>
                              <m:t>𝑀</m:t>
                            </m:r>
                          </m:den>
                        </m:f>
                      </m:e>
                    </m:d>
                    <m:r>
                      <a:rPr lang="hu-HU" sz="2400" b="0" i="1" smtClean="0">
                        <a:latin typeface="Cambria Math" panose="02040503050406030204" pitchFamily="18" charset="0"/>
                      </a:rPr>
                      <m:t>=0</m:t>
                    </m:r>
                  </m:oMath>
                </a14:m>
                <a:r>
                  <a:rPr lang="hu-HU" sz="2400" dirty="0"/>
                  <a:t> </a:t>
                </a:r>
              </a:p>
            </p:txBody>
          </p:sp>
        </mc:Choice>
        <mc:Fallback xmlns="">
          <p:sp>
            <p:nvSpPr>
              <p:cNvPr id="4" name="Szövegdoboz 3">
                <a:extLst>
                  <a:ext uri="{FF2B5EF4-FFF2-40B4-BE49-F238E27FC236}">
                    <a16:creationId xmlns:a16="http://schemas.microsoft.com/office/drawing/2014/main" id="{A50A587C-4219-4CE6-8F66-9EBDC724F1A7}"/>
                  </a:ext>
                </a:extLst>
              </p:cNvPr>
              <p:cNvSpPr txBox="1">
                <a:spLocks noRot="1" noChangeAspect="1" noMove="1" noResize="1" noEditPoints="1" noAdjustHandles="1" noChangeArrowheads="1" noChangeShapeType="1" noTextEdit="1"/>
              </p:cNvSpPr>
              <p:nvPr/>
            </p:nvSpPr>
            <p:spPr>
              <a:xfrm>
                <a:off x="3509426" y="2074279"/>
                <a:ext cx="5173147" cy="600357"/>
              </a:xfrm>
              <a:prstGeom prst="rect">
                <a:avLst/>
              </a:prstGeom>
              <a:blipFill>
                <a:blip r:embed="rId4"/>
                <a:stretch>
                  <a:fillRect b="-16162"/>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7" name="Szövegdoboz 6">
                <a:extLst>
                  <a:ext uri="{FF2B5EF4-FFF2-40B4-BE49-F238E27FC236}">
                    <a16:creationId xmlns:a16="http://schemas.microsoft.com/office/drawing/2014/main" id="{F15407C3-1FA0-4C46-AD49-72AEDC9AEC92}"/>
                  </a:ext>
                </a:extLst>
              </p:cNvPr>
              <p:cNvSpPr txBox="1"/>
              <p:nvPr/>
            </p:nvSpPr>
            <p:spPr>
              <a:xfrm>
                <a:off x="3444238" y="3129354"/>
                <a:ext cx="5319020" cy="600357"/>
              </a:xfrm>
              <a:prstGeom prst="rect">
                <a:avLst/>
              </a:prstGeom>
              <a:noFill/>
            </p:spPr>
            <p:txBody>
              <a:bodyPr wrap="none" lIns="0" tIns="0" rIns="0" bIns="0" rtlCol="0">
                <a:spAutoFit/>
              </a:bodyPr>
              <a:lstStyle/>
              <a:p>
                <a14:m>
                  <m:oMath xmlns:m="http://schemas.openxmlformats.org/officeDocument/2006/math">
                    <m:r>
                      <a:rPr lang="hu-HU" sz="2400" b="0" i="1" smtClean="0">
                        <a:latin typeface="Cambria Math" panose="02040503050406030204" pitchFamily="18" charset="0"/>
                      </a:rPr>
                      <m:t>𝐸</m:t>
                    </m:r>
                    <m:r>
                      <a:rPr lang="hu-HU" sz="2400" b="0" i="1" smtClean="0">
                        <a:latin typeface="Cambria Math" panose="02040503050406030204" pitchFamily="18" charset="0"/>
                      </a:rPr>
                      <m:t>=</m:t>
                    </m:r>
                    <m:r>
                      <a:rPr lang="hu-HU" sz="2400" b="0" i="1" smtClean="0">
                        <a:latin typeface="Cambria Math" panose="02040503050406030204" pitchFamily="18" charset="0"/>
                      </a:rPr>
                      <m:t>𝐴</m:t>
                    </m:r>
                    <m:r>
                      <a:rPr lang="hu-HU" sz="2400" b="0" i="1" smtClean="0">
                        <a:latin typeface="Cambria Math" panose="02040503050406030204" pitchFamily="18" charset="0"/>
                      </a:rPr>
                      <m:t>−</m:t>
                    </m:r>
                    <m:r>
                      <a:rPr lang="hu-HU" sz="2400" b="0" i="1" smtClean="0">
                        <a:latin typeface="Cambria Math" panose="02040503050406030204" pitchFamily="18" charset="0"/>
                      </a:rPr>
                      <m:t>𝐵</m:t>
                    </m:r>
                    <m:r>
                      <a:rPr lang="hu-HU" sz="2400" b="0" i="1" smtClean="0">
                        <a:latin typeface="Cambria Math" panose="02040503050406030204" pitchFamily="18" charset="0"/>
                      </a:rPr>
                      <m:t> </m:t>
                    </m:r>
                    <m:r>
                      <a:rPr lang="hu-HU" sz="2400" b="0" i="1" smtClean="0">
                        <a:latin typeface="Cambria Math" panose="02040503050406030204" pitchFamily="18" charset="0"/>
                      </a:rPr>
                      <m:t>𝑙𝑛</m:t>
                    </m:r>
                    <m:d>
                      <m:dPr>
                        <m:ctrlPr>
                          <a:rPr lang="hu-HU" sz="2400" b="0" i="1" smtClean="0">
                            <a:latin typeface="Cambria Math" panose="02040503050406030204" pitchFamily="18" charset="0"/>
                          </a:rPr>
                        </m:ctrlPr>
                      </m:dPr>
                      <m:e>
                        <m:f>
                          <m:fPr>
                            <m:ctrlPr>
                              <a:rPr lang="hu-HU" sz="2400" i="1">
                                <a:latin typeface="Cambria Math" panose="02040503050406030204" pitchFamily="18" charset="0"/>
                              </a:rPr>
                            </m:ctrlPr>
                          </m:fPr>
                          <m:num>
                            <m:d>
                              <m:dPr>
                                <m:begChr m:val="["/>
                                <m:endChr m:val="]"/>
                                <m:ctrlPr>
                                  <a:rPr lang="hu-HU" sz="2400" i="1">
                                    <a:latin typeface="Cambria Math" panose="02040503050406030204" pitchFamily="18" charset="0"/>
                                  </a:rPr>
                                </m:ctrlPr>
                              </m:dPr>
                              <m:e>
                                <m:sSup>
                                  <m:sSupPr>
                                    <m:ctrlPr>
                                      <a:rPr lang="hu-HU" sz="2400" i="1">
                                        <a:latin typeface="Cambria Math" panose="02040503050406030204" pitchFamily="18" charset="0"/>
                                      </a:rPr>
                                    </m:ctrlPr>
                                  </m:sSupPr>
                                  <m:e>
                                    <m:r>
                                      <a:rPr lang="hu-HU" sz="2400" b="0" i="1" smtClean="0">
                                        <a:latin typeface="Cambria Math" panose="02040503050406030204" pitchFamily="18" charset="0"/>
                                      </a:rPr>
                                      <m:t>𝑍𝑛</m:t>
                                    </m:r>
                                  </m:e>
                                  <m:sup>
                                    <m:r>
                                      <a:rPr lang="hu-HU" sz="2400" i="1">
                                        <a:latin typeface="Cambria Math" panose="02040503050406030204" pitchFamily="18" charset="0"/>
                                      </a:rPr>
                                      <m:t>2+</m:t>
                                    </m:r>
                                  </m:sup>
                                </m:sSup>
                              </m:e>
                            </m:d>
                          </m:num>
                          <m:den>
                            <m:r>
                              <a:rPr lang="hu-HU" sz="2400" i="1">
                                <a:latin typeface="Cambria Math" panose="02040503050406030204" pitchFamily="18" charset="0"/>
                              </a:rPr>
                              <m:t>1</m:t>
                            </m:r>
                            <m:r>
                              <a:rPr lang="hu-HU" sz="2400" i="1">
                                <a:latin typeface="Cambria Math" panose="02040503050406030204" pitchFamily="18" charset="0"/>
                              </a:rPr>
                              <m:t>𝑀</m:t>
                            </m:r>
                          </m:den>
                        </m:f>
                      </m:e>
                    </m:d>
                  </m:oMath>
                </a14:m>
                <a:r>
                  <a:rPr lang="hu-HU" sz="2400" dirty="0"/>
                  <a:t> és </a:t>
                </a:r>
                <a14:m>
                  <m:oMath xmlns:m="http://schemas.openxmlformats.org/officeDocument/2006/math">
                    <m:r>
                      <a:rPr lang="hu-HU" sz="2400" i="1">
                        <a:latin typeface="Cambria Math" panose="02040503050406030204" pitchFamily="18" charset="0"/>
                      </a:rPr>
                      <m:t>𝑙𝑛</m:t>
                    </m:r>
                    <m:d>
                      <m:dPr>
                        <m:ctrlPr>
                          <a:rPr lang="hu-HU" sz="2400" i="1">
                            <a:latin typeface="Cambria Math" panose="02040503050406030204" pitchFamily="18" charset="0"/>
                          </a:rPr>
                        </m:ctrlPr>
                      </m:dPr>
                      <m:e>
                        <m:f>
                          <m:fPr>
                            <m:ctrlPr>
                              <a:rPr lang="hu-HU" sz="2400" i="1">
                                <a:latin typeface="Cambria Math" panose="02040503050406030204" pitchFamily="18" charset="0"/>
                              </a:rPr>
                            </m:ctrlPr>
                          </m:fPr>
                          <m:num>
                            <m:d>
                              <m:dPr>
                                <m:begChr m:val="["/>
                                <m:endChr m:val="]"/>
                                <m:ctrlPr>
                                  <a:rPr lang="hu-HU" sz="2400" i="1">
                                    <a:latin typeface="Cambria Math" panose="02040503050406030204" pitchFamily="18" charset="0"/>
                                  </a:rPr>
                                </m:ctrlPr>
                              </m:dPr>
                              <m:e>
                                <m:sSup>
                                  <m:sSupPr>
                                    <m:ctrlPr>
                                      <a:rPr lang="hu-HU" sz="2400" i="1">
                                        <a:latin typeface="Cambria Math" panose="02040503050406030204" pitchFamily="18" charset="0"/>
                                      </a:rPr>
                                    </m:ctrlPr>
                                  </m:sSupPr>
                                  <m:e>
                                    <m:r>
                                      <a:rPr lang="hu-HU" sz="2400" b="0" i="1" smtClean="0">
                                        <a:latin typeface="Cambria Math" panose="02040503050406030204" pitchFamily="18" charset="0"/>
                                      </a:rPr>
                                      <m:t>𝐶𝑢</m:t>
                                    </m:r>
                                  </m:e>
                                  <m:sup>
                                    <m:r>
                                      <a:rPr lang="hu-HU" sz="2400" i="1">
                                        <a:latin typeface="Cambria Math" panose="02040503050406030204" pitchFamily="18" charset="0"/>
                                      </a:rPr>
                                      <m:t>2+</m:t>
                                    </m:r>
                                  </m:sup>
                                </m:sSup>
                              </m:e>
                            </m:d>
                          </m:num>
                          <m:den>
                            <m:r>
                              <a:rPr lang="hu-HU" sz="2400" i="1">
                                <a:latin typeface="Cambria Math" panose="02040503050406030204" pitchFamily="18" charset="0"/>
                              </a:rPr>
                              <m:t>1</m:t>
                            </m:r>
                            <m:r>
                              <a:rPr lang="hu-HU" sz="2400" i="1">
                                <a:latin typeface="Cambria Math" panose="02040503050406030204" pitchFamily="18" charset="0"/>
                              </a:rPr>
                              <m:t>𝑀</m:t>
                            </m:r>
                          </m:den>
                        </m:f>
                      </m:e>
                    </m:d>
                    <m:r>
                      <a:rPr lang="hu-HU" sz="2400" b="0" i="1" smtClean="0">
                        <a:latin typeface="Cambria Math" panose="02040503050406030204" pitchFamily="18" charset="0"/>
                      </a:rPr>
                      <m:t>=0</m:t>
                    </m:r>
                  </m:oMath>
                </a14:m>
                <a:r>
                  <a:rPr lang="hu-HU" sz="2400" dirty="0"/>
                  <a:t> </a:t>
                </a:r>
              </a:p>
            </p:txBody>
          </p:sp>
        </mc:Choice>
        <mc:Fallback xmlns="">
          <p:sp>
            <p:nvSpPr>
              <p:cNvPr id="7" name="Szövegdoboz 6">
                <a:extLst>
                  <a:ext uri="{FF2B5EF4-FFF2-40B4-BE49-F238E27FC236}">
                    <a16:creationId xmlns:a16="http://schemas.microsoft.com/office/drawing/2014/main" id="{F15407C3-1FA0-4C46-AD49-72AEDC9AEC92}"/>
                  </a:ext>
                </a:extLst>
              </p:cNvPr>
              <p:cNvSpPr txBox="1">
                <a:spLocks noRot="1" noChangeAspect="1" noMove="1" noResize="1" noEditPoints="1" noAdjustHandles="1" noChangeArrowheads="1" noChangeShapeType="1" noTextEdit="1"/>
              </p:cNvSpPr>
              <p:nvPr/>
            </p:nvSpPr>
            <p:spPr>
              <a:xfrm>
                <a:off x="3444238" y="3129354"/>
                <a:ext cx="5319020" cy="600357"/>
              </a:xfrm>
              <a:prstGeom prst="rect">
                <a:avLst/>
              </a:prstGeom>
              <a:blipFill>
                <a:blip r:embed="rId5"/>
                <a:stretch>
                  <a:fillRect b="-16162"/>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8" name="Szövegdoboz 7">
                <a:extLst>
                  <a:ext uri="{FF2B5EF4-FFF2-40B4-BE49-F238E27FC236}">
                    <a16:creationId xmlns:a16="http://schemas.microsoft.com/office/drawing/2014/main" id="{9F0ADC26-1D3C-426C-9142-49C5CA476BA3}"/>
                  </a:ext>
                </a:extLst>
              </p:cNvPr>
              <p:cNvSpPr txBox="1"/>
              <p:nvPr/>
            </p:nvSpPr>
            <p:spPr>
              <a:xfrm>
                <a:off x="1936649" y="4259318"/>
                <a:ext cx="9920536" cy="600357"/>
              </a:xfrm>
              <a:prstGeom prst="rect">
                <a:avLst/>
              </a:prstGeom>
              <a:noFill/>
            </p:spPr>
            <p:txBody>
              <a:bodyPr wrap="none" lIns="0" tIns="0" rIns="0" bIns="0" rtlCol="0">
                <a:spAutoFit/>
              </a:bodyPr>
              <a:lstStyle/>
              <a:p>
                <a14:m>
                  <m:oMath xmlns:m="http://schemas.openxmlformats.org/officeDocument/2006/math">
                    <m:r>
                      <a:rPr lang="hu-HU" sz="2400" b="0" i="1" smtClean="0">
                        <a:latin typeface="Cambria Math" panose="02040503050406030204" pitchFamily="18" charset="0"/>
                      </a:rPr>
                      <m:t>𝐸</m:t>
                    </m:r>
                    <m:r>
                      <a:rPr lang="hu-HU" sz="2400" b="0" i="1" smtClean="0">
                        <a:latin typeface="Cambria Math" panose="02040503050406030204" pitchFamily="18" charset="0"/>
                      </a:rPr>
                      <m:t>=</m:t>
                    </m:r>
                    <m:sSub>
                      <m:sSubPr>
                        <m:ctrlPr>
                          <a:rPr lang="hu-HU" sz="2400" b="0" i="1" smtClean="0">
                            <a:latin typeface="Cambria Math" panose="02040503050406030204" pitchFamily="18" charset="0"/>
                          </a:rPr>
                        </m:ctrlPr>
                      </m:sSubPr>
                      <m:e>
                        <m:r>
                          <a:rPr lang="hu-HU" sz="2400" b="0" i="1" smtClean="0">
                            <a:latin typeface="Cambria Math" panose="02040503050406030204" pitchFamily="18" charset="0"/>
                          </a:rPr>
                          <m:t>𝐴</m:t>
                        </m:r>
                      </m:e>
                      <m:sub>
                        <m:r>
                          <a:rPr lang="hu-HU" sz="2400" b="0" i="1" smtClean="0">
                            <a:latin typeface="Cambria Math" panose="02040503050406030204" pitchFamily="18" charset="0"/>
                          </a:rPr>
                          <m:t>𝐶𝑢</m:t>
                        </m:r>
                        <m:r>
                          <a:rPr lang="hu-HU" sz="2400" b="0" i="1" smtClean="0">
                            <a:latin typeface="Cambria Math" panose="02040503050406030204" pitchFamily="18" charset="0"/>
                          </a:rPr>
                          <m:t>/</m:t>
                        </m:r>
                        <m:sSup>
                          <m:sSupPr>
                            <m:ctrlPr>
                              <a:rPr lang="hu-HU" sz="2400" b="0" i="1" smtClean="0">
                                <a:latin typeface="Cambria Math" panose="02040503050406030204" pitchFamily="18" charset="0"/>
                              </a:rPr>
                            </m:ctrlPr>
                          </m:sSupPr>
                          <m:e>
                            <m:r>
                              <a:rPr lang="hu-HU" sz="2400" b="0" i="1" smtClean="0">
                                <a:latin typeface="Cambria Math" panose="02040503050406030204" pitchFamily="18" charset="0"/>
                              </a:rPr>
                              <m:t>𝐶𝑢</m:t>
                            </m:r>
                          </m:e>
                          <m:sup>
                            <m:r>
                              <a:rPr lang="hu-HU" sz="2400" b="0" i="1" smtClean="0">
                                <a:latin typeface="Cambria Math" panose="02040503050406030204" pitchFamily="18" charset="0"/>
                              </a:rPr>
                              <m:t>2+</m:t>
                            </m:r>
                          </m:sup>
                        </m:sSup>
                      </m:sub>
                    </m:sSub>
                    <m:r>
                      <a:rPr lang="hu-HU" sz="2400" i="1">
                        <a:latin typeface="Cambria Math" panose="02040503050406030204" pitchFamily="18" charset="0"/>
                      </a:rPr>
                      <m:t>+</m:t>
                    </m:r>
                    <m:r>
                      <a:rPr lang="hu-HU" sz="2400" i="1">
                        <a:latin typeface="Cambria Math" panose="02040503050406030204" pitchFamily="18" charset="0"/>
                      </a:rPr>
                      <m:t>𝐵</m:t>
                    </m:r>
                    <m:r>
                      <a:rPr lang="hu-HU" sz="2400" i="1">
                        <a:latin typeface="Cambria Math" panose="02040503050406030204" pitchFamily="18" charset="0"/>
                      </a:rPr>
                      <m:t> </m:t>
                    </m:r>
                    <m:r>
                      <a:rPr lang="hu-HU" sz="2400" i="1">
                        <a:latin typeface="Cambria Math" panose="02040503050406030204" pitchFamily="18" charset="0"/>
                      </a:rPr>
                      <m:t>𝑙𝑛</m:t>
                    </m:r>
                    <m:d>
                      <m:dPr>
                        <m:ctrlPr>
                          <a:rPr lang="hu-HU" sz="2400" i="1">
                            <a:latin typeface="Cambria Math" panose="02040503050406030204" pitchFamily="18" charset="0"/>
                          </a:rPr>
                        </m:ctrlPr>
                      </m:dPr>
                      <m:e>
                        <m:f>
                          <m:fPr>
                            <m:ctrlPr>
                              <a:rPr lang="hu-HU" sz="2400" i="1">
                                <a:latin typeface="Cambria Math" panose="02040503050406030204" pitchFamily="18" charset="0"/>
                              </a:rPr>
                            </m:ctrlPr>
                          </m:fPr>
                          <m:num>
                            <m:d>
                              <m:dPr>
                                <m:begChr m:val="["/>
                                <m:endChr m:val="]"/>
                                <m:ctrlPr>
                                  <a:rPr lang="hu-HU" sz="2400" i="1">
                                    <a:latin typeface="Cambria Math" panose="02040503050406030204" pitchFamily="18" charset="0"/>
                                  </a:rPr>
                                </m:ctrlPr>
                              </m:dPr>
                              <m:e>
                                <m:sSup>
                                  <m:sSupPr>
                                    <m:ctrlPr>
                                      <a:rPr lang="hu-HU" sz="2400" i="1">
                                        <a:latin typeface="Cambria Math" panose="02040503050406030204" pitchFamily="18" charset="0"/>
                                      </a:rPr>
                                    </m:ctrlPr>
                                  </m:sSupPr>
                                  <m:e>
                                    <m:r>
                                      <a:rPr lang="hu-HU" sz="2400" i="1">
                                        <a:latin typeface="Cambria Math" panose="02040503050406030204" pitchFamily="18" charset="0"/>
                                      </a:rPr>
                                      <m:t>𝐶𝑢</m:t>
                                    </m:r>
                                  </m:e>
                                  <m:sup>
                                    <m:r>
                                      <a:rPr lang="hu-HU" sz="2400" i="1">
                                        <a:latin typeface="Cambria Math" panose="02040503050406030204" pitchFamily="18" charset="0"/>
                                      </a:rPr>
                                      <m:t>2+</m:t>
                                    </m:r>
                                  </m:sup>
                                </m:sSup>
                              </m:e>
                            </m:d>
                          </m:num>
                          <m:den>
                            <m:r>
                              <a:rPr lang="hu-HU" sz="2400" i="1">
                                <a:latin typeface="Cambria Math" panose="02040503050406030204" pitchFamily="18" charset="0"/>
                              </a:rPr>
                              <m:t>1</m:t>
                            </m:r>
                            <m:r>
                              <a:rPr lang="hu-HU" sz="2400" i="1">
                                <a:latin typeface="Cambria Math" panose="02040503050406030204" pitchFamily="18" charset="0"/>
                              </a:rPr>
                              <m:t>𝑀</m:t>
                            </m:r>
                          </m:den>
                        </m:f>
                      </m:e>
                    </m:d>
                    <m:r>
                      <a:rPr lang="hu-HU" sz="2400" i="1">
                        <a:latin typeface="Cambria Math" panose="02040503050406030204" pitchFamily="18" charset="0"/>
                      </a:rPr>
                      <m:t>−</m:t>
                    </m:r>
                    <m:sSub>
                      <m:sSubPr>
                        <m:ctrlPr>
                          <a:rPr lang="hu-HU" sz="2400" i="1">
                            <a:latin typeface="Cambria Math" panose="02040503050406030204" pitchFamily="18" charset="0"/>
                          </a:rPr>
                        </m:ctrlPr>
                      </m:sSubPr>
                      <m:e>
                        <m:r>
                          <a:rPr lang="hu-HU" sz="2400" i="1">
                            <a:latin typeface="Cambria Math" panose="02040503050406030204" pitchFamily="18" charset="0"/>
                          </a:rPr>
                          <m:t>𝐴</m:t>
                        </m:r>
                      </m:e>
                      <m:sub>
                        <m:r>
                          <a:rPr lang="hu-HU" sz="2400" i="1">
                            <a:latin typeface="Cambria Math" panose="02040503050406030204" pitchFamily="18" charset="0"/>
                          </a:rPr>
                          <m:t>𝑍𝑛</m:t>
                        </m:r>
                        <m:r>
                          <a:rPr lang="hu-HU" sz="2400" i="1">
                            <a:latin typeface="Cambria Math" panose="02040503050406030204" pitchFamily="18" charset="0"/>
                          </a:rPr>
                          <m:t>/</m:t>
                        </m:r>
                        <m:sSup>
                          <m:sSupPr>
                            <m:ctrlPr>
                              <a:rPr lang="hu-HU" sz="2400" i="1">
                                <a:latin typeface="Cambria Math" panose="02040503050406030204" pitchFamily="18" charset="0"/>
                              </a:rPr>
                            </m:ctrlPr>
                          </m:sSupPr>
                          <m:e>
                            <m:r>
                              <a:rPr lang="hu-HU" sz="2400" b="0" i="1" smtClean="0">
                                <a:latin typeface="Cambria Math" panose="02040503050406030204" pitchFamily="18" charset="0"/>
                              </a:rPr>
                              <m:t>𝑍𝑛</m:t>
                            </m:r>
                          </m:e>
                          <m:sup>
                            <m:r>
                              <a:rPr lang="hu-HU" sz="2400" i="1">
                                <a:latin typeface="Cambria Math" panose="02040503050406030204" pitchFamily="18" charset="0"/>
                              </a:rPr>
                              <m:t>2+</m:t>
                            </m:r>
                          </m:sup>
                        </m:sSup>
                      </m:sub>
                    </m:sSub>
                    <m:r>
                      <a:rPr lang="hu-HU" sz="2400" b="0" i="1" smtClean="0">
                        <a:latin typeface="Cambria Math" panose="02040503050406030204" pitchFamily="18" charset="0"/>
                      </a:rPr>
                      <m:t>−</m:t>
                    </m:r>
                    <m:r>
                      <a:rPr lang="hu-HU" sz="2400" b="0" i="1" smtClean="0">
                        <a:latin typeface="Cambria Math" panose="02040503050406030204" pitchFamily="18" charset="0"/>
                      </a:rPr>
                      <m:t>𝐵</m:t>
                    </m:r>
                    <m:r>
                      <a:rPr lang="hu-HU" sz="2400" b="0" i="1" smtClean="0">
                        <a:latin typeface="Cambria Math" panose="02040503050406030204" pitchFamily="18" charset="0"/>
                      </a:rPr>
                      <m:t> </m:t>
                    </m:r>
                    <m:r>
                      <a:rPr lang="hu-HU" sz="2400" b="0" i="1" smtClean="0">
                        <a:latin typeface="Cambria Math" panose="02040503050406030204" pitchFamily="18" charset="0"/>
                      </a:rPr>
                      <m:t>𝑙𝑛</m:t>
                    </m:r>
                    <m:d>
                      <m:dPr>
                        <m:ctrlPr>
                          <a:rPr lang="hu-HU" sz="2400" b="0" i="1" smtClean="0">
                            <a:latin typeface="Cambria Math" panose="02040503050406030204" pitchFamily="18" charset="0"/>
                          </a:rPr>
                        </m:ctrlPr>
                      </m:dPr>
                      <m:e>
                        <m:f>
                          <m:fPr>
                            <m:ctrlPr>
                              <a:rPr lang="hu-HU" sz="2400" i="1">
                                <a:latin typeface="Cambria Math" panose="02040503050406030204" pitchFamily="18" charset="0"/>
                              </a:rPr>
                            </m:ctrlPr>
                          </m:fPr>
                          <m:num>
                            <m:d>
                              <m:dPr>
                                <m:begChr m:val="["/>
                                <m:endChr m:val="]"/>
                                <m:ctrlPr>
                                  <a:rPr lang="hu-HU" sz="2400" i="1">
                                    <a:latin typeface="Cambria Math" panose="02040503050406030204" pitchFamily="18" charset="0"/>
                                  </a:rPr>
                                </m:ctrlPr>
                              </m:dPr>
                              <m:e>
                                <m:sSup>
                                  <m:sSupPr>
                                    <m:ctrlPr>
                                      <a:rPr lang="hu-HU" sz="2400" i="1">
                                        <a:latin typeface="Cambria Math" panose="02040503050406030204" pitchFamily="18" charset="0"/>
                                      </a:rPr>
                                    </m:ctrlPr>
                                  </m:sSupPr>
                                  <m:e>
                                    <m:r>
                                      <a:rPr lang="hu-HU" sz="2400" b="0" i="1" smtClean="0">
                                        <a:latin typeface="Cambria Math" panose="02040503050406030204" pitchFamily="18" charset="0"/>
                                      </a:rPr>
                                      <m:t>𝑍𝑛</m:t>
                                    </m:r>
                                  </m:e>
                                  <m:sup>
                                    <m:r>
                                      <a:rPr lang="hu-HU" sz="2400" i="1">
                                        <a:latin typeface="Cambria Math" panose="02040503050406030204" pitchFamily="18" charset="0"/>
                                      </a:rPr>
                                      <m:t>2+</m:t>
                                    </m:r>
                                  </m:sup>
                                </m:sSup>
                              </m:e>
                            </m:d>
                          </m:num>
                          <m:den>
                            <m:r>
                              <a:rPr lang="hu-HU" sz="2400" i="1">
                                <a:latin typeface="Cambria Math" panose="02040503050406030204" pitchFamily="18" charset="0"/>
                              </a:rPr>
                              <m:t>1</m:t>
                            </m:r>
                            <m:r>
                              <a:rPr lang="hu-HU" sz="2400" i="1">
                                <a:latin typeface="Cambria Math" panose="02040503050406030204" pitchFamily="18" charset="0"/>
                              </a:rPr>
                              <m:t>𝑀</m:t>
                            </m:r>
                          </m:den>
                        </m:f>
                      </m:e>
                    </m:d>
                    <m:r>
                      <a:rPr lang="hu-HU" sz="2400" b="0" i="1" smtClean="0">
                        <a:latin typeface="Cambria Math" panose="02040503050406030204" pitchFamily="18" charset="0"/>
                      </a:rPr>
                      <m:t>=</m:t>
                    </m:r>
                    <m:sSub>
                      <m:sSubPr>
                        <m:ctrlPr>
                          <a:rPr lang="hu-HU" sz="2400" b="0" i="1" smtClean="0">
                            <a:latin typeface="Cambria Math" panose="02040503050406030204" pitchFamily="18" charset="0"/>
                          </a:rPr>
                        </m:ctrlPr>
                      </m:sSubPr>
                      <m:e>
                        <m:r>
                          <a:rPr lang="hu-HU" sz="2400" b="0" i="1" smtClean="0">
                            <a:latin typeface="Cambria Math" panose="02040503050406030204" pitchFamily="18" charset="0"/>
                            <a:ea typeface="Cambria Math" panose="02040503050406030204" pitchFamily="18" charset="0"/>
                          </a:rPr>
                          <m:t>𝜀</m:t>
                        </m:r>
                      </m:e>
                      <m:sub>
                        <m:r>
                          <a:rPr lang="hu-HU" sz="2400" b="0" i="1" smtClean="0">
                            <a:latin typeface="Cambria Math" panose="02040503050406030204" pitchFamily="18" charset="0"/>
                          </a:rPr>
                          <m:t>𝑘𝑎𝑡</m:t>
                        </m:r>
                        <m:r>
                          <a:rPr lang="hu-HU" sz="2400" b="0" i="1" smtClean="0">
                            <a:latin typeface="Cambria Math" panose="02040503050406030204" pitchFamily="18" charset="0"/>
                          </a:rPr>
                          <m:t>ó</m:t>
                        </m:r>
                        <m:r>
                          <a:rPr lang="hu-HU" sz="2400" b="0" i="1" smtClean="0">
                            <a:latin typeface="Cambria Math" panose="02040503050406030204" pitchFamily="18" charset="0"/>
                          </a:rPr>
                          <m:t>𝑑</m:t>
                        </m:r>
                      </m:sub>
                    </m:sSub>
                    <m:r>
                      <a:rPr lang="hu-HU" sz="2400" b="0" i="1" smtClean="0">
                        <a:latin typeface="Cambria Math" panose="02040503050406030204" pitchFamily="18" charset="0"/>
                      </a:rPr>
                      <m:t>−</m:t>
                    </m:r>
                    <m:sSub>
                      <m:sSubPr>
                        <m:ctrlPr>
                          <a:rPr lang="hu-HU" sz="2400" b="0" i="1" smtClean="0">
                            <a:latin typeface="Cambria Math" panose="02040503050406030204" pitchFamily="18" charset="0"/>
                          </a:rPr>
                        </m:ctrlPr>
                      </m:sSubPr>
                      <m:e>
                        <m:r>
                          <a:rPr lang="hu-HU" sz="2400" i="1">
                            <a:latin typeface="Cambria Math" panose="02040503050406030204" pitchFamily="18" charset="0"/>
                            <a:ea typeface="Cambria Math" panose="02040503050406030204" pitchFamily="18" charset="0"/>
                          </a:rPr>
                          <m:t>𝜀</m:t>
                        </m:r>
                      </m:e>
                      <m:sub>
                        <m:r>
                          <a:rPr lang="hu-HU" sz="2400" b="0" i="1" smtClean="0">
                            <a:latin typeface="Cambria Math" panose="02040503050406030204" pitchFamily="18" charset="0"/>
                          </a:rPr>
                          <m:t>𝑎𝑛</m:t>
                        </m:r>
                        <m:r>
                          <a:rPr lang="hu-HU" sz="2400" b="0" i="1" smtClean="0">
                            <a:latin typeface="Cambria Math" panose="02040503050406030204" pitchFamily="18" charset="0"/>
                          </a:rPr>
                          <m:t>ó</m:t>
                        </m:r>
                        <m:r>
                          <a:rPr lang="hu-HU" sz="2400" b="0" i="1" smtClean="0">
                            <a:latin typeface="Cambria Math" panose="02040503050406030204" pitchFamily="18" charset="0"/>
                          </a:rPr>
                          <m:t>𝑑</m:t>
                        </m:r>
                      </m:sub>
                    </m:sSub>
                  </m:oMath>
                </a14:m>
                <a:r>
                  <a:rPr lang="hu-HU" sz="2400" dirty="0"/>
                  <a:t>  </a:t>
                </a:r>
              </a:p>
            </p:txBody>
          </p:sp>
        </mc:Choice>
        <mc:Fallback xmlns="">
          <p:sp>
            <p:nvSpPr>
              <p:cNvPr id="8" name="Szövegdoboz 7">
                <a:extLst>
                  <a:ext uri="{FF2B5EF4-FFF2-40B4-BE49-F238E27FC236}">
                    <a16:creationId xmlns:a16="http://schemas.microsoft.com/office/drawing/2014/main" id="{9F0ADC26-1D3C-426C-9142-49C5CA476BA3}"/>
                  </a:ext>
                </a:extLst>
              </p:cNvPr>
              <p:cNvSpPr txBox="1">
                <a:spLocks noRot="1" noChangeAspect="1" noMove="1" noResize="1" noEditPoints="1" noAdjustHandles="1" noChangeArrowheads="1" noChangeShapeType="1" noTextEdit="1"/>
              </p:cNvSpPr>
              <p:nvPr/>
            </p:nvSpPr>
            <p:spPr>
              <a:xfrm>
                <a:off x="1936649" y="4259318"/>
                <a:ext cx="9920536" cy="600357"/>
              </a:xfrm>
              <a:prstGeom prst="rect">
                <a:avLst/>
              </a:prstGeom>
              <a:blipFill>
                <a:blip r:embed="rId6"/>
                <a:stretch>
                  <a:fillRect/>
                </a:stretch>
              </a:blipFill>
            </p:spPr>
            <p:txBody>
              <a:bodyPr/>
              <a:lstStyle/>
              <a:p>
                <a:r>
                  <a:rPr lang="hu-HU">
                    <a:noFill/>
                  </a:rPr>
                  <a:t> </a:t>
                </a:r>
              </a:p>
            </p:txBody>
          </p:sp>
        </mc:Fallback>
      </mc:AlternateContent>
      <p:sp>
        <p:nvSpPr>
          <p:cNvPr id="5" name="TextBox 4"/>
          <p:cNvSpPr txBox="1"/>
          <p:nvPr/>
        </p:nvSpPr>
        <p:spPr>
          <a:xfrm>
            <a:off x="318655" y="254285"/>
            <a:ext cx="1300356" cy="369332"/>
          </a:xfrm>
          <a:prstGeom prst="rect">
            <a:avLst/>
          </a:prstGeom>
          <a:noFill/>
        </p:spPr>
        <p:txBody>
          <a:bodyPr wrap="none" rtlCol="0">
            <a:spAutoFit/>
          </a:bodyPr>
          <a:lstStyle/>
          <a:p>
            <a:r>
              <a:rPr lang="hu-HU" dirty="0" smtClean="0"/>
              <a:t>2024/11/13</a:t>
            </a:r>
            <a:endParaRPr lang="en-US" dirty="0"/>
          </a:p>
        </p:txBody>
      </p:sp>
    </p:spTree>
    <p:extLst>
      <p:ext uri="{BB962C8B-B14F-4D97-AF65-F5344CB8AC3E}">
        <p14:creationId xmlns:p14="http://schemas.microsoft.com/office/powerpoint/2010/main" val="3657052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hu-HU" dirty="0">
                <a:latin typeface="Times New Roman" panose="02020603050405020304" pitchFamily="18" charset="0"/>
                <a:cs typeface="Times New Roman" panose="02020603050405020304" pitchFamily="18" charset="0"/>
              </a:rPr>
              <a:t>A </a:t>
            </a:r>
            <a:r>
              <a:rPr lang="hu-HU" dirty="0" err="1">
                <a:latin typeface="Times New Roman" panose="02020603050405020304" pitchFamily="18" charset="0"/>
                <a:cs typeface="Times New Roman" panose="02020603050405020304" pitchFamily="18" charset="0"/>
              </a:rPr>
              <a:t>Nernst</a:t>
            </a:r>
            <a:r>
              <a:rPr lang="hu-HU" dirty="0">
                <a:latin typeface="Times New Roman" panose="02020603050405020304" pitchFamily="18" charset="0"/>
                <a:cs typeface="Times New Roman" panose="02020603050405020304" pitchFamily="18" charset="0"/>
              </a:rPr>
              <a:t>-egyenlet – elsőfajú elektródokra</a:t>
            </a:r>
          </a:p>
        </p:txBody>
      </p:sp>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662544"/>
            <a:ext cx="11582400" cy="5005541"/>
          </a:xfrm>
        </p:spPr>
        <p:txBody>
          <a:bodyPr>
            <a:normAutofit/>
          </a:bodyPr>
          <a:lstStyle/>
          <a:p>
            <a:pPr>
              <a:spcBef>
                <a:spcPts val="6000"/>
              </a:spcBef>
            </a:pPr>
            <a:r>
              <a:rPr lang="hu-HU" dirty="0">
                <a:latin typeface="Times New Roman" panose="02020603050405020304" pitchFamily="18" charset="0"/>
                <a:cs typeface="Times New Roman" panose="02020603050405020304" pitchFamily="18" charset="0"/>
              </a:rPr>
              <a:t>A standard potenciálokat behelyettesítve, a negatív előjelet kiemelve:</a:t>
            </a:r>
          </a:p>
          <a:p>
            <a:pPr>
              <a:spcBef>
                <a:spcPts val="8000"/>
              </a:spcBef>
            </a:pPr>
            <a:r>
              <a:rPr lang="hu-HU" dirty="0">
                <a:latin typeface="Times New Roman" panose="02020603050405020304" pitchFamily="18" charset="0"/>
                <a:cs typeface="Times New Roman" panose="02020603050405020304" pitchFamily="18" charset="0"/>
              </a:rPr>
              <a:t>A kísérletet magasabb hőmérsékleten végrehajtva, a </a:t>
            </a:r>
            <a:r>
              <a:rPr lang="hu-HU" i="1" dirty="0">
                <a:latin typeface="Times New Roman" panose="02020603050405020304" pitchFamily="18" charset="0"/>
                <a:cs typeface="Times New Roman" panose="02020603050405020304" pitchFamily="18" charset="0"/>
              </a:rPr>
              <a:t>B</a:t>
            </a:r>
            <a:r>
              <a:rPr lang="hu-HU" dirty="0">
                <a:latin typeface="Times New Roman" panose="02020603050405020304" pitchFamily="18" charset="0"/>
                <a:cs typeface="Times New Roman" panose="02020603050405020304" pitchFamily="18" charset="0"/>
              </a:rPr>
              <a:t> állandó, a görbék meredeksége csökken. </a:t>
            </a:r>
          </a:p>
          <a:p>
            <a:r>
              <a:rPr lang="hu-HU" dirty="0">
                <a:latin typeface="Times New Roman" panose="02020603050405020304" pitchFamily="18" charset="0"/>
                <a:cs typeface="Times New Roman" panose="02020603050405020304" pitchFamily="18" charset="0"/>
              </a:rPr>
              <a:t>Ma már tudjuk, hogy                    ahol </a:t>
            </a:r>
            <a:r>
              <a:rPr lang="hu-HU" i="1" dirty="0">
                <a:latin typeface="Times New Roman" panose="02020603050405020304" pitchFamily="18" charset="0"/>
                <a:cs typeface="Times New Roman" panose="02020603050405020304" pitchFamily="18" charset="0"/>
              </a:rPr>
              <a:t>z</a:t>
            </a:r>
            <a:r>
              <a:rPr lang="hu-HU" dirty="0">
                <a:latin typeface="Times New Roman" panose="02020603050405020304" pitchFamily="18" charset="0"/>
                <a:cs typeface="Times New Roman" panose="02020603050405020304" pitchFamily="18" charset="0"/>
              </a:rPr>
              <a:t> a cellában lezajló félreakcióban résztvevő elektronok száma és </a:t>
            </a:r>
            <a:r>
              <a:rPr lang="hu-HU" i="1" dirty="0">
                <a:latin typeface="Times New Roman" panose="02020603050405020304" pitchFamily="18" charset="0"/>
                <a:cs typeface="Times New Roman" panose="02020603050405020304" pitchFamily="18" charset="0"/>
              </a:rPr>
              <a:t>F</a:t>
            </a:r>
            <a:r>
              <a:rPr lang="hu-HU" dirty="0">
                <a:latin typeface="Times New Roman" panose="02020603050405020304" pitchFamily="18" charset="0"/>
                <a:cs typeface="Times New Roman" panose="02020603050405020304" pitchFamily="18" charset="0"/>
              </a:rPr>
              <a:t>=96485 C/mol, a Faraday-állandó, 1 mol elektron töltése.</a:t>
            </a:r>
          </a:p>
          <a:p>
            <a:r>
              <a:rPr lang="hu-HU" dirty="0">
                <a:latin typeface="Times New Roman" panose="02020603050405020304" pitchFamily="18" charset="0"/>
                <a:cs typeface="Times New Roman" panose="02020603050405020304" pitchFamily="18" charset="0"/>
              </a:rPr>
              <a:t>A két ún. elsőfajú fémelektród potenciálja tehát a következő: </a:t>
            </a:r>
          </a:p>
        </p:txBody>
      </p:sp>
      <mc:AlternateContent xmlns:mc="http://schemas.openxmlformats.org/markup-compatibility/2006" xmlns:a14="http://schemas.microsoft.com/office/drawing/2010/main">
        <mc:Choice Requires="a14">
          <p:sp>
            <p:nvSpPr>
              <p:cNvPr id="8" name="Szövegdoboz 7">
                <a:extLst>
                  <a:ext uri="{FF2B5EF4-FFF2-40B4-BE49-F238E27FC236}">
                    <a16:creationId xmlns:a16="http://schemas.microsoft.com/office/drawing/2014/main" id="{9F0ADC26-1D3C-426C-9142-49C5CA476BA3}"/>
                  </a:ext>
                </a:extLst>
              </p:cNvPr>
              <p:cNvSpPr txBox="1"/>
              <p:nvPr/>
            </p:nvSpPr>
            <p:spPr>
              <a:xfrm>
                <a:off x="505320" y="2197845"/>
                <a:ext cx="11185754" cy="83734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2400" b="0" i="1" smtClean="0">
                          <a:latin typeface="Cambria Math" panose="02040503050406030204" pitchFamily="18" charset="0"/>
                        </a:rPr>
                        <m:t>𝐸</m:t>
                      </m:r>
                      <m:r>
                        <a:rPr lang="hu-HU" sz="2400" b="0" i="1" smtClean="0">
                          <a:latin typeface="Cambria Math" panose="02040503050406030204" pitchFamily="18" charset="0"/>
                        </a:rPr>
                        <m:t>=</m:t>
                      </m:r>
                      <m:sSubSup>
                        <m:sSubSupPr>
                          <m:ctrlPr>
                            <a:rPr lang="hu-HU" sz="2400" i="1">
                              <a:latin typeface="Cambria Math" panose="02040503050406030204" pitchFamily="18" charset="0"/>
                            </a:rPr>
                          </m:ctrlPr>
                        </m:sSubSupPr>
                        <m:e>
                          <m:r>
                            <a:rPr lang="hu-HU" sz="2400" i="1">
                              <a:latin typeface="Cambria Math" panose="02040503050406030204" pitchFamily="18" charset="0"/>
                              <a:ea typeface="Cambria Math" panose="02040503050406030204" pitchFamily="18" charset="0"/>
                            </a:rPr>
                            <m:t>𝜀</m:t>
                          </m:r>
                        </m:e>
                        <m:sub>
                          <m:f>
                            <m:fPr>
                              <m:type m:val="lin"/>
                              <m:ctrlPr>
                                <a:rPr lang="hu-HU" sz="2400" i="1">
                                  <a:latin typeface="Cambria Math" panose="02040503050406030204" pitchFamily="18" charset="0"/>
                                  <a:ea typeface="Cambria Math" panose="02040503050406030204" pitchFamily="18" charset="0"/>
                                </a:rPr>
                              </m:ctrlPr>
                            </m:fPr>
                            <m:num>
                              <m:r>
                                <a:rPr lang="hu-HU" sz="2400" b="0" i="1" smtClean="0">
                                  <a:latin typeface="Cambria Math" panose="02040503050406030204" pitchFamily="18" charset="0"/>
                                  <a:ea typeface="Cambria Math" panose="02040503050406030204" pitchFamily="18" charset="0"/>
                                </a:rPr>
                                <m:t>𝐶𝑢</m:t>
                              </m:r>
                            </m:num>
                            <m:den>
                              <m:sSup>
                                <m:sSupPr>
                                  <m:ctrlPr>
                                    <a:rPr lang="hu-HU" sz="2400" i="1">
                                      <a:latin typeface="Cambria Math" panose="02040503050406030204" pitchFamily="18" charset="0"/>
                                      <a:ea typeface="Cambria Math" panose="02040503050406030204" pitchFamily="18" charset="0"/>
                                    </a:rPr>
                                  </m:ctrlPr>
                                </m:sSupPr>
                                <m:e>
                                  <m:r>
                                    <a:rPr lang="hu-HU" sz="2400" b="0" i="1" smtClean="0">
                                      <a:latin typeface="Cambria Math" panose="02040503050406030204" pitchFamily="18" charset="0"/>
                                      <a:ea typeface="Cambria Math" panose="02040503050406030204" pitchFamily="18" charset="0"/>
                                    </a:rPr>
                                    <m:t>𝐶𝑢</m:t>
                                  </m:r>
                                </m:e>
                                <m:sup>
                                  <m:r>
                                    <a:rPr lang="hu-HU" sz="2400" i="1">
                                      <a:latin typeface="Cambria Math" panose="02040503050406030204" pitchFamily="18" charset="0"/>
                                      <a:ea typeface="Cambria Math" panose="02040503050406030204" pitchFamily="18" charset="0"/>
                                    </a:rPr>
                                    <m:t>2+</m:t>
                                  </m:r>
                                </m:sup>
                              </m:sSup>
                            </m:den>
                          </m:f>
                        </m:sub>
                        <m:sup>
                          <m:r>
                            <a:rPr lang="hu-HU" sz="2400" i="1">
                              <a:latin typeface="Cambria Math" panose="02040503050406030204" pitchFamily="18" charset="0"/>
                            </a:rPr>
                            <m:t>0</m:t>
                          </m:r>
                        </m:sup>
                      </m:sSubSup>
                      <m:r>
                        <a:rPr lang="hu-HU" sz="2400" i="1">
                          <a:latin typeface="Cambria Math" panose="02040503050406030204" pitchFamily="18" charset="0"/>
                        </a:rPr>
                        <m:t>+</m:t>
                      </m:r>
                      <m:r>
                        <a:rPr lang="hu-HU" sz="2400" i="1">
                          <a:latin typeface="Cambria Math" panose="02040503050406030204" pitchFamily="18" charset="0"/>
                        </a:rPr>
                        <m:t>𝐵</m:t>
                      </m:r>
                      <m:r>
                        <a:rPr lang="hu-HU" sz="2400" i="1">
                          <a:latin typeface="Cambria Math" panose="02040503050406030204" pitchFamily="18" charset="0"/>
                        </a:rPr>
                        <m:t> </m:t>
                      </m:r>
                      <m:r>
                        <a:rPr lang="hu-HU" sz="2400" i="1">
                          <a:latin typeface="Cambria Math" panose="02040503050406030204" pitchFamily="18" charset="0"/>
                        </a:rPr>
                        <m:t>𝑙𝑛</m:t>
                      </m:r>
                      <m:d>
                        <m:dPr>
                          <m:ctrlPr>
                            <a:rPr lang="hu-HU" sz="2400" i="1">
                              <a:latin typeface="Cambria Math" panose="02040503050406030204" pitchFamily="18" charset="0"/>
                            </a:rPr>
                          </m:ctrlPr>
                        </m:dPr>
                        <m:e>
                          <m:f>
                            <m:fPr>
                              <m:ctrlPr>
                                <a:rPr lang="hu-HU" sz="2400" i="1">
                                  <a:latin typeface="Cambria Math" panose="02040503050406030204" pitchFamily="18" charset="0"/>
                                </a:rPr>
                              </m:ctrlPr>
                            </m:fPr>
                            <m:num>
                              <m:d>
                                <m:dPr>
                                  <m:begChr m:val="["/>
                                  <m:endChr m:val="]"/>
                                  <m:ctrlPr>
                                    <a:rPr lang="hu-HU" sz="2400" i="1">
                                      <a:latin typeface="Cambria Math" panose="02040503050406030204" pitchFamily="18" charset="0"/>
                                    </a:rPr>
                                  </m:ctrlPr>
                                </m:dPr>
                                <m:e>
                                  <m:sSup>
                                    <m:sSupPr>
                                      <m:ctrlPr>
                                        <a:rPr lang="hu-HU" sz="2400" i="1">
                                          <a:latin typeface="Cambria Math" panose="02040503050406030204" pitchFamily="18" charset="0"/>
                                        </a:rPr>
                                      </m:ctrlPr>
                                    </m:sSupPr>
                                    <m:e>
                                      <m:r>
                                        <a:rPr lang="hu-HU" sz="2400" i="1">
                                          <a:latin typeface="Cambria Math" panose="02040503050406030204" pitchFamily="18" charset="0"/>
                                        </a:rPr>
                                        <m:t>𝐶𝑢</m:t>
                                      </m:r>
                                    </m:e>
                                    <m:sup>
                                      <m:r>
                                        <a:rPr lang="hu-HU" sz="2400" i="1">
                                          <a:latin typeface="Cambria Math" panose="02040503050406030204" pitchFamily="18" charset="0"/>
                                        </a:rPr>
                                        <m:t>2+</m:t>
                                      </m:r>
                                    </m:sup>
                                  </m:sSup>
                                </m:e>
                              </m:d>
                            </m:num>
                            <m:den>
                              <m:r>
                                <a:rPr lang="hu-HU" sz="2400" i="1">
                                  <a:latin typeface="Cambria Math" panose="02040503050406030204" pitchFamily="18" charset="0"/>
                                </a:rPr>
                                <m:t>1</m:t>
                              </m:r>
                              <m:r>
                                <a:rPr lang="hu-HU" sz="2400" i="1">
                                  <a:latin typeface="Cambria Math" panose="02040503050406030204" pitchFamily="18" charset="0"/>
                                </a:rPr>
                                <m:t>𝑀</m:t>
                              </m:r>
                            </m:den>
                          </m:f>
                        </m:e>
                      </m:d>
                      <m:r>
                        <a:rPr lang="hu-HU" sz="2400" i="1">
                          <a:latin typeface="Cambria Math" panose="02040503050406030204" pitchFamily="18" charset="0"/>
                        </a:rPr>
                        <m:t>−</m:t>
                      </m:r>
                      <m:d>
                        <m:dPr>
                          <m:begChr m:val="["/>
                          <m:endChr m:val="]"/>
                          <m:ctrlPr>
                            <a:rPr lang="hu-HU" sz="2400" i="1" smtClean="0">
                              <a:latin typeface="Cambria Math" panose="02040503050406030204" pitchFamily="18" charset="0"/>
                            </a:rPr>
                          </m:ctrlPr>
                        </m:dPr>
                        <m:e>
                          <m:sSubSup>
                            <m:sSubSupPr>
                              <m:ctrlPr>
                                <a:rPr lang="hu-HU" sz="2400" i="1">
                                  <a:latin typeface="Cambria Math" panose="02040503050406030204" pitchFamily="18" charset="0"/>
                                </a:rPr>
                              </m:ctrlPr>
                            </m:sSubSupPr>
                            <m:e>
                              <m:r>
                                <a:rPr lang="hu-HU" sz="2400" i="1">
                                  <a:latin typeface="Cambria Math" panose="02040503050406030204" pitchFamily="18" charset="0"/>
                                  <a:ea typeface="Cambria Math" panose="02040503050406030204" pitchFamily="18" charset="0"/>
                                </a:rPr>
                                <m:t>𝜀</m:t>
                              </m:r>
                            </m:e>
                            <m:sub>
                              <m:f>
                                <m:fPr>
                                  <m:type m:val="lin"/>
                                  <m:ctrlPr>
                                    <a:rPr lang="hu-HU" sz="2400" i="1" smtClean="0">
                                      <a:latin typeface="Cambria Math" panose="02040503050406030204" pitchFamily="18" charset="0"/>
                                      <a:ea typeface="Cambria Math" panose="02040503050406030204" pitchFamily="18" charset="0"/>
                                    </a:rPr>
                                  </m:ctrlPr>
                                </m:fPr>
                                <m:num>
                                  <m:r>
                                    <a:rPr lang="hu-HU" sz="2400" b="0" i="1" smtClean="0">
                                      <a:latin typeface="Cambria Math" panose="02040503050406030204" pitchFamily="18" charset="0"/>
                                      <a:ea typeface="Cambria Math" panose="02040503050406030204" pitchFamily="18" charset="0"/>
                                    </a:rPr>
                                    <m:t>𝑍𝑛</m:t>
                                  </m:r>
                                </m:num>
                                <m:den>
                                  <m:sSup>
                                    <m:sSupPr>
                                      <m:ctrlPr>
                                        <a:rPr lang="hu-HU" sz="2400" i="1">
                                          <a:latin typeface="Cambria Math" panose="02040503050406030204" pitchFamily="18" charset="0"/>
                                          <a:ea typeface="Cambria Math" panose="02040503050406030204" pitchFamily="18" charset="0"/>
                                        </a:rPr>
                                      </m:ctrlPr>
                                    </m:sSupPr>
                                    <m:e>
                                      <m:r>
                                        <a:rPr lang="hu-HU" sz="2400" i="1">
                                          <a:latin typeface="Cambria Math" panose="02040503050406030204" pitchFamily="18" charset="0"/>
                                          <a:ea typeface="Cambria Math" panose="02040503050406030204" pitchFamily="18" charset="0"/>
                                        </a:rPr>
                                        <m:t>𝑍𝑛</m:t>
                                      </m:r>
                                    </m:e>
                                    <m:sup>
                                      <m:r>
                                        <a:rPr lang="hu-HU" sz="2400" i="1">
                                          <a:latin typeface="Cambria Math" panose="02040503050406030204" pitchFamily="18" charset="0"/>
                                          <a:ea typeface="Cambria Math" panose="02040503050406030204" pitchFamily="18" charset="0"/>
                                        </a:rPr>
                                        <m:t>2+</m:t>
                                      </m:r>
                                    </m:sup>
                                  </m:sSup>
                                </m:den>
                              </m:f>
                            </m:sub>
                            <m:sup>
                              <m:r>
                                <a:rPr lang="hu-HU" sz="2400" i="1">
                                  <a:latin typeface="Cambria Math" panose="02040503050406030204" pitchFamily="18" charset="0"/>
                                </a:rPr>
                                <m:t>0</m:t>
                              </m:r>
                            </m:sup>
                          </m:sSubSup>
                          <m:r>
                            <a:rPr lang="hu-HU" sz="2400" i="1">
                              <a:latin typeface="Cambria Math" panose="02040503050406030204" pitchFamily="18" charset="0"/>
                            </a:rPr>
                            <m:t>+</m:t>
                          </m:r>
                          <m:r>
                            <a:rPr lang="hu-HU" sz="2400" i="1">
                              <a:latin typeface="Cambria Math" panose="02040503050406030204" pitchFamily="18" charset="0"/>
                            </a:rPr>
                            <m:t>𝐵</m:t>
                          </m:r>
                          <m:r>
                            <a:rPr lang="hu-HU" sz="2400" i="1">
                              <a:latin typeface="Cambria Math" panose="02040503050406030204" pitchFamily="18" charset="0"/>
                            </a:rPr>
                            <m:t> </m:t>
                          </m:r>
                          <m:r>
                            <a:rPr lang="hu-HU" sz="2400" i="1">
                              <a:latin typeface="Cambria Math" panose="02040503050406030204" pitchFamily="18" charset="0"/>
                            </a:rPr>
                            <m:t>𝑙𝑛</m:t>
                          </m:r>
                          <m:d>
                            <m:dPr>
                              <m:ctrlPr>
                                <a:rPr lang="hu-HU" sz="2400" i="1">
                                  <a:latin typeface="Cambria Math" panose="02040503050406030204" pitchFamily="18" charset="0"/>
                                </a:rPr>
                              </m:ctrlPr>
                            </m:dPr>
                            <m:e>
                              <m:f>
                                <m:fPr>
                                  <m:ctrlPr>
                                    <a:rPr lang="hu-HU" sz="2400" i="1">
                                      <a:latin typeface="Cambria Math" panose="02040503050406030204" pitchFamily="18" charset="0"/>
                                    </a:rPr>
                                  </m:ctrlPr>
                                </m:fPr>
                                <m:num>
                                  <m:d>
                                    <m:dPr>
                                      <m:begChr m:val="["/>
                                      <m:endChr m:val="]"/>
                                      <m:ctrlPr>
                                        <a:rPr lang="hu-HU" sz="2400" i="1">
                                          <a:latin typeface="Cambria Math" panose="02040503050406030204" pitchFamily="18" charset="0"/>
                                        </a:rPr>
                                      </m:ctrlPr>
                                    </m:dPr>
                                    <m:e>
                                      <m:sSup>
                                        <m:sSupPr>
                                          <m:ctrlPr>
                                            <a:rPr lang="hu-HU" sz="2400" i="1">
                                              <a:latin typeface="Cambria Math" panose="02040503050406030204" pitchFamily="18" charset="0"/>
                                            </a:rPr>
                                          </m:ctrlPr>
                                        </m:sSupPr>
                                        <m:e>
                                          <m:r>
                                            <a:rPr lang="hu-HU" sz="2400" i="1">
                                              <a:latin typeface="Cambria Math" panose="02040503050406030204" pitchFamily="18" charset="0"/>
                                            </a:rPr>
                                            <m:t>𝑍𝑛</m:t>
                                          </m:r>
                                        </m:e>
                                        <m:sup>
                                          <m:r>
                                            <a:rPr lang="hu-HU" sz="2400" i="1">
                                              <a:latin typeface="Cambria Math" panose="02040503050406030204" pitchFamily="18" charset="0"/>
                                            </a:rPr>
                                            <m:t>2+</m:t>
                                          </m:r>
                                        </m:sup>
                                      </m:sSup>
                                    </m:e>
                                  </m:d>
                                </m:num>
                                <m:den>
                                  <m:r>
                                    <a:rPr lang="hu-HU" sz="2400" i="1">
                                      <a:latin typeface="Cambria Math" panose="02040503050406030204" pitchFamily="18" charset="0"/>
                                    </a:rPr>
                                    <m:t>1</m:t>
                                  </m:r>
                                  <m:r>
                                    <a:rPr lang="hu-HU" sz="2400" i="1">
                                      <a:latin typeface="Cambria Math" panose="02040503050406030204" pitchFamily="18" charset="0"/>
                                    </a:rPr>
                                    <m:t>𝑀</m:t>
                                  </m:r>
                                </m:den>
                              </m:f>
                            </m:e>
                          </m:d>
                        </m:e>
                      </m:d>
                      <m:r>
                        <a:rPr lang="hu-HU" sz="2400" b="0" i="1" smtClean="0">
                          <a:latin typeface="Cambria Math" panose="02040503050406030204" pitchFamily="18" charset="0"/>
                        </a:rPr>
                        <m:t>=</m:t>
                      </m:r>
                      <m:sSub>
                        <m:sSubPr>
                          <m:ctrlPr>
                            <a:rPr lang="hu-HU" sz="2400" b="0" i="1" smtClean="0">
                              <a:latin typeface="Cambria Math" panose="02040503050406030204" pitchFamily="18" charset="0"/>
                            </a:rPr>
                          </m:ctrlPr>
                        </m:sSubPr>
                        <m:e>
                          <m:r>
                            <a:rPr lang="hu-HU" sz="2400" i="1">
                              <a:latin typeface="Cambria Math" panose="02040503050406030204" pitchFamily="18" charset="0"/>
                              <a:ea typeface="Cambria Math" panose="02040503050406030204" pitchFamily="18" charset="0"/>
                            </a:rPr>
                            <m:t>𝜀</m:t>
                          </m:r>
                        </m:e>
                        <m:sub>
                          <m:f>
                            <m:fPr>
                              <m:type m:val="lin"/>
                              <m:ctrlPr>
                                <a:rPr lang="hu-HU" sz="2400" i="1">
                                  <a:latin typeface="Cambria Math" panose="02040503050406030204" pitchFamily="18" charset="0"/>
                                  <a:ea typeface="Cambria Math" panose="02040503050406030204" pitchFamily="18" charset="0"/>
                                </a:rPr>
                              </m:ctrlPr>
                            </m:fPr>
                            <m:num>
                              <m:r>
                                <a:rPr lang="hu-HU" sz="2400" i="1">
                                  <a:latin typeface="Cambria Math" panose="02040503050406030204" pitchFamily="18" charset="0"/>
                                  <a:ea typeface="Cambria Math" panose="02040503050406030204" pitchFamily="18" charset="0"/>
                                </a:rPr>
                                <m:t>𝐶𝑢</m:t>
                              </m:r>
                            </m:num>
                            <m:den>
                              <m:sSup>
                                <m:sSupPr>
                                  <m:ctrlPr>
                                    <a:rPr lang="hu-HU" sz="2400" i="1">
                                      <a:latin typeface="Cambria Math" panose="02040503050406030204" pitchFamily="18" charset="0"/>
                                      <a:ea typeface="Cambria Math" panose="02040503050406030204" pitchFamily="18" charset="0"/>
                                    </a:rPr>
                                  </m:ctrlPr>
                                </m:sSupPr>
                                <m:e>
                                  <m:r>
                                    <a:rPr lang="hu-HU" sz="2400" i="1">
                                      <a:latin typeface="Cambria Math" panose="02040503050406030204" pitchFamily="18" charset="0"/>
                                      <a:ea typeface="Cambria Math" panose="02040503050406030204" pitchFamily="18" charset="0"/>
                                    </a:rPr>
                                    <m:t>𝐶𝑢</m:t>
                                  </m:r>
                                </m:e>
                                <m:sup>
                                  <m:r>
                                    <a:rPr lang="hu-HU" sz="2400" i="1">
                                      <a:latin typeface="Cambria Math" panose="02040503050406030204" pitchFamily="18" charset="0"/>
                                      <a:ea typeface="Cambria Math" panose="02040503050406030204" pitchFamily="18" charset="0"/>
                                    </a:rPr>
                                    <m:t>2+</m:t>
                                  </m:r>
                                </m:sup>
                              </m:sSup>
                            </m:den>
                          </m:f>
                        </m:sub>
                      </m:sSub>
                      <m:r>
                        <a:rPr lang="hu-HU" sz="2400" b="0" i="1" smtClean="0">
                          <a:latin typeface="Cambria Math" panose="02040503050406030204" pitchFamily="18" charset="0"/>
                          <a:ea typeface="Cambria Math" panose="02040503050406030204" pitchFamily="18" charset="0"/>
                        </a:rPr>
                        <m:t>−</m:t>
                      </m:r>
                      <m:sSub>
                        <m:sSubPr>
                          <m:ctrlPr>
                            <a:rPr lang="hu-HU" sz="2400" b="0" i="1" smtClean="0">
                              <a:latin typeface="Cambria Math" panose="02040503050406030204" pitchFamily="18" charset="0"/>
                              <a:ea typeface="Cambria Math" panose="02040503050406030204" pitchFamily="18" charset="0"/>
                            </a:rPr>
                          </m:ctrlPr>
                        </m:sSubPr>
                        <m:e>
                          <m:r>
                            <a:rPr lang="hu-HU" sz="2400" i="1">
                              <a:latin typeface="Cambria Math" panose="02040503050406030204" pitchFamily="18" charset="0"/>
                              <a:ea typeface="Cambria Math" panose="02040503050406030204" pitchFamily="18" charset="0"/>
                            </a:rPr>
                            <m:t>𝜀</m:t>
                          </m:r>
                        </m:e>
                        <m:sub>
                          <m:f>
                            <m:fPr>
                              <m:type m:val="lin"/>
                              <m:ctrlPr>
                                <a:rPr lang="hu-HU" sz="2400" i="1">
                                  <a:latin typeface="Cambria Math" panose="02040503050406030204" pitchFamily="18" charset="0"/>
                                  <a:ea typeface="Cambria Math" panose="02040503050406030204" pitchFamily="18" charset="0"/>
                                </a:rPr>
                              </m:ctrlPr>
                            </m:fPr>
                            <m:num>
                              <m:r>
                                <a:rPr lang="hu-HU" sz="2400" i="1">
                                  <a:latin typeface="Cambria Math" panose="02040503050406030204" pitchFamily="18" charset="0"/>
                                  <a:ea typeface="Cambria Math" panose="02040503050406030204" pitchFamily="18" charset="0"/>
                                </a:rPr>
                                <m:t>𝐶𝑢</m:t>
                              </m:r>
                            </m:num>
                            <m:den>
                              <m:sSup>
                                <m:sSupPr>
                                  <m:ctrlPr>
                                    <a:rPr lang="hu-HU" sz="2400" i="1">
                                      <a:latin typeface="Cambria Math" panose="02040503050406030204" pitchFamily="18" charset="0"/>
                                      <a:ea typeface="Cambria Math" panose="02040503050406030204" pitchFamily="18" charset="0"/>
                                    </a:rPr>
                                  </m:ctrlPr>
                                </m:sSupPr>
                                <m:e>
                                  <m:r>
                                    <a:rPr lang="hu-HU" sz="2400" i="1">
                                      <a:latin typeface="Cambria Math" panose="02040503050406030204" pitchFamily="18" charset="0"/>
                                      <a:ea typeface="Cambria Math" panose="02040503050406030204" pitchFamily="18" charset="0"/>
                                    </a:rPr>
                                    <m:t>𝐶𝑢</m:t>
                                  </m:r>
                                </m:e>
                                <m:sup>
                                  <m:r>
                                    <a:rPr lang="hu-HU" sz="2400" i="1">
                                      <a:latin typeface="Cambria Math" panose="02040503050406030204" pitchFamily="18" charset="0"/>
                                      <a:ea typeface="Cambria Math" panose="02040503050406030204" pitchFamily="18" charset="0"/>
                                    </a:rPr>
                                    <m:t>2+</m:t>
                                  </m:r>
                                </m:sup>
                              </m:sSup>
                            </m:den>
                          </m:f>
                        </m:sub>
                      </m:sSub>
                    </m:oMath>
                  </m:oMathPara>
                </a14:m>
                <a:endParaRPr lang="hu-HU" sz="2400" dirty="0"/>
              </a:p>
            </p:txBody>
          </p:sp>
        </mc:Choice>
        <mc:Fallback xmlns="">
          <p:sp>
            <p:nvSpPr>
              <p:cNvPr id="8" name="Szövegdoboz 7">
                <a:extLst>
                  <a:ext uri="{FF2B5EF4-FFF2-40B4-BE49-F238E27FC236}">
                    <a16:creationId xmlns:a16="http://schemas.microsoft.com/office/drawing/2014/main" id="{9F0ADC26-1D3C-426C-9142-49C5CA476BA3}"/>
                  </a:ext>
                </a:extLst>
              </p:cNvPr>
              <p:cNvSpPr txBox="1">
                <a:spLocks noRot="1" noChangeAspect="1" noMove="1" noResize="1" noEditPoints="1" noAdjustHandles="1" noChangeArrowheads="1" noChangeShapeType="1" noTextEdit="1"/>
              </p:cNvSpPr>
              <p:nvPr/>
            </p:nvSpPr>
            <p:spPr>
              <a:xfrm>
                <a:off x="505320" y="2197845"/>
                <a:ext cx="11185754" cy="837345"/>
              </a:xfrm>
              <a:prstGeom prst="rect">
                <a:avLst/>
              </a:prstGeom>
              <a:blipFill>
                <a:blip r:embed="rId3"/>
                <a:stretch>
                  <a:fillRect/>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5" name="Szövegdoboz 4">
                <a:extLst>
                  <a:ext uri="{FF2B5EF4-FFF2-40B4-BE49-F238E27FC236}">
                    <a16:creationId xmlns:a16="http://schemas.microsoft.com/office/drawing/2014/main" id="{DEE85DA4-9801-4BAD-9CEA-7A13C33C1253}"/>
                  </a:ext>
                </a:extLst>
              </p:cNvPr>
              <p:cNvSpPr txBox="1"/>
              <p:nvPr/>
            </p:nvSpPr>
            <p:spPr>
              <a:xfrm>
                <a:off x="6313714" y="5732070"/>
                <a:ext cx="5132815" cy="83734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hu-HU" sz="2400" i="1" smtClean="0">
                              <a:latin typeface="Cambria Math" panose="02040503050406030204" pitchFamily="18" charset="0"/>
                            </a:rPr>
                          </m:ctrlPr>
                        </m:sSubPr>
                        <m:e>
                          <m:r>
                            <a:rPr lang="hu-HU" sz="2400" i="1">
                              <a:latin typeface="Cambria Math" panose="02040503050406030204" pitchFamily="18" charset="0"/>
                              <a:ea typeface="Cambria Math" panose="02040503050406030204" pitchFamily="18" charset="0"/>
                            </a:rPr>
                            <m:t>𝜀</m:t>
                          </m:r>
                        </m:e>
                        <m:sub>
                          <m:f>
                            <m:fPr>
                              <m:type m:val="lin"/>
                              <m:ctrlPr>
                                <a:rPr lang="hu-HU" sz="2400" i="1">
                                  <a:latin typeface="Cambria Math" panose="02040503050406030204" pitchFamily="18" charset="0"/>
                                  <a:ea typeface="Cambria Math" panose="02040503050406030204" pitchFamily="18" charset="0"/>
                                </a:rPr>
                              </m:ctrlPr>
                            </m:fPr>
                            <m:num>
                              <m:r>
                                <a:rPr lang="hu-HU" sz="2400" i="1">
                                  <a:latin typeface="Cambria Math" panose="02040503050406030204" pitchFamily="18" charset="0"/>
                                  <a:ea typeface="Cambria Math" panose="02040503050406030204" pitchFamily="18" charset="0"/>
                                </a:rPr>
                                <m:t>𝐶𝑢</m:t>
                              </m:r>
                            </m:num>
                            <m:den>
                              <m:sSup>
                                <m:sSupPr>
                                  <m:ctrlPr>
                                    <a:rPr lang="hu-HU" sz="2400" i="1">
                                      <a:latin typeface="Cambria Math" panose="02040503050406030204" pitchFamily="18" charset="0"/>
                                      <a:ea typeface="Cambria Math" panose="02040503050406030204" pitchFamily="18" charset="0"/>
                                    </a:rPr>
                                  </m:ctrlPr>
                                </m:sSupPr>
                                <m:e>
                                  <m:r>
                                    <a:rPr lang="hu-HU" sz="2400" i="1">
                                      <a:latin typeface="Cambria Math" panose="02040503050406030204" pitchFamily="18" charset="0"/>
                                      <a:ea typeface="Cambria Math" panose="02040503050406030204" pitchFamily="18" charset="0"/>
                                    </a:rPr>
                                    <m:t>𝐶𝑢</m:t>
                                  </m:r>
                                </m:e>
                                <m:sup>
                                  <m:r>
                                    <a:rPr lang="hu-HU" sz="2400" i="1">
                                      <a:latin typeface="Cambria Math" panose="02040503050406030204" pitchFamily="18" charset="0"/>
                                      <a:ea typeface="Cambria Math" panose="02040503050406030204" pitchFamily="18" charset="0"/>
                                    </a:rPr>
                                    <m:t>2</m:t>
                                  </m:r>
                                  <m:r>
                                    <a:rPr lang="en-US" sz="2400" b="0" i="1" smtClean="0">
                                      <a:latin typeface="Cambria Math" panose="02040503050406030204" pitchFamily="18" charset="0"/>
                                      <a:ea typeface="Cambria Math" panose="02040503050406030204" pitchFamily="18" charset="0"/>
                                    </a:rPr>
                                    <m:t>  </m:t>
                                  </m:r>
                                  <m:r>
                                    <a:rPr lang="hu-HU" sz="2400" i="1">
                                      <a:latin typeface="Cambria Math" panose="02040503050406030204" pitchFamily="18" charset="0"/>
                                      <a:ea typeface="Cambria Math" panose="02040503050406030204" pitchFamily="18" charset="0"/>
                                    </a:rPr>
                                    <m:t>+</m:t>
                                  </m:r>
                                </m:sup>
                              </m:sSup>
                            </m:den>
                          </m:f>
                        </m:sub>
                      </m:sSub>
                      <m:r>
                        <a:rPr lang="hu-HU" sz="2400" b="0" i="1" smtClean="0">
                          <a:latin typeface="Cambria Math" panose="02040503050406030204" pitchFamily="18" charset="0"/>
                        </a:rPr>
                        <m:t>=</m:t>
                      </m:r>
                      <m:sSubSup>
                        <m:sSubSupPr>
                          <m:ctrlPr>
                            <a:rPr lang="hu-HU" sz="2400" i="1">
                              <a:latin typeface="Cambria Math" panose="02040503050406030204" pitchFamily="18" charset="0"/>
                            </a:rPr>
                          </m:ctrlPr>
                        </m:sSubSupPr>
                        <m:e>
                          <m:r>
                            <a:rPr lang="hu-HU" sz="2400" i="1">
                              <a:latin typeface="Cambria Math" panose="02040503050406030204" pitchFamily="18" charset="0"/>
                              <a:ea typeface="Cambria Math" panose="02040503050406030204" pitchFamily="18" charset="0"/>
                            </a:rPr>
                            <m:t>𝜀</m:t>
                          </m:r>
                        </m:e>
                        <m:sub>
                          <m:f>
                            <m:fPr>
                              <m:type m:val="lin"/>
                              <m:ctrlPr>
                                <a:rPr lang="hu-HU" sz="2400" i="1">
                                  <a:latin typeface="Cambria Math" panose="02040503050406030204" pitchFamily="18" charset="0"/>
                                  <a:ea typeface="Cambria Math" panose="02040503050406030204" pitchFamily="18" charset="0"/>
                                </a:rPr>
                              </m:ctrlPr>
                            </m:fPr>
                            <m:num>
                              <m:r>
                                <a:rPr lang="hu-HU" sz="2400" b="0" i="1" smtClean="0">
                                  <a:latin typeface="Cambria Math" panose="02040503050406030204" pitchFamily="18" charset="0"/>
                                  <a:ea typeface="Cambria Math" panose="02040503050406030204" pitchFamily="18" charset="0"/>
                                </a:rPr>
                                <m:t>𝐶𝑢</m:t>
                              </m:r>
                            </m:num>
                            <m:den>
                              <m:sSup>
                                <m:sSupPr>
                                  <m:ctrlPr>
                                    <a:rPr lang="hu-HU" sz="2400" i="1">
                                      <a:latin typeface="Cambria Math" panose="02040503050406030204" pitchFamily="18" charset="0"/>
                                      <a:ea typeface="Cambria Math" panose="02040503050406030204" pitchFamily="18" charset="0"/>
                                    </a:rPr>
                                  </m:ctrlPr>
                                </m:sSupPr>
                                <m:e>
                                  <m:r>
                                    <a:rPr lang="hu-HU" sz="2400" b="0" i="1" smtClean="0">
                                      <a:latin typeface="Cambria Math" panose="02040503050406030204" pitchFamily="18" charset="0"/>
                                      <a:ea typeface="Cambria Math" panose="02040503050406030204" pitchFamily="18" charset="0"/>
                                    </a:rPr>
                                    <m:t>𝐶𝑢</m:t>
                                  </m:r>
                                </m:e>
                                <m:sup>
                                  <m:r>
                                    <a:rPr lang="hu-HU" sz="2400" i="1">
                                      <a:latin typeface="Cambria Math" panose="02040503050406030204" pitchFamily="18" charset="0"/>
                                      <a:ea typeface="Cambria Math" panose="02040503050406030204" pitchFamily="18" charset="0"/>
                                    </a:rPr>
                                    <m:t>2+</m:t>
                                  </m:r>
                                </m:sup>
                              </m:sSup>
                            </m:den>
                          </m:f>
                        </m:sub>
                        <m:sup>
                          <m:r>
                            <a:rPr lang="hu-HU" sz="2400" i="1">
                              <a:latin typeface="Cambria Math" panose="02040503050406030204" pitchFamily="18" charset="0"/>
                            </a:rPr>
                            <m:t>0</m:t>
                          </m:r>
                        </m:sup>
                      </m:sSubSup>
                      <m:r>
                        <a:rPr lang="hu-HU" sz="2400" i="1">
                          <a:latin typeface="Cambria Math" panose="02040503050406030204" pitchFamily="18" charset="0"/>
                        </a:rPr>
                        <m:t>+</m:t>
                      </m:r>
                      <m:f>
                        <m:fPr>
                          <m:ctrlPr>
                            <a:rPr lang="hu-HU" sz="2400" i="1">
                              <a:latin typeface="Cambria Math" panose="02040503050406030204" pitchFamily="18" charset="0"/>
                            </a:rPr>
                          </m:ctrlPr>
                        </m:fPr>
                        <m:num>
                          <m:r>
                            <a:rPr lang="hu-HU" sz="2400" i="1">
                              <a:latin typeface="Cambria Math" panose="02040503050406030204" pitchFamily="18" charset="0"/>
                            </a:rPr>
                            <m:t>𝑅𝑇</m:t>
                          </m:r>
                        </m:num>
                        <m:den>
                          <m:r>
                            <a:rPr lang="hu-HU" sz="2400" i="1">
                              <a:latin typeface="Cambria Math" panose="02040503050406030204" pitchFamily="18" charset="0"/>
                            </a:rPr>
                            <m:t>2</m:t>
                          </m:r>
                          <m:r>
                            <a:rPr lang="hu-HU" sz="2400" i="1">
                              <a:latin typeface="Cambria Math" panose="02040503050406030204" pitchFamily="18" charset="0"/>
                            </a:rPr>
                            <m:t>𝐹</m:t>
                          </m:r>
                        </m:den>
                      </m:f>
                      <m:r>
                        <a:rPr lang="hu-HU" sz="2400" i="1">
                          <a:latin typeface="Cambria Math" panose="02040503050406030204" pitchFamily="18" charset="0"/>
                        </a:rPr>
                        <m:t>𝑙𝑛</m:t>
                      </m:r>
                      <m:d>
                        <m:dPr>
                          <m:ctrlPr>
                            <a:rPr lang="hu-HU" sz="2400" i="1">
                              <a:latin typeface="Cambria Math" panose="02040503050406030204" pitchFamily="18" charset="0"/>
                            </a:rPr>
                          </m:ctrlPr>
                        </m:dPr>
                        <m:e>
                          <m:f>
                            <m:fPr>
                              <m:ctrlPr>
                                <a:rPr lang="hu-HU" sz="2400" i="1">
                                  <a:latin typeface="Cambria Math" panose="02040503050406030204" pitchFamily="18" charset="0"/>
                                </a:rPr>
                              </m:ctrlPr>
                            </m:fPr>
                            <m:num>
                              <m:d>
                                <m:dPr>
                                  <m:begChr m:val="["/>
                                  <m:endChr m:val="]"/>
                                  <m:ctrlPr>
                                    <a:rPr lang="hu-HU" sz="2400" i="1">
                                      <a:latin typeface="Cambria Math" panose="02040503050406030204" pitchFamily="18" charset="0"/>
                                    </a:rPr>
                                  </m:ctrlPr>
                                </m:dPr>
                                <m:e>
                                  <m:sSup>
                                    <m:sSupPr>
                                      <m:ctrlPr>
                                        <a:rPr lang="hu-HU" sz="2400" i="1">
                                          <a:latin typeface="Cambria Math" panose="02040503050406030204" pitchFamily="18" charset="0"/>
                                        </a:rPr>
                                      </m:ctrlPr>
                                    </m:sSupPr>
                                    <m:e>
                                      <m:r>
                                        <a:rPr lang="hu-HU" sz="2400" i="1">
                                          <a:latin typeface="Cambria Math" panose="02040503050406030204" pitchFamily="18" charset="0"/>
                                        </a:rPr>
                                        <m:t>𝐶𝑢</m:t>
                                      </m:r>
                                    </m:e>
                                    <m:sup>
                                      <m:r>
                                        <a:rPr lang="hu-HU" sz="2400" i="1">
                                          <a:latin typeface="Cambria Math" panose="02040503050406030204" pitchFamily="18" charset="0"/>
                                        </a:rPr>
                                        <m:t>2+</m:t>
                                      </m:r>
                                    </m:sup>
                                  </m:sSup>
                                </m:e>
                              </m:d>
                            </m:num>
                            <m:den>
                              <m:r>
                                <a:rPr lang="hu-HU" sz="2400" i="1">
                                  <a:latin typeface="Cambria Math" panose="02040503050406030204" pitchFamily="18" charset="0"/>
                                </a:rPr>
                                <m:t>1</m:t>
                              </m:r>
                              <m:r>
                                <a:rPr lang="hu-HU" sz="2400" i="1">
                                  <a:latin typeface="Cambria Math" panose="02040503050406030204" pitchFamily="18" charset="0"/>
                                </a:rPr>
                                <m:t>𝑀</m:t>
                              </m:r>
                            </m:den>
                          </m:f>
                        </m:e>
                      </m:d>
                    </m:oMath>
                  </m:oMathPara>
                </a14:m>
                <a:endParaRPr lang="hu-HU" sz="2400" dirty="0"/>
              </a:p>
            </p:txBody>
          </p:sp>
        </mc:Choice>
        <mc:Fallback xmlns="">
          <p:sp>
            <p:nvSpPr>
              <p:cNvPr id="5" name="Szövegdoboz 4">
                <a:extLst>
                  <a:ext uri="{FF2B5EF4-FFF2-40B4-BE49-F238E27FC236}">
                    <a16:creationId xmlns:a16="http://schemas.microsoft.com/office/drawing/2014/main" id="{DEE85DA4-9801-4BAD-9CEA-7A13C33C1253}"/>
                  </a:ext>
                </a:extLst>
              </p:cNvPr>
              <p:cNvSpPr txBox="1">
                <a:spLocks noRot="1" noChangeAspect="1" noMove="1" noResize="1" noEditPoints="1" noAdjustHandles="1" noChangeArrowheads="1" noChangeShapeType="1" noTextEdit="1"/>
              </p:cNvSpPr>
              <p:nvPr/>
            </p:nvSpPr>
            <p:spPr>
              <a:xfrm>
                <a:off x="6313714" y="5732070"/>
                <a:ext cx="5132815" cy="837345"/>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Szövegdoboz 5">
                <a:extLst>
                  <a:ext uri="{FF2B5EF4-FFF2-40B4-BE49-F238E27FC236}">
                    <a16:creationId xmlns:a16="http://schemas.microsoft.com/office/drawing/2014/main" id="{D29A7706-E604-405F-A349-73C153B77278}"/>
                  </a:ext>
                </a:extLst>
              </p:cNvPr>
              <p:cNvSpPr txBox="1"/>
              <p:nvPr/>
            </p:nvSpPr>
            <p:spPr>
              <a:xfrm>
                <a:off x="367435" y="5746584"/>
                <a:ext cx="5128647" cy="83734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hu-HU" sz="2400" i="1" smtClean="0">
                              <a:latin typeface="Cambria Math" panose="02040503050406030204" pitchFamily="18" charset="0"/>
                              <a:ea typeface="Cambria Math" panose="02040503050406030204" pitchFamily="18" charset="0"/>
                            </a:rPr>
                          </m:ctrlPr>
                        </m:sSubPr>
                        <m:e>
                          <m:r>
                            <a:rPr lang="hu-HU" sz="2400" i="1">
                              <a:latin typeface="Cambria Math" panose="02040503050406030204" pitchFamily="18" charset="0"/>
                              <a:ea typeface="Cambria Math" panose="02040503050406030204" pitchFamily="18" charset="0"/>
                            </a:rPr>
                            <m:t>𝜀</m:t>
                          </m:r>
                        </m:e>
                        <m:sub>
                          <m:f>
                            <m:fPr>
                              <m:type m:val="lin"/>
                              <m:ctrlPr>
                                <a:rPr lang="hu-HU" sz="2400" i="1">
                                  <a:latin typeface="Cambria Math" panose="02040503050406030204" pitchFamily="18" charset="0"/>
                                  <a:ea typeface="Cambria Math" panose="02040503050406030204" pitchFamily="18" charset="0"/>
                                </a:rPr>
                              </m:ctrlPr>
                            </m:fPr>
                            <m:num>
                              <m:r>
                                <a:rPr lang="hu-HU" sz="2400" b="0" i="1" smtClean="0">
                                  <a:latin typeface="Cambria Math" panose="02040503050406030204" pitchFamily="18" charset="0"/>
                                  <a:ea typeface="Cambria Math" panose="02040503050406030204" pitchFamily="18" charset="0"/>
                                </a:rPr>
                                <m:t>𝑍𝑛</m:t>
                              </m:r>
                            </m:num>
                            <m:den>
                              <m:sSup>
                                <m:sSupPr>
                                  <m:ctrlPr>
                                    <a:rPr lang="hu-HU" sz="2400" i="1">
                                      <a:latin typeface="Cambria Math" panose="02040503050406030204" pitchFamily="18" charset="0"/>
                                      <a:ea typeface="Cambria Math" panose="02040503050406030204" pitchFamily="18" charset="0"/>
                                    </a:rPr>
                                  </m:ctrlPr>
                                </m:sSupPr>
                                <m:e>
                                  <m:r>
                                    <a:rPr lang="hu-HU" sz="2400" b="0" i="1" smtClean="0">
                                      <a:latin typeface="Cambria Math" panose="02040503050406030204" pitchFamily="18" charset="0"/>
                                      <a:ea typeface="Cambria Math" panose="02040503050406030204" pitchFamily="18" charset="0"/>
                                    </a:rPr>
                                    <m:t>𝑍𝑛</m:t>
                                  </m:r>
                                </m:e>
                                <m:sup>
                                  <m:r>
                                    <a:rPr lang="hu-HU" sz="2400" i="1">
                                      <a:latin typeface="Cambria Math" panose="02040503050406030204" pitchFamily="18" charset="0"/>
                                      <a:ea typeface="Cambria Math" panose="02040503050406030204" pitchFamily="18" charset="0"/>
                                    </a:rPr>
                                    <m:t>2+</m:t>
                                  </m:r>
                                </m:sup>
                              </m:sSup>
                            </m:den>
                          </m:f>
                        </m:sub>
                      </m:sSub>
                      <m:r>
                        <a:rPr lang="hu-HU" sz="2400" b="0" i="1" smtClean="0">
                          <a:latin typeface="Cambria Math" panose="02040503050406030204" pitchFamily="18" charset="0"/>
                          <a:ea typeface="Cambria Math" panose="02040503050406030204" pitchFamily="18" charset="0"/>
                        </a:rPr>
                        <m:t>=</m:t>
                      </m:r>
                      <m:sSubSup>
                        <m:sSubSupPr>
                          <m:ctrlPr>
                            <a:rPr lang="hu-HU" sz="2400" i="1">
                              <a:latin typeface="Cambria Math" panose="02040503050406030204" pitchFamily="18" charset="0"/>
                            </a:rPr>
                          </m:ctrlPr>
                        </m:sSubSupPr>
                        <m:e>
                          <m:r>
                            <a:rPr lang="hu-HU" sz="2400" i="1">
                              <a:latin typeface="Cambria Math" panose="02040503050406030204" pitchFamily="18" charset="0"/>
                              <a:ea typeface="Cambria Math" panose="02040503050406030204" pitchFamily="18" charset="0"/>
                            </a:rPr>
                            <m:t>𝜀</m:t>
                          </m:r>
                        </m:e>
                        <m:sub>
                          <m:f>
                            <m:fPr>
                              <m:type m:val="lin"/>
                              <m:ctrlPr>
                                <a:rPr lang="hu-HU" sz="2400" i="1">
                                  <a:latin typeface="Cambria Math" panose="02040503050406030204" pitchFamily="18" charset="0"/>
                                  <a:ea typeface="Cambria Math" panose="02040503050406030204" pitchFamily="18" charset="0"/>
                                </a:rPr>
                              </m:ctrlPr>
                            </m:fPr>
                            <m:num>
                              <m:r>
                                <a:rPr lang="hu-HU" sz="2400" i="1">
                                  <a:latin typeface="Cambria Math" panose="02040503050406030204" pitchFamily="18" charset="0"/>
                                  <a:ea typeface="Cambria Math" panose="02040503050406030204" pitchFamily="18" charset="0"/>
                                </a:rPr>
                                <m:t>𝑍𝑛</m:t>
                              </m:r>
                            </m:num>
                            <m:den>
                              <m:sSup>
                                <m:sSupPr>
                                  <m:ctrlPr>
                                    <a:rPr lang="hu-HU" sz="2400" i="1">
                                      <a:latin typeface="Cambria Math" panose="02040503050406030204" pitchFamily="18" charset="0"/>
                                      <a:ea typeface="Cambria Math" panose="02040503050406030204" pitchFamily="18" charset="0"/>
                                    </a:rPr>
                                  </m:ctrlPr>
                                </m:sSupPr>
                                <m:e>
                                  <m:r>
                                    <a:rPr lang="hu-HU" sz="2400" i="1">
                                      <a:latin typeface="Cambria Math" panose="02040503050406030204" pitchFamily="18" charset="0"/>
                                      <a:ea typeface="Cambria Math" panose="02040503050406030204" pitchFamily="18" charset="0"/>
                                    </a:rPr>
                                    <m:t>𝑍𝑛</m:t>
                                  </m:r>
                                </m:e>
                                <m:sup>
                                  <m:r>
                                    <a:rPr lang="hu-HU" sz="2400" i="1">
                                      <a:latin typeface="Cambria Math" panose="02040503050406030204" pitchFamily="18" charset="0"/>
                                      <a:ea typeface="Cambria Math" panose="02040503050406030204" pitchFamily="18" charset="0"/>
                                    </a:rPr>
                                    <m:t>2+</m:t>
                                  </m:r>
                                </m:sup>
                              </m:sSup>
                            </m:den>
                          </m:f>
                        </m:sub>
                        <m:sup>
                          <m:r>
                            <a:rPr lang="hu-HU" sz="2400" i="1">
                              <a:latin typeface="Cambria Math" panose="02040503050406030204" pitchFamily="18" charset="0"/>
                            </a:rPr>
                            <m:t>0</m:t>
                          </m:r>
                        </m:sup>
                      </m:sSubSup>
                      <m:r>
                        <a:rPr lang="hu-HU" sz="2400" i="1">
                          <a:latin typeface="Cambria Math" panose="02040503050406030204" pitchFamily="18" charset="0"/>
                        </a:rPr>
                        <m:t>+</m:t>
                      </m:r>
                      <m:f>
                        <m:fPr>
                          <m:ctrlPr>
                            <a:rPr lang="hu-HU" sz="2400" i="1" smtClean="0">
                              <a:latin typeface="Cambria Math" panose="02040503050406030204" pitchFamily="18" charset="0"/>
                            </a:rPr>
                          </m:ctrlPr>
                        </m:fPr>
                        <m:num>
                          <m:r>
                            <a:rPr lang="hu-HU" sz="2400" b="0" i="1" smtClean="0">
                              <a:latin typeface="Cambria Math" panose="02040503050406030204" pitchFamily="18" charset="0"/>
                            </a:rPr>
                            <m:t>𝑅𝑇</m:t>
                          </m:r>
                        </m:num>
                        <m:den>
                          <m:r>
                            <a:rPr lang="hu-HU" sz="2400" b="0" i="1" smtClean="0">
                              <a:latin typeface="Cambria Math" panose="02040503050406030204" pitchFamily="18" charset="0"/>
                            </a:rPr>
                            <m:t>2</m:t>
                          </m:r>
                          <m:r>
                            <a:rPr lang="hu-HU" sz="2400" b="0" i="1" smtClean="0">
                              <a:latin typeface="Cambria Math" panose="02040503050406030204" pitchFamily="18" charset="0"/>
                            </a:rPr>
                            <m:t>𝐹</m:t>
                          </m:r>
                        </m:den>
                      </m:f>
                      <m:r>
                        <a:rPr lang="hu-HU" sz="2400" i="1">
                          <a:latin typeface="Cambria Math" panose="02040503050406030204" pitchFamily="18" charset="0"/>
                        </a:rPr>
                        <m:t> </m:t>
                      </m:r>
                      <m:r>
                        <a:rPr lang="hu-HU" sz="2400" i="1">
                          <a:latin typeface="Cambria Math" panose="02040503050406030204" pitchFamily="18" charset="0"/>
                        </a:rPr>
                        <m:t>𝑙𝑛</m:t>
                      </m:r>
                      <m:d>
                        <m:dPr>
                          <m:ctrlPr>
                            <a:rPr lang="hu-HU" sz="2400" i="1">
                              <a:latin typeface="Cambria Math" panose="02040503050406030204" pitchFamily="18" charset="0"/>
                            </a:rPr>
                          </m:ctrlPr>
                        </m:dPr>
                        <m:e>
                          <m:f>
                            <m:fPr>
                              <m:ctrlPr>
                                <a:rPr lang="hu-HU" sz="2400" i="1">
                                  <a:latin typeface="Cambria Math" panose="02040503050406030204" pitchFamily="18" charset="0"/>
                                </a:rPr>
                              </m:ctrlPr>
                            </m:fPr>
                            <m:num>
                              <m:d>
                                <m:dPr>
                                  <m:begChr m:val="["/>
                                  <m:endChr m:val="]"/>
                                  <m:ctrlPr>
                                    <a:rPr lang="hu-HU" sz="2400" i="1">
                                      <a:latin typeface="Cambria Math" panose="02040503050406030204" pitchFamily="18" charset="0"/>
                                    </a:rPr>
                                  </m:ctrlPr>
                                </m:dPr>
                                <m:e>
                                  <m:sSup>
                                    <m:sSupPr>
                                      <m:ctrlPr>
                                        <a:rPr lang="hu-HU" sz="2400" i="1">
                                          <a:latin typeface="Cambria Math" panose="02040503050406030204" pitchFamily="18" charset="0"/>
                                        </a:rPr>
                                      </m:ctrlPr>
                                    </m:sSupPr>
                                    <m:e>
                                      <m:r>
                                        <a:rPr lang="hu-HU" sz="2400" i="1">
                                          <a:latin typeface="Cambria Math" panose="02040503050406030204" pitchFamily="18" charset="0"/>
                                        </a:rPr>
                                        <m:t>𝑍𝑛</m:t>
                                      </m:r>
                                    </m:e>
                                    <m:sup>
                                      <m:r>
                                        <a:rPr lang="hu-HU" sz="2400" i="1">
                                          <a:latin typeface="Cambria Math" panose="02040503050406030204" pitchFamily="18" charset="0"/>
                                        </a:rPr>
                                        <m:t>2+</m:t>
                                      </m:r>
                                    </m:sup>
                                  </m:sSup>
                                </m:e>
                              </m:d>
                            </m:num>
                            <m:den>
                              <m:r>
                                <a:rPr lang="hu-HU" sz="2400" i="1">
                                  <a:latin typeface="Cambria Math" panose="02040503050406030204" pitchFamily="18" charset="0"/>
                                </a:rPr>
                                <m:t>1</m:t>
                              </m:r>
                              <m:r>
                                <a:rPr lang="hu-HU" sz="2400" i="1">
                                  <a:latin typeface="Cambria Math" panose="02040503050406030204" pitchFamily="18" charset="0"/>
                                </a:rPr>
                                <m:t>𝑀</m:t>
                              </m:r>
                            </m:den>
                          </m:f>
                        </m:e>
                      </m:d>
                    </m:oMath>
                  </m:oMathPara>
                </a14:m>
                <a:endParaRPr lang="hu-HU" sz="2400" dirty="0"/>
              </a:p>
            </p:txBody>
          </p:sp>
        </mc:Choice>
        <mc:Fallback xmlns="">
          <p:sp>
            <p:nvSpPr>
              <p:cNvPr id="6" name="Szövegdoboz 5">
                <a:extLst>
                  <a:ext uri="{FF2B5EF4-FFF2-40B4-BE49-F238E27FC236}">
                    <a16:creationId xmlns:a16="http://schemas.microsoft.com/office/drawing/2014/main" id="{D29A7706-E604-405F-A349-73C153B77278}"/>
                  </a:ext>
                </a:extLst>
              </p:cNvPr>
              <p:cNvSpPr txBox="1">
                <a:spLocks noRot="1" noChangeAspect="1" noMove="1" noResize="1" noEditPoints="1" noAdjustHandles="1" noChangeArrowheads="1" noChangeShapeType="1" noTextEdit="1"/>
              </p:cNvSpPr>
              <p:nvPr/>
            </p:nvSpPr>
            <p:spPr>
              <a:xfrm>
                <a:off x="367435" y="5746584"/>
                <a:ext cx="5128647" cy="837345"/>
              </a:xfrm>
              <a:prstGeom prst="rect">
                <a:avLst/>
              </a:prstGeom>
              <a:blipFill>
                <a:blip r:embed="rId5"/>
                <a:stretch>
                  <a:fillRect/>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7" name="Szövegdoboz 6">
                <a:extLst>
                  <a:ext uri="{FF2B5EF4-FFF2-40B4-BE49-F238E27FC236}">
                    <a16:creationId xmlns:a16="http://schemas.microsoft.com/office/drawing/2014/main" id="{533FC3A9-280D-4C5C-B705-3F6538FCC35F}"/>
                  </a:ext>
                </a:extLst>
              </p:cNvPr>
              <p:cNvSpPr txBox="1"/>
              <p:nvPr/>
            </p:nvSpPr>
            <p:spPr>
              <a:xfrm>
                <a:off x="3669436" y="4026641"/>
                <a:ext cx="1583510"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2400" i="1" smtClean="0">
                          <a:latin typeface="Cambria Math" panose="02040503050406030204" pitchFamily="18" charset="0"/>
                          <a:ea typeface="Cambria Math" panose="02040503050406030204" pitchFamily="18" charset="0"/>
                        </a:rPr>
                        <m:t>𝐵</m:t>
                      </m:r>
                      <m:r>
                        <a:rPr lang="hu-HU" sz="2400" b="0" i="1" smtClean="0">
                          <a:latin typeface="Cambria Math" panose="02040503050406030204" pitchFamily="18" charset="0"/>
                          <a:ea typeface="Cambria Math" panose="02040503050406030204" pitchFamily="18" charset="0"/>
                        </a:rPr>
                        <m:t>=</m:t>
                      </m:r>
                      <m:f>
                        <m:fPr>
                          <m:type m:val="lin"/>
                          <m:ctrlPr>
                            <a:rPr lang="hu-HU" sz="2400" b="0" i="1" smtClean="0">
                              <a:latin typeface="Cambria Math" panose="02040503050406030204" pitchFamily="18" charset="0"/>
                              <a:ea typeface="Cambria Math" panose="02040503050406030204" pitchFamily="18" charset="0"/>
                            </a:rPr>
                          </m:ctrlPr>
                        </m:fPr>
                        <m:num>
                          <m:r>
                            <a:rPr lang="hu-HU" sz="2400" b="0" i="1" smtClean="0">
                              <a:latin typeface="Cambria Math" panose="02040503050406030204" pitchFamily="18" charset="0"/>
                              <a:ea typeface="Cambria Math" panose="02040503050406030204" pitchFamily="18" charset="0"/>
                            </a:rPr>
                            <m:t>𝑅𝑇</m:t>
                          </m:r>
                        </m:num>
                        <m:den>
                          <m:r>
                            <a:rPr lang="hu-HU" sz="2400" b="0" i="1" smtClean="0">
                              <a:latin typeface="Cambria Math" panose="02040503050406030204" pitchFamily="18" charset="0"/>
                              <a:ea typeface="Cambria Math" panose="02040503050406030204" pitchFamily="18" charset="0"/>
                            </a:rPr>
                            <m:t>𝑧𝐹</m:t>
                          </m:r>
                        </m:den>
                      </m:f>
                    </m:oMath>
                  </m:oMathPara>
                </a14:m>
                <a:endParaRPr lang="hu-HU" sz="2400" dirty="0"/>
              </a:p>
            </p:txBody>
          </p:sp>
        </mc:Choice>
        <mc:Fallback xmlns="">
          <p:sp>
            <p:nvSpPr>
              <p:cNvPr id="7" name="Szövegdoboz 6">
                <a:extLst>
                  <a:ext uri="{FF2B5EF4-FFF2-40B4-BE49-F238E27FC236}">
                    <a16:creationId xmlns:a16="http://schemas.microsoft.com/office/drawing/2014/main" id="{533FC3A9-280D-4C5C-B705-3F6538FCC35F}"/>
                  </a:ext>
                </a:extLst>
              </p:cNvPr>
              <p:cNvSpPr txBox="1">
                <a:spLocks noRot="1" noChangeAspect="1" noMove="1" noResize="1" noEditPoints="1" noAdjustHandles="1" noChangeArrowheads="1" noChangeShapeType="1" noTextEdit="1"/>
              </p:cNvSpPr>
              <p:nvPr/>
            </p:nvSpPr>
            <p:spPr>
              <a:xfrm>
                <a:off x="3669436" y="4026641"/>
                <a:ext cx="1583510" cy="369332"/>
              </a:xfrm>
              <a:prstGeom prst="rect">
                <a:avLst/>
              </a:prstGeom>
              <a:blipFill>
                <a:blip r:embed="rId6"/>
                <a:stretch>
                  <a:fillRect l="-4231" t="-171667" r="-36538" b="-255000"/>
                </a:stretch>
              </a:blipFill>
            </p:spPr>
            <p:txBody>
              <a:bodyPr/>
              <a:lstStyle/>
              <a:p>
                <a:r>
                  <a:rPr lang="hu-HU">
                    <a:noFill/>
                  </a:rPr>
                  <a:t> </a:t>
                </a:r>
              </a:p>
            </p:txBody>
          </p:sp>
        </mc:Fallback>
      </mc:AlternateContent>
    </p:spTree>
    <p:extLst>
      <p:ext uri="{BB962C8B-B14F-4D97-AF65-F5344CB8AC3E}">
        <p14:creationId xmlns:p14="http://schemas.microsoft.com/office/powerpoint/2010/main" val="3088777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5" grpId="0"/>
      <p:bldP spid="6"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églalap: lekerekített 3">
            <a:extLst>
              <a:ext uri="{FF2B5EF4-FFF2-40B4-BE49-F238E27FC236}">
                <a16:creationId xmlns:a16="http://schemas.microsoft.com/office/drawing/2014/main" id="{9594F2B1-413D-4DBC-885F-6B8835A675CF}"/>
              </a:ext>
            </a:extLst>
          </p:cNvPr>
          <p:cNvSpPr/>
          <p:nvPr/>
        </p:nvSpPr>
        <p:spPr>
          <a:xfrm>
            <a:off x="3330314" y="434717"/>
            <a:ext cx="5561351" cy="15589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5400" dirty="0">
                <a:latin typeface="Times New Roman" panose="02020603050405020304" pitchFamily="18" charset="0"/>
                <a:cs typeface="Times New Roman" panose="02020603050405020304" pitchFamily="18" charset="0"/>
              </a:rPr>
              <a:t>Elektrokémia</a:t>
            </a:r>
          </a:p>
        </p:txBody>
      </p:sp>
      <p:sp>
        <p:nvSpPr>
          <p:cNvPr id="7" name="Téglalap: lekerekített 6">
            <a:extLst>
              <a:ext uri="{FF2B5EF4-FFF2-40B4-BE49-F238E27FC236}">
                <a16:creationId xmlns:a16="http://schemas.microsoft.com/office/drawing/2014/main" id="{787CD7F3-D0B8-4CC2-90D4-275E140A149F}"/>
              </a:ext>
            </a:extLst>
          </p:cNvPr>
          <p:cNvSpPr/>
          <p:nvPr/>
        </p:nvSpPr>
        <p:spPr>
          <a:xfrm>
            <a:off x="347271" y="2870616"/>
            <a:ext cx="3013024" cy="78698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2400" dirty="0">
                <a:latin typeface="Times New Roman" panose="02020603050405020304" pitchFamily="18" charset="0"/>
                <a:cs typeface="Times New Roman" panose="02020603050405020304" pitchFamily="18" charset="0"/>
              </a:rPr>
              <a:t>Ionos vezetők</a:t>
            </a:r>
          </a:p>
        </p:txBody>
      </p:sp>
      <p:sp>
        <p:nvSpPr>
          <p:cNvPr id="8" name="Téglalap: lekerekített 7">
            <a:extLst>
              <a:ext uri="{FF2B5EF4-FFF2-40B4-BE49-F238E27FC236}">
                <a16:creationId xmlns:a16="http://schemas.microsoft.com/office/drawing/2014/main" id="{399E1904-C4D3-4D74-899B-834702378DA5}"/>
              </a:ext>
            </a:extLst>
          </p:cNvPr>
          <p:cNvSpPr/>
          <p:nvPr/>
        </p:nvSpPr>
        <p:spPr>
          <a:xfrm>
            <a:off x="4576992" y="3554475"/>
            <a:ext cx="3052999" cy="78698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2400" dirty="0">
                <a:latin typeface="Times New Roman" panose="02020603050405020304" pitchFamily="18" charset="0"/>
                <a:cs typeface="Times New Roman" panose="02020603050405020304" pitchFamily="18" charset="0"/>
              </a:rPr>
              <a:t>Áramtermelés kémiai reakcióval</a:t>
            </a:r>
          </a:p>
        </p:txBody>
      </p:sp>
      <p:sp>
        <p:nvSpPr>
          <p:cNvPr id="9" name="Téglalap: lekerekített 8">
            <a:extLst>
              <a:ext uri="{FF2B5EF4-FFF2-40B4-BE49-F238E27FC236}">
                <a16:creationId xmlns:a16="http://schemas.microsoft.com/office/drawing/2014/main" id="{0D980B23-DB5D-4673-BEF8-A4544F8B3F20}"/>
              </a:ext>
            </a:extLst>
          </p:cNvPr>
          <p:cNvSpPr/>
          <p:nvPr/>
        </p:nvSpPr>
        <p:spPr>
          <a:xfrm>
            <a:off x="8147150" y="2869575"/>
            <a:ext cx="3710067" cy="78698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2400" dirty="0">
                <a:latin typeface="Times New Roman" panose="02020603050405020304" pitchFamily="18" charset="0"/>
                <a:cs typeface="Times New Roman" panose="02020603050405020304" pitchFamily="18" charset="0"/>
              </a:rPr>
              <a:t>Kémiai reakció elektromos áram hatására</a:t>
            </a:r>
          </a:p>
        </p:txBody>
      </p:sp>
      <p:sp>
        <p:nvSpPr>
          <p:cNvPr id="10" name="Téglalap: lekerekített 9">
            <a:extLst>
              <a:ext uri="{FF2B5EF4-FFF2-40B4-BE49-F238E27FC236}">
                <a16:creationId xmlns:a16="http://schemas.microsoft.com/office/drawing/2014/main" id="{62B9862D-E21A-4004-89CF-76EBF2E92E1E}"/>
              </a:ext>
            </a:extLst>
          </p:cNvPr>
          <p:cNvSpPr/>
          <p:nvPr/>
        </p:nvSpPr>
        <p:spPr>
          <a:xfrm>
            <a:off x="349769" y="4641960"/>
            <a:ext cx="3013024" cy="1204208"/>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hu-HU" sz="2400" dirty="0">
                <a:latin typeface="Times New Roman" panose="02020603050405020304" pitchFamily="18" charset="0"/>
                <a:cs typeface="Times New Roman" panose="02020603050405020304" pitchFamily="18" charset="0"/>
              </a:rPr>
              <a:t>- olvadékok vezetése</a:t>
            </a:r>
          </a:p>
          <a:p>
            <a:r>
              <a:rPr lang="hu-HU" sz="2400" dirty="0">
                <a:latin typeface="Times New Roman" panose="02020603050405020304" pitchFamily="18" charset="0"/>
                <a:cs typeface="Times New Roman" panose="02020603050405020304" pitchFamily="18" charset="0"/>
              </a:rPr>
              <a:t>- oldatok vezetése</a:t>
            </a:r>
          </a:p>
        </p:txBody>
      </p:sp>
      <p:sp>
        <p:nvSpPr>
          <p:cNvPr id="12" name="Téglalap: lekerekített 11">
            <a:extLst>
              <a:ext uri="{FF2B5EF4-FFF2-40B4-BE49-F238E27FC236}">
                <a16:creationId xmlns:a16="http://schemas.microsoft.com/office/drawing/2014/main" id="{0298589E-DAF7-4A9F-9BBB-8BD1095C6CC7}"/>
              </a:ext>
            </a:extLst>
          </p:cNvPr>
          <p:cNvSpPr/>
          <p:nvPr/>
        </p:nvSpPr>
        <p:spPr>
          <a:xfrm>
            <a:off x="4594477" y="5049178"/>
            <a:ext cx="3013024" cy="1546483"/>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Tx/>
              <a:buChar char="-"/>
            </a:pPr>
            <a:r>
              <a:rPr lang="hu-HU" sz="2400" dirty="0">
                <a:latin typeface="Times New Roman" panose="02020603050405020304" pitchFamily="18" charset="0"/>
                <a:cs typeface="Times New Roman" panose="02020603050405020304" pitchFamily="18" charset="0"/>
              </a:rPr>
              <a:t> </a:t>
            </a:r>
            <a:r>
              <a:rPr lang="hu-HU" sz="2400" dirty="0" err="1">
                <a:latin typeface="Times New Roman" panose="02020603050405020304" pitchFamily="18" charset="0"/>
                <a:cs typeface="Times New Roman" panose="02020603050405020304" pitchFamily="18" charset="0"/>
              </a:rPr>
              <a:t>galváncellák</a:t>
            </a:r>
            <a:endParaRPr lang="hu-HU" sz="2400" dirty="0">
              <a:latin typeface="Times New Roman" panose="02020603050405020304" pitchFamily="18" charset="0"/>
              <a:cs typeface="Times New Roman" panose="02020603050405020304" pitchFamily="18" charset="0"/>
            </a:endParaRPr>
          </a:p>
          <a:p>
            <a:r>
              <a:rPr lang="hu-HU" sz="2400" dirty="0">
                <a:latin typeface="Times New Roman" panose="02020603050405020304" pitchFamily="18" charset="0"/>
                <a:cs typeface="Times New Roman" panose="02020603050405020304" pitchFamily="18" charset="0"/>
              </a:rPr>
              <a:t>- akkumulátorok</a:t>
            </a:r>
          </a:p>
          <a:p>
            <a:r>
              <a:rPr lang="hu-HU" sz="2400" dirty="0">
                <a:latin typeface="Times New Roman" panose="02020603050405020304" pitchFamily="18" charset="0"/>
                <a:cs typeface="Times New Roman" panose="02020603050405020304" pitchFamily="18" charset="0"/>
              </a:rPr>
              <a:t>- tüzelőanyag cellák</a:t>
            </a:r>
          </a:p>
        </p:txBody>
      </p:sp>
      <p:sp>
        <p:nvSpPr>
          <p:cNvPr id="13" name="Téglalap: lekerekített 12">
            <a:extLst>
              <a:ext uri="{FF2B5EF4-FFF2-40B4-BE49-F238E27FC236}">
                <a16:creationId xmlns:a16="http://schemas.microsoft.com/office/drawing/2014/main" id="{DBD161EB-76C9-4944-908A-D3FC0C295599}"/>
              </a:ext>
            </a:extLst>
          </p:cNvPr>
          <p:cNvSpPr/>
          <p:nvPr/>
        </p:nvSpPr>
        <p:spPr>
          <a:xfrm>
            <a:off x="8484206" y="4763236"/>
            <a:ext cx="3013024" cy="647073"/>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hu-HU" sz="2400" dirty="0">
                <a:latin typeface="Times New Roman" panose="02020603050405020304" pitchFamily="18" charset="0"/>
                <a:cs typeface="Times New Roman" panose="02020603050405020304" pitchFamily="18" charset="0"/>
              </a:rPr>
              <a:t>- </a:t>
            </a:r>
            <a:r>
              <a:rPr lang="hu-HU" sz="2400" dirty="0" err="1">
                <a:latin typeface="Times New Roman" panose="02020603050405020304" pitchFamily="18" charset="0"/>
                <a:cs typeface="Times New Roman" panose="02020603050405020304" pitchFamily="18" charset="0"/>
              </a:rPr>
              <a:t>elektrolizáló</a:t>
            </a:r>
            <a:r>
              <a:rPr lang="hu-HU" sz="2400" dirty="0">
                <a:latin typeface="Times New Roman" panose="02020603050405020304" pitchFamily="18" charset="0"/>
                <a:cs typeface="Times New Roman" panose="02020603050405020304" pitchFamily="18" charset="0"/>
              </a:rPr>
              <a:t> cellák</a:t>
            </a:r>
          </a:p>
        </p:txBody>
      </p:sp>
      <p:cxnSp>
        <p:nvCxnSpPr>
          <p:cNvPr id="3" name="Egyenes összekötő nyíllal 2">
            <a:extLst>
              <a:ext uri="{FF2B5EF4-FFF2-40B4-BE49-F238E27FC236}">
                <a16:creationId xmlns:a16="http://schemas.microsoft.com/office/drawing/2014/main" id="{789B6BD0-624A-4FD1-A39E-0716991D0C0F}"/>
              </a:ext>
            </a:extLst>
          </p:cNvPr>
          <p:cNvCxnSpPr>
            <a:cxnSpLocks/>
            <a:endCxn id="7" idx="0"/>
          </p:cNvCxnSpPr>
          <p:nvPr/>
        </p:nvCxnSpPr>
        <p:spPr>
          <a:xfrm flipH="1">
            <a:off x="1853783" y="1925782"/>
            <a:ext cx="1554435" cy="944834"/>
          </a:xfrm>
          <a:prstGeom prst="straightConnector1">
            <a:avLst/>
          </a:prstGeom>
          <a:ln w="63500">
            <a:solidFill>
              <a:srgbClr val="FF0000"/>
            </a:solidFill>
            <a:tailEnd type="stealth"/>
          </a:ln>
        </p:spPr>
        <p:style>
          <a:lnRef idx="1">
            <a:schemeClr val="accent1"/>
          </a:lnRef>
          <a:fillRef idx="0">
            <a:schemeClr val="accent1"/>
          </a:fillRef>
          <a:effectRef idx="0">
            <a:schemeClr val="accent1"/>
          </a:effectRef>
          <a:fontRef idx="minor">
            <a:schemeClr val="tx1"/>
          </a:fontRef>
        </p:style>
      </p:cxnSp>
      <p:cxnSp>
        <p:nvCxnSpPr>
          <p:cNvPr id="14" name="Egyenes összekötő nyíllal 13">
            <a:extLst>
              <a:ext uri="{FF2B5EF4-FFF2-40B4-BE49-F238E27FC236}">
                <a16:creationId xmlns:a16="http://schemas.microsoft.com/office/drawing/2014/main" id="{F11A1BCD-3F73-4F15-A4F2-27C04DD22385}"/>
              </a:ext>
            </a:extLst>
          </p:cNvPr>
          <p:cNvCxnSpPr>
            <a:cxnSpLocks/>
            <a:stCxn id="9" idx="2"/>
            <a:endCxn id="13" idx="0"/>
          </p:cNvCxnSpPr>
          <p:nvPr/>
        </p:nvCxnSpPr>
        <p:spPr>
          <a:xfrm flipH="1">
            <a:off x="9990718" y="3656557"/>
            <a:ext cx="11466" cy="1106679"/>
          </a:xfrm>
          <a:prstGeom prst="straightConnector1">
            <a:avLst/>
          </a:prstGeom>
          <a:ln w="63500">
            <a:solidFill>
              <a:srgbClr val="FF0000"/>
            </a:solidFill>
            <a:tailEnd type="stealth"/>
          </a:ln>
        </p:spPr>
        <p:style>
          <a:lnRef idx="1">
            <a:schemeClr val="accent1"/>
          </a:lnRef>
          <a:fillRef idx="0">
            <a:schemeClr val="accent1"/>
          </a:fillRef>
          <a:effectRef idx="0">
            <a:schemeClr val="accent1"/>
          </a:effectRef>
          <a:fontRef idx="minor">
            <a:schemeClr val="tx1"/>
          </a:fontRef>
        </p:style>
      </p:cxnSp>
      <p:cxnSp>
        <p:nvCxnSpPr>
          <p:cNvPr id="15" name="Egyenes összekötő nyíllal 14">
            <a:extLst>
              <a:ext uri="{FF2B5EF4-FFF2-40B4-BE49-F238E27FC236}">
                <a16:creationId xmlns:a16="http://schemas.microsoft.com/office/drawing/2014/main" id="{DB23EDEB-C11C-4657-8770-025DD4E1CBB1}"/>
              </a:ext>
            </a:extLst>
          </p:cNvPr>
          <p:cNvCxnSpPr>
            <a:cxnSpLocks/>
            <a:endCxn id="9" idx="0"/>
          </p:cNvCxnSpPr>
          <p:nvPr/>
        </p:nvCxnSpPr>
        <p:spPr>
          <a:xfrm>
            <a:off x="8814216" y="1903751"/>
            <a:ext cx="1187968" cy="965824"/>
          </a:xfrm>
          <a:prstGeom prst="straightConnector1">
            <a:avLst/>
          </a:prstGeom>
          <a:ln w="63500">
            <a:solidFill>
              <a:srgbClr val="FF0000"/>
            </a:solidFill>
            <a:tailEnd type="stealth"/>
          </a:ln>
        </p:spPr>
        <p:style>
          <a:lnRef idx="1">
            <a:schemeClr val="accent1"/>
          </a:lnRef>
          <a:fillRef idx="0">
            <a:schemeClr val="accent1"/>
          </a:fillRef>
          <a:effectRef idx="0">
            <a:schemeClr val="accent1"/>
          </a:effectRef>
          <a:fontRef idx="minor">
            <a:schemeClr val="tx1"/>
          </a:fontRef>
        </p:style>
      </p:cxnSp>
      <p:cxnSp>
        <p:nvCxnSpPr>
          <p:cNvPr id="16" name="Egyenes összekötő nyíllal 15">
            <a:extLst>
              <a:ext uri="{FF2B5EF4-FFF2-40B4-BE49-F238E27FC236}">
                <a16:creationId xmlns:a16="http://schemas.microsoft.com/office/drawing/2014/main" id="{C61B5D48-2B18-4AB1-9844-5C2F3DCC8903}"/>
              </a:ext>
            </a:extLst>
          </p:cNvPr>
          <p:cNvCxnSpPr>
            <a:cxnSpLocks/>
            <a:stCxn id="7" idx="2"/>
            <a:endCxn id="10" idx="0"/>
          </p:cNvCxnSpPr>
          <p:nvPr/>
        </p:nvCxnSpPr>
        <p:spPr>
          <a:xfrm>
            <a:off x="1853783" y="3657598"/>
            <a:ext cx="2498" cy="984362"/>
          </a:xfrm>
          <a:prstGeom prst="straightConnector1">
            <a:avLst/>
          </a:prstGeom>
          <a:ln w="63500">
            <a:solidFill>
              <a:srgbClr val="FF0000"/>
            </a:solidFill>
            <a:tailEnd type="stealth"/>
          </a:ln>
        </p:spPr>
        <p:style>
          <a:lnRef idx="1">
            <a:schemeClr val="accent1"/>
          </a:lnRef>
          <a:fillRef idx="0">
            <a:schemeClr val="accent1"/>
          </a:fillRef>
          <a:effectRef idx="0">
            <a:schemeClr val="accent1"/>
          </a:effectRef>
          <a:fontRef idx="minor">
            <a:schemeClr val="tx1"/>
          </a:fontRef>
        </p:style>
      </p:cxnSp>
      <p:cxnSp>
        <p:nvCxnSpPr>
          <p:cNvPr id="21" name="Egyenes összekötő nyíllal 20">
            <a:extLst>
              <a:ext uri="{FF2B5EF4-FFF2-40B4-BE49-F238E27FC236}">
                <a16:creationId xmlns:a16="http://schemas.microsoft.com/office/drawing/2014/main" id="{82E9360F-3CB9-49D6-90C5-3F66B67DF75E}"/>
              </a:ext>
            </a:extLst>
          </p:cNvPr>
          <p:cNvCxnSpPr>
            <a:cxnSpLocks/>
            <a:stCxn id="8" idx="2"/>
            <a:endCxn id="12" idx="0"/>
          </p:cNvCxnSpPr>
          <p:nvPr/>
        </p:nvCxnSpPr>
        <p:spPr>
          <a:xfrm flipH="1">
            <a:off x="6100989" y="4341457"/>
            <a:ext cx="2503" cy="707721"/>
          </a:xfrm>
          <a:prstGeom prst="straightConnector1">
            <a:avLst/>
          </a:prstGeom>
          <a:ln w="63500">
            <a:solidFill>
              <a:srgbClr val="FF0000"/>
            </a:solidFill>
            <a:tailEnd type="stealth"/>
          </a:ln>
        </p:spPr>
        <p:style>
          <a:lnRef idx="1">
            <a:schemeClr val="accent1"/>
          </a:lnRef>
          <a:fillRef idx="0">
            <a:schemeClr val="accent1"/>
          </a:fillRef>
          <a:effectRef idx="0">
            <a:schemeClr val="accent1"/>
          </a:effectRef>
          <a:fontRef idx="minor">
            <a:schemeClr val="tx1"/>
          </a:fontRef>
        </p:style>
      </p:cxnSp>
      <p:cxnSp>
        <p:nvCxnSpPr>
          <p:cNvPr id="22" name="Egyenes összekötő nyíllal 21">
            <a:extLst>
              <a:ext uri="{FF2B5EF4-FFF2-40B4-BE49-F238E27FC236}">
                <a16:creationId xmlns:a16="http://schemas.microsoft.com/office/drawing/2014/main" id="{47BB9D90-3B6E-4A50-B667-E841FC60AC6D}"/>
              </a:ext>
            </a:extLst>
          </p:cNvPr>
          <p:cNvCxnSpPr>
            <a:cxnSpLocks/>
            <a:stCxn id="4" idx="2"/>
            <a:endCxn id="8" idx="0"/>
          </p:cNvCxnSpPr>
          <p:nvPr/>
        </p:nvCxnSpPr>
        <p:spPr>
          <a:xfrm flipH="1">
            <a:off x="6103492" y="1993694"/>
            <a:ext cx="7498" cy="1560781"/>
          </a:xfrm>
          <a:prstGeom prst="straightConnector1">
            <a:avLst/>
          </a:prstGeom>
          <a:ln w="63500">
            <a:solidFill>
              <a:srgbClr val="FF0000"/>
            </a:solidFill>
            <a:tailEnd type="stealt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39995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1000"/>
                                  </p:stCondLst>
                                  <p:childTnLst>
                                    <p:set>
                                      <p:cBhvr>
                                        <p:cTn id="9" dur="1" fill="hold">
                                          <p:stCondLst>
                                            <p:cond delay="0"/>
                                          </p:stCondLst>
                                        </p:cTn>
                                        <p:tgtEl>
                                          <p:spTgt spid="7"/>
                                        </p:tgtEl>
                                        <p:attrNameLst>
                                          <p:attrName>style.visibility</p:attrName>
                                        </p:attrNameLst>
                                      </p:cBhvr>
                                      <p:to>
                                        <p:strVal val="visible"/>
                                      </p:to>
                                    </p:set>
                                  </p:childTnLst>
                                </p:cTn>
                              </p:par>
                            </p:childTnLst>
                          </p:cTn>
                        </p:par>
                        <p:par>
                          <p:cTn id="10" fill="hold">
                            <p:stCondLst>
                              <p:cond delay="1000"/>
                            </p:stCondLst>
                            <p:childTnLst>
                              <p:par>
                                <p:cTn id="11" presetID="1" presetClass="entr" presetSubtype="0" fill="hold" nodeType="afterEffect">
                                  <p:stCondLst>
                                    <p:cond delay="500"/>
                                  </p:stCondLst>
                                  <p:childTnLst>
                                    <p:set>
                                      <p:cBhvr>
                                        <p:cTn id="12" dur="1" fill="hold">
                                          <p:stCondLst>
                                            <p:cond delay="0"/>
                                          </p:stCondLst>
                                        </p:cTn>
                                        <p:tgtEl>
                                          <p:spTgt spid="16"/>
                                        </p:tgtEl>
                                        <p:attrNameLst>
                                          <p:attrName>style.visibility</p:attrName>
                                        </p:attrNameLst>
                                      </p:cBhvr>
                                      <p:to>
                                        <p:strVal val="visible"/>
                                      </p:to>
                                    </p:set>
                                  </p:childTnLst>
                                </p:cTn>
                              </p:par>
                            </p:childTnLst>
                          </p:cTn>
                        </p:par>
                        <p:par>
                          <p:cTn id="13" fill="hold">
                            <p:stCondLst>
                              <p:cond delay="1500"/>
                            </p:stCondLst>
                            <p:childTnLst>
                              <p:par>
                                <p:cTn id="14" presetID="1" presetClass="entr" presetSubtype="0" fill="hold" grpId="0" nodeType="afterEffect">
                                  <p:stCondLst>
                                    <p:cond delay="1000"/>
                                  </p:stCondLst>
                                  <p:childTnLst>
                                    <p:set>
                                      <p:cBhvr>
                                        <p:cTn id="15" dur="1" fill="hold">
                                          <p:stCondLst>
                                            <p:cond delay="0"/>
                                          </p:stCondLst>
                                        </p:cTn>
                                        <p:tgtEl>
                                          <p:spTgt spid="10"/>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22"/>
                                        </p:tgtEl>
                                        <p:attrNameLst>
                                          <p:attrName>style.visibility</p:attrName>
                                        </p:attrNameLst>
                                      </p:cBhvr>
                                      <p:to>
                                        <p:strVal val="visible"/>
                                      </p:to>
                                    </p:set>
                                  </p:childTnLst>
                                </p:cTn>
                              </p:par>
                            </p:childTnLst>
                          </p:cTn>
                        </p:par>
                        <p:par>
                          <p:cTn id="20" fill="hold">
                            <p:stCondLst>
                              <p:cond delay="0"/>
                            </p:stCondLst>
                            <p:childTnLst>
                              <p:par>
                                <p:cTn id="21" presetID="1" presetClass="entr" presetSubtype="0" fill="hold" grpId="0" nodeType="afterEffect">
                                  <p:stCondLst>
                                    <p:cond delay="1000"/>
                                  </p:stCondLst>
                                  <p:childTnLst>
                                    <p:set>
                                      <p:cBhvr>
                                        <p:cTn id="22" dur="1" fill="hold">
                                          <p:stCondLst>
                                            <p:cond delay="0"/>
                                          </p:stCondLst>
                                        </p:cTn>
                                        <p:tgtEl>
                                          <p:spTgt spid="8"/>
                                        </p:tgtEl>
                                        <p:attrNameLst>
                                          <p:attrName>style.visibility</p:attrName>
                                        </p:attrNameLst>
                                      </p:cBhvr>
                                      <p:to>
                                        <p:strVal val="visible"/>
                                      </p:to>
                                    </p:set>
                                  </p:childTnLst>
                                </p:cTn>
                              </p:par>
                            </p:childTnLst>
                          </p:cTn>
                        </p:par>
                        <p:par>
                          <p:cTn id="23" fill="hold">
                            <p:stCondLst>
                              <p:cond delay="1000"/>
                            </p:stCondLst>
                            <p:childTnLst>
                              <p:par>
                                <p:cTn id="24" presetID="1" presetClass="entr" presetSubtype="0" fill="hold" nodeType="afterEffect">
                                  <p:stCondLst>
                                    <p:cond delay="500"/>
                                  </p:stCondLst>
                                  <p:childTnLst>
                                    <p:set>
                                      <p:cBhvr>
                                        <p:cTn id="25" dur="1" fill="hold">
                                          <p:stCondLst>
                                            <p:cond delay="0"/>
                                          </p:stCondLst>
                                        </p:cTn>
                                        <p:tgtEl>
                                          <p:spTgt spid="21"/>
                                        </p:tgtEl>
                                        <p:attrNameLst>
                                          <p:attrName>style.visibility</p:attrName>
                                        </p:attrNameLst>
                                      </p:cBhvr>
                                      <p:to>
                                        <p:strVal val="visible"/>
                                      </p:to>
                                    </p:set>
                                  </p:childTnLst>
                                </p:cTn>
                              </p:par>
                            </p:childTnLst>
                          </p:cTn>
                        </p:par>
                        <p:par>
                          <p:cTn id="26" fill="hold">
                            <p:stCondLst>
                              <p:cond delay="1500"/>
                            </p:stCondLst>
                            <p:childTnLst>
                              <p:par>
                                <p:cTn id="27" presetID="1" presetClass="entr" presetSubtype="0" fill="hold" grpId="0" nodeType="afterEffect">
                                  <p:stCondLst>
                                    <p:cond delay="50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childTnLst>
                          </p:cTn>
                        </p:par>
                        <p:par>
                          <p:cTn id="33" fill="hold">
                            <p:stCondLst>
                              <p:cond delay="0"/>
                            </p:stCondLst>
                            <p:childTnLst>
                              <p:par>
                                <p:cTn id="34" presetID="1" presetClass="entr" presetSubtype="0" fill="hold" grpId="0" nodeType="afterEffect">
                                  <p:stCondLst>
                                    <p:cond delay="1000"/>
                                  </p:stCondLst>
                                  <p:childTnLst>
                                    <p:set>
                                      <p:cBhvr>
                                        <p:cTn id="35" dur="1" fill="hold">
                                          <p:stCondLst>
                                            <p:cond delay="0"/>
                                          </p:stCondLst>
                                        </p:cTn>
                                        <p:tgtEl>
                                          <p:spTgt spid="9"/>
                                        </p:tgtEl>
                                        <p:attrNameLst>
                                          <p:attrName>style.visibility</p:attrName>
                                        </p:attrNameLst>
                                      </p:cBhvr>
                                      <p:to>
                                        <p:strVal val="visible"/>
                                      </p:to>
                                    </p:set>
                                  </p:childTnLst>
                                </p:cTn>
                              </p:par>
                            </p:childTnLst>
                          </p:cTn>
                        </p:par>
                        <p:par>
                          <p:cTn id="36" fill="hold">
                            <p:stCondLst>
                              <p:cond delay="1000"/>
                            </p:stCondLst>
                            <p:childTnLst>
                              <p:par>
                                <p:cTn id="37" presetID="1" presetClass="entr" presetSubtype="0" fill="hold" nodeType="afterEffect">
                                  <p:stCondLst>
                                    <p:cond delay="500"/>
                                  </p:stCondLst>
                                  <p:childTnLst>
                                    <p:set>
                                      <p:cBhvr>
                                        <p:cTn id="38" dur="1" fill="hold">
                                          <p:stCondLst>
                                            <p:cond delay="0"/>
                                          </p:stCondLst>
                                        </p:cTn>
                                        <p:tgtEl>
                                          <p:spTgt spid="14"/>
                                        </p:tgtEl>
                                        <p:attrNameLst>
                                          <p:attrName>style.visibility</p:attrName>
                                        </p:attrNameLst>
                                      </p:cBhvr>
                                      <p:to>
                                        <p:strVal val="visible"/>
                                      </p:to>
                                    </p:set>
                                  </p:childTnLst>
                                </p:cTn>
                              </p:par>
                            </p:childTnLst>
                          </p:cTn>
                        </p:par>
                        <p:par>
                          <p:cTn id="39" fill="hold">
                            <p:stCondLst>
                              <p:cond delay="1500"/>
                            </p:stCondLst>
                            <p:childTnLst>
                              <p:par>
                                <p:cTn id="40" presetID="1" presetClass="entr" presetSubtype="0" fill="hold" grpId="0" nodeType="afterEffect">
                                  <p:stCondLst>
                                    <p:cond delay="500"/>
                                  </p:stCondLst>
                                  <p:childTnLst>
                                    <p:set>
                                      <p:cBhvr>
                                        <p:cTn id="41"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2" grpId="0" animBg="1"/>
      <p:bldP spid="13"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hu-HU" dirty="0">
                <a:latin typeface="Times New Roman" panose="02020603050405020304" pitchFamily="18" charset="0"/>
                <a:cs typeface="Times New Roman" panose="02020603050405020304" pitchFamily="18" charset="0"/>
              </a:rPr>
              <a:t>A </a:t>
            </a:r>
            <a:r>
              <a:rPr lang="hu-HU" dirty="0" err="1">
                <a:latin typeface="Times New Roman" panose="02020603050405020304" pitchFamily="18" charset="0"/>
                <a:cs typeface="Times New Roman" panose="02020603050405020304" pitchFamily="18" charset="0"/>
              </a:rPr>
              <a:t>Nernst</a:t>
            </a:r>
            <a:r>
              <a:rPr lang="hu-HU" dirty="0">
                <a:latin typeface="Times New Roman" panose="02020603050405020304" pitchFamily="18" charset="0"/>
                <a:cs typeface="Times New Roman" panose="02020603050405020304" pitchFamily="18" charset="0"/>
              </a:rPr>
              <a:t>-egyenlet – általános alakja</a:t>
            </a:r>
          </a:p>
        </p:txBody>
      </p:sp>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662544"/>
            <a:ext cx="11582400" cy="5005541"/>
          </a:xfrm>
        </p:spPr>
        <p:txBody>
          <a:bodyPr>
            <a:normAutofit/>
          </a:bodyPr>
          <a:lstStyle/>
          <a:p>
            <a:r>
              <a:rPr lang="hu-HU" dirty="0">
                <a:latin typeface="Times New Roman" panose="02020603050405020304" pitchFamily="18" charset="0"/>
                <a:cs typeface="Times New Roman" panose="02020603050405020304" pitchFamily="18" charset="0"/>
              </a:rPr>
              <a:t>A </a:t>
            </a:r>
            <a:r>
              <a:rPr lang="hu-HU" dirty="0" err="1">
                <a:latin typeface="Times New Roman" panose="02020603050405020304" pitchFamily="18" charset="0"/>
                <a:cs typeface="Times New Roman" panose="02020603050405020304" pitchFamily="18" charset="0"/>
              </a:rPr>
              <a:t>Nernst</a:t>
            </a:r>
            <a:r>
              <a:rPr lang="hu-HU" dirty="0">
                <a:latin typeface="Times New Roman" panose="02020603050405020304" pitchFamily="18" charset="0"/>
                <a:cs typeface="Times New Roman" panose="02020603050405020304" pitchFamily="18" charset="0"/>
              </a:rPr>
              <a:t>-egyenlet mindenféle elektródra érvényes alakja a következő:</a:t>
            </a:r>
          </a:p>
          <a:p>
            <a:pPr>
              <a:spcBef>
                <a:spcPts val="8000"/>
              </a:spcBef>
            </a:pPr>
            <a:r>
              <a:rPr lang="hu-HU" dirty="0">
                <a:latin typeface="Times New Roman" panose="02020603050405020304" pitchFamily="18" charset="0"/>
                <a:cs typeface="Times New Roman" panose="02020603050405020304" pitchFamily="18" charset="0"/>
              </a:rPr>
              <a:t>ahol a félcellában lezajló, a redukció irányába felírt, félreakció pl.:</a:t>
            </a:r>
          </a:p>
          <a:p>
            <a:pPr>
              <a:spcBef>
                <a:spcPts val="2000"/>
              </a:spcBef>
            </a:pPr>
            <a:r>
              <a:rPr lang="hu-HU" dirty="0">
                <a:latin typeface="Times New Roman" panose="02020603050405020304" pitchFamily="18" charset="0"/>
                <a:cs typeface="Times New Roman" panose="02020603050405020304" pitchFamily="18" charset="0"/>
              </a:rPr>
              <a:t>reakcióhányadosa:</a:t>
            </a:r>
          </a:p>
          <a:p>
            <a:pPr>
              <a:spcBef>
                <a:spcPts val="2000"/>
              </a:spcBef>
            </a:pPr>
            <a:r>
              <a:rPr lang="hu-HU" dirty="0">
                <a:latin typeface="Times New Roman" panose="02020603050405020304" pitchFamily="18" charset="0"/>
                <a:cs typeface="Times New Roman" panose="02020603050405020304" pitchFamily="18" charset="0"/>
              </a:rPr>
              <a:t>amit pl. a rézelektródra alkalmazva, a szilárd-folyadék egyensúlyok szabályai szerint: </a:t>
            </a:r>
          </a:p>
        </p:txBody>
      </p:sp>
      <mc:AlternateContent xmlns:mc="http://schemas.openxmlformats.org/markup-compatibility/2006" xmlns:a14="http://schemas.microsoft.com/office/drawing/2010/main">
        <mc:Choice Requires="a14">
          <p:sp>
            <p:nvSpPr>
              <p:cNvPr id="5" name="Szövegdoboz 4">
                <a:extLst>
                  <a:ext uri="{FF2B5EF4-FFF2-40B4-BE49-F238E27FC236}">
                    <a16:creationId xmlns:a16="http://schemas.microsoft.com/office/drawing/2014/main" id="{DEE85DA4-9801-4BAD-9CEA-7A13C33C1253}"/>
                  </a:ext>
                </a:extLst>
              </p:cNvPr>
              <p:cNvSpPr txBox="1"/>
              <p:nvPr/>
            </p:nvSpPr>
            <p:spPr>
              <a:xfrm>
                <a:off x="5914800" y="5325671"/>
                <a:ext cx="5052665" cy="8298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hu-HU" sz="2400" i="1" smtClean="0">
                              <a:latin typeface="Cambria Math" panose="02040503050406030204" pitchFamily="18" charset="0"/>
                            </a:rPr>
                          </m:ctrlPr>
                        </m:sSubPr>
                        <m:e>
                          <m:r>
                            <a:rPr lang="hu-HU" sz="2400" i="1">
                              <a:latin typeface="Cambria Math" panose="02040503050406030204" pitchFamily="18" charset="0"/>
                              <a:ea typeface="Cambria Math" panose="02040503050406030204" pitchFamily="18" charset="0"/>
                            </a:rPr>
                            <m:t>𝜀</m:t>
                          </m:r>
                        </m:e>
                        <m:sub>
                          <m:f>
                            <m:fPr>
                              <m:type m:val="lin"/>
                              <m:ctrlPr>
                                <a:rPr lang="hu-HU" sz="2400" i="1">
                                  <a:latin typeface="Cambria Math" panose="02040503050406030204" pitchFamily="18" charset="0"/>
                                  <a:ea typeface="Cambria Math" panose="02040503050406030204" pitchFamily="18" charset="0"/>
                                </a:rPr>
                              </m:ctrlPr>
                            </m:fPr>
                            <m:num>
                              <m:r>
                                <a:rPr lang="hu-HU" sz="2400" i="1">
                                  <a:latin typeface="Cambria Math" panose="02040503050406030204" pitchFamily="18" charset="0"/>
                                  <a:ea typeface="Cambria Math" panose="02040503050406030204" pitchFamily="18" charset="0"/>
                                </a:rPr>
                                <m:t>𝐶𝑢</m:t>
                              </m:r>
                            </m:num>
                            <m:den>
                              <m:sSup>
                                <m:sSupPr>
                                  <m:ctrlPr>
                                    <a:rPr lang="hu-HU" sz="2400" i="1">
                                      <a:latin typeface="Cambria Math" panose="02040503050406030204" pitchFamily="18" charset="0"/>
                                      <a:ea typeface="Cambria Math" panose="02040503050406030204" pitchFamily="18" charset="0"/>
                                    </a:rPr>
                                  </m:ctrlPr>
                                </m:sSupPr>
                                <m:e>
                                  <m:r>
                                    <a:rPr lang="hu-HU" sz="2400" i="1">
                                      <a:latin typeface="Cambria Math" panose="02040503050406030204" pitchFamily="18" charset="0"/>
                                      <a:ea typeface="Cambria Math" panose="02040503050406030204" pitchFamily="18" charset="0"/>
                                    </a:rPr>
                                    <m:t>𝐶𝑢</m:t>
                                  </m:r>
                                </m:e>
                                <m:sup>
                                  <m:r>
                                    <a:rPr lang="hu-HU" sz="2400" i="1">
                                      <a:latin typeface="Cambria Math" panose="02040503050406030204" pitchFamily="18" charset="0"/>
                                      <a:ea typeface="Cambria Math" panose="02040503050406030204" pitchFamily="18" charset="0"/>
                                    </a:rPr>
                                    <m:t>2+</m:t>
                                  </m:r>
                                </m:sup>
                              </m:sSup>
                            </m:den>
                          </m:f>
                        </m:sub>
                      </m:sSub>
                      <m:r>
                        <a:rPr lang="hu-HU" sz="2400" b="0" i="1" smtClean="0">
                          <a:latin typeface="Cambria Math" panose="02040503050406030204" pitchFamily="18" charset="0"/>
                        </a:rPr>
                        <m:t>=</m:t>
                      </m:r>
                      <m:sSubSup>
                        <m:sSubSupPr>
                          <m:ctrlPr>
                            <a:rPr lang="hu-HU" sz="2400" i="1">
                              <a:latin typeface="Cambria Math" panose="02040503050406030204" pitchFamily="18" charset="0"/>
                            </a:rPr>
                          </m:ctrlPr>
                        </m:sSubSupPr>
                        <m:e>
                          <m:r>
                            <a:rPr lang="hu-HU" sz="2400" i="1">
                              <a:latin typeface="Cambria Math" panose="02040503050406030204" pitchFamily="18" charset="0"/>
                              <a:ea typeface="Cambria Math" panose="02040503050406030204" pitchFamily="18" charset="0"/>
                            </a:rPr>
                            <m:t>𝜀</m:t>
                          </m:r>
                        </m:e>
                        <m:sub>
                          <m:f>
                            <m:fPr>
                              <m:type m:val="lin"/>
                              <m:ctrlPr>
                                <a:rPr lang="hu-HU" sz="2400" i="1">
                                  <a:latin typeface="Cambria Math" panose="02040503050406030204" pitchFamily="18" charset="0"/>
                                  <a:ea typeface="Cambria Math" panose="02040503050406030204" pitchFamily="18" charset="0"/>
                                </a:rPr>
                              </m:ctrlPr>
                            </m:fPr>
                            <m:num>
                              <m:r>
                                <a:rPr lang="hu-HU" sz="2400" b="0" i="1" smtClean="0">
                                  <a:latin typeface="Cambria Math" panose="02040503050406030204" pitchFamily="18" charset="0"/>
                                  <a:ea typeface="Cambria Math" panose="02040503050406030204" pitchFamily="18" charset="0"/>
                                </a:rPr>
                                <m:t>𝐶𝑢</m:t>
                              </m:r>
                            </m:num>
                            <m:den>
                              <m:sSup>
                                <m:sSupPr>
                                  <m:ctrlPr>
                                    <a:rPr lang="hu-HU" sz="2400" i="1">
                                      <a:latin typeface="Cambria Math" panose="02040503050406030204" pitchFamily="18" charset="0"/>
                                      <a:ea typeface="Cambria Math" panose="02040503050406030204" pitchFamily="18" charset="0"/>
                                    </a:rPr>
                                  </m:ctrlPr>
                                </m:sSupPr>
                                <m:e>
                                  <m:r>
                                    <a:rPr lang="hu-HU" sz="2400" b="0" i="1" smtClean="0">
                                      <a:latin typeface="Cambria Math" panose="02040503050406030204" pitchFamily="18" charset="0"/>
                                      <a:ea typeface="Cambria Math" panose="02040503050406030204" pitchFamily="18" charset="0"/>
                                    </a:rPr>
                                    <m:t>𝐶𝑢</m:t>
                                  </m:r>
                                </m:e>
                                <m:sup>
                                  <m:r>
                                    <a:rPr lang="hu-HU" sz="2400" i="1">
                                      <a:latin typeface="Cambria Math" panose="02040503050406030204" pitchFamily="18" charset="0"/>
                                      <a:ea typeface="Cambria Math" panose="02040503050406030204" pitchFamily="18" charset="0"/>
                                    </a:rPr>
                                    <m:t>2+</m:t>
                                  </m:r>
                                </m:sup>
                              </m:sSup>
                            </m:den>
                          </m:f>
                        </m:sub>
                        <m:sup>
                          <m:r>
                            <a:rPr lang="hu-HU" sz="2400" i="1">
                              <a:latin typeface="Cambria Math" panose="02040503050406030204" pitchFamily="18" charset="0"/>
                            </a:rPr>
                            <m:t>0</m:t>
                          </m:r>
                        </m:sup>
                      </m:sSubSup>
                      <m:r>
                        <a:rPr lang="hu-HU" sz="2400" b="0" i="1" smtClean="0">
                          <a:latin typeface="Cambria Math" panose="02040503050406030204" pitchFamily="18" charset="0"/>
                        </a:rPr>
                        <m:t>−</m:t>
                      </m:r>
                      <m:f>
                        <m:fPr>
                          <m:ctrlPr>
                            <a:rPr lang="hu-HU" sz="2400" i="1">
                              <a:latin typeface="Cambria Math" panose="02040503050406030204" pitchFamily="18" charset="0"/>
                            </a:rPr>
                          </m:ctrlPr>
                        </m:fPr>
                        <m:num>
                          <m:r>
                            <a:rPr lang="hu-HU" sz="2400" i="1">
                              <a:latin typeface="Cambria Math" panose="02040503050406030204" pitchFamily="18" charset="0"/>
                            </a:rPr>
                            <m:t>𝑅𝑇</m:t>
                          </m:r>
                        </m:num>
                        <m:den>
                          <m:r>
                            <a:rPr lang="hu-HU" sz="2400" i="1">
                              <a:latin typeface="Cambria Math" panose="02040503050406030204" pitchFamily="18" charset="0"/>
                            </a:rPr>
                            <m:t>2</m:t>
                          </m:r>
                          <m:r>
                            <a:rPr lang="hu-HU" sz="2400" i="1">
                              <a:latin typeface="Cambria Math" panose="02040503050406030204" pitchFamily="18" charset="0"/>
                            </a:rPr>
                            <m:t>𝐹</m:t>
                          </m:r>
                        </m:den>
                      </m:f>
                      <m:r>
                        <a:rPr lang="hu-HU" sz="2400" i="1">
                          <a:latin typeface="Cambria Math" panose="02040503050406030204" pitchFamily="18" charset="0"/>
                        </a:rPr>
                        <m:t>𝑙𝑛</m:t>
                      </m:r>
                      <m:d>
                        <m:dPr>
                          <m:ctrlPr>
                            <a:rPr lang="hu-HU" sz="2400" i="1">
                              <a:latin typeface="Cambria Math" panose="02040503050406030204" pitchFamily="18" charset="0"/>
                            </a:rPr>
                          </m:ctrlPr>
                        </m:dPr>
                        <m:e>
                          <m:f>
                            <m:fPr>
                              <m:ctrlPr>
                                <a:rPr lang="hu-HU" sz="2400" i="1">
                                  <a:latin typeface="Cambria Math" panose="02040503050406030204" pitchFamily="18" charset="0"/>
                                </a:rPr>
                              </m:ctrlPr>
                            </m:fPr>
                            <m:num>
                              <m:r>
                                <a:rPr lang="hu-HU" sz="2400" b="0" i="1" smtClean="0">
                                  <a:latin typeface="Cambria Math" panose="02040503050406030204" pitchFamily="18" charset="0"/>
                                </a:rPr>
                                <m:t>1</m:t>
                              </m:r>
                              <m:r>
                                <a:rPr lang="hu-HU" sz="2400" b="0" i="1" smtClean="0">
                                  <a:latin typeface="Cambria Math" panose="02040503050406030204" pitchFamily="18" charset="0"/>
                                </a:rPr>
                                <m:t>𝑀</m:t>
                              </m:r>
                            </m:num>
                            <m:den>
                              <m:d>
                                <m:dPr>
                                  <m:begChr m:val="["/>
                                  <m:endChr m:val="]"/>
                                  <m:ctrlPr>
                                    <a:rPr lang="hu-HU" sz="2400" i="1">
                                      <a:latin typeface="Cambria Math" panose="02040503050406030204" pitchFamily="18" charset="0"/>
                                    </a:rPr>
                                  </m:ctrlPr>
                                </m:dPr>
                                <m:e>
                                  <m:sSup>
                                    <m:sSupPr>
                                      <m:ctrlPr>
                                        <a:rPr lang="hu-HU" sz="2400" i="1">
                                          <a:latin typeface="Cambria Math" panose="02040503050406030204" pitchFamily="18" charset="0"/>
                                        </a:rPr>
                                      </m:ctrlPr>
                                    </m:sSupPr>
                                    <m:e>
                                      <m:r>
                                        <a:rPr lang="hu-HU" sz="2400" i="1">
                                          <a:latin typeface="Cambria Math" panose="02040503050406030204" pitchFamily="18" charset="0"/>
                                        </a:rPr>
                                        <m:t>𝐶𝑢</m:t>
                                      </m:r>
                                    </m:e>
                                    <m:sup>
                                      <m:r>
                                        <a:rPr lang="hu-HU" sz="2400" i="1">
                                          <a:latin typeface="Cambria Math" panose="02040503050406030204" pitchFamily="18" charset="0"/>
                                        </a:rPr>
                                        <m:t>2+</m:t>
                                      </m:r>
                                    </m:sup>
                                  </m:sSup>
                                </m:e>
                              </m:d>
                            </m:den>
                          </m:f>
                        </m:e>
                      </m:d>
                    </m:oMath>
                  </m:oMathPara>
                </a14:m>
                <a:endParaRPr lang="hu-HU" sz="2400" dirty="0"/>
              </a:p>
            </p:txBody>
          </p:sp>
        </mc:Choice>
        <mc:Fallback xmlns="">
          <p:sp>
            <p:nvSpPr>
              <p:cNvPr id="5" name="Szövegdoboz 4">
                <a:extLst>
                  <a:ext uri="{FF2B5EF4-FFF2-40B4-BE49-F238E27FC236}">
                    <a16:creationId xmlns:a16="http://schemas.microsoft.com/office/drawing/2014/main" id="{DEE85DA4-9801-4BAD-9CEA-7A13C33C1253}"/>
                  </a:ext>
                </a:extLst>
              </p:cNvPr>
              <p:cNvSpPr txBox="1">
                <a:spLocks noRot="1" noChangeAspect="1" noMove="1" noResize="1" noEditPoints="1" noAdjustHandles="1" noChangeArrowheads="1" noChangeShapeType="1" noTextEdit="1"/>
              </p:cNvSpPr>
              <p:nvPr/>
            </p:nvSpPr>
            <p:spPr>
              <a:xfrm>
                <a:off x="5914800" y="5325671"/>
                <a:ext cx="5052665" cy="829843"/>
              </a:xfrm>
              <a:prstGeom prst="rect">
                <a:avLst/>
              </a:prstGeom>
              <a:blipFill>
                <a:blip r:embed="rId3"/>
                <a:stretch>
                  <a:fillRect/>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6" name="Szövegdoboz 5">
                <a:extLst>
                  <a:ext uri="{FF2B5EF4-FFF2-40B4-BE49-F238E27FC236}">
                    <a16:creationId xmlns:a16="http://schemas.microsoft.com/office/drawing/2014/main" id="{D29A7706-E604-405F-A349-73C153B77278}"/>
                  </a:ext>
                </a:extLst>
              </p:cNvPr>
              <p:cNvSpPr txBox="1"/>
              <p:nvPr/>
            </p:nvSpPr>
            <p:spPr>
              <a:xfrm>
                <a:off x="3894533" y="2176069"/>
                <a:ext cx="4212114" cy="68903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hu-HU" sz="2400" i="1" smtClean="0">
                              <a:latin typeface="Cambria Math" panose="02040503050406030204" pitchFamily="18" charset="0"/>
                              <a:ea typeface="Cambria Math" panose="02040503050406030204" pitchFamily="18" charset="0"/>
                            </a:rPr>
                          </m:ctrlPr>
                        </m:sSubPr>
                        <m:e>
                          <m:r>
                            <a:rPr lang="hu-HU" sz="2400" i="1">
                              <a:latin typeface="Cambria Math" panose="02040503050406030204" pitchFamily="18" charset="0"/>
                              <a:ea typeface="Cambria Math" panose="02040503050406030204" pitchFamily="18" charset="0"/>
                            </a:rPr>
                            <m:t>𝜀</m:t>
                          </m:r>
                        </m:e>
                        <m:sub>
                          <m:f>
                            <m:fPr>
                              <m:type m:val="lin"/>
                              <m:ctrlPr>
                                <a:rPr lang="hu-HU" sz="2400" i="1">
                                  <a:latin typeface="Cambria Math" panose="02040503050406030204" pitchFamily="18" charset="0"/>
                                  <a:ea typeface="Cambria Math" panose="02040503050406030204" pitchFamily="18" charset="0"/>
                                </a:rPr>
                              </m:ctrlPr>
                            </m:fPr>
                            <m:num>
                              <m:r>
                                <a:rPr lang="hu-HU" sz="2400" b="0" i="1" smtClean="0">
                                  <a:latin typeface="Cambria Math" panose="02040503050406030204" pitchFamily="18" charset="0"/>
                                  <a:ea typeface="Cambria Math" panose="02040503050406030204" pitchFamily="18" charset="0"/>
                                </a:rPr>
                                <m:t>𝑜𝑥</m:t>
                              </m:r>
                              <m:r>
                                <a:rPr lang="hu-HU" sz="2400" b="0" i="1" smtClean="0">
                                  <a:latin typeface="Cambria Math" panose="02040503050406030204" pitchFamily="18" charset="0"/>
                                  <a:ea typeface="Cambria Math" panose="02040503050406030204" pitchFamily="18" charset="0"/>
                                </a:rPr>
                                <m:t>.</m:t>
                              </m:r>
                            </m:num>
                            <m:den>
                              <m:r>
                                <a:rPr lang="hu-HU" sz="2400" b="0" i="1" smtClean="0">
                                  <a:latin typeface="Cambria Math" panose="02040503050406030204" pitchFamily="18" charset="0"/>
                                  <a:ea typeface="Cambria Math" panose="02040503050406030204" pitchFamily="18" charset="0"/>
                                </a:rPr>
                                <m:t>𝑟𝑒𝑑</m:t>
                              </m:r>
                              <m:r>
                                <a:rPr lang="hu-HU" sz="2400" b="0" i="1" smtClean="0">
                                  <a:latin typeface="Cambria Math" panose="02040503050406030204" pitchFamily="18" charset="0"/>
                                  <a:ea typeface="Cambria Math" panose="02040503050406030204" pitchFamily="18" charset="0"/>
                                </a:rPr>
                                <m:t>.</m:t>
                              </m:r>
                            </m:den>
                          </m:f>
                        </m:sub>
                      </m:sSub>
                      <m:r>
                        <a:rPr lang="hu-HU" sz="2400" b="0" i="1" smtClean="0">
                          <a:latin typeface="Cambria Math" panose="02040503050406030204" pitchFamily="18" charset="0"/>
                          <a:ea typeface="Cambria Math" panose="02040503050406030204" pitchFamily="18" charset="0"/>
                        </a:rPr>
                        <m:t>=</m:t>
                      </m:r>
                      <m:sSubSup>
                        <m:sSubSupPr>
                          <m:ctrlPr>
                            <a:rPr lang="hu-HU" sz="2400" i="1">
                              <a:latin typeface="Cambria Math" panose="02040503050406030204" pitchFamily="18" charset="0"/>
                            </a:rPr>
                          </m:ctrlPr>
                        </m:sSubSupPr>
                        <m:e>
                          <m:r>
                            <a:rPr lang="hu-HU" sz="2400" i="1">
                              <a:latin typeface="Cambria Math" panose="02040503050406030204" pitchFamily="18" charset="0"/>
                              <a:ea typeface="Cambria Math" panose="02040503050406030204" pitchFamily="18" charset="0"/>
                            </a:rPr>
                            <m:t>𝜀</m:t>
                          </m:r>
                        </m:e>
                        <m:sub>
                          <m:f>
                            <m:fPr>
                              <m:type m:val="lin"/>
                              <m:ctrlPr>
                                <a:rPr lang="hu-HU" sz="2400" i="1">
                                  <a:latin typeface="Cambria Math" panose="02040503050406030204" pitchFamily="18" charset="0"/>
                                  <a:ea typeface="Cambria Math" panose="02040503050406030204" pitchFamily="18" charset="0"/>
                                </a:rPr>
                              </m:ctrlPr>
                            </m:fPr>
                            <m:num>
                              <m:r>
                                <a:rPr lang="hu-HU" sz="2400" b="0" i="1" smtClean="0">
                                  <a:latin typeface="Cambria Math" panose="02040503050406030204" pitchFamily="18" charset="0"/>
                                  <a:ea typeface="Cambria Math" panose="02040503050406030204" pitchFamily="18" charset="0"/>
                                </a:rPr>
                                <m:t>𝑜𝑥</m:t>
                              </m:r>
                              <m:r>
                                <a:rPr lang="hu-HU" sz="2400" b="0" i="1" smtClean="0">
                                  <a:latin typeface="Cambria Math" panose="02040503050406030204" pitchFamily="18" charset="0"/>
                                  <a:ea typeface="Cambria Math" panose="02040503050406030204" pitchFamily="18" charset="0"/>
                                </a:rPr>
                                <m:t>.</m:t>
                              </m:r>
                            </m:num>
                            <m:den>
                              <m:r>
                                <a:rPr lang="hu-HU" sz="2400" b="0" i="1" smtClean="0">
                                  <a:latin typeface="Cambria Math" panose="02040503050406030204" pitchFamily="18" charset="0"/>
                                  <a:ea typeface="Cambria Math" panose="02040503050406030204" pitchFamily="18" charset="0"/>
                                </a:rPr>
                                <m:t>𝑟𝑒𝑑</m:t>
                              </m:r>
                              <m:r>
                                <a:rPr lang="hu-HU" sz="2400" b="0" i="1" smtClean="0">
                                  <a:latin typeface="Cambria Math" panose="02040503050406030204" pitchFamily="18" charset="0"/>
                                  <a:ea typeface="Cambria Math" panose="02040503050406030204" pitchFamily="18" charset="0"/>
                                </a:rPr>
                                <m:t>.</m:t>
                              </m:r>
                            </m:den>
                          </m:f>
                        </m:sub>
                        <m:sup>
                          <m:r>
                            <a:rPr lang="hu-HU" sz="2400" i="1">
                              <a:latin typeface="Cambria Math" panose="02040503050406030204" pitchFamily="18" charset="0"/>
                            </a:rPr>
                            <m:t>0</m:t>
                          </m:r>
                        </m:sup>
                      </m:sSubSup>
                      <m:r>
                        <a:rPr lang="hu-HU" sz="2400" b="0" i="1" smtClean="0">
                          <a:latin typeface="Cambria Math" panose="02040503050406030204" pitchFamily="18" charset="0"/>
                        </a:rPr>
                        <m:t>−</m:t>
                      </m:r>
                      <m:f>
                        <m:fPr>
                          <m:ctrlPr>
                            <a:rPr lang="hu-HU" sz="2400" i="1" smtClean="0">
                              <a:latin typeface="Cambria Math" panose="02040503050406030204" pitchFamily="18" charset="0"/>
                            </a:rPr>
                          </m:ctrlPr>
                        </m:fPr>
                        <m:num>
                          <m:r>
                            <a:rPr lang="hu-HU" sz="2400" b="0" i="1" smtClean="0">
                              <a:latin typeface="Cambria Math" panose="02040503050406030204" pitchFamily="18" charset="0"/>
                            </a:rPr>
                            <m:t>𝑅𝑇</m:t>
                          </m:r>
                        </m:num>
                        <m:den>
                          <m:r>
                            <a:rPr lang="hu-HU" sz="2400" b="0" i="1" smtClean="0">
                              <a:latin typeface="Cambria Math" panose="02040503050406030204" pitchFamily="18" charset="0"/>
                            </a:rPr>
                            <m:t>𝑧𝐹</m:t>
                          </m:r>
                        </m:den>
                      </m:f>
                      <m:r>
                        <a:rPr lang="hu-HU" sz="2400" i="1">
                          <a:latin typeface="Cambria Math" panose="02040503050406030204" pitchFamily="18" charset="0"/>
                        </a:rPr>
                        <m:t> </m:t>
                      </m:r>
                      <m:r>
                        <a:rPr lang="hu-HU" sz="2400" i="1">
                          <a:latin typeface="Cambria Math" panose="02040503050406030204" pitchFamily="18" charset="0"/>
                        </a:rPr>
                        <m:t>𝑙𝑛</m:t>
                      </m:r>
                      <m:d>
                        <m:dPr>
                          <m:ctrlPr>
                            <a:rPr lang="hu-HU" sz="2400" i="1">
                              <a:latin typeface="Cambria Math" panose="02040503050406030204" pitchFamily="18" charset="0"/>
                            </a:rPr>
                          </m:ctrlPr>
                        </m:dPr>
                        <m:e>
                          <m:r>
                            <a:rPr lang="hu-HU" sz="2400" b="0" i="1" smtClean="0">
                              <a:latin typeface="Cambria Math" panose="02040503050406030204" pitchFamily="18" charset="0"/>
                            </a:rPr>
                            <m:t>𝑄</m:t>
                          </m:r>
                        </m:e>
                      </m:d>
                    </m:oMath>
                  </m:oMathPara>
                </a14:m>
                <a:endParaRPr lang="hu-HU" sz="2400" dirty="0"/>
              </a:p>
            </p:txBody>
          </p:sp>
        </mc:Choice>
        <mc:Fallback xmlns="">
          <p:sp>
            <p:nvSpPr>
              <p:cNvPr id="6" name="Szövegdoboz 5">
                <a:extLst>
                  <a:ext uri="{FF2B5EF4-FFF2-40B4-BE49-F238E27FC236}">
                    <a16:creationId xmlns:a16="http://schemas.microsoft.com/office/drawing/2014/main" id="{D29A7706-E604-405F-A349-73C153B77278}"/>
                  </a:ext>
                </a:extLst>
              </p:cNvPr>
              <p:cNvSpPr txBox="1">
                <a:spLocks noRot="1" noChangeAspect="1" noMove="1" noResize="1" noEditPoints="1" noAdjustHandles="1" noChangeArrowheads="1" noChangeShapeType="1" noTextEdit="1"/>
              </p:cNvSpPr>
              <p:nvPr/>
            </p:nvSpPr>
            <p:spPr>
              <a:xfrm>
                <a:off x="3894533" y="2176069"/>
                <a:ext cx="4212114" cy="689035"/>
              </a:xfrm>
              <a:prstGeom prst="rect">
                <a:avLst/>
              </a:prstGeom>
              <a:blipFill>
                <a:blip r:embed="rId4"/>
                <a:stretch>
                  <a:fillRect/>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9" name="Szövegdoboz 8">
                <a:extLst>
                  <a:ext uri="{FF2B5EF4-FFF2-40B4-BE49-F238E27FC236}">
                    <a16:creationId xmlns:a16="http://schemas.microsoft.com/office/drawing/2014/main" id="{05A89402-2C66-49D9-8FE0-86101205E5DF}"/>
                  </a:ext>
                </a:extLst>
              </p:cNvPr>
              <p:cNvSpPr txBox="1"/>
              <p:nvPr/>
            </p:nvSpPr>
            <p:spPr>
              <a:xfrm>
                <a:off x="9533040" y="3533155"/>
                <a:ext cx="2521909"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p>
                        <m:sSupPr>
                          <m:ctrlPr>
                            <a:rPr lang="hu-HU" sz="2400" i="1" smtClean="0">
                              <a:latin typeface="Cambria Math" panose="02040503050406030204" pitchFamily="18" charset="0"/>
                            </a:rPr>
                          </m:ctrlPr>
                        </m:sSupPr>
                        <m:e>
                          <m:r>
                            <a:rPr lang="hu-HU" sz="2400" b="0" i="1" smtClean="0">
                              <a:latin typeface="Cambria Math" panose="02040503050406030204" pitchFamily="18" charset="0"/>
                            </a:rPr>
                            <m:t>𝑜𝑥</m:t>
                          </m:r>
                          <m:r>
                            <a:rPr lang="hu-HU" sz="2400" b="0" i="1" smtClean="0">
                              <a:latin typeface="Cambria Math" panose="02040503050406030204" pitchFamily="18" charset="0"/>
                            </a:rPr>
                            <m:t>.</m:t>
                          </m:r>
                        </m:e>
                        <m:sup>
                          <m:r>
                            <a:rPr lang="hu-HU" sz="2400" b="0" i="1" smtClean="0">
                              <a:latin typeface="Cambria Math" panose="02040503050406030204" pitchFamily="18" charset="0"/>
                            </a:rPr>
                            <m:t>𝑧</m:t>
                          </m:r>
                          <m:r>
                            <a:rPr lang="hu-HU" sz="2400" b="0" i="1" smtClean="0">
                              <a:latin typeface="Cambria Math" panose="02040503050406030204" pitchFamily="18" charset="0"/>
                            </a:rPr>
                            <m:t>+</m:t>
                          </m:r>
                        </m:sup>
                      </m:sSup>
                      <m:r>
                        <a:rPr lang="hu-HU" sz="2400" b="0" i="1" smtClean="0">
                          <a:latin typeface="Cambria Math" panose="02040503050406030204" pitchFamily="18" charset="0"/>
                        </a:rPr>
                        <m:t>+</m:t>
                      </m:r>
                      <m:r>
                        <a:rPr lang="hu-HU" sz="2400" b="0" i="1" smtClean="0">
                          <a:latin typeface="Cambria Math" panose="02040503050406030204" pitchFamily="18" charset="0"/>
                        </a:rPr>
                        <m:t>𝑧</m:t>
                      </m:r>
                      <m:sSup>
                        <m:sSupPr>
                          <m:ctrlPr>
                            <a:rPr lang="hu-HU" sz="2400" b="0" i="1" smtClean="0">
                              <a:latin typeface="Cambria Math" panose="02040503050406030204" pitchFamily="18" charset="0"/>
                            </a:rPr>
                          </m:ctrlPr>
                        </m:sSupPr>
                        <m:e>
                          <m:r>
                            <a:rPr lang="hu-HU" sz="2400" b="0" i="1" smtClean="0">
                              <a:latin typeface="Cambria Math" panose="02040503050406030204" pitchFamily="18" charset="0"/>
                            </a:rPr>
                            <m:t>𝑒</m:t>
                          </m:r>
                        </m:e>
                        <m:sup>
                          <m:r>
                            <a:rPr lang="hu-HU" sz="2400" b="0" i="1" smtClean="0">
                              <a:latin typeface="Cambria Math" panose="02040503050406030204" pitchFamily="18" charset="0"/>
                            </a:rPr>
                            <m:t>−</m:t>
                          </m:r>
                        </m:sup>
                      </m:sSup>
                      <m:r>
                        <a:rPr lang="hu-HU" sz="2400" b="0" i="1" smtClean="0">
                          <a:latin typeface="Cambria Math" panose="02040503050406030204" pitchFamily="18" charset="0"/>
                        </a:rPr>
                        <m:t>=</m:t>
                      </m:r>
                      <m:r>
                        <a:rPr lang="hu-HU" sz="2400" b="0" i="1" smtClean="0">
                          <a:latin typeface="Cambria Math" panose="02040503050406030204" pitchFamily="18" charset="0"/>
                        </a:rPr>
                        <m:t>𝑟𝑒𝑑</m:t>
                      </m:r>
                      <m:r>
                        <a:rPr lang="hu-HU" sz="2400" b="0" i="1" smtClean="0">
                          <a:latin typeface="Cambria Math" panose="02040503050406030204" pitchFamily="18" charset="0"/>
                        </a:rPr>
                        <m:t>.</m:t>
                      </m:r>
                    </m:oMath>
                  </m:oMathPara>
                </a14:m>
                <a:endParaRPr lang="hu-HU" sz="2400" dirty="0"/>
              </a:p>
            </p:txBody>
          </p:sp>
        </mc:Choice>
        <mc:Fallback xmlns="">
          <p:sp>
            <p:nvSpPr>
              <p:cNvPr id="9" name="Szövegdoboz 8">
                <a:extLst>
                  <a:ext uri="{FF2B5EF4-FFF2-40B4-BE49-F238E27FC236}">
                    <a16:creationId xmlns:a16="http://schemas.microsoft.com/office/drawing/2014/main" id="{05A89402-2C66-49D9-8FE0-86101205E5DF}"/>
                  </a:ext>
                </a:extLst>
              </p:cNvPr>
              <p:cNvSpPr txBox="1">
                <a:spLocks noRot="1" noChangeAspect="1" noMove="1" noResize="1" noEditPoints="1" noAdjustHandles="1" noChangeArrowheads="1" noChangeShapeType="1" noTextEdit="1"/>
              </p:cNvSpPr>
              <p:nvPr/>
            </p:nvSpPr>
            <p:spPr>
              <a:xfrm>
                <a:off x="9533040" y="3533155"/>
                <a:ext cx="2521909" cy="369332"/>
              </a:xfrm>
              <a:prstGeom prst="rect">
                <a:avLst/>
              </a:prstGeom>
              <a:blipFill>
                <a:blip r:embed="rId5"/>
                <a:stretch>
                  <a:fillRect l="-1208" b="-8333"/>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11" name="Szövegdoboz 10">
                <a:extLst>
                  <a:ext uri="{FF2B5EF4-FFF2-40B4-BE49-F238E27FC236}">
                    <a16:creationId xmlns:a16="http://schemas.microsoft.com/office/drawing/2014/main" id="{A01071EC-38A7-4EC2-B53A-D2A383499489}"/>
                  </a:ext>
                </a:extLst>
              </p:cNvPr>
              <p:cNvSpPr txBox="1"/>
              <p:nvPr/>
            </p:nvSpPr>
            <p:spPr>
              <a:xfrm>
                <a:off x="3408305" y="3576697"/>
                <a:ext cx="1660711" cy="7705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2400" b="0" i="1" smtClean="0">
                          <a:latin typeface="Cambria Math" panose="02040503050406030204" pitchFamily="18" charset="0"/>
                        </a:rPr>
                        <m:t>𝑄</m:t>
                      </m:r>
                      <m:r>
                        <a:rPr lang="hu-HU" sz="2400" b="0" i="1" smtClean="0">
                          <a:latin typeface="Cambria Math" panose="02040503050406030204" pitchFamily="18" charset="0"/>
                        </a:rPr>
                        <m:t>=</m:t>
                      </m:r>
                      <m:f>
                        <m:fPr>
                          <m:ctrlPr>
                            <a:rPr lang="hu-HU" sz="2400" b="0" i="1" smtClean="0">
                              <a:latin typeface="Cambria Math" panose="02040503050406030204" pitchFamily="18" charset="0"/>
                            </a:rPr>
                          </m:ctrlPr>
                        </m:fPr>
                        <m:num>
                          <m:d>
                            <m:dPr>
                              <m:begChr m:val="["/>
                              <m:endChr m:val="]"/>
                              <m:ctrlPr>
                                <a:rPr lang="hu-HU" sz="2400" b="0" i="1" smtClean="0">
                                  <a:latin typeface="Cambria Math" panose="02040503050406030204" pitchFamily="18" charset="0"/>
                                </a:rPr>
                              </m:ctrlPr>
                            </m:dPr>
                            <m:e>
                              <m:r>
                                <a:rPr lang="hu-HU" sz="2400" i="1">
                                  <a:latin typeface="Cambria Math" panose="02040503050406030204" pitchFamily="18" charset="0"/>
                                </a:rPr>
                                <m:t>𝑟𝑒𝑑</m:t>
                              </m:r>
                              <m:r>
                                <a:rPr lang="hu-HU" sz="2400" i="1">
                                  <a:latin typeface="Cambria Math" panose="02040503050406030204" pitchFamily="18" charset="0"/>
                                </a:rPr>
                                <m:t>.</m:t>
                              </m:r>
                            </m:e>
                          </m:d>
                        </m:num>
                        <m:den>
                          <m:d>
                            <m:dPr>
                              <m:begChr m:val="["/>
                              <m:endChr m:val="]"/>
                              <m:ctrlPr>
                                <a:rPr lang="hu-HU" sz="2400" b="0" i="1" smtClean="0">
                                  <a:latin typeface="Cambria Math" panose="02040503050406030204" pitchFamily="18" charset="0"/>
                                </a:rPr>
                              </m:ctrlPr>
                            </m:dPr>
                            <m:e>
                              <m:sSup>
                                <m:sSupPr>
                                  <m:ctrlPr>
                                    <a:rPr lang="hu-HU" sz="2400" i="1">
                                      <a:latin typeface="Cambria Math" panose="02040503050406030204" pitchFamily="18" charset="0"/>
                                    </a:rPr>
                                  </m:ctrlPr>
                                </m:sSupPr>
                                <m:e>
                                  <m:r>
                                    <a:rPr lang="hu-HU" sz="2400" i="1">
                                      <a:latin typeface="Cambria Math" panose="02040503050406030204" pitchFamily="18" charset="0"/>
                                    </a:rPr>
                                    <m:t>𝑜𝑥</m:t>
                                  </m:r>
                                  <m:r>
                                    <a:rPr lang="hu-HU" sz="2400" i="1">
                                      <a:latin typeface="Cambria Math" panose="02040503050406030204" pitchFamily="18" charset="0"/>
                                    </a:rPr>
                                    <m:t>.</m:t>
                                  </m:r>
                                </m:e>
                                <m:sup>
                                  <m:r>
                                    <a:rPr lang="hu-HU" sz="2400" i="1">
                                      <a:latin typeface="Cambria Math" panose="02040503050406030204" pitchFamily="18" charset="0"/>
                                    </a:rPr>
                                    <m:t>𝑧</m:t>
                                  </m:r>
                                  <m:r>
                                    <a:rPr lang="hu-HU" sz="2400" i="1">
                                      <a:latin typeface="Cambria Math" panose="02040503050406030204" pitchFamily="18" charset="0"/>
                                    </a:rPr>
                                    <m:t>+</m:t>
                                  </m:r>
                                </m:sup>
                              </m:sSup>
                            </m:e>
                          </m:d>
                        </m:den>
                      </m:f>
                    </m:oMath>
                  </m:oMathPara>
                </a14:m>
                <a:endParaRPr lang="hu-HU" sz="2400" dirty="0"/>
              </a:p>
            </p:txBody>
          </p:sp>
        </mc:Choice>
        <mc:Fallback xmlns="">
          <p:sp>
            <p:nvSpPr>
              <p:cNvPr id="11" name="Szövegdoboz 10">
                <a:extLst>
                  <a:ext uri="{FF2B5EF4-FFF2-40B4-BE49-F238E27FC236}">
                    <a16:creationId xmlns:a16="http://schemas.microsoft.com/office/drawing/2014/main" id="{A01071EC-38A7-4EC2-B53A-D2A383499489}"/>
                  </a:ext>
                </a:extLst>
              </p:cNvPr>
              <p:cNvSpPr txBox="1">
                <a:spLocks noRot="1" noChangeAspect="1" noMove="1" noResize="1" noEditPoints="1" noAdjustHandles="1" noChangeArrowheads="1" noChangeShapeType="1" noTextEdit="1"/>
              </p:cNvSpPr>
              <p:nvPr/>
            </p:nvSpPr>
            <p:spPr>
              <a:xfrm>
                <a:off x="3408305" y="3576697"/>
                <a:ext cx="1660711" cy="770532"/>
              </a:xfrm>
              <a:prstGeom prst="rect">
                <a:avLst/>
              </a:prstGeom>
              <a:blipFill>
                <a:blip r:embed="rId6"/>
                <a:stretch>
                  <a:fillRect/>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12" name="Szövegdoboz 11">
                <a:extLst>
                  <a:ext uri="{FF2B5EF4-FFF2-40B4-BE49-F238E27FC236}">
                    <a16:creationId xmlns:a16="http://schemas.microsoft.com/office/drawing/2014/main" id="{CBF92B9C-5A55-49FE-BC88-1B6DD5EF33DA}"/>
                  </a:ext>
                </a:extLst>
              </p:cNvPr>
              <p:cNvSpPr txBox="1"/>
              <p:nvPr/>
            </p:nvSpPr>
            <p:spPr>
              <a:xfrm>
                <a:off x="2283448" y="5528869"/>
                <a:ext cx="1576585" cy="74687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2400" b="0" i="1" smtClean="0">
                          <a:latin typeface="Cambria Math" panose="02040503050406030204" pitchFamily="18" charset="0"/>
                        </a:rPr>
                        <m:t>𝑄</m:t>
                      </m:r>
                      <m:r>
                        <a:rPr lang="hu-HU" sz="2400" b="0" i="1" smtClean="0">
                          <a:latin typeface="Cambria Math" panose="02040503050406030204" pitchFamily="18" charset="0"/>
                        </a:rPr>
                        <m:t>=</m:t>
                      </m:r>
                      <m:f>
                        <m:fPr>
                          <m:ctrlPr>
                            <a:rPr lang="hu-HU" sz="2400" i="1">
                              <a:latin typeface="Cambria Math" panose="02040503050406030204" pitchFamily="18" charset="0"/>
                            </a:rPr>
                          </m:ctrlPr>
                        </m:fPr>
                        <m:num>
                          <m:r>
                            <a:rPr lang="hu-HU" sz="2400" b="0" i="1" smtClean="0">
                              <a:latin typeface="Cambria Math" panose="02040503050406030204" pitchFamily="18" charset="0"/>
                            </a:rPr>
                            <m:t>1</m:t>
                          </m:r>
                          <m:r>
                            <a:rPr lang="hu-HU" sz="2400" b="0" i="1" smtClean="0">
                              <a:latin typeface="Cambria Math" panose="02040503050406030204" pitchFamily="18" charset="0"/>
                            </a:rPr>
                            <m:t>𝑀</m:t>
                          </m:r>
                        </m:num>
                        <m:den>
                          <m:d>
                            <m:dPr>
                              <m:begChr m:val="["/>
                              <m:endChr m:val="]"/>
                              <m:ctrlPr>
                                <a:rPr lang="hu-HU" sz="2400" i="1">
                                  <a:latin typeface="Cambria Math" panose="02040503050406030204" pitchFamily="18" charset="0"/>
                                </a:rPr>
                              </m:ctrlPr>
                            </m:dPr>
                            <m:e>
                              <m:sSup>
                                <m:sSupPr>
                                  <m:ctrlPr>
                                    <a:rPr lang="hu-HU" sz="2400" i="1">
                                      <a:latin typeface="Cambria Math" panose="02040503050406030204" pitchFamily="18" charset="0"/>
                                    </a:rPr>
                                  </m:ctrlPr>
                                </m:sSupPr>
                                <m:e>
                                  <m:r>
                                    <a:rPr lang="hu-HU" sz="2400" i="1">
                                      <a:latin typeface="Cambria Math" panose="02040503050406030204" pitchFamily="18" charset="0"/>
                                    </a:rPr>
                                    <m:t>𝐶𝑢</m:t>
                                  </m:r>
                                </m:e>
                                <m:sup>
                                  <m:r>
                                    <a:rPr lang="hu-HU" sz="2400" i="1">
                                      <a:latin typeface="Cambria Math" panose="02040503050406030204" pitchFamily="18" charset="0"/>
                                    </a:rPr>
                                    <m:t>2+</m:t>
                                  </m:r>
                                </m:sup>
                              </m:sSup>
                            </m:e>
                          </m:d>
                        </m:den>
                      </m:f>
                    </m:oMath>
                  </m:oMathPara>
                </a14:m>
                <a:endParaRPr lang="hu-HU" sz="2400" dirty="0"/>
              </a:p>
            </p:txBody>
          </p:sp>
        </mc:Choice>
        <mc:Fallback xmlns="">
          <p:sp>
            <p:nvSpPr>
              <p:cNvPr id="12" name="Szövegdoboz 11">
                <a:extLst>
                  <a:ext uri="{FF2B5EF4-FFF2-40B4-BE49-F238E27FC236}">
                    <a16:creationId xmlns:a16="http://schemas.microsoft.com/office/drawing/2014/main" id="{CBF92B9C-5A55-49FE-BC88-1B6DD5EF33DA}"/>
                  </a:ext>
                </a:extLst>
              </p:cNvPr>
              <p:cNvSpPr txBox="1">
                <a:spLocks noRot="1" noChangeAspect="1" noMove="1" noResize="1" noEditPoints="1" noAdjustHandles="1" noChangeArrowheads="1" noChangeShapeType="1" noTextEdit="1"/>
              </p:cNvSpPr>
              <p:nvPr/>
            </p:nvSpPr>
            <p:spPr>
              <a:xfrm>
                <a:off x="2283448" y="5528869"/>
                <a:ext cx="1576585" cy="746871"/>
              </a:xfrm>
              <a:prstGeom prst="rect">
                <a:avLst/>
              </a:prstGeom>
              <a:blipFill>
                <a:blip r:embed="rId7"/>
                <a:stretch>
                  <a:fillRect/>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13" name="Szövegdoboz 12">
                <a:extLst>
                  <a:ext uri="{FF2B5EF4-FFF2-40B4-BE49-F238E27FC236}">
                    <a16:creationId xmlns:a16="http://schemas.microsoft.com/office/drawing/2014/main" id="{070AD76F-E414-42FD-B311-D2B1F2327DE5}"/>
                  </a:ext>
                </a:extLst>
              </p:cNvPr>
              <p:cNvSpPr txBox="1"/>
              <p:nvPr/>
            </p:nvSpPr>
            <p:spPr>
              <a:xfrm>
                <a:off x="2049674" y="4962811"/>
                <a:ext cx="2911502" cy="44223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Sup>
                        <m:sSubSupPr>
                          <m:ctrlPr>
                            <a:rPr lang="hu-HU" sz="2400" i="1">
                              <a:latin typeface="Cambria Math" panose="02040503050406030204" pitchFamily="18" charset="0"/>
                            </a:rPr>
                          </m:ctrlPr>
                        </m:sSubSupPr>
                        <m:e>
                          <m:r>
                            <a:rPr lang="hu-HU" sz="2400" i="1">
                              <a:latin typeface="Cambria Math" panose="02040503050406030204" pitchFamily="18" charset="0"/>
                            </a:rPr>
                            <m:t>𝐶𝑢</m:t>
                          </m:r>
                        </m:e>
                        <m:sub>
                          <m:r>
                            <a:rPr lang="hu-HU" sz="2400" i="1">
                              <a:latin typeface="Cambria Math" panose="02040503050406030204" pitchFamily="18" charset="0"/>
                            </a:rPr>
                            <m:t>(</m:t>
                          </m:r>
                          <m:r>
                            <a:rPr lang="hu-HU" sz="2400" i="1">
                              <a:latin typeface="Cambria Math" panose="02040503050406030204" pitchFamily="18" charset="0"/>
                            </a:rPr>
                            <m:t>𝑎𝑞</m:t>
                          </m:r>
                          <m:r>
                            <a:rPr lang="hu-HU" sz="2400" i="1">
                              <a:latin typeface="Cambria Math" panose="02040503050406030204" pitchFamily="18" charset="0"/>
                            </a:rPr>
                            <m:t>.)</m:t>
                          </m:r>
                        </m:sub>
                        <m:sup>
                          <m:r>
                            <a:rPr lang="hu-HU" sz="2400" i="1">
                              <a:latin typeface="Cambria Math" panose="02040503050406030204" pitchFamily="18" charset="0"/>
                            </a:rPr>
                            <m:t>2+</m:t>
                          </m:r>
                        </m:sup>
                      </m:sSubSup>
                      <m:r>
                        <a:rPr lang="hu-HU" sz="2400" b="0" i="1" smtClean="0">
                          <a:latin typeface="Cambria Math" panose="02040503050406030204" pitchFamily="18" charset="0"/>
                        </a:rPr>
                        <m:t>+2</m:t>
                      </m:r>
                      <m:sSup>
                        <m:sSupPr>
                          <m:ctrlPr>
                            <a:rPr lang="hu-HU" sz="2400" b="0" i="1" smtClean="0">
                              <a:latin typeface="Cambria Math" panose="02040503050406030204" pitchFamily="18" charset="0"/>
                            </a:rPr>
                          </m:ctrlPr>
                        </m:sSupPr>
                        <m:e>
                          <m:r>
                            <a:rPr lang="hu-HU" sz="2400" b="0" i="1" smtClean="0">
                              <a:latin typeface="Cambria Math" panose="02040503050406030204" pitchFamily="18" charset="0"/>
                            </a:rPr>
                            <m:t>𝑒</m:t>
                          </m:r>
                        </m:e>
                        <m:sup>
                          <m:r>
                            <a:rPr lang="hu-HU" sz="2400" b="0" i="1" smtClean="0">
                              <a:latin typeface="Cambria Math" panose="02040503050406030204" pitchFamily="18" charset="0"/>
                            </a:rPr>
                            <m:t>−</m:t>
                          </m:r>
                        </m:sup>
                      </m:sSup>
                      <m:r>
                        <a:rPr lang="hu-HU" sz="2400" b="0" i="1" smtClean="0">
                          <a:latin typeface="Cambria Math" panose="02040503050406030204" pitchFamily="18" charset="0"/>
                        </a:rPr>
                        <m:t>=</m:t>
                      </m:r>
                      <m:sSub>
                        <m:sSubPr>
                          <m:ctrlPr>
                            <a:rPr lang="hu-HU" sz="2400" b="0" i="1" smtClean="0">
                              <a:latin typeface="Cambria Math" panose="02040503050406030204" pitchFamily="18" charset="0"/>
                            </a:rPr>
                          </m:ctrlPr>
                        </m:sSubPr>
                        <m:e>
                          <m:r>
                            <a:rPr lang="hu-HU" sz="2400" b="0" i="1" smtClean="0">
                              <a:latin typeface="Cambria Math" panose="02040503050406030204" pitchFamily="18" charset="0"/>
                            </a:rPr>
                            <m:t>𝐶𝑢</m:t>
                          </m:r>
                        </m:e>
                        <m:sub>
                          <m:r>
                            <a:rPr lang="hu-HU" sz="2400" b="0" i="1" smtClean="0">
                              <a:latin typeface="Cambria Math" panose="02040503050406030204" pitchFamily="18" charset="0"/>
                            </a:rPr>
                            <m:t>(</m:t>
                          </m:r>
                          <m:r>
                            <a:rPr lang="hu-HU" sz="2400" b="0" i="1" smtClean="0">
                              <a:latin typeface="Cambria Math" panose="02040503050406030204" pitchFamily="18" charset="0"/>
                            </a:rPr>
                            <m:t>𝑠</m:t>
                          </m:r>
                          <m:r>
                            <a:rPr lang="hu-HU" sz="2400" b="0" i="1" smtClean="0">
                              <a:latin typeface="Cambria Math" panose="02040503050406030204" pitchFamily="18" charset="0"/>
                            </a:rPr>
                            <m:t>)</m:t>
                          </m:r>
                        </m:sub>
                      </m:sSub>
                    </m:oMath>
                  </m:oMathPara>
                </a14:m>
                <a:endParaRPr lang="hu-HU" sz="2400" dirty="0"/>
              </a:p>
            </p:txBody>
          </p:sp>
        </mc:Choice>
        <mc:Fallback xmlns="">
          <p:sp>
            <p:nvSpPr>
              <p:cNvPr id="13" name="Szövegdoboz 12">
                <a:extLst>
                  <a:ext uri="{FF2B5EF4-FFF2-40B4-BE49-F238E27FC236}">
                    <a16:creationId xmlns:a16="http://schemas.microsoft.com/office/drawing/2014/main" id="{070AD76F-E414-42FD-B311-D2B1F2327DE5}"/>
                  </a:ext>
                </a:extLst>
              </p:cNvPr>
              <p:cNvSpPr txBox="1">
                <a:spLocks noRot="1" noChangeAspect="1" noMove="1" noResize="1" noEditPoints="1" noAdjustHandles="1" noChangeArrowheads="1" noChangeShapeType="1" noTextEdit="1"/>
              </p:cNvSpPr>
              <p:nvPr/>
            </p:nvSpPr>
            <p:spPr>
              <a:xfrm>
                <a:off x="2049674" y="4962811"/>
                <a:ext cx="2911502" cy="442237"/>
              </a:xfrm>
              <a:prstGeom prst="rect">
                <a:avLst/>
              </a:prstGeom>
              <a:blipFill>
                <a:blip r:embed="rId8"/>
                <a:stretch>
                  <a:fillRect/>
                </a:stretch>
              </a:blipFill>
            </p:spPr>
            <p:txBody>
              <a:bodyPr/>
              <a:lstStyle/>
              <a:p>
                <a:r>
                  <a:rPr lang="hu-HU">
                    <a:noFill/>
                  </a:rPr>
                  <a:t> </a:t>
                </a:r>
              </a:p>
            </p:txBody>
          </p:sp>
        </mc:Fallback>
      </mc:AlternateContent>
    </p:spTree>
    <p:extLst>
      <p:ext uri="{BB962C8B-B14F-4D97-AF65-F5344CB8AC3E}">
        <p14:creationId xmlns:p14="http://schemas.microsoft.com/office/powerpoint/2010/main" val="16042145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hu-HU" dirty="0">
                <a:latin typeface="Times New Roman" panose="02020603050405020304" pitchFamily="18" charset="0"/>
                <a:cs typeface="Times New Roman" panose="02020603050405020304" pitchFamily="18" charset="0"/>
              </a:rPr>
              <a:t>A </a:t>
            </a:r>
            <a:r>
              <a:rPr lang="hu-HU" dirty="0" err="1">
                <a:latin typeface="Times New Roman" panose="02020603050405020304" pitchFamily="18" charset="0"/>
                <a:cs typeface="Times New Roman" panose="02020603050405020304" pitchFamily="18" charset="0"/>
              </a:rPr>
              <a:t>Nernst</a:t>
            </a:r>
            <a:r>
              <a:rPr lang="hu-HU" dirty="0">
                <a:latin typeface="Times New Roman" panose="02020603050405020304" pitchFamily="18" charset="0"/>
                <a:cs typeface="Times New Roman" panose="02020603050405020304" pitchFamily="18" charset="0"/>
              </a:rPr>
              <a:t>-egyenlet – </a:t>
            </a:r>
            <a:r>
              <a:rPr lang="hu-HU" dirty="0" err="1">
                <a:latin typeface="Times New Roman" panose="02020603050405020304" pitchFamily="18" charset="0"/>
                <a:cs typeface="Times New Roman" panose="02020603050405020304" pitchFamily="18" charset="0"/>
              </a:rPr>
              <a:t>redoxi</a:t>
            </a:r>
            <a:r>
              <a:rPr lang="hu-HU" dirty="0">
                <a:latin typeface="Times New Roman" panose="02020603050405020304" pitchFamily="18" charset="0"/>
                <a:cs typeface="Times New Roman" panose="02020603050405020304" pitchFamily="18" charset="0"/>
              </a:rPr>
              <a:t> elektródokra</a:t>
            </a:r>
          </a:p>
        </p:txBody>
      </p:sp>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662544"/>
            <a:ext cx="11582400" cy="5005541"/>
          </a:xfrm>
        </p:spPr>
        <p:txBody>
          <a:bodyPr>
            <a:normAutofit/>
          </a:bodyPr>
          <a:lstStyle/>
          <a:p>
            <a:pPr>
              <a:lnSpc>
                <a:spcPct val="110000"/>
              </a:lnSpc>
            </a:pPr>
            <a:r>
              <a:rPr lang="hu-HU" dirty="0">
                <a:latin typeface="Times New Roman" panose="02020603050405020304" pitchFamily="18" charset="0"/>
                <a:cs typeface="Times New Roman" panose="02020603050405020304" pitchFamily="18" charset="0"/>
              </a:rPr>
              <a:t>Az ún. </a:t>
            </a:r>
            <a:r>
              <a:rPr lang="hu-HU" dirty="0" err="1">
                <a:latin typeface="Times New Roman" panose="02020603050405020304" pitchFamily="18" charset="0"/>
                <a:cs typeface="Times New Roman" panose="02020603050405020304" pitchFamily="18" charset="0"/>
              </a:rPr>
              <a:t>redoxi</a:t>
            </a:r>
            <a:r>
              <a:rPr lang="hu-HU" dirty="0">
                <a:latin typeface="Times New Roman" panose="02020603050405020304" pitchFamily="18" charset="0"/>
                <a:cs typeface="Times New Roman" panose="02020603050405020304" pitchFamily="18" charset="0"/>
              </a:rPr>
              <a:t> elektródok esetében a fém, valamely nemesfém, legtöbbször platina, amely olyan oldatba merül, amelyben egyszerre van jelen oldott állapotban a redukált és az oxidált formája is a félreakciót adó ionoknak, részecskéknek. </a:t>
            </a:r>
            <a:r>
              <a:rPr lang="hu-HU" dirty="0" err="1">
                <a:latin typeface="Times New Roman" panose="02020603050405020304" pitchFamily="18" charset="0"/>
                <a:cs typeface="Times New Roman" panose="02020603050405020304" pitchFamily="18" charset="0"/>
              </a:rPr>
              <a:t>Pl</a:t>
            </a:r>
            <a:r>
              <a:rPr lang="hu-HU" dirty="0">
                <a:latin typeface="Times New Roman" panose="02020603050405020304" pitchFamily="18" charset="0"/>
                <a:cs typeface="Times New Roman" panose="02020603050405020304" pitchFamily="18" charset="0"/>
              </a:rPr>
              <a:t>: vas(II) és vas(III) ionokat is tartalmazó oldat!</a:t>
            </a:r>
          </a:p>
        </p:txBody>
      </p:sp>
      <mc:AlternateContent xmlns:mc="http://schemas.openxmlformats.org/markup-compatibility/2006" xmlns:a14="http://schemas.microsoft.com/office/drawing/2010/main">
        <mc:Choice Requires="a14">
          <p:sp>
            <p:nvSpPr>
              <p:cNvPr id="6" name="Szövegdoboz 5">
                <a:extLst>
                  <a:ext uri="{FF2B5EF4-FFF2-40B4-BE49-F238E27FC236}">
                    <a16:creationId xmlns:a16="http://schemas.microsoft.com/office/drawing/2014/main" id="{D29A7706-E604-405F-A349-73C153B77278}"/>
                  </a:ext>
                </a:extLst>
              </p:cNvPr>
              <p:cNvSpPr txBox="1"/>
              <p:nvPr/>
            </p:nvSpPr>
            <p:spPr>
              <a:xfrm>
                <a:off x="410227" y="5325670"/>
                <a:ext cx="11386515" cy="97680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hu-HU" sz="2800" i="1" smtClean="0">
                              <a:latin typeface="Cambria Math" panose="02040503050406030204" pitchFamily="18" charset="0"/>
                              <a:ea typeface="Cambria Math" panose="02040503050406030204" pitchFamily="18" charset="0"/>
                            </a:rPr>
                          </m:ctrlPr>
                        </m:sSubPr>
                        <m:e>
                          <m:r>
                            <a:rPr lang="hu-HU" sz="2800" i="1">
                              <a:latin typeface="Cambria Math" panose="02040503050406030204" pitchFamily="18" charset="0"/>
                              <a:ea typeface="Cambria Math" panose="02040503050406030204" pitchFamily="18" charset="0"/>
                            </a:rPr>
                            <m:t>𝜀</m:t>
                          </m:r>
                        </m:e>
                        <m:sub>
                          <m:f>
                            <m:fPr>
                              <m:type m:val="lin"/>
                              <m:ctrlPr>
                                <a:rPr lang="hu-HU" sz="2800" i="1">
                                  <a:latin typeface="Cambria Math" panose="02040503050406030204" pitchFamily="18" charset="0"/>
                                  <a:ea typeface="Cambria Math" panose="02040503050406030204" pitchFamily="18" charset="0"/>
                                </a:rPr>
                              </m:ctrlPr>
                            </m:fPr>
                            <m:num>
                              <m:sSup>
                                <m:sSupPr>
                                  <m:ctrlPr>
                                    <a:rPr lang="hu-HU" sz="2800" i="1" smtClean="0">
                                      <a:latin typeface="Cambria Math" panose="02040503050406030204" pitchFamily="18" charset="0"/>
                                      <a:ea typeface="Cambria Math" panose="02040503050406030204" pitchFamily="18" charset="0"/>
                                    </a:rPr>
                                  </m:ctrlPr>
                                </m:sSupPr>
                                <m:e>
                                  <m:r>
                                    <a:rPr lang="hu-HU" sz="2800" b="0" i="1" smtClean="0">
                                      <a:latin typeface="Cambria Math" panose="02040503050406030204" pitchFamily="18" charset="0"/>
                                      <a:ea typeface="Cambria Math" panose="02040503050406030204" pitchFamily="18" charset="0"/>
                                    </a:rPr>
                                    <m:t>𝐹𝑒</m:t>
                                  </m:r>
                                </m:e>
                                <m:sup>
                                  <m:r>
                                    <a:rPr lang="hu-HU" sz="2800" b="0" i="1" smtClean="0">
                                      <a:latin typeface="Cambria Math" panose="02040503050406030204" pitchFamily="18" charset="0"/>
                                      <a:ea typeface="Cambria Math" panose="02040503050406030204" pitchFamily="18" charset="0"/>
                                    </a:rPr>
                                    <m:t>3+</m:t>
                                  </m:r>
                                </m:sup>
                              </m:sSup>
                            </m:num>
                            <m:den>
                              <m:sSup>
                                <m:sSupPr>
                                  <m:ctrlPr>
                                    <a:rPr lang="hu-HU" sz="2800" i="1" smtClean="0">
                                      <a:latin typeface="Cambria Math" panose="02040503050406030204" pitchFamily="18" charset="0"/>
                                      <a:ea typeface="Cambria Math" panose="02040503050406030204" pitchFamily="18" charset="0"/>
                                    </a:rPr>
                                  </m:ctrlPr>
                                </m:sSupPr>
                                <m:e>
                                  <m:r>
                                    <a:rPr lang="hu-HU" sz="2800" b="0" i="1" smtClean="0">
                                      <a:latin typeface="Cambria Math" panose="02040503050406030204" pitchFamily="18" charset="0"/>
                                      <a:ea typeface="Cambria Math" panose="02040503050406030204" pitchFamily="18" charset="0"/>
                                    </a:rPr>
                                    <m:t>𝐹𝑒</m:t>
                                  </m:r>
                                </m:e>
                                <m:sup>
                                  <m:r>
                                    <a:rPr lang="hu-HU" sz="2800" b="0" i="1" smtClean="0">
                                      <a:latin typeface="Cambria Math" panose="02040503050406030204" pitchFamily="18" charset="0"/>
                                      <a:ea typeface="Cambria Math" panose="02040503050406030204" pitchFamily="18" charset="0"/>
                                    </a:rPr>
                                    <m:t>2+</m:t>
                                  </m:r>
                                </m:sup>
                              </m:sSup>
                            </m:den>
                          </m:f>
                        </m:sub>
                      </m:sSub>
                      <m:r>
                        <a:rPr lang="hu-HU" sz="2800" b="0" i="1" smtClean="0">
                          <a:latin typeface="Cambria Math" panose="02040503050406030204" pitchFamily="18" charset="0"/>
                          <a:ea typeface="Cambria Math" panose="02040503050406030204" pitchFamily="18" charset="0"/>
                        </a:rPr>
                        <m:t>=</m:t>
                      </m:r>
                      <m:sSubSup>
                        <m:sSubSupPr>
                          <m:ctrlPr>
                            <a:rPr lang="hu-HU" sz="2800" i="1">
                              <a:latin typeface="Cambria Math" panose="02040503050406030204" pitchFamily="18" charset="0"/>
                            </a:rPr>
                          </m:ctrlPr>
                        </m:sSubSupPr>
                        <m:e>
                          <m:r>
                            <a:rPr lang="hu-HU" sz="2800" i="1">
                              <a:latin typeface="Cambria Math" panose="02040503050406030204" pitchFamily="18" charset="0"/>
                              <a:ea typeface="Cambria Math" panose="02040503050406030204" pitchFamily="18" charset="0"/>
                            </a:rPr>
                            <m:t>𝜀</m:t>
                          </m:r>
                        </m:e>
                        <m:sub>
                          <m:f>
                            <m:fPr>
                              <m:type m:val="lin"/>
                              <m:ctrlPr>
                                <a:rPr lang="hu-HU" sz="2800" i="1">
                                  <a:latin typeface="Cambria Math" panose="02040503050406030204" pitchFamily="18" charset="0"/>
                                  <a:ea typeface="Cambria Math" panose="02040503050406030204" pitchFamily="18" charset="0"/>
                                </a:rPr>
                              </m:ctrlPr>
                            </m:fPr>
                            <m:num>
                              <m:sSup>
                                <m:sSupPr>
                                  <m:ctrlPr>
                                    <a:rPr lang="hu-HU" sz="2800" i="1">
                                      <a:latin typeface="Cambria Math" panose="02040503050406030204" pitchFamily="18" charset="0"/>
                                      <a:ea typeface="Cambria Math" panose="02040503050406030204" pitchFamily="18" charset="0"/>
                                    </a:rPr>
                                  </m:ctrlPr>
                                </m:sSupPr>
                                <m:e>
                                  <m:r>
                                    <a:rPr lang="hu-HU" sz="2800" b="0" i="1" smtClean="0">
                                      <a:latin typeface="Cambria Math" panose="02040503050406030204" pitchFamily="18" charset="0"/>
                                      <a:ea typeface="Cambria Math" panose="02040503050406030204" pitchFamily="18" charset="0"/>
                                    </a:rPr>
                                    <m:t>𝐹𝑒</m:t>
                                  </m:r>
                                </m:e>
                                <m:sup>
                                  <m:r>
                                    <a:rPr lang="hu-HU" sz="2800" b="0" i="1" smtClean="0">
                                      <a:latin typeface="Cambria Math" panose="02040503050406030204" pitchFamily="18" charset="0"/>
                                      <a:ea typeface="Cambria Math" panose="02040503050406030204" pitchFamily="18" charset="0"/>
                                    </a:rPr>
                                    <m:t>3+</m:t>
                                  </m:r>
                                </m:sup>
                              </m:sSup>
                            </m:num>
                            <m:den>
                              <m:sSup>
                                <m:sSupPr>
                                  <m:ctrlPr>
                                    <a:rPr lang="hu-HU" sz="2800" i="1">
                                      <a:latin typeface="Cambria Math" panose="02040503050406030204" pitchFamily="18" charset="0"/>
                                      <a:ea typeface="Cambria Math" panose="02040503050406030204" pitchFamily="18" charset="0"/>
                                    </a:rPr>
                                  </m:ctrlPr>
                                </m:sSupPr>
                                <m:e>
                                  <m:r>
                                    <a:rPr lang="hu-HU" sz="2800" b="0" i="1" smtClean="0">
                                      <a:latin typeface="Cambria Math" panose="02040503050406030204" pitchFamily="18" charset="0"/>
                                      <a:ea typeface="Cambria Math" panose="02040503050406030204" pitchFamily="18" charset="0"/>
                                    </a:rPr>
                                    <m:t>𝐹𝑒</m:t>
                                  </m:r>
                                </m:e>
                                <m:sup>
                                  <m:r>
                                    <a:rPr lang="hu-HU" sz="2800" b="0" i="1" smtClean="0">
                                      <a:latin typeface="Cambria Math" panose="02040503050406030204" pitchFamily="18" charset="0"/>
                                      <a:ea typeface="Cambria Math" panose="02040503050406030204" pitchFamily="18" charset="0"/>
                                    </a:rPr>
                                    <m:t>2+</m:t>
                                  </m:r>
                                </m:sup>
                              </m:sSup>
                            </m:den>
                          </m:f>
                        </m:sub>
                        <m:sup>
                          <m:r>
                            <a:rPr lang="hu-HU" sz="2800" i="1">
                              <a:latin typeface="Cambria Math" panose="02040503050406030204" pitchFamily="18" charset="0"/>
                            </a:rPr>
                            <m:t>0</m:t>
                          </m:r>
                        </m:sup>
                      </m:sSubSup>
                      <m:r>
                        <a:rPr lang="hu-HU" sz="2800" b="0" i="1" smtClean="0">
                          <a:latin typeface="Cambria Math" panose="02040503050406030204" pitchFamily="18" charset="0"/>
                        </a:rPr>
                        <m:t>−</m:t>
                      </m:r>
                      <m:f>
                        <m:fPr>
                          <m:ctrlPr>
                            <a:rPr lang="hu-HU" sz="2800" i="1" smtClean="0">
                              <a:latin typeface="Cambria Math" panose="02040503050406030204" pitchFamily="18" charset="0"/>
                            </a:rPr>
                          </m:ctrlPr>
                        </m:fPr>
                        <m:num>
                          <m:r>
                            <a:rPr lang="hu-HU" sz="2800" b="0" i="1" smtClean="0">
                              <a:latin typeface="Cambria Math" panose="02040503050406030204" pitchFamily="18" charset="0"/>
                            </a:rPr>
                            <m:t>𝑅𝑇</m:t>
                          </m:r>
                        </m:num>
                        <m:den>
                          <m:r>
                            <a:rPr lang="hu-HU" sz="2800" b="0" i="1" smtClean="0">
                              <a:latin typeface="Cambria Math" panose="02040503050406030204" pitchFamily="18" charset="0"/>
                            </a:rPr>
                            <m:t>𝐹</m:t>
                          </m:r>
                        </m:den>
                      </m:f>
                      <m:r>
                        <a:rPr lang="hu-HU" sz="2800" i="1">
                          <a:latin typeface="Cambria Math" panose="02040503050406030204" pitchFamily="18" charset="0"/>
                        </a:rPr>
                        <m:t> </m:t>
                      </m:r>
                      <m:r>
                        <a:rPr lang="hu-HU" sz="2800" i="1">
                          <a:latin typeface="Cambria Math" panose="02040503050406030204" pitchFamily="18" charset="0"/>
                        </a:rPr>
                        <m:t>𝑙𝑛</m:t>
                      </m:r>
                      <m:d>
                        <m:dPr>
                          <m:ctrlPr>
                            <a:rPr lang="hu-HU" sz="2800" i="1">
                              <a:latin typeface="Cambria Math" panose="02040503050406030204" pitchFamily="18" charset="0"/>
                            </a:rPr>
                          </m:ctrlPr>
                        </m:dPr>
                        <m:e>
                          <m:f>
                            <m:fPr>
                              <m:ctrlPr>
                                <a:rPr lang="hu-HU" sz="2800" i="1">
                                  <a:latin typeface="Cambria Math" panose="02040503050406030204" pitchFamily="18" charset="0"/>
                                </a:rPr>
                              </m:ctrlPr>
                            </m:fPr>
                            <m:num>
                              <m:d>
                                <m:dPr>
                                  <m:begChr m:val="["/>
                                  <m:endChr m:val="]"/>
                                  <m:ctrlPr>
                                    <a:rPr lang="hu-HU" sz="2800" i="1">
                                      <a:latin typeface="Cambria Math" panose="02040503050406030204" pitchFamily="18" charset="0"/>
                                    </a:rPr>
                                  </m:ctrlPr>
                                </m:dPr>
                                <m:e>
                                  <m:sSup>
                                    <m:sSupPr>
                                      <m:ctrlPr>
                                        <a:rPr lang="hu-HU" sz="2800" i="1">
                                          <a:latin typeface="Cambria Math" panose="02040503050406030204" pitchFamily="18" charset="0"/>
                                        </a:rPr>
                                      </m:ctrlPr>
                                    </m:sSupPr>
                                    <m:e>
                                      <m:r>
                                        <a:rPr lang="hu-HU" sz="2800" i="1">
                                          <a:latin typeface="Cambria Math" panose="02040503050406030204" pitchFamily="18" charset="0"/>
                                        </a:rPr>
                                        <m:t>𝐹𝑒</m:t>
                                      </m:r>
                                    </m:e>
                                    <m:sup>
                                      <m:r>
                                        <a:rPr lang="hu-HU" sz="2800" i="1">
                                          <a:latin typeface="Cambria Math" panose="02040503050406030204" pitchFamily="18" charset="0"/>
                                        </a:rPr>
                                        <m:t>2+</m:t>
                                      </m:r>
                                    </m:sup>
                                  </m:sSup>
                                </m:e>
                              </m:d>
                            </m:num>
                            <m:den>
                              <m:d>
                                <m:dPr>
                                  <m:begChr m:val="["/>
                                  <m:endChr m:val="]"/>
                                  <m:ctrlPr>
                                    <a:rPr lang="hu-HU" sz="2800" i="1">
                                      <a:latin typeface="Cambria Math" panose="02040503050406030204" pitchFamily="18" charset="0"/>
                                    </a:rPr>
                                  </m:ctrlPr>
                                </m:dPr>
                                <m:e>
                                  <m:sSup>
                                    <m:sSupPr>
                                      <m:ctrlPr>
                                        <a:rPr lang="hu-HU" sz="2800" i="1">
                                          <a:latin typeface="Cambria Math" panose="02040503050406030204" pitchFamily="18" charset="0"/>
                                        </a:rPr>
                                      </m:ctrlPr>
                                    </m:sSupPr>
                                    <m:e>
                                      <m:r>
                                        <a:rPr lang="hu-HU" sz="2800" i="1">
                                          <a:latin typeface="Cambria Math" panose="02040503050406030204" pitchFamily="18" charset="0"/>
                                        </a:rPr>
                                        <m:t>𝐹𝑒</m:t>
                                      </m:r>
                                    </m:e>
                                    <m:sup>
                                      <m:r>
                                        <a:rPr lang="hu-HU" sz="2800" i="1">
                                          <a:latin typeface="Cambria Math" panose="02040503050406030204" pitchFamily="18" charset="0"/>
                                        </a:rPr>
                                        <m:t>3+</m:t>
                                      </m:r>
                                    </m:sup>
                                  </m:sSup>
                                </m:e>
                              </m:d>
                            </m:den>
                          </m:f>
                        </m:e>
                      </m:d>
                      <m:r>
                        <a:rPr lang="hu-HU" sz="2800" b="0" i="1" smtClean="0">
                          <a:latin typeface="Cambria Math" panose="02040503050406030204" pitchFamily="18" charset="0"/>
                        </a:rPr>
                        <m:t>=</m:t>
                      </m:r>
                      <m:sSubSup>
                        <m:sSubSupPr>
                          <m:ctrlPr>
                            <a:rPr lang="hu-HU" sz="2800" i="1">
                              <a:latin typeface="Cambria Math" panose="02040503050406030204" pitchFamily="18" charset="0"/>
                            </a:rPr>
                          </m:ctrlPr>
                        </m:sSubSupPr>
                        <m:e>
                          <m:r>
                            <a:rPr lang="hu-HU" sz="2800" i="1">
                              <a:latin typeface="Cambria Math" panose="02040503050406030204" pitchFamily="18" charset="0"/>
                              <a:ea typeface="Cambria Math" panose="02040503050406030204" pitchFamily="18" charset="0"/>
                            </a:rPr>
                            <m:t>𝜀</m:t>
                          </m:r>
                        </m:e>
                        <m:sub>
                          <m:f>
                            <m:fPr>
                              <m:type m:val="lin"/>
                              <m:ctrlPr>
                                <a:rPr lang="hu-HU" sz="2800" i="1">
                                  <a:latin typeface="Cambria Math" panose="02040503050406030204" pitchFamily="18" charset="0"/>
                                  <a:ea typeface="Cambria Math" panose="02040503050406030204" pitchFamily="18" charset="0"/>
                                </a:rPr>
                              </m:ctrlPr>
                            </m:fPr>
                            <m:num>
                              <m:sSup>
                                <m:sSupPr>
                                  <m:ctrlPr>
                                    <a:rPr lang="hu-HU" sz="2800" i="1">
                                      <a:latin typeface="Cambria Math" panose="02040503050406030204" pitchFamily="18" charset="0"/>
                                      <a:ea typeface="Cambria Math" panose="02040503050406030204" pitchFamily="18" charset="0"/>
                                    </a:rPr>
                                  </m:ctrlPr>
                                </m:sSupPr>
                                <m:e>
                                  <m:r>
                                    <a:rPr lang="hu-HU" sz="2800" i="1">
                                      <a:latin typeface="Cambria Math" panose="02040503050406030204" pitchFamily="18" charset="0"/>
                                      <a:ea typeface="Cambria Math" panose="02040503050406030204" pitchFamily="18" charset="0"/>
                                    </a:rPr>
                                    <m:t>𝐹𝑒</m:t>
                                  </m:r>
                                </m:e>
                                <m:sup>
                                  <m:r>
                                    <a:rPr lang="hu-HU" sz="2800" i="1">
                                      <a:latin typeface="Cambria Math" panose="02040503050406030204" pitchFamily="18" charset="0"/>
                                      <a:ea typeface="Cambria Math" panose="02040503050406030204" pitchFamily="18" charset="0"/>
                                    </a:rPr>
                                    <m:t>3+</m:t>
                                  </m:r>
                                </m:sup>
                              </m:sSup>
                            </m:num>
                            <m:den>
                              <m:sSup>
                                <m:sSupPr>
                                  <m:ctrlPr>
                                    <a:rPr lang="hu-HU" sz="2800" i="1">
                                      <a:latin typeface="Cambria Math" panose="02040503050406030204" pitchFamily="18" charset="0"/>
                                      <a:ea typeface="Cambria Math" panose="02040503050406030204" pitchFamily="18" charset="0"/>
                                    </a:rPr>
                                  </m:ctrlPr>
                                </m:sSupPr>
                                <m:e>
                                  <m:r>
                                    <a:rPr lang="hu-HU" sz="2800" i="1">
                                      <a:latin typeface="Cambria Math" panose="02040503050406030204" pitchFamily="18" charset="0"/>
                                      <a:ea typeface="Cambria Math" panose="02040503050406030204" pitchFamily="18" charset="0"/>
                                    </a:rPr>
                                    <m:t>𝐹𝑒</m:t>
                                  </m:r>
                                </m:e>
                                <m:sup>
                                  <m:r>
                                    <a:rPr lang="hu-HU" sz="2800" i="1">
                                      <a:latin typeface="Cambria Math" panose="02040503050406030204" pitchFamily="18" charset="0"/>
                                      <a:ea typeface="Cambria Math" panose="02040503050406030204" pitchFamily="18" charset="0"/>
                                    </a:rPr>
                                    <m:t>2+</m:t>
                                  </m:r>
                                </m:sup>
                              </m:sSup>
                            </m:den>
                          </m:f>
                        </m:sub>
                        <m:sup>
                          <m:r>
                            <a:rPr lang="hu-HU" sz="2800" i="1">
                              <a:latin typeface="Cambria Math" panose="02040503050406030204" pitchFamily="18" charset="0"/>
                            </a:rPr>
                            <m:t>0</m:t>
                          </m:r>
                        </m:sup>
                      </m:sSubSup>
                      <m:r>
                        <a:rPr lang="hu-HU" sz="2800" b="0" i="1" smtClean="0">
                          <a:latin typeface="Cambria Math" panose="02040503050406030204" pitchFamily="18" charset="0"/>
                        </a:rPr>
                        <m:t>+</m:t>
                      </m:r>
                      <m:f>
                        <m:fPr>
                          <m:ctrlPr>
                            <a:rPr lang="hu-HU" sz="2800" i="1">
                              <a:latin typeface="Cambria Math" panose="02040503050406030204" pitchFamily="18" charset="0"/>
                            </a:rPr>
                          </m:ctrlPr>
                        </m:fPr>
                        <m:num>
                          <m:r>
                            <a:rPr lang="hu-HU" sz="2800" i="1">
                              <a:latin typeface="Cambria Math" panose="02040503050406030204" pitchFamily="18" charset="0"/>
                            </a:rPr>
                            <m:t>𝑅𝑇</m:t>
                          </m:r>
                        </m:num>
                        <m:den>
                          <m:r>
                            <a:rPr lang="hu-HU" sz="2800" i="1">
                              <a:latin typeface="Cambria Math" panose="02040503050406030204" pitchFamily="18" charset="0"/>
                            </a:rPr>
                            <m:t>𝐹</m:t>
                          </m:r>
                        </m:den>
                      </m:f>
                      <m:r>
                        <a:rPr lang="hu-HU" sz="2800" i="1">
                          <a:latin typeface="Cambria Math" panose="02040503050406030204" pitchFamily="18" charset="0"/>
                        </a:rPr>
                        <m:t> </m:t>
                      </m:r>
                      <m:r>
                        <a:rPr lang="hu-HU" sz="2800" i="1">
                          <a:latin typeface="Cambria Math" panose="02040503050406030204" pitchFamily="18" charset="0"/>
                        </a:rPr>
                        <m:t>𝑙𝑛</m:t>
                      </m:r>
                      <m:d>
                        <m:dPr>
                          <m:ctrlPr>
                            <a:rPr lang="hu-HU" sz="2800" i="1">
                              <a:latin typeface="Cambria Math" panose="02040503050406030204" pitchFamily="18" charset="0"/>
                            </a:rPr>
                          </m:ctrlPr>
                        </m:dPr>
                        <m:e>
                          <m:f>
                            <m:fPr>
                              <m:ctrlPr>
                                <a:rPr lang="hu-HU" sz="2800" i="1">
                                  <a:latin typeface="Cambria Math" panose="02040503050406030204" pitchFamily="18" charset="0"/>
                                </a:rPr>
                              </m:ctrlPr>
                            </m:fPr>
                            <m:num>
                              <m:d>
                                <m:dPr>
                                  <m:begChr m:val="["/>
                                  <m:endChr m:val="]"/>
                                  <m:ctrlPr>
                                    <a:rPr lang="hu-HU" sz="2800" i="1">
                                      <a:latin typeface="Cambria Math" panose="02040503050406030204" pitchFamily="18" charset="0"/>
                                    </a:rPr>
                                  </m:ctrlPr>
                                </m:dPr>
                                <m:e>
                                  <m:sSup>
                                    <m:sSupPr>
                                      <m:ctrlPr>
                                        <a:rPr lang="hu-HU" sz="2800" i="1">
                                          <a:latin typeface="Cambria Math" panose="02040503050406030204" pitchFamily="18" charset="0"/>
                                        </a:rPr>
                                      </m:ctrlPr>
                                    </m:sSupPr>
                                    <m:e>
                                      <m:r>
                                        <a:rPr lang="hu-HU" sz="2800" i="1">
                                          <a:latin typeface="Cambria Math" panose="02040503050406030204" pitchFamily="18" charset="0"/>
                                        </a:rPr>
                                        <m:t>𝐹𝑒</m:t>
                                      </m:r>
                                    </m:e>
                                    <m:sup>
                                      <m:r>
                                        <a:rPr lang="hu-HU" sz="2800" i="1">
                                          <a:latin typeface="Cambria Math" panose="02040503050406030204" pitchFamily="18" charset="0"/>
                                        </a:rPr>
                                        <m:t>3+</m:t>
                                      </m:r>
                                    </m:sup>
                                  </m:sSup>
                                </m:e>
                              </m:d>
                            </m:num>
                            <m:den>
                              <m:d>
                                <m:dPr>
                                  <m:begChr m:val="["/>
                                  <m:endChr m:val="]"/>
                                  <m:ctrlPr>
                                    <a:rPr lang="hu-HU" sz="2800" i="1">
                                      <a:latin typeface="Cambria Math" panose="02040503050406030204" pitchFamily="18" charset="0"/>
                                    </a:rPr>
                                  </m:ctrlPr>
                                </m:dPr>
                                <m:e>
                                  <m:sSup>
                                    <m:sSupPr>
                                      <m:ctrlPr>
                                        <a:rPr lang="hu-HU" sz="2800" i="1">
                                          <a:latin typeface="Cambria Math" panose="02040503050406030204" pitchFamily="18" charset="0"/>
                                        </a:rPr>
                                      </m:ctrlPr>
                                    </m:sSupPr>
                                    <m:e>
                                      <m:r>
                                        <a:rPr lang="hu-HU" sz="2800" i="1">
                                          <a:latin typeface="Cambria Math" panose="02040503050406030204" pitchFamily="18" charset="0"/>
                                        </a:rPr>
                                        <m:t>𝐹𝑒</m:t>
                                      </m:r>
                                    </m:e>
                                    <m:sup>
                                      <m:r>
                                        <a:rPr lang="hu-HU" sz="2800" b="0" i="1" smtClean="0">
                                          <a:latin typeface="Cambria Math" panose="02040503050406030204" pitchFamily="18" charset="0"/>
                                        </a:rPr>
                                        <m:t>2</m:t>
                                      </m:r>
                                      <m:r>
                                        <a:rPr lang="hu-HU" sz="2800" i="1">
                                          <a:latin typeface="Cambria Math" panose="02040503050406030204" pitchFamily="18" charset="0"/>
                                        </a:rPr>
                                        <m:t>+</m:t>
                                      </m:r>
                                    </m:sup>
                                  </m:sSup>
                                </m:e>
                              </m:d>
                            </m:den>
                          </m:f>
                        </m:e>
                      </m:d>
                    </m:oMath>
                  </m:oMathPara>
                </a14:m>
                <a:endParaRPr lang="hu-HU" sz="2800" dirty="0"/>
              </a:p>
            </p:txBody>
          </p:sp>
        </mc:Choice>
        <mc:Fallback xmlns="">
          <p:sp>
            <p:nvSpPr>
              <p:cNvPr id="6" name="Szövegdoboz 5">
                <a:extLst>
                  <a:ext uri="{FF2B5EF4-FFF2-40B4-BE49-F238E27FC236}">
                    <a16:creationId xmlns:a16="http://schemas.microsoft.com/office/drawing/2014/main" id="{D29A7706-E604-405F-A349-73C153B77278}"/>
                  </a:ext>
                </a:extLst>
              </p:cNvPr>
              <p:cNvSpPr txBox="1">
                <a:spLocks noRot="1" noChangeAspect="1" noMove="1" noResize="1" noEditPoints="1" noAdjustHandles="1" noChangeArrowheads="1" noChangeShapeType="1" noTextEdit="1"/>
              </p:cNvSpPr>
              <p:nvPr/>
            </p:nvSpPr>
            <p:spPr>
              <a:xfrm>
                <a:off x="410227" y="5325670"/>
                <a:ext cx="11386515" cy="976806"/>
              </a:xfrm>
              <a:prstGeom prst="rect">
                <a:avLst/>
              </a:prstGeom>
              <a:blipFill>
                <a:blip r:embed="rId3"/>
                <a:stretch>
                  <a:fillRect/>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11" name="Szövegdoboz 10">
                <a:extLst>
                  <a:ext uri="{FF2B5EF4-FFF2-40B4-BE49-F238E27FC236}">
                    <a16:creationId xmlns:a16="http://schemas.microsoft.com/office/drawing/2014/main" id="{A01071EC-38A7-4EC2-B53A-D2A383499489}"/>
                  </a:ext>
                </a:extLst>
              </p:cNvPr>
              <p:cNvSpPr txBox="1"/>
              <p:nvPr/>
            </p:nvSpPr>
            <p:spPr>
              <a:xfrm>
                <a:off x="7325588" y="3896009"/>
                <a:ext cx="1827808" cy="9263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2800" b="0" i="1" smtClean="0">
                          <a:latin typeface="Cambria Math" panose="02040503050406030204" pitchFamily="18" charset="0"/>
                        </a:rPr>
                        <m:t>𝑄</m:t>
                      </m:r>
                      <m:r>
                        <a:rPr lang="hu-HU" sz="2800" b="0" i="1" smtClean="0">
                          <a:latin typeface="Cambria Math" panose="02040503050406030204" pitchFamily="18" charset="0"/>
                        </a:rPr>
                        <m:t>=</m:t>
                      </m:r>
                      <m:f>
                        <m:fPr>
                          <m:ctrlPr>
                            <a:rPr lang="hu-HU" sz="2800" b="0" i="1" smtClean="0">
                              <a:latin typeface="Cambria Math" panose="02040503050406030204" pitchFamily="18" charset="0"/>
                            </a:rPr>
                          </m:ctrlPr>
                        </m:fPr>
                        <m:num>
                          <m:d>
                            <m:dPr>
                              <m:begChr m:val="["/>
                              <m:endChr m:val="]"/>
                              <m:ctrlPr>
                                <a:rPr lang="hu-HU" sz="2800" b="0" i="1" smtClean="0">
                                  <a:latin typeface="Cambria Math" panose="02040503050406030204" pitchFamily="18" charset="0"/>
                                </a:rPr>
                              </m:ctrlPr>
                            </m:dPr>
                            <m:e>
                              <m:sSup>
                                <m:sSupPr>
                                  <m:ctrlPr>
                                    <a:rPr lang="hu-HU" sz="2800" i="1">
                                      <a:latin typeface="Cambria Math" panose="02040503050406030204" pitchFamily="18" charset="0"/>
                                    </a:rPr>
                                  </m:ctrlPr>
                                </m:sSupPr>
                                <m:e>
                                  <m:r>
                                    <a:rPr lang="hu-HU" sz="2800" i="1">
                                      <a:latin typeface="Cambria Math" panose="02040503050406030204" pitchFamily="18" charset="0"/>
                                    </a:rPr>
                                    <m:t>𝐹𝑒</m:t>
                                  </m:r>
                                </m:e>
                                <m:sup>
                                  <m:r>
                                    <a:rPr lang="hu-HU" sz="2800" i="1">
                                      <a:latin typeface="Cambria Math" panose="02040503050406030204" pitchFamily="18" charset="0"/>
                                    </a:rPr>
                                    <m:t>2+</m:t>
                                  </m:r>
                                </m:sup>
                              </m:sSup>
                            </m:e>
                          </m:d>
                        </m:num>
                        <m:den>
                          <m:d>
                            <m:dPr>
                              <m:begChr m:val="["/>
                              <m:endChr m:val="]"/>
                              <m:ctrlPr>
                                <a:rPr lang="hu-HU" sz="2800" b="0" i="1" smtClean="0">
                                  <a:latin typeface="Cambria Math" panose="02040503050406030204" pitchFamily="18" charset="0"/>
                                </a:rPr>
                              </m:ctrlPr>
                            </m:dPr>
                            <m:e>
                              <m:sSup>
                                <m:sSupPr>
                                  <m:ctrlPr>
                                    <a:rPr lang="hu-HU" sz="2800" i="1">
                                      <a:latin typeface="Cambria Math" panose="02040503050406030204" pitchFamily="18" charset="0"/>
                                    </a:rPr>
                                  </m:ctrlPr>
                                </m:sSupPr>
                                <m:e>
                                  <m:r>
                                    <a:rPr lang="hu-HU" sz="2800" b="0" i="1" smtClean="0">
                                      <a:latin typeface="Cambria Math" panose="02040503050406030204" pitchFamily="18" charset="0"/>
                                    </a:rPr>
                                    <m:t>𝐹𝑒</m:t>
                                  </m:r>
                                </m:e>
                                <m:sup>
                                  <m:r>
                                    <a:rPr lang="hu-HU" sz="2800" b="0" i="1" smtClean="0">
                                      <a:latin typeface="Cambria Math" panose="02040503050406030204" pitchFamily="18" charset="0"/>
                                    </a:rPr>
                                    <m:t>3</m:t>
                                  </m:r>
                                  <m:r>
                                    <a:rPr lang="hu-HU" sz="2800" i="1">
                                      <a:latin typeface="Cambria Math" panose="02040503050406030204" pitchFamily="18" charset="0"/>
                                    </a:rPr>
                                    <m:t>+</m:t>
                                  </m:r>
                                </m:sup>
                              </m:sSup>
                            </m:e>
                          </m:d>
                        </m:den>
                      </m:f>
                    </m:oMath>
                  </m:oMathPara>
                </a14:m>
                <a:endParaRPr lang="hu-HU" sz="2800" dirty="0"/>
              </a:p>
            </p:txBody>
          </p:sp>
        </mc:Choice>
        <mc:Fallback xmlns="">
          <p:sp>
            <p:nvSpPr>
              <p:cNvPr id="11" name="Szövegdoboz 10">
                <a:extLst>
                  <a:ext uri="{FF2B5EF4-FFF2-40B4-BE49-F238E27FC236}">
                    <a16:creationId xmlns:a16="http://schemas.microsoft.com/office/drawing/2014/main" id="{A01071EC-38A7-4EC2-B53A-D2A383499489}"/>
                  </a:ext>
                </a:extLst>
              </p:cNvPr>
              <p:cNvSpPr txBox="1">
                <a:spLocks noRot="1" noChangeAspect="1" noMove="1" noResize="1" noEditPoints="1" noAdjustHandles="1" noChangeArrowheads="1" noChangeShapeType="1" noTextEdit="1"/>
              </p:cNvSpPr>
              <p:nvPr/>
            </p:nvSpPr>
            <p:spPr>
              <a:xfrm>
                <a:off x="7325588" y="3896009"/>
                <a:ext cx="1827808" cy="926344"/>
              </a:xfrm>
              <a:prstGeom prst="rect">
                <a:avLst/>
              </a:prstGeom>
              <a:blipFill>
                <a:blip r:embed="rId4"/>
                <a:stretch>
                  <a:fillRect/>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13" name="Szövegdoboz 12">
                <a:extLst>
                  <a:ext uri="{FF2B5EF4-FFF2-40B4-BE49-F238E27FC236}">
                    <a16:creationId xmlns:a16="http://schemas.microsoft.com/office/drawing/2014/main" id="{070AD76F-E414-42FD-B311-D2B1F2327DE5}"/>
                  </a:ext>
                </a:extLst>
              </p:cNvPr>
              <p:cNvSpPr txBox="1"/>
              <p:nvPr/>
            </p:nvSpPr>
            <p:spPr>
              <a:xfrm>
                <a:off x="1813127" y="4106464"/>
                <a:ext cx="3385029" cy="51591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Sup>
                        <m:sSubSupPr>
                          <m:ctrlPr>
                            <a:rPr lang="hu-HU" sz="2800" i="1" smtClean="0">
                              <a:latin typeface="Cambria Math" panose="02040503050406030204" pitchFamily="18" charset="0"/>
                            </a:rPr>
                          </m:ctrlPr>
                        </m:sSubSupPr>
                        <m:e>
                          <m:r>
                            <a:rPr lang="hu-HU" sz="2800" b="0" i="1" smtClean="0">
                              <a:latin typeface="Cambria Math" panose="02040503050406030204" pitchFamily="18" charset="0"/>
                            </a:rPr>
                            <m:t>𝐹𝑒</m:t>
                          </m:r>
                        </m:e>
                        <m:sub>
                          <m:r>
                            <a:rPr lang="hu-HU" sz="2800" i="1">
                              <a:latin typeface="Cambria Math" panose="02040503050406030204" pitchFamily="18" charset="0"/>
                            </a:rPr>
                            <m:t>(</m:t>
                          </m:r>
                          <m:r>
                            <a:rPr lang="hu-HU" sz="2800" i="1">
                              <a:latin typeface="Cambria Math" panose="02040503050406030204" pitchFamily="18" charset="0"/>
                            </a:rPr>
                            <m:t>𝑎𝑞</m:t>
                          </m:r>
                          <m:r>
                            <a:rPr lang="hu-HU" sz="2800" i="1">
                              <a:latin typeface="Cambria Math" panose="02040503050406030204" pitchFamily="18" charset="0"/>
                            </a:rPr>
                            <m:t>.)</m:t>
                          </m:r>
                        </m:sub>
                        <m:sup>
                          <m:r>
                            <a:rPr lang="hu-HU" sz="2800" b="0" i="1" smtClean="0">
                              <a:latin typeface="Cambria Math" panose="02040503050406030204" pitchFamily="18" charset="0"/>
                            </a:rPr>
                            <m:t>3</m:t>
                          </m:r>
                          <m:r>
                            <a:rPr lang="hu-HU" sz="2800" i="1">
                              <a:latin typeface="Cambria Math" panose="02040503050406030204" pitchFamily="18" charset="0"/>
                            </a:rPr>
                            <m:t>+</m:t>
                          </m:r>
                        </m:sup>
                      </m:sSubSup>
                      <m:r>
                        <a:rPr lang="hu-HU" sz="2800" b="0" i="1" smtClean="0">
                          <a:latin typeface="Cambria Math" panose="02040503050406030204" pitchFamily="18" charset="0"/>
                        </a:rPr>
                        <m:t>+</m:t>
                      </m:r>
                      <m:sSup>
                        <m:sSupPr>
                          <m:ctrlPr>
                            <a:rPr lang="hu-HU" sz="2800" b="0" i="1" smtClean="0">
                              <a:latin typeface="Cambria Math" panose="02040503050406030204" pitchFamily="18" charset="0"/>
                            </a:rPr>
                          </m:ctrlPr>
                        </m:sSupPr>
                        <m:e>
                          <m:r>
                            <a:rPr lang="hu-HU" sz="2800" b="0" i="1" smtClean="0">
                              <a:latin typeface="Cambria Math" panose="02040503050406030204" pitchFamily="18" charset="0"/>
                            </a:rPr>
                            <m:t>𝑒</m:t>
                          </m:r>
                        </m:e>
                        <m:sup>
                          <m:r>
                            <a:rPr lang="hu-HU" sz="2800" b="0" i="1" smtClean="0">
                              <a:latin typeface="Cambria Math" panose="02040503050406030204" pitchFamily="18" charset="0"/>
                            </a:rPr>
                            <m:t>−</m:t>
                          </m:r>
                        </m:sup>
                      </m:sSup>
                      <m:r>
                        <a:rPr lang="hu-HU" sz="2800" b="0" i="1" smtClean="0">
                          <a:latin typeface="Cambria Math" panose="02040503050406030204" pitchFamily="18" charset="0"/>
                        </a:rPr>
                        <m:t>=</m:t>
                      </m:r>
                      <m:sSubSup>
                        <m:sSubSupPr>
                          <m:ctrlPr>
                            <a:rPr lang="hu-HU" sz="2800" i="1">
                              <a:latin typeface="Cambria Math" panose="02040503050406030204" pitchFamily="18" charset="0"/>
                            </a:rPr>
                          </m:ctrlPr>
                        </m:sSubSupPr>
                        <m:e>
                          <m:r>
                            <a:rPr lang="hu-HU" sz="2800" i="1">
                              <a:latin typeface="Cambria Math" panose="02040503050406030204" pitchFamily="18" charset="0"/>
                            </a:rPr>
                            <m:t>𝐹𝑒</m:t>
                          </m:r>
                        </m:e>
                        <m:sub>
                          <m:r>
                            <a:rPr lang="hu-HU" sz="2800" i="1">
                              <a:latin typeface="Cambria Math" panose="02040503050406030204" pitchFamily="18" charset="0"/>
                            </a:rPr>
                            <m:t>(</m:t>
                          </m:r>
                          <m:r>
                            <a:rPr lang="hu-HU" sz="2800" i="1">
                              <a:latin typeface="Cambria Math" panose="02040503050406030204" pitchFamily="18" charset="0"/>
                            </a:rPr>
                            <m:t>𝑎𝑞</m:t>
                          </m:r>
                          <m:r>
                            <a:rPr lang="hu-HU" sz="2800" i="1">
                              <a:latin typeface="Cambria Math" panose="02040503050406030204" pitchFamily="18" charset="0"/>
                            </a:rPr>
                            <m:t>.)</m:t>
                          </m:r>
                        </m:sub>
                        <m:sup>
                          <m:r>
                            <a:rPr lang="hu-HU" sz="2800" b="0" i="1" smtClean="0">
                              <a:latin typeface="Cambria Math" panose="02040503050406030204" pitchFamily="18" charset="0"/>
                            </a:rPr>
                            <m:t>2</m:t>
                          </m:r>
                          <m:r>
                            <a:rPr lang="hu-HU" sz="2800" i="1">
                              <a:latin typeface="Cambria Math" panose="02040503050406030204" pitchFamily="18" charset="0"/>
                            </a:rPr>
                            <m:t>+</m:t>
                          </m:r>
                        </m:sup>
                      </m:sSubSup>
                    </m:oMath>
                  </m:oMathPara>
                </a14:m>
                <a:endParaRPr lang="hu-HU" sz="2800" dirty="0"/>
              </a:p>
            </p:txBody>
          </p:sp>
        </mc:Choice>
        <mc:Fallback xmlns="">
          <p:sp>
            <p:nvSpPr>
              <p:cNvPr id="13" name="Szövegdoboz 12">
                <a:extLst>
                  <a:ext uri="{FF2B5EF4-FFF2-40B4-BE49-F238E27FC236}">
                    <a16:creationId xmlns:a16="http://schemas.microsoft.com/office/drawing/2014/main" id="{070AD76F-E414-42FD-B311-D2B1F2327DE5}"/>
                  </a:ext>
                </a:extLst>
              </p:cNvPr>
              <p:cNvSpPr txBox="1">
                <a:spLocks noRot="1" noChangeAspect="1" noMove="1" noResize="1" noEditPoints="1" noAdjustHandles="1" noChangeArrowheads="1" noChangeShapeType="1" noTextEdit="1"/>
              </p:cNvSpPr>
              <p:nvPr/>
            </p:nvSpPr>
            <p:spPr>
              <a:xfrm>
                <a:off x="1813127" y="4106464"/>
                <a:ext cx="3385029" cy="515910"/>
              </a:xfrm>
              <a:prstGeom prst="rect">
                <a:avLst/>
              </a:prstGeom>
              <a:blipFill>
                <a:blip r:embed="rId5"/>
                <a:stretch>
                  <a:fillRect/>
                </a:stretch>
              </a:blipFill>
            </p:spPr>
            <p:txBody>
              <a:bodyPr/>
              <a:lstStyle/>
              <a:p>
                <a:r>
                  <a:rPr lang="hu-HU">
                    <a:noFill/>
                  </a:rPr>
                  <a:t> </a:t>
                </a:r>
              </a:p>
            </p:txBody>
          </p:sp>
        </mc:Fallback>
      </mc:AlternateContent>
    </p:spTree>
    <p:extLst>
      <p:ext uri="{BB962C8B-B14F-4D97-AF65-F5344CB8AC3E}">
        <p14:creationId xmlns:p14="http://schemas.microsoft.com/office/powerpoint/2010/main" val="2810681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1" grpId="0"/>
      <p:bldP spid="1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hu-HU" dirty="0">
                <a:latin typeface="Times New Roman" panose="02020603050405020304" pitchFamily="18" charset="0"/>
                <a:cs typeface="Times New Roman" panose="02020603050405020304" pitchFamily="18" charset="0"/>
              </a:rPr>
              <a:t>A </a:t>
            </a:r>
            <a:r>
              <a:rPr lang="hu-HU" dirty="0" err="1">
                <a:latin typeface="Times New Roman" panose="02020603050405020304" pitchFamily="18" charset="0"/>
                <a:cs typeface="Times New Roman" panose="02020603050405020304" pitchFamily="18" charset="0"/>
              </a:rPr>
              <a:t>Nernst</a:t>
            </a:r>
            <a:r>
              <a:rPr lang="hu-HU" dirty="0">
                <a:latin typeface="Times New Roman" panose="02020603050405020304" pitchFamily="18" charset="0"/>
                <a:cs typeface="Times New Roman" panose="02020603050405020304" pitchFamily="18" charset="0"/>
              </a:rPr>
              <a:t>-egyenlet – gázelektródokra</a:t>
            </a:r>
          </a:p>
        </p:txBody>
      </p:sp>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662544"/>
            <a:ext cx="11582400" cy="5005541"/>
          </a:xfrm>
        </p:spPr>
        <p:txBody>
          <a:bodyPr>
            <a:normAutofit lnSpcReduction="10000"/>
          </a:bodyPr>
          <a:lstStyle/>
          <a:p>
            <a:pPr>
              <a:lnSpc>
                <a:spcPct val="110000"/>
              </a:lnSpc>
            </a:pPr>
            <a:r>
              <a:rPr lang="hu-HU" dirty="0">
                <a:latin typeface="Times New Roman" panose="02020603050405020304" pitchFamily="18" charset="0"/>
                <a:cs typeface="Times New Roman" panose="02020603050405020304" pitchFamily="18" charset="0"/>
              </a:rPr>
              <a:t>Mi van akkor, ha olyan félreakciót akarunk „munkára fogni”, ahol az egyik forma oldott, a másik gáz állapotban van? Mekkora lesz ennek a potenciálja?</a:t>
            </a:r>
          </a:p>
          <a:p>
            <a:pPr>
              <a:lnSpc>
                <a:spcPct val="110000"/>
              </a:lnSpc>
            </a:pPr>
            <a:r>
              <a:rPr lang="hu-HU" dirty="0">
                <a:latin typeface="Times New Roman" panose="02020603050405020304" pitchFamily="18" charset="0"/>
                <a:cs typeface="Times New Roman" panose="02020603050405020304" pitchFamily="18" charset="0"/>
              </a:rPr>
              <a:t>Pl. a klórelektród, amelyben egy platina lemez olyan oldatba merül, amelyben klorid-ionok vannak oldva, és klór gázt buborékoltatunk át rajta.</a:t>
            </a:r>
          </a:p>
          <a:p>
            <a:pPr>
              <a:lnSpc>
                <a:spcPct val="110000"/>
              </a:lnSpc>
            </a:pPr>
            <a:r>
              <a:rPr lang="hu-HU" dirty="0">
                <a:latin typeface="Times New Roman" panose="02020603050405020304" pitchFamily="18" charset="0"/>
                <a:cs typeface="Times New Roman" panose="02020603050405020304" pitchFamily="18" charset="0"/>
              </a:rPr>
              <a:t>  A félreakció: </a:t>
            </a:r>
          </a:p>
          <a:p>
            <a:pPr>
              <a:lnSpc>
                <a:spcPct val="110000"/>
              </a:lnSpc>
              <a:spcBef>
                <a:spcPts val="3000"/>
              </a:spcBef>
            </a:pPr>
            <a:r>
              <a:rPr lang="hu-HU" dirty="0">
                <a:latin typeface="Times New Roman" panose="02020603050405020304" pitchFamily="18" charset="0"/>
                <a:cs typeface="Times New Roman" panose="02020603050405020304" pitchFamily="18" charset="0"/>
              </a:rPr>
              <a:t>A reakcióhányados:</a:t>
            </a:r>
          </a:p>
          <a:p>
            <a:pPr>
              <a:lnSpc>
                <a:spcPct val="110000"/>
              </a:lnSpc>
              <a:spcBef>
                <a:spcPts val="5000"/>
              </a:spcBef>
            </a:pPr>
            <a:r>
              <a:rPr lang="hu-HU" dirty="0">
                <a:latin typeface="Times New Roman" panose="02020603050405020304" pitchFamily="18" charset="0"/>
                <a:cs typeface="Times New Roman" panose="02020603050405020304" pitchFamily="18" charset="0"/>
              </a:rPr>
              <a:t>Az elektród potenciálja függ a kloridionok koncentrációjának a második hatványa mellett a klórgáz parciális nyomásától is!</a:t>
            </a:r>
          </a:p>
        </p:txBody>
      </p:sp>
      <mc:AlternateContent xmlns:mc="http://schemas.openxmlformats.org/markup-compatibility/2006" xmlns:a14="http://schemas.microsoft.com/office/drawing/2010/main">
        <mc:Choice Requires="a14">
          <p:sp>
            <p:nvSpPr>
              <p:cNvPr id="6" name="Szövegdoboz 5">
                <a:extLst>
                  <a:ext uri="{FF2B5EF4-FFF2-40B4-BE49-F238E27FC236}">
                    <a16:creationId xmlns:a16="http://schemas.microsoft.com/office/drawing/2014/main" id="{D29A7706-E604-405F-A349-73C153B77278}"/>
                  </a:ext>
                </a:extLst>
              </p:cNvPr>
              <p:cNvSpPr txBox="1"/>
              <p:nvPr/>
            </p:nvSpPr>
            <p:spPr>
              <a:xfrm>
                <a:off x="6244661" y="4027203"/>
                <a:ext cx="5644879" cy="84734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hu-HU" sz="2400" i="1" smtClean="0">
                              <a:latin typeface="Cambria Math" panose="02040503050406030204" pitchFamily="18" charset="0"/>
                              <a:ea typeface="Cambria Math" panose="02040503050406030204" pitchFamily="18" charset="0"/>
                            </a:rPr>
                          </m:ctrlPr>
                        </m:sSubPr>
                        <m:e>
                          <m:r>
                            <a:rPr lang="hu-HU" sz="2400" i="1">
                              <a:latin typeface="Cambria Math" panose="02040503050406030204" pitchFamily="18" charset="0"/>
                              <a:ea typeface="Cambria Math" panose="02040503050406030204" pitchFamily="18" charset="0"/>
                            </a:rPr>
                            <m:t>𝜀</m:t>
                          </m:r>
                        </m:e>
                        <m:sub>
                          <m:f>
                            <m:fPr>
                              <m:type m:val="lin"/>
                              <m:ctrlPr>
                                <a:rPr lang="hu-HU" sz="2400" i="1" smtClean="0">
                                  <a:latin typeface="Cambria Math" panose="02040503050406030204" pitchFamily="18" charset="0"/>
                                  <a:ea typeface="Cambria Math" panose="02040503050406030204" pitchFamily="18" charset="0"/>
                                </a:rPr>
                              </m:ctrlPr>
                            </m:fPr>
                            <m:num>
                              <m:sSub>
                                <m:sSubPr>
                                  <m:ctrlPr>
                                    <a:rPr lang="hu-HU" sz="2400" i="1" smtClean="0">
                                      <a:latin typeface="Cambria Math" panose="02040503050406030204" pitchFamily="18" charset="0"/>
                                      <a:ea typeface="Cambria Math" panose="02040503050406030204" pitchFamily="18" charset="0"/>
                                    </a:rPr>
                                  </m:ctrlPr>
                                </m:sSubPr>
                                <m:e>
                                  <m:r>
                                    <a:rPr lang="hu-HU" sz="2400" b="0" i="1" smtClean="0">
                                      <a:latin typeface="Cambria Math" panose="02040503050406030204" pitchFamily="18" charset="0"/>
                                      <a:ea typeface="Cambria Math" panose="02040503050406030204" pitchFamily="18" charset="0"/>
                                    </a:rPr>
                                    <m:t>𝐶𝑙</m:t>
                                  </m:r>
                                </m:e>
                                <m:sub>
                                  <m:r>
                                    <a:rPr lang="hu-HU" sz="2400" b="0" i="1" smtClean="0">
                                      <a:latin typeface="Cambria Math" panose="02040503050406030204" pitchFamily="18" charset="0"/>
                                      <a:ea typeface="Cambria Math" panose="02040503050406030204" pitchFamily="18" charset="0"/>
                                    </a:rPr>
                                    <m:t>2</m:t>
                                  </m:r>
                                </m:sub>
                              </m:sSub>
                            </m:num>
                            <m:den>
                              <m:sSup>
                                <m:sSupPr>
                                  <m:ctrlPr>
                                    <a:rPr lang="hu-HU" sz="2400" i="1" smtClean="0">
                                      <a:latin typeface="Cambria Math" panose="02040503050406030204" pitchFamily="18" charset="0"/>
                                      <a:ea typeface="Cambria Math" panose="02040503050406030204" pitchFamily="18" charset="0"/>
                                    </a:rPr>
                                  </m:ctrlPr>
                                </m:sSupPr>
                                <m:e>
                                  <m:r>
                                    <a:rPr lang="hu-HU" sz="2400" b="0" i="1" smtClean="0">
                                      <a:latin typeface="Cambria Math" panose="02040503050406030204" pitchFamily="18" charset="0"/>
                                      <a:ea typeface="Cambria Math" panose="02040503050406030204" pitchFamily="18" charset="0"/>
                                    </a:rPr>
                                    <m:t>𝐶𝑙</m:t>
                                  </m:r>
                                </m:e>
                                <m:sup>
                                  <m:r>
                                    <a:rPr lang="hu-HU" sz="2400" b="0" i="1" smtClean="0">
                                      <a:latin typeface="Cambria Math" panose="02040503050406030204" pitchFamily="18" charset="0"/>
                                      <a:ea typeface="Cambria Math" panose="02040503050406030204" pitchFamily="18" charset="0"/>
                                    </a:rPr>
                                    <m:t>−</m:t>
                                  </m:r>
                                </m:sup>
                              </m:sSup>
                            </m:den>
                          </m:f>
                        </m:sub>
                      </m:sSub>
                      <m:r>
                        <a:rPr lang="hu-HU" sz="2400" b="0" i="1" smtClean="0">
                          <a:latin typeface="Cambria Math" panose="02040503050406030204" pitchFamily="18" charset="0"/>
                          <a:ea typeface="Cambria Math" panose="02040503050406030204" pitchFamily="18" charset="0"/>
                        </a:rPr>
                        <m:t>=</m:t>
                      </m:r>
                      <m:sSubSup>
                        <m:sSubSupPr>
                          <m:ctrlPr>
                            <a:rPr lang="hu-HU" sz="2400" i="1">
                              <a:latin typeface="Cambria Math" panose="02040503050406030204" pitchFamily="18" charset="0"/>
                            </a:rPr>
                          </m:ctrlPr>
                        </m:sSubSupPr>
                        <m:e>
                          <m:r>
                            <a:rPr lang="hu-HU" sz="2400" i="1">
                              <a:latin typeface="Cambria Math" panose="02040503050406030204" pitchFamily="18" charset="0"/>
                              <a:ea typeface="Cambria Math" panose="02040503050406030204" pitchFamily="18" charset="0"/>
                            </a:rPr>
                            <m:t>𝜀</m:t>
                          </m:r>
                        </m:e>
                        <m:sub>
                          <m:f>
                            <m:fPr>
                              <m:type m:val="lin"/>
                              <m:ctrlPr>
                                <a:rPr lang="hu-HU" sz="2400" i="1">
                                  <a:latin typeface="Cambria Math" panose="02040503050406030204" pitchFamily="18" charset="0"/>
                                  <a:ea typeface="Cambria Math" panose="02040503050406030204" pitchFamily="18" charset="0"/>
                                </a:rPr>
                              </m:ctrlPr>
                            </m:fPr>
                            <m:num>
                              <m:sSub>
                                <m:sSubPr>
                                  <m:ctrlPr>
                                    <a:rPr lang="hu-HU" sz="2400" i="1">
                                      <a:latin typeface="Cambria Math" panose="02040503050406030204" pitchFamily="18" charset="0"/>
                                      <a:ea typeface="Cambria Math" panose="02040503050406030204" pitchFamily="18" charset="0"/>
                                    </a:rPr>
                                  </m:ctrlPr>
                                </m:sSubPr>
                                <m:e>
                                  <m:r>
                                    <a:rPr lang="hu-HU" sz="2400" i="1">
                                      <a:latin typeface="Cambria Math" panose="02040503050406030204" pitchFamily="18" charset="0"/>
                                      <a:ea typeface="Cambria Math" panose="02040503050406030204" pitchFamily="18" charset="0"/>
                                    </a:rPr>
                                    <m:t>𝐶𝑙</m:t>
                                  </m:r>
                                </m:e>
                                <m:sub>
                                  <m:r>
                                    <a:rPr lang="hu-HU" sz="2400" i="1">
                                      <a:latin typeface="Cambria Math" panose="02040503050406030204" pitchFamily="18" charset="0"/>
                                      <a:ea typeface="Cambria Math" panose="02040503050406030204" pitchFamily="18" charset="0"/>
                                    </a:rPr>
                                    <m:t>2</m:t>
                                  </m:r>
                                </m:sub>
                              </m:sSub>
                            </m:num>
                            <m:den>
                              <m:sSup>
                                <m:sSupPr>
                                  <m:ctrlPr>
                                    <a:rPr lang="hu-HU" sz="2400" i="1">
                                      <a:latin typeface="Cambria Math" panose="02040503050406030204" pitchFamily="18" charset="0"/>
                                      <a:ea typeface="Cambria Math" panose="02040503050406030204" pitchFamily="18" charset="0"/>
                                    </a:rPr>
                                  </m:ctrlPr>
                                </m:sSupPr>
                                <m:e>
                                  <m:r>
                                    <a:rPr lang="hu-HU" sz="2400" i="1">
                                      <a:latin typeface="Cambria Math" panose="02040503050406030204" pitchFamily="18" charset="0"/>
                                      <a:ea typeface="Cambria Math" panose="02040503050406030204" pitchFamily="18" charset="0"/>
                                    </a:rPr>
                                    <m:t>𝐶𝑙</m:t>
                                  </m:r>
                                </m:e>
                                <m:sup>
                                  <m:r>
                                    <a:rPr lang="hu-HU" sz="2400" i="1">
                                      <a:latin typeface="Cambria Math" panose="02040503050406030204" pitchFamily="18" charset="0"/>
                                      <a:ea typeface="Cambria Math" panose="02040503050406030204" pitchFamily="18" charset="0"/>
                                    </a:rPr>
                                    <m:t>−</m:t>
                                  </m:r>
                                </m:sup>
                              </m:sSup>
                            </m:den>
                          </m:f>
                        </m:sub>
                        <m:sup>
                          <m:r>
                            <a:rPr lang="hu-HU" sz="2400" i="1">
                              <a:latin typeface="Cambria Math" panose="02040503050406030204" pitchFamily="18" charset="0"/>
                            </a:rPr>
                            <m:t>0</m:t>
                          </m:r>
                        </m:sup>
                      </m:sSubSup>
                      <m:r>
                        <a:rPr lang="hu-HU" sz="2400" b="0" i="1" smtClean="0">
                          <a:latin typeface="Cambria Math" panose="02040503050406030204" pitchFamily="18" charset="0"/>
                        </a:rPr>
                        <m:t>−</m:t>
                      </m:r>
                      <m:f>
                        <m:fPr>
                          <m:ctrlPr>
                            <a:rPr lang="hu-HU" sz="2400" i="1" smtClean="0">
                              <a:latin typeface="Cambria Math" panose="02040503050406030204" pitchFamily="18" charset="0"/>
                            </a:rPr>
                          </m:ctrlPr>
                        </m:fPr>
                        <m:num>
                          <m:r>
                            <a:rPr lang="hu-HU" sz="2400" b="0" i="1" smtClean="0">
                              <a:latin typeface="Cambria Math" panose="02040503050406030204" pitchFamily="18" charset="0"/>
                            </a:rPr>
                            <m:t>𝑅𝑇</m:t>
                          </m:r>
                        </m:num>
                        <m:den>
                          <m:r>
                            <a:rPr lang="hu-HU" sz="2400" b="0" i="1" smtClean="0">
                              <a:latin typeface="Cambria Math" panose="02040503050406030204" pitchFamily="18" charset="0"/>
                            </a:rPr>
                            <m:t>2</m:t>
                          </m:r>
                          <m:r>
                            <a:rPr lang="hu-HU" sz="2400" b="0" i="1" smtClean="0">
                              <a:latin typeface="Cambria Math" panose="02040503050406030204" pitchFamily="18" charset="0"/>
                            </a:rPr>
                            <m:t>𝐹</m:t>
                          </m:r>
                        </m:den>
                      </m:f>
                      <m:r>
                        <a:rPr lang="hu-HU" sz="2400" i="1">
                          <a:latin typeface="Cambria Math" panose="02040503050406030204" pitchFamily="18" charset="0"/>
                        </a:rPr>
                        <m:t> </m:t>
                      </m:r>
                      <m:r>
                        <a:rPr lang="hu-HU" sz="2400" i="1">
                          <a:latin typeface="Cambria Math" panose="02040503050406030204" pitchFamily="18" charset="0"/>
                        </a:rPr>
                        <m:t>𝑙𝑛</m:t>
                      </m:r>
                      <m:d>
                        <m:dPr>
                          <m:ctrlPr>
                            <a:rPr lang="hu-HU" sz="2400" i="1">
                              <a:latin typeface="Cambria Math" panose="02040503050406030204" pitchFamily="18" charset="0"/>
                            </a:rPr>
                          </m:ctrlPr>
                        </m:dPr>
                        <m:e>
                          <m:f>
                            <m:fPr>
                              <m:ctrlPr>
                                <a:rPr lang="hu-HU" sz="2400" i="1">
                                  <a:latin typeface="Cambria Math" panose="02040503050406030204" pitchFamily="18" charset="0"/>
                                </a:rPr>
                              </m:ctrlPr>
                            </m:fPr>
                            <m:num>
                              <m:sSup>
                                <m:sSupPr>
                                  <m:ctrlPr>
                                    <a:rPr lang="hu-HU" sz="2400" i="1">
                                      <a:latin typeface="Cambria Math" panose="02040503050406030204" pitchFamily="18" charset="0"/>
                                    </a:rPr>
                                  </m:ctrlPr>
                                </m:sSupPr>
                                <m:e>
                                  <m:d>
                                    <m:dPr>
                                      <m:ctrlPr>
                                        <a:rPr lang="hu-HU" sz="2400" i="1">
                                          <a:latin typeface="Cambria Math" panose="02040503050406030204" pitchFamily="18" charset="0"/>
                                        </a:rPr>
                                      </m:ctrlPr>
                                    </m:dPr>
                                    <m:e>
                                      <m:d>
                                        <m:dPr>
                                          <m:begChr m:val="["/>
                                          <m:endChr m:val="]"/>
                                          <m:ctrlPr>
                                            <a:rPr lang="hu-HU" sz="2400" i="1">
                                              <a:latin typeface="Cambria Math" panose="02040503050406030204" pitchFamily="18" charset="0"/>
                                            </a:rPr>
                                          </m:ctrlPr>
                                        </m:dPr>
                                        <m:e>
                                          <m:sSup>
                                            <m:sSupPr>
                                              <m:ctrlPr>
                                                <a:rPr lang="hu-HU" sz="2400" i="1">
                                                  <a:latin typeface="Cambria Math" panose="02040503050406030204" pitchFamily="18" charset="0"/>
                                                </a:rPr>
                                              </m:ctrlPr>
                                            </m:sSupPr>
                                            <m:e>
                                              <m:r>
                                                <a:rPr lang="hu-HU" sz="2400" i="1">
                                                  <a:latin typeface="Cambria Math" panose="02040503050406030204" pitchFamily="18" charset="0"/>
                                                </a:rPr>
                                                <m:t>𝐶𝑙</m:t>
                                              </m:r>
                                            </m:e>
                                            <m:sup>
                                              <m:r>
                                                <a:rPr lang="hu-HU" sz="2400" i="1">
                                                  <a:latin typeface="Cambria Math" panose="02040503050406030204" pitchFamily="18" charset="0"/>
                                                </a:rPr>
                                                <m:t>−</m:t>
                                              </m:r>
                                            </m:sup>
                                          </m:sSup>
                                        </m:e>
                                      </m:d>
                                      <m:r>
                                        <a:rPr lang="hu-HU" sz="2400" i="1">
                                          <a:latin typeface="Cambria Math" panose="02040503050406030204" pitchFamily="18" charset="0"/>
                                        </a:rPr>
                                        <m:t>/1</m:t>
                                      </m:r>
                                      <m:r>
                                        <a:rPr lang="hu-HU" sz="2400" i="1">
                                          <a:latin typeface="Cambria Math" panose="02040503050406030204" pitchFamily="18" charset="0"/>
                                        </a:rPr>
                                        <m:t>𝑀</m:t>
                                      </m:r>
                                    </m:e>
                                  </m:d>
                                </m:e>
                                <m:sup>
                                  <m:r>
                                    <a:rPr lang="hu-HU" sz="2400" i="1">
                                      <a:latin typeface="Cambria Math" panose="02040503050406030204" pitchFamily="18" charset="0"/>
                                    </a:rPr>
                                    <m:t>2</m:t>
                                  </m:r>
                                </m:sup>
                              </m:sSup>
                            </m:num>
                            <m:den>
                              <m:f>
                                <m:fPr>
                                  <m:type m:val="lin"/>
                                  <m:ctrlPr>
                                    <a:rPr lang="hu-HU" sz="2400" i="1">
                                      <a:latin typeface="Cambria Math" panose="02040503050406030204" pitchFamily="18" charset="0"/>
                                    </a:rPr>
                                  </m:ctrlPr>
                                </m:fPr>
                                <m:num>
                                  <m:sSub>
                                    <m:sSubPr>
                                      <m:ctrlPr>
                                        <a:rPr lang="hu-HU" sz="2400" i="1">
                                          <a:latin typeface="Cambria Math" panose="02040503050406030204" pitchFamily="18" charset="0"/>
                                        </a:rPr>
                                      </m:ctrlPr>
                                    </m:sSubPr>
                                    <m:e>
                                      <m:r>
                                        <a:rPr lang="hu-HU" sz="2400" i="1">
                                          <a:latin typeface="Cambria Math" panose="02040503050406030204" pitchFamily="18" charset="0"/>
                                        </a:rPr>
                                        <m:t>𝑝</m:t>
                                      </m:r>
                                    </m:e>
                                    <m:sub>
                                      <m:sSub>
                                        <m:sSubPr>
                                          <m:ctrlPr>
                                            <a:rPr lang="hu-HU" sz="2400" i="1">
                                              <a:latin typeface="Cambria Math" panose="02040503050406030204" pitchFamily="18" charset="0"/>
                                            </a:rPr>
                                          </m:ctrlPr>
                                        </m:sSubPr>
                                        <m:e>
                                          <m:r>
                                            <a:rPr lang="hu-HU" sz="2400" i="1">
                                              <a:latin typeface="Cambria Math" panose="02040503050406030204" pitchFamily="18" charset="0"/>
                                            </a:rPr>
                                            <m:t>𝐶𝑙</m:t>
                                          </m:r>
                                        </m:e>
                                        <m:sub>
                                          <m:r>
                                            <a:rPr lang="hu-HU" sz="2400" i="1">
                                              <a:latin typeface="Cambria Math" panose="02040503050406030204" pitchFamily="18" charset="0"/>
                                            </a:rPr>
                                            <m:t>2</m:t>
                                          </m:r>
                                        </m:sub>
                                      </m:sSub>
                                    </m:sub>
                                  </m:sSub>
                                </m:num>
                                <m:den>
                                  <m:r>
                                    <a:rPr lang="hu-HU" sz="2400" i="1">
                                      <a:latin typeface="Cambria Math" panose="02040503050406030204" pitchFamily="18" charset="0"/>
                                    </a:rPr>
                                    <m:t>1</m:t>
                                  </m:r>
                                  <m:r>
                                    <a:rPr lang="hu-HU" sz="2400" i="1">
                                      <a:latin typeface="Cambria Math" panose="02040503050406030204" pitchFamily="18" charset="0"/>
                                    </a:rPr>
                                    <m:t>𝑎𝑡𝑚</m:t>
                                  </m:r>
                                  <m:r>
                                    <a:rPr lang="hu-HU" sz="2400" i="1">
                                      <a:latin typeface="Cambria Math" panose="02040503050406030204" pitchFamily="18" charset="0"/>
                                    </a:rPr>
                                    <m:t>.</m:t>
                                  </m:r>
                                </m:den>
                              </m:f>
                            </m:den>
                          </m:f>
                        </m:e>
                      </m:d>
                    </m:oMath>
                  </m:oMathPara>
                </a14:m>
                <a:endParaRPr lang="hu-HU" sz="2400" dirty="0"/>
              </a:p>
            </p:txBody>
          </p:sp>
        </mc:Choice>
        <mc:Fallback xmlns="">
          <p:sp>
            <p:nvSpPr>
              <p:cNvPr id="6" name="Szövegdoboz 5">
                <a:extLst>
                  <a:ext uri="{FF2B5EF4-FFF2-40B4-BE49-F238E27FC236}">
                    <a16:creationId xmlns:a16="http://schemas.microsoft.com/office/drawing/2014/main" id="{D29A7706-E604-405F-A349-73C153B77278}"/>
                  </a:ext>
                </a:extLst>
              </p:cNvPr>
              <p:cNvSpPr txBox="1">
                <a:spLocks noRot="1" noChangeAspect="1" noMove="1" noResize="1" noEditPoints="1" noAdjustHandles="1" noChangeArrowheads="1" noChangeShapeType="1" noTextEdit="1"/>
              </p:cNvSpPr>
              <p:nvPr/>
            </p:nvSpPr>
            <p:spPr>
              <a:xfrm>
                <a:off x="6244661" y="4027203"/>
                <a:ext cx="5644879" cy="847348"/>
              </a:xfrm>
              <a:prstGeom prst="rect">
                <a:avLst/>
              </a:prstGeom>
              <a:blipFill>
                <a:blip r:embed="rId3"/>
                <a:stretch>
                  <a:fillRect/>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11" name="Szövegdoboz 10">
                <a:extLst>
                  <a:ext uri="{FF2B5EF4-FFF2-40B4-BE49-F238E27FC236}">
                    <a16:creationId xmlns:a16="http://schemas.microsoft.com/office/drawing/2014/main" id="{A01071EC-38A7-4EC2-B53A-D2A383499489}"/>
                  </a:ext>
                </a:extLst>
              </p:cNvPr>
              <p:cNvSpPr txBox="1"/>
              <p:nvPr/>
            </p:nvSpPr>
            <p:spPr>
              <a:xfrm>
                <a:off x="3537361" y="4520124"/>
                <a:ext cx="2357568" cy="84734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2400" b="0" i="1" smtClean="0">
                          <a:latin typeface="Cambria Math" panose="02040503050406030204" pitchFamily="18" charset="0"/>
                        </a:rPr>
                        <m:t>𝑄</m:t>
                      </m:r>
                      <m:r>
                        <a:rPr lang="hu-HU" sz="2400" b="0" i="1" smtClean="0">
                          <a:latin typeface="Cambria Math" panose="02040503050406030204" pitchFamily="18" charset="0"/>
                        </a:rPr>
                        <m:t>=</m:t>
                      </m:r>
                      <m:f>
                        <m:fPr>
                          <m:ctrlPr>
                            <a:rPr lang="hu-HU" sz="2400" i="1">
                              <a:latin typeface="Cambria Math" panose="02040503050406030204" pitchFamily="18" charset="0"/>
                            </a:rPr>
                          </m:ctrlPr>
                        </m:fPr>
                        <m:num>
                          <m:sSup>
                            <m:sSupPr>
                              <m:ctrlPr>
                                <a:rPr lang="hu-HU" sz="2400" i="1">
                                  <a:latin typeface="Cambria Math" panose="02040503050406030204" pitchFamily="18" charset="0"/>
                                </a:rPr>
                              </m:ctrlPr>
                            </m:sSupPr>
                            <m:e>
                              <m:d>
                                <m:dPr>
                                  <m:ctrlPr>
                                    <a:rPr lang="hu-HU" sz="2400" i="1">
                                      <a:latin typeface="Cambria Math" panose="02040503050406030204" pitchFamily="18" charset="0"/>
                                    </a:rPr>
                                  </m:ctrlPr>
                                </m:dPr>
                                <m:e>
                                  <m:d>
                                    <m:dPr>
                                      <m:begChr m:val="["/>
                                      <m:endChr m:val="]"/>
                                      <m:ctrlPr>
                                        <a:rPr lang="hu-HU" sz="2400" i="1">
                                          <a:latin typeface="Cambria Math" panose="02040503050406030204" pitchFamily="18" charset="0"/>
                                        </a:rPr>
                                      </m:ctrlPr>
                                    </m:dPr>
                                    <m:e>
                                      <m:sSup>
                                        <m:sSupPr>
                                          <m:ctrlPr>
                                            <a:rPr lang="hu-HU" sz="2400" i="1">
                                              <a:latin typeface="Cambria Math" panose="02040503050406030204" pitchFamily="18" charset="0"/>
                                            </a:rPr>
                                          </m:ctrlPr>
                                        </m:sSupPr>
                                        <m:e>
                                          <m:r>
                                            <a:rPr lang="hu-HU" sz="2400" i="1">
                                              <a:latin typeface="Cambria Math" panose="02040503050406030204" pitchFamily="18" charset="0"/>
                                            </a:rPr>
                                            <m:t>𝐶𝑙</m:t>
                                          </m:r>
                                        </m:e>
                                        <m:sup>
                                          <m:r>
                                            <a:rPr lang="hu-HU" sz="2400" i="1">
                                              <a:latin typeface="Cambria Math" panose="02040503050406030204" pitchFamily="18" charset="0"/>
                                            </a:rPr>
                                            <m:t>−</m:t>
                                          </m:r>
                                        </m:sup>
                                      </m:sSup>
                                    </m:e>
                                  </m:d>
                                  <m:r>
                                    <a:rPr lang="hu-HU" sz="2400" i="1">
                                      <a:latin typeface="Cambria Math" panose="02040503050406030204" pitchFamily="18" charset="0"/>
                                    </a:rPr>
                                    <m:t>/1</m:t>
                                  </m:r>
                                  <m:r>
                                    <a:rPr lang="hu-HU" sz="2400" i="1">
                                      <a:latin typeface="Cambria Math" panose="02040503050406030204" pitchFamily="18" charset="0"/>
                                    </a:rPr>
                                    <m:t>𝑀</m:t>
                                  </m:r>
                                </m:e>
                              </m:d>
                            </m:e>
                            <m:sup>
                              <m:r>
                                <a:rPr lang="hu-HU" sz="2400" i="1">
                                  <a:latin typeface="Cambria Math" panose="02040503050406030204" pitchFamily="18" charset="0"/>
                                </a:rPr>
                                <m:t>2</m:t>
                              </m:r>
                            </m:sup>
                          </m:sSup>
                        </m:num>
                        <m:den>
                          <m:f>
                            <m:fPr>
                              <m:type m:val="lin"/>
                              <m:ctrlPr>
                                <a:rPr lang="hu-HU" sz="2400" i="1">
                                  <a:latin typeface="Cambria Math" panose="02040503050406030204" pitchFamily="18" charset="0"/>
                                </a:rPr>
                              </m:ctrlPr>
                            </m:fPr>
                            <m:num>
                              <m:sSub>
                                <m:sSubPr>
                                  <m:ctrlPr>
                                    <a:rPr lang="hu-HU" sz="2400" i="1">
                                      <a:latin typeface="Cambria Math" panose="02040503050406030204" pitchFamily="18" charset="0"/>
                                    </a:rPr>
                                  </m:ctrlPr>
                                </m:sSubPr>
                                <m:e>
                                  <m:r>
                                    <a:rPr lang="hu-HU" sz="2400" i="1">
                                      <a:latin typeface="Cambria Math" panose="02040503050406030204" pitchFamily="18" charset="0"/>
                                    </a:rPr>
                                    <m:t>𝑝</m:t>
                                  </m:r>
                                </m:e>
                                <m:sub>
                                  <m:sSub>
                                    <m:sSubPr>
                                      <m:ctrlPr>
                                        <a:rPr lang="hu-HU" sz="2400" i="1">
                                          <a:latin typeface="Cambria Math" panose="02040503050406030204" pitchFamily="18" charset="0"/>
                                        </a:rPr>
                                      </m:ctrlPr>
                                    </m:sSubPr>
                                    <m:e>
                                      <m:r>
                                        <a:rPr lang="hu-HU" sz="2400" i="1">
                                          <a:latin typeface="Cambria Math" panose="02040503050406030204" pitchFamily="18" charset="0"/>
                                        </a:rPr>
                                        <m:t>𝐶𝑙</m:t>
                                      </m:r>
                                    </m:e>
                                    <m:sub>
                                      <m:r>
                                        <a:rPr lang="hu-HU" sz="2400" i="1">
                                          <a:latin typeface="Cambria Math" panose="02040503050406030204" pitchFamily="18" charset="0"/>
                                        </a:rPr>
                                        <m:t>2</m:t>
                                      </m:r>
                                    </m:sub>
                                  </m:sSub>
                                </m:sub>
                              </m:sSub>
                            </m:num>
                            <m:den>
                              <m:r>
                                <a:rPr lang="hu-HU" sz="2400" i="1">
                                  <a:latin typeface="Cambria Math" panose="02040503050406030204" pitchFamily="18" charset="0"/>
                                </a:rPr>
                                <m:t>1</m:t>
                              </m:r>
                              <m:r>
                                <a:rPr lang="hu-HU" sz="2400" i="1">
                                  <a:latin typeface="Cambria Math" panose="02040503050406030204" pitchFamily="18" charset="0"/>
                                </a:rPr>
                                <m:t>𝑎𝑡𝑚</m:t>
                              </m:r>
                              <m:r>
                                <a:rPr lang="hu-HU" sz="2400" i="1">
                                  <a:latin typeface="Cambria Math" panose="02040503050406030204" pitchFamily="18" charset="0"/>
                                </a:rPr>
                                <m:t>.</m:t>
                              </m:r>
                            </m:den>
                          </m:f>
                        </m:den>
                      </m:f>
                    </m:oMath>
                  </m:oMathPara>
                </a14:m>
                <a:endParaRPr lang="hu-HU" sz="2400" dirty="0"/>
              </a:p>
            </p:txBody>
          </p:sp>
        </mc:Choice>
        <mc:Fallback xmlns="">
          <p:sp>
            <p:nvSpPr>
              <p:cNvPr id="11" name="Szövegdoboz 10">
                <a:extLst>
                  <a:ext uri="{FF2B5EF4-FFF2-40B4-BE49-F238E27FC236}">
                    <a16:creationId xmlns:a16="http://schemas.microsoft.com/office/drawing/2014/main" id="{A01071EC-38A7-4EC2-B53A-D2A383499489}"/>
                  </a:ext>
                </a:extLst>
              </p:cNvPr>
              <p:cNvSpPr txBox="1">
                <a:spLocks noRot="1" noChangeAspect="1" noMove="1" noResize="1" noEditPoints="1" noAdjustHandles="1" noChangeArrowheads="1" noChangeShapeType="1" noTextEdit="1"/>
              </p:cNvSpPr>
              <p:nvPr/>
            </p:nvSpPr>
            <p:spPr>
              <a:xfrm>
                <a:off x="3537361" y="4520124"/>
                <a:ext cx="2357568" cy="847348"/>
              </a:xfrm>
              <a:prstGeom prst="rect">
                <a:avLst/>
              </a:prstGeom>
              <a:blipFill>
                <a:blip r:embed="rId4"/>
                <a:stretch>
                  <a:fillRect/>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13" name="Szövegdoboz 12">
                <a:extLst>
                  <a:ext uri="{FF2B5EF4-FFF2-40B4-BE49-F238E27FC236}">
                    <a16:creationId xmlns:a16="http://schemas.microsoft.com/office/drawing/2014/main" id="{070AD76F-E414-42FD-B311-D2B1F2327DE5}"/>
                  </a:ext>
                </a:extLst>
              </p:cNvPr>
              <p:cNvSpPr txBox="1"/>
              <p:nvPr/>
            </p:nvSpPr>
            <p:spPr>
              <a:xfrm>
                <a:off x="3002525" y="3743608"/>
                <a:ext cx="3093475" cy="41896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hu-HU" sz="2400" i="1" smtClean="0">
                              <a:latin typeface="Cambria Math" panose="02040503050406030204" pitchFamily="18" charset="0"/>
                            </a:rPr>
                          </m:ctrlPr>
                        </m:sSubPr>
                        <m:e>
                          <m:r>
                            <a:rPr lang="hu-HU" sz="2400" b="0" i="1" smtClean="0">
                              <a:latin typeface="Cambria Math" panose="02040503050406030204" pitchFamily="18" charset="0"/>
                            </a:rPr>
                            <m:t>𝐶𝑙</m:t>
                          </m:r>
                        </m:e>
                        <m:sub>
                          <m:r>
                            <a:rPr lang="hu-HU" sz="2400" b="0" i="1" smtClean="0">
                              <a:latin typeface="Cambria Math" panose="02040503050406030204" pitchFamily="18" charset="0"/>
                            </a:rPr>
                            <m:t>2(</m:t>
                          </m:r>
                          <m:r>
                            <a:rPr lang="hu-HU" sz="2400" b="0" i="1" smtClean="0">
                              <a:latin typeface="Cambria Math" panose="02040503050406030204" pitchFamily="18" charset="0"/>
                            </a:rPr>
                            <m:t>𝑔</m:t>
                          </m:r>
                          <m:r>
                            <a:rPr lang="hu-HU" sz="2400" b="0" i="1" smtClean="0">
                              <a:latin typeface="Cambria Math" panose="02040503050406030204" pitchFamily="18" charset="0"/>
                            </a:rPr>
                            <m:t>)</m:t>
                          </m:r>
                        </m:sub>
                      </m:sSub>
                      <m:r>
                        <a:rPr lang="hu-HU" sz="2400" b="0" i="1" smtClean="0">
                          <a:latin typeface="Cambria Math" panose="02040503050406030204" pitchFamily="18" charset="0"/>
                        </a:rPr>
                        <m:t>+</m:t>
                      </m:r>
                      <m:sSup>
                        <m:sSupPr>
                          <m:ctrlPr>
                            <a:rPr lang="hu-HU" sz="2400" b="0" i="1" smtClean="0">
                              <a:latin typeface="Cambria Math" panose="02040503050406030204" pitchFamily="18" charset="0"/>
                            </a:rPr>
                          </m:ctrlPr>
                        </m:sSupPr>
                        <m:e>
                          <m:r>
                            <a:rPr lang="hu-HU" sz="2400" b="0" i="1" smtClean="0">
                              <a:latin typeface="Cambria Math" panose="02040503050406030204" pitchFamily="18" charset="0"/>
                            </a:rPr>
                            <m:t>2</m:t>
                          </m:r>
                          <m:r>
                            <a:rPr lang="hu-HU" sz="2400" b="0" i="1" smtClean="0">
                              <a:latin typeface="Cambria Math" panose="02040503050406030204" pitchFamily="18" charset="0"/>
                            </a:rPr>
                            <m:t>𝑒</m:t>
                          </m:r>
                        </m:e>
                        <m:sup>
                          <m:r>
                            <a:rPr lang="hu-HU" sz="2400" b="0" i="1" smtClean="0">
                              <a:latin typeface="Cambria Math" panose="02040503050406030204" pitchFamily="18" charset="0"/>
                            </a:rPr>
                            <m:t>−</m:t>
                          </m:r>
                        </m:sup>
                      </m:sSup>
                      <m:r>
                        <a:rPr lang="hu-HU" sz="2400" b="0" i="1" smtClean="0">
                          <a:latin typeface="Cambria Math" panose="02040503050406030204" pitchFamily="18" charset="0"/>
                        </a:rPr>
                        <m:t>=</m:t>
                      </m:r>
                      <m:sSubSup>
                        <m:sSubSupPr>
                          <m:ctrlPr>
                            <a:rPr lang="hu-HU" sz="2400" i="1">
                              <a:latin typeface="Cambria Math" panose="02040503050406030204" pitchFamily="18" charset="0"/>
                            </a:rPr>
                          </m:ctrlPr>
                        </m:sSubSupPr>
                        <m:e>
                          <m:r>
                            <a:rPr lang="hu-HU" sz="2400" b="0" i="1" smtClean="0">
                              <a:latin typeface="Cambria Math" panose="02040503050406030204" pitchFamily="18" charset="0"/>
                            </a:rPr>
                            <m:t>2</m:t>
                          </m:r>
                          <m:r>
                            <a:rPr lang="hu-HU" sz="2400" b="0" i="1" smtClean="0">
                              <a:latin typeface="Cambria Math" panose="02040503050406030204" pitchFamily="18" charset="0"/>
                            </a:rPr>
                            <m:t>𝐶𝑙</m:t>
                          </m:r>
                        </m:e>
                        <m:sub>
                          <m:r>
                            <a:rPr lang="hu-HU" sz="2400" i="1">
                              <a:latin typeface="Cambria Math" panose="02040503050406030204" pitchFamily="18" charset="0"/>
                            </a:rPr>
                            <m:t>(</m:t>
                          </m:r>
                          <m:r>
                            <a:rPr lang="hu-HU" sz="2400" i="1">
                              <a:latin typeface="Cambria Math" panose="02040503050406030204" pitchFamily="18" charset="0"/>
                            </a:rPr>
                            <m:t>𝑎𝑞</m:t>
                          </m:r>
                          <m:r>
                            <a:rPr lang="hu-HU" sz="2400" i="1">
                              <a:latin typeface="Cambria Math" panose="02040503050406030204" pitchFamily="18" charset="0"/>
                            </a:rPr>
                            <m:t>.)</m:t>
                          </m:r>
                        </m:sub>
                        <m:sup>
                          <m:r>
                            <a:rPr lang="hu-HU" sz="2400" b="0" i="1" smtClean="0">
                              <a:latin typeface="Cambria Math" panose="02040503050406030204" pitchFamily="18" charset="0"/>
                            </a:rPr>
                            <m:t>−</m:t>
                          </m:r>
                        </m:sup>
                      </m:sSubSup>
                    </m:oMath>
                  </m:oMathPara>
                </a14:m>
                <a:endParaRPr lang="hu-HU" sz="2400" dirty="0"/>
              </a:p>
            </p:txBody>
          </p:sp>
        </mc:Choice>
        <mc:Fallback xmlns="">
          <p:sp>
            <p:nvSpPr>
              <p:cNvPr id="13" name="Szövegdoboz 12">
                <a:extLst>
                  <a:ext uri="{FF2B5EF4-FFF2-40B4-BE49-F238E27FC236}">
                    <a16:creationId xmlns:a16="http://schemas.microsoft.com/office/drawing/2014/main" id="{070AD76F-E414-42FD-B311-D2B1F2327DE5}"/>
                  </a:ext>
                </a:extLst>
              </p:cNvPr>
              <p:cNvSpPr txBox="1">
                <a:spLocks noRot="1" noChangeAspect="1" noMove="1" noResize="1" noEditPoints="1" noAdjustHandles="1" noChangeArrowheads="1" noChangeShapeType="1" noTextEdit="1"/>
              </p:cNvSpPr>
              <p:nvPr/>
            </p:nvSpPr>
            <p:spPr>
              <a:xfrm>
                <a:off x="3002525" y="3743608"/>
                <a:ext cx="3093475" cy="418961"/>
              </a:xfrm>
              <a:prstGeom prst="rect">
                <a:avLst/>
              </a:prstGeom>
              <a:blipFill>
                <a:blip r:embed="rId5"/>
                <a:stretch>
                  <a:fillRect l="-1972" r="-1578" b="-26087"/>
                </a:stretch>
              </a:blipFill>
            </p:spPr>
            <p:txBody>
              <a:bodyPr/>
              <a:lstStyle/>
              <a:p>
                <a:r>
                  <a:rPr lang="hu-HU">
                    <a:noFill/>
                  </a:rPr>
                  <a:t> </a:t>
                </a:r>
              </a:p>
            </p:txBody>
          </p:sp>
        </mc:Fallback>
      </mc:AlternateContent>
    </p:spTree>
    <p:extLst>
      <p:ext uri="{BB962C8B-B14F-4D97-AF65-F5344CB8AC3E}">
        <p14:creationId xmlns:p14="http://schemas.microsoft.com/office/powerpoint/2010/main" val="671115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15" fill="hold">
                            <p:stCondLst>
                              <p:cond delay="500"/>
                            </p:stCondLst>
                            <p:childTnLst>
                              <p:par>
                                <p:cTn id="16" presetID="1" presetClass="entr" presetSubtype="0" fill="hold" grpId="0" nodeType="afterEffect">
                                  <p:stCondLst>
                                    <p:cond delay="500"/>
                                  </p:stCondLst>
                                  <p:childTnLst>
                                    <p:set>
                                      <p:cBhvr>
                                        <p:cTn id="17" dur="1" fill="hold">
                                          <p:stCondLst>
                                            <p:cond delay="0"/>
                                          </p:stCondLst>
                                        </p:cTn>
                                        <p:tgtEl>
                                          <p:spTgt spid="13"/>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par>
                          <p:cTn id="24" fill="hold">
                            <p:stCondLst>
                              <p:cond delay="500"/>
                            </p:stCondLst>
                            <p:childTnLst>
                              <p:par>
                                <p:cTn id="25" presetID="1" presetClass="entr" presetSubtype="0" fill="hold" grpId="0" nodeType="afterEffect">
                                  <p:stCondLst>
                                    <p:cond delay="50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par>
                          <p:cTn id="31" fill="hold">
                            <p:stCondLst>
                              <p:cond delay="0"/>
                            </p:stCondLst>
                            <p:childTnLst>
                              <p:par>
                                <p:cTn id="32" presetID="2" presetClass="entr" presetSubtype="4" fill="hold" nodeType="afterEffect">
                                  <p:stCondLst>
                                    <p:cond delay="1000"/>
                                  </p:stCondLst>
                                  <p:childTnLst>
                                    <p:set>
                                      <p:cBhvr>
                                        <p:cTn id="33" dur="1" fill="hold">
                                          <p:stCondLst>
                                            <p:cond delay="0"/>
                                          </p:stCondLst>
                                        </p:cTn>
                                        <p:tgtEl>
                                          <p:spTgt spid="3">
                                            <p:txEl>
                                              <p:pRg st="4" end="4"/>
                                            </p:txEl>
                                          </p:spTgt>
                                        </p:tgtEl>
                                        <p:attrNameLst>
                                          <p:attrName>style.visibility</p:attrName>
                                        </p:attrNameLst>
                                      </p:cBhvr>
                                      <p:to>
                                        <p:strVal val="visible"/>
                                      </p:to>
                                    </p:set>
                                    <p:anim calcmode="lin" valueType="num">
                                      <p:cBhvr additive="base">
                                        <p:cTn id="34"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1" grpId="0"/>
      <p:bldP spid="1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hu-HU" dirty="0">
                <a:latin typeface="Times New Roman" panose="02020603050405020304" pitchFamily="18" charset="0"/>
                <a:cs typeface="Times New Roman" panose="02020603050405020304" pitchFamily="18" charset="0"/>
              </a:rPr>
              <a:t>A standard elektródpotenciál</a:t>
            </a:r>
          </a:p>
        </p:txBody>
      </p:sp>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662544"/>
            <a:ext cx="11582400" cy="5005541"/>
          </a:xfrm>
        </p:spPr>
        <p:txBody>
          <a:bodyPr>
            <a:normAutofit/>
          </a:bodyPr>
          <a:lstStyle/>
          <a:p>
            <a:pPr>
              <a:lnSpc>
                <a:spcPct val="110000"/>
              </a:lnSpc>
            </a:pPr>
            <a:r>
              <a:rPr lang="hu-HU" dirty="0">
                <a:latin typeface="Times New Roman" panose="02020603050405020304" pitchFamily="18" charset="0"/>
                <a:cs typeface="Times New Roman" panose="02020603050405020304" pitchFamily="18" charset="0"/>
              </a:rPr>
              <a:t>Már mindent tudunk a </a:t>
            </a:r>
            <a:r>
              <a:rPr lang="hu-HU" dirty="0" err="1">
                <a:latin typeface="Times New Roman" panose="02020603050405020304" pitchFamily="18" charset="0"/>
                <a:cs typeface="Times New Roman" panose="02020603050405020304" pitchFamily="18" charset="0"/>
              </a:rPr>
              <a:t>Nernst</a:t>
            </a:r>
            <a:r>
              <a:rPr lang="hu-HU" dirty="0">
                <a:latin typeface="Times New Roman" panose="02020603050405020304" pitchFamily="18" charset="0"/>
                <a:cs typeface="Times New Roman" panose="02020603050405020304" pitchFamily="18" charset="0"/>
              </a:rPr>
              <a:t>-egyenletben, csak a benne szereplő, az elektród minőségére jellemző konstanst, a </a:t>
            </a:r>
            <a:r>
              <a:rPr lang="hu-HU" dirty="0">
                <a:solidFill>
                  <a:srgbClr val="FF0000"/>
                </a:solidFill>
                <a:latin typeface="Times New Roman" panose="02020603050405020304" pitchFamily="18" charset="0"/>
                <a:cs typeface="Times New Roman" panose="02020603050405020304" pitchFamily="18" charset="0"/>
              </a:rPr>
              <a:t>standard elektródpotenciált nem</a:t>
            </a:r>
            <a:r>
              <a:rPr lang="hu-HU" dirty="0">
                <a:latin typeface="Times New Roman" panose="02020603050405020304" pitchFamily="18" charset="0"/>
                <a:cs typeface="Times New Roman" panose="02020603050405020304" pitchFamily="18" charset="0"/>
              </a:rPr>
              <a:t>!</a:t>
            </a:r>
          </a:p>
          <a:p>
            <a:pPr>
              <a:lnSpc>
                <a:spcPct val="110000"/>
              </a:lnSpc>
              <a:spcBef>
                <a:spcPts val="8000"/>
              </a:spcBef>
            </a:pPr>
            <a:r>
              <a:rPr lang="hu-HU" dirty="0">
                <a:latin typeface="Times New Roman" panose="02020603050405020304" pitchFamily="18" charset="0"/>
                <a:cs typeface="Times New Roman" panose="02020603050405020304" pitchFamily="18" charset="0"/>
              </a:rPr>
              <a:t>Segítségért vissza kell mennünk az elektródpotenciál definíciójához:</a:t>
            </a:r>
            <a:br>
              <a:rPr lang="hu-HU" dirty="0">
                <a:latin typeface="Times New Roman" panose="02020603050405020304" pitchFamily="18" charset="0"/>
                <a:cs typeface="Times New Roman" panose="02020603050405020304" pitchFamily="18" charset="0"/>
              </a:rPr>
            </a:br>
            <a:r>
              <a:rPr lang="hu-HU" b="1" dirty="0"/>
              <a:t>elektródpotenciál:</a:t>
            </a:r>
            <a:r>
              <a:rPr lang="hu-HU" dirty="0"/>
              <a:t> (jele: </a:t>
            </a:r>
            <a:r>
              <a:rPr lang="hu-HU" i="1" dirty="0"/>
              <a:t>ε</a:t>
            </a:r>
            <a:r>
              <a:rPr lang="hu-HU" dirty="0"/>
              <a:t>; mértékegysége: </a:t>
            </a:r>
            <a:r>
              <a:rPr lang="hu-HU" i="1" dirty="0"/>
              <a:t>1 V</a:t>
            </a:r>
            <a:r>
              <a:rPr lang="hu-HU" dirty="0"/>
              <a:t>) az elektronvezető és az ionvezető, azaz a fém és az oldat közötti potenciálkülönbség. Közvetlenül nem mérhető, természetes nullpontja nincs. Számszerűen annak az elektrokémiai cellának a cellapotenciáljával egyezik, amelynek anódja az egyensúlyban lévő standard </a:t>
            </a:r>
            <a:r>
              <a:rPr lang="hu-HU" dirty="0" smtClean="0"/>
              <a:t>hidro­gén elektród</a:t>
            </a:r>
            <a:r>
              <a:rPr lang="hu-HU" dirty="0"/>
              <a:t>, katódja a kérdéses potenciálú elektród.</a:t>
            </a:r>
            <a:endParaRPr lang="hu-HU"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7" name="Szövegdoboz 6">
                <a:extLst>
                  <a:ext uri="{FF2B5EF4-FFF2-40B4-BE49-F238E27FC236}">
                    <a16:creationId xmlns:a16="http://schemas.microsoft.com/office/drawing/2014/main" id="{4C2F55E9-F8BB-481C-A027-527CEC22C1A5}"/>
                  </a:ext>
                </a:extLst>
              </p:cNvPr>
              <p:cNvSpPr txBox="1"/>
              <p:nvPr/>
            </p:nvSpPr>
            <p:spPr>
              <a:xfrm>
                <a:off x="3606312" y="2727614"/>
                <a:ext cx="4979376" cy="80381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hu-HU" sz="2800" i="1" smtClean="0">
                              <a:latin typeface="Cambria Math" panose="02040503050406030204" pitchFamily="18" charset="0"/>
                              <a:ea typeface="Cambria Math" panose="02040503050406030204" pitchFamily="18" charset="0"/>
                            </a:rPr>
                          </m:ctrlPr>
                        </m:sSubPr>
                        <m:e>
                          <m:r>
                            <a:rPr lang="hu-HU" sz="2800" i="1">
                              <a:latin typeface="Cambria Math" panose="02040503050406030204" pitchFamily="18" charset="0"/>
                              <a:ea typeface="Cambria Math" panose="02040503050406030204" pitchFamily="18" charset="0"/>
                            </a:rPr>
                            <m:t>𝜀</m:t>
                          </m:r>
                        </m:e>
                        <m:sub>
                          <m:f>
                            <m:fPr>
                              <m:type m:val="lin"/>
                              <m:ctrlPr>
                                <a:rPr lang="hu-HU" sz="2800" i="1">
                                  <a:latin typeface="Cambria Math" panose="02040503050406030204" pitchFamily="18" charset="0"/>
                                  <a:ea typeface="Cambria Math" panose="02040503050406030204" pitchFamily="18" charset="0"/>
                                </a:rPr>
                              </m:ctrlPr>
                            </m:fPr>
                            <m:num>
                              <m:r>
                                <a:rPr lang="hu-HU" sz="2800" b="0" i="1" smtClean="0">
                                  <a:latin typeface="Cambria Math" panose="02040503050406030204" pitchFamily="18" charset="0"/>
                                  <a:ea typeface="Cambria Math" panose="02040503050406030204" pitchFamily="18" charset="0"/>
                                </a:rPr>
                                <m:t>𝑜𝑥</m:t>
                              </m:r>
                              <m:r>
                                <a:rPr lang="hu-HU" sz="2800" b="0" i="1" smtClean="0">
                                  <a:latin typeface="Cambria Math" panose="02040503050406030204" pitchFamily="18" charset="0"/>
                                  <a:ea typeface="Cambria Math" panose="02040503050406030204" pitchFamily="18" charset="0"/>
                                </a:rPr>
                                <m:t>.</m:t>
                              </m:r>
                            </m:num>
                            <m:den>
                              <m:r>
                                <a:rPr lang="hu-HU" sz="2800" b="0" i="1" smtClean="0">
                                  <a:latin typeface="Cambria Math" panose="02040503050406030204" pitchFamily="18" charset="0"/>
                                  <a:ea typeface="Cambria Math" panose="02040503050406030204" pitchFamily="18" charset="0"/>
                                </a:rPr>
                                <m:t>𝑟𝑒𝑑</m:t>
                              </m:r>
                              <m:r>
                                <a:rPr lang="hu-HU" sz="2800" b="0" i="1" smtClean="0">
                                  <a:latin typeface="Cambria Math" panose="02040503050406030204" pitchFamily="18" charset="0"/>
                                  <a:ea typeface="Cambria Math" panose="02040503050406030204" pitchFamily="18" charset="0"/>
                                </a:rPr>
                                <m:t>.</m:t>
                              </m:r>
                            </m:den>
                          </m:f>
                        </m:sub>
                      </m:sSub>
                      <m:r>
                        <a:rPr lang="hu-HU" sz="2800" b="0" i="1" smtClean="0">
                          <a:latin typeface="Cambria Math" panose="02040503050406030204" pitchFamily="18" charset="0"/>
                          <a:ea typeface="Cambria Math" panose="02040503050406030204" pitchFamily="18" charset="0"/>
                        </a:rPr>
                        <m:t>=</m:t>
                      </m:r>
                      <m:sSubSup>
                        <m:sSubSupPr>
                          <m:ctrlPr>
                            <a:rPr lang="hu-HU" sz="2800" i="1" smtClean="0">
                              <a:solidFill>
                                <a:srgbClr val="FF0000"/>
                              </a:solidFill>
                              <a:latin typeface="Cambria Math" panose="02040503050406030204" pitchFamily="18" charset="0"/>
                            </a:rPr>
                          </m:ctrlPr>
                        </m:sSubSupPr>
                        <m:e>
                          <m:r>
                            <a:rPr lang="hu-HU" sz="2800" i="1">
                              <a:solidFill>
                                <a:srgbClr val="FF0000"/>
                              </a:solidFill>
                              <a:latin typeface="Cambria Math" panose="02040503050406030204" pitchFamily="18" charset="0"/>
                              <a:ea typeface="Cambria Math" panose="02040503050406030204" pitchFamily="18" charset="0"/>
                            </a:rPr>
                            <m:t>𝜀</m:t>
                          </m:r>
                        </m:e>
                        <m:sub>
                          <m:f>
                            <m:fPr>
                              <m:type m:val="lin"/>
                              <m:ctrlPr>
                                <a:rPr lang="hu-HU" sz="2800" i="1">
                                  <a:solidFill>
                                    <a:srgbClr val="FF0000"/>
                                  </a:solidFill>
                                  <a:latin typeface="Cambria Math" panose="02040503050406030204" pitchFamily="18" charset="0"/>
                                  <a:ea typeface="Cambria Math" panose="02040503050406030204" pitchFamily="18" charset="0"/>
                                </a:rPr>
                              </m:ctrlPr>
                            </m:fPr>
                            <m:num>
                              <m:r>
                                <a:rPr lang="hu-HU" sz="2800" b="0" i="1" smtClean="0">
                                  <a:solidFill>
                                    <a:srgbClr val="FF0000"/>
                                  </a:solidFill>
                                  <a:latin typeface="Cambria Math" panose="02040503050406030204" pitchFamily="18" charset="0"/>
                                  <a:ea typeface="Cambria Math" panose="02040503050406030204" pitchFamily="18" charset="0"/>
                                </a:rPr>
                                <m:t>𝑜𝑥</m:t>
                              </m:r>
                              <m:r>
                                <a:rPr lang="hu-HU" sz="2800" b="0" i="1" smtClean="0">
                                  <a:solidFill>
                                    <a:srgbClr val="FF0000"/>
                                  </a:solidFill>
                                  <a:latin typeface="Cambria Math" panose="02040503050406030204" pitchFamily="18" charset="0"/>
                                  <a:ea typeface="Cambria Math" panose="02040503050406030204" pitchFamily="18" charset="0"/>
                                </a:rPr>
                                <m:t>.</m:t>
                              </m:r>
                            </m:num>
                            <m:den>
                              <m:r>
                                <a:rPr lang="hu-HU" sz="2800" b="0" i="1" smtClean="0">
                                  <a:solidFill>
                                    <a:srgbClr val="FF0000"/>
                                  </a:solidFill>
                                  <a:latin typeface="Cambria Math" panose="02040503050406030204" pitchFamily="18" charset="0"/>
                                  <a:ea typeface="Cambria Math" panose="02040503050406030204" pitchFamily="18" charset="0"/>
                                </a:rPr>
                                <m:t>𝑟𝑒𝑑</m:t>
                              </m:r>
                              <m:r>
                                <a:rPr lang="hu-HU" sz="2800" b="0" i="1" smtClean="0">
                                  <a:solidFill>
                                    <a:srgbClr val="FF0000"/>
                                  </a:solidFill>
                                  <a:latin typeface="Cambria Math" panose="02040503050406030204" pitchFamily="18" charset="0"/>
                                  <a:ea typeface="Cambria Math" panose="02040503050406030204" pitchFamily="18" charset="0"/>
                                </a:rPr>
                                <m:t>.</m:t>
                              </m:r>
                            </m:den>
                          </m:f>
                        </m:sub>
                        <m:sup>
                          <m:r>
                            <a:rPr lang="hu-HU" sz="2800" i="1">
                              <a:solidFill>
                                <a:srgbClr val="FF0000"/>
                              </a:solidFill>
                              <a:latin typeface="Cambria Math" panose="02040503050406030204" pitchFamily="18" charset="0"/>
                            </a:rPr>
                            <m:t>0</m:t>
                          </m:r>
                        </m:sup>
                      </m:sSubSup>
                      <m:r>
                        <a:rPr lang="hu-HU" sz="2800" b="0" i="1" smtClean="0">
                          <a:latin typeface="Cambria Math" panose="02040503050406030204" pitchFamily="18" charset="0"/>
                        </a:rPr>
                        <m:t>−</m:t>
                      </m:r>
                      <m:f>
                        <m:fPr>
                          <m:ctrlPr>
                            <a:rPr lang="hu-HU" sz="2800" i="1" smtClean="0">
                              <a:latin typeface="Cambria Math" panose="02040503050406030204" pitchFamily="18" charset="0"/>
                            </a:rPr>
                          </m:ctrlPr>
                        </m:fPr>
                        <m:num>
                          <m:r>
                            <a:rPr lang="hu-HU" sz="2800" b="0" i="1" smtClean="0">
                              <a:latin typeface="Cambria Math" panose="02040503050406030204" pitchFamily="18" charset="0"/>
                            </a:rPr>
                            <m:t>𝑅𝑇</m:t>
                          </m:r>
                        </m:num>
                        <m:den>
                          <m:r>
                            <a:rPr lang="hu-HU" sz="2800" b="0" i="1" smtClean="0">
                              <a:latin typeface="Cambria Math" panose="02040503050406030204" pitchFamily="18" charset="0"/>
                            </a:rPr>
                            <m:t>𝑧𝐹</m:t>
                          </m:r>
                        </m:den>
                      </m:f>
                      <m:r>
                        <a:rPr lang="hu-HU" sz="2800" i="1">
                          <a:latin typeface="Cambria Math" panose="02040503050406030204" pitchFamily="18" charset="0"/>
                        </a:rPr>
                        <m:t> </m:t>
                      </m:r>
                      <m:r>
                        <a:rPr lang="hu-HU" sz="2800" i="1">
                          <a:latin typeface="Cambria Math" panose="02040503050406030204" pitchFamily="18" charset="0"/>
                        </a:rPr>
                        <m:t>𝑙𝑛</m:t>
                      </m:r>
                      <m:d>
                        <m:dPr>
                          <m:ctrlPr>
                            <a:rPr lang="hu-HU" sz="2800" i="1">
                              <a:latin typeface="Cambria Math" panose="02040503050406030204" pitchFamily="18" charset="0"/>
                            </a:rPr>
                          </m:ctrlPr>
                        </m:dPr>
                        <m:e>
                          <m:r>
                            <a:rPr lang="hu-HU" sz="2800" b="0" i="1" smtClean="0">
                              <a:latin typeface="Cambria Math" panose="02040503050406030204" pitchFamily="18" charset="0"/>
                            </a:rPr>
                            <m:t>𝑄</m:t>
                          </m:r>
                        </m:e>
                      </m:d>
                    </m:oMath>
                  </m:oMathPara>
                </a14:m>
                <a:endParaRPr lang="hu-HU" sz="2800" dirty="0"/>
              </a:p>
            </p:txBody>
          </p:sp>
        </mc:Choice>
        <mc:Fallback xmlns="">
          <p:sp>
            <p:nvSpPr>
              <p:cNvPr id="7" name="Szövegdoboz 6">
                <a:extLst>
                  <a:ext uri="{FF2B5EF4-FFF2-40B4-BE49-F238E27FC236}">
                    <a16:creationId xmlns:a16="http://schemas.microsoft.com/office/drawing/2014/main" id="{4C2F55E9-F8BB-481C-A027-527CEC22C1A5}"/>
                  </a:ext>
                </a:extLst>
              </p:cNvPr>
              <p:cNvSpPr txBox="1">
                <a:spLocks noRot="1" noChangeAspect="1" noMove="1" noResize="1" noEditPoints="1" noAdjustHandles="1" noChangeArrowheads="1" noChangeShapeType="1" noTextEdit="1"/>
              </p:cNvSpPr>
              <p:nvPr/>
            </p:nvSpPr>
            <p:spPr>
              <a:xfrm>
                <a:off x="3606312" y="2727614"/>
                <a:ext cx="4979376" cy="803810"/>
              </a:xfrm>
              <a:prstGeom prst="rect">
                <a:avLst/>
              </a:prstGeom>
              <a:blipFill>
                <a:blip r:embed="rId3"/>
                <a:stretch>
                  <a:fillRect/>
                </a:stretch>
              </a:blipFill>
            </p:spPr>
            <p:txBody>
              <a:bodyPr/>
              <a:lstStyle/>
              <a:p>
                <a:r>
                  <a:rPr lang="hu-HU">
                    <a:noFill/>
                  </a:rPr>
                  <a:t> </a:t>
                </a:r>
              </a:p>
            </p:txBody>
          </p:sp>
        </mc:Fallback>
      </mc:AlternateContent>
    </p:spTree>
    <p:extLst>
      <p:ext uri="{BB962C8B-B14F-4D97-AF65-F5344CB8AC3E}">
        <p14:creationId xmlns:p14="http://schemas.microsoft.com/office/powerpoint/2010/main" val="1340030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p:txBody>
          <a:bodyPr/>
          <a:lstStyle/>
          <a:p>
            <a:pPr algn="ctr"/>
            <a:r>
              <a:rPr lang="hu-HU" dirty="0">
                <a:latin typeface="Times New Roman" panose="02020603050405020304" pitchFamily="18" charset="0"/>
                <a:cs typeface="Times New Roman" panose="02020603050405020304" pitchFamily="18" charset="0"/>
              </a:rPr>
              <a:t>Standard Hidrogén Elektród - SHE</a:t>
            </a:r>
          </a:p>
        </p:txBody>
      </p:sp>
      <p:grpSp>
        <p:nvGrpSpPr>
          <p:cNvPr id="8" name="Csoportba foglalás 7">
            <a:extLst>
              <a:ext uri="{FF2B5EF4-FFF2-40B4-BE49-F238E27FC236}">
                <a16:creationId xmlns:a16="http://schemas.microsoft.com/office/drawing/2014/main" id="{B47CB01E-2883-4352-B5CA-5D3C875364DC}"/>
              </a:ext>
            </a:extLst>
          </p:cNvPr>
          <p:cNvGrpSpPr/>
          <p:nvPr/>
        </p:nvGrpSpPr>
        <p:grpSpPr>
          <a:xfrm>
            <a:off x="195978" y="2639520"/>
            <a:ext cx="3722843" cy="3837480"/>
            <a:chOff x="1424066" y="4139787"/>
            <a:chExt cx="1876268" cy="2440894"/>
          </a:xfrm>
        </p:grpSpPr>
        <p:sp>
          <p:nvSpPr>
            <p:cNvPr id="9" name="Téglalap 8">
              <a:extLst>
                <a:ext uri="{FF2B5EF4-FFF2-40B4-BE49-F238E27FC236}">
                  <a16:creationId xmlns:a16="http://schemas.microsoft.com/office/drawing/2014/main" id="{07784478-FEF8-489D-B4F3-03649FEB7D6B}"/>
                </a:ext>
              </a:extLst>
            </p:cNvPr>
            <p:cNvSpPr/>
            <p:nvPr/>
          </p:nvSpPr>
          <p:spPr>
            <a:xfrm>
              <a:off x="1424066" y="4871802"/>
              <a:ext cx="1873770" cy="1708879"/>
            </a:xfrm>
            <a:prstGeom prst="rect">
              <a:avLst/>
            </a:prstGeom>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0" name="Téglalap 9">
              <a:extLst>
                <a:ext uri="{FF2B5EF4-FFF2-40B4-BE49-F238E27FC236}">
                  <a16:creationId xmlns:a16="http://schemas.microsoft.com/office/drawing/2014/main" id="{6E63A167-0CE3-44DD-9822-EF0CDB8B79AE}"/>
                </a:ext>
              </a:extLst>
            </p:cNvPr>
            <p:cNvSpPr/>
            <p:nvPr/>
          </p:nvSpPr>
          <p:spPr>
            <a:xfrm>
              <a:off x="1426564" y="4212237"/>
              <a:ext cx="1873770" cy="946878"/>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1" name="Téglalap 10">
              <a:extLst>
                <a:ext uri="{FF2B5EF4-FFF2-40B4-BE49-F238E27FC236}">
                  <a16:creationId xmlns:a16="http://schemas.microsoft.com/office/drawing/2014/main" id="{F4183A56-88BB-46A5-8C77-B5C7D13500A7}"/>
                </a:ext>
              </a:extLst>
            </p:cNvPr>
            <p:cNvSpPr/>
            <p:nvPr/>
          </p:nvSpPr>
          <p:spPr>
            <a:xfrm>
              <a:off x="1444054" y="4139787"/>
              <a:ext cx="1836000" cy="1044000"/>
            </a:xfrm>
            <a:prstGeom prst="rect">
              <a:avLst/>
            </a:prstGeom>
            <a:solidFill>
              <a:schemeClr val="bg1"/>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grpSp>
      <p:grpSp>
        <p:nvGrpSpPr>
          <p:cNvPr id="19" name="Csoportba foglalás 18">
            <a:extLst>
              <a:ext uri="{FF2B5EF4-FFF2-40B4-BE49-F238E27FC236}">
                <a16:creationId xmlns:a16="http://schemas.microsoft.com/office/drawing/2014/main" id="{C5EFDCAF-E4CA-49E2-8A61-7775DC9F0CC3}"/>
              </a:ext>
            </a:extLst>
          </p:cNvPr>
          <p:cNvGrpSpPr/>
          <p:nvPr/>
        </p:nvGrpSpPr>
        <p:grpSpPr>
          <a:xfrm>
            <a:off x="2262990" y="2296634"/>
            <a:ext cx="2181383" cy="2610635"/>
            <a:chOff x="6301590" y="2677634"/>
            <a:chExt cx="2181383" cy="2610635"/>
          </a:xfrm>
        </p:grpSpPr>
        <p:sp>
          <p:nvSpPr>
            <p:cNvPr id="14" name="Téglalap 13">
              <a:extLst>
                <a:ext uri="{FF2B5EF4-FFF2-40B4-BE49-F238E27FC236}">
                  <a16:creationId xmlns:a16="http://schemas.microsoft.com/office/drawing/2014/main" id="{C17F1785-302A-4C08-8E46-70DEF138176D}"/>
                </a:ext>
              </a:extLst>
            </p:cNvPr>
            <p:cNvSpPr/>
            <p:nvPr/>
          </p:nvSpPr>
          <p:spPr>
            <a:xfrm>
              <a:off x="6306887" y="2694166"/>
              <a:ext cx="329784" cy="2577600"/>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6" name="Téglalap 15">
              <a:extLst>
                <a:ext uri="{FF2B5EF4-FFF2-40B4-BE49-F238E27FC236}">
                  <a16:creationId xmlns:a16="http://schemas.microsoft.com/office/drawing/2014/main" id="{352AAA90-7225-4B9F-B309-15002B7AB1E5}"/>
                </a:ext>
              </a:extLst>
            </p:cNvPr>
            <p:cNvSpPr/>
            <p:nvPr/>
          </p:nvSpPr>
          <p:spPr>
            <a:xfrm rot="5400000">
              <a:off x="7216698" y="1762526"/>
              <a:ext cx="329784" cy="2160000"/>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5" name="Téglalap 14">
              <a:extLst>
                <a:ext uri="{FF2B5EF4-FFF2-40B4-BE49-F238E27FC236}">
                  <a16:creationId xmlns:a16="http://schemas.microsoft.com/office/drawing/2014/main" id="{71268AFC-6DEB-43E5-BED5-E98245222EA1}"/>
                </a:ext>
              </a:extLst>
            </p:cNvPr>
            <p:cNvSpPr/>
            <p:nvPr/>
          </p:nvSpPr>
          <p:spPr>
            <a:xfrm>
              <a:off x="6324293" y="2937469"/>
              <a:ext cx="302400" cy="2350800"/>
            </a:xfrm>
            <a:prstGeom prst="rect">
              <a:avLst/>
            </a:prstGeom>
            <a:solidFill>
              <a:schemeClr val="bg1"/>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7" name="Téglalap 16">
              <a:extLst>
                <a:ext uri="{FF2B5EF4-FFF2-40B4-BE49-F238E27FC236}">
                  <a16:creationId xmlns:a16="http://schemas.microsoft.com/office/drawing/2014/main" id="{26DAC8B6-52D7-415F-9FC4-01885FC823AC}"/>
                </a:ext>
              </a:extLst>
            </p:cNvPr>
            <p:cNvSpPr/>
            <p:nvPr/>
          </p:nvSpPr>
          <p:spPr>
            <a:xfrm rot="5400000">
              <a:off x="7251773" y="1766519"/>
              <a:ext cx="302400" cy="2160000"/>
            </a:xfrm>
            <a:prstGeom prst="rect">
              <a:avLst/>
            </a:prstGeom>
            <a:solidFill>
              <a:schemeClr val="bg1"/>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grpSp>
      <p:sp>
        <p:nvSpPr>
          <p:cNvPr id="22" name="Ellipszis 21">
            <a:extLst>
              <a:ext uri="{FF2B5EF4-FFF2-40B4-BE49-F238E27FC236}">
                <a16:creationId xmlns:a16="http://schemas.microsoft.com/office/drawing/2014/main" id="{5D7CDF4F-A900-4C35-A520-279305D100CB}"/>
              </a:ext>
            </a:extLst>
          </p:cNvPr>
          <p:cNvSpPr/>
          <p:nvPr/>
        </p:nvSpPr>
        <p:spPr>
          <a:xfrm>
            <a:off x="2135777" y="4913811"/>
            <a:ext cx="304800" cy="2438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grpSp>
        <p:nvGrpSpPr>
          <p:cNvPr id="30" name="Csoportba foglalás 29">
            <a:extLst>
              <a:ext uri="{FF2B5EF4-FFF2-40B4-BE49-F238E27FC236}">
                <a16:creationId xmlns:a16="http://schemas.microsoft.com/office/drawing/2014/main" id="{5FBF09AE-DB0E-43A1-906D-0943318403BB}"/>
              </a:ext>
            </a:extLst>
          </p:cNvPr>
          <p:cNvGrpSpPr/>
          <p:nvPr/>
        </p:nvGrpSpPr>
        <p:grpSpPr>
          <a:xfrm>
            <a:off x="628051" y="2109652"/>
            <a:ext cx="1429349" cy="3040717"/>
            <a:chOff x="3112171" y="2490652"/>
            <a:chExt cx="1429349" cy="3040717"/>
          </a:xfrm>
        </p:grpSpPr>
        <p:sp>
          <p:nvSpPr>
            <p:cNvPr id="12" name="Téglalap 11">
              <a:extLst>
                <a:ext uri="{FF2B5EF4-FFF2-40B4-BE49-F238E27FC236}">
                  <a16:creationId xmlns:a16="http://schemas.microsoft.com/office/drawing/2014/main" id="{D7CBEBC6-826F-467D-9909-7171CA30C75D}"/>
                </a:ext>
              </a:extLst>
            </p:cNvPr>
            <p:cNvSpPr/>
            <p:nvPr/>
          </p:nvSpPr>
          <p:spPr>
            <a:xfrm>
              <a:off x="3112171" y="2563319"/>
              <a:ext cx="1429349" cy="2968050"/>
            </a:xfrm>
            <a:prstGeom prst="rect">
              <a:avLst/>
            </a:prstGeom>
            <a:solidFill>
              <a:schemeClr val="bg1">
                <a:lumMod val="75000"/>
                <a:alpha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27" name="Szövegdoboz 26">
              <a:extLst>
                <a:ext uri="{FF2B5EF4-FFF2-40B4-BE49-F238E27FC236}">
                  <a16:creationId xmlns:a16="http://schemas.microsoft.com/office/drawing/2014/main" id="{865FCD36-C9C3-4E06-A09E-083A92B3AFDB}"/>
                </a:ext>
              </a:extLst>
            </p:cNvPr>
            <p:cNvSpPr txBox="1"/>
            <p:nvPr/>
          </p:nvSpPr>
          <p:spPr>
            <a:xfrm>
              <a:off x="3130731" y="2490652"/>
              <a:ext cx="526106" cy="584775"/>
            </a:xfrm>
            <a:prstGeom prst="rect">
              <a:avLst/>
            </a:prstGeom>
            <a:noFill/>
          </p:spPr>
          <p:txBody>
            <a:bodyPr wrap="none" rtlCol="0">
              <a:spAutoFit/>
            </a:bodyPr>
            <a:lstStyle/>
            <a:p>
              <a:r>
                <a:rPr lang="hu-HU" sz="3200" dirty="0" err="1">
                  <a:latin typeface="Times New Roman" panose="02020603050405020304" pitchFamily="18" charset="0"/>
                  <a:cs typeface="Times New Roman" panose="02020603050405020304" pitchFamily="18" charset="0"/>
                </a:rPr>
                <a:t>Pt</a:t>
              </a:r>
              <a:endParaRPr lang="hu-HU" sz="3200" dirty="0">
                <a:latin typeface="Times New Roman" panose="02020603050405020304" pitchFamily="18" charset="0"/>
                <a:cs typeface="Times New Roman" panose="02020603050405020304" pitchFamily="18" charset="0"/>
              </a:endParaRPr>
            </a:p>
          </p:txBody>
        </p:sp>
      </p:grpSp>
      <p:sp>
        <p:nvSpPr>
          <p:cNvPr id="23" name="Ellipszis 22">
            <a:extLst>
              <a:ext uri="{FF2B5EF4-FFF2-40B4-BE49-F238E27FC236}">
                <a16:creationId xmlns:a16="http://schemas.microsoft.com/office/drawing/2014/main" id="{F8D8C4C9-8C50-4226-BBEF-6B3598A0B597}"/>
              </a:ext>
            </a:extLst>
          </p:cNvPr>
          <p:cNvSpPr/>
          <p:nvPr/>
        </p:nvSpPr>
        <p:spPr>
          <a:xfrm>
            <a:off x="1844040" y="5101046"/>
            <a:ext cx="300445" cy="22206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24" name="Ellipszis 23">
            <a:extLst>
              <a:ext uri="{FF2B5EF4-FFF2-40B4-BE49-F238E27FC236}">
                <a16:creationId xmlns:a16="http://schemas.microsoft.com/office/drawing/2014/main" id="{31101B6D-5059-4A3F-9DE2-C46474FFE142}"/>
              </a:ext>
            </a:extLst>
          </p:cNvPr>
          <p:cNvSpPr/>
          <p:nvPr/>
        </p:nvSpPr>
        <p:spPr>
          <a:xfrm>
            <a:off x="1665515" y="4818018"/>
            <a:ext cx="304800" cy="2438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25" name="Ellipszis 24">
            <a:extLst>
              <a:ext uri="{FF2B5EF4-FFF2-40B4-BE49-F238E27FC236}">
                <a16:creationId xmlns:a16="http://schemas.microsoft.com/office/drawing/2014/main" id="{BD3BEF5A-C8E5-4DF4-88BE-6425D5E3170E}"/>
              </a:ext>
            </a:extLst>
          </p:cNvPr>
          <p:cNvSpPr/>
          <p:nvPr/>
        </p:nvSpPr>
        <p:spPr>
          <a:xfrm>
            <a:off x="1608910" y="4529595"/>
            <a:ext cx="304800" cy="2438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26" name="Ellipszis 25">
            <a:extLst>
              <a:ext uri="{FF2B5EF4-FFF2-40B4-BE49-F238E27FC236}">
                <a16:creationId xmlns:a16="http://schemas.microsoft.com/office/drawing/2014/main" id="{6A659E62-812A-48B0-B4F0-5BD98AAFF3DA}"/>
              </a:ext>
            </a:extLst>
          </p:cNvPr>
          <p:cNvSpPr/>
          <p:nvPr/>
        </p:nvSpPr>
        <p:spPr>
          <a:xfrm>
            <a:off x="1582784" y="4247606"/>
            <a:ext cx="304800" cy="2438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grpSp>
        <p:nvGrpSpPr>
          <p:cNvPr id="31" name="Csoportba foglalás 30">
            <a:extLst>
              <a:ext uri="{FF2B5EF4-FFF2-40B4-BE49-F238E27FC236}">
                <a16:creationId xmlns:a16="http://schemas.microsoft.com/office/drawing/2014/main" id="{DB8A8FE2-2D11-4EDB-AB33-08F0716759E8}"/>
              </a:ext>
            </a:extLst>
          </p:cNvPr>
          <p:cNvGrpSpPr/>
          <p:nvPr/>
        </p:nvGrpSpPr>
        <p:grpSpPr>
          <a:xfrm>
            <a:off x="3965402" y="2131423"/>
            <a:ext cx="3152189" cy="584775"/>
            <a:chOff x="6449522" y="2512423"/>
            <a:chExt cx="3152189" cy="584775"/>
          </a:xfrm>
        </p:grpSpPr>
        <p:cxnSp>
          <p:nvCxnSpPr>
            <p:cNvPr id="21" name="Egyenes összekötő nyíllal 20">
              <a:extLst>
                <a:ext uri="{FF2B5EF4-FFF2-40B4-BE49-F238E27FC236}">
                  <a16:creationId xmlns:a16="http://schemas.microsoft.com/office/drawing/2014/main" id="{10ECDAC6-594B-474D-BF7E-5A73A41C874B}"/>
                </a:ext>
              </a:extLst>
            </p:cNvPr>
            <p:cNvCxnSpPr>
              <a:cxnSpLocks/>
            </p:cNvCxnSpPr>
            <p:nvPr/>
          </p:nvCxnSpPr>
          <p:spPr>
            <a:xfrm flipH="1" flipV="1">
              <a:off x="6449522" y="2829102"/>
              <a:ext cx="887450" cy="9892"/>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8" name="Szövegdoboz 27">
              <a:extLst>
                <a:ext uri="{FF2B5EF4-FFF2-40B4-BE49-F238E27FC236}">
                  <a16:creationId xmlns:a16="http://schemas.microsoft.com/office/drawing/2014/main" id="{D6411017-23C9-4C48-AFB9-7D75F10BD474}"/>
                </a:ext>
              </a:extLst>
            </p:cNvPr>
            <p:cNvSpPr txBox="1"/>
            <p:nvPr/>
          </p:nvSpPr>
          <p:spPr>
            <a:xfrm>
              <a:off x="7419703" y="2512423"/>
              <a:ext cx="2182008" cy="584775"/>
            </a:xfrm>
            <a:prstGeom prst="rect">
              <a:avLst/>
            </a:prstGeom>
            <a:noFill/>
          </p:spPr>
          <p:txBody>
            <a:bodyPr wrap="none" rtlCol="0">
              <a:spAutoFit/>
            </a:bodyPr>
            <a:lstStyle/>
            <a:p>
              <a:r>
                <a:rPr lang="hu-HU" sz="3200" dirty="0">
                  <a:latin typeface="Times New Roman" panose="02020603050405020304" pitchFamily="18" charset="0"/>
                  <a:cs typeface="Times New Roman" panose="02020603050405020304" pitchFamily="18" charset="0"/>
                </a:rPr>
                <a:t>H</a:t>
              </a:r>
              <a:r>
                <a:rPr lang="hu-HU" sz="3200" baseline="-25000" dirty="0">
                  <a:latin typeface="Times New Roman" panose="02020603050405020304" pitchFamily="18" charset="0"/>
                  <a:cs typeface="Times New Roman" panose="02020603050405020304" pitchFamily="18" charset="0"/>
                </a:rPr>
                <a:t>2</a:t>
              </a:r>
              <a:r>
                <a:rPr lang="hu-HU" sz="3200" dirty="0">
                  <a:latin typeface="Times New Roman" panose="02020603050405020304" pitchFamily="18" charset="0"/>
                  <a:cs typeface="Times New Roman" panose="02020603050405020304" pitchFamily="18" charset="0"/>
                </a:rPr>
                <a:t> p = 1atm</a:t>
              </a:r>
            </a:p>
          </p:txBody>
        </p:sp>
      </p:grpSp>
      <p:sp>
        <p:nvSpPr>
          <p:cNvPr id="29" name="Szövegdoboz 28">
            <a:extLst>
              <a:ext uri="{FF2B5EF4-FFF2-40B4-BE49-F238E27FC236}">
                <a16:creationId xmlns:a16="http://schemas.microsoft.com/office/drawing/2014/main" id="{2D15B1E1-1CFD-417C-876D-A66EFAF6D2B2}"/>
              </a:ext>
            </a:extLst>
          </p:cNvPr>
          <p:cNvSpPr txBox="1"/>
          <p:nvPr/>
        </p:nvSpPr>
        <p:spPr>
          <a:xfrm>
            <a:off x="683623" y="5560423"/>
            <a:ext cx="3029997" cy="584775"/>
          </a:xfrm>
          <a:prstGeom prst="rect">
            <a:avLst/>
          </a:prstGeom>
          <a:noFill/>
        </p:spPr>
        <p:txBody>
          <a:bodyPr wrap="none" rtlCol="0">
            <a:spAutoFit/>
          </a:bodyPr>
          <a:lstStyle/>
          <a:p>
            <a:r>
              <a:rPr lang="hu-HU" sz="3200" dirty="0">
                <a:latin typeface="Times New Roman" panose="02020603050405020304" pitchFamily="18" charset="0"/>
                <a:cs typeface="Times New Roman" panose="02020603050405020304" pitchFamily="18" charset="0"/>
              </a:rPr>
              <a:t>[H</a:t>
            </a:r>
            <a:r>
              <a:rPr lang="hu-HU" sz="3200" baseline="30000" dirty="0">
                <a:latin typeface="Times New Roman" panose="02020603050405020304" pitchFamily="18" charset="0"/>
                <a:cs typeface="Times New Roman" panose="02020603050405020304" pitchFamily="18" charset="0"/>
              </a:rPr>
              <a:t>+</a:t>
            </a:r>
            <a:r>
              <a:rPr lang="hu-HU" sz="3200" dirty="0">
                <a:latin typeface="Times New Roman" panose="02020603050405020304" pitchFamily="18" charset="0"/>
                <a:cs typeface="Times New Roman" panose="02020603050405020304" pitchFamily="18" charset="0"/>
              </a:rPr>
              <a:t>]= 1 mol/dm</a:t>
            </a:r>
            <a:r>
              <a:rPr lang="hu-HU" sz="3200" baseline="30000" dirty="0">
                <a:latin typeface="Times New Roman" panose="02020603050405020304" pitchFamily="18" charset="0"/>
                <a:cs typeface="Times New Roman" panose="02020603050405020304" pitchFamily="18" charset="0"/>
              </a:rPr>
              <a:t>3</a:t>
            </a:r>
          </a:p>
        </p:txBody>
      </p:sp>
      <p:sp>
        <p:nvSpPr>
          <p:cNvPr id="33" name="Szövegdoboz 32">
            <a:extLst>
              <a:ext uri="{FF2B5EF4-FFF2-40B4-BE49-F238E27FC236}">
                <a16:creationId xmlns:a16="http://schemas.microsoft.com/office/drawing/2014/main" id="{3821B5EB-384B-4256-ABA7-BE588226A238}"/>
              </a:ext>
            </a:extLst>
          </p:cNvPr>
          <p:cNvSpPr txBox="1"/>
          <p:nvPr/>
        </p:nvSpPr>
        <p:spPr>
          <a:xfrm>
            <a:off x="4168422" y="3786742"/>
            <a:ext cx="3046027" cy="954107"/>
          </a:xfrm>
          <a:prstGeom prst="rect">
            <a:avLst/>
          </a:prstGeom>
          <a:noFill/>
        </p:spPr>
        <p:txBody>
          <a:bodyPr wrap="none" rtlCol="0">
            <a:spAutoFit/>
          </a:bodyPr>
          <a:lstStyle/>
          <a:p>
            <a:pPr algn="ctr"/>
            <a:r>
              <a:rPr lang="hu-HU" sz="2800" dirty="0">
                <a:latin typeface="Times New Roman" panose="02020603050405020304" pitchFamily="18" charset="0"/>
                <a:cs typeface="Times New Roman" panose="02020603050405020304" pitchFamily="18" charset="0"/>
              </a:rPr>
              <a:t>2H</a:t>
            </a:r>
            <a:r>
              <a:rPr lang="hu-HU" sz="2800" baseline="30000" dirty="0">
                <a:latin typeface="Times New Roman" panose="02020603050405020304" pitchFamily="18" charset="0"/>
                <a:cs typeface="Times New Roman" panose="02020603050405020304" pitchFamily="18" charset="0"/>
              </a:rPr>
              <a:t>+</a:t>
            </a:r>
            <a:r>
              <a:rPr lang="hu-HU" sz="2800" baseline="-25000" dirty="0">
                <a:latin typeface="Times New Roman" panose="02020603050405020304" pitchFamily="18" charset="0"/>
                <a:cs typeface="Times New Roman" panose="02020603050405020304" pitchFamily="18" charset="0"/>
              </a:rPr>
              <a:t>(</a:t>
            </a:r>
            <a:r>
              <a:rPr lang="hu-HU" sz="2800" baseline="-25000" dirty="0" err="1">
                <a:latin typeface="Times New Roman" panose="02020603050405020304" pitchFamily="18" charset="0"/>
                <a:cs typeface="Times New Roman" panose="02020603050405020304" pitchFamily="18" charset="0"/>
              </a:rPr>
              <a:t>aq</a:t>
            </a:r>
            <a:r>
              <a:rPr lang="hu-HU" sz="2800" baseline="-25000" dirty="0">
                <a:latin typeface="Times New Roman" panose="02020603050405020304" pitchFamily="18" charset="0"/>
                <a:cs typeface="Times New Roman" panose="02020603050405020304" pitchFamily="18" charset="0"/>
              </a:rPr>
              <a:t>)</a:t>
            </a:r>
            <a:r>
              <a:rPr lang="hu-HU" sz="2800" dirty="0">
                <a:latin typeface="Times New Roman" panose="02020603050405020304" pitchFamily="18" charset="0"/>
                <a:cs typeface="Times New Roman" panose="02020603050405020304" pitchFamily="18" charset="0"/>
              </a:rPr>
              <a:t> + 2e</a:t>
            </a:r>
            <a:r>
              <a:rPr lang="hu-HU" sz="2800" baseline="30000" dirty="0">
                <a:latin typeface="Times New Roman" panose="02020603050405020304" pitchFamily="18" charset="0"/>
                <a:cs typeface="Times New Roman" panose="02020603050405020304" pitchFamily="18" charset="0"/>
              </a:rPr>
              <a:t>- </a:t>
            </a:r>
            <a:r>
              <a:rPr lang="hu-HU" sz="2800" dirty="0">
                <a:latin typeface="Times New Roman" panose="02020603050405020304" pitchFamily="18" charset="0"/>
                <a:cs typeface="Times New Roman" panose="02020603050405020304" pitchFamily="18" charset="0"/>
              </a:rPr>
              <a:t>= H</a:t>
            </a:r>
            <a:r>
              <a:rPr lang="hu-HU" sz="2800" baseline="-25000" dirty="0">
                <a:latin typeface="Times New Roman" panose="02020603050405020304" pitchFamily="18" charset="0"/>
                <a:cs typeface="Times New Roman" panose="02020603050405020304" pitchFamily="18" charset="0"/>
              </a:rPr>
              <a:t>2(g)</a:t>
            </a:r>
            <a:r>
              <a:rPr lang="hu-HU" sz="2800" dirty="0">
                <a:latin typeface="Times New Roman" panose="02020603050405020304" pitchFamily="18" charset="0"/>
                <a:cs typeface="Times New Roman" panose="02020603050405020304" pitchFamily="18" charset="0"/>
              </a:rPr>
              <a:t> </a:t>
            </a:r>
            <a:br>
              <a:rPr lang="hu-HU" sz="2800" dirty="0">
                <a:latin typeface="Times New Roman" panose="02020603050405020304" pitchFamily="18" charset="0"/>
                <a:cs typeface="Times New Roman" panose="02020603050405020304" pitchFamily="18" charset="0"/>
              </a:rPr>
            </a:br>
            <a:r>
              <a:rPr lang="hu-HU" sz="2800" dirty="0">
                <a:latin typeface="Times New Roman" panose="02020603050405020304" pitchFamily="18" charset="0"/>
                <a:cs typeface="Times New Roman" panose="02020603050405020304" pitchFamily="18" charset="0"/>
              </a:rPr>
              <a:t>a félcella reakció</a:t>
            </a:r>
          </a:p>
        </p:txBody>
      </p:sp>
      <p:sp>
        <p:nvSpPr>
          <p:cNvPr id="34" name="Szövegdoboz 33">
            <a:extLst>
              <a:ext uri="{FF2B5EF4-FFF2-40B4-BE49-F238E27FC236}">
                <a16:creationId xmlns:a16="http://schemas.microsoft.com/office/drawing/2014/main" id="{FB367D28-DA16-40BA-84B0-05A682EC9889}"/>
              </a:ext>
            </a:extLst>
          </p:cNvPr>
          <p:cNvSpPr txBox="1"/>
          <p:nvPr/>
        </p:nvSpPr>
        <p:spPr>
          <a:xfrm>
            <a:off x="4285968" y="5705233"/>
            <a:ext cx="7467430" cy="954107"/>
          </a:xfrm>
          <a:prstGeom prst="rect">
            <a:avLst/>
          </a:prstGeom>
          <a:noFill/>
        </p:spPr>
        <p:txBody>
          <a:bodyPr wrap="none" rtlCol="0">
            <a:spAutoFit/>
          </a:bodyPr>
          <a:lstStyle/>
          <a:p>
            <a:pPr algn="ctr"/>
            <a:r>
              <a:rPr lang="hu-HU" sz="2800" dirty="0">
                <a:solidFill>
                  <a:srgbClr val="FF0000"/>
                </a:solidFill>
                <a:latin typeface="Times New Roman" panose="02020603050405020304" pitchFamily="18" charset="0"/>
                <a:cs typeface="Times New Roman" panose="02020603050405020304" pitchFamily="18" charset="0"/>
              </a:rPr>
              <a:t>A standard </a:t>
            </a:r>
            <a:r>
              <a:rPr lang="hu-HU" sz="2800" dirty="0" smtClean="0">
                <a:solidFill>
                  <a:srgbClr val="FF0000"/>
                </a:solidFill>
                <a:latin typeface="Times New Roman" panose="02020603050405020304" pitchFamily="18" charset="0"/>
                <a:cs typeface="Times New Roman" panose="02020603050405020304" pitchFamily="18" charset="0"/>
              </a:rPr>
              <a:t>hidrogén elektród </a:t>
            </a:r>
            <a:r>
              <a:rPr lang="hu-HU" sz="2800" dirty="0">
                <a:solidFill>
                  <a:srgbClr val="FF0000"/>
                </a:solidFill>
                <a:latin typeface="Times New Roman" panose="02020603050405020304" pitchFamily="18" charset="0"/>
                <a:cs typeface="Times New Roman" panose="02020603050405020304" pitchFamily="18" charset="0"/>
              </a:rPr>
              <a:t>potenciálja, definíció</a:t>
            </a:r>
            <a:br>
              <a:rPr lang="hu-HU" sz="2800" dirty="0">
                <a:solidFill>
                  <a:srgbClr val="FF0000"/>
                </a:solidFill>
                <a:latin typeface="Times New Roman" panose="02020603050405020304" pitchFamily="18" charset="0"/>
                <a:cs typeface="Times New Roman" panose="02020603050405020304" pitchFamily="18" charset="0"/>
              </a:rPr>
            </a:br>
            <a:r>
              <a:rPr lang="hu-HU" sz="2800" dirty="0">
                <a:solidFill>
                  <a:srgbClr val="FF0000"/>
                </a:solidFill>
                <a:latin typeface="Times New Roman" panose="02020603050405020304" pitchFamily="18" charset="0"/>
                <a:cs typeface="Times New Roman" panose="02020603050405020304" pitchFamily="18" charset="0"/>
              </a:rPr>
              <a:t>szerint nulla!</a:t>
            </a:r>
          </a:p>
        </p:txBody>
      </p:sp>
      <p:sp>
        <p:nvSpPr>
          <p:cNvPr id="35" name="Szövegdoboz 34">
            <a:extLst>
              <a:ext uri="{FF2B5EF4-FFF2-40B4-BE49-F238E27FC236}">
                <a16:creationId xmlns:a16="http://schemas.microsoft.com/office/drawing/2014/main" id="{1C357AA7-B3C6-445E-8E4E-BFCE98ECE82D}"/>
              </a:ext>
            </a:extLst>
          </p:cNvPr>
          <p:cNvSpPr txBox="1"/>
          <p:nvPr/>
        </p:nvSpPr>
        <p:spPr>
          <a:xfrm>
            <a:off x="7571317" y="1699850"/>
            <a:ext cx="4563813" cy="3970318"/>
          </a:xfrm>
          <a:prstGeom prst="rect">
            <a:avLst/>
          </a:prstGeom>
          <a:noFill/>
        </p:spPr>
        <p:txBody>
          <a:bodyPr wrap="square" rtlCol="0">
            <a:spAutoFit/>
          </a:bodyPr>
          <a:lstStyle/>
          <a:p>
            <a:r>
              <a:rPr lang="hu-HU" sz="2800" b="1" dirty="0"/>
              <a:t>standard hidrogén elektród:</a:t>
            </a:r>
            <a:r>
              <a:rPr lang="hu-HU" sz="2800" dirty="0"/>
              <a:t/>
            </a:r>
            <a:br>
              <a:rPr lang="hu-HU" sz="2800" dirty="0"/>
            </a:br>
            <a:r>
              <a:rPr lang="hu-HU" sz="2800" dirty="0"/>
              <a:t>az elektródpotenciál önkénye-</a:t>
            </a:r>
            <a:br>
              <a:rPr lang="hu-HU" sz="2800" dirty="0"/>
            </a:br>
            <a:r>
              <a:rPr lang="en-US" sz="2800" dirty="0"/>
              <a:t>s</a:t>
            </a:r>
            <a:r>
              <a:rPr lang="hu-HU" sz="2800" dirty="0" err="1"/>
              <a:t>en</a:t>
            </a:r>
            <a:r>
              <a:rPr lang="hu-HU" sz="2800" dirty="0"/>
              <a:t> kiválasztott viszonyítási e</a:t>
            </a:r>
            <a:br>
              <a:rPr lang="hu-HU" sz="2800" dirty="0"/>
            </a:br>
            <a:r>
              <a:rPr lang="hu-HU" sz="2800" dirty="0" err="1"/>
              <a:t>lektródja</a:t>
            </a:r>
            <a:r>
              <a:rPr lang="hu-HU" sz="2800" dirty="0"/>
              <a:t>. Benne, egy platina</a:t>
            </a:r>
            <a:br>
              <a:rPr lang="hu-HU" sz="2800" dirty="0"/>
            </a:br>
            <a:r>
              <a:rPr lang="hu-HU" sz="2800" dirty="0"/>
              <a:t>lemez merül olyan oldatba,</a:t>
            </a:r>
            <a:br>
              <a:rPr lang="hu-HU" sz="2800" dirty="0"/>
            </a:br>
            <a:r>
              <a:rPr lang="hu-HU" sz="2800" dirty="0"/>
              <a:t>amelyben a hidrogénionok</a:t>
            </a:r>
            <a:br>
              <a:rPr lang="hu-HU" sz="2800" dirty="0"/>
            </a:br>
            <a:r>
              <a:rPr lang="hu-HU" sz="2800" dirty="0"/>
              <a:t>aktivitása 1 mol/dm</a:t>
            </a:r>
            <a:r>
              <a:rPr lang="hu-HU" sz="2800" baseline="30000" dirty="0"/>
              <a:t>3</a:t>
            </a:r>
            <a:r>
              <a:rPr lang="hu-HU" sz="2800" dirty="0"/>
              <a:t>, és az</a:t>
            </a:r>
            <a:br>
              <a:rPr lang="hu-HU" sz="2800" dirty="0"/>
            </a:br>
            <a:r>
              <a:rPr lang="hu-HU" sz="2800" dirty="0"/>
              <a:t>oldaton keresztül 1 </a:t>
            </a:r>
            <a:r>
              <a:rPr lang="hu-HU" sz="2800" dirty="0" err="1"/>
              <a:t>atm</a:t>
            </a:r>
            <a:r>
              <a:rPr lang="hu-HU" sz="2800" dirty="0"/>
              <a:t> </a:t>
            </a:r>
            <a:r>
              <a:rPr lang="hu-HU" sz="2800" dirty="0" err="1"/>
              <a:t>nyo</a:t>
            </a:r>
            <a:r>
              <a:rPr lang="hu-HU" sz="2800" dirty="0"/>
              <a:t>-</a:t>
            </a:r>
            <a:br>
              <a:rPr lang="hu-HU" sz="2800" dirty="0"/>
            </a:br>
            <a:r>
              <a:rPr lang="hu-HU" sz="2800" dirty="0"/>
              <a:t>mású hidrogéngáz buborékol.</a:t>
            </a:r>
          </a:p>
        </p:txBody>
      </p:sp>
    </p:spTree>
    <p:extLst>
      <p:ext uri="{BB962C8B-B14F-4D97-AF65-F5344CB8AC3E}">
        <p14:creationId xmlns:p14="http://schemas.microsoft.com/office/powerpoint/2010/main" val="1675283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par>
                          <p:cTn id="15" fill="hold">
                            <p:stCondLst>
                              <p:cond delay="0"/>
                            </p:stCondLst>
                            <p:childTnLst>
                              <p:par>
                                <p:cTn id="16" presetID="2" presetClass="entr" presetSubtype="2" fill="hold" nodeType="afterEffect">
                                  <p:stCondLst>
                                    <p:cond delay="0"/>
                                  </p:stCondLst>
                                  <p:childTnLst>
                                    <p:set>
                                      <p:cBhvr>
                                        <p:cTn id="17" dur="1" fill="hold">
                                          <p:stCondLst>
                                            <p:cond delay="0"/>
                                          </p:stCondLst>
                                        </p:cTn>
                                        <p:tgtEl>
                                          <p:spTgt spid="31"/>
                                        </p:tgtEl>
                                        <p:attrNameLst>
                                          <p:attrName>style.visibility</p:attrName>
                                        </p:attrNameLst>
                                      </p:cBhvr>
                                      <p:to>
                                        <p:strVal val="visible"/>
                                      </p:to>
                                    </p:set>
                                    <p:anim calcmode="lin" valueType="num">
                                      <p:cBhvr additive="base">
                                        <p:cTn id="18" dur="500" fill="hold"/>
                                        <p:tgtEl>
                                          <p:spTgt spid="31"/>
                                        </p:tgtEl>
                                        <p:attrNameLst>
                                          <p:attrName>ppt_x</p:attrName>
                                        </p:attrNameLst>
                                      </p:cBhvr>
                                      <p:tavLst>
                                        <p:tav tm="0">
                                          <p:val>
                                            <p:strVal val="1+#ppt_w/2"/>
                                          </p:val>
                                        </p:tav>
                                        <p:tav tm="100000">
                                          <p:val>
                                            <p:strVal val="#ppt_x"/>
                                          </p:val>
                                        </p:tav>
                                      </p:tavLst>
                                    </p:anim>
                                    <p:anim calcmode="lin" valueType="num">
                                      <p:cBhvr additive="base">
                                        <p:cTn id="19" dur="500" fill="hold"/>
                                        <p:tgtEl>
                                          <p:spTgt spid="31"/>
                                        </p:tgtEl>
                                        <p:attrNameLst>
                                          <p:attrName>ppt_y</p:attrName>
                                        </p:attrNameLst>
                                      </p:cBhvr>
                                      <p:tavLst>
                                        <p:tav tm="0">
                                          <p:val>
                                            <p:strVal val="#ppt_y"/>
                                          </p:val>
                                        </p:tav>
                                        <p:tav tm="100000">
                                          <p:val>
                                            <p:strVal val="#ppt_y"/>
                                          </p:val>
                                        </p:tav>
                                      </p:tavLst>
                                    </p:anim>
                                  </p:childTnLst>
                                </p:cTn>
                              </p:par>
                            </p:childTnLst>
                          </p:cTn>
                        </p:par>
                        <p:par>
                          <p:cTn id="20" fill="hold">
                            <p:stCondLst>
                              <p:cond delay="500"/>
                            </p:stCondLst>
                            <p:childTnLst>
                              <p:par>
                                <p:cTn id="21" presetID="1" presetClass="entr" presetSubtype="0" fill="hold" grpId="0" nodeType="afterEffect">
                                  <p:stCondLst>
                                    <p:cond delay="500"/>
                                  </p:stCondLst>
                                  <p:childTnLst>
                                    <p:set>
                                      <p:cBhvr>
                                        <p:cTn id="22" dur="1" fill="hold">
                                          <p:stCondLst>
                                            <p:cond delay="0"/>
                                          </p:stCondLst>
                                        </p:cTn>
                                        <p:tgtEl>
                                          <p:spTgt spid="22"/>
                                        </p:tgtEl>
                                        <p:attrNameLst>
                                          <p:attrName>style.visibility</p:attrName>
                                        </p:attrNameLst>
                                      </p:cBhvr>
                                      <p:to>
                                        <p:strVal val="visible"/>
                                      </p:to>
                                    </p:set>
                                  </p:childTnLst>
                                </p:cTn>
                              </p:par>
                            </p:childTnLst>
                          </p:cTn>
                        </p:par>
                        <p:par>
                          <p:cTn id="23" fill="hold">
                            <p:stCondLst>
                              <p:cond delay="1000"/>
                            </p:stCondLst>
                            <p:childTnLst>
                              <p:par>
                                <p:cTn id="24" presetID="1" presetClass="entr" presetSubtype="0" fill="hold" grpId="0" nodeType="afterEffect">
                                  <p:stCondLst>
                                    <p:cond delay="500"/>
                                  </p:stCondLst>
                                  <p:childTnLst>
                                    <p:set>
                                      <p:cBhvr>
                                        <p:cTn id="25" dur="1" fill="hold">
                                          <p:stCondLst>
                                            <p:cond delay="0"/>
                                          </p:stCondLst>
                                        </p:cTn>
                                        <p:tgtEl>
                                          <p:spTgt spid="23"/>
                                        </p:tgtEl>
                                        <p:attrNameLst>
                                          <p:attrName>style.visibility</p:attrName>
                                        </p:attrNameLst>
                                      </p:cBhvr>
                                      <p:to>
                                        <p:strVal val="visible"/>
                                      </p:to>
                                    </p:set>
                                  </p:childTnLst>
                                </p:cTn>
                              </p:par>
                            </p:childTnLst>
                          </p:cTn>
                        </p:par>
                        <p:par>
                          <p:cTn id="26" fill="hold">
                            <p:stCondLst>
                              <p:cond delay="1500"/>
                            </p:stCondLst>
                            <p:childTnLst>
                              <p:par>
                                <p:cTn id="27" presetID="1" presetClass="entr" presetSubtype="0" fill="hold" grpId="0" nodeType="afterEffect">
                                  <p:stCondLst>
                                    <p:cond delay="500"/>
                                  </p:stCondLst>
                                  <p:childTnLst>
                                    <p:set>
                                      <p:cBhvr>
                                        <p:cTn id="28" dur="1" fill="hold">
                                          <p:stCondLst>
                                            <p:cond delay="0"/>
                                          </p:stCondLst>
                                        </p:cTn>
                                        <p:tgtEl>
                                          <p:spTgt spid="24"/>
                                        </p:tgtEl>
                                        <p:attrNameLst>
                                          <p:attrName>style.visibility</p:attrName>
                                        </p:attrNameLst>
                                      </p:cBhvr>
                                      <p:to>
                                        <p:strVal val="visible"/>
                                      </p:to>
                                    </p:set>
                                  </p:childTnLst>
                                </p:cTn>
                              </p:par>
                            </p:childTnLst>
                          </p:cTn>
                        </p:par>
                        <p:par>
                          <p:cTn id="29" fill="hold">
                            <p:stCondLst>
                              <p:cond delay="2000"/>
                            </p:stCondLst>
                            <p:childTnLst>
                              <p:par>
                                <p:cTn id="30" presetID="1" presetClass="entr" presetSubtype="0" fill="hold" grpId="0" nodeType="afterEffect">
                                  <p:stCondLst>
                                    <p:cond delay="500"/>
                                  </p:stCondLst>
                                  <p:childTnLst>
                                    <p:set>
                                      <p:cBhvr>
                                        <p:cTn id="31" dur="1" fill="hold">
                                          <p:stCondLst>
                                            <p:cond delay="0"/>
                                          </p:stCondLst>
                                        </p:cTn>
                                        <p:tgtEl>
                                          <p:spTgt spid="25"/>
                                        </p:tgtEl>
                                        <p:attrNameLst>
                                          <p:attrName>style.visibility</p:attrName>
                                        </p:attrNameLst>
                                      </p:cBhvr>
                                      <p:to>
                                        <p:strVal val="visible"/>
                                      </p:to>
                                    </p:set>
                                  </p:childTnLst>
                                </p:cTn>
                              </p:par>
                            </p:childTnLst>
                          </p:cTn>
                        </p:par>
                        <p:par>
                          <p:cTn id="32" fill="hold">
                            <p:stCondLst>
                              <p:cond delay="2500"/>
                            </p:stCondLst>
                            <p:childTnLst>
                              <p:par>
                                <p:cTn id="33" presetID="1" presetClass="entr" presetSubtype="0" fill="hold" grpId="0" nodeType="afterEffect">
                                  <p:stCondLst>
                                    <p:cond delay="500"/>
                                  </p:stCondLst>
                                  <p:childTnLst>
                                    <p:set>
                                      <p:cBhvr>
                                        <p:cTn id="34" dur="1" fill="hold">
                                          <p:stCondLst>
                                            <p:cond delay="0"/>
                                          </p:stCondLst>
                                        </p:cTn>
                                        <p:tgtEl>
                                          <p:spTgt spid="26"/>
                                        </p:tgtEl>
                                        <p:attrNameLst>
                                          <p:attrName>style.visibility</p:attrName>
                                        </p:attrNameLst>
                                      </p:cBhvr>
                                      <p:to>
                                        <p:strVal val="visible"/>
                                      </p:to>
                                    </p:set>
                                  </p:childTnLst>
                                </p:cTn>
                              </p:par>
                            </p:childTnLst>
                          </p:cTn>
                        </p:par>
                        <p:par>
                          <p:cTn id="35" fill="hold">
                            <p:stCondLst>
                              <p:cond delay="3000"/>
                            </p:stCondLst>
                            <p:childTnLst>
                              <p:par>
                                <p:cTn id="36" presetID="1" presetClass="entr" presetSubtype="0" fill="hold" grpId="0" nodeType="afterEffect">
                                  <p:stCondLst>
                                    <p:cond delay="1000"/>
                                  </p:stCondLst>
                                  <p:childTnLst>
                                    <p:set>
                                      <p:cBhvr>
                                        <p:cTn id="37" dur="1" fill="hold">
                                          <p:stCondLst>
                                            <p:cond delay="0"/>
                                          </p:stCondLst>
                                        </p:cTn>
                                        <p:tgtEl>
                                          <p:spTgt spid="33"/>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2" presetClass="entr" presetSubtype="2" fill="hold" grpId="0" nodeType="clickEffect">
                                  <p:stCondLst>
                                    <p:cond delay="0"/>
                                  </p:stCondLst>
                                  <p:childTnLst>
                                    <p:set>
                                      <p:cBhvr>
                                        <p:cTn id="41" dur="1" fill="hold">
                                          <p:stCondLst>
                                            <p:cond delay="0"/>
                                          </p:stCondLst>
                                        </p:cTn>
                                        <p:tgtEl>
                                          <p:spTgt spid="35"/>
                                        </p:tgtEl>
                                        <p:attrNameLst>
                                          <p:attrName>style.visibility</p:attrName>
                                        </p:attrNameLst>
                                      </p:cBhvr>
                                      <p:to>
                                        <p:strVal val="visible"/>
                                      </p:to>
                                    </p:set>
                                    <p:anim calcmode="lin" valueType="num">
                                      <p:cBhvr additive="base">
                                        <p:cTn id="42" dur="500" fill="hold"/>
                                        <p:tgtEl>
                                          <p:spTgt spid="35"/>
                                        </p:tgtEl>
                                        <p:attrNameLst>
                                          <p:attrName>ppt_x</p:attrName>
                                        </p:attrNameLst>
                                      </p:cBhvr>
                                      <p:tavLst>
                                        <p:tav tm="0">
                                          <p:val>
                                            <p:strVal val="1+#ppt_w/2"/>
                                          </p:val>
                                        </p:tav>
                                        <p:tav tm="100000">
                                          <p:val>
                                            <p:strVal val="#ppt_x"/>
                                          </p:val>
                                        </p:tav>
                                      </p:tavLst>
                                    </p:anim>
                                    <p:anim calcmode="lin" valueType="num">
                                      <p:cBhvr additive="base">
                                        <p:cTn id="43" dur="500" fill="hold"/>
                                        <p:tgtEl>
                                          <p:spTgt spid="35"/>
                                        </p:tgtEl>
                                        <p:attrNameLst>
                                          <p:attrName>ppt_y</p:attrName>
                                        </p:attrNameLst>
                                      </p:cBhvr>
                                      <p:tavLst>
                                        <p:tav tm="0">
                                          <p:val>
                                            <p:strVal val="#ppt_y"/>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2" fill="hold" grpId="0" nodeType="clickEffect">
                                  <p:stCondLst>
                                    <p:cond delay="0"/>
                                  </p:stCondLst>
                                  <p:childTnLst>
                                    <p:set>
                                      <p:cBhvr>
                                        <p:cTn id="47" dur="1" fill="hold">
                                          <p:stCondLst>
                                            <p:cond delay="0"/>
                                          </p:stCondLst>
                                        </p:cTn>
                                        <p:tgtEl>
                                          <p:spTgt spid="34"/>
                                        </p:tgtEl>
                                        <p:attrNameLst>
                                          <p:attrName>style.visibility</p:attrName>
                                        </p:attrNameLst>
                                      </p:cBhvr>
                                      <p:to>
                                        <p:strVal val="visible"/>
                                      </p:to>
                                    </p:set>
                                    <p:anim calcmode="lin" valueType="num">
                                      <p:cBhvr additive="base">
                                        <p:cTn id="48" dur="500" fill="hold"/>
                                        <p:tgtEl>
                                          <p:spTgt spid="34"/>
                                        </p:tgtEl>
                                        <p:attrNameLst>
                                          <p:attrName>ppt_x</p:attrName>
                                        </p:attrNameLst>
                                      </p:cBhvr>
                                      <p:tavLst>
                                        <p:tav tm="0">
                                          <p:val>
                                            <p:strVal val="1+#ppt_w/2"/>
                                          </p:val>
                                        </p:tav>
                                        <p:tav tm="100000">
                                          <p:val>
                                            <p:strVal val="#ppt_x"/>
                                          </p:val>
                                        </p:tav>
                                      </p:tavLst>
                                    </p:anim>
                                    <p:anim calcmode="lin" valueType="num">
                                      <p:cBhvr additive="base">
                                        <p:cTn id="49" dur="500" fill="hold"/>
                                        <p:tgtEl>
                                          <p:spTgt spid="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animBg="1"/>
      <p:bldP spid="24" grpId="0" animBg="1"/>
      <p:bldP spid="25" grpId="0" animBg="1"/>
      <p:bldP spid="26" grpId="0" animBg="1"/>
      <p:bldP spid="29" grpId="0"/>
      <p:bldP spid="33" grpId="0"/>
      <p:bldP spid="34" grpId="0"/>
      <p:bldP spid="3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hu-HU" dirty="0">
                <a:latin typeface="Times New Roman" panose="02020603050405020304" pitchFamily="18" charset="0"/>
                <a:cs typeface="Times New Roman" panose="02020603050405020304" pitchFamily="18" charset="0"/>
              </a:rPr>
              <a:t>A </a:t>
            </a:r>
            <a:r>
              <a:rPr lang="hu-HU" dirty="0" err="1">
                <a:latin typeface="Times New Roman" panose="02020603050405020304" pitchFamily="18" charset="0"/>
                <a:cs typeface="Times New Roman" panose="02020603050405020304" pitchFamily="18" charset="0"/>
              </a:rPr>
              <a:t>Nernst</a:t>
            </a:r>
            <a:r>
              <a:rPr lang="hu-HU" dirty="0">
                <a:latin typeface="Times New Roman" panose="02020603050405020304" pitchFamily="18" charset="0"/>
                <a:cs typeface="Times New Roman" panose="02020603050405020304" pitchFamily="18" charset="0"/>
              </a:rPr>
              <a:t>-egyenlet – másodfajú elektródokra</a:t>
            </a:r>
          </a:p>
        </p:txBody>
      </p:sp>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662545"/>
            <a:ext cx="11582400" cy="4993088"/>
          </a:xfrm>
        </p:spPr>
        <p:txBody>
          <a:bodyPr>
            <a:normAutofit/>
          </a:bodyPr>
          <a:lstStyle/>
          <a:p>
            <a:r>
              <a:rPr lang="hu-HU" dirty="0">
                <a:latin typeface="Times New Roman" panose="02020603050405020304" pitchFamily="18" charset="0"/>
                <a:cs typeface="Times New Roman" panose="02020603050405020304" pitchFamily="18" charset="0"/>
              </a:rPr>
              <a:t>Még egy fontos elektródtípusról beszélnünk kell, mégpedig azért, mert az eddig említett elektródok esetében az elektródpotenciál más akkor, ha az elektród egyensúlyban van, azaz nem folyik rajta át áram, tehát időegység alatt a félcella reakció oda és vissza is ugyanazzal a sebességgel megy, és más akkor amikor áram folyik rajta, tehát az előbbi egyensúly felborul, valamelyik irányba eltolódik! </a:t>
            </a:r>
          </a:p>
          <a:p>
            <a:r>
              <a:rPr lang="hu-HU" dirty="0">
                <a:latin typeface="Times New Roman" panose="02020603050405020304" pitchFamily="18" charset="0"/>
                <a:cs typeface="Times New Roman" panose="02020603050405020304" pitchFamily="18" charset="0"/>
              </a:rPr>
              <a:t>Ezt hívják úgy, hogy az elektródok polarizálódnak. Az így „munka közben” mért cellapotenciál nem egyenlő az egyensúlyi potenciálok különbségével, amit a cella elektromotoros erejének nevezünk!</a:t>
            </a:r>
          </a:p>
          <a:p>
            <a:r>
              <a:rPr lang="hu-HU" b="1" dirty="0"/>
              <a:t>elektromotoros erő:</a:t>
            </a:r>
            <a:r>
              <a:rPr lang="hu-HU" dirty="0"/>
              <a:t> (jele: </a:t>
            </a:r>
            <a:r>
              <a:rPr lang="hu-HU" i="1" dirty="0"/>
              <a:t>E</a:t>
            </a:r>
            <a:r>
              <a:rPr lang="hu-HU" i="1" baseline="-25000" dirty="0"/>
              <a:t>MF</a:t>
            </a:r>
            <a:r>
              <a:rPr lang="hu-HU" dirty="0"/>
              <a:t>; mértékegysége: </a:t>
            </a:r>
            <a:r>
              <a:rPr lang="hu-HU" i="1" dirty="0"/>
              <a:t>1 V</a:t>
            </a:r>
            <a:r>
              <a:rPr lang="hu-HU" dirty="0"/>
              <a:t>) az a cellapotenciál, ami akkor mérhető, ha a cellán nem folyik át áram, azaz a terhelésmentes cellapotenciál. Előjele mindig pozitív, mivel E</a:t>
            </a:r>
            <a:r>
              <a:rPr lang="hu-HU" baseline="-25000" dirty="0"/>
              <a:t>MF</a:t>
            </a:r>
            <a:r>
              <a:rPr lang="hu-HU" dirty="0"/>
              <a:t> = </a:t>
            </a:r>
            <a:r>
              <a:rPr lang="hu-HU" dirty="0" err="1"/>
              <a:t>ε</a:t>
            </a:r>
            <a:r>
              <a:rPr lang="hu-HU" baseline="-25000" dirty="0" err="1"/>
              <a:t>katód</a:t>
            </a:r>
            <a:r>
              <a:rPr lang="hu-HU" dirty="0"/>
              <a:t> - </a:t>
            </a:r>
            <a:r>
              <a:rPr lang="hu-HU" dirty="0" err="1"/>
              <a:t>ε</a:t>
            </a:r>
            <a:r>
              <a:rPr lang="hu-HU" baseline="-25000" dirty="0" err="1"/>
              <a:t>anód</a:t>
            </a:r>
            <a:r>
              <a:rPr lang="hu-HU" dirty="0"/>
              <a:t> &gt; 0.</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0707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hu-HU" dirty="0">
                <a:latin typeface="Times New Roman" panose="02020603050405020304" pitchFamily="18" charset="0"/>
                <a:cs typeface="Times New Roman" panose="02020603050405020304" pitchFamily="18" charset="0"/>
              </a:rPr>
              <a:t>A </a:t>
            </a:r>
            <a:r>
              <a:rPr lang="hu-HU" dirty="0" err="1">
                <a:latin typeface="Times New Roman" panose="02020603050405020304" pitchFamily="18" charset="0"/>
                <a:cs typeface="Times New Roman" panose="02020603050405020304" pitchFamily="18" charset="0"/>
              </a:rPr>
              <a:t>Nernst</a:t>
            </a:r>
            <a:r>
              <a:rPr lang="hu-HU" dirty="0">
                <a:latin typeface="Times New Roman" panose="02020603050405020304" pitchFamily="18" charset="0"/>
                <a:cs typeface="Times New Roman" panose="02020603050405020304" pitchFamily="18" charset="0"/>
              </a:rPr>
              <a:t>-egyenlet – másodfajú elektródokra</a:t>
            </a:r>
          </a:p>
        </p:txBody>
      </p:sp>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662545"/>
            <a:ext cx="11582400" cy="4993088"/>
          </a:xfrm>
        </p:spPr>
        <p:txBody>
          <a:bodyPr>
            <a:normAutofit/>
          </a:bodyPr>
          <a:lstStyle/>
          <a:p>
            <a:r>
              <a:rPr lang="hu-HU" dirty="0">
                <a:latin typeface="Times New Roman" panose="02020603050405020304" pitchFamily="18" charset="0"/>
                <a:cs typeface="Times New Roman" panose="02020603050405020304" pitchFamily="18" charset="0"/>
              </a:rPr>
              <a:t>Ugyanakkor, gyakran van szükségünk arra, hogy tudjuk, hogy hogyan változik egy elektród potenciálja, miközben „munkát végez”. Ezt viszont csak akkor tudjuk mérni, ha a két elektród közül csak az egyik polarizálódik, azaz változik a potenciálja az átfolyó áram miatt.</a:t>
            </a:r>
          </a:p>
          <a:p>
            <a:r>
              <a:rPr lang="hu-HU" dirty="0">
                <a:latin typeface="Times New Roman" panose="02020603050405020304" pitchFamily="18" charset="0"/>
                <a:cs typeface="Times New Roman" panose="02020603050405020304" pitchFamily="18" charset="0"/>
              </a:rPr>
              <a:t>Ezt a problémát oldják meg az ún.</a:t>
            </a:r>
          </a:p>
          <a:p>
            <a:r>
              <a:rPr lang="hu-HU" b="1" dirty="0"/>
              <a:t>másodfajú elektród</a:t>
            </a:r>
            <a:r>
              <a:rPr lang="hu-HU" dirty="0"/>
              <a:t>(ok)</a:t>
            </a:r>
            <a:r>
              <a:rPr lang="hu-HU" b="1" dirty="0"/>
              <a:t>:</a:t>
            </a:r>
            <a:r>
              <a:rPr lang="hu-HU" dirty="0"/>
              <a:t> olyan elektród, amelyben a fémes vezető olyan oldatba merül, amely a saját ionjait rosszul oldódó só formájában tartalmazza, és az oldatban, a rosszul oldódó só szilárd formáján kívül, még ismert koncentrációban jelen van egy olyan jól oldódó só, amelynek az anionja egyezik a rosszul oldódó só anionjával, és az elektród potenciáljára érvényes a </a:t>
            </a:r>
            <a:r>
              <a:rPr lang="hu-HU" dirty="0" err="1"/>
              <a:t>Nernst</a:t>
            </a:r>
            <a:r>
              <a:rPr lang="hu-HU" dirty="0"/>
              <a:t>-egyenlet.</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5940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hu-HU" dirty="0">
                <a:latin typeface="Times New Roman" panose="02020603050405020304" pitchFamily="18" charset="0"/>
                <a:cs typeface="Times New Roman" panose="02020603050405020304" pitchFamily="18" charset="0"/>
              </a:rPr>
              <a:t>A </a:t>
            </a:r>
            <a:r>
              <a:rPr lang="hu-HU" dirty="0" err="1">
                <a:latin typeface="Times New Roman" panose="02020603050405020304" pitchFamily="18" charset="0"/>
                <a:cs typeface="Times New Roman" panose="02020603050405020304" pitchFamily="18" charset="0"/>
              </a:rPr>
              <a:t>Nernst</a:t>
            </a:r>
            <a:r>
              <a:rPr lang="hu-HU" dirty="0">
                <a:latin typeface="Times New Roman" panose="02020603050405020304" pitchFamily="18" charset="0"/>
                <a:cs typeface="Times New Roman" panose="02020603050405020304" pitchFamily="18" charset="0"/>
              </a:rPr>
              <a:t>-egyenlet – másodfajú elektródokra</a:t>
            </a:r>
          </a:p>
        </p:txBody>
      </p:sp>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662546"/>
            <a:ext cx="11582400" cy="4696051"/>
          </a:xfrm>
        </p:spPr>
        <p:txBody>
          <a:bodyPr>
            <a:normAutofit lnSpcReduction="10000"/>
          </a:bodyPr>
          <a:lstStyle/>
          <a:p>
            <a:r>
              <a:rPr lang="hu-HU" dirty="0">
                <a:latin typeface="Times New Roman" panose="02020603050405020304" pitchFamily="18" charset="0"/>
                <a:cs typeface="Times New Roman" panose="02020603050405020304" pitchFamily="18" charset="0"/>
              </a:rPr>
              <a:t>A két leggyakrabban használt másodfajú elektród az ún. ezüst-ezüstklorid, illetve a kalomel (</a:t>
            </a:r>
            <a:r>
              <a:rPr lang="hu-HU" dirty="0" err="1">
                <a:latin typeface="Times New Roman" panose="02020603050405020304" pitchFamily="18" charset="0"/>
                <a:cs typeface="Times New Roman" panose="02020603050405020304" pitchFamily="18" charset="0"/>
              </a:rPr>
              <a:t>Hg</a:t>
            </a:r>
            <a:r>
              <a:rPr lang="hu-HU" dirty="0">
                <a:latin typeface="Times New Roman" panose="02020603050405020304" pitchFamily="18" charset="0"/>
                <a:cs typeface="Times New Roman" panose="02020603050405020304" pitchFamily="18" charset="0"/>
              </a:rPr>
              <a:t>/Hg</a:t>
            </a:r>
            <a:r>
              <a:rPr lang="hu-HU" baseline="-25000" dirty="0">
                <a:latin typeface="Times New Roman" panose="02020603050405020304" pitchFamily="18" charset="0"/>
                <a:cs typeface="Times New Roman" panose="02020603050405020304" pitchFamily="18" charset="0"/>
              </a:rPr>
              <a:t>2</a:t>
            </a:r>
            <a:r>
              <a:rPr lang="hu-HU" dirty="0">
                <a:latin typeface="Times New Roman" panose="02020603050405020304" pitchFamily="18" charset="0"/>
                <a:cs typeface="Times New Roman" panose="02020603050405020304" pitchFamily="18" charset="0"/>
              </a:rPr>
              <a:t>Cl</a:t>
            </a:r>
            <a:r>
              <a:rPr lang="hu-HU" baseline="-25000" dirty="0">
                <a:latin typeface="Times New Roman" panose="02020603050405020304" pitchFamily="18" charset="0"/>
                <a:cs typeface="Times New Roman" panose="02020603050405020304" pitchFamily="18" charset="0"/>
              </a:rPr>
              <a:t>2</a:t>
            </a:r>
            <a:r>
              <a:rPr lang="hu-HU" dirty="0">
                <a:latin typeface="Times New Roman" panose="02020603050405020304" pitchFamily="18" charset="0"/>
                <a:cs typeface="Times New Roman" panose="02020603050405020304" pitchFamily="18" charset="0"/>
              </a:rPr>
              <a:t>) elektród.</a:t>
            </a:r>
          </a:p>
          <a:p>
            <a:r>
              <a:rPr lang="hu-HU" dirty="0">
                <a:latin typeface="Times New Roman" panose="02020603050405020304" pitchFamily="18" charset="0"/>
                <a:cs typeface="Times New Roman" panose="02020603050405020304" pitchFamily="18" charset="0"/>
              </a:rPr>
              <a:t>Az ezüst-ezüstklorid elektródban, egy ezüst lemez merül egy olyan kálium-klorid-oldatba, amelyhez szilárd ezüst-kloridot is adtak. A kálium-klorid koncentrációja magas, 0,1M, 1M, esetleg telített oldat is lehet (azaz szilárd </a:t>
            </a:r>
            <a:r>
              <a:rPr lang="hu-HU" dirty="0" err="1">
                <a:latin typeface="Times New Roman" panose="02020603050405020304" pitchFamily="18" charset="0"/>
                <a:cs typeface="Times New Roman" panose="02020603050405020304" pitchFamily="18" charset="0"/>
              </a:rPr>
              <a:t>KCl</a:t>
            </a:r>
            <a:r>
              <a:rPr lang="hu-HU" dirty="0">
                <a:latin typeface="Times New Roman" panose="02020603050405020304" pitchFamily="18" charset="0"/>
                <a:cs typeface="Times New Roman" panose="02020603050405020304" pitchFamily="18" charset="0"/>
              </a:rPr>
              <a:t> is lehet benne!).</a:t>
            </a:r>
          </a:p>
          <a:p>
            <a:r>
              <a:rPr lang="hu-HU" dirty="0">
                <a:latin typeface="Times New Roman" panose="02020603050405020304" pitchFamily="18" charset="0"/>
                <a:cs typeface="Times New Roman" panose="02020603050405020304" pitchFamily="18" charset="0"/>
              </a:rPr>
              <a:t>A hozzáadott ezüst-klorid telíti ezt az oldatot. Az oldhatósági szorzata </a:t>
            </a:r>
            <a:r>
              <a:rPr lang="hu-HU" dirty="0" err="1">
                <a:latin typeface="Times New Roman" panose="02020603050405020304" pitchFamily="18" charset="0"/>
                <a:cs typeface="Times New Roman" panose="02020603050405020304" pitchFamily="18" charset="0"/>
              </a:rPr>
              <a:t>K</a:t>
            </a:r>
            <a:r>
              <a:rPr lang="hu-HU" baseline="-25000" dirty="0" err="1">
                <a:latin typeface="Times New Roman" panose="02020603050405020304" pitchFamily="18" charset="0"/>
                <a:cs typeface="Times New Roman" panose="02020603050405020304" pitchFamily="18" charset="0"/>
              </a:rPr>
              <a:t>sp</a:t>
            </a:r>
            <a:r>
              <a:rPr lang="hu-HU" dirty="0">
                <a:latin typeface="Times New Roman" panose="02020603050405020304" pitchFamily="18" charset="0"/>
                <a:cs typeface="Times New Roman" panose="02020603050405020304" pitchFamily="18" charset="0"/>
              </a:rPr>
              <a:t>(</a:t>
            </a:r>
            <a:r>
              <a:rPr lang="hu-HU" dirty="0" err="1">
                <a:latin typeface="Times New Roman" panose="02020603050405020304" pitchFamily="18" charset="0"/>
                <a:cs typeface="Times New Roman" panose="02020603050405020304" pitchFamily="18" charset="0"/>
              </a:rPr>
              <a:t>AgCl</a:t>
            </a:r>
            <a:r>
              <a:rPr lang="hu-HU" dirty="0">
                <a:latin typeface="Times New Roman" panose="02020603050405020304" pitchFamily="18" charset="0"/>
                <a:cs typeface="Times New Roman" panose="02020603050405020304" pitchFamily="18" charset="0"/>
              </a:rPr>
              <a:t>)=1,77·10</a:t>
            </a:r>
            <a:r>
              <a:rPr lang="hu-HU" baseline="30000" dirty="0">
                <a:latin typeface="Times New Roman" panose="02020603050405020304" pitchFamily="18" charset="0"/>
                <a:cs typeface="Times New Roman" panose="02020603050405020304" pitchFamily="18" charset="0"/>
              </a:rPr>
              <a:t>-10</a:t>
            </a:r>
            <a:r>
              <a:rPr lang="hu-HU" dirty="0">
                <a:latin typeface="Times New Roman" panose="02020603050405020304" pitchFamily="18" charset="0"/>
                <a:cs typeface="Times New Roman" panose="02020603050405020304" pitchFamily="18" charset="0"/>
              </a:rPr>
              <a:t> [44] igen alacsony, így a telítés következtében a kloridion koncentrációja a </a:t>
            </a:r>
            <a:r>
              <a:rPr lang="hu-HU" dirty="0" err="1">
                <a:latin typeface="Times New Roman" panose="02020603050405020304" pitchFamily="18" charset="0"/>
                <a:cs typeface="Times New Roman" panose="02020603050405020304" pitchFamily="18" charset="0"/>
              </a:rPr>
              <a:t>KCl</a:t>
            </a:r>
            <a:r>
              <a:rPr lang="hu-HU" dirty="0">
                <a:latin typeface="Times New Roman" panose="02020603050405020304" pitchFamily="18" charset="0"/>
                <a:cs typeface="Times New Roman" panose="02020603050405020304" pitchFamily="18" charset="0"/>
              </a:rPr>
              <a:t>-oldatban nem változik, beírható az oldhatósági szorzatba!</a:t>
            </a:r>
          </a:p>
          <a:p>
            <a:r>
              <a:rPr lang="hu-HU" dirty="0">
                <a:latin typeface="Times New Roman" panose="02020603050405020304" pitchFamily="18" charset="0"/>
                <a:cs typeface="Times New Roman" panose="02020603050405020304" pitchFamily="18" charset="0"/>
              </a:rPr>
              <a:t>Az ezüstionok koncentrációja ebből kiszámítható! </a:t>
            </a:r>
          </a:p>
        </p:txBody>
      </p:sp>
      <mc:AlternateContent xmlns:mc="http://schemas.openxmlformats.org/markup-compatibility/2006" xmlns:a14="http://schemas.microsoft.com/office/drawing/2010/main">
        <mc:Choice Requires="a14">
          <p:sp>
            <p:nvSpPr>
              <p:cNvPr id="5" name="Szövegdoboz 4">
                <a:extLst>
                  <a:ext uri="{FF2B5EF4-FFF2-40B4-BE49-F238E27FC236}">
                    <a16:creationId xmlns:a16="http://schemas.microsoft.com/office/drawing/2014/main" id="{35CF2C05-51D3-4452-B072-87E640D9C731}"/>
                  </a:ext>
                </a:extLst>
              </p:cNvPr>
              <p:cNvSpPr txBox="1"/>
              <p:nvPr/>
            </p:nvSpPr>
            <p:spPr>
              <a:xfrm>
                <a:off x="3207431" y="6006907"/>
                <a:ext cx="5795113" cy="46410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type m:val="lin"/>
                          <m:ctrlPr>
                            <a:rPr lang="hu-HU" sz="2800" i="1" smtClean="0">
                              <a:latin typeface="Cambria Math" panose="02040503050406030204" pitchFamily="18" charset="0"/>
                            </a:rPr>
                          </m:ctrlPr>
                        </m:fPr>
                        <m:num>
                          <m:d>
                            <m:dPr>
                              <m:begChr m:val="["/>
                              <m:endChr m:val="]"/>
                              <m:ctrlPr>
                                <a:rPr lang="hu-HU" sz="2800" i="1" smtClean="0">
                                  <a:latin typeface="Cambria Math" panose="02040503050406030204" pitchFamily="18" charset="0"/>
                                </a:rPr>
                              </m:ctrlPr>
                            </m:dPr>
                            <m:e>
                              <m:sSup>
                                <m:sSupPr>
                                  <m:ctrlPr>
                                    <a:rPr lang="hu-HU" sz="2800" i="1">
                                      <a:latin typeface="Cambria Math" panose="02040503050406030204" pitchFamily="18" charset="0"/>
                                    </a:rPr>
                                  </m:ctrlPr>
                                </m:sSupPr>
                                <m:e>
                                  <m:r>
                                    <a:rPr lang="hu-HU" sz="2800" i="1">
                                      <a:latin typeface="Cambria Math" panose="02040503050406030204" pitchFamily="18" charset="0"/>
                                    </a:rPr>
                                    <m:t>𝐴𝑔</m:t>
                                  </m:r>
                                </m:e>
                                <m:sup>
                                  <m:r>
                                    <a:rPr lang="hu-HU" sz="2800" i="1">
                                      <a:latin typeface="Cambria Math" panose="02040503050406030204" pitchFamily="18" charset="0"/>
                                    </a:rPr>
                                    <m:t>+</m:t>
                                  </m:r>
                                </m:sup>
                              </m:sSup>
                            </m:e>
                          </m:d>
                        </m:num>
                        <m:den>
                          <m:r>
                            <a:rPr lang="hu-HU" sz="2800" b="0" i="1" smtClean="0">
                              <a:latin typeface="Cambria Math" panose="02040503050406030204" pitchFamily="18" charset="0"/>
                            </a:rPr>
                            <m:t>1</m:t>
                          </m:r>
                          <m:r>
                            <a:rPr lang="hu-HU" sz="2800" b="0" i="1" smtClean="0">
                              <a:latin typeface="Cambria Math" panose="02040503050406030204" pitchFamily="18" charset="0"/>
                            </a:rPr>
                            <m:t>𝑀</m:t>
                          </m:r>
                        </m:den>
                      </m:f>
                      <m:r>
                        <a:rPr lang="hu-HU" sz="2800" b="0" i="1" smtClean="0">
                          <a:latin typeface="Cambria Math" panose="02040503050406030204" pitchFamily="18" charset="0"/>
                        </a:rPr>
                        <m:t>=</m:t>
                      </m:r>
                      <m:f>
                        <m:fPr>
                          <m:type m:val="lin"/>
                          <m:ctrlPr>
                            <a:rPr lang="hu-HU" sz="2800" b="0" i="1" smtClean="0">
                              <a:latin typeface="Cambria Math" panose="02040503050406030204" pitchFamily="18" charset="0"/>
                            </a:rPr>
                          </m:ctrlPr>
                        </m:fPr>
                        <m:num>
                          <m:sSub>
                            <m:sSubPr>
                              <m:ctrlPr>
                                <a:rPr lang="hu-HU" sz="2800" i="1">
                                  <a:latin typeface="Cambria Math" panose="02040503050406030204" pitchFamily="18" charset="0"/>
                                </a:rPr>
                              </m:ctrlPr>
                            </m:sSubPr>
                            <m:e>
                              <m:r>
                                <a:rPr lang="hu-HU" sz="2800" i="1">
                                  <a:latin typeface="Cambria Math" panose="02040503050406030204" pitchFamily="18" charset="0"/>
                                </a:rPr>
                                <m:t>𝐾</m:t>
                              </m:r>
                            </m:e>
                            <m:sub>
                              <m:r>
                                <a:rPr lang="hu-HU" sz="2800" i="1">
                                  <a:latin typeface="Cambria Math" panose="02040503050406030204" pitchFamily="18" charset="0"/>
                                </a:rPr>
                                <m:t>𝑠𝑝</m:t>
                              </m:r>
                            </m:sub>
                          </m:sSub>
                          <m:d>
                            <m:dPr>
                              <m:ctrlPr>
                                <a:rPr lang="hu-HU" sz="2800" i="1">
                                  <a:latin typeface="Cambria Math" panose="02040503050406030204" pitchFamily="18" charset="0"/>
                                </a:rPr>
                              </m:ctrlPr>
                            </m:dPr>
                            <m:e>
                              <m:r>
                                <a:rPr lang="hu-HU" sz="2800" i="1">
                                  <a:latin typeface="Cambria Math" panose="02040503050406030204" pitchFamily="18" charset="0"/>
                                </a:rPr>
                                <m:t>𝐴𝑔𝐶𝑙</m:t>
                              </m:r>
                            </m:e>
                          </m:d>
                        </m:num>
                        <m:den>
                          <m:d>
                            <m:dPr>
                              <m:ctrlPr>
                                <a:rPr lang="hu-HU" sz="2800" i="1">
                                  <a:latin typeface="Cambria Math" panose="02040503050406030204" pitchFamily="18" charset="0"/>
                                </a:rPr>
                              </m:ctrlPr>
                            </m:dPr>
                            <m:e>
                              <m:f>
                                <m:fPr>
                                  <m:type m:val="lin"/>
                                  <m:ctrlPr>
                                    <a:rPr lang="hu-HU" sz="2800" i="1">
                                      <a:latin typeface="Cambria Math" panose="02040503050406030204" pitchFamily="18" charset="0"/>
                                    </a:rPr>
                                  </m:ctrlPr>
                                </m:fPr>
                                <m:num>
                                  <m:d>
                                    <m:dPr>
                                      <m:begChr m:val="["/>
                                      <m:endChr m:val="]"/>
                                      <m:ctrlPr>
                                        <a:rPr lang="hu-HU" sz="2800" i="1">
                                          <a:latin typeface="Cambria Math" panose="02040503050406030204" pitchFamily="18" charset="0"/>
                                        </a:rPr>
                                      </m:ctrlPr>
                                    </m:dPr>
                                    <m:e>
                                      <m:sSup>
                                        <m:sSupPr>
                                          <m:ctrlPr>
                                            <a:rPr lang="hu-HU" sz="2800" i="1">
                                              <a:latin typeface="Cambria Math" panose="02040503050406030204" pitchFamily="18" charset="0"/>
                                            </a:rPr>
                                          </m:ctrlPr>
                                        </m:sSupPr>
                                        <m:e>
                                          <m:r>
                                            <a:rPr lang="hu-HU" sz="2800" i="1">
                                              <a:latin typeface="Cambria Math" panose="02040503050406030204" pitchFamily="18" charset="0"/>
                                            </a:rPr>
                                            <m:t>𝐶𝑙</m:t>
                                          </m:r>
                                        </m:e>
                                        <m:sup>
                                          <m:r>
                                            <a:rPr lang="hu-HU" sz="2800" i="1">
                                              <a:latin typeface="Cambria Math" panose="02040503050406030204" pitchFamily="18" charset="0"/>
                                            </a:rPr>
                                            <m:t>−</m:t>
                                          </m:r>
                                        </m:sup>
                                      </m:sSup>
                                    </m:e>
                                  </m:d>
                                </m:num>
                                <m:den>
                                  <m:r>
                                    <a:rPr lang="hu-HU" sz="2800" i="1">
                                      <a:latin typeface="Cambria Math" panose="02040503050406030204" pitchFamily="18" charset="0"/>
                                    </a:rPr>
                                    <m:t>1</m:t>
                                  </m:r>
                                  <m:r>
                                    <a:rPr lang="hu-HU" sz="2800" i="1">
                                      <a:latin typeface="Cambria Math" panose="02040503050406030204" pitchFamily="18" charset="0"/>
                                    </a:rPr>
                                    <m:t>𝑀</m:t>
                                  </m:r>
                                </m:den>
                              </m:f>
                            </m:e>
                          </m:d>
                        </m:den>
                      </m:f>
                    </m:oMath>
                  </m:oMathPara>
                </a14:m>
                <a:endParaRPr lang="hu-HU" sz="2800" dirty="0"/>
              </a:p>
            </p:txBody>
          </p:sp>
        </mc:Choice>
        <mc:Fallback xmlns="">
          <p:sp>
            <p:nvSpPr>
              <p:cNvPr id="5" name="Szövegdoboz 4">
                <a:extLst>
                  <a:ext uri="{FF2B5EF4-FFF2-40B4-BE49-F238E27FC236}">
                    <a16:creationId xmlns:a16="http://schemas.microsoft.com/office/drawing/2014/main" id="{35CF2C05-51D3-4452-B072-87E640D9C731}"/>
                  </a:ext>
                </a:extLst>
              </p:cNvPr>
              <p:cNvSpPr txBox="1">
                <a:spLocks noRot="1" noChangeAspect="1" noMove="1" noResize="1" noEditPoints="1" noAdjustHandles="1" noChangeArrowheads="1" noChangeShapeType="1" noTextEdit="1"/>
              </p:cNvSpPr>
              <p:nvPr/>
            </p:nvSpPr>
            <p:spPr>
              <a:xfrm>
                <a:off x="3207431" y="6006907"/>
                <a:ext cx="5795113" cy="464101"/>
              </a:xfrm>
              <a:prstGeom prst="rect">
                <a:avLst/>
              </a:prstGeom>
              <a:blipFill>
                <a:blip r:embed="rId3"/>
                <a:stretch>
                  <a:fillRect/>
                </a:stretch>
              </a:blipFill>
            </p:spPr>
            <p:txBody>
              <a:bodyPr/>
              <a:lstStyle/>
              <a:p>
                <a:r>
                  <a:rPr lang="hu-HU">
                    <a:noFill/>
                  </a:rPr>
                  <a:t> </a:t>
                </a:r>
              </a:p>
            </p:txBody>
          </p:sp>
        </mc:Fallback>
      </mc:AlternateContent>
    </p:spTree>
    <p:extLst>
      <p:ext uri="{BB962C8B-B14F-4D97-AF65-F5344CB8AC3E}">
        <p14:creationId xmlns:p14="http://schemas.microsoft.com/office/powerpoint/2010/main" val="898598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par>
                          <p:cTn id="21" fill="hold">
                            <p:stCondLst>
                              <p:cond delay="500"/>
                            </p:stCondLst>
                            <p:childTnLst>
                              <p:par>
                                <p:cTn id="22" presetID="2" presetClass="entr" presetSubtype="4" fill="hold" grpId="0" nodeType="afterEffect">
                                  <p:stCondLst>
                                    <p:cond delay="1000"/>
                                  </p:stCondLst>
                                  <p:childTnLst>
                                    <p:set>
                                      <p:cBhvr>
                                        <p:cTn id="23" dur="1" fill="hold">
                                          <p:stCondLst>
                                            <p:cond delay="0"/>
                                          </p:stCondLst>
                                        </p:cTn>
                                        <p:tgtEl>
                                          <p:spTgt spid="5"/>
                                        </p:tgtEl>
                                        <p:attrNameLst>
                                          <p:attrName>style.visibility</p:attrName>
                                        </p:attrNameLst>
                                      </p:cBhvr>
                                      <p:to>
                                        <p:strVal val="visible"/>
                                      </p:to>
                                    </p:set>
                                    <p:anim calcmode="lin" valueType="num">
                                      <p:cBhvr additive="base">
                                        <p:cTn id="24" dur="500" fill="hold"/>
                                        <p:tgtEl>
                                          <p:spTgt spid="5"/>
                                        </p:tgtEl>
                                        <p:attrNameLst>
                                          <p:attrName>ppt_x</p:attrName>
                                        </p:attrNameLst>
                                      </p:cBhvr>
                                      <p:tavLst>
                                        <p:tav tm="0">
                                          <p:val>
                                            <p:strVal val="#ppt_x"/>
                                          </p:val>
                                        </p:tav>
                                        <p:tav tm="100000">
                                          <p:val>
                                            <p:strVal val="#ppt_x"/>
                                          </p:val>
                                        </p:tav>
                                      </p:tavLst>
                                    </p:anim>
                                    <p:anim calcmode="lin" valueType="num">
                                      <p:cBhvr additive="base">
                                        <p:cTn id="25"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hu-HU" dirty="0">
                <a:latin typeface="Times New Roman" panose="02020603050405020304" pitchFamily="18" charset="0"/>
                <a:cs typeface="Times New Roman" panose="02020603050405020304" pitchFamily="18" charset="0"/>
              </a:rPr>
              <a:t>A </a:t>
            </a:r>
            <a:r>
              <a:rPr lang="hu-HU" dirty="0" err="1">
                <a:latin typeface="Times New Roman" panose="02020603050405020304" pitchFamily="18" charset="0"/>
                <a:cs typeface="Times New Roman" panose="02020603050405020304" pitchFamily="18" charset="0"/>
              </a:rPr>
              <a:t>Nernst</a:t>
            </a:r>
            <a:r>
              <a:rPr lang="hu-HU" dirty="0">
                <a:latin typeface="Times New Roman" panose="02020603050405020304" pitchFamily="18" charset="0"/>
                <a:cs typeface="Times New Roman" panose="02020603050405020304" pitchFamily="18" charset="0"/>
              </a:rPr>
              <a:t>-egyenlet – másodfajú elektródokra</a:t>
            </a:r>
          </a:p>
        </p:txBody>
      </p:sp>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662544"/>
            <a:ext cx="11582400" cy="5057570"/>
          </a:xfrm>
        </p:spPr>
        <p:txBody>
          <a:bodyPr>
            <a:normAutofit fontScale="92500"/>
          </a:bodyPr>
          <a:lstStyle/>
          <a:p>
            <a:r>
              <a:rPr lang="hu-HU" dirty="0">
                <a:latin typeface="Times New Roman" panose="02020603050405020304" pitchFamily="18" charset="0"/>
                <a:cs typeface="Times New Roman" panose="02020603050405020304" pitchFamily="18" charset="0"/>
              </a:rPr>
              <a:t>Ezt behelyettesítve az ezüstelektródra vonatkozó </a:t>
            </a:r>
            <a:r>
              <a:rPr lang="hu-HU" dirty="0" err="1">
                <a:latin typeface="Times New Roman" panose="02020603050405020304" pitchFamily="18" charset="0"/>
                <a:cs typeface="Times New Roman" panose="02020603050405020304" pitchFamily="18" charset="0"/>
              </a:rPr>
              <a:t>Nernst</a:t>
            </a:r>
            <a:r>
              <a:rPr lang="hu-HU" dirty="0">
                <a:latin typeface="Times New Roman" panose="02020603050405020304" pitchFamily="18" charset="0"/>
                <a:cs typeface="Times New Roman" panose="02020603050405020304" pitchFamily="18" charset="0"/>
              </a:rPr>
              <a:t>-egyenletbe:</a:t>
            </a:r>
          </a:p>
          <a:p>
            <a:pPr>
              <a:spcBef>
                <a:spcPts val="9000"/>
              </a:spcBef>
            </a:pPr>
            <a:r>
              <a:rPr lang="hu-HU" dirty="0">
                <a:latin typeface="Times New Roman" panose="02020603050405020304" pitchFamily="18" charset="0"/>
                <a:cs typeface="Times New Roman" panose="02020603050405020304" pitchFamily="18" charset="0"/>
              </a:rPr>
              <a:t>A kapott összefüggés szerint az elektródpotenciált a bemért </a:t>
            </a:r>
            <a:r>
              <a:rPr lang="hu-HU" dirty="0" err="1">
                <a:latin typeface="Times New Roman" panose="02020603050405020304" pitchFamily="18" charset="0"/>
                <a:cs typeface="Times New Roman" panose="02020603050405020304" pitchFamily="18" charset="0"/>
              </a:rPr>
              <a:t>KCl</a:t>
            </a:r>
            <a:r>
              <a:rPr lang="hu-HU" dirty="0">
                <a:latin typeface="Times New Roman" panose="02020603050405020304" pitchFamily="18" charset="0"/>
                <a:cs typeface="Times New Roman" panose="02020603050405020304" pitchFamily="18" charset="0"/>
              </a:rPr>
              <a:t> koncentráció-ja határozza meg!</a:t>
            </a:r>
          </a:p>
          <a:p>
            <a:r>
              <a:rPr lang="hu-HU" dirty="0">
                <a:latin typeface="Times New Roman" panose="02020603050405020304" pitchFamily="18" charset="0"/>
                <a:cs typeface="Times New Roman" panose="02020603050405020304" pitchFamily="18" charset="0"/>
              </a:rPr>
              <a:t>Ráadásul az elektród nem polarizálódik, mert az elektródon átfolyó áram a jelenlévő szilárd </a:t>
            </a:r>
            <a:r>
              <a:rPr lang="hu-HU" dirty="0" err="1">
                <a:latin typeface="Times New Roman" panose="02020603050405020304" pitchFamily="18" charset="0"/>
                <a:cs typeface="Times New Roman" panose="02020603050405020304" pitchFamily="18" charset="0"/>
              </a:rPr>
              <a:t>AgCl</a:t>
            </a:r>
            <a:r>
              <a:rPr lang="hu-HU" baseline="-25000" dirty="0">
                <a:latin typeface="Times New Roman" panose="02020603050405020304" pitchFamily="18" charset="0"/>
                <a:cs typeface="Times New Roman" panose="02020603050405020304" pitchFamily="18" charset="0"/>
              </a:rPr>
              <a:t>(s)</a:t>
            </a:r>
            <a:r>
              <a:rPr lang="hu-HU" dirty="0">
                <a:latin typeface="Times New Roman" panose="02020603050405020304" pitchFamily="18" charset="0"/>
                <a:cs typeface="Times New Roman" panose="02020603050405020304" pitchFamily="18" charset="0"/>
              </a:rPr>
              <a:t> miatt nem tudja sem feldúsítani, sem lecsökkenteni a fém felületénél az ezüstionok koncentrációját, mert a keletkező ezüstion felesleg </a:t>
            </a:r>
            <a:r>
              <a:rPr lang="hu-HU" dirty="0" err="1">
                <a:latin typeface="Times New Roman" panose="02020603050405020304" pitchFamily="18" charset="0"/>
                <a:cs typeface="Times New Roman" panose="02020603050405020304" pitchFamily="18" charset="0"/>
              </a:rPr>
              <a:t>AgCl</a:t>
            </a:r>
            <a:r>
              <a:rPr lang="hu-HU" baseline="-25000" dirty="0">
                <a:latin typeface="Times New Roman" panose="02020603050405020304" pitchFamily="18" charset="0"/>
                <a:cs typeface="Times New Roman" panose="02020603050405020304" pitchFamily="18" charset="0"/>
              </a:rPr>
              <a:t>(s) </a:t>
            </a:r>
            <a:r>
              <a:rPr lang="hu-HU" dirty="0">
                <a:latin typeface="Times New Roman" panose="02020603050405020304" pitchFamily="18" charset="0"/>
                <a:cs typeface="Times New Roman" panose="02020603050405020304" pitchFamily="18" charset="0"/>
              </a:rPr>
              <a:t>csapadék formájában kicsapódik, ha pedig fogyna, akkor az ott lévő csapadék oldódásával pótlódik. </a:t>
            </a:r>
          </a:p>
          <a:p>
            <a:r>
              <a:rPr lang="hu-HU" dirty="0">
                <a:latin typeface="Times New Roman" panose="02020603050405020304" pitchFamily="18" charset="0"/>
                <a:cs typeface="Times New Roman" panose="02020603050405020304" pitchFamily="18" charset="0"/>
              </a:rPr>
              <a:t>A mennyiségek olyan kicsik, hogy a kloridion koncentráció gyakorlatilag nem változik, tehát az ezüstionok koncentrációja sem, azaz az elektródpotenciál sem!</a:t>
            </a:r>
          </a:p>
        </p:txBody>
      </p:sp>
      <mc:AlternateContent xmlns:mc="http://schemas.openxmlformats.org/markup-compatibility/2006" xmlns:a14="http://schemas.microsoft.com/office/drawing/2010/main">
        <mc:Choice Requires="a14">
          <p:sp>
            <p:nvSpPr>
              <p:cNvPr id="5" name="Szövegdoboz 4">
                <a:extLst>
                  <a:ext uri="{FF2B5EF4-FFF2-40B4-BE49-F238E27FC236}">
                    <a16:creationId xmlns:a16="http://schemas.microsoft.com/office/drawing/2014/main" id="{CC99092A-8C81-47DF-BC07-53162664076B}"/>
                  </a:ext>
                </a:extLst>
              </p:cNvPr>
              <p:cNvSpPr txBox="1"/>
              <p:nvPr/>
            </p:nvSpPr>
            <p:spPr>
              <a:xfrm>
                <a:off x="620653" y="2131181"/>
                <a:ext cx="10939470" cy="96815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hu-HU" sz="2800" i="1" smtClean="0">
                              <a:latin typeface="Cambria Math" panose="02040503050406030204" pitchFamily="18" charset="0"/>
                              <a:ea typeface="Cambria Math" panose="02040503050406030204" pitchFamily="18" charset="0"/>
                            </a:rPr>
                          </m:ctrlPr>
                        </m:sSubPr>
                        <m:e>
                          <m:r>
                            <a:rPr lang="hu-HU" sz="2800" i="1">
                              <a:latin typeface="Cambria Math" panose="02040503050406030204" pitchFamily="18" charset="0"/>
                              <a:ea typeface="Cambria Math" panose="02040503050406030204" pitchFamily="18" charset="0"/>
                            </a:rPr>
                            <m:t>𝜀</m:t>
                          </m:r>
                        </m:e>
                        <m:sub>
                          <m:f>
                            <m:fPr>
                              <m:type m:val="lin"/>
                              <m:ctrlPr>
                                <a:rPr lang="hu-HU" sz="2800" i="1">
                                  <a:latin typeface="Cambria Math" panose="02040503050406030204" pitchFamily="18" charset="0"/>
                                  <a:ea typeface="Cambria Math" panose="02040503050406030204" pitchFamily="18" charset="0"/>
                                </a:rPr>
                              </m:ctrlPr>
                            </m:fPr>
                            <m:num>
                              <m:r>
                                <a:rPr lang="hu-HU" sz="2800" b="0" i="1" smtClean="0">
                                  <a:latin typeface="Cambria Math" panose="02040503050406030204" pitchFamily="18" charset="0"/>
                                  <a:ea typeface="Cambria Math" panose="02040503050406030204" pitchFamily="18" charset="0"/>
                                </a:rPr>
                                <m:t>𝐴𝑔</m:t>
                              </m:r>
                            </m:num>
                            <m:den>
                              <m:sSup>
                                <m:sSupPr>
                                  <m:ctrlPr>
                                    <a:rPr lang="hu-HU" sz="2800" i="1">
                                      <a:latin typeface="Cambria Math" panose="02040503050406030204" pitchFamily="18" charset="0"/>
                                      <a:ea typeface="Cambria Math" panose="02040503050406030204" pitchFamily="18" charset="0"/>
                                    </a:rPr>
                                  </m:ctrlPr>
                                </m:sSupPr>
                                <m:e>
                                  <m:r>
                                    <a:rPr lang="hu-HU" sz="2800" b="0" i="1" smtClean="0">
                                      <a:latin typeface="Cambria Math" panose="02040503050406030204" pitchFamily="18" charset="0"/>
                                      <a:ea typeface="Cambria Math" panose="02040503050406030204" pitchFamily="18" charset="0"/>
                                    </a:rPr>
                                    <m:t>𝐴𝑔</m:t>
                                  </m:r>
                                </m:e>
                                <m:sup>
                                  <m:r>
                                    <a:rPr lang="hu-HU" sz="2800" i="1">
                                      <a:latin typeface="Cambria Math" panose="02040503050406030204" pitchFamily="18" charset="0"/>
                                      <a:ea typeface="Cambria Math" panose="02040503050406030204" pitchFamily="18" charset="0"/>
                                    </a:rPr>
                                    <m:t>+</m:t>
                                  </m:r>
                                </m:sup>
                              </m:sSup>
                            </m:den>
                          </m:f>
                        </m:sub>
                      </m:sSub>
                      <m:r>
                        <a:rPr lang="hu-HU" sz="2800" b="0" i="1" smtClean="0">
                          <a:latin typeface="Cambria Math" panose="02040503050406030204" pitchFamily="18" charset="0"/>
                          <a:ea typeface="Cambria Math" panose="02040503050406030204" pitchFamily="18" charset="0"/>
                        </a:rPr>
                        <m:t>=</m:t>
                      </m:r>
                      <m:sSubSup>
                        <m:sSubSupPr>
                          <m:ctrlPr>
                            <a:rPr lang="hu-HU" sz="2800" i="1">
                              <a:latin typeface="Cambria Math" panose="02040503050406030204" pitchFamily="18" charset="0"/>
                            </a:rPr>
                          </m:ctrlPr>
                        </m:sSubSupPr>
                        <m:e>
                          <m:r>
                            <a:rPr lang="hu-HU" sz="2800" i="1">
                              <a:latin typeface="Cambria Math" panose="02040503050406030204" pitchFamily="18" charset="0"/>
                              <a:ea typeface="Cambria Math" panose="02040503050406030204" pitchFamily="18" charset="0"/>
                            </a:rPr>
                            <m:t>𝜀</m:t>
                          </m:r>
                        </m:e>
                        <m:sub>
                          <m:f>
                            <m:fPr>
                              <m:type m:val="lin"/>
                              <m:ctrlPr>
                                <a:rPr lang="hu-HU" sz="2800" i="1">
                                  <a:latin typeface="Cambria Math" panose="02040503050406030204" pitchFamily="18" charset="0"/>
                                  <a:ea typeface="Cambria Math" panose="02040503050406030204" pitchFamily="18" charset="0"/>
                                </a:rPr>
                              </m:ctrlPr>
                            </m:fPr>
                            <m:num>
                              <m:r>
                                <a:rPr lang="hu-HU" sz="2800" i="1">
                                  <a:latin typeface="Cambria Math" panose="02040503050406030204" pitchFamily="18" charset="0"/>
                                  <a:ea typeface="Cambria Math" panose="02040503050406030204" pitchFamily="18" charset="0"/>
                                </a:rPr>
                                <m:t>𝐴𝑔</m:t>
                              </m:r>
                            </m:num>
                            <m:den>
                              <m:sSup>
                                <m:sSupPr>
                                  <m:ctrlPr>
                                    <a:rPr lang="hu-HU" sz="2800" i="1">
                                      <a:latin typeface="Cambria Math" panose="02040503050406030204" pitchFamily="18" charset="0"/>
                                      <a:ea typeface="Cambria Math" panose="02040503050406030204" pitchFamily="18" charset="0"/>
                                    </a:rPr>
                                  </m:ctrlPr>
                                </m:sSupPr>
                                <m:e>
                                  <m:r>
                                    <a:rPr lang="hu-HU" sz="2800" i="1">
                                      <a:latin typeface="Cambria Math" panose="02040503050406030204" pitchFamily="18" charset="0"/>
                                      <a:ea typeface="Cambria Math" panose="02040503050406030204" pitchFamily="18" charset="0"/>
                                    </a:rPr>
                                    <m:t>𝐴𝑔</m:t>
                                  </m:r>
                                </m:e>
                                <m:sup>
                                  <m:r>
                                    <a:rPr lang="hu-HU" sz="2800" i="1">
                                      <a:latin typeface="Cambria Math" panose="02040503050406030204" pitchFamily="18" charset="0"/>
                                      <a:ea typeface="Cambria Math" panose="02040503050406030204" pitchFamily="18" charset="0"/>
                                    </a:rPr>
                                    <m:t>+</m:t>
                                  </m:r>
                                </m:sup>
                              </m:sSup>
                            </m:den>
                          </m:f>
                        </m:sub>
                        <m:sup>
                          <m:r>
                            <a:rPr lang="hu-HU" sz="2800" i="1">
                              <a:latin typeface="Cambria Math" panose="02040503050406030204" pitchFamily="18" charset="0"/>
                            </a:rPr>
                            <m:t>0</m:t>
                          </m:r>
                        </m:sup>
                      </m:sSubSup>
                      <m:r>
                        <a:rPr lang="hu-HU" sz="2800" i="1">
                          <a:latin typeface="Cambria Math" panose="02040503050406030204" pitchFamily="18" charset="0"/>
                        </a:rPr>
                        <m:t>+</m:t>
                      </m:r>
                      <m:f>
                        <m:fPr>
                          <m:ctrlPr>
                            <a:rPr lang="hu-HU" sz="2800" i="1" smtClean="0">
                              <a:latin typeface="Cambria Math" panose="02040503050406030204" pitchFamily="18" charset="0"/>
                            </a:rPr>
                          </m:ctrlPr>
                        </m:fPr>
                        <m:num>
                          <m:r>
                            <a:rPr lang="hu-HU" sz="2800" b="0" i="1" smtClean="0">
                              <a:latin typeface="Cambria Math" panose="02040503050406030204" pitchFamily="18" charset="0"/>
                            </a:rPr>
                            <m:t>𝑅𝑇</m:t>
                          </m:r>
                        </m:num>
                        <m:den>
                          <m:r>
                            <a:rPr lang="hu-HU" sz="2800" b="0" i="1" smtClean="0">
                              <a:latin typeface="Cambria Math" panose="02040503050406030204" pitchFamily="18" charset="0"/>
                            </a:rPr>
                            <m:t>𝐹</m:t>
                          </m:r>
                        </m:den>
                      </m:f>
                      <m:r>
                        <a:rPr lang="hu-HU" sz="2800" i="1">
                          <a:latin typeface="Cambria Math" panose="02040503050406030204" pitchFamily="18" charset="0"/>
                        </a:rPr>
                        <m:t> </m:t>
                      </m:r>
                      <m:r>
                        <a:rPr lang="hu-HU" sz="2800" i="1">
                          <a:latin typeface="Cambria Math" panose="02040503050406030204" pitchFamily="18" charset="0"/>
                        </a:rPr>
                        <m:t>𝑙𝑛</m:t>
                      </m:r>
                      <m:d>
                        <m:dPr>
                          <m:ctrlPr>
                            <a:rPr lang="hu-HU" sz="2800" i="1">
                              <a:latin typeface="Cambria Math" panose="02040503050406030204" pitchFamily="18" charset="0"/>
                            </a:rPr>
                          </m:ctrlPr>
                        </m:dPr>
                        <m:e>
                          <m:f>
                            <m:fPr>
                              <m:ctrlPr>
                                <a:rPr lang="hu-HU" sz="2800" i="1">
                                  <a:latin typeface="Cambria Math" panose="02040503050406030204" pitchFamily="18" charset="0"/>
                                </a:rPr>
                              </m:ctrlPr>
                            </m:fPr>
                            <m:num>
                              <m:d>
                                <m:dPr>
                                  <m:begChr m:val="["/>
                                  <m:endChr m:val="]"/>
                                  <m:ctrlPr>
                                    <a:rPr lang="hu-HU" sz="2800" i="1">
                                      <a:latin typeface="Cambria Math" panose="02040503050406030204" pitchFamily="18" charset="0"/>
                                    </a:rPr>
                                  </m:ctrlPr>
                                </m:dPr>
                                <m:e>
                                  <m:sSup>
                                    <m:sSupPr>
                                      <m:ctrlPr>
                                        <a:rPr lang="hu-HU" sz="2800" i="1">
                                          <a:latin typeface="Cambria Math" panose="02040503050406030204" pitchFamily="18" charset="0"/>
                                        </a:rPr>
                                      </m:ctrlPr>
                                    </m:sSupPr>
                                    <m:e>
                                      <m:r>
                                        <a:rPr lang="hu-HU" sz="2800" b="0" i="1" smtClean="0">
                                          <a:latin typeface="Cambria Math" panose="02040503050406030204" pitchFamily="18" charset="0"/>
                                        </a:rPr>
                                        <m:t>𝐴𝑔</m:t>
                                      </m:r>
                                    </m:e>
                                    <m:sup>
                                      <m:r>
                                        <a:rPr lang="hu-HU" sz="2800" i="1">
                                          <a:latin typeface="Cambria Math" panose="02040503050406030204" pitchFamily="18" charset="0"/>
                                        </a:rPr>
                                        <m:t>+</m:t>
                                      </m:r>
                                    </m:sup>
                                  </m:sSup>
                                </m:e>
                              </m:d>
                            </m:num>
                            <m:den>
                              <m:r>
                                <a:rPr lang="hu-HU" sz="2800" i="1">
                                  <a:latin typeface="Cambria Math" panose="02040503050406030204" pitchFamily="18" charset="0"/>
                                </a:rPr>
                                <m:t>1</m:t>
                              </m:r>
                              <m:r>
                                <a:rPr lang="hu-HU" sz="2800" i="1">
                                  <a:latin typeface="Cambria Math" panose="02040503050406030204" pitchFamily="18" charset="0"/>
                                </a:rPr>
                                <m:t>𝑀</m:t>
                              </m:r>
                            </m:den>
                          </m:f>
                        </m:e>
                      </m:d>
                      <m:r>
                        <a:rPr lang="hu-HU" sz="2800" b="0" i="1" smtClean="0">
                          <a:latin typeface="Cambria Math" panose="02040503050406030204" pitchFamily="18" charset="0"/>
                        </a:rPr>
                        <m:t>=</m:t>
                      </m:r>
                      <m:sSubSup>
                        <m:sSubSupPr>
                          <m:ctrlPr>
                            <a:rPr lang="hu-HU" sz="2800" i="1">
                              <a:latin typeface="Cambria Math" panose="02040503050406030204" pitchFamily="18" charset="0"/>
                            </a:rPr>
                          </m:ctrlPr>
                        </m:sSubSupPr>
                        <m:e>
                          <m:r>
                            <a:rPr lang="hu-HU" sz="2800" i="1">
                              <a:latin typeface="Cambria Math" panose="02040503050406030204" pitchFamily="18" charset="0"/>
                              <a:ea typeface="Cambria Math" panose="02040503050406030204" pitchFamily="18" charset="0"/>
                            </a:rPr>
                            <m:t>𝜀</m:t>
                          </m:r>
                        </m:e>
                        <m:sub>
                          <m:f>
                            <m:fPr>
                              <m:type m:val="lin"/>
                              <m:ctrlPr>
                                <a:rPr lang="hu-HU" sz="2800" i="1">
                                  <a:latin typeface="Cambria Math" panose="02040503050406030204" pitchFamily="18" charset="0"/>
                                  <a:ea typeface="Cambria Math" panose="02040503050406030204" pitchFamily="18" charset="0"/>
                                </a:rPr>
                              </m:ctrlPr>
                            </m:fPr>
                            <m:num>
                              <m:r>
                                <a:rPr lang="hu-HU" sz="2800" i="1">
                                  <a:latin typeface="Cambria Math" panose="02040503050406030204" pitchFamily="18" charset="0"/>
                                  <a:ea typeface="Cambria Math" panose="02040503050406030204" pitchFamily="18" charset="0"/>
                                </a:rPr>
                                <m:t>𝐴𝑔</m:t>
                              </m:r>
                            </m:num>
                            <m:den>
                              <m:sSup>
                                <m:sSupPr>
                                  <m:ctrlPr>
                                    <a:rPr lang="hu-HU" sz="2800" i="1">
                                      <a:latin typeface="Cambria Math" panose="02040503050406030204" pitchFamily="18" charset="0"/>
                                      <a:ea typeface="Cambria Math" panose="02040503050406030204" pitchFamily="18" charset="0"/>
                                    </a:rPr>
                                  </m:ctrlPr>
                                </m:sSupPr>
                                <m:e>
                                  <m:r>
                                    <a:rPr lang="hu-HU" sz="2800" i="1">
                                      <a:latin typeface="Cambria Math" panose="02040503050406030204" pitchFamily="18" charset="0"/>
                                      <a:ea typeface="Cambria Math" panose="02040503050406030204" pitchFamily="18" charset="0"/>
                                    </a:rPr>
                                    <m:t>𝐴𝑔</m:t>
                                  </m:r>
                                </m:e>
                                <m:sup>
                                  <m:r>
                                    <a:rPr lang="hu-HU" sz="2800" i="1">
                                      <a:latin typeface="Cambria Math" panose="02040503050406030204" pitchFamily="18" charset="0"/>
                                      <a:ea typeface="Cambria Math" panose="02040503050406030204" pitchFamily="18" charset="0"/>
                                    </a:rPr>
                                    <m:t>+</m:t>
                                  </m:r>
                                </m:sup>
                              </m:sSup>
                            </m:den>
                          </m:f>
                        </m:sub>
                        <m:sup>
                          <m:r>
                            <a:rPr lang="hu-HU" sz="2800" i="1">
                              <a:latin typeface="Cambria Math" panose="02040503050406030204" pitchFamily="18" charset="0"/>
                            </a:rPr>
                            <m:t>0</m:t>
                          </m:r>
                        </m:sup>
                      </m:sSubSup>
                      <m:r>
                        <a:rPr lang="hu-HU" sz="2800" i="1">
                          <a:latin typeface="Cambria Math" panose="02040503050406030204" pitchFamily="18" charset="0"/>
                        </a:rPr>
                        <m:t>+</m:t>
                      </m:r>
                      <m:f>
                        <m:fPr>
                          <m:ctrlPr>
                            <a:rPr lang="hu-HU" sz="2800" i="1">
                              <a:latin typeface="Cambria Math" panose="02040503050406030204" pitchFamily="18" charset="0"/>
                            </a:rPr>
                          </m:ctrlPr>
                        </m:fPr>
                        <m:num>
                          <m:r>
                            <a:rPr lang="hu-HU" sz="2800" i="1">
                              <a:latin typeface="Cambria Math" panose="02040503050406030204" pitchFamily="18" charset="0"/>
                            </a:rPr>
                            <m:t>𝑅𝑇</m:t>
                          </m:r>
                        </m:num>
                        <m:den>
                          <m:r>
                            <a:rPr lang="hu-HU" sz="2800" i="1">
                              <a:latin typeface="Cambria Math" panose="02040503050406030204" pitchFamily="18" charset="0"/>
                            </a:rPr>
                            <m:t>𝐹</m:t>
                          </m:r>
                        </m:den>
                      </m:f>
                      <m:r>
                        <a:rPr lang="hu-HU" sz="2800" i="1">
                          <a:latin typeface="Cambria Math" panose="02040503050406030204" pitchFamily="18" charset="0"/>
                        </a:rPr>
                        <m:t> </m:t>
                      </m:r>
                      <m:r>
                        <a:rPr lang="hu-HU" sz="2800" i="1">
                          <a:latin typeface="Cambria Math" panose="02040503050406030204" pitchFamily="18" charset="0"/>
                        </a:rPr>
                        <m:t>𝑙𝑛</m:t>
                      </m:r>
                      <m:d>
                        <m:dPr>
                          <m:ctrlPr>
                            <a:rPr lang="hu-HU" sz="2800" i="1">
                              <a:latin typeface="Cambria Math" panose="02040503050406030204" pitchFamily="18" charset="0"/>
                            </a:rPr>
                          </m:ctrlPr>
                        </m:dPr>
                        <m:e>
                          <m:f>
                            <m:fPr>
                              <m:ctrlPr>
                                <a:rPr lang="hu-HU" sz="2800" i="1">
                                  <a:latin typeface="Cambria Math" panose="02040503050406030204" pitchFamily="18" charset="0"/>
                                </a:rPr>
                              </m:ctrlPr>
                            </m:fPr>
                            <m:num>
                              <m:sSub>
                                <m:sSubPr>
                                  <m:ctrlPr>
                                    <a:rPr lang="hu-HU" sz="2800" i="1">
                                      <a:latin typeface="Cambria Math" panose="02040503050406030204" pitchFamily="18" charset="0"/>
                                    </a:rPr>
                                  </m:ctrlPr>
                                </m:sSubPr>
                                <m:e>
                                  <m:r>
                                    <a:rPr lang="hu-HU" sz="2800" i="1">
                                      <a:latin typeface="Cambria Math" panose="02040503050406030204" pitchFamily="18" charset="0"/>
                                    </a:rPr>
                                    <m:t>𝐾</m:t>
                                  </m:r>
                                </m:e>
                                <m:sub>
                                  <m:r>
                                    <a:rPr lang="hu-HU" sz="2800" i="1">
                                      <a:latin typeface="Cambria Math" panose="02040503050406030204" pitchFamily="18" charset="0"/>
                                    </a:rPr>
                                    <m:t>𝑠𝑝</m:t>
                                  </m:r>
                                </m:sub>
                              </m:sSub>
                              <m:d>
                                <m:dPr>
                                  <m:ctrlPr>
                                    <a:rPr lang="hu-HU" sz="2800" i="1">
                                      <a:latin typeface="Cambria Math" panose="02040503050406030204" pitchFamily="18" charset="0"/>
                                    </a:rPr>
                                  </m:ctrlPr>
                                </m:dPr>
                                <m:e>
                                  <m:r>
                                    <a:rPr lang="hu-HU" sz="2800" i="1">
                                      <a:latin typeface="Cambria Math" panose="02040503050406030204" pitchFamily="18" charset="0"/>
                                    </a:rPr>
                                    <m:t>𝐴𝑔𝐶𝑙</m:t>
                                  </m:r>
                                </m:e>
                              </m:d>
                            </m:num>
                            <m:den>
                              <m:d>
                                <m:dPr>
                                  <m:ctrlPr>
                                    <a:rPr lang="hu-HU" sz="2800" i="1">
                                      <a:latin typeface="Cambria Math" panose="02040503050406030204" pitchFamily="18" charset="0"/>
                                    </a:rPr>
                                  </m:ctrlPr>
                                </m:dPr>
                                <m:e>
                                  <m:f>
                                    <m:fPr>
                                      <m:type m:val="lin"/>
                                      <m:ctrlPr>
                                        <a:rPr lang="hu-HU" sz="2800" i="1">
                                          <a:latin typeface="Cambria Math" panose="02040503050406030204" pitchFamily="18" charset="0"/>
                                        </a:rPr>
                                      </m:ctrlPr>
                                    </m:fPr>
                                    <m:num>
                                      <m:d>
                                        <m:dPr>
                                          <m:begChr m:val="["/>
                                          <m:endChr m:val="]"/>
                                          <m:ctrlPr>
                                            <a:rPr lang="hu-HU" sz="2800" i="1">
                                              <a:latin typeface="Cambria Math" panose="02040503050406030204" pitchFamily="18" charset="0"/>
                                            </a:rPr>
                                          </m:ctrlPr>
                                        </m:dPr>
                                        <m:e>
                                          <m:sSup>
                                            <m:sSupPr>
                                              <m:ctrlPr>
                                                <a:rPr lang="hu-HU" sz="2800" i="1">
                                                  <a:latin typeface="Cambria Math" panose="02040503050406030204" pitchFamily="18" charset="0"/>
                                                </a:rPr>
                                              </m:ctrlPr>
                                            </m:sSupPr>
                                            <m:e>
                                              <m:r>
                                                <a:rPr lang="hu-HU" sz="2800" i="1">
                                                  <a:latin typeface="Cambria Math" panose="02040503050406030204" pitchFamily="18" charset="0"/>
                                                </a:rPr>
                                                <m:t>𝐶𝑙</m:t>
                                              </m:r>
                                            </m:e>
                                            <m:sup>
                                              <m:r>
                                                <a:rPr lang="hu-HU" sz="2800" i="1">
                                                  <a:latin typeface="Cambria Math" panose="02040503050406030204" pitchFamily="18" charset="0"/>
                                                </a:rPr>
                                                <m:t>−</m:t>
                                              </m:r>
                                            </m:sup>
                                          </m:sSup>
                                        </m:e>
                                      </m:d>
                                    </m:num>
                                    <m:den>
                                      <m:r>
                                        <a:rPr lang="hu-HU" sz="2800" i="1">
                                          <a:latin typeface="Cambria Math" panose="02040503050406030204" pitchFamily="18" charset="0"/>
                                        </a:rPr>
                                        <m:t>1</m:t>
                                      </m:r>
                                      <m:r>
                                        <a:rPr lang="hu-HU" sz="2800" i="1">
                                          <a:latin typeface="Cambria Math" panose="02040503050406030204" pitchFamily="18" charset="0"/>
                                        </a:rPr>
                                        <m:t>𝑀</m:t>
                                      </m:r>
                                    </m:den>
                                  </m:f>
                                </m:e>
                              </m:d>
                            </m:den>
                          </m:f>
                        </m:e>
                      </m:d>
                    </m:oMath>
                  </m:oMathPara>
                </a14:m>
                <a:endParaRPr lang="hu-HU" sz="2800" dirty="0"/>
              </a:p>
            </p:txBody>
          </p:sp>
        </mc:Choice>
        <mc:Fallback xmlns="">
          <p:sp>
            <p:nvSpPr>
              <p:cNvPr id="5" name="Szövegdoboz 4">
                <a:extLst>
                  <a:ext uri="{FF2B5EF4-FFF2-40B4-BE49-F238E27FC236}">
                    <a16:creationId xmlns:a16="http://schemas.microsoft.com/office/drawing/2014/main" id="{CC99092A-8C81-47DF-BC07-53162664076B}"/>
                  </a:ext>
                </a:extLst>
              </p:cNvPr>
              <p:cNvSpPr txBox="1">
                <a:spLocks noRot="1" noChangeAspect="1" noMove="1" noResize="1" noEditPoints="1" noAdjustHandles="1" noChangeArrowheads="1" noChangeShapeType="1" noTextEdit="1"/>
              </p:cNvSpPr>
              <p:nvPr/>
            </p:nvSpPr>
            <p:spPr>
              <a:xfrm>
                <a:off x="620653" y="2131181"/>
                <a:ext cx="10939470" cy="968150"/>
              </a:xfrm>
              <a:prstGeom prst="rect">
                <a:avLst/>
              </a:prstGeom>
              <a:blipFill>
                <a:blip r:embed="rId3"/>
                <a:stretch>
                  <a:fillRect/>
                </a:stretch>
              </a:blipFill>
            </p:spPr>
            <p:txBody>
              <a:bodyPr/>
              <a:lstStyle/>
              <a:p>
                <a:r>
                  <a:rPr lang="hu-HU">
                    <a:noFill/>
                  </a:rPr>
                  <a:t> </a:t>
                </a:r>
              </a:p>
            </p:txBody>
          </p:sp>
        </mc:Fallback>
      </mc:AlternateContent>
    </p:spTree>
    <p:extLst>
      <p:ext uri="{BB962C8B-B14F-4D97-AF65-F5344CB8AC3E}">
        <p14:creationId xmlns:p14="http://schemas.microsoft.com/office/powerpoint/2010/main" val="2553214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par>
                          <p:cTn id="7" fill="hold">
                            <p:stCondLst>
                              <p:cond delay="0"/>
                            </p:stCondLst>
                            <p:childTnLst>
                              <p:par>
                                <p:cTn id="8" presetID="2" presetClass="entr" presetSubtype="4" fill="hold" grpId="0" nodeType="afterEffect">
                                  <p:stCondLst>
                                    <p:cond delay="1000"/>
                                  </p:stCondLst>
                                  <p:childTnLst>
                                    <p:set>
                                      <p:cBhvr>
                                        <p:cTn id="9" dur="1" fill="hold">
                                          <p:stCondLst>
                                            <p:cond delay="0"/>
                                          </p:stCondLst>
                                        </p:cTn>
                                        <p:tgtEl>
                                          <p:spTgt spid="3">
                                            <p:txEl>
                                              <p:pRg st="1" end="1"/>
                                            </p:txEl>
                                          </p:spTgt>
                                        </p:tgtEl>
                                        <p:attrNameLst>
                                          <p:attrName>style.visibility</p:attrName>
                                        </p:attrNameLst>
                                      </p:cBhvr>
                                      <p:to>
                                        <p:strVal val="visible"/>
                                      </p:to>
                                    </p:set>
                                    <p:anim calcmode="lin" valueType="num">
                                      <p:cBhvr additive="base">
                                        <p:cTn id="1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grpId="0"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 calcmode="lin" valueType="num">
                                      <p:cBhvr additive="base">
                                        <p:cTn id="1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5"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églalap 5">
            <a:extLst>
              <a:ext uri="{FF2B5EF4-FFF2-40B4-BE49-F238E27FC236}">
                <a16:creationId xmlns:a16="http://schemas.microsoft.com/office/drawing/2014/main" id="{CFB9A314-1F69-4A10-BA44-B8190867B50B}"/>
              </a:ext>
            </a:extLst>
          </p:cNvPr>
          <p:cNvSpPr/>
          <p:nvPr/>
        </p:nvSpPr>
        <p:spPr>
          <a:xfrm>
            <a:off x="2587829" y="3135086"/>
            <a:ext cx="6943318" cy="358246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grpSp>
        <p:nvGrpSpPr>
          <p:cNvPr id="49" name="Csoportba foglalás 48">
            <a:extLst>
              <a:ext uri="{FF2B5EF4-FFF2-40B4-BE49-F238E27FC236}">
                <a16:creationId xmlns:a16="http://schemas.microsoft.com/office/drawing/2014/main" id="{DCAF9DBD-6D00-4C2A-8A72-B222AAB1D503}"/>
              </a:ext>
            </a:extLst>
          </p:cNvPr>
          <p:cNvGrpSpPr/>
          <p:nvPr/>
        </p:nvGrpSpPr>
        <p:grpSpPr>
          <a:xfrm>
            <a:off x="3460652" y="2169500"/>
            <a:ext cx="1944108" cy="4207622"/>
            <a:chOff x="3460652" y="2024360"/>
            <a:chExt cx="1944108" cy="4207622"/>
          </a:xfrm>
        </p:grpSpPr>
        <p:sp>
          <p:nvSpPr>
            <p:cNvPr id="4" name="Ellipszis 3">
              <a:extLst>
                <a:ext uri="{FF2B5EF4-FFF2-40B4-BE49-F238E27FC236}">
                  <a16:creationId xmlns:a16="http://schemas.microsoft.com/office/drawing/2014/main" id="{E3533203-0EC0-4877-92BF-05781A3B6184}"/>
                </a:ext>
              </a:extLst>
            </p:cNvPr>
            <p:cNvSpPr/>
            <p:nvPr/>
          </p:nvSpPr>
          <p:spPr>
            <a:xfrm>
              <a:off x="3460652" y="4287874"/>
              <a:ext cx="1944108" cy="1944108"/>
            </a:xfrm>
            <a:prstGeom prst="ellipse">
              <a:avLst/>
            </a:prstGeom>
            <a:solidFill>
              <a:schemeClr val="accent1">
                <a:lumMod val="60000"/>
                <a:lumOff val="40000"/>
              </a:schemeClr>
            </a:solidFill>
            <a:ln w="101600">
              <a:solidFill>
                <a:srgbClr val="2E0C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cxnSp>
          <p:nvCxnSpPr>
            <p:cNvPr id="9" name="Egyenes összekötő 8">
              <a:extLst>
                <a:ext uri="{FF2B5EF4-FFF2-40B4-BE49-F238E27FC236}">
                  <a16:creationId xmlns:a16="http://schemas.microsoft.com/office/drawing/2014/main" id="{DE04B415-78CD-4A3C-B9B4-6AA577DD776E}"/>
                </a:ext>
              </a:extLst>
            </p:cNvPr>
            <p:cNvCxnSpPr/>
            <p:nvPr/>
          </p:nvCxnSpPr>
          <p:spPr>
            <a:xfrm>
              <a:off x="4392118" y="2024360"/>
              <a:ext cx="0" cy="3282846"/>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Téglalap 4">
              <a:extLst>
                <a:ext uri="{FF2B5EF4-FFF2-40B4-BE49-F238E27FC236}">
                  <a16:creationId xmlns:a16="http://schemas.microsoft.com/office/drawing/2014/main" id="{703851DD-AEED-400F-AC87-7ACBF86C6568}"/>
                </a:ext>
              </a:extLst>
            </p:cNvPr>
            <p:cNvSpPr/>
            <p:nvPr/>
          </p:nvSpPr>
          <p:spPr>
            <a:xfrm>
              <a:off x="3672590" y="2623965"/>
              <a:ext cx="1558977" cy="2090244"/>
            </a:xfrm>
            <a:prstGeom prst="rect">
              <a:avLst/>
            </a:prstGeom>
            <a:ln w="63500">
              <a:solidFill>
                <a:srgbClr val="2E0C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grpSp>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hu-HU" dirty="0">
                <a:latin typeface="Times New Roman" panose="02020603050405020304" pitchFamily="18" charset="0"/>
                <a:cs typeface="Times New Roman" panose="02020603050405020304" pitchFamily="18" charset="0"/>
              </a:rPr>
              <a:t>Kombinált üvegelektród</a:t>
            </a:r>
          </a:p>
        </p:txBody>
      </p:sp>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662545"/>
            <a:ext cx="11582400" cy="915763"/>
          </a:xfrm>
        </p:spPr>
        <p:txBody>
          <a:bodyPr>
            <a:normAutofit/>
          </a:bodyPr>
          <a:lstStyle/>
          <a:p>
            <a:r>
              <a:rPr lang="hu-HU" dirty="0">
                <a:latin typeface="Times New Roman" panose="02020603050405020304" pitchFamily="18" charset="0"/>
                <a:cs typeface="Times New Roman" panose="02020603050405020304" pitchFamily="18" charset="0"/>
              </a:rPr>
              <a:t>Biztosan valamennyien találkozni fognak a pH mérésekor használt ún. kombi-</a:t>
            </a:r>
            <a:r>
              <a:rPr lang="hu-HU" dirty="0" err="1">
                <a:latin typeface="Times New Roman" panose="02020603050405020304" pitchFamily="18" charset="0"/>
                <a:cs typeface="Times New Roman" panose="02020603050405020304" pitchFamily="18" charset="0"/>
              </a:rPr>
              <a:t>nált</a:t>
            </a:r>
            <a:r>
              <a:rPr lang="hu-HU" dirty="0">
                <a:latin typeface="Times New Roman" panose="02020603050405020304" pitchFamily="18" charset="0"/>
                <a:cs typeface="Times New Roman" panose="02020603050405020304" pitchFamily="18" charset="0"/>
              </a:rPr>
              <a:t> üvegelektróddal. </a:t>
            </a:r>
          </a:p>
        </p:txBody>
      </p:sp>
      <p:sp>
        <p:nvSpPr>
          <p:cNvPr id="25" name="Szövegdoboz 24">
            <a:extLst>
              <a:ext uri="{FF2B5EF4-FFF2-40B4-BE49-F238E27FC236}">
                <a16:creationId xmlns:a16="http://schemas.microsoft.com/office/drawing/2014/main" id="{35AB622E-AD0C-4D3D-A5F5-BF5163F988BD}"/>
              </a:ext>
            </a:extLst>
          </p:cNvPr>
          <p:cNvSpPr txBox="1"/>
          <p:nvPr/>
        </p:nvSpPr>
        <p:spPr>
          <a:xfrm>
            <a:off x="7026222" y="3297159"/>
            <a:ext cx="2246128" cy="523220"/>
          </a:xfrm>
          <a:prstGeom prst="rect">
            <a:avLst/>
          </a:prstGeom>
          <a:noFill/>
        </p:spPr>
        <p:txBody>
          <a:bodyPr wrap="none" rtlCol="0">
            <a:spAutoFit/>
          </a:bodyPr>
          <a:lstStyle/>
          <a:p>
            <a:r>
              <a:rPr lang="hu-HU" sz="2800" dirty="0">
                <a:latin typeface="Times New Roman" panose="02020603050405020304" pitchFamily="18" charset="0"/>
                <a:cs typeface="Times New Roman" panose="02020603050405020304" pitchFamily="18" charset="0"/>
              </a:rPr>
              <a:t>mérendő oldat</a:t>
            </a:r>
          </a:p>
        </p:txBody>
      </p:sp>
      <p:grpSp>
        <p:nvGrpSpPr>
          <p:cNvPr id="56" name="Csoportba foglalás 55">
            <a:extLst>
              <a:ext uri="{FF2B5EF4-FFF2-40B4-BE49-F238E27FC236}">
                <a16:creationId xmlns:a16="http://schemas.microsoft.com/office/drawing/2014/main" id="{E7F334E4-2024-49C0-82C1-082BACC4F748}"/>
              </a:ext>
            </a:extLst>
          </p:cNvPr>
          <p:cNvGrpSpPr/>
          <p:nvPr/>
        </p:nvGrpSpPr>
        <p:grpSpPr>
          <a:xfrm>
            <a:off x="3632407" y="2184490"/>
            <a:ext cx="4053615" cy="2639532"/>
            <a:chOff x="3632407" y="2184490"/>
            <a:chExt cx="4053615" cy="2639532"/>
          </a:xfrm>
        </p:grpSpPr>
        <p:cxnSp>
          <p:nvCxnSpPr>
            <p:cNvPr id="22" name="Egyenes összekötő nyíllal 21">
              <a:extLst>
                <a:ext uri="{FF2B5EF4-FFF2-40B4-BE49-F238E27FC236}">
                  <a16:creationId xmlns:a16="http://schemas.microsoft.com/office/drawing/2014/main" id="{0E4A203D-EC61-4018-A428-E9F11FA9EB3A}"/>
                </a:ext>
              </a:extLst>
            </p:cNvPr>
            <p:cNvCxnSpPr>
              <a:cxnSpLocks/>
            </p:cNvCxnSpPr>
            <p:nvPr/>
          </p:nvCxnSpPr>
          <p:spPr>
            <a:xfrm>
              <a:off x="4484536" y="4692669"/>
              <a:ext cx="357808" cy="0"/>
            </a:xfrm>
            <a:prstGeom prst="straightConnector1">
              <a:avLst/>
            </a:prstGeom>
            <a:ln w="50800">
              <a:solidFill>
                <a:srgbClr val="FF0000"/>
              </a:solidFill>
              <a:tailEnd type="stealth"/>
            </a:ln>
          </p:spPr>
          <p:style>
            <a:lnRef idx="1">
              <a:schemeClr val="accent1"/>
            </a:lnRef>
            <a:fillRef idx="0">
              <a:schemeClr val="accent1"/>
            </a:fillRef>
            <a:effectRef idx="0">
              <a:schemeClr val="accent1"/>
            </a:effectRef>
            <a:fontRef idx="minor">
              <a:schemeClr val="tx1"/>
            </a:fontRef>
          </p:style>
        </p:cxnSp>
        <p:grpSp>
          <p:nvGrpSpPr>
            <p:cNvPr id="50" name="Csoportba foglalás 49">
              <a:extLst>
                <a:ext uri="{FF2B5EF4-FFF2-40B4-BE49-F238E27FC236}">
                  <a16:creationId xmlns:a16="http://schemas.microsoft.com/office/drawing/2014/main" id="{FA4BA08C-2602-4774-9B64-742E3AEEFD59}"/>
                </a:ext>
              </a:extLst>
            </p:cNvPr>
            <p:cNvGrpSpPr/>
            <p:nvPr/>
          </p:nvGrpSpPr>
          <p:grpSpPr>
            <a:xfrm>
              <a:off x="3632407" y="2184490"/>
              <a:ext cx="4053615" cy="2639532"/>
              <a:chOff x="3632407" y="2039350"/>
              <a:chExt cx="4053615" cy="2639532"/>
            </a:xfrm>
          </p:grpSpPr>
          <p:cxnSp>
            <p:nvCxnSpPr>
              <p:cNvPr id="10" name="Egyenes összekötő 9">
                <a:extLst>
                  <a:ext uri="{FF2B5EF4-FFF2-40B4-BE49-F238E27FC236}">
                    <a16:creationId xmlns:a16="http://schemas.microsoft.com/office/drawing/2014/main" id="{CBF786FE-E80F-488F-B8DB-74B7837AFE92}"/>
                  </a:ext>
                </a:extLst>
              </p:cNvPr>
              <p:cNvCxnSpPr>
                <a:cxnSpLocks/>
              </p:cNvCxnSpPr>
              <p:nvPr/>
            </p:nvCxnSpPr>
            <p:spPr>
              <a:xfrm>
                <a:off x="4829331" y="2039350"/>
                <a:ext cx="0" cy="2550827"/>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églalap 13">
                <a:extLst>
                  <a:ext uri="{FF2B5EF4-FFF2-40B4-BE49-F238E27FC236}">
                    <a16:creationId xmlns:a16="http://schemas.microsoft.com/office/drawing/2014/main" id="{92CF522F-9DD2-4F70-8050-BE7268EA9CC4}"/>
                  </a:ext>
                </a:extLst>
              </p:cNvPr>
              <p:cNvSpPr/>
              <p:nvPr/>
            </p:nvSpPr>
            <p:spPr>
              <a:xfrm>
                <a:off x="4751883" y="3388464"/>
                <a:ext cx="164891" cy="108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5" name="Szövegdoboz 14">
                <a:extLst>
                  <a:ext uri="{FF2B5EF4-FFF2-40B4-BE49-F238E27FC236}">
                    <a16:creationId xmlns:a16="http://schemas.microsoft.com/office/drawing/2014/main" id="{69E4B265-777C-47F7-B859-0BB27D0E6EBB}"/>
                  </a:ext>
                </a:extLst>
              </p:cNvPr>
              <p:cNvSpPr txBox="1"/>
              <p:nvPr/>
            </p:nvSpPr>
            <p:spPr>
              <a:xfrm>
                <a:off x="3643008" y="2734879"/>
                <a:ext cx="1619354" cy="523220"/>
              </a:xfrm>
              <a:prstGeom prst="rect">
                <a:avLst/>
              </a:prstGeom>
              <a:noFill/>
            </p:spPr>
            <p:txBody>
              <a:bodyPr wrap="none" rtlCol="0">
                <a:spAutoFit/>
              </a:bodyPr>
              <a:lstStyle/>
              <a:p>
                <a:r>
                  <a:rPr lang="hu-HU" sz="2800" dirty="0" err="1">
                    <a:latin typeface="Times New Roman" panose="02020603050405020304" pitchFamily="18" charset="0"/>
                    <a:cs typeface="Times New Roman" panose="02020603050405020304" pitchFamily="18" charset="0"/>
                  </a:rPr>
                  <a:t>KCl</a:t>
                </a:r>
                <a:r>
                  <a:rPr lang="hu-HU" sz="2800" dirty="0">
                    <a:latin typeface="Times New Roman" panose="02020603050405020304" pitchFamily="18" charset="0"/>
                    <a:cs typeface="Times New Roman" panose="02020603050405020304" pitchFamily="18" charset="0"/>
                  </a:rPr>
                  <a:t>-oldat</a:t>
                </a:r>
              </a:p>
            </p:txBody>
          </p:sp>
          <p:sp>
            <p:nvSpPr>
              <p:cNvPr id="16" name="Téglalap 15">
                <a:extLst>
                  <a:ext uri="{FF2B5EF4-FFF2-40B4-BE49-F238E27FC236}">
                    <a16:creationId xmlns:a16="http://schemas.microsoft.com/office/drawing/2014/main" id="{3FD74108-8FA1-4C7B-9BBC-672CFD41CEB0}"/>
                  </a:ext>
                </a:extLst>
              </p:cNvPr>
              <p:cNvSpPr/>
              <p:nvPr/>
            </p:nvSpPr>
            <p:spPr>
              <a:xfrm>
                <a:off x="5194548" y="4287874"/>
                <a:ext cx="72000" cy="216000"/>
              </a:xfrm>
              <a:prstGeom prst="rect">
                <a:avLst/>
              </a:prstGeom>
              <a:pattFill prst="lgConfetti">
                <a:fgClr>
                  <a:schemeClr val="accent1"/>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7" name="Szövegdoboz 16">
                <a:extLst>
                  <a:ext uri="{FF2B5EF4-FFF2-40B4-BE49-F238E27FC236}">
                    <a16:creationId xmlns:a16="http://schemas.microsoft.com/office/drawing/2014/main" id="{8887B316-800A-4E08-B208-75714169D088}"/>
                  </a:ext>
                </a:extLst>
              </p:cNvPr>
              <p:cNvSpPr txBox="1"/>
              <p:nvPr/>
            </p:nvSpPr>
            <p:spPr>
              <a:xfrm>
                <a:off x="3632407" y="3247888"/>
                <a:ext cx="1215397" cy="523220"/>
              </a:xfrm>
              <a:prstGeom prst="rect">
                <a:avLst/>
              </a:prstGeom>
              <a:noFill/>
            </p:spPr>
            <p:txBody>
              <a:bodyPr wrap="none" rtlCol="0">
                <a:spAutoFit/>
              </a:bodyPr>
              <a:lstStyle/>
              <a:p>
                <a:r>
                  <a:rPr lang="hu-HU" sz="2800" dirty="0" err="1">
                    <a:latin typeface="Times New Roman" panose="02020603050405020304" pitchFamily="18" charset="0"/>
                    <a:cs typeface="Times New Roman" panose="02020603050405020304" pitchFamily="18" charset="0"/>
                  </a:rPr>
                  <a:t>AgCl</a:t>
                </a:r>
                <a:r>
                  <a:rPr lang="hu-HU" sz="2800" baseline="-25000" dirty="0">
                    <a:latin typeface="Times New Roman" panose="02020603050405020304" pitchFamily="18" charset="0"/>
                    <a:cs typeface="Times New Roman" panose="02020603050405020304" pitchFamily="18" charset="0"/>
                  </a:rPr>
                  <a:t>(s)</a:t>
                </a:r>
              </a:p>
            </p:txBody>
          </p:sp>
          <p:sp>
            <p:nvSpPr>
              <p:cNvPr id="21" name="Szövegdoboz 20">
                <a:extLst>
                  <a:ext uri="{FF2B5EF4-FFF2-40B4-BE49-F238E27FC236}">
                    <a16:creationId xmlns:a16="http://schemas.microsoft.com/office/drawing/2014/main" id="{040ABA75-537B-420F-B66B-4A683AB841A1}"/>
                  </a:ext>
                </a:extLst>
              </p:cNvPr>
              <p:cNvSpPr txBox="1"/>
              <p:nvPr/>
            </p:nvSpPr>
            <p:spPr>
              <a:xfrm>
                <a:off x="3689391" y="4155662"/>
                <a:ext cx="877163" cy="523220"/>
              </a:xfrm>
              <a:prstGeom prst="rect">
                <a:avLst/>
              </a:prstGeom>
              <a:noFill/>
            </p:spPr>
            <p:txBody>
              <a:bodyPr wrap="none" rtlCol="0">
                <a:spAutoFit/>
              </a:bodyPr>
              <a:lstStyle/>
              <a:p>
                <a:r>
                  <a:rPr lang="hu-HU" sz="2800" dirty="0" err="1">
                    <a:latin typeface="Times New Roman" panose="02020603050405020304" pitchFamily="18" charset="0"/>
                    <a:cs typeface="Times New Roman" panose="02020603050405020304" pitchFamily="18" charset="0"/>
                  </a:rPr>
                  <a:t>Ag</a:t>
                </a:r>
                <a:r>
                  <a:rPr lang="hu-HU" sz="2800" baseline="-25000" dirty="0">
                    <a:latin typeface="Times New Roman" panose="02020603050405020304" pitchFamily="18" charset="0"/>
                    <a:cs typeface="Times New Roman" panose="02020603050405020304" pitchFamily="18" charset="0"/>
                  </a:rPr>
                  <a:t>(s)</a:t>
                </a:r>
              </a:p>
            </p:txBody>
          </p:sp>
          <p:sp>
            <p:nvSpPr>
              <p:cNvPr id="26" name="Szövegdoboz 25">
                <a:extLst>
                  <a:ext uri="{FF2B5EF4-FFF2-40B4-BE49-F238E27FC236}">
                    <a16:creationId xmlns:a16="http://schemas.microsoft.com/office/drawing/2014/main" id="{15F9FF2B-EE66-4BB2-9248-ADC18973C002}"/>
                  </a:ext>
                </a:extLst>
              </p:cNvPr>
              <p:cNvSpPr txBox="1"/>
              <p:nvPr/>
            </p:nvSpPr>
            <p:spPr>
              <a:xfrm>
                <a:off x="5848660" y="4057140"/>
                <a:ext cx="1837362" cy="523220"/>
              </a:xfrm>
              <a:prstGeom prst="rect">
                <a:avLst/>
              </a:prstGeom>
              <a:noFill/>
            </p:spPr>
            <p:txBody>
              <a:bodyPr wrap="none" rtlCol="0">
                <a:spAutoFit/>
              </a:bodyPr>
              <a:lstStyle/>
              <a:p>
                <a:r>
                  <a:rPr lang="hu-HU" sz="2800" dirty="0" err="1">
                    <a:latin typeface="Times New Roman" panose="02020603050405020304" pitchFamily="18" charset="0"/>
                    <a:cs typeface="Times New Roman" panose="02020603050405020304" pitchFamily="18" charset="0"/>
                  </a:rPr>
                  <a:t>szinterüveg</a:t>
                </a:r>
                <a:endParaRPr lang="hu-HU" sz="2800" dirty="0">
                  <a:latin typeface="Times New Roman" panose="02020603050405020304" pitchFamily="18" charset="0"/>
                  <a:cs typeface="Times New Roman" panose="02020603050405020304" pitchFamily="18" charset="0"/>
                </a:endParaRPr>
              </a:p>
            </p:txBody>
          </p:sp>
          <p:cxnSp>
            <p:nvCxnSpPr>
              <p:cNvPr id="27" name="Egyenes összekötő nyíllal 26">
                <a:extLst>
                  <a:ext uri="{FF2B5EF4-FFF2-40B4-BE49-F238E27FC236}">
                    <a16:creationId xmlns:a16="http://schemas.microsoft.com/office/drawing/2014/main" id="{EF839A8A-DB2A-4DEF-895E-55A0165629C6}"/>
                  </a:ext>
                </a:extLst>
              </p:cNvPr>
              <p:cNvCxnSpPr>
                <a:cxnSpLocks/>
              </p:cNvCxnSpPr>
              <p:nvPr/>
            </p:nvCxnSpPr>
            <p:spPr>
              <a:xfrm flipH="1">
                <a:off x="5306519" y="4392805"/>
                <a:ext cx="494675" cy="0"/>
              </a:xfrm>
              <a:prstGeom prst="straightConnector1">
                <a:avLst/>
              </a:prstGeom>
              <a:ln w="50800">
                <a:solidFill>
                  <a:srgbClr val="FF0000"/>
                </a:solidFill>
                <a:tailEnd type="stealth"/>
              </a:ln>
            </p:spPr>
            <p:style>
              <a:lnRef idx="1">
                <a:schemeClr val="accent1"/>
              </a:lnRef>
              <a:fillRef idx="0">
                <a:schemeClr val="accent1"/>
              </a:fillRef>
              <a:effectRef idx="0">
                <a:schemeClr val="accent1"/>
              </a:effectRef>
              <a:fontRef idx="minor">
                <a:schemeClr val="tx1"/>
              </a:fontRef>
            </p:style>
          </p:cxnSp>
        </p:grpSp>
        <p:cxnSp>
          <p:nvCxnSpPr>
            <p:cNvPr id="19" name="Egyenes összekötő nyíllal 18">
              <a:extLst>
                <a:ext uri="{FF2B5EF4-FFF2-40B4-BE49-F238E27FC236}">
                  <a16:creationId xmlns:a16="http://schemas.microsoft.com/office/drawing/2014/main" id="{E8791DA3-FAC1-4BB1-9076-0E505B40FFAA}"/>
                </a:ext>
              </a:extLst>
            </p:cNvPr>
            <p:cNvCxnSpPr>
              <a:cxnSpLocks/>
            </p:cNvCxnSpPr>
            <p:nvPr/>
          </p:nvCxnSpPr>
          <p:spPr>
            <a:xfrm>
              <a:off x="4452730" y="3857782"/>
              <a:ext cx="393590" cy="397565"/>
            </a:xfrm>
            <a:prstGeom prst="straightConnector1">
              <a:avLst/>
            </a:prstGeom>
            <a:ln w="50800">
              <a:solidFill>
                <a:srgbClr val="FF0000"/>
              </a:solidFill>
              <a:tailEnd type="stealth"/>
            </a:ln>
          </p:spPr>
          <p:style>
            <a:lnRef idx="1">
              <a:schemeClr val="accent1"/>
            </a:lnRef>
            <a:fillRef idx="0">
              <a:schemeClr val="accent1"/>
            </a:fillRef>
            <a:effectRef idx="0">
              <a:schemeClr val="accent1"/>
            </a:effectRef>
            <a:fontRef idx="minor">
              <a:schemeClr val="tx1"/>
            </a:fontRef>
          </p:style>
        </p:cxnSp>
      </p:grpSp>
      <p:sp>
        <p:nvSpPr>
          <p:cNvPr id="7" name="Szövegdoboz 6">
            <a:extLst>
              <a:ext uri="{FF2B5EF4-FFF2-40B4-BE49-F238E27FC236}">
                <a16:creationId xmlns:a16="http://schemas.microsoft.com/office/drawing/2014/main" id="{8FA9FA5B-F641-4B96-883D-E446CA7CFD79}"/>
              </a:ext>
            </a:extLst>
          </p:cNvPr>
          <p:cNvSpPr txBox="1"/>
          <p:nvPr/>
        </p:nvSpPr>
        <p:spPr>
          <a:xfrm>
            <a:off x="3920492" y="5404505"/>
            <a:ext cx="1056636" cy="523220"/>
          </a:xfrm>
          <a:prstGeom prst="rect">
            <a:avLst/>
          </a:prstGeom>
          <a:noFill/>
        </p:spPr>
        <p:txBody>
          <a:bodyPr wrap="none" rtlCol="0">
            <a:spAutoFit/>
          </a:bodyPr>
          <a:lstStyle/>
          <a:p>
            <a:r>
              <a:rPr lang="hu-HU" sz="2800" dirty="0">
                <a:latin typeface="Times New Roman" panose="02020603050405020304" pitchFamily="18" charset="0"/>
                <a:cs typeface="Times New Roman" panose="02020603050405020304" pitchFamily="18" charset="0"/>
              </a:rPr>
              <a:t>puffer</a:t>
            </a:r>
          </a:p>
        </p:txBody>
      </p:sp>
      <p:grpSp>
        <p:nvGrpSpPr>
          <p:cNvPr id="55" name="Csoportba foglalás 54">
            <a:extLst>
              <a:ext uri="{FF2B5EF4-FFF2-40B4-BE49-F238E27FC236}">
                <a16:creationId xmlns:a16="http://schemas.microsoft.com/office/drawing/2014/main" id="{B9AC59ED-23B9-4318-8079-2ABC6CD9C184}"/>
              </a:ext>
            </a:extLst>
          </p:cNvPr>
          <p:cNvGrpSpPr/>
          <p:nvPr/>
        </p:nvGrpSpPr>
        <p:grpSpPr>
          <a:xfrm>
            <a:off x="3415188" y="4919309"/>
            <a:ext cx="2002608" cy="1480701"/>
            <a:chOff x="3415188" y="4919309"/>
            <a:chExt cx="2002608" cy="1480701"/>
          </a:xfrm>
        </p:grpSpPr>
        <p:sp>
          <p:nvSpPr>
            <p:cNvPr id="30" name="Szövegdoboz 29">
              <a:extLst>
                <a:ext uri="{FF2B5EF4-FFF2-40B4-BE49-F238E27FC236}">
                  <a16:creationId xmlns:a16="http://schemas.microsoft.com/office/drawing/2014/main" id="{5C4C900D-66A5-4877-87AF-7C1B06EF2153}"/>
                </a:ext>
              </a:extLst>
            </p:cNvPr>
            <p:cNvSpPr txBox="1"/>
            <p:nvPr/>
          </p:nvSpPr>
          <p:spPr>
            <a:xfrm>
              <a:off x="3469052" y="4919309"/>
              <a:ext cx="300082" cy="369332"/>
            </a:xfrm>
            <a:prstGeom prst="rect">
              <a:avLst/>
            </a:prstGeom>
            <a:noFill/>
          </p:spPr>
          <p:txBody>
            <a:bodyPr wrap="none" rtlCol="0">
              <a:spAutoFit/>
            </a:bodyPr>
            <a:lstStyle/>
            <a:p>
              <a:r>
                <a:rPr lang="hu-HU" dirty="0">
                  <a:solidFill>
                    <a:srgbClr val="FF0000"/>
                  </a:solidFill>
                </a:rPr>
                <a:t>+</a:t>
              </a:r>
            </a:p>
          </p:txBody>
        </p:sp>
        <p:sp>
          <p:nvSpPr>
            <p:cNvPr id="31" name="Szövegdoboz 30">
              <a:extLst>
                <a:ext uri="{FF2B5EF4-FFF2-40B4-BE49-F238E27FC236}">
                  <a16:creationId xmlns:a16="http://schemas.microsoft.com/office/drawing/2014/main" id="{515B56C2-8C54-46AE-8B6B-9C7B6C4AF6FC}"/>
                </a:ext>
              </a:extLst>
            </p:cNvPr>
            <p:cNvSpPr txBox="1"/>
            <p:nvPr/>
          </p:nvSpPr>
          <p:spPr>
            <a:xfrm>
              <a:off x="3415188" y="5272605"/>
              <a:ext cx="300082" cy="369332"/>
            </a:xfrm>
            <a:prstGeom prst="rect">
              <a:avLst/>
            </a:prstGeom>
            <a:noFill/>
          </p:spPr>
          <p:txBody>
            <a:bodyPr wrap="none" rtlCol="0">
              <a:spAutoFit/>
            </a:bodyPr>
            <a:lstStyle/>
            <a:p>
              <a:r>
                <a:rPr lang="hu-HU" dirty="0">
                  <a:solidFill>
                    <a:srgbClr val="FF0000"/>
                  </a:solidFill>
                </a:rPr>
                <a:t>+</a:t>
              </a:r>
            </a:p>
          </p:txBody>
        </p:sp>
        <p:sp>
          <p:nvSpPr>
            <p:cNvPr id="32" name="Szövegdoboz 31">
              <a:extLst>
                <a:ext uri="{FF2B5EF4-FFF2-40B4-BE49-F238E27FC236}">
                  <a16:creationId xmlns:a16="http://schemas.microsoft.com/office/drawing/2014/main" id="{2DF256BF-ABD7-4D83-AD37-B80E9F2A9CEA}"/>
                </a:ext>
              </a:extLst>
            </p:cNvPr>
            <p:cNvSpPr txBox="1"/>
            <p:nvPr/>
          </p:nvSpPr>
          <p:spPr>
            <a:xfrm>
              <a:off x="5091588" y="4919309"/>
              <a:ext cx="300082" cy="369332"/>
            </a:xfrm>
            <a:prstGeom prst="rect">
              <a:avLst/>
            </a:prstGeom>
            <a:noFill/>
          </p:spPr>
          <p:txBody>
            <a:bodyPr wrap="none" rtlCol="0">
              <a:spAutoFit/>
            </a:bodyPr>
            <a:lstStyle/>
            <a:p>
              <a:r>
                <a:rPr lang="hu-HU" dirty="0">
                  <a:solidFill>
                    <a:srgbClr val="FF0000"/>
                  </a:solidFill>
                </a:rPr>
                <a:t>+</a:t>
              </a:r>
            </a:p>
          </p:txBody>
        </p:sp>
        <p:sp>
          <p:nvSpPr>
            <p:cNvPr id="33" name="Szövegdoboz 32">
              <a:extLst>
                <a:ext uri="{FF2B5EF4-FFF2-40B4-BE49-F238E27FC236}">
                  <a16:creationId xmlns:a16="http://schemas.microsoft.com/office/drawing/2014/main" id="{A2AB82FF-400B-4EE3-B084-D308D413A0BD}"/>
                </a:ext>
              </a:extLst>
            </p:cNvPr>
            <p:cNvSpPr txBox="1"/>
            <p:nvPr/>
          </p:nvSpPr>
          <p:spPr>
            <a:xfrm>
              <a:off x="5052400" y="5577405"/>
              <a:ext cx="300082" cy="369332"/>
            </a:xfrm>
            <a:prstGeom prst="rect">
              <a:avLst/>
            </a:prstGeom>
            <a:noFill/>
          </p:spPr>
          <p:txBody>
            <a:bodyPr wrap="none" rtlCol="0">
              <a:spAutoFit/>
            </a:bodyPr>
            <a:lstStyle/>
            <a:p>
              <a:r>
                <a:rPr lang="hu-HU" dirty="0">
                  <a:solidFill>
                    <a:srgbClr val="FF0000"/>
                  </a:solidFill>
                </a:rPr>
                <a:t>+</a:t>
              </a:r>
            </a:p>
          </p:txBody>
        </p:sp>
        <p:sp>
          <p:nvSpPr>
            <p:cNvPr id="34" name="Szövegdoboz 33">
              <a:extLst>
                <a:ext uri="{FF2B5EF4-FFF2-40B4-BE49-F238E27FC236}">
                  <a16:creationId xmlns:a16="http://schemas.microsoft.com/office/drawing/2014/main" id="{C44BCFF1-45A3-413F-AE5C-7A1CEFC438A4}"/>
                </a:ext>
              </a:extLst>
            </p:cNvPr>
            <p:cNvSpPr txBox="1"/>
            <p:nvPr/>
          </p:nvSpPr>
          <p:spPr>
            <a:xfrm>
              <a:off x="5117714" y="5259541"/>
              <a:ext cx="300082" cy="369332"/>
            </a:xfrm>
            <a:prstGeom prst="rect">
              <a:avLst/>
            </a:prstGeom>
            <a:noFill/>
          </p:spPr>
          <p:txBody>
            <a:bodyPr wrap="none" rtlCol="0">
              <a:spAutoFit/>
            </a:bodyPr>
            <a:lstStyle/>
            <a:p>
              <a:r>
                <a:rPr lang="hu-HU" dirty="0">
                  <a:solidFill>
                    <a:srgbClr val="FF0000"/>
                  </a:solidFill>
                </a:rPr>
                <a:t>+</a:t>
              </a:r>
            </a:p>
          </p:txBody>
        </p:sp>
        <p:sp>
          <p:nvSpPr>
            <p:cNvPr id="35" name="Szövegdoboz 34">
              <a:extLst>
                <a:ext uri="{FF2B5EF4-FFF2-40B4-BE49-F238E27FC236}">
                  <a16:creationId xmlns:a16="http://schemas.microsoft.com/office/drawing/2014/main" id="{29A8EEF0-514E-4057-A10F-800CB8663090}"/>
                </a:ext>
              </a:extLst>
            </p:cNvPr>
            <p:cNvSpPr txBox="1"/>
            <p:nvPr/>
          </p:nvSpPr>
          <p:spPr>
            <a:xfrm>
              <a:off x="3502274" y="5551279"/>
              <a:ext cx="300082" cy="369332"/>
            </a:xfrm>
            <a:prstGeom prst="rect">
              <a:avLst/>
            </a:prstGeom>
            <a:noFill/>
          </p:spPr>
          <p:txBody>
            <a:bodyPr wrap="none" rtlCol="0">
              <a:spAutoFit/>
            </a:bodyPr>
            <a:lstStyle/>
            <a:p>
              <a:r>
                <a:rPr lang="hu-HU" dirty="0">
                  <a:solidFill>
                    <a:srgbClr val="FF0000"/>
                  </a:solidFill>
                </a:rPr>
                <a:t>+</a:t>
              </a:r>
            </a:p>
          </p:txBody>
        </p:sp>
        <p:sp>
          <p:nvSpPr>
            <p:cNvPr id="36" name="Szövegdoboz 35">
              <a:extLst>
                <a:ext uri="{FF2B5EF4-FFF2-40B4-BE49-F238E27FC236}">
                  <a16:creationId xmlns:a16="http://schemas.microsoft.com/office/drawing/2014/main" id="{BEB398E0-805D-4E2A-BDF1-74850C692859}"/>
                </a:ext>
              </a:extLst>
            </p:cNvPr>
            <p:cNvSpPr txBox="1"/>
            <p:nvPr/>
          </p:nvSpPr>
          <p:spPr>
            <a:xfrm>
              <a:off x="3654673" y="5790765"/>
              <a:ext cx="300082" cy="369332"/>
            </a:xfrm>
            <a:prstGeom prst="rect">
              <a:avLst/>
            </a:prstGeom>
            <a:noFill/>
          </p:spPr>
          <p:txBody>
            <a:bodyPr wrap="none" rtlCol="0">
              <a:spAutoFit/>
            </a:bodyPr>
            <a:lstStyle/>
            <a:p>
              <a:r>
                <a:rPr lang="hu-HU" dirty="0">
                  <a:solidFill>
                    <a:srgbClr val="FF0000"/>
                  </a:solidFill>
                </a:rPr>
                <a:t>+</a:t>
              </a:r>
            </a:p>
          </p:txBody>
        </p:sp>
        <p:sp>
          <p:nvSpPr>
            <p:cNvPr id="37" name="Szövegdoboz 36">
              <a:extLst>
                <a:ext uri="{FF2B5EF4-FFF2-40B4-BE49-F238E27FC236}">
                  <a16:creationId xmlns:a16="http://schemas.microsoft.com/office/drawing/2014/main" id="{4A62CE80-5848-4BA0-9889-83F79D87DA2E}"/>
                </a:ext>
              </a:extLst>
            </p:cNvPr>
            <p:cNvSpPr txBox="1"/>
            <p:nvPr/>
          </p:nvSpPr>
          <p:spPr>
            <a:xfrm>
              <a:off x="3876743" y="5943165"/>
              <a:ext cx="300082" cy="369332"/>
            </a:xfrm>
            <a:prstGeom prst="rect">
              <a:avLst/>
            </a:prstGeom>
            <a:noFill/>
          </p:spPr>
          <p:txBody>
            <a:bodyPr wrap="none" rtlCol="0">
              <a:spAutoFit/>
            </a:bodyPr>
            <a:lstStyle/>
            <a:p>
              <a:r>
                <a:rPr lang="hu-HU" dirty="0">
                  <a:solidFill>
                    <a:srgbClr val="FF0000"/>
                  </a:solidFill>
                </a:rPr>
                <a:t>+</a:t>
              </a:r>
            </a:p>
          </p:txBody>
        </p:sp>
        <p:sp>
          <p:nvSpPr>
            <p:cNvPr id="38" name="Szövegdoboz 37">
              <a:extLst>
                <a:ext uri="{FF2B5EF4-FFF2-40B4-BE49-F238E27FC236}">
                  <a16:creationId xmlns:a16="http://schemas.microsoft.com/office/drawing/2014/main" id="{A8D5CBE5-D147-4650-ADDE-7DE11C99467D}"/>
                </a:ext>
              </a:extLst>
            </p:cNvPr>
            <p:cNvSpPr txBox="1"/>
            <p:nvPr/>
          </p:nvSpPr>
          <p:spPr>
            <a:xfrm>
              <a:off x="4882583" y="5808182"/>
              <a:ext cx="300082" cy="369332"/>
            </a:xfrm>
            <a:prstGeom prst="rect">
              <a:avLst/>
            </a:prstGeom>
            <a:noFill/>
          </p:spPr>
          <p:txBody>
            <a:bodyPr wrap="none" rtlCol="0">
              <a:spAutoFit/>
            </a:bodyPr>
            <a:lstStyle/>
            <a:p>
              <a:r>
                <a:rPr lang="hu-HU" dirty="0">
                  <a:solidFill>
                    <a:srgbClr val="FF0000"/>
                  </a:solidFill>
                </a:rPr>
                <a:t>+</a:t>
              </a:r>
            </a:p>
          </p:txBody>
        </p:sp>
        <p:sp>
          <p:nvSpPr>
            <p:cNvPr id="39" name="Szövegdoboz 38">
              <a:extLst>
                <a:ext uri="{FF2B5EF4-FFF2-40B4-BE49-F238E27FC236}">
                  <a16:creationId xmlns:a16="http://schemas.microsoft.com/office/drawing/2014/main" id="{CEF09A9E-CDDC-4F45-BE15-E188FECA9D9A}"/>
                </a:ext>
              </a:extLst>
            </p:cNvPr>
            <p:cNvSpPr txBox="1"/>
            <p:nvPr/>
          </p:nvSpPr>
          <p:spPr>
            <a:xfrm>
              <a:off x="4687591" y="5960582"/>
              <a:ext cx="300082" cy="369332"/>
            </a:xfrm>
            <a:prstGeom prst="rect">
              <a:avLst/>
            </a:prstGeom>
            <a:noFill/>
          </p:spPr>
          <p:txBody>
            <a:bodyPr wrap="none" rtlCol="0">
              <a:spAutoFit/>
            </a:bodyPr>
            <a:lstStyle/>
            <a:p>
              <a:r>
                <a:rPr lang="hu-HU" dirty="0">
                  <a:solidFill>
                    <a:srgbClr val="FF0000"/>
                  </a:solidFill>
                </a:rPr>
                <a:t>+</a:t>
              </a:r>
            </a:p>
          </p:txBody>
        </p:sp>
        <p:sp>
          <p:nvSpPr>
            <p:cNvPr id="40" name="Szövegdoboz 39">
              <a:extLst>
                <a:ext uri="{FF2B5EF4-FFF2-40B4-BE49-F238E27FC236}">
                  <a16:creationId xmlns:a16="http://schemas.microsoft.com/office/drawing/2014/main" id="{79FC137E-C6F4-44BB-A079-593006BBFC61}"/>
                </a:ext>
              </a:extLst>
            </p:cNvPr>
            <p:cNvSpPr txBox="1"/>
            <p:nvPr/>
          </p:nvSpPr>
          <p:spPr>
            <a:xfrm>
              <a:off x="4412319" y="6025896"/>
              <a:ext cx="300082" cy="369332"/>
            </a:xfrm>
            <a:prstGeom prst="rect">
              <a:avLst/>
            </a:prstGeom>
            <a:noFill/>
          </p:spPr>
          <p:txBody>
            <a:bodyPr wrap="none" rtlCol="0">
              <a:spAutoFit/>
            </a:bodyPr>
            <a:lstStyle/>
            <a:p>
              <a:r>
                <a:rPr lang="hu-HU" dirty="0">
                  <a:solidFill>
                    <a:srgbClr val="FF0000"/>
                  </a:solidFill>
                </a:rPr>
                <a:t>+</a:t>
              </a:r>
            </a:p>
          </p:txBody>
        </p:sp>
        <p:sp>
          <p:nvSpPr>
            <p:cNvPr id="41" name="Szövegdoboz 40">
              <a:extLst>
                <a:ext uri="{FF2B5EF4-FFF2-40B4-BE49-F238E27FC236}">
                  <a16:creationId xmlns:a16="http://schemas.microsoft.com/office/drawing/2014/main" id="{6F5F0FC7-6DF1-4743-9F62-56D0BD4FBDD4}"/>
                </a:ext>
              </a:extLst>
            </p:cNvPr>
            <p:cNvSpPr txBox="1"/>
            <p:nvPr/>
          </p:nvSpPr>
          <p:spPr>
            <a:xfrm>
              <a:off x="4120583" y="6030678"/>
              <a:ext cx="300082" cy="369332"/>
            </a:xfrm>
            <a:prstGeom prst="rect">
              <a:avLst/>
            </a:prstGeom>
            <a:noFill/>
          </p:spPr>
          <p:txBody>
            <a:bodyPr wrap="none" rtlCol="0">
              <a:spAutoFit/>
            </a:bodyPr>
            <a:lstStyle/>
            <a:p>
              <a:r>
                <a:rPr lang="hu-HU" dirty="0">
                  <a:solidFill>
                    <a:srgbClr val="FF0000"/>
                  </a:solidFill>
                </a:rPr>
                <a:t>+</a:t>
              </a:r>
            </a:p>
          </p:txBody>
        </p:sp>
      </p:grpSp>
      <p:grpSp>
        <p:nvGrpSpPr>
          <p:cNvPr id="52" name="Csoportba foglalás 51">
            <a:extLst>
              <a:ext uri="{FF2B5EF4-FFF2-40B4-BE49-F238E27FC236}">
                <a16:creationId xmlns:a16="http://schemas.microsoft.com/office/drawing/2014/main" id="{9BA3BA07-B831-4BB1-9EF7-9EFF3E9E4BE1}"/>
              </a:ext>
            </a:extLst>
          </p:cNvPr>
          <p:cNvGrpSpPr/>
          <p:nvPr/>
        </p:nvGrpSpPr>
        <p:grpSpPr>
          <a:xfrm>
            <a:off x="3217251" y="5080023"/>
            <a:ext cx="2443207" cy="1588532"/>
            <a:chOff x="3217252" y="5068070"/>
            <a:chExt cx="2443207" cy="1588532"/>
          </a:xfrm>
        </p:grpSpPr>
        <p:sp>
          <p:nvSpPr>
            <p:cNvPr id="42" name="Szövegdoboz 41">
              <a:extLst>
                <a:ext uri="{FF2B5EF4-FFF2-40B4-BE49-F238E27FC236}">
                  <a16:creationId xmlns:a16="http://schemas.microsoft.com/office/drawing/2014/main" id="{76D2238A-3A05-4711-ABE1-6BF359831C5E}"/>
                </a:ext>
              </a:extLst>
            </p:cNvPr>
            <p:cNvSpPr txBox="1"/>
            <p:nvPr/>
          </p:nvSpPr>
          <p:spPr>
            <a:xfrm>
              <a:off x="5255602" y="5701482"/>
              <a:ext cx="300082" cy="369332"/>
            </a:xfrm>
            <a:prstGeom prst="rect">
              <a:avLst/>
            </a:prstGeom>
            <a:noFill/>
          </p:spPr>
          <p:txBody>
            <a:bodyPr wrap="none" rtlCol="0">
              <a:spAutoFit/>
            </a:bodyPr>
            <a:lstStyle/>
            <a:p>
              <a:r>
                <a:rPr lang="hu-HU" dirty="0">
                  <a:solidFill>
                    <a:srgbClr val="FF0000"/>
                  </a:solidFill>
                </a:rPr>
                <a:t>+</a:t>
              </a:r>
            </a:p>
          </p:txBody>
        </p:sp>
        <p:sp>
          <p:nvSpPr>
            <p:cNvPr id="43" name="Szövegdoboz 42">
              <a:extLst>
                <a:ext uri="{FF2B5EF4-FFF2-40B4-BE49-F238E27FC236}">
                  <a16:creationId xmlns:a16="http://schemas.microsoft.com/office/drawing/2014/main" id="{4388356E-131D-4068-A8B8-C0B5D93B5063}"/>
                </a:ext>
              </a:extLst>
            </p:cNvPr>
            <p:cNvSpPr txBox="1"/>
            <p:nvPr/>
          </p:nvSpPr>
          <p:spPr>
            <a:xfrm>
              <a:off x="5360377" y="5068070"/>
              <a:ext cx="300082" cy="369332"/>
            </a:xfrm>
            <a:prstGeom prst="rect">
              <a:avLst/>
            </a:prstGeom>
            <a:noFill/>
          </p:spPr>
          <p:txBody>
            <a:bodyPr wrap="none" rtlCol="0">
              <a:spAutoFit/>
            </a:bodyPr>
            <a:lstStyle/>
            <a:p>
              <a:r>
                <a:rPr lang="hu-HU" dirty="0">
                  <a:solidFill>
                    <a:srgbClr val="FF0000"/>
                  </a:solidFill>
                </a:rPr>
                <a:t>+</a:t>
              </a:r>
            </a:p>
          </p:txBody>
        </p:sp>
        <p:sp>
          <p:nvSpPr>
            <p:cNvPr id="44" name="Szövegdoboz 43">
              <a:extLst>
                <a:ext uri="{FF2B5EF4-FFF2-40B4-BE49-F238E27FC236}">
                  <a16:creationId xmlns:a16="http://schemas.microsoft.com/office/drawing/2014/main" id="{BA044DB2-39DA-47A1-8850-EC08AF726114}"/>
                </a:ext>
              </a:extLst>
            </p:cNvPr>
            <p:cNvSpPr txBox="1"/>
            <p:nvPr/>
          </p:nvSpPr>
          <p:spPr>
            <a:xfrm>
              <a:off x="4798402" y="6144393"/>
              <a:ext cx="300082" cy="369332"/>
            </a:xfrm>
            <a:prstGeom prst="rect">
              <a:avLst/>
            </a:prstGeom>
            <a:noFill/>
          </p:spPr>
          <p:txBody>
            <a:bodyPr wrap="none" rtlCol="0">
              <a:spAutoFit/>
            </a:bodyPr>
            <a:lstStyle/>
            <a:p>
              <a:r>
                <a:rPr lang="hu-HU" dirty="0">
                  <a:solidFill>
                    <a:srgbClr val="FF0000"/>
                  </a:solidFill>
                </a:rPr>
                <a:t>+</a:t>
              </a:r>
            </a:p>
          </p:txBody>
        </p:sp>
        <p:sp>
          <p:nvSpPr>
            <p:cNvPr id="45" name="Szövegdoboz 44">
              <a:extLst>
                <a:ext uri="{FF2B5EF4-FFF2-40B4-BE49-F238E27FC236}">
                  <a16:creationId xmlns:a16="http://schemas.microsoft.com/office/drawing/2014/main" id="{132E3A38-AC18-49DF-8644-A4BC41586179}"/>
                </a:ext>
              </a:extLst>
            </p:cNvPr>
            <p:cNvSpPr txBox="1"/>
            <p:nvPr/>
          </p:nvSpPr>
          <p:spPr>
            <a:xfrm>
              <a:off x="3750653" y="6144395"/>
              <a:ext cx="300082" cy="369332"/>
            </a:xfrm>
            <a:prstGeom prst="rect">
              <a:avLst/>
            </a:prstGeom>
            <a:noFill/>
          </p:spPr>
          <p:txBody>
            <a:bodyPr wrap="none" rtlCol="0">
              <a:spAutoFit/>
            </a:bodyPr>
            <a:lstStyle/>
            <a:p>
              <a:r>
                <a:rPr lang="hu-HU" dirty="0">
                  <a:solidFill>
                    <a:srgbClr val="FF0000"/>
                  </a:solidFill>
                </a:rPr>
                <a:t>+</a:t>
              </a:r>
            </a:p>
          </p:txBody>
        </p:sp>
        <p:sp>
          <p:nvSpPr>
            <p:cNvPr id="46" name="Szövegdoboz 45">
              <a:extLst>
                <a:ext uri="{FF2B5EF4-FFF2-40B4-BE49-F238E27FC236}">
                  <a16:creationId xmlns:a16="http://schemas.microsoft.com/office/drawing/2014/main" id="{01475CAF-E544-4923-A65E-250E98EBA830}"/>
                </a:ext>
              </a:extLst>
            </p:cNvPr>
            <p:cNvSpPr txBox="1"/>
            <p:nvPr/>
          </p:nvSpPr>
          <p:spPr>
            <a:xfrm>
              <a:off x="3326790" y="5691957"/>
              <a:ext cx="300082" cy="369332"/>
            </a:xfrm>
            <a:prstGeom prst="rect">
              <a:avLst/>
            </a:prstGeom>
            <a:noFill/>
          </p:spPr>
          <p:txBody>
            <a:bodyPr wrap="none" rtlCol="0">
              <a:spAutoFit/>
            </a:bodyPr>
            <a:lstStyle/>
            <a:p>
              <a:r>
                <a:rPr lang="hu-HU" dirty="0">
                  <a:solidFill>
                    <a:srgbClr val="FF0000"/>
                  </a:solidFill>
                </a:rPr>
                <a:t>+</a:t>
              </a:r>
            </a:p>
          </p:txBody>
        </p:sp>
        <p:sp>
          <p:nvSpPr>
            <p:cNvPr id="47" name="Szövegdoboz 46">
              <a:extLst>
                <a:ext uri="{FF2B5EF4-FFF2-40B4-BE49-F238E27FC236}">
                  <a16:creationId xmlns:a16="http://schemas.microsoft.com/office/drawing/2014/main" id="{03C742DE-BE39-4FA0-8D91-B952DEF60A9B}"/>
                </a:ext>
              </a:extLst>
            </p:cNvPr>
            <p:cNvSpPr txBox="1"/>
            <p:nvPr/>
          </p:nvSpPr>
          <p:spPr>
            <a:xfrm>
              <a:off x="3217252" y="5072832"/>
              <a:ext cx="300082" cy="369332"/>
            </a:xfrm>
            <a:prstGeom prst="rect">
              <a:avLst/>
            </a:prstGeom>
            <a:noFill/>
          </p:spPr>
          <p:txBody>
            <a:bodyPr wrap="none" rtlCol="0">
              <a:spAutoFit/>
            </a:bodyPr>
            <a:lstStyle/>
            <a:p>
              <a:r>
                <a:rPr lang="hu-HU" dirty="0">
                  <a:solidFill>
                    <a:srgbClr val="FF0000"/>
                  </a:solidFill>
                </a:rPr>
                <a:t>+</a:t>
              </a:r>
            </a:p>
          </p:txBody>
        </p:sp>
        <p:sp>
          <p:nvSpPr>
            <p:cNvPr id="48" name="Szövegdoboz 47">
              <a:extLst>
                <a:ext uri="{FF2B5EF4-FFF2-40B4-BE49-F238E27FC236}">
                  <a16:creationId xmlns:a16="http://schemas.microsoft.com/office/drawing/2014/main" id="{8FB351A6-B2DF-4CD8-AD35-3BDF24BB6C0C}"/>
                </a:ext>
              </a:extLst>
            </p:cNvPr>
            <p:cNvSpPr txBox="1"/>
            <p:nvPr/>
          </p:nvSpPr>
          <p:spPr>
            <a:xfrm>
              <a:off x="4269765" y="6287270"/>
              <a:ext cx="300082" cy="369332"/>
            </a:xfrm>
            <a:prstGeom prst="rect">
              <a:avLst/>
            </a:prstGeom>
            <a:noFill/>
          </p:spPr>
          <p:txBody>
            <a:bodyPr wrap="none" rtlCol="0">
              <a:spAutoFit/>
            </a:bodyPr>
            <a:lstStyle/>
            <a:p>
              <a:r>
                <a:rPr lang="hu-HU" dirty="0">
                  <a:solidFill>
                    <a:srgbClr val="FF0000"/>
                  </a:solidFill>
                </a:rPr>
                <a:t>+</a:t>
              </a:r>
            </a:p>
          </p:txBody>
        </p:sp>
      </p:grpSp>
      <p:sp>
        <p:nvSpPr>
          <p:cNvPr id="53" name="Szövegdoboz 52">
            <a:extLst>
              <a:ext uri="{FF2B5EF4-FFF2-40B4-BE49-F238E27FC236}">
                <a16:creationId xmlns:a16="http://schemas.microsoft.com/office/drawing/2014/main" id="{23DD18A8-9DEF-43CD-817F-D22C0BFE14A9}"/>
              </a:ext>
            </a:extLst>
          </p:cNvPr>
          <p:cNvSpPr txBox="1"/>
          <p:nvPr/>
        </p:nvSpPr>
        <p:spPr>
          <a:xfrm>
            <a:off x="5727193" y="5249331"/>
            <a:ext cx="3942618" cy="1241365"/>
          </a:xfrm>
          <a:prstGeom prst="rect">
            <a:avLst/>
          </a:prstGeom>
          <a:noFill/>
        </p:spPr>
        <p:txBody>
          <a:bodyPr wrap="none" rtlCol="0">
            <a:spAutoFit/>
          </a:bodyPr>
          <a:lstStyle/>
          <a:p>
            <a:r>
              <a:rPr lang="hu-HU" sz="2800" dirty="0" err="1">
                <a:latin typeface="Times New Roman" panose="02020603050405020304" pitchFamily="18" charset="0"/>
                <a:cs typeface="Times New Roman" panose="02020603050405020304" pitchFamily="18" charset="0"/>
              </a:rPr>
              <a:t>pH</a:t>
            </a:r>
            <a:r>
              <a:rPr lang="hu-HU" sz="2800" baseline="-25000" dirty="0" err="1">
                <a:latin typeface="Times New Roman" panose="02020603050405020304" pitchFamily="18" charset="0"/>
                <a:cs typeface="Times New Roman" panose="02020603050405020304" pitchFamily="18" charset="0"/>
              </a:rPr>
              <a:t>puffer</a:t>
            </a:r>
            <a:r>
              <a:rPr lang="hu-HU" sz="2800" dirty="0">
                <a:latin typeface="Times New Roman" panose="02020603050405020304" pitchFamily="18" charset="0"/>
                <a:cs typeface="Times New Roman" panose="02020603050405020304" pitchFamily="18" charset="0"/>
              </a:rPr>
              <a:t> &lt; </a:t>
            </a:r>
            <a:r>
              <a:rPr lang="hu-HU" sz="2800" dirty="0" err="1">
                <a:latin typeface="Times New Roman" panose="02020603050405020304" pitchFamily="18" charset="0"/>
                <a:cs typeface="Times New Roman" panose="02020603050405020304" pitchFamily="18" charset="0"/>
              </a:rPr>
              <a:t>pH</a:t>
            </a:r>
            <a:r>
              <a:rPr lang="hu-HU" sz="2800" baseline="-25000" dirty="0" err="1">
                <a:latin typeface="Times New Roman" panose="02020603050405020304" pitchFamily="18" charset="0"/>
                <a:cs typeface="Times New Roman" panose="02020603050405020304" pitchFamily="18" charset="0"/>
              </a:rPr>
              <a:t>mérendő</a:t>
            </a:r>
            <a:r>
              <a:rPr lang="hu-HU" sz="2800" baseline="-25000" dirty="0">
                <a:latin typeface="Times New Roman" panose="02020603050405020304" pitchFamily="18" charset="0"/>
                <a:cs typeface="Times New Roman" panose="02020603050405020304" pitchFamily="18" charset="0"/>
              </a:rPr>
              <a:t> oldat</a:t>
            </a:r>
          </a:p>
          <a:p>
            <a:endParaRPr lang="hu-HU" sz="2800" baseline="-25000" dirty="0">
              <a:latin typeface="Times New Roman" panose="02020603050405020304" pitchFamily="18" charset="0"/>
              <a:cs typeface="Times New Roman" panose="02020603050405020304" pitchFamily="18" charset="0"/>
            </a:endParaRPr>
          </a:p>
          <a:p>
            <a:r>
              <a:rPr lang="hu-HU" sz="2800" dirty="0">
                <a:latin typeface="Times New Roman" panose="02020603050405020304" pitchFamily="18" charset="0"/>
                <a:cs typeface="Times New Roman" panose="02020603050405020304" pitchFamily="18" charset="0"/>
              </a:rPr>
              <a:t>[H</a:t>
            </a:r>
            <a:r>
              <a:rPr lang="hu-HU" sz="2800" baseline="30000" dirty="0">
                <a:latin typeface="Times New Roman" panose="02020603050405020304" pitchFamily="18" charset="0"/>
                <a:cs typeface="Times New Roman" panose="02020603050405020304" pitchFamily="18" charset="0"/>
              </a:rPr>
              <a:t>+</a:t>
            </a:r>
            <a:r>
              <a:rPr lang="hu-HU" sz="2800" dirty="0">
                <a:latin typeface="Times New Roman" panose="02020603050405020304" pitchFamily="18" charset="0"/>
                <a:cs typeface="Times New Roman" panose="02020603050405020304" pitchFamily="18" charset="0"/>
              </a:rPr>
              <a:t>]</a:t>
            </a:r>
            <a:r>
              <a:rPr lang="hu-HU" sz="2800" baseline="-25000" dirty="0">
                <a:latin typeface="Times New Roman" panose="02020603050405020304" pitchFamily="18" charset="0"/>
                <a:cs typeface="Times New Roman" panose="02020603050405020304" pitchFamily="18" charset="0"/>
              </a:rPr>
              <a:t>puffer</a:t>
            </a:r>
            <a:r>
              <a:rPr lang="hu-HU" sz="2800" dirty="0">
                <a:latin typeface="Times New Roman" panose="02020603050405020304" pitchFamily="18" charset="0"/>
                <a:cs typeface="Times New Roman" panose="02020603050405020304" pitchFamily="18" charset="0"/>
              </a:rPr>
              <a:t> &gt; [H</a:t>
            </a:r>
            <a:r>
              <a:rPr lang="hu-HU" sz="2800" baseline="30000" dirty="0">
                <a:latin typeface="Times New Roman" panose="02020603050405020304" pitchFamily="18" charset="0"/>
                <a:cs typeface="Times New Roman" panose="02020603050405020304" pitchFamily="18" charset="0"/>
              </a:rPr>
              <a:t>+</a:t>
            </a:r>
            <a:r>
              <a:rPr lang="hu-HU" sz="2800" dirty="0">
                <a:latin typeface="Times New Roman" panose="02020603050405020304" pitchFamily="18" charset="0"/>
                <a:cs typeface="Times New Roman" panose="02020603050405020304" pitchFamily="18" charset="0"/>
              </a:rPr>
              <a:t>]</a:t>
            </a:r>
            <a:r>
              <a:rPr lang="hu-HU" sz="2800" baseline="-25000" dirty="0">
                <a:latin typeface="Times New Roman" panose="02020603050405020304" pitchFamily="18" charset="0"/>
                <a:cs typeface="Times New Roman" panose="02020603050405020304" pitchFamily="18" charset="0"/>
              </a:rPr>
              <a:t>mérendő oldat</a:t>
            </a:r>
            <a:r>
              <a:rPr lang="hu-HU" sz="28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74704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5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p:txBody>
          <a:bodyPr/>
          <a:lstStyle/>
          <a:p>
            <a:pPr algn="ctr"/>
            <a:r>
              <a:rPr lang="hu-HU" dirty="0">
                <a:latin typeface="Times New Roman" panose="02020603050405020304" pitchFamily="18" charset="0"/>
                <a:cs typeface="Times New Roman" panose="02020603050405020304" pitchFamily="18" charset="0"/>
              </a:rPr>
              <a:t>Elsőfajú vezetők – ismétlés [43]!</a:t>
            </a:r>
          </a:p>
        </p:txBody>
      </p:sp>
      <mc:AlternateContent xmlns:mc="http://schemas.openxmlformats.org/markup-compatibility/2006" xmlns:a14="http://schemas.microsoft.com/office/drawing/2010/main">
        <mc:Choice Requires="a14">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825625"/>
                <a:ext cx="11582400" cy="4830008"/>
              </a:xfrm>
            </p:spPr>
            <p:txBody>
              <a:bodyPr/>
              <a:lstStyle/>
              <a:p>
                <a:r>
                  <a:rPr lang="hu-HU" dirty="0">
                    <a:latin typeface="Times New Roman" panose="02020603050405020304" pitchFamily="18" charset="0"/>
                    <a:cs typeface="Times New Roman" panose="02020603050405020304" pitchFamily="18" charset="0"/>
                  </a:rPr>
                  <a:t>Középiskolai fizika tanulmányaik során találkoztak az ún. elsőfajú vagy elektronvezetők elektromos vezetéssel kapcsolatos tulajdonságaival, az Ohm-törvényével, amely összefüggést teremtett az átfolyó áramot létrehozó feszültség (</a:t>
                </a:r>
                <a:r>
                  <a:rPr lang="hu-HU" i="1" dirty="0">
                    <a:latin typeface="Times New Roman" panose="02020603050405020304" pitchFamily="18" charset="0"/>
                    <a:cs typeface="Times New Roman" panose="02020603050405020304" pitchFamily="18" charset="0"/>
                  </a:rPr>
                  <a:t>U</a:t>
                </a:r>
                <a:r>
                  <a:rPr lang="hu-HU" dirty="0">
                    <a:latin typeface="Times New Roman" panose="02020603050405020304" pitchFamily="18" charset="0"/>
                    <a:cs typeface="Times New Roman" panose="02020603050405020304" pitchFamily="18" charset="0"/>
                  </a:rPr>
                  <a:t>), az áram erőssége (</a:t>
                </a:r>
                <a:r>
                  <a:rPr lang="hu-HU" i="1" dirty="0">
                    <a:latin typeface="Times New Roman" panose="02020603050405020304" pitchFamily="18" charset="0"/>
                    <a:cs typeface="Times New Roman" panose="02020603050405020304" pitchFamily="18" charset="0"/>
                  </a:rPr>
                  <a:t>I</a:t>
                </a:r>
                <a:r>
                  <a:rPr lang="hu-HU" dirty="0">
                    <a:latin typeface="Times New Roman" panose="02020603050405020304" pitchFamily="18" charset="0"/>
                    <a:cs typeface="Times New Roman" panose="02020603050405020304" pitchFamily="18" charset="0"/>
                  </a:rPr>
                  <a:t>), és a vezető ezzel szembeni ellenállása (</a:t>
                </a:r>
                <a:r>
                  <a:rPr lang="hu-HU" i="1" dirty="0">
                    <a:latin typeface="Times New Roman" panose="02020603050405020304" pitchFamily="18" charset="0"/>
                    <a:cs typeface="Times New Roman" panose="02020603050405020304" pitchFamily="18" charset="0"/>
                  </a:rPr>
                  <a:t>R</a:t>
                </a:r>
                <a:r>
                  <a:rPr lang="hu-HU" dirty="0">
                    <a:latin typeface="Times New Roman" panose="02020603050405020304" pitchFamily="18" charset="0"/>
                    <a:cs typeface="Times New Roman" panose="02020603050405020304" pitchFamily="18" charset="0"/>
                  </a:rPr>
                  <a:t>) között: </a:t>
                </a:r>
                <a:r>
                  <a:rPr lang="hu-HU" i="1" dirty="0">
                    <a:latin typeface="Times New Roman" panose="02020603050405020304" pitchFamily="18" charset="0"/>
                    <a:cs typeface="Times New Roman" panose="02020603050405020304" pitchFamily="18" charset="0"/>
                  </a:rPr>
                  <a:t>U=R·I</a:t>
                </a:r>
              </a:p>
              <a:p>
                <a:r>
                  <a:rPr lang="hu-HU" dirty="0">
                    <a:latin typeface="Times New Roman" panose="02020603050405020304" pitchFamily="18" charset="0"/>
                    <a:cs typeface="Times New Roman" panose="02020603050405020304" pitchFamily="18" charset="0"/>
                  </a:rPr>
                  <a:t>Megismerkedtek azzal is, hogy a vezető ellenállása hogyan függ annak hossza (</a:t>
                </a:r>
                <a:r>
                  <a:rPr lang="hu-HU" i="1" dirty="0">
                    <a:latin typeface="Times New Roman" panose="02020603050405020304" pitchFamily="18" charset="0"/>
                    <a:cs typeface="Times New Roman" panose="02020603050405020304" pitchFamily="18" charset="0"/>
                  </a:rPr>
                  <a:t>ℓ</a:t>
                </a:r>
                <a:r>
                  <a:rPr lang="hu-HU" dirty="0">
                    <a:latin typeface="Times New Roman" panose="02020603050405020304" pitchFamily="18" charset="0"/>
                    <a:cs typeface="Times New Roman" panose="02020603050405020304" pitchFamily="18" charset="0"/>
                  </a:rPr>
                  <a:t>), és keresztmetszete (</a:t>
                </a:r>
                <a:r>
                  <a:rPr lang="hu-HU" i="1" dirty="0">
                    <a:latin typeface="Times New Roman" panose="02020603050405020304" pitchFamily="18" charset="0"/>
                    <a:cs typeface="Times New Roman" panose="02020603050405020304" pitchFamily="18" charset="0"/>
                  </a:rPr>
                  <a:t>A</a:t>
                </a:r>
                <a:r>
                  <a:rPr lang="hu-HU" dirty="0">
                    <a:latin typeface="Times New Roman" panose="02020603050405020304" pitchFamily="18" charset="0"/>
                    <a:cs typeface="Times New Roman" panose="02020603050405020304" pitchFamily="18" charset="0"/>
                  </a:rPr>
                  <a:t>) közt: </a:t>
                </a:r>
                <a14:m>
                  <m:oMath xmlns:m="http://schemas.openxmlformats.org/officeDocument/2006/math">
                    <m:r>
                      <a:rPr lang="hu-HU" b="0" i="1" smtClean="0">
                        <a:latin typeface="Cambria Math" panose="02040503050406030204" pitchFamily="18" charset="0"/>
                        <a:cs typeface="Times New Roman" panose="02020603050405020304" pitchFamily="18" charset="0"/>
                      </a:rPr>
                      <m:t>𝑅</m:t>
                    </m:r>
                    <m:r>
                      <a:rPr lang="hu-HU" b="0" i="1" smtClean="0">
                        <a:latin typeface="Cambria Math" panose="02040503050406030204" pitchFamily="18" charset="0"/>
                        <a:cs typeface="Times New Roman" panose="02020603050405020304" pitchFamily="18" charset="0"/>
                      </a:rPr>
                      <m:t>=</m:t>
                    </m:r>
                    <m:r>
                      <a:rPr lang="hu-HU" b="0" i="1" smtClean="0">
                        <a:latin typeface="Cambria Math" panose="02040503050406030204" pitchFamily="18" charset="0"/>
                        <a:ea typeface="Cambria Math" panose="02040503050406030204" pitchFamily="18" charset="0"/>
                        <a:cs typeface="Times New Roman" panose="02020603050405020304" pitchFamily="18" charset="0"/>
                      </a:rPr>
                      <m:t>𝜌</m:t>
                    </m:r>
                    <m:f>
                      <m:fPr>
                        <m:ctrlPr>
                          <a:rPr lang="hu-HU" b="0" i="1" smtClean="0">
                            <a:latin typeface="Cambria Math" panose="02040503050406030204" pitchFamily="18" charset="0"/>
                            <a:cs typeface="Times New Roman" panose="02020603050405020304" pitchFamily="18" charset="0"/>
                          </a:rPr>
                        </m:ctrlPr>
                      </m:fPr>
                      <m:num>
                        <m:r>
                          <a:rPr lang="hu-HU" b="0" i="1" smtClean="0">
                            <a:latin typeface="Cambria Math" panose="02040503050406030204" pitchFamily="18" charset="0"/>
                            <a:ea typeface="Cambria Math" panose="02040503050406030204" pitchFamily="18" charset="0"/>
                            <a:cs typeface="Times New Roman" panose="02020603050405020304" pitchFamily="18" charset="0"/>
                          </a:rPr>
                          <m:t>ℓ</m:t>
                        </m:r>
                      </m:num>
                      <m:den>
                        <m:r>
                          <a:rPr lang="hu-HU" b="0" i="1" smtClean="0">
                            <a:latin typeface="Cambria Math" panose="02040503050406030204" pitchFamily="18" charset="0"/>
                            <a:cs typeface="Times New Roman" panose="02020603050405020304" pitchFamily="18" charset="0"/>
                          </a:rPr>
                          <m:t>𝐴</m:t>
                        </m:r>
                      </m:den>
                    </m:f>
                  </m:oMath>
                </a14:m>
                <a:r>
                  <a:rPr lang="hu-HU" dirty="0">
                    <a:latin typeface="Times New Roman" panose="02020603050405020304" pitchFamily="18" charset="0"/>
                    <a:cs typeface="Times New Roman" panose="02020603050405020304" pitchFamily="18" charset="0"/>
                  </a:rPr>
                  <a:t> ahol </a:t>
                </a:r>
                <a:r>
                  <a:rPr lang="el-GR" dirty="0">
                    <a:latin typeface="Times New Roman" panose="02020603050405020304" pitchFamily="18" charset="0"/>
                    <a:cs typeface="Times New Roman" panose="02020603050405020304" pitchFamily="18" charset="0"/>
                  </a:rPr>
                  <a:t>ρ</a:t>
                </a:r>
                <a:r>
                  <a:rPr lang="hu-HU" dirty="0">
                    <a:latin typeface="Times New Roman" panose="02020603050405020304" pitchFamily="18" charset="0"/>
                    <a:cs typeface="Times New Roman" panose="02020603050405020304" pitchFamily="18" charset="0"/>
                  </a:rPr>
                  <a:t> az ún. fajlagos ellenállás, az adott vezetőre jellemző, az egységnyi hosszúságú, és keresztmetszetű vezető ellenállása, amely csak a hőmérséklettől függ.</a:t>
                </a:r>
              </a:p>
              <a:p>
                <a:r>
                  <a:rPr lang="hu-HU" dirty="0">
                    <a:latin typeface="Times New Roman" panose="02020603050405020304" pitchFamily="18" charset="0"/>
                    <a:cs typeface="Times New Roman" panose="02020603050405020304" pitchFamily="18" charset="0"/>
                  </a:rPr>
                  <a:t>Miben térnek el ezektől a tulajdonságoktól az ionos vezetők?</a:t>
                </a:r>
              </a:p>
            </p:txBody>
          </p:sp>
        </mc:Choice>
        <mc:Fallback xmlns="">
          <p:sp>
            <p:nvSpPr>
              <p:cNvPr id="3" name="Tartalom helye 2">
                <a:extLst>
                  <a:ext uri="{FF2B5EF4-FFF2-40B4-BE49-F238E27FC236}">
                    <a16:creationId xmlns:a16="http://schemas.microsoft.com/office/drawing/2014/main" id="{21C575F2-DCB5-467E-9D41-0093440515F3}"/>
                  </a:ext>
                </a:extLst>
              </p:cNvPr>
              <p:cNvSpPr>
                <a:spLocks noGrp="1" noRot="1" noChangeAspect="1" noMove="1" noResize="1" noEditPoints="1" noAdjustHandles="1" noChangeArrowheads="1" noChangeShapeType="1" noTextEdit="1"/>
              </p:cNvSpPr>
              <p:nvPr>
                <p:ph idx="1"/>
              </p:nvPr>
            </p:nvSpPr>
            <p:spPr>
              <a:xfrm>
                <a:off x="318655" y="1825625"/>
                <a:ext cx="11582400" cy="4830008"/>
              </a:xfrm>
              <a:blipFill>
                <a:blip r:embed="rId3"/>
                <a:stretch>
                  <a:fillRect l="-947" t="-2144" r="-1789"/>
                </a:stretch>
              </a:blipFill>
            </p:spPr>
            <p:txBody>
              <a:bodyPr/>
              <a:lstStyle/>
              <a:p>
                <a:r>
                  <a:rPr lang="hu-HU">
                    <a:noFill/>
                  </a:rPr>
                  <a:t> </a:t>
                </a:r>
              </a:p>
            </p:txBody>
          </p:sp>
        </mc:Fallback>
      </mc:AlternateContent>
    </p:spTree>
    <p:extLst>
      <p:ext uri="{BB962C8B-B14F-4D97-AF65-F5344CB8AC3E}">
        <p14:creationId xmlns:p14="http://schemas.microsoft.com/office/powerpoint/2010/main" val="2326054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a:xfrm>
            <a:off x="838200" y="365125"/>
            <a:ext cx="10515600" cy="1325563"/>
          </a:xfrm>
        </p:spPr>
        <p:txBody>
          <a:bodyPr/>
          <a:lstStyle/>
          <a:p>
            <a:pPr algn="ctr"/>
            <a:r>
              <a:rPr lang="hu-HU" dirty="0">
                <a:latin typeface="Times New Roman" panose="02020603050405020304" pitchFamily="18" charset="0"/>
                <a:cs typeface="Times New Roman" panose="02020603050405020304" pitchFamily="18" charset="0"/>
              </a:rPr>
              <a:t>Celladiagrammok</a:t>
            </a:r>
          </a:p>
        </p:txBody>
      </p:sp>
      <p:sp>
        <p:nvSpPr>
          <p:cNvPr id="4" name="Szövegdoboz 3">
            <a:extLst>
              <a:ext uri="{FF2B5EF4-FFF2-40B4-BE49-F238E27FC236}">
                <a16:creationId xmlns:a16="http://schemas.microsoft.com/office/drawing/2014/main" id="{1672CC0E-6F73-446A-AE04-13F1C18BC4DC}"/>
              </a:ext>
            </a:extLst>
          </p:cNvPr>
          <p:cNvSpPr txBox="1"/>
          <p:nvPr/>
        </p:nvSpPr>
        <p:spPr>
          <a:xfrm>
            <a:off x="2729993" y="1642534"/>
            <a:ext cx="2425664" cy="523220"/>
          </a:xfrm>
          <a:prstGeom prst="rect">
            <a:avLst/>
          </a:prstGeom>
          <a:noFill/>
        </p:spPr>
        <p:txBody>
          <a:bodyPr wrap="none" rtlCol="0">
            <a:spAutoFit/>
          </a:bodyPr>
          <a:lstStyle/>
          <a:p>
            <a:r>
              <a:rPr lang="hu-HU" sz="2800" dirty="0">
                <a:latin typeface="Times New Roman" panose="02020603050405020304" pitchFamily="18" charset="0"/>
                <a:cs typeface="Times New Roman" panose="02020603050405020304" pitchFamily="18" charset="0"/>
              </a:rPr>
              <a:t>bal oldal - anód</a:t>
            </a:r>
          </a:p>
        </p:txBody>
      </p:sp>
      <p:sp>
        <p:nvSpPr>
          <p:cNvPr id="5" name="Szövegdoboz 4">
            <a:extLst>
              <a:ext uri="{FF2B5EF4-FFF2-40B4-BE49-F238E27FC236}">
                <a16:creationId xmlns:a16="http://schemas.microsoft.com/office/drawing/2014/main" id="{742183B4-EC49-4419-8172-093C835EBF3D}"/>
              </a:ext>
            </a:extLst>
          </p:cNvPr>
          <p:cNvSpPr txBox="1"/>
          <p:nvPr/>
        </p:nvSpPr>
        <p:spPr>
          <a:xfrm>
            <a:off x="6902848" y="1635275"/>
            <a:ext cx="2725426" cy="523220"/>
          </a:xfrm>
          <a:prstGeom prst="rect">
            <a:avLst/>
          </a:prstGeom>
          <a:noFill/>
        </p:spPr>
        <p:txBody>
          <a:bodyPr wrap="none" rtlCol="0">
            <a:spAutoFit/>
          </a:bodyPr>
          <a:lstStyle/>
          <a:p>
            <a:r>
              <a:rPr lang="hu-HU" sz="2800" dirty="0">
                <a:latin typeface="Times New Roman" panose="02020603050405020304" pitchFamily="18" charset="0"/>
                <a:cs typeface="Times New Roman" panose="02020603050405020304" pitchFamily="18" charset="0"/>
              </a:rPr>
              <a:t>jobb oldal - katód</a:t>
            </a:r>
          </a:p>
        </p:txBody>
      </p:sp>
      <p:sp>
        <p:nvSpPr>
          <p:cNvPr id="6" name="Szövegdoboz 5">
            <a:extLst>
              <a:ext uri="{FF2B5EF4-FFF2-40B4-BE49-F238E27FC236}">
                <a16:creationId xmlns:a16="http://schemas.microsoft.com/office/drawing/2014/main" id="{30C2BDC8-B89E-46E9-83BE-4A4B2C383726}"/>
              </a:ext>
            </a:extLst>
          </p:cNvPr>
          <p:cNvSpPr txBox="1"/>
          <p:nvPr/>
        </p:nvSpPr>
        <p:spPr>
          <a:xfrm>
            <a:off x="770564" y="3892242"/>
            <a:ext cx="869149" cy="830997"/>
          </a:xfrm>
          <a:prstGeom prst="rect">
            <a:avLst/>
          </a:prstGeom>
          <a:noFill/>
        </p:spPr>
        <p:txBody>
          <a:bodyPr wrap="none" rtlCol="0">
            <a:spAutoFit/>
          </a:bodyPr>
          <a:lstStyle/>
          <a:p>
            <a:r>
              <a:rPr lang="hu-HU" sz="4800" dirty="0" err="1">
                <a:latin typeface="Times New Roman" panose="02020603050405020304" pitchFamily="18" charset="0"/>
                <a:cs typeface="Times New Roman" panose="02020603050405020304" pitchFamily="18" charset="0"/>
              </a:rPr>
              <a:t>Zn</a:t>
            </a:r>
            <a:endParaRPr lang="hu-HU" sz="4800" dirty="0">
              <a:latin typeface="Times New Roman" panose="02020603050405020304" pitchFamily="18" charset="0"/>
              <a:cs typeface="Times New Roman" panose="02020603050405020304" pitchFamily="18" charset="0"/>
            </a:endParaRPr>
          </a:p>
        </p:txBody>
      </p:sp>
      <p:cxnSp>
        <p:nvCxnSpPr>
          <p:cNvPr id="8" name="Egyenes összekötő 7">
            <a:extLst>
              <a:ext uri="{FF2B5EF4-FFF2-40B4-BE49-F238E27FC236}">
                <a16:creationId xmlns:a16="http://schemas.microsoft.com/office/drawing/2014/main" id="{0E539411-7EF7-421D-8991-9654A3C004FA}"/>
              </a:ext>
            </a:extLst>
          </p:cNvPr>
          <p:cNvCxnSpPr/>
          <p:nvPr/>
        </p:nvCxnSpPr>
        <p:spPr>
          <a:xfrm>
            <a:off x="1770742" y="3875313"/>
            <a:ext cx="0" cy="88537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Szövegdoboz 8">
            <a:extLst>
              <a:ext uri="{FF2B5EF4-FFF2-40B4-BE49-F238E27FC236}">
                <a16:creationId xmlns:a16="http://schemas.microsoft.com/office/drawing/2014/main" id="{9743DEB6-B2B8-45C0-B684-7FA5D9354176}"/>
              </a:ext>
            </a:extLst>
          </p:cNvPr>
          <p:cNvSpPr txBox="1"/>
          <p:nvPr/>
        </p:nvSpPr>
        <p:spPr>
          <a:xfrm>
            <a:off x="10589475" y="3881634"/>
            <a:ext cx="902811" cy="830997"/>
          </a:xfrm>
          <a:prstGeom prst="rect">
            <a:avLst/>
          </a:prstGeom>
          <a:noFill/>
        </p:spPr>
        <p:txBody>
          <a:bodyPr wrap="none" rtlCol="0">
            <a:spAutoFit/>
          </a:bodyPr>
          <a:lstStyle/>
          <a:p>
            <a:r>
              <a:rPr lang="hu-HU" sz="4800" dirty="0" err="1">
                <a:latin typeface="Times New Roman" panose="02020603050405020304" pitchFamily="18" charset="0"/>
                <a:cs typeface="Times New Roman" panose="02020603050405020304" pitchFamily="18" charset="0"/>
              </a:rPr>
              <a:t>Cu</a:t>
            </a:r>
            <a:endParaRPr lang="hu-HU" sz="4800" dirty="0">
              <a:latin typeface="Times New Roman" panose="02020603050405020304" pitchFamily="18" charset="0"/>
              <a:cs typeface="Times New Roman" panose="02020603050405020304" pitchFamily="18" charset="0"/>
            </a:endParaRPr>
          </a:p>
        </p:txBody>
      </p:sp>
      <p:cxnSp>
        <p:nvCxnSpPr>
          <p:cNvPr id="10" name="Egyenes összekötő 9">
            <a:extLst>
              <a:ext uri="{FF2B5EF4-FFF2-40B4-BE49-F238E27FC236}">
                <a16:creationId xmlns:a16="http://schemas.microsoft.com/office/drawing/2014/main" id="{9BD540C4-8506-42FD-A4FA-0B3684DA8FA0}"/>
              </a:ext>
            </a:extLst>
          </p:cNvPr>
          <p:cNvCxnSpPr/>
          <p:nvPr/>
        </p:nvCxnSpPr>
        <p:spPr>
          <a:xfrm>
            <a:off x="10413998" y="3868961"/>
            <a:ext cx="0" cy="88537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5" name="Csoportba foglalás 14">
            <a:extLst>
              <a:ext uri="{FF2B5EF4-FFF2-40B4-BE49-F238E27FC236}">
                <a16:creationId xmlns:a16="http://schemas.microsoft.com/office/drawing/2014/main" id="{0E73B05E-AAEA-48B5-B4DC-BD3B82C5424E}"/>
              </a:ext>
            </a:extLst>
          </p:cNvPr>
          <p:cNvGrpSpPr/>
          <p:nvPr/>
        </p:nvGrpSpPr>
        <p:grpSpPr>
          <a:xfrm>
            <a:off x="182737" y="4833254"/>
            <a:ext cx="2064989" cy="1577923"/>
            <a:chOff x="124680" y="3628571"/>
            <a:chExt cx="2064989" cy="1577923"/>
          </a:xfrm>
        </p:grpSpPr>
        <p:cxnSp>
          <p:nvCxnSpPr>
            <p:cNvPr id="13" name="Egyenes összekötő nyíllal 12">
              <a:extLst>
                <a:ext uri="{FF2B5EF4-FFF2-40B4-BE49-F238E27FC236}">
                  <a16:creationId xmlns:a16="http://schemas.microsoft.com/office/drawing/2014/main" id="{101C1160-6AB1-4EFB-B267-A9655A514B78}"/>
                </a:ext>
              </a:extLst>
            </p:cNvPr>
            <p:cNvCxnSpPr/>
            <p:nvPr/>
          </p:nvCxnSpPr>
          <p:spPr>
            <a:xfrm>
              <a:off x="1146629" y="3628571"/>
              <a:ext cx="0" cy="1030515"/>
            </a:xfrm>
            <a:prstGeom prst="straightConnector1">
              <a:avLst/>
            </a:prstGeom>
            <a:ln w="1016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sp>
          <p:nvSpPr>
            <p:cNvPr id="14" name="Szövegdoboz 13">
              <a:extLst>
                <a:ext uri="{FF2B5EF4-FFF2-40B4-BE49-F238E27FC236}">
                  <a16:creationId xmlns:a16="http://schemas.microsoft.com/office/drawing/2014/main" id="{82BF64E3-CA38-4D72-A65A-03DA8E5898E2}"/>
                </a:ext>
              </a:extLst>
            </p:cNvPr>
            <p:cNvSpPr txBox="1"/>
            <p:nvPr/>
          </p:nvSpPr>
          <p:spPr>
            <a:xfrm>
              <a:off x="124680" y="4683274"/>
              <a:ext cx="2064989" cy="523220"/>
            </a:xfrm>
            <a:prstGeom prst="rect">
              <a:avLst/>
            </a:prstGeom>
            <a:noFill/>
          </p:spPr>
          <p:txBody>
            <a:bodyPr wrap="none" rtlCol="0">
              <a:spAutoFit/>
            </a:bodyPr>
            <a:lstStyle/>
            <a:p>
              <a:r>
                <a:rPr lang="hu-HU" sz="2800" dirty="0">
                  <a:latin typeface="Times New Roman" panose="02020603050405020304" pitchFamily="18" charset="0"/>
                  <a:cs typeface="Times New Roman" panose="02020603050405020304" pitchFamily="18" charset="0"/>
                </a:rPr>
                <a:t>fémes vezető</a:t>
              </a:r>
            </a:p>
          </p:txBody>
        </p:sp>
      </p:grpSp>
      <p:grpSp>
        <p:nvGrpSpPr>
          <p:cNvPr id="16" name="Csoportba foglalás 15">
            <a:extLst>
              <a:ext uri="{FF2B5EF4-FFF2-40B4-BE49-F238E27FC236}">
                <a16:creationId xmlns:a16="http://schemas.microsoft.com/office/drawing/2014/main" id="{0B517D89-545C-4497-8EB7-20C169BB8F91}"/>
              </a:ext>
            </a:extLst>
          </p:cNvPr>
          <p:cNvGrpSpPr/>
          <p:nvPr/>
        </p:nvGrpSpPr>
        <p:grpSpPr>
          <a:xfrm>
            <a:off x="9958106" y="4811482"/>
            <a:ext cx="2064989" cy="1577923"/>
            <a:chOff x="124680" y="3628571"/>
            <a:chExt cx="2064989" cy="1577923"/>
          </a:xfrm>
        </p:grpSpPr>
        <p:cxnSp>
          <p:nvCxnSpPr>
            <p:cNvPr id="17" name="Egyenes összekötő nyíllal 16">
              <a:extLst>
                <a:ext uri="{FF2B5EF4-FFF2-40B4-BE49-F238E27FC236}">
                  <a16:creationId xmlns:a16="http://schemas.microsoft.com/office/drawing/2014/main" id="{8B034918-E7A8-4ED7-85FC-E0977779A98E}"/>
                </a:ext>
              </a:extLst>
            </p:cNvPr>
            <p:cNvCxnSpPr/>
            <p:nvPr/>
          </p:nvCxnSpPr>
          <p:spPr>
            <a:xfrm>
              <a:off x="1146629" y="3628571"/>
              <a:ext cx="0" cy="1030515"/>
            </a:xfrm>
            <a:prstGeom prst="straightConnector1">
              <a:avLst/>
            </a:prstGeom>
            <a:ln w="1016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sp>
          <p:nvSpPr>
            <p:cNvPr id="18" name="Szövegdoboz 17">
              <a:extLst>
                <a:ext uri="{FF2B5EF4-FFF2-40B4-BE49-F238E27FC236}">
                  <a16:creationId xmlns:a16="http://schemas.microsoft.com/office/drawing/2014/main" id="{E7D6C051-0112-4123-9469-69B8CAE81B59}"/>
                </a:ext>
              </a:extLst>
            </p:cNvPr>
            <p:cNvSpPr txBox="1"/>
            <p:nvPr/>
          </p:nvSpPr>
          <p:spPr>
            <a:xfrm>
              <a:off x="124680" y="4683274"/>
              <a:ext cx="2064989" cy="523220"/>
            </a:xfrm>
            <a:prstGeom prst="rect">
              <a:avLst/>
            </a:prstGeom>
            <a:noFill/>
          </p:spPr>
          <p:txBody>
            <a:bodyPr wrap="none" rtlCol="0">
              <a:spAutoFit/>
            </a:bodyPr>
            <a:lstStyle/>
            <a:p>
              <a:r>
                <a:rPr lang="hu-HU" sz="2800" dirty="0">
                  <a:latin typeface="Times New Roman" panose="02020603050405020304" pitchFamily="18" charset="0"/>
                  <a:cs typeface="Times New Roman" panose="02020603050405020304" pitchFamily="18" charset="0"/>
                </a:rPr>
                <a:t>fémes vezető</a:t>
              </a:r>
            </a:p>
          </p:txBody>
        </p:sp>
      </p:grpSp>
      <p:grpSp>
        <p:nvGrpSpPr>
          <p:cNvPr id="24" name="Csoportba foglalás 23">
            <a:extLst>
              <a:ext uri="{FF2B5EF4-FFF2-40B4-BE49-F238E27FC236}">
                <a16:creationId xmlns:a16="http://schemas.microsoft.com/office/drawing/2014/main" id="{DA8F0FE4-B213-4A3A-9941-451F20C9DE41}"/>
              </a:ext>
            </a:extLst>
          </p:cNvPr>
          <p:cNvGrpSpPr/>
          <p:nvPr/>
        </p:nvGrpSpPr>
        <p:grpSpPr>
          <a:xfrm>
            <a:off x="995538" y="2627640"/>
            <a:ext cx="1577676" cy="1117046"/>
            <a:chOff x="995538" y="2627640"/>
            <a:chExt cx="1577676" cy="1117046"/>
          </a:xfrm>
        </p:grpSpPr>
        <p:cxnSp>
          <p:nvCxnSpPr>
            <p:cNvPr id="20" name="Egyenes összekötő nyíllal 19">
              <a:extLst>
                <a:ext uri="{FF2B5EF4-FFF2-40B4-BE49-F238E27FC236}">
                  <a16:creationId xmlns:a16="http://schemas.microsoft.com/office/drawing/2014/main" id="{9BD45580-10D6-44A7-8CEC-081D03CAB99A}"/>
                </a:ext>
              </a:extLst>
            </p:cNvPr>
            <p:cNvCxnSpPr>
              <a:cxnSpLocks/>
            </p:cNvCxnSpPr>
            <p:nvPr/>
          </p:nvCxnSpPr>
          <p:spPr>
            <a:xfrm flipV="1">
              <a:off x="1770744" y="3149600"/>
              <a:ext cx="0" cy="595086"/>
            </a:xfrm>
            <a:prstGeom prst="straightConnector1">
              <a:avLst/>
            </a:prstGeom>
            <a:ln w="1016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sp>
          <p:nvSpPr>
            <p:cNvPr id="21" name="Szövegdoboz 20">
              <a:extLst>
                <a:ext uri="{FF2B5EF4-FFF2-40B4-BE49-F238E27FC236}">
                  <a16:creationId xmlns:a16="http://schemas.microsoft.com/office/drawing/2014/main" id="{E2BD68D4-BF00-4EC4-85A4-D2A25649765B}"/>
                </a:ext>
              </a:extLst>
            </p:cNvPr>
            <p:cNvSpPr txBox="1"/>
            <p:nvPr/>
          </p:nvSpPr>
          <p:spPr>
            <a:xfrm>
              <a:off x="995538" y="2627640"/>
              <a:ext cx="1577676" cy="523220"/>
            </a:xfrm>
            <a:prstGeom prst="rect">
              <a:avLst/>
            </a:prstGeom>
            <a:noFill/>
          </p:spPr>
          <p:txBody>
            <a:bodyPr wrap="none" rtlCol="0">
              <a:spAutoFit/>
            </a:bodyPr>
            <a:lstStyle/>
            <a:p>
              <a:r>
                <a:rPr lang="hu-HU" sz="2800" dirty="0">
                  <a:latin typeface="Times New Roman" panose="02020603050405020304" pitchFamily="18" charset="0"/>
                  <a:cs typeface="Times New Roman" panose="02020603050405020304" pitchFamily="18" charset="0"/>
                </a:rPr>
                <a:t>fázishatár</a:t>
              </a:r>
            </a:p>
          </p:txBody>
        </p:sp>
      </p:grpSp>
      <p:grpSp>
        <p:nvGrpSpPr>
          <p:cNvPr id="25" name="Csoportba foglalás 24">
            <a:extLst>
              <a:ext uri="{FF2B5EF4-FFF2-40B4-BE49-F238E27FC236}">
                <a16:creationId xmlns:a16="http://schemas.microsoft.com/office/drawing/2014/main" id="{A31DDC51-E990-406A-9235-67C39244125B}"/>
              </a:ext>
            </a:extLst>
          </p:cNvPr>
          <p:cNvGrpSpPr/>
          <p:nvPr/>
        </p:nvGrpSpPr>
        <p:grpSpPr>
          <a:xfrm>
            <a:off x="9609763" y="2591354"/>
            <a:ext cx="1577676" cy="1117046"/>
            <a:chOff x="995538" y="2627640"/>
            <a:chExt cx="1577676" cy="1117046"/>
          </a:xfrm>
        </p:grpSpPr>
        <p:cxnSp>
          <p:nvCxnSpPr>
            <p:cNvPr id="26" name="Egyenes összekötő nyíllal 25">
              <a:extLst>
                <a:ext uri="{FF2B5EF4-FFF2-40B4-BE49-F238E27FC236}">
                  <a16:creationId xmlns:a16="http://schemas.microsoft.com/office/drawing/2014/main" id="{22A5F7A0-32CA-4DD9-A454-8DB348F75C08}"/>
                </a:ext>
              </a:extLst>
            </p:cNvPr>
            <p:cNvCxnSpPr>
              <a:cxnSpLocks/>
            </p:cNvCxnSpPr>
            <p:nvPr/>
          </p:nvCxnSpPr>
          <p:spPr>
            <a:xfrm flipV="1">
              <a:off x="1770744" y="3149600"/>
              <a:ext cx="0" cy="595086"/>
            </a:xfrm>
            <a:prstGeom prst="straightConnector1">
              <a:avLst/>
            </a:prstGeom>
            <a:ln w="1016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sp>
          <p:nvSpPr>
            <p:cNvPr id="27" name="Szövegdoboz 26">
              <a:extLst>
                <a:ext uri="{FF2B5EF4-FFF2-40B4-BE49-F238E27FC236}">
                  <a16:creationId xmlns:a16="http://schemas.microsoft.com/office/drawing/2014/main" id="{CF096877-2908-4DCF-B9A4-E7BA0938757A}"/>
                </a:ext>
              </a:extLst>
            </p:cNvPr>
            <p:cNvSpPr txBox="1"/>
            <p:nvPr/>
          </p:nvSpPr>
          <p:spPr>
            <a:xfrm>
              <a:off x="995538" y="2627640"/>
              <a:ext cx="1577676" cy="523220"/>
            </a:xfrm>
            <a:prstGeom prst="rect">
              <a:avLst/>
            </a:prstGeom>
            <a:noFill/>
          </p:spPr>
          <p:txBody>
            <a:bodyPr wrap="none" rtlCol="0">
              <a:spAutoFit/>
            </a:bodyPr>
            <a:lstStyle/>
            <a:p>
              <a:r>
                <a:rPr lang="hu-HU" sz="2800" dirty="0">
                  <a:latin typeface="Times New Roman" panose="02020603050405020304" pitchFamily="18" charset="0"/>
                  <a:cs typeface="Times New Roman" panose="02020603050405020304" pitchFamily="18" charset="0"/>
                </a:rPr>
                <a:t>fázishatár</a:t>
              </a:r>
            </a:p>
          </p:txBody>
        </p:sp>
      </p:grpSp>
      <p:grpSp>
        <p:nvGrpSpPr>
          <p:cNvPr id="28" name="Csoportba foglalás 27">
            <a:extLst>
              <a:ext uri="{FF2B5EF4-FFF2-40B4-BE49-F238E27FC236}">
                <a16:creationId xmlns:a16="http://schemas.microsoft.com/office/drawing/2014/main" id="{6278223B-F661-4098-A3CA-EEB5E54BE02F}"/>
              </a:ext>
            </a:extLst>
          </p:cNvPr>
          <p:cNvGrpSpPr/>
          <p:nvPr/>
        </p:nvGrpSpPr>
        <p:grpSpPr>
          <a:xfrm>
            <a:off x="2947708" y="4855024"/>
            <a:ext cx="1986441" cy="1577923"/>
            <a:chOff x="168222" y="3628571"/>
            <a:chExt cx="1986441" cy="1577923"/>
          </a:xfrm>
        </p:grpSpPr>
        <p:cxnSp>
          <p:nvCxnSpPr>
            <p:cNvPr id="29" name="Egyenes összekötő nyíllal 28">
              <a:extLst>
                <a:ext uri="{FF2B5EF4-FFF2-40B4-BE49-F238E27FC236}">
                  <a16:creationId xmlns:a16="http://schemas.microsoft.com/office/drawing/2014/main" id="{864FF126-DC81-4F22-BA12-E8BF17148DC1}"/>
                </a:ext>
              </a:extLst>
            </p:cNvPr>
            <p:cNvCxnSpPr/>
            <p:nvPr/>
          </p:nvCxnSpPr>
          <p:spPr>
            <a:xfrm>
              <a:off x="1146629" y="3628571"/>
              <a:ext cx="0" cy="1030515"/>
            </a:xfrm>
            <a:prstGeom prst="straightConnector1">
              <a:avLst/>
            </a:prstGeom>
            <a:ln w="1016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sp>
          <p:nvSpPr>
            <p:cNvPr id="30" name="Szövegdoboz 29">
              <a:extLst>
                <a:ext uri="{FF2B5EF4-FFF2-40B4-BE49-F238E27FC236}">
                  <a16:creationId xmlns:a16="http://schemas.microsoft.com/office/drawing/2014/main" id="{E2F6D464-3860-41E6-8088-24BE53C81412}"/>
                </a:ext>
              </a:extLst>
            </p:cNvPr>
            <p:cNvSpPr txBox="1"/>
            <p:nvPr/>
          </p:nvSpPr>
          <p:spPr>
            <a:xfrm>
              <a:off x="168222" y="4683274"/>
              <a:ext cx="1986441" cy="523220"/>
            </a:xfrm>
            <a:prstGeom prst="rect">
              <a:avLst/>
            </a:prstGeom>
            <a:noFill/>
          </p:spPr>
          <p:txBody>
            <a:bodyPr wrap="none" rtlCol="0">
              <a:spAutoFit/>
            </a:bodyPr>
            <a:lstStyle/>
            <a:p>
              <a:r>
                <a:rPr lang="hu-HU" sz="2800" dirty="0">
                  <a:latin typeface="Times New Roman" panose="02020603050405020304" pitchFamily="18" charset="0"/>
                  <a:cs typeface="Times New Roman" panose="02020603050405020304" pitchFamily="18" charset="0"/>
                </a:rPr>
                <a:t>ionos vezető</a:t>
              </a:r>
            </a:p>
          </p:txBody>
        </p:sp>
      </p:grpSp>
      <p:grpSp>
        <p:nvGrpSpPr>
          <p:cNvPr id="34" name="Csoportba foglalás 33">
            <a:extLst>
              <a:ext uri="{FF2B5EF4-FFF2-40B4-BE49-F238E27FC236}">
                <a16:creationId xmlns:a16="http://schemas.microsoft.com/office/drawing/2014/main" id="{87BF244B-6AF8-4C3F-AA6D-981CEF56332F}"/>
              </a:ext>
            </a:extLst>
          </p:cNvPr>
          <p:cNvGrpSpPr/>
          <p:nvPr/>
        </p:nvGrpSpPr>
        <p:grpSpPr>
          <a:xfrm>
            <a:off x="7468903" y="4847768"/>
            <a:ext cx="1986441" cy="1577923"/>
            <a:chOff x="168222" y="3628571"/>
            <a:chExt cx="1986441" cy="1577923"/>
          </a:xfrm>
        </p:grpSpPr>
        <p:cxnSp>
          <p:nvCxnSpPr>
            <p:cNvPr id="35" name="Egyenes összekötő nyíllal 34">
              <a:extLst>
                <a:ext uri="{FF2B5EF4-FFF2-40B4-BE49-F238E27FC236}">
                  <a16:creationId xmlns:a16="http://schemas.microsoft.com/office/drawing/2014/main" id="{28CB98EA-A6BD-4000-8C13-2702EB51C522}"/>
                </a:ext>
              </a:extLst>
            </p:cNvPr>
            <p:cNvCxnSpPr/>
            <p:nvPr/>
          </p:nvCxnSpPr>
          <p:spPr>
            <a:xfrm>
              <a:off x="1146629" y="3628571"/>
              <a:ext cx="0" cy="1030515"/>
            </a:xfrm>
            <a:prstGeom prst="straightConnector1">
              <a:avLst/>
            </a:prstGeom>
            <a:ln w="1016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sp>
          <p:nvSpPr>
            <p:cNvPr id="36" name="Szövegdoboz 35">
              <a:extLst>
                <a:ext uri="{FF2B5EF4-FFF2-40B4-BE49-F238E27FC236}">
                  <a16:creationId xmlns:a16="http://schemas.microsoft.com/office/drawing/2014/main" id="{B0695A26-A388-488E-B889-28785B5A3948}"/>
                </a:ext>
              </a:extLst>
            </p:cNvPr>
            <p:cNvSpPr txBox="1"/>
            <p:nvPr/>
          </p:nvSpPr>
          <p:spPr>
            <a:xfrm>
              <a:off x="168222" y="4683274"/>
              <a:ext cx="1986441" cy="523220"/>
            </a:xfrm>
            <a:prstGeom prst="rect">
              <a:avLst/>
            </a:prstGeom>
            <a:noFill/>
          </p:spPr>
          <p:txBody>
            <a:bodyPr wrap="none" rtlCol="0">
              <a:spAutoFit/>
            </a:bodyPr>
            <a:lstStyle/>
            <a:p>
              <a:r>
                <a:rPr lang="hu-HU" sz="2800" dirty="0">
                  <a:latin typeface="Times New Roman" panose="02020603050405020304" pitchFamily="18" charset="0"/>
                  <a:cs typeface="Times New Roman" panose="02020603050405020304" pitchFamily="18" charset="0"/>
                </a:rPr>
                <a:t>ionos vezető</a:t>
              </a:r>
            </a:p>
          </p:txBody>
        </p:sp>
      </p:grpSp>
      <p:sp>
        <p:nvSpPr>
          <p:cNvPr id="37" name="Szövegdoboz 36">
            <a:extLst>
              <a:ext uri="{FF2B5EF4-FFF2-40B4-BE49-F238E27FC236}">
                <a16:creationId xmlns:a16="http://schemas.microsoft.com/office/drawing/2014/main" id="{8A08765F-BEE0-483F-AC42-7C9652243013}"/>
              </a:ext>
            </a:extLst>
          </p:cNvPr>
          <p:cNvSpPr txBox="1"/>
          <p:nvPr/>
        </p:nvSpPr>
        <p:spPr>
          <a:xfrm>
            <a:off x="2461479" y="3884984"/>
            <a:ext cx="2917786" cy="830997"/>
          </a:xfrm>
          <a:prstGeom prst="rect">
            <a:avLst/>
          </a:prstGeom>
          <a:noFill/>
        </p:spPr>
        <p:txBody>
          <a:bodyPr wrap="none" rtlCol="0">
            <a:spAutoFit/>
          </a:bodyPr>
          <a:lstStyle/>
          <a:p>
            <a:r>
              <a:rPr lang="hu-HU" sz="4800" dirty="0">
                <a:latin typeface="Times New Roman" panose="02020603050405020304" pitchFamily="18" charset="0"/>
                <a:cs typeface="Times New Roman" panose="02020603050405020304" pitchFamily="18" charset="0"/>
              </a:rPr>
              <a:t>[Zn</a:t>
            </a:r>
            <a:r>
              <a:rPr lang="hu-HU" sz="4800" baseline="30000" dirty="0">
                <a:latin typeface="Times New Roman" panose="02020603050405020304" pitchFamily="18" charset="0"/>
                <a:cs typeface="Times New Roman" panose="02020603050405020304" pitchFamily="18" charset="0"/>
              </a:rPr>
              <a:t>2+</a:t>
            </a:r>
            <a:r>
              <a:rPr lang="hu-HU" sz="4800" dirty="0">
                <a:latin typeface="Times New Roman" panose="02020603050405020304" pitchFamily="18" charset="0"/>
                <a:cs typeface="Times New Roman" panose="02020603050405020304" pitchFamily="18" charset="0"/>
              </a:rPr>
              <a:t>]=1M</a:t>
            </a:r>
          </a:p>
        </p:txBody>
      </p:sp>
      <p:sp>
        <p:nvSpPr>
          <p:cNvPr id="38" name="Szövegdoboz 37">
            <a:extLst>
              <a:ext uri="{FF2B5EF4-FFF2-40B4-BE49-F238E27FC236}">
                <a16:creationId xmlns:a16="http://schemas.microsoft.com/office/drawing/2014/main" id="{F2475078-7594-49C0-8E1C-33DA29A6E093}"/>
              </a:ext>
            </a:extLst>
          </p:cNvPr>
          <p:cNvSpPr txBox="1"/>
          <p:nvPr/>
        </p:nvSpPr>
        <p:spPr>
          <a:xfrm>
            <a:off x="6634331" y="3891615"/>
            <a:ext cx="2951449" cy="830997"/>
          </a:xfrm>
          <a:prstGeom prst="rect">
            <a:avLst/>
          </a:prstGeom>
          <a:noFill/>
        </p:spPr>
        <p:txBody>
          <a:bodyPr wrap="none" rtlCol="0">
            <a:spAutoFit/>
          </a:bodyPr>
          <a:lstStyle/>
          <a:p>
            <a:r>
              <a:rPr lang="hu-HU" sz="4800" dirty="0">
                <a:latin typeface="Times New Roman" panose="02020603050405020304" pitchFamily="18" charset="0"/>
                <a:cs typeface="Times New Roman" panose="02020603050405020304" pitchFamily="18" charset="0"/>
              </a:rPr>
              <a:t>[Cu</a:t>
            </a:r>
            <a:r>
              <a:rPr lang="hu-HU" sz="4800" baseline="30000" dirty="0">
                <a:latin typeface="Times New Roman" panose="02020603050405020304" pitchFamily="18" charset="0"/>
                <a:cs typeface="Times New Roman" panose="02020603050405020304" pitchFamily="18" charset="0"/>
              </a:rPr>
              <a:t>2+</a:t>
            </a:r>
            <a:r>
              <a:rPr lang="hu-HU" sz="4800" dirty="0">
                <a:latin typeface="Times New Roman" panose="02020603050405020304" pitchFamily="18" charset="0"/>
                <a:cs typeface="Times New Roman" panose="02020603050405020304" pitchFamily="18" charset="0"/>
              </a:rPr>
              <a:t>]=1M</a:t>
            </a:r>
          </a:p>
        </p:txBody>
      </p:sp>
      <p:cxnSp>
        <p:nvCxnSpPr>
          <p:cNvPr id="39" name="Egyenes összekötő 38">
            <a:extLst>
              <a:ext uri="{FF2B5EF4-FFF2-40B4-BE49-F238E27FC236}">
                <a16:creationId xmlns:a16="http://schemas.microsoft.com/office/drawing/2014/main" id="{69292861-2D4B-4C7E-A2AE-4F472A9496E1}"/>
              </a:ext>
            </a:extLst>
          </p:cNvPr>
          <p:cNvCxnSpPr/>
          <p:nvPr/>
        </p:nvCxnSpPr>
        <p:spPr>
          <a:xfrm>
            <a:off x="6090112" y="3849914"/>
            <a:ext cx="0" cy="885372"/>
          </a:xfrm>
          <a:prstGeom prst="line">
            <a:avLst/>
          </a:prstGeom>
          <a:ln w="381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41" name="Csoportba foglalás 40">
            <a:extLst>
              <a:ext uri="{FF2B5EF4-FFF2-40B4-BE49-F238E27FC236}">
                <a16:creationId xmlns:a16="http://schemas.microsoft.com/office/drawing/2014/main" id="{29F99905-478D-4358-A7C4-552C68FAD214}"/>
              </a:ext>
            </a:extLst>
          </p:cNvPr>
          <p:cNvGrpSpPr/>
          <p:nvPr/>
        </p:nvGrpSpPr>
        <p:grpSpPr>
          <a:xfrm>
            <a:off x="4983355" y="4847767"/>
            <a:ext cx="2225289" cy="1577923"/>
            <a:chOff x="37596" y="3628571"/>
            <a:chExt cx="2225289" cy="1577923"/>
          </a:xfrm>
        </p:grpSpPr>
        <p:cxnSp>
          <p:nvCxnSpPr>
            <p:cNvPr id="42" name="Egyenes összekötő nyíllal 41">
              <a:extLst>
                <a:ext uri="{FF2B5EF4-FFF2-40B4-BE49-F238E27FC236}">
                  <a16:creationId xmlns:a16="http://schemas.microsoft.com/office/drawing/2014/main" id="{1FFDD9F8-E722-470D-AF09-D5BC80C97308}"/>
                </a:ext>
              </a:extLst>
            </p:cNvPr>
            <p:cNvCxnSpPr/>
            <p:nvPr/>
          </p:nvCxnSpPr>
          <p:spPr>
            <a:xfrm>
              <a:off x="1146629" y="3628571"/>
              <a:ext cx="0" cy="1030515"/>
            </a:xfrm>
            <a:prstGeom prst="straightConnector1">
              <a:avLst/>
            </a:prstGeom>
            <a:ln w="1016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sp>
          <p:nvSpPr>
            <p:cNvPr id="43" name="Szövegdoboz 42">
              <a:extLst>
                <a:ext uri="{FF2B5EF4-FFF2-40B4-BE49-F238E27FC236}">
                  <a16:creationId xmlns:a16="http://schemas.microsoft.com/office/drawing/2014/main" id="{1D741658-5800-4DAF-B770-27171E77D2E2}"/>
                </a:ext>
              </a:extLst>
            </p:cNvPr>
            <p:cNvSpPr txBox="1"/>
            <p:nvPr/>
          </p:nvSpPr>
          <p:spPr>
            <a:xfrm>
              <a:off x="37596" y="4683274"/>
              <a:ext cx="2225289" cy="523220"/>
            </a:xfrm>
            <a:prstGeom prst="rect">
              <a:avLst/>
            </a:prstGeom>
            <a:noFill/>
          </p:spPr>
          <p:txBody>
            <a:bodyPr wrap="none" rtlCol="0">
              <a:spAutoFit/>
            </a:bodyPr>
            <a:lstStyle/>
            <a:p>
              <a:r>
                <a:rPr lang="hu-HU" sz="2800" dirty="0">
                  <a:latin typeface="Times New Roman" panose="02020603050405020304" pitchFamily="18" charset="0"/>
                  <a:cs typeface="Times New Roman" panose="02020603050405020304" pitchFamily="18" charset="0"/>
                </a:rPr>
                <a:t>oldatok határa</a:t>
              </a:r>
            </a:p>
          </p:txBody>
        </p:sp>
      </p:grpSp>
      <p:sp>
        <p:nvSpPr>
          <p:cNvPr id="44" name="Szövegdoboz 43">
            <a:extLst>
              <a:ext uri="{FF2B5EF4-FFF2-40B4-BE49-F238E27FC236}">
                <a16:creationId xmlns:a16="http://schemas.microsoft.com/office/drawing/2014/main" id="{548357C2-7051-454E-8AD0-F0E56F6CD62F}"/>
              </a:ext>
            </a:extLst>
          </p:cNvPr>
          <p:cNvSpPr txBox="1"/>
          <p:nvPr/>
        </p:nvSpPr>
        <p:spPr>
          <a:xfrm>
            <a:off x="3243328" y="2419048"/>
            <a:ext cx="5705344" cy="523220"/>
          </a:xfrm>
          <a:prstGeom prst="rect">
            <a:avLst/>
          </a:prstGeom>
          <a:noFill/>
        </p:spPr>
        <p:txBody>
          <a:bodyPr wrap="none" rtlCol="0">
            <a:spAutoFit/>
          </a:bodyPr>
          <a:lstStyle/>
          <a:p>
            <a:r>
              <a:rPr lang="hu-HU" sz="2800" dirty="0">
                <a:latin typeface="Times New Roman" panose="02020603050405020304" pitchFamily="18" charset="0"/>
                <a:cs typeface="Times New Roman" panose="02020603050405020304" pitchFamily="18" charset="0"/>
              </a:rPr>
              <a:t>diffúziós potenciál nincs kiküszöbölve</a:t>
            </a:r>
          </a:p>
        </p:txBody>
      </p:sp>
      <p:sp>
        <p:nvSpPr>
          <p:cNvPr id="45" name="Szövegdoboz 44">
            <a:extLst>
              <a:ext uri="{FF2B5EF4-FFF2-40B4-BE49-F238E27FC236}">
                <a16:creationId xmlns:a16="http://schemas.microsoft.com/office/drawing/2014/main" id="{286C612A-BE56-4C20-961C-6403864CEC57}"/>
              </a:ext>
            </a:extLst>
          </p:cNvPr>
          <p:cNvSpPr txBox="1"/>
          <p:nvPr/>
        </p:nvSpPr>
        <p:spPr>
          <a:xfrm>
            <a:off x="3666520" y="3079444"/>
            <a:ext cx="4858959" cy="523220"/>
          </a:xfrm>
          <a:prstGeom prst="rect">
            <a:avLst/>
          </a:prstGeom>
          <a:noFill/>
        </p:spPr>
        <p:txBody>
          <a:bodyPr wrap="none" rtlCol="0">
            <a:spAutoFit/>
          </a:bodyPr>
          <a:lstStyle/>
          <a:p>
            <a:r>
              <a:rPr lang="hu-HU" sz="2800" dirty="0">
                <a:latin typeface="Times New Roman" panose="02020603050405020304" pitchFamily="18" charset="0"/>
                <a:cs typeface="Times New Roman" panose="02020603050405020304" pitchFamily="18" charset="0"/>
              </a:rPr>
              <a:t>diffúziós potenciál kiküszöbölve</a:t>
            </a:r>
          </a:p>
        </p:txBody>
      </p:sp>
      <p:grpSp>
        <p:nvGrpSpPr>
          <p:cNvPr id="3" name="Csoportba foglalás 2">
            <a:extLst>
              <a:ext uri="{FF2B5EF4-FFF2-40B4-BE49-F238E27FC236}">
                <a16:creationId xmlns:a16="http://schemas.microsoft.com/office/drawing/2014/main" id="{B5761851-5C6C-4F38-AE09-0035DA8432ED}"/>
              </a:ext>
            </a:extLst>
          </p:cNvPr>
          <p:cNvGrpSpPr/>
          <p:nvPr/>
        </p:nvGrpSpPr>
        <p:grpSpPr>
          <a:xfrm>
            <a:off x="6027961" y="3842660"/>
            <a:ext cx="128438" cy="886468"/>
            <a:chOff x="6161316" y="3842660"/>
            <a:chExt cx="128438" cy="886468"/>
          </a:xfrm>
        </p:grpSpPr>
        <p:cxnSp>
          <p:nvCxnSpPr>
            <p:cNvPr id="40" name="Egyenes összekötő 39">
              <a:extLst>
                <a:ext uri="{FF2B5EF4-FFF2-40B4-BE49-F238E27FC236}">
                  <a16:creationId xmlns:a16="http://schemas.microsoft.com/office/drawing/2014/main" id="{9D40F7CF-8EAA-4FBE-9D38-D1DB7CE34683}"/>
                </a:ext>
              </a:extLst>
            </p:cNvPr>
            <p:cNvCxnSpPr/>
            <p:nvPr/>
          </p:nvCxnSpPr>
          <p:spPr>
            <a:xfrm>
              <a:off x="6161316" y="3842660"/>
              <a:ext cx="0" cy="885372"/>
            </a:xfrm>
            <a:prstGeom prst="line">
              <a:avLst/>
            </a:prstGeom>
            <a:ln w="38100">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46" name="Egyenes összekötő 45">
              <a:extLst>
                <a:ext uri="{FF2B5EF4-FFF2-40B4-BE49-F238E27FC236}">
                  <a16:creationId xmlns:a16="http://schemas.microsoft.com/office/drawing/2014/main" id="{615B6494-C526-40D6-9174-CF6CE8CA4CBB}"/>
                </a:ext>
              </a:extLst>
            </p:cNvPr>
            <p:cNvCxnSpPr/>
            <p:nvPr/>
          </p:nvCxnSpPr>
          <p:spPr>
            <a:xfrm>
              <a:off x="6289754" y="3843756"/>
              <a:ext cx="0" cy="885372"/>
            </a:xfrm>
            <a:prstGeom prst="line">
              <a:avLst/>
            </a:prstGeom>
            <a:ln w="38100">
              <a:solidFill>
                <a:schemeClr val="tx1"/>
              </a:solidFill>
              <a:prstDash val="soli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028032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par>
                          <p:cTn id="27" fill="hold">
                            <p:stCondLst>
                              <p:cond delay="0"/>
                            </p:stCondLst>
                            <p:childTnLst>
                              <p:par>
                                <p:cTn id="28" presetID="1" presetClass="entr" presetSubtype="0" fill="hold" nodeType="afterEffect">
                                  <p:stCondLst>
                                    <p:cond delay="500"/>
                                  </p:stCondLst>
                                  <p:childTnLst>
                                    <p:set>
                                      <p:cBhvr>
                                        <p:cTn id="29" dur="1" fill="hold">
                                          <p:stCondLst>
                                            <p:cond delay="0"/>
                                          </p:stCondLst>
                                        </p:cTn>
                                        <p:tgtEl>
                                          <p:spTgt spid="24"/>
                                        </p:tgtEl>
                                        <p:attrNameLst>
                                          <p:attrName>style.visibility</p:attrName>
                                        </p:attrNameLst>
                                      </p:cBhvr>
                                      <p:to>
                                        <p:strVal val="visible"/>
                                      </p:to>
                                    </p:set>
                                  </p:childTnLst>
                                </p:cTn>
                              </p:par>
                            </p:childTnLst>
                          </p:cTn>
                        </p:par>
                        <p:par>
                          <p:cTn id="30" fill="hold">
                            <p:stCondLst>
                              <p:cond delay="500"/>
                            </p:stCondLst>
                            <p:childTnLst>
                              <p:par>
                                <p:cTn id="31" presetID="1" presetClass="entr" presetSubtype="0" fill="hold" nodeType="afterEffect">
                                  <p:stCondLst>
                                    <p:cond delay="0"/>
                                  </p:stCondLst>
                                  <p:childTnLst>
                                    <p:set>
                                      <p:cBhvr>
                                        <p:cTn id="32" dur="1" fill="hold">
                                          <p:stCondLst>
                                            <p:cond delay="0"/>
                                          </p:stCondLst>
                                        </p:cTn>
                                        <p:tgtEl>
                                          <p:spTgt spid="2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8"/>
                                        </p:tgtEl>
                                        <p:attrNameLst>
                                          <p:attrName>style.visibility</p:attrName>
                                        </p:attrNameLst>
                                      </p:cBhvr>
                                      <p:to>
                                        <p:strVal val="visible"/>
                                      </p:to>
                                    </p:set>
                                  </p:childTnLst>
                                </p:cTn>
                              </p:par>
                            </p:childTnLst>
                          </p:cTn>
                        </p:par>
                        <p:par>
                          <p:cTn id="39" fill="hold">
                            <p:stCondLst>
                              <p:cond delay="0"/>
                            </p:stCondLst>
                            <p:childTnLst>
                              <p:par>
                                <p:cTn id="40" presetID="1" presetClass="entr" presetSubtype="0" fill="hold" nodeType="afterEffect">
                                  <p:stCondLst>
                                    <p:cond delay="500"/>
                                  </p:stCondLst>
                                  <p:childTnLst>
                                    <p:set>
                                      <p:cBhvr>
                                        <p:cTn id="41" dur="1" fill="hold">
                                          <p:stCondLst>
                                            <p:cond delay="0"/>
                                          </p:stCondLst>
                                        </p:cTn>
                                        <p:tgtEl>
                                          <p:spTgt spid="28"/>
                                        </p:tgtEl>
                                        <p:attrNameLst>
                                          <p:attrName>style.visibility</p:attrName>
                                        </p:attrNameLst>
                                      </p:cBhvr>
                                      <p:to>
                                        <p:strVal val="visible"/>
                                      </p:to>
                                    </p:set>
                                  </p:childTnLst>
                                </p:cTn>
                              </p:par>
                            </p:childTnLst>
                          </p:cTn>
                        </p:par>
                        <p:par>
                          <p:cTn id="42" fill="hold">
                            <p:stCondLst>
                              <p:cond delay="500"/>
                            </p:stCondLst>
                            <p:childTnLst>
                              <p:par>
                                <p:cTn id="43" presetID="1" presetClass="entr" presetSubtype="0" fill="hold" nodeType="afterEffect">
                                  <p:stCondLst>
                                    <p:cond delay="0"/>
                                  </p:stCondLst>
                                  <p:childTnLst>
                                    <p:set>
                                      <p:cBhvr>
                                        <p:cTn id="44" dur="1" fill="hold">
                                          <p:stCondLst>
                                            <p:cond delay="0"/>
                                          </p:stCondLst>
                                        </p:cTn>
                                        <p:tgtEl>
                                          <p:spTgt spid="34"/>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41"/>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39"/>
                                        </p:tgtEl>
                                        <p:attrNameLst>
                                          <p:attrName>style.visibility</p:attrName>
                                        </p:attrNameLst>
                                      </p:cBhvr>
                                      <p:to>
                                        <p:strVal val="visible"/>
                                      </p:to>
                                    </p:set>
                                  </p:childTnLst>
                                </p:cTn>
                              </p:par>
                            </p:childTnLst>
                          </p:cTn>
                        </p:par>
                        <p:par>
                          <p:cTn id="53" fill="hold">
                            <p:stCondLst>
                              <p:cond delay="0"/>
                            </p:stCondLst>
                            <p:childTnLst>
                              <p:par>
                                <p:cTn id="54" presetID="1" presetClass="entr" presetSubtype="0" fill="hold" grpId="0" nodeType="afterEffect">
                                  <p:stCondLst>
                                    <p:cond delay="500"/>
                                  </p:stCondLst>
                                  <p:childTnLst>
                                    <p:set>
                                      <p:cBhvr>
                                        <p:cTn id="55" dur="1" fill="hold">
                                          <p:stCondLst>
                                            <p:cond delay="0"/>
                                          </p:stCondLst>
                                        </p:cTn>
                                        <p:tgtEl>
                                          <p:spTgt spid="44"/>
                                        </p:tgtEl>
                                        <p:attrNameLst>
                                          <p:attrName>style.visibility</p:attrName>
                                        </p:attrNameLst>
                                      </p:cBhvr>
                                      <p:to>
                                        <p:strVal val="visible"/>
                                      </p:to>
                                    </p:set>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nodeType="clickEffect">
                                  <p:stCondLst>
                                    <p:cond delay="0"/>
                                  </p:stCondLst>
                                  <p:childTnLst>
                                    <p:set>
                                      <p:cBhvr>
                                        <p:cTn id="59" dur="1" fill="hold">
                                          <p:stCondLst>
                                            <p:cond delay="0"/>
                                          </p:stCondLst>
                                        </p:cTn>
                                        <p:tgtEl>
                                          <p:spTgt spid="3"/>
                                        </p:tgtEl>
                                        <p:attrNameLst>
                                          <p:attrName>style.visibility</p:attrName>
                                        </p:attrNameLst>
                                      </p:cBhvr>
                                      <p:to>
                                        <p:strVal val="visible"/>
                                      </p:to>
                                    </p:set>
                                  </p:childTnLst>
                                </p:cTn>
                              </p:par>
                              <p:par>
                                <p:cTn id="60" presetID="1" presetClass="exit" presetSubtype="0" fill="hold" nodeType="withEffect">
                                  <p:stCondLst>
                                    <p:cond delay="0"/>
                                  </p:stCondLst>
                                  <p:childTnLst>
                                    <p:set>
                                      <p:cBhvr>
                                        <p:cTn id="61" dur="1" fill="hold">
                                          <p:stCondLst>
                                            <p:cond delay="0"/>
                                          </p:stCondLst>
                                        </p:cTn>
                                        <p:tgtEl>
                                          <p:spTgt spid="39"/>
                                        </p:tgtEl>
                                        <p:attrNameLst>
                                          <p:attrName>style.visibility</p:attrName>
                                        </p:attrNameLst>
                                      </p:cBhvr>
                                      <p:to>
                                        <p:strVal val="hidden"/>
                                      </p:to>
                                    </p:set>
                                  </p:childTnLst>
                                </p:cTn>
                              </p:par>
                              <p:par>
                                <p:cTn id="62" presetID="1" presetClass="exit" presetSubtype="0" fill="hold" grpId="1" nodeType="withEffect">
                                  <p:stCondLst>
                                    <p:cond delay="0"/>
                                  </p:stCondLst>
                                  <p:childTnLst>
                                    <p:set>
                                      <p:cBhvr>
                                        <p:cTn id="63" dur="1" fill="hold">
                                          <p:stCondLst>
                                            <p:cond delay="0"/>
                                          </p:stCondLst>
                                        </p:cTn>
                                        <p:tgtEl>
                                          <p:spTgt spid="44"/>
                                        </p:tgtEl>
                                        <p:attrNameLst>
                                          <p:attrName>style.visibility</p:attrName>
                                        </p:attrNameLst>
                                      </p:cBhvr>
                                      <p:to>
                                        <p:strVal val="hidden"/>
                                      </p:to>
                                    </p:set>
                                  </p:childTnLst>
                                </p:cTn>
                              </p:par>
                            </p:childTnLst>
                          </p:cTn>
                        </p:par>
                        <p:par>
                          <p:cTn id="64" fill="hold">
                            <p:stCondLst>
                              <p:cond delay="0"/>
                            </p:stCondLst>
                            <p:childTnLst>
                              <p:par>
                                <p:cTn id="65" presetID="1" presetClass="entr" presetSubtype="0" fill="hold" grpId="0" nodeType="afterEffect">
                                  <p:stCondLst>
                                    <p:cond delay="500"/>
                                  </p:stCondLst>
                                  <p:childTnLst>
                                    <p:set>
                                      <p:cBhvr>
                                        <p:cTn id="66" dur="1" fill="hold">
                                          <p:stCondLst>
                                            <p:cond delay="0"/>
                                          </p:stCondLst>
                                        </p:cTn>
                                        <p:tgtEl>
                                          <p:spTgt spid="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9" grpId="0"/>
      <p:bldP spid="37" grpId="0"/>
      <p:bldP spid="38" grpId="0"/>
      <p:bldP spid="44" grpId="0"/>
      <p:bldP spid="44" grpId="1"/>
      <p:bldP spid="45"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a:xfrm>
            <a:off x="838200" y="365125"/>
            <a:ext cx="10515600" cy="1325563"/>
          </a:xfrm>
        </p:spPr>
        <p:txBody>
          <a:bodyPr/>
          <a:lstStyle/>
          <a:p>
            <a:pPr algn="ctr"/>
            <a:r>
              <a:rPr lang="hu-HU" dirty="0">
                <a:latin typeface="Times New Roman" panose="02020603050405020304" pitchFamily="18" charset="0"/>
                <a:cs typeface="Times New Roman" panose="02020603050405020304" pitchFamily="18" charset="0"/>
              </a:rPr>
              <a:t>Celladiagrammok</a:t>
            </a:r>
          </a:p>
        </p:txBody>
      </p:sp>
      <p:grpSp>
        <p:nvGrpSpPr>
          <p:cNvPr id="5" name="Csoportba foglalás 4">
            <a:extLst>
              <a:ext uri="{FF2B5EF4-FFF2-40B4-BE49-F238E27FC236}">
                <a16:creationId xmlns:a16="http://schemas.microsoft.com/office/drawing/2014/main" id="{64F692C4-3538-4C0A-A521-EB5ED12F14DD}"/>
              </a:ext>
            </a:extLst>
          </p:cNvPr>
          <p:cNvGrpSpPr/>
          <p:nvPr/>
        </p:nvGrpSpPr>
        <p:grpSpPr>
          <a:xfrm>
            <a:off x="944732" y="1896531"/>
            <a:ext cx="4384582" cy="1651054"/>
            <a:chOff x="944732" y="1896531"/>
            <a:chExt cx="4384582" cy="1651054"/>
          </a:xfrm>
        </p:grpSpPr>
        <p:sp>
          <p:nvSpPr>
            <p:cNvPr id="6" name="Szövegdoboz 5">
              <a:extLst>
                <a:ext uri="{FF2B5EF4-FFF2-40B4-BE49-F238E27FC236}">
                  <a16:creationId xmlns:a16="http://schemas.microsoft.com/office/drawing/2014/main" id="{30C2BDC8-B89E-46E9-83BE-4A4B2C383726}"/>
                </a:ext>
              </a:extLst>
            </p:cNvPr>
            <p:cNvSpPr txBox="1"/>
            <p:nvPr/>
          </p:nvSpPr>
          <p:spPr>
            <a:xfrm>
              <a:off x="944732" y="2310190"/>
              <a:ext cx="699230" cy="830997"/>
            </a:xfrm>
            <a:prstGeom prst="rect">
              <a:avLst/>
            </a:prstGeom>
            <a:noFill/>
          </p:spPr>
          <p:txBody>
            <a:bodyPr wrap="none" rtlCol="0">
              <a:spAutoFit/>
            </a:bodyPr>
            <a:lstStyle/>
            <a:p>
              <a:r>
                <a:rPr lang="hu-HU" sz="4800" dirty="0" err="1">
                  <a:latin typeface="Times New Roman" panose="02020603050405020304" pitchFamily="18" charset="0"/>
                  <a:cs typeface="Times New Roman" panose="02020603050405020304" pitchFamily="18" charset="0"/>
                </a:rPr>
                <a:t>Pt</a:t>
              </a:r>
              <a:endParaRPr lang="hu-HU" sz="4800" dirty="0">
                <a:latin typeface="Times New Roman" panose="02020603050405020304" pitchFamily="18" charset="0"/>
                <a:cs typeface="Times New Roman" panose="02020603050405020304" pitchFamily="18" charset="0"/>
              </a:endParaRPr>
            </a:p>
          </p:txBody>
        </p:sp>
        <p:cxnSp>
          <p:nvCxnSpPr>
            <p:cNvPr id="8" name="Egyenes összekötő 7">
              <a:extLst>
                <a:ext uri="{FF2B5EF4-FFF2-40B4-BE49-F238E27FC236}">
                  <a16:creationId xmlns:a16="http://schemas.microsoft.com/office/drawing/2014/main" id="{0E539411-7EF7-421D-8991-9654A3C004FA}"/>
                </a:ext>
              </a:extLst>
            </p:cNvPr>
            <p:cNvCxnSpPr/>
            <p:nvPr/>
          </p:nvCxnSpPr>
          <p:spPr>
            <a:xfrm>
              <a:off x="1857826" y="2293261"/>
              <a:ext cx="0" cy="88537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Szövegdoboz 36">
              <a:extLst>
                <a:ext uri="{FF2B5EF4-FFF2-40B4-BE49-F238E27FC236}">
                  <a16:creationId xmlns:a16="http://schemas.microsoft.com/office/drawing/2014/main" id="{8A08765F-BEE0-483F-AC42-7C9652243013}"/>
                </a:ext>
              </a:extLst>
            </p:cNvPr>
            <p:cNvSpPr txBox="1"/>
            <p:nvPr/>
          </p:nvSpPr>
          <p:spPr>
            <a:xfrm>
              <a:off x="1997022" y="1896531"/>
              <a:ext cx="3310522" cy="830997"/>
            </a:xfrm>
            <a:prstGeom prst="rect">
              <a:avLst/>
            </a:prstGeom>
            <a:noFill/>
          </p:spPr>
          <p:txBody>
            <a:bodyPr wrap="none" rtlCol="0">
              <a:spAutoFit/>
            </a:bodyPr>
            <a:lstStyle/>
            <a:p>
              <a:r>
                <a:rPr lang="hu-HU" sz="4800" dirty="0">
                  <a:latin typeface="Times New Roman" panose="02020603050405020304" pitchFamily="18" charset="0"/>
                  <a:cs typeface="Times New Roman" panose="02020603050405020304" pitchFamily="18" charset="0"/>
                </a:rPr>
                <a:t>[Fe</a:t>
              </a:r>
              <a:r>
                <a:rPr lang="hu-HU" sz="4800" baseline="30000" dirty="0">
                  <a:latin typeface="Times New Roman" panose="02020603050405020304" pitchFamily="18" charset="0"/>
                  <a:cs typeface="Times New Roman" panose="02020603050405020304" pitchFamily="18" charset="0"/>
                </a:rPr>
                <a:t>2+</a:t>
              </a:r>
              <a:r>
                <a:rPr lang="hu-HU" sz="4800" dirty="0">
                  <a:latin typeface="Times New Roman" panose="02020603050405020304" pitchFamily="18" charset="0"/>
                  <a:cs typeface="Times New Roman" panose="02020603050405020304" pitchFamily="18" charset="0"/>
                </a:rPr>
                <a:t>]=0,2M</a:t>
              </a:r>
            </a:p>
          </p:txBody>
        </p:sp>
        <p:sp>
          <p:nvSpPr>
            <p:cNvPr id="46" name="Szövegdoboz 45">
              <a:extLst>
                <a:ext uri="{FF2B5EF4-FFF2-40B4-BE49-F238E27FC236}">
                  <a16:creationId xmlns:a16="http://schemas.microsoft.com/office/drawing/2014/main" id="{2A2031AF-EB62-4A8A-9F75-C56F8939879B}"/>
                </a:ext>
              </a:extLst>
            </p:cNvPr>
            <p:cNvSpPr txBox="1"/>
            <p:nvPr/>
          </p:nvSpPr>
          <p:spPr>
            <a:xfrm>
              <a:off x="2018792" y="2716588"/>
              <a:ext cx="3310522" cy="830997"/>
            </a:xfrm>
            <a:prstGeom prst="rect">
              <a:avLst/>
            </a:prstGeom>
            <a:noFill/>
          </p:spPr>
          <p:txBody>
            <a:bodyPr wrap="none" rtlCol="0">
              <a:spAutoFit/>
            </a:bodyPr>
            <a:lstStyle/>
            <a:p>
              <a:r>
                <a:rPr lang="hu-HU" sz="4800" dirty="0">
                  <a:latin typeface="Times New Roman" panose="02020603050405020304" pitchFamily="18" charset="0"/>
                  <a:cs typeface="Times New Roman" panose="02020603050405020304" pitchFamily="18" charset="0"/>
                </a:rPr>
                <a:t>[Fe</a:t>
              </a:r>
              <a:r>
                <a:rPr lang="hu-HU" sz="4800" baseline="30000" dirty="0">
                  <a:latin typeface="Times New Roman" panose="02020603050405020304" pitchFamily="18" charset="0"/>
                  <a:cs typeface="Times New Roman" panose="02020603050405020304" pitchFamily="18" charset="0"/>
                </a:rPr>
                <a:t>3+</a:t>
              </a:r>
              <a:r>
                <a:rPr lang="hu-HU" sz="4800" dirty="0">
                  <a:latin typeface="Times New Roman" panose="02020603050405020304" pitchFamily="18" charset="0"/>
                  <a:cs typeface="Times New Roman" panose="02020603050405020304" pitchFamily="18" charset="0"/>
                </a:rPr>
                <a:t>]=0,7M</a:t>
              </a:r>
            </a:p>
          </p:txBody>
        </p:sp>
      </p:grpSp>
      <p:grpSp>
        <p:nvGrpSpPr>
          <p:cNvPr id="11" name="Csoportba foglalás 10">
            <a:extLst>
              <a:ext uri="{FF2B5EF4-FFF2-40B4-BE49-F238E27FC236}">
                <a16:creationId xmlns:a16="http://schemas.microsoft.com/office/drawing/2014/main" id="{0BD26334-404A-43EA-9182-75F610543E0D}"/>
              </a:ext>
            </a:extLst>
          </p:cNvPr>
          <p:cNvGrpSpPr/>
          <p:nvPr/>
        </p:nvGrpSpPr>
        <p:grpSpPr>
          <a:xfrm>
            <a:off x="5528116" y="2267862"/>
            <a:ext cx="5722069" cy="904419"/>
            <a:chOff x="5528116" y="2267862"/>
            <a:chExt cx="5722069" cy="904419"/>
          </a:xfrm>
        </p:grpSpPr>
        <p:sp>
          <p:nvSpPr>
            <p:cNvPr id="9" name="Szövegdoboz 8">
              <a:extLst>
                <a:ext uri="{FF2B5EF4-FFF2-40B4-BE49-F238E27FC236}">
                  <a16:creationId xmlns:a16="http://schemas.microsoft.com/office/drawing/2014/main" id="{9743DEB6-B2B8-45C0-B684-7FA5D9354176}"/>
                </a:ext>
              </a:extLst>
            </p:cNvPr>
            <p:cNvSpPr txBox="1"/>
            <p:nvPr/>
          </p:nvSpPr>
          <p:spPr>
            <a:xfrm>
              <a:off x="10313710" y="2299582"/>
              <a:ext cx="936475" cy="830997"/>
            </a:xfrm>
            <a:prstGeom prst="rect">
              <a:avLst/>
            </a:prstGeom>
            <a:noFill/>
          </p:spPr>
          <p:txBody>
            <a:bodyPr wrap="none" rtlCol="0">
              <a:spAutoFit/>
            </a:bodyPr>
            <a:lstStyle/>
            <a:p>
              <a:r>
                <a:rPr lang="hu-HU" sz="4800" dirty="0" err="1">
                  <a:latin typeface="Times New Roman" panose="02020603050405020304" pitchFamily="18" charset="0"/>
                  <a:cs typeface="Times New Roman" panose="02020603050405020304" pitchFamily="18" charset="0"/>
                </a:rPr>
                <a:t>Ag</a:t>
              </a:r>
              <a:endParaRPr lang="hu-HU" sz="4800" dirty="0">
                <a:latin typeface="Times New Roman" panose="02020603050405020304" pitchFamily="18" charset="0"/>
                <a:cs typeface="Times New Roman" panose="02020603050405020304" pitchFamily="18" charset="0"/>
              </a:endParaRPr>
            </a:p>
          </p:txBody>
        </p:sp>
        <p:cxnSp>
          <p:nvCxnSpPr>
            <p:cNvPr id="10" name="Egyenes összekötő 9">
              <a:extLst>
                <a:ext uri="{FF2B5EF4-FFF2-40B4-BE49-F238E27FC236}">
                  <a16:creationId xmlns:a16="http://schemas.microsoft.com/office/drawing/2014/main" id="{9BD540C4-8506-42FD-A4FA-0B3684DA8FA0}"/>
                </a:ext>
              </a:extLst>
            </p:cNvPr>
            <p:cNvCxnSpPr/>
            <p:nvPr/>
          </p:nvCxnSpPr>
          <p:spPr>
            <a:xfrm>
              <a:off x="10167257" y="2286909"/>
              <a:ext cx="0" cy="88537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Szövegdoboz 37">
              <a:extLst>
                <a:ext uri="{FF2B5EF4-FFF2-40B4-BE49-F238E27FC236}">
                  <a16:creationId xmlns:a16="http://schemas.microsoft.com/office/drawing/2014/main" id="{F2475078-7594-49C0-8E1C-33DA29A6E093}"/>
                </a:ext>
              </a:extLst>
            </p:cNvPr>
            <p:cNvSpPr txBox="1"/>
            <p:nvPr/>
          </p:nvSpPr>
          <p:spPr>
            <a:xfrm>
              <a:off x="5528116" y="2309563"/>
              <a:ext cx="2343911" cy="830997"/>
            </a:xfrm>
            <a:prstGeom prst="rect">
              <a:avLst/>
            </a:prstGeom>
            <a:noFill/>
          </p:spPr>
          <p:txBody>
            <a:bodyPr wrap="none" rtlCol="0">
              <a:spAutoFit/>
            </a:bodyPr>
            <a:lstStyle/>
            <a:p>
              <a:r>
                <a:rPr lang="hu-HU" sz="4800" dirty="0" err="1">
                  <a:latin typeface="Times New Roman" panose="02020603050405020304" pitchFamily="18" charset="0"/>
                  <a:cs typeface="Times New Roman" panose="02020603050405020304" pitchFamily="18" charset="0"/>
                </a:rPr>
                <a:t>c</a:t>
              </a:r>
              <a:r>
                <a:rPr lang="hu-HU" sz="4800" baseline="-25000" dirty="0" err="1">
                  <a:latin typeface="Times New Roman" panose="02020603050405020304" pitchFamily="18" charset="0"/>
                  <a:cs typeface="Times New Roman" panose="02020603050405020304" pitchFamily="18" charset="0"/>
                </a:rPr>
                <a:t>KCl</a:t>
              </a:r>
              <a:r>
                <a:rPr lang="hu-HU" sz="4800" dirty="0">
                  <a:latin typeface="Times New Roman" panose="02020603050405020304" pitchFamily="18" charset="0"/>
                  <a:cs typeface="Times New Roman" panose="02020603050405020304" pitchFamily="18" charset="0"/>
                </a:rPr>
                <a:t>=1M</a:t>
              </a:r>
            </a:p>
          </p:txBody>
        </p:sp>
        <p:cxnSp>
          <p:nvCxnSpPr>
            <p:cNvPr id="48" name="Egyenes összekötő 47">
              <a:extLst>
                <a:ext uri="{FF2B5EF4-FFF2-40B4-BE49-F238E27FC236}">
                  <a16:creationId xmlns:a16="http://schemas.microsoft.com/office/drawing/2014/main" id="{23F6EE45-C61C-464E-AE64-98FA1BE27E9B}"/>
                </a:ext>
              </a:extLst>
            </p:cNvPr>
            <p:cNvCxnSpPr/>
            <p:nvPr/>
          </p:nvCxnSpPr>
          <p:spPr>
            <a:xfrm>
              <a:off x="8055426" y="2267862"/>
              <a:ext cx="0" cy="88537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49" name="Szövegdoboz 48">
              <a:extLst>
                <a:ext uri="{FF2B5EF4-FFF2-40B4-BE49-F238E27FC236}">
                  <a16:creationId xmlns:a16="http://schemas.microsoft.com/office/drawing/2014/main" id="{60C13FE9-3868-43BE-8F1B-800B3E644ADB}"/>
                </a:ext>
              </a:extLst>
            </p:cNvPr>
            <p:cNvSpPr txBox="1"/>
            <p:nvPr/>
          </p:nvSpPr>
          <p:spPr>
            <a:xfrm>
              <a:off x="8158332" y="2295049"/>
              <a:ext cx="1951175" cy="830997"/>
            </a:xfrm>
            <a:prstGeom prst="rect">
              <a:avLst/>
            </a:prstGeom>
            <a:noFill/>
          </p:spPr>
          <p:txBody>
            <a:bodyPr wrap="none" rtlCol="0">
              <a:spAutoFit/>
            </a:bodyPr>
            <a:lstStyle/>
            <a:p>
              <a:r>
                <a:rPr lang="hu-HU" sz="4800" dirty="0" err="1">
                  <a:latin typeface="Times New Roman" panose="02020603050405020304" pitchFamily="18" charset="0"/>
                  <a:cs typeface="Times New Roman" panose="02020603050405020304" pitchFamily="18" charset="0"/>
                </a:rPr>
                <a:t>AgCl</a:t>
              </a:r>
              <a:r>
                <a:rPr lang="hu-HU" sz="4800" baseline="-25000" dirty="0">
                  <a:latin typeface="Times New Roman" panose="02020603050405020304" pitchFamily="18" charset="0"/>
                  <a:cs typeface="Times New Roman" panose="02020603050405020304" pitchFamily="18" charset="0"/>
                </a:rPr>
                <a:t>(s)</a:t>
              </a:r>
            </a:p>
          </p:txBody>
        </p:sp>
      </p:grpSp>
      <p:grpSp>
        <p:nvGrpSpPr>
          <p:cNvPr id="12" name="Csoportba foglalás 11">
            <a:extLst>
              <a:ext uri="{FF2B5EF4-FFF2-40B4-BE49-F238E27FC236}">
                <a16:creationId xmlns:a16="http://schemas.microsoft.com/office/drawing/2014/main" id="{E061F9BB-2C81-4010-9152-19B65898F140}"/>
              </a:ext>
            </a:extLst>
          </p:cNvPr>
          <p:cNvGrpSpPr/>
          <p:nvPr/>
        </p:nvGrpSpPr>
        <p:grpSpPr>
          <a:xfrm>
            <a:off x="1190915" y="4327155"/>
            <a:ext cx="4874942" cy="1420745"/>
            <a:chOff x="1190915" y="4806127"/>
            <a:chExt cx="4874942" cy="1420745"/>
          </a:xfrm>
        </p:grpSpPr>
        <p:sp>
          <p:nvSpPr>
            <p:cNvPr id="17" name="Szövegdoboz 16">
              <a:extLst>
                <a:ext uri="{FF2B5EF4-FFF2-40B4-BE49-F238E27FC236}">
                  <a16:creationId xmlns:a16="http://schemas.microsoft.com/office/drawing/2014/main" id="{F5F66EFF-7497-412E-88EF-F62589FE590B}"/>
                </a:ext>
              </a:extLst>
            </p:cNvPr>
            <p:cNvSpPr txBox="1"/>
            <p:nvPr/>
          </p:nvSpPr>
          <p:spPr>
            <a:xfrm>
              <a:off x="1190915" y="4865260"/>
              <a:ext cx="699230" cy="830997"/>
            </a:xfrm>
            <a:prstGeom prst="rect">
              <a:avLst/>
            </a:prstGeom>
            <a:noFill/>
          </p:spPr>
          <p:txBody>
            <a:bodyPr wrap="none" rtlCol="0">
              <a:spAutoFit/>
            </a:bodyPr>
            <a:lstStyle/>
            <a:p>
              <a:r>
                <a:rPr lang="hu-HU" sz="4800" dirty="0" err="1">
                  <a:latin typeface="Times New Roman" panose="02020603050405020304" pitchFamily="18" charset="0"/>
                  <a:cs typeface="Times New Roman" panose="02020603050405020304" pitchFamily="18" charset="0"/>
                </a:rPr>
                <a:t>Pt</a:t>
              </a:r>
              <a:endParaRPr lang="hu-HU" sz="4800" dirty="0">
                <a:latin typeface="Times New Roman" panose="02020603050405020304" pitchFamily="18" charset="0"/>
                <a:cs typeface="Times New Roman" panose="02020603050405020304" pitchFamily="18" charset="0"/>
              </a:endParaRPr>
            </a:p>
          </p:txBody>
        </p:sp>
        <p:cxnSp>
          <p:nvCxnSpPr>
            <p:cNvPr id="18" name="Egyenes összekötő 17">
              <a:extLst>
                <a:ext uri="{FF2B5EF4-FFF2-40B4-BE49-F238E27FC236}">
                  <a16:creationId xmlns:a16="http://schemas.microsoft.com/office/drawing/2014/main" id="{0725E9C3-A152-4BE7-A6E9-AE7A6089BF47}"/>
                </a:ext>
              </a:extLst>
            </p:cNvPr>
            <p:cNvCxnSpPr/>
            <p:nvPr/>
          </p:nvCxnSpPr>
          <p:spPr>
            <a:xfrm>
              <a:off x="2104009" y="4806127"/>
              <a:ext cx="0" cy="88537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Szövegdoboz 18">
              <a:extLst>
                <a:ext uri="{FF2B5EF4-FFF2-40B4-BE49-F238E27FC236}">
                  <a16:creationId xmlns:a16="http://schemas.microsoft.com/office/drawing/2014/main" id="{035CE79C-3A19-48BA-82BC-CA773AD617E6}"/>
                </a:ext>
              </a:extLst>
            </p:cNvPr>
            <p:cNvSpPr txBox="1"/>
            <p:nvPr/>
          </p:nvSpPr>
          <p:spPr>
            <a:xfrm>
              <a:off x="3593705" y="4854470"/>
              <a:ext cx="2472152" cy="830997"/>
            </a:xfrm>
            <a:prstGeom prst="rect">
              <a:avLst/>
            </a:prstGeom>
            <a:noFill/>
          </p:spPr>
          <p:txBody>
            <a:bodyPr wrap="none" rtlCol="0">
              <a:spAutoFit/>
            </a:bodyPr>
            <a:lstStyle/>
            <a:p>
              <a:r>
                <a:rPr lang="hu-HU" sz="4800" dirty="0">
                  <a:latin typeface="Times New Roman" panose="02020603050405020304" pitchFamily="18" charset="0"/>
                  <a:cs typeface="Times New Roman" panose="02020603050405020304" pitchFamily="18" charset="0"/>
                </a:rPr>
                <a:t>[H</a:t>
              </a:r>
              <a:r>
                <a:rPr lang="hu-HU" sz="4800" baseline="30000" dirty="0">
                  <a:latin typeface="Times New Roman" panose="02020603050405020304" pitchFamily="18" charset="0"/>
                  <a:cs typeface="Times New Roman" panose="02020603050405020304" pitchFamily="18" charset="0"/>
                </a:rPr>
                <a:t>+</a:t>
              </a:r>
              <a:r>
                <a:rPr lang="hu-HU" sz="4800" dirty="0">
                  <a:latin typeface="Times New Roman" panose="02020603050405020304" pitchFamily="18" charset="0"/>
                  <a:cs typeface="Times New Roman" panose="02020603050405020304" pitchFamily="18" charset="0"/>
                </a:rPr>
                <a:t>]=1M</a:t>
              </a:r>
            </a:p>
          </p:txBody>
        </p:sp>
        <p:sp>
          <p:nvSpPr>
            <p:cNvPr id="21" name="Szövegdoboz 20">
              <a:extLst>
                <a:ext uri="{FF2B5EF4-FFF2-40B4-BE49-F238E27FC236}">
                  <a16:creationId xmlns:a16="http://schemas.microsoft.com/office/drawing/2014/main" id="{D676B0C2-6ADE-4946-8A96-60889B1B3A32}"/>
                </a:ext>
              </a:extLst>
            </p:cNvPr>
            <p:cNvSpPr txBox="1"/>
            <p:nvPr/>
          </p:nvSpPr>
          <p:spPr>
            <a:xfrm>
              <a:off x="2194637" y="5703652"/>
              <a:ext cx="1282723" cy="523220"/>
            </a:xfrm>
            <a:prstGeom prst="rect">
              <a:avLst/>
            </a:prstGeom>
            <a:noFill/>
          </p:spPr>
          <p:txBody>
            <a:bodyPr wrap="none" rtlCol="0">
              <a:spAutoFit/>
            </a:bodyPr>
            <a:lstStyle/>
            <a:p>
              <a:r>
                <a:rPr lang="hu-HU" sz="2800" dirty="0">
                  <a:latin typeface="Times New Roman" panose="02020603050405020304" pitchFamily="18" charset="0"/>
                  <a:cs typeface="Times New Roman" panose="02020603050405020304" pitchFamily="18" charset="0"/>
                </a:rPr>
                <a:t>p=1atm</a:t>
              </a:r>
            </a:p>
          </p:txBody>
        </p:sp>
        <p:cxnSp>
          <p:nvCxnSpPr>
            <p:cNvPr id="22" name="Egyenes összekötő 21">
              <a:extLst>
                <a:ext uri="{FF2B5EF4-FFF2-40B4-BE49-F238E27FC236}">
                  <a16:creationId xmlns:a16="http://schemas.microsoft.com/office/drawing/2014/main" id="{CD19020C-2FA1-4D69-9C3F-B891924C458C}"/>
                </a:ext>
              </a:extLst>
            </p:cNvPr>
            <p:cNvCxnSpPr/>
            <p:nvPr/>
          </p:nvCxnSpPr>
          <p:spPr>
            <a:xfrm>
              <a:off x="3564708" y="4817849"/>
              <a:ext cx="0" cy="88537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Szövegdoboz 22">
              <a:extLst>
                <a:ext uri="{FF2B5EF4-FFF2-40B4-BE49-F238E27FC236}">
                  <a16:creationId xmlns:a16="http://schemas.microsoft.com/office/drawing/2014/main" id="{D84F8E62-07BE-4C79-A2F3-E6CD3EEE7E24}"/>
                </a:ext>
              </a:extLst>
            </p:cNvPr>
            <p:cNvSpPr txBox="1"/>
            <p:nvPr/>
          </p:nvSpPr>
          <p:spPr>
            <a:xfrm>
              <a:off x="2184590" y="4866198"/>
              <a:ext cx="1311578" cy="830997"/>
            </a:xfrm>
            <a:prstGeom prst="rect">
              <a:avLst/>
            </a:prstGeom>
            <a:noFill/>
          </p:spPr>
          <p:txBody>
            <a:bodyPr wrap="none" rtlCol="0">
              <a:spAutoFit/>
            </a:bodyPr>
            <a:lstStyle/>
            <a:p>
              <a:r>
                <a:rPr lang="hu-HU" sz="4800" dirty="0">
                  <a:latin typeface="Times New Roman" panose="02020603050405020304" pitchFamily="18" charset="0"/>
                  <a:cs typeface="Times New Roman" panose="02020603050405020304" pitchFamily="18" charset="0"/>
                </a:rPr>
                <a:t>H</a:t>
              </a:r>
              <a:r>
                <a:rPr lang="hu-HU" sz="4800" baseline="-25000" dirty="0">
                  <a:latin typeface="Times New Roman" panose="02020603050405020304" pitchFamily="18" charset="0"/>
                  <a:cs typeface="Times New Roman" panose="02020603050405020304" pitchFamily="18" charset="0"/>
                </a:rPr>
                <a:t>2(g)</a:t>
              </a:r>
            </a:p>
          </p:txBody>
        </p:sp>
      </p:grpSp>
      <p:grpSp>
        <p:nvGrpSpPr>
          <p:cNvPr id="24" name="Csoportba foglalás 23">
            <a:extLst>
              <a:ext uri="{FF2B5EF4-FFF2-40B4-BE49-F238E27FC236}">
                <a16:creationId xmlns:a16="http://schemas.microsoft.com/office/drawing/2014/main" id="{F55F1585-0BAD-4643-AEB4-839A106ABAD9}"/>
              </a:ext>
            </a:extLst>
          </p:cNvPr>
          <p:cNvGrpSpPr/>
          <p:nvPr/>
        </p:nvGrpSpPr>
        <p:grpSpPr>
          <a:xfrm>
            <a:off x="5283182" y="2273526"/>
            <a:ext cx="128438" cy="886468"/>
            <a:chOff x="6161316" y="3842660"/>
            <a:chExt cx="128438" cy="886468"/>
          </a:xfrm>
        </p:grpSpPr>
        <p:cxnSp>
          <p:nvCxnSpPr>
            <p:cNvPr id="25" name="Egyenes összekötő 24">
              <a:extLst>
                <a:ext uri="{FF2B5EF4-FFF2-40B4-BE49-F238E27FC236}">
                  <a16:creationId xmlns:a16="http://schemas.microsoft.com/office/drawing/2014/main" id="{AEFD59BF-BF16-4FFD-AF3C-17AF7CD2E1A0}"/>
                </a:ext>
              </a:extLst>
            </p:cNvPr>
            <p:cNvCxnSpPr/>
            <p:nvPr/>
          </p:nvCxnSpPr>
          <p:spPr>
            <a:xfrm>
              <a:off x="6161316" y="3842660"/>
              <a:ext cx="0" cy="885372"/>
            </a:xfrm>
            <a:prstGeom prst="line">
              <a:avLst/>
            </a:prstGeom>
            <a:ln w="38100">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26" name="Egyenes összekötő 25">
              <a:extLst>
                <a:ext uri="{FF2B5EF4-FFF2-40B4-BE49-F238E27FC236}">
                  <a16:creationId xmlns:a16="http://schemas.microsoft.com/office/drawing/2014/main" id="{1F14719D-8D8A-4AB5-B37F-0CE4ADD0C097}"/>
                </a:ext>
              </a:extLst>
            </p:cNvPr>
            <p:cNvCxnSpPr/>
            <p:nvPr/>
          </p:nvCxnSpPr>
          <p:spPr>
            <a:xfrm>
              <a:off x="6289754" y="3843756"/>
              <a:ext cx="0" cy="885372"/>
            </a:xfrm>
            <a:prstGeom prst="line">
              <a:avLst/>
            </a:prstGeom>
            <a:ln w="38100">
              <a:solidFill>
                <a:schemeClr val="tx1"/>
              </a:solidFill>
              <a:prstDash val="solid"/>
            </a:ln>
          </p:spPr>
          <p:style>
            <a:lnRef idx="1">
              <a:schemeClr val="accent1"/>
            </a:lnRef>
            <a:fillRef idx="0">
              <a:schemeClr val="accent1"/>
            </a:fillRef>
            <a:effectRef idx="0">
              <a:schemeClr val="accent1"/>
            </a:effectRef>
            <a:fontRef idx="minor">
              <a:schemeClr val="tx1"/>
            </a:fontRef>
          </p:style>
        </p:cxnSp>
      </p:grpSp>
      <p:grpSp>
        <p:nvGrpSpPr>
          <p:cNvPr id="27" name="Csoportba foglalás 26">
            <a:extLst>
              <a:ext uri="{FF2B5EF4-FFF2-40B4-BE49-F238E27FC236}">
                <a16:creationId xmlns:a16="http://schemas.microsoft.com/office/drawing/2014/main" id="{B650BFAC-7E27-43EA-B687-BE936EC5C2EF}"/>
              </a:ext>
            </a:extLst>
          </p:cNvPr>
          <p:cNvGrpSpPr/>
          <p:nvPr/>
        </p:nvGrpSpPr>
        <p:grpSpPr>
          <a:xfrm>
            <a:off x="6059488" y="4345346"/>
            <a:ext cx="128438" cy="886468"/>
            <a:chOff x="6161316" y="3842660"/>
            <a:chExt cx="128438" cy="886468"/>
          </a:xfrm>
        </p:grpSpPr>
        <p:cxnSp>
          <p:nvCxnSpPr>
            <p:cNvPr id="28" name="Egyenes összekötő 27">
              <a:extLst>
                <a:ext uri="{FF2B5EF4-FFF2-40B4-BE49-F238E27FC236}">
                  <a16:creationId xmlns:a16="http://schemas.microsoft.com/office/drawing/2014/main" id="{23190F04-3E1A-4DAA-A223-64F672D2BA23}"/>
                </a:ext>
              </a:extLst>
            </p:cNvPr>
            <p:cNvCxnSpPr/>
            <p:nvPr/>
          </p:nvCxnSpPr>
          <p:spPr>
            <a:xfrm>
              <a:off x="6161316" y="3842660"/>
              <a:ext cx="0" cy="885372"/>
            </a:xfrm>
            <a:prstGeom prst="line">
              <a:avLst/>
            </a:prstGeom>
            <a:ln w="38100">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29" name="Egyenes összekötő 28">
              <a:extLst>
                <a:ext uri="{FF2B5EF4-FFF2-40B4-BE49-F238E27FC236}">
                  <a16:creationId xmlns:a16="http://schemas.microsoft.com/office/drawing/2014/main" id="{9C8938EA-AC97-457B-9761-3F75BE71460D}"/>
                </a:ext>
              </a:extLst>
            </p:cNvPr>
            <p:cNvCxnSpPr/>
            <p:nvPr/>
          </p:nvCxnSpPr>
          <p:spPr>
            <a:xfrm>
              <a:off x="6289754" y="3843756"/>
              <a:ext cx="0" cy="885372"/>
            </a:xfrm>
            <a:prstGeom prst="line">
              <a:avLst/>
            </a:prstGeom>
            <a:ln w="38100">
              <a:solidFill>
                <a:schemeClr val="tx1"/>
              </a:solidFill>
              <a:prstDash val="solid"/>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4" name="Szövegdoboz 3">
                <a:extLst>
                  <a:ext uri="{FF2B5EF4-FFF2-40B4-BE49-F238E27FC236}">
                    <a16:creationId xmlns:a16="http://schemas.microsoft.com/office/drawing/2014/main" id="{84AA8A2D-BC8F-4EC9-93C3-08FC27328433}"/>
                  </a:ext>
                </a:extLst>
              </p:cNvPr>
              <p:cNvSpPr txBox="1"/>
              <p:nvPr/>
            </p:nvSpPr>
            <p:spPr>
              <a:xfrm>
                <a:off x="6262919" y="5922611"/>
                <a:ext cx="4577600"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p>
                        <m:sSupPr>
                          <m:ctrlPr>
                            <a:rPr lang="hu-HU" sz="2400" i="1" smtClean="0">
                              <a:latin typeface="Cambria Math" panose="02040503050406030204" pitchFamily="18" charset="0"/>
                            </a:rPr>
                          </m:ctrlPr>
                        </m:sSupPr>
                        <m:e>
                          <m:r>
                            <a:rPr lang="hu-HU" sz="2400" b="0" i="1" smtClean="0">
                              <a:latin typeface="Cambria Math" panose="02040503050406030204" pitchFamily="18" charset="0"/>
                            </a:rPr>
                            <m:t>𝐶𝑙𝑂</m:t>
                          </m:r>
                        </m:e>
                        <m:sup>
                          <m:r>
                            <a:rPr lang="hu-HU" sz="2400" b="0" i="1" smtClean="0">
                              <a:latin typeface="Cambria Math" panose="02040503050406030204" pitchFamily="18" charset="0"/>
                            </a:rPr>
                            <m:t>−</m:t>
                          </m:r>
                        </m:sup>
                      </m:sSup>
                      <m:r>
                        <a:rPr lang="hu-HU" sz="2400" b="0" i="1" smtClean="0">
                          <a:latin typeface="Cambria Math" panose="02040503050406030204" pitchFamily="18" charset="0"/>
                        </a:rPr>
                        <m:t>+</m:t>
                      </m:r>
                      <m:sSub>
                        <m:sSubPr>
                          <m:ctrlPr>
                            <a:rPr lang="hu-HU" sz="2400" i="1" smtClean="0">
                              <a:latin typeface="Cambria Math" panose="02040503050406030204" pitchFamily="18" charset="0"/>
                            </a:rPr>
                          </m:ctrlPr>
                        </m:sSubPr>
                        <m:e>
                          <m:r>
                            <a:rPr lang="hu-HU" sz="2400" b="0" i="1" smtClean="0">
                              <a:latin typeface="Cambria Math" panose="02040503050406030204" pitchFamily="18" charset="0"/>
                            </a:rPr>
                            <m:t>𝐻</m:t>
                          </m:r>
                        </m:e>
                        <m:sub>
                          <m:r>
                            <a:rPr lang="hu-HU" sz="2400" b="0" i="1" smtClean="0">
                              <a:latin typeface="Cambria Math" panose="02040503050406030204" pitchFamily="18" charset="0"/>
                            </a:rPr>
                            <m:t>2</m:t>
                          </m:r>
                        </m:sub>
                      </m:sSub>
                      <m:r>
                        <a:rPr lang="hu-HU" sz="2400" b="0" i="1" smtClean="0">
                          <a:latin typeface="Cambria Math" panose="02040503050406030204" pitchFamily="18" charset="0"/>
                        </a:rPr>
                        <m:t>𝑂</m:t>
                      </m:r>
                      <m:r>
                        <a:rPr lang="hu-HU" sz="2400" b="0" i="0" smtClean="0">
                          <a:latin typeface="Cambria Math" panose="02040503050406030204" pitchFamily="18" charset="0"/>
                        </a:rPr>
                        <m:t>+2</m:t>
                      </m:r>
                      <m:sSup>
                        <m:sSupPr>
                          <m:ctrlPr>
                            <a:rPr lang="hu-HU" sz="2400" b="0" i="1" smtClean="0">
                              <a:latin typeface="Cambria Math" panose="02040503050406030204" pitchFamily="18" charset="0"/>
                            </a:rPr>
                          </m:ctrlPr>
                        </m:sSupPr>
                        <m:e>
                          <m:r>
                            <a:rPr lang="hu-HU" sz="2400" b="0" i="1" smtClean="0">
                              <a:latin typeface="Cambria Math" panose="02040503050406030204" pitchFamily="18" charset="0"/>
                            </a:rPr>
                            <m:t>𝑒</m:t>
                          </m:r>
                        </m:e>
                        <m:sup>
                          <m:r>
                            <a:rPr lang="hu-HU" sz="2400" b="0" i="1" smtClean="0">
                              <a:latin typeface="Cambria Math" panose="02040503050406030204" pitchFamily="18" charset="0"/>
                            </a:rPr>
                            <m:t>−</m:t>
                          </m:r>
                        </m:sup>
                      </m:sSup>
                      <m:r>
                        <a:rPr lang="hu-HU" sz="2400" b="0" i="1" smtClean="0">
                          <a:latin typeface="Cambria Math" panose="02040503050406030204" pitchFamily="18" charset="0"/>
                        </a:rPr>
                        <m:t>=</m:t>
                      </m:r>
                      <m:sSup>
                        <m:sSupPr>
                          <m:ctrlPr>
                            <a:rPr lang="hu-HU" sz="2400" b="0" i="1" smtClean="0">
                              <a:latin typeface="Cambria Math" panose="02040503050406030204" pitchFamily="18" charset="0"/>
                            </a:rPr>
                          </m:ctrlPr>
                        </m:sSupPr>
                        <m:e>
                          <m:r>
                            <a:rPr lang="hu-HU" sz="2400" b="0" i="1" smtClean="0">
                              <a:latin typeface="Cambria Math" panose="02040503050406030204" pitchFamily="18" charset="0"/>
                            </a:rPr>
                            <m:t>𝐶𝑙</m:t>
                          </m:r>
                        </m:e>
                        <m:sup>
                          <m:r>
                            <a:rPr lang="hu-HU" sz="2400" b="0" i="1" smtClean="0">
                              <a:latin typeface="Cambria Math" panose="02040503050406030204" pitchFamily="18" charset="0"/>
                            </a:rPr>
                            <m:t>−</m:t>
                          </m:r>
                        </m:sup>
                      </m:sSup>
                      <m:r>
                        <a:rPr lang="hu-HU" sz="2400" b="0" i="1" smtClean="0">
                          <a:latin typeface="Cambria Math" panose="02040503050406030204" pitchFamily="18" charset="0"/>
                        </a:rPr>
                        <m:t>+2</m:t>
                      </m:r>
                      <m:sSup>
                        <m:sSupPr>
                          <m:ctrlPr>
                            <a:rPr lang="hu-HU" sz="2400" b="0" i="1" smtClean="0">
                              <a:latin typeface="Cambria Math" panose="02040503050406030204" pitchFamily="18" charset="0"/>
                            </a:rPr>
                          </m:ctrlPr>
                        </m:sSupPr>
                        <m:e>
                          <m:r>
                            <a:rPr lang="hu-HU" sz="2400" b="0" i="1" smtClean="0">
                              <a:latin typeface="Cambria Math" panose="02040503050406030204" pitchFamily="18" charset="0"/>
                            </a:rPr>
                            <m:t>𝑂𝐻</m:t>
                          </m:r>
                        </m:e>
                        <m:sup>
                          <m:r>
                            <a:rPr lang="hu-HU" sz="2400" b="0" i="1" smtClean="0">
                              <a:latin typeface="Cambria Math" panose="02040503050406030204" pitchFamily="18" charset="0"/>
                            </a:rPr>
                            <m:t>−</m:t>
                          </m:r>
                        </m:sup>
                      </m:sSup>
                    </m:oMath>
                  </m:oMathPara>
                </a14:m>
                <a:endParaRPr lang="hu-HU" sz="2400" dirty="0"/>
              </a:p>
            </p:txBody>
          </p:sp>
        </mc:Choice>
        <mc:Fallback xmlns="">
          <p:sp>
            <p:nvSpPr>
              <p:cNvPr id="4" name="Szövegdoboz 3">
                <a:extLst>
                  <a:ext uri="{FF2B5EF4-FFF2-40B4-BE49-F238E27FC236}">
                    <a16:creationId xmlns:a16="http://schemas.microsoft.com/office/drawing/2014/main" id="{84AA8A2D-BC8F-4EC9-93C3-08FC27328433}"/>
                  </a:ext>
                </a:extLst>
              </p:cNvPr>
              <p:cNvSpPr txBox="1">
                <a:spLocks noRot="1" noChangeAspect="1" noMove="1" noResize="1" noEditPoints="1" noAdjustHandles="1" noChangeArrowheads="1" noChangeShapeType="1" noTextEdit="1"/>
              </p:cNvSpPr>
              <p:nvPr/>
            </p:nvSpPr>
            <p:spPr>
              <a:xfrm>
                <a:off x="6262919" y="5922611"/>
                <a:ext cx="4577600" cy="369332"/>
              </a:xfrm>
              <a:prstGeom prst="rect">
                <a:avLst/>
              </a:prstGeom>
              <a:blipFill>
                <a:blip r:embed="rId3"/>
                <a:stretch>
                  <a:fillRect l="-1198" b="-15000"/>
                </a:stretch>
              </a:blipFill>
            </p:spPr>
            <p:txBody>
              <a:bodyPr/>
              <a:lstStyle/>
              <a:p>
                <a:r>
                  <a:rPr lang="hu-HU">
                    <a:noFill/>
                  </a:rPr>
                  <a:t> </a:t>
                </a:r>
              </a:p>
            </p:txBody>
          </p:sp>
        </mc:Fallback>
      </mc:AlternateContent>
      <p:grpSp>
        <p:nvGrpSpPr>
          <p:cNvPr id="13" name="Csoportba foglalás 12">
            <a:extLst>
              <a:ext uri="{FF2B5EF4-FFF2-40B4-BE49-F238E27FC236}">
                <a16:creationId xmlns:a16="http://schemas.microsoft.com/office/drawing/2014/main" id="{1BE1EFBC-A887-4E76-84BB-024FF19F321C}"/>
              </a:ext>
            </a:extLst>
          </p:cNvPr>
          <p:cNvGrpSpPr/>
          <p:nvPr/>
        </p:nvGrpSpPr>
        <p:grpSpPr>
          <a:xfrm>
            <a:off x="6293360" y="3816699"/>
            <a:ext cx="4733529" cy="1941340"/>
            <a:chOff x="6293360" y="4295671"/>
            <a:chExt cx="4733529" cy="1941340"/>
          </a:xfrm>
        </p:grpSpPr>
        <p:sp>
          <p:nvSpPr>
            <p:cNvPr id="31" name="Szövegdoboz 30">
              <a:extLst>
                <a:ext uri="{FF2B5EF4-FFF2-40B4-BE49-F238E27FC236}">
                  <a16:creationId xmlns:a16="http://schemas.microsoft.com/office/drawing/2014/main" id="{A5CE275B-BBCA-4791-B943-530B6494EE64}"/>
                </a:ext>
              </a:extLst>
            </p:cNvPr>
            <p:cNvSpPr txBox="1"/>
            <p:nvPr/>
          </p:nvSpPr>
          <p:spPr>
            <a:xfrm>
              <a:off x="6300619" y="4295671"/>
              <a:ext cx="2977097" cy="830997"/>
            </a:xfrm>
            <a:prstGeom prst="rect">
              <a:avLst/>
            </a:prstGeom>
            <a:noFill/>
          </p:spPr>
          <p:txBody>
            <a:bodyPr wrap="none" rtlCol="0">
              <a:spAutoFit/>
            </a:bodyPr>
            <a:lstStyle/>
            <a:p>
              <a:r>
                <a:rPr lang="hu-HU" sz="4800" dirty="0">
                  <a:latin typeface="Times New Roman" panose="02020603050405020304" pitchFamily="18" charset="0"/>
                  <a:cs typeface="Times New Roman" panose="02020603050405020304" pitchFamily="18" charset="0"/>
                </a:rPr>
                <a:t>[Cl</a:t>
              </a:r>
              <a:r>
                <a:rPr lang="hu-HU" sz="4800" baseline="30000" dirty="0">
                  <a:latin typeface="Times New Roman" panose="02020603050405020304" pitchFamily="18" charset="0"/>
                  <a:cs typeface="Times New Roman" panose="02020603050405020304" pitchFamily="18" charset="0"/>
                </a:rPr>
                <a:t>-</a:t>
              </a:r>
              <a:r>
                <a:rPr lang="hu-HU" sz="4800" dirty="0">
                  <a:latin typeface="Times New Roman" panose="02020603050405020304" pitchFamily="18" charset="0"/>
                  <a:cs typeface="Times New Roman" panose="02020603050405020304" pitchFamily="18" charset="0"/>
                </a:rPr>
                <a:t>]=0,2M</a:t>
              </a:r>
            </a:p>
          </p:txBody>
        </p:sp>
        <p:sp>
          <p:nvSpPr>
            <p:cNvPr id="32" name="Szövegdoboz 31">
              <a:extLst>
                <a:ext uri="{FF2B5EF4-FFF2-40B4-BE49-F238E27FC236}">
                  <a16:creationId xmlns:a16="http://schemas.microsoft.com/office/drawing/2014/main" id="{E9476156-87F4-4EAC-A1B6-2BC33FE9E75B}"/>
                </a:ext>
              </a:extLst>
            </p:cNvPr>
            <p:cNvSpPr txBox="1"/>
            <p:nvPr/>
          </p:nvSpPr>
          <p:spPr>
            <a:xfrm>
              <a:off x="6293361" y="4854469"/>
              <a:ext cx="3421129" cy="830997"/>
            </a:xfrm>
            <a:prstGeom prst="rect">
              <a:avLst/>
            </a:prstGeom>
            <a:noFill/>
          </p:spPr>
          <p:txBody>
            <a:bodyPr wrap="none" rtlCol="0">
              <a:spAutoFit/>
            </a:bodyPr>
            <a:lstStyle/>
            <a:p>
              <a:r>
                <a:rPr lang="hu-HU" sz="4800" dirty="0">
                  <a:latin typeface="Times New Roman" panose="02020603050405020304" pitchFamily="18" charset="0"/>
                  <a:cs typeface="Times New Roman" panose="02020603050405020304" pitchFamily="18" charset="0"/>
                </a:rPr>
                <a:t>[</a:t>
              </a:r>
              <a:r>
                <a:rPr lang="hu-HU" sz="4800" dirty="0" err="1">
                  <a:latin typeface="Times New Roman" panose="02020603050405020304" pitchFamily="18" charset="0"/>
                  <a:cs typeface="Times New Roman" panose="02020603050405020304" pitchFamily="18" charset="0"/>
                </a:rPr>
                <a:t>ClO</a:t>
              </a:r>
              <a:r>
                <a:rPr lang="hu-HU" sz="4800" baseline="30000" dirty="0">
                  <a:latin typeface="Times New Roman" panose="02020603050405020304" pitchFamily="18" charset="0"/>
                  <a:cs typeface="Times New Roman" panose="02020603050405020304" pitchFamily="18" charset="0"/>
                </a:rPr>
                <a:t>-</a:t>
              </a:r>
              <a:r>
                <a:rPr lang="hu-HU" sz="4800" dirty="0">
                  <a:latin typeface="Times New Roman" panose="02020603050405020304" pitchFamily="18" charset="0"/>
                  <a:cs typeface="Times New Roman" panose="02020603050405020304" pitchFamily="18" charset="0"/>
                </a:rPr>
                <a:t>]=0,1M</a:t>
              </a:r>
            </a:p>
          </p:txBody>
        </p:sp>
        <p:sp>
          <p:nvSpPr>
            <p:cNvPr id="33" name="Szövegdoboz 32">
              <a:extLst>
                <a:ext uri="{FF2B5EF4-FFF2-40B4-BE49-F238E27FC236}">
                  <a16:creationId xmlns:a16="http://schemas.microsoft.com/office/drawing/2014/main" id="{FA460D75-58A7-46E6-8D59-4B4EE68E6D7D}"/>
                </a:ext>
              </a:extLst>
            </p:cNvPr>
            <p:cNvSpPr txBox="1"/>
            <p:nvPr/>
          </p:nvSpPr>
          <p:spPr>
            <a:xfrm>
              <a:off x="6293360" y="5406014"/>
              <a:ext cx="3908442" cy="830997"/>
            </a:xfrm>
            <a:prstGeom prst="rect">
              <a:avLst/>
            </a:prstGeom>
            <a:noFill/>
          </p:spPr>
          <p:txBody>
            <a:bodyPr wrap="none" rtlCol="0">
              <a:spAutoFit/>
            </a:bodyPr>
            <a:lstStyle/>
            <a:p>
              <a:r>
                <a:rPr lang="hu-HU" sz="4800" dirty="0">
                  <a:latin typeface="Times New Roman" panose="02020603050405020304" pitchFamily="18" charset="0"/>
                  <a:cs typeface="Times New Roman" panose="02020603050405020304" pitchFamily="18" charset="0"/>
                </a:rPr>
                <a:t>[H</a:t>
              </a:r>
              <a:r>
                <a:rPr lang="hu-HU" sz="4800" baseline="30000" dirty="0">
                  <a:latin typeface="Times New Roman" panose="02020603050405020304" pitchFamily="18" charset="0"/>
                  <a:cs typeface="Times New Roman" panose="02020603050405020304" pitchFamily="18" charset="0"/>
                </a:rPr>
                <a:t>+</a:t>
              </a:r>
              <a:r>
                <a:rPr lang="hu-HU" sz="4800" dirty="0">
                  <a:latin typeface="Times New Roman" panose="02020603050405020304" pitchFamily="18" charset="0"/>
                  <a:cs typeface="Times New Roman" panose="02020603050405020304" pitchFamily="18" charset="0"/>
                </a:rPr>
                <a:t>]=2·10</a:t>
              </a:r>
              <a:r>
                <a:rPr lang="hu-HU" sz="4800" baseline="30000" dirty="0">
                  <a:latin typeface="Times New Roman" panose="02020603050405020304" pitchFamily="18" charset="0"/>
                  <a:cs typeface="Times New Roman" panose="02020603050405020304" pitchFamily="18" charset="0"/>
                </a:rPr>
                <a:t>-13</a:t>
              </a:r>
              <a:r>
                <a:rPr lang="hu-HU" sz="4800" dirty="0">
                  <a:latin typeface="Times New Roman" panose="02020603050405020304" pitchFamily="18" charset="0"/>
                  <a:cs typeface="Times New Roman" panose="02020603050405020304" pitchFamily="18" charset="0"/>
                </a:rPr>
                <a:t>M</a:t>
              </a:r>
            </a:p>
          </p:txBody>
        </p:sp>
        <p:sp>
          <p:nvSpPr>
            <p:cNvPr id="34" name="Szövegdoboz 33">
              <a:extLst>
                <a:ext uri="{FF2B5EF4-FFF2-40B4-BE49-F238E27FC236}">
                  <a16:creationId xmlns:a16="http://schemas.microsoft.com/office/drawing/2014/main" id="{F0F7FEE0-7C0B-4FFF-B5E8-0B6A41CD3FA8}"/>
                </a:ext>
              </a:extLst>
            </p:cNvPr>
            <p:cNvSpPr txBox="1"/>
            <p:nvPr/>
          </p:nvSpPr>
          <p:spPr>
            <a:xfrm>
              <a:off x="10327659" y="4866567"/>
              <a:ext cx="699230" cy="830997"/>
            </a:xfrm>
            <a:prstGeom prst="rect">
              <a:avLst/>
            </a:prstGeom>
            <a:noFill/>
          </p:spPr>
          <p:txBody>
            <a:bodyPr wrap="none" rtlCol="0">
              <a:spAutoFit/>
            </a:bodyPr>
            <a:lstStyle/>
            <a:p>
              <a:r>
                <a:rPr lang="hu-HU" sz="4800" dirty="0" err="1">
                  <a:latin typeface="Times New Roman" panose="02020603050405020304" pitchFamily="18" charset="0"/>
                  <a:cs typeface="Times New Roman" panose="02020603050405020304" pitchFamily="18" charset="0"/>
                </a:rPr>
                <a:t>Pt</a:t>
              </a:r>
              <a:endParaRPr lang="hu-HU" sz="4800" dirty="0">
                <a:latin typeface="Times New Roman" panose="02020603050405020304" pitchFamily="18" charset="0"/>
                <a:cs typeface="Times New Roman" panose="02020603050405020304" pitchFamily="18" charset="0"/>
              </a:endParaRPr>
            </a:p>
          </p:txBody>
        </p:sp>
        <p:cxnSp>
          <p:nvCxnSpPr>
            <p:cNvPr id="35" name="Egyenes összekötő 34">
              <a:extLst>
                <a:ext uri="{FF2B5EF4-FFF2-40B4-BE49-F238E27FC236}">
                  <a16:creationId xmlns:a16="http://schemas.microsoft.com/office/drawing/2014/main" id="{E556B8D3-71FC-4234-8CE9-0CD2C9313370}"/>
                </a:ext>
              </a:extLst>
            </p:cNvPr>
            <p:cNvCxnSpPr/>
            <p:nvPr/>
          </p:nvCxnSpPr>
          <p:spPr>
            <a:xfrm>
              <a:off x="10148435" y="4810352"/>
              <a:ext cx="0" cy="88537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1" name="Szövegdoboz 40">
            <a:extLst>
              <a:ext uri="{FF2B5EF4-FFF2-40B4-BE49-F238E27FC236}">
                <a16:creationId xmlns:a16="http://schemas.microsoft.com/office/drawing/2014/main" id="{D3A69064-3F5C-4D8E-BFE8-7E65E375DF38}"/>
              </a:ext>
            </a:extLst>
          </p:cNvPr>
          <p:cNvSpPr txBox="1"/>
          <p:nvPr/>
        </p:nvSpPr>
        <p:spPr>
          <a:xfrm>
            <a:off x="3860801" y="5373259"/>
            <a:ext cx="1348446" cy="830997"/>
          </a:xfrm>
          <a:prstGeom prst="rect">
            <a:avLst/>
          </a:prstGeom>
          <a:noFill/>
        </p:spPr>
        <p:txBody>
          <a:bodyPr wrap="none" rtlCol="0">
            <a:spAutoFit/>
          </a:bodyPr>
          <a:lstStyle/>
          <a:p>
            <a:r>
              <a:rPr lang="hu-HU" sz="4800" dirty="0">
                <a:latin typeface="Times New Roman" panose="02020603050405020304" pitchFamily="18" charset="0"/>
                <a:cs typeface="Times New Roman" panose="02020603050405020304" pitchFamily="18" charset="0"/>
              </a:rPr>
              <a:t>SHE</a:t>
            </a:r>
          </a:p>
        </p:txBody>
      </p:sp>
    </p:spTree>
    <p:extLst>
      <p:ext uri="{BB962C8B-B14F-4D97-AF65-F5344CB8AC3E}">
        <p14:creationId xmlns:p14="http://schemas.microsoft.com/office/powerpoint/2010/main" val="1833246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1"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hu-HU" dirty="0">
                <a:latin typeface="Times New Roman" panose="02020603050405020304" pitchFamily="18" charset="0"/>
                <a:cs typeface="Times New Roman" panose="02020603050405020304" pitchFamily="18" charset="0"/>
              </a:rPr>
              <a:t>Elektromos munka, a </a:t>
            </a:r>
            <a:r>
              <a:rPr lang="hu-HU" dirty="0" err="1">
                <a:latin typeface="Times New Roman" panose="02020603050405020304" pitchFamily="18" charset="0"/>
                <a:cs typeface="Times New Roman" panose="02020603050405020304" pitchFamily="18" charset="0"/>
              </a:rPr>
              <a:t>redoxi</a:t>
            </a:r>
            <a:r>
              <a:rPr lang="hu-HU" dirty="0">
                <a:latin typeface="Times New Roman" panose="02020603050405020304" pitchFamily="18" charset="0"/>
                <a:cs typeface="Times New Roman" panose="02020603050405020304" pitchFamily="18" charset="0"/>
              </a:rPr>
              <a:t> reakciók iránya</a:t>
            </a:r>
          </a:p>
        </p:txBody>
      </p:sp>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662543"/>
            <a:ext cx="11582400" cy="5072085"/>
          </a:xfrm>
        </p:spPr>
        <p:txBody>
          <a:bodyPr>
            <a:normAutofit/>
          </a:bodyPr>
          <a:lstStyle/>
          <a:p>
            <a:r>
              <a:rPr lang="hu-HU" dirty="0">
                <a:latin typeface="Times New Roman" panose="02020603050405020304" pitchFamily="18" charset="0"/>
                <a:cs typeface="Times New Roman" panose="02020603050405020304" pitchFamily="18" charset="0"/>
              </a:rPr>
              <a:t>A </a:t>
            </a:r>
            <a:r>
              <a:rPr lang="hu-HU" dirty="0" err="1">
                <a:latin typeface="Times New Roman" panose="02020603050405020304" pitchFamily="18" charset="0"/>
                <a:cs typeface="Times New Roman" panose="02020603050405020304" pitchFamily="18" charset="0"/>
              </a:rPr>
              <a:t>galváncellák</a:t>
            </a:r>
            <a:r>
              <a:rPr lang="hu-HU" dirty="0">
                <a:latin typeface="Times New Roman" panose="02020603050405020304" pitchFamily="18" charset="0"/>
                <a:cs typeface="Times New Roman" panose="02020603050405020304" pitchFamily="18" charset="0"/>
              </a:rPr>
              <a:t> segítségével elektromos feszültséget állítunk, elő, amelynek a hatására keletkező áram munkát képes végezni, melyhez a szükséges energiát a cellában lezajló </a:t>
            </a:r>
            <a:r>
              <a:rPr lang="hu-HU" dirty="0" err="1">
                <a:latin typeface="Times New Roman" panose="02020603050405020304" pitchFamily="18" charset="0"/>
                <a:cs typeface="Times New Roman" panose="02020603050405020304" pitchFamily="18" charset="0"/>
              </a:rPr>
              <a:t>redoxi</a:t>
            </a:r>
            <a:r>
              <a:rPr lang="hu-HU" dirty="0">
                <a:latin typeface="Times New Roman" panose="02020603050405020304" pitchFamily="18" charset="0"/>
                <a:cs typeface="Times New Roman" panose="02020603050405020304" pitchFamily="18" charset="0"/>
              </a:rPr>
              <a:t> reakció biztosítja.</a:t>
            </a:r>
          </a:p>
          <a:p>
            <a:r>
              <a:rPr lang="hu-HU" dirty="0">
                <a:latin typeface="Times New Roman" panose="02020603050405020304" pitchFamily="18" charset="0"/>
                <a:cs typeface="Times New Roman" panose="02020603050405020304" pitchFamily="18" charset="0"/>
              </a:rPr>
              <a:t>A maximális munka a cella elektromotoros erejéből számítható ki:</a:t>
            </a:r>
          </a:p>
          <a:p>
            <a:pPr>
              <a:spcBef>
                <a:spcPts val="4000"/>
              </a:spcBef>
            </a:pPr>
            <a:r>
              <a:rPr lang="hu-HU" dirty="0">
                <a:latin typeface="Times New Roman" panose="02020603050405020304" pitchFamily="18" charset="0"/>
                <a:cs typeface="Times New Roman" panose="02020603050405020304" pitchFamily="18" charset="0"/>
              </a:rPr>
              <a:t>Az elektromotoros erő pedig a katód, és az anódpotenciál különbsége:</a:t>
            </a:r>
          </a:p>
          <a:p>
            <a:pPr>
              <a:spcBef>
                <a:spcPts val="4000"/>
              </a:spcBef>
            </a:pPr>
            <a:r>
              <a:rPr lang="hu-HU" dirty="0">
                <a:latin typeface="Times New Roman" panose="02020603050405020304" pitchFamily="18" charset="0"/>
                <a:cs typeface="Times New Roman" panose="02020603050405020304" pitchFamily="18" charset="0"/>
              </a:rPr>
              <a:t>Ami egyúttal megadja a reakció irányát is, mert a magasabb potenciálú katódon redukció, míg az alacsonyabb potenciálú anódon oxidáció van!</a:t>
            </a:r>
          </a:p>
          <a:p>
            <a:r>
              <a:rPr lang="hu-HU" dirty="0">
                <a:latin typeface="Times New Roman" panose="02020603050405020304" pitchFamily="18" charset="0"/>
                <a:cs typeface="Times New Roman" panose="02020603050405020304" pitchFamily="18" charset="0"/>
              </a:rPr>
              <a:t>Ebből következik, hogy a lezajló félreakciók, és a standard elektródpotenciál-</a:t>
            </a:r>
            <a:r>
              <a:rPr lang="hu-HU" dirty="0" err="1">
                <a:latin typeface="Times New Roman" panose="02020603050405020304" pitchFamily="18" charset="0"/>
                <a:cs typeface="Times New Roman" panose="02020603050405020304" pitchFamily="18" charset="0"/>
              </a:rPr>
              <a:t>jaik</a:t>
            </a:r>
            <a:r>
              <a:rPr lang="hu-HU" dirty="0">
                <a:latin typeface="Times New Roman" panose="02020603050405020304" pitchFamily="18" charset="0"/>
                <a:cs typeface="Times New Roman" panose="02020603050405020304" pitchFamily="18" charset="0"/>
              </a:rPr>
              <a:t>, ismeretében el lehet dönteni, hogy melyik irányba zajlik le a reakció!</a:t>
            </a:r>
          </a:p>
        </p:txBody>
      </p:sp>
      <mc:AlternateContent xmlns:mc="http://schemas.openxmlformats.org/markup-compatibility/2006" xmlns:a14="http://schemas.microsoft.com/office/drawing/2010/main">
        <mc:Choice Requires="a14">
          <p:sp>
            <p:nvSpPr>
              <p:cNvPr id="4" name="Szövegdoboz 3">
                <a:extLst>
                  <a:ext uri="{FF2B5EF4-FFF2-40B4-BE49-F238E27FC236}">
                    <a16:creationId xmlns:a16="http://schemas.microsoft.com/office/drawing/2014/main" id="{09255E06-E2B3-40BF-AB2F-0285C0EE2848}"/>
                  </a:ext>
                </a:extLst>
              </p:cNvPr>
              <p:cNvSpPr txBox="1"/>
              <p:nvPr/>
            </p:nvSpPr>
            <p:spPr>
              <a:xfrm>
                <a:off x="4680858" y="3428617"/>
                <a:ext cx="3049874" cy="43088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2800" b="0" i="1" smtClean="0">
                          <a:latin typeface="Cambria Math" panose="02040503050406030204" pitchFamily="18" charset="0"/>
                        </a:rPr>
                        <m:t>𝑤</m:t>
                      </m:r>
                      <m:r>
                        <a:rPr lang="hu-HU" sz="2800" b="0" i="1" smtClean="0">
                          <a:latin typeface="Cambria Math" panose="02040503050406030204" pitchFamily="18" charset="0"/>
                        </a:rPr>
                        <m:t>=−</m:t>
                      </m:r>
                      <m:r>
                        <a:rPr lang="hu-HU" sz="2800" b="0" i="1" smtClean="0">
                          <a:latin typeface="Cambria Math" panose="02040503050406030204" pitchFamily="18" charset="0"/>
                        </a:rPr>
                        <m:t>𝑧𝐹</m:t>
                      </m:r>
                      <m:r>
                        <a:rPr lang="hu-HU" sz="2800" b="0" i="1" smtClean="0">
                          <a:latin typeface="Cambria Math" panose="02040503050406030204" pitchFamily="18" charset="0"/>
                          <a:ea typeface="Cambria Math" panose="02040503050406030204" pitchFamily="18" charset="0"/>
                        </a:rPr>
                        <m:t>∙</m:t>
                      </m:r>
                      <m:sSub>
                        <m:sSubPr>
                          <m:ctrlPr>
                            <a:rPr lang="hu-HU" sz="2800" b="0" i="1" smtClean="0">
                              <a:latin typeface="Cambria Math" panose="02040503050406030204" pitchFamily="18" charset="0"/>
                              <a:ea typeface="Cambria Math" panose="02040503050406030204" pitchFamily="18" charset="0"/>
                            </a:rPr>
                          </m:ctrlPr>
                        </m:sSubPr>
                        <m:e>
                          <m:r>
                            <a:rPr lang="hu-HU" sz="2800" b="0" i="1" smtClean="0">
                              <a:latin typeface="Cambria Math" panose="02040503050406030204" pitchFamily="18" charset="0"/>
                              <a:ea typeface="Cambria Math" panose="02040503050406030204" pitchFamily="18" charset="0"/>
                            </a:rPr>
                            <m:t>𝐸</m:t>
                          </m:r>
                        </m:e>
                        <m:sub>
                          <m:r>
                            <a:rPr lang="hu-HU" sz="2800" b="0" i="1" smtClean="0">
                              <a:latin typeface="Cambria Math" panose="02040503050406030204" pitchFamily="18" charset="0"/>
                              <a:ea typeface="Cambria Math" panose="02040503050406030204" pitchFamily="18" charset="0"/>
                            </a:rPr>
                            <m:t>𝑀𝐹</m:t>
                          </m:r>
                        </m:sub>
                      </m:sSub>
                      <m:r>
                        <a:rPr lang="hu-HU" sz="2800" b="0" i="1" smtClean="0">
                          <a:latin typeface="Cambria Math" panose="02040503050406030204" pitchFamily="18" charset="0"/>
                          <a:ea typeface="Cambria Math" panose="02040503050406030204" pitchFamily="18" charset="0"/>
                        </a:rPr>
                        <m:t>&lt;0</m:t>
                      </m:r>
                    </m:oMath>
                  </m:oMathPara>
                </a14:m>
                <a:endParaRPr lang="hu-HU" sz="2800" dirty="0"/>
              </a:p>
            </p:txBody>
          </p:sp>
        </mc:Choice>
        <mc:Fallback xmlns="">
          <p:sp>
            <p:nvSpPr>
              <p:cNvPr id="4" name="Szövegdoboz 3">
                <a:extLst>
                  <a:ext uri="{FF2B5EF4-FFF2-40B4-BE49-F238E27FC236}">
                    <a16:creationId xmlns:a16="http://schemas.microsoft.com/office/drawing/2014/main" id="{09255E06-E2B3-40BF-AB2F-0285C0EE2848}"/>
                  </a:ext>
                </a:extLst>
              </p:cNvPr>
              <p:cNvSpPr txBox="1">
                <a:spLocks noRot="1" noChangeAspect="1" noMove="1" noResize="1" noEditPoints="1" noAdjustHandles="1" noChangeArrowheads="1" noChangeShapeType="1" noTextEdit="1"/>
              </p:cNvSpPr>
              <p:nvPr/>
            </p:nvSpPr>
            <p:spPr>
              <a:xfrm>
                <a:off x="4680858" y="3428617"/>
                <a:ext cx="3049874" cy="430887"/>
              </a:xfrm>
              <a:prstGeom prst="rect">
                <a:avLst/>
              </a:prstGeom>
              <a:blipFill>
                <a:blip r:embed="rId3"/>
                <a:stretch>
                  <a:fillRect/>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5" name="Szövegdoboz 4">
                <a:extLst>
                  <a:ext uri="{FF2B5EF4-FFF2-40B4-BE49-F238E27FC236}">
                    <a16:creationId xmlns:a16="http://schemas.microsoft.com/office/drawing/2014/main" id="{5EF5404C-4DA2-4C00-9DE6-919CB0DDB832}"/>
                  </a:ext>
                </a:extLst>
              </p:cNvPr>
              <p:cNvSpPr txBox="1"/>
              <p:nvPr/>
            </p:nvSpPr>
            <p:spPr>
              <a:xfrm>
                <a:off x="4088784" y="4285123"/>
                <a:ext cx="4014432" cy="43088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hu-HU" sz="2800" b="0" i="1" smtClean="0">
                              <a:latin typeface="Cambria Math" panose="02040503050406030204" pitchFamily="18" charset="0"/>
                              <a:ea typeface="Cambria Math" panose="02040503050406030204" pitchFamily="18" charset="0"/>
                            </a:rPr>
                          </m:ctrlPr>
                        </m:sSubPr>
                        <m:e>
                          <m:r>
                            <a:rPr lang="hu-HU" sz="2800" b="0" i="1" smtClean="0">
                              <a:latin typeface="Cambria Math" panose="02040503050406030204" pitchFamily="18" charset="0"/>
                              <a:ea typeface="Cambria Math" panose="02040503050406030204" pitchFamily="18" charset="0"/>
                            </a:rPr>
                            <m:t>𝐸</m:t>
                          </m:r>
                        </m:e>
                        <m:sub>
                          <m:r>
                            <a:rPr lang="hu-HU" sz="2800" b="0" i="1" smtClean="0">
                              <a:latin typeface="Cambria Math" panose="02040503050406030204" pitchFamily="18" charset="0"/>
                              <a:ea typeface="Cambria Math" panose="02040503050406030204" pitchFamily="18" charset="0"/>
                            </a:rPr>
                            <m:t>𝑀𝐹</m:t>
                          </m:r>
                        </m:sub>
                      </m:sSub>
                      <m:r>
                        <a:rPr lang="hu-HU" sz="2800" b="0" i="1" smtClean="0">
                          <a:latin typeface="Cambria Math" panose="02040503050406030204" pitchFamily="18" charset="0"/>
                          <a:ea typeface="Cambria Math" panose="02040503050406030204" pitchFamily="18" charset="0"/>
                        </a:rPr>
                        <m:t>=</m:t>
                      </m:r>
                      <m:sSub>
                        <m:sSubPr>
                          <m:ctrlPr>
                            <a:rPr lang="hu-HU" sz="2800" b="0" i="1" smtClean="0">
                              <a:latin typeface="Cambria Math" panose="02040503050406030204" pitchFamily="18" charset="0"/>
                              <a:ea typeface="Cambria Math" panose="02040503050406030204" pitchFamily="18" charset="0"/>
                            </a:rPr>
                          </m:ctrlPr>
                        </m:sSubPr>
                        <m:e>
                          <m:r>
                            <a:rPr lang="hu-HU" sz="2800" b="0" i="1" smtClean="0">
                              <a:latin typeface="Cambria Math" panose="02040503050406030204" pitchFamily="18" charset="0"/>
                              <a:ea typeface="Cambria Math" panose="02040503050406030204" pitchFamily="18" charset="0"/>
                            </a:rPr>
                            <m:t>𝜀</m:t>
                          </m:r>
                        </m:e>
                        <m:sub>
                          <m:r>
                            <a:rPr lang="hu-HU" sz="2800" b="0" i="1" smtClean="0">
                              <a:latin typeface="Cambria Math" panose="02040503050406030204" pitchFamily="18" charset="0"/>
                              <a:ea typeface="Cambria Math" panose="02040503050406030204" pitchFamily="18" charset="0"/>
                            </a:rPr>
                            <m:t>𝑘𝑎𝑡</m:t>
                          </m:r>
                          <m:r>
                            <a:rPr lang="hu-HU" sz="2800" b="0" i="1" smtClean="0">
                              <a:latin typeface="Cambria Math" panose="02040503050406030204" pitchFamily="18" charset="0"/>
                              <a:ea typeface="Cambria Math" panose="02040503050406030204" pitchFamily="18" charset="0"/>
                            </a:rPr>
                            <m:t>ó</m:t>
                          </m:r>
                          <m:r>
                            <a:rPr lang="hu-HU" sz="2800" b="0" i="1" smtClean="0">
                              <a:latin typeface="Cambria Math" panose="02040503050406030204" pitchFamily="18" charset="0"/>
                              <a:ea typeface="Cambria Math" panose="02040503050406030204" pitchFamily="18" charset="0"/>
                            </a:rPr>
                            <m:t>𝑑</m:t>
                          </m:r>
                        </m:sub>
                      </m:sSub>
                      <m:r>
                        <a:rPr lang="hu-HU" sz="2800" b="0" i="1" smtClean="0">
                          <a:latin typeface="Cambria Math" panose="02040503050406030204" pitchFamily="18" charset="0"/>
                          <a:ea typeface="Cambria Math" panose="02040503050406030204" pitchFamily="18" charset="0"/>
                        </a:rPr>
                        <m:t>−</m:t>
                      </m:r>
                      <m:sSub>
                        <m:sSubPr>
                          <m:ctrlPr>
                            <a:rPr lang="hu-HU" sz="2800" b="0" i="1" smtClean="0">
                              <a:latin typeface="Cambria Math" panose="02040503050406030204" pitchFamily="18" charset="0"/>
                              <a:ea typeface="Cambria Math" panose="02040503050406030204" pitchFamily="18" charset="0"/>
                            </a:rPr>
                          </m:ctrlPr>
                        </m:sSubPr>
                        <m:e>
                          <m:r>
                            <a:rPr lang="hu-HU" sz="2800" b="0" i="1" smtClean="0">
                              <a:latin typeface="Cambria Math" panose="02040503050406030204" pitchFamily="18" charset="0"/>
                              <a:ea typeface="Cambria Math" panose="02040503050406030204" pitchFamily="18" charset="0"/>
                            </a:rPr>
                            <m:t>𝜀</m:t>
                          </m:r>
                        </m:e>
                        <m:sub>
                          <m:r>
                            <a:rPr lang="hu-HU" sz="2800" b="0" i="1" smtClean="0">
                              <a:latin typeface="Cambria Math" panose="02040503050406030204" pitchFamily="18" charset="0"/>
                              <a:ea typeface="Cambria Math" panose="02040503050406030204" pitchFamily="18" charset="0"/>
                            </a:rPr>
                            <m:t>𝑎𝑛</m:t>
                          </m:r>
                          <m:r>
                            <a:rPr lang="hu-HU" sz="2800" b="0" i="1" smtClean="0">
                              <a:latin typeface="Cambria Math" panose="02040503050406030204" pitchFamily="18" charset="0"/>
                              <a:ea typeface="Cambria Math" panose="02040503050406030204" pitchFamily="18" charset="0"/>
                            </a:rPr>
                            <m:t>ó</m:t>
                          </m:r>
                          <m:r>
                            <a:rPr lang="hu-HU" sz="2800" b="0" i="1" smtClean="0">
                              <a:latin typeface="Cambria Math" panose="02040503050406030204" pitchFamily="18" charset="0"/>
                              <a:ea typeface="Cambria Math" panose="02040503050406030204" pitchFamily="18" charset="0"/>
                            </a:rPr>
                            <m:t>𝑑</m:t>
                          </m:r>
                        </m:sub>
                      </m:sSub>
                      <m:r>
                        <a:rPr lang="hu-HU" sz="2800" b="0" i="1" smtClean="0">
                          <a:latin typeface="Cambria Math" panose="02040503050406030204" pitchFamily="18" charset="0"/>
                          <a:ea typeface="Cambria Math" panose="02040503050406030204" pitchFamily="18" charset="0"/>
                        </a:rPr>
                        <m:t>&gt;0</m:t>
                      </m:r>
                    </m:oMath>
                  </m:oMathPara>
                </a14:m>
                <a:endParaRPr lang="hu-HU" sz="2800" dirty="0"/>
              </a:p>
            </p:txBody>
          </p:sp>
        </mc:Choice>
        <mc:Fallback xmlns="">
          <p:sp>
            <p:nvSpPr>
              <p:cNvPr id="5" name="Szövegdoboz 4">
                <a:extLst>
                  <a:ext uri="{FF2B5EF4-FFF2-40B4-BE49-F238E27FC236}">
                    <a16:creationId xmlns:a16="http://schemas.microsoft.com/office/drawing/2014/main" id="{5EF5404C-4DA2-4C00-9DE6-919CB0DDB832}"/>
                  </a:ext>
                </a:extLst>
              </p:cNvPr>
              <p:cNvSpPr txBox="1">
                <a:spLocks noRot="1" noChangeAspect="1" noMove="1" noResize="1" noEditPoints="1" noAdjustHandles="1" noChangeArrowheads="1" noChangeShapeType="1" noTextEdit="1"/>
              </p:cNvSpPr>
              <p:nvPr/>
            </p:nvSpPr>
            <p:spPr>
              <a:xfrm>
                <a:off x="4088784" y="4285123"/>
                <a:ext cx="4014432" cy="430887"/>
              </a:xfrm>
              <a:prstGeom prst="rect">
                <a:avLst/>
              </a:prstGeom>
              <a:blipFill>
                <a:blip r:embed="rId4"/>
                <a:stretch>
                  <a:fillRect/>
                </a:stretch>
              </a:blipFill>
            </p:spPr>
            <p:txBody>
              <a:bodyPr/>
              <a:lstStyle/>
              <a:p>
                <a:r>
                  <a:rPr lang="hu-HU">
                    <a:noFill/>
                  </a:rPr>
                  <a:t> </a:t>
                </a:r>
              </a:p>
            </p:txBody>
          </p:sp>
        </mc:Fallback>
      </mc:AlternateContent>
    </p:spTree>
    <p:extLst>
      <p:ext uri="{BB962C8B-B14F-4D97-AF65-F5344CB8AC3E}">
        <p14:creationId xmlns:p14="http://schemas.microsoft.com/office/powerpoint/2010/main" val="3079985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 presetClass="entr" presetSubtype="0" fill="hold" grpId="0" nodeType="afterEffect">
                                  <p:stCondLst>
                                    <p:cond delay="500"/>
                                  </p:stCondLst>
                                  <p:childTnLst>
                                    <p:set>
                                      <p:cBhvr>
                                        <p:cTn id="11" dur="1" fill="hold">
                                          <p:stCondLst>
                                            <p:cond delay="0"/>
                                          </p:stCondLst>
                                        </p:cTn>
                                        <p:tgtEl>
                                          <p:spTgt spid="4"/>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 calcmode="lin" valueType="num">
                                      <p:cBhvr additive="base">
                                        <p:cTn id="1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18" fill="hold">
                            <p:stCondLst>
                              <p:cond delay="500"/>
                            </p:stCondLst>
                            <p:childTnLst>
                              <p:par>
                                <p:cTn id="19" presetID="1" presetClass="entr" presetSubtype="0" fill="hold" grpId="0" nodeType="afterEffect">
                                  <p:stCondLst>
                                    <p:cond delay="50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hu-HU" dirty="0">
                <a:latin typeface="Times New Roman" panose="02020603050405020304" pitchFamily="18" charset="0"/>
                <a:cs typeface="Times New Roman" panose="02020603050405020304" pitchFamily="18" charset="0"/>
              </a:rPr>
              <a:t>Elektromos munka, a </a:t>
            </a:r>
            <a:r>
              <a:rPr lang="hu-HU" dirty="0" err="1">
                <a:latin typeface="Times New Roman" panose="02020603050405020304" pitchFamily="18" charset="0"/>
                <a:cs typeface="Times New Roman" panose="02020603050405020304" pitchFamily="18" charset="0"/>
              </a:rPr>
              <a:t>redoxi</a:t>
            </a:r>
            <a:r>
              <a:rPr lang="hu-HU" dirty="0">
                <a:latin typeface="Times New Roman" panose="02020603050405020304" pitchFamily="18" charset="0"/>
                <a:cs typeface="Times New Roman" panose="02020603050405020304" pitchFamily="18" charset="0"/>
              </a:rPr>
              <a:t> reakciók iránya</a:t>
            </a:r>
          </a:p>
        </p:txBody>
      </p:sp>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560945"/>
            <a:ext cx="11582400" cy="587171"/>
          </a:xfrm>
        </p:spPr>
        <p:txBody>
          <a:bodyPr>
            <a:normAutofit/>
          </a:bodyPr>
          <a:lstStyle/>
          <a:p>
            <a:r>
              <a:rPr lang="hu-HU" dirty="0">
                <a:latin typeface="Times New Roman" panose="02020603050405020304" pitchFamily="18" charset="0"/>
                <a:cs typeface="Times New Roman" panose="02020603050405020304" pitchFamily="18" charset="0"/>
              </a:rPr>
              <a:t>Nézzük pl. a fémek oldódását erős ásványi savak oldatában:</a:t>
            </a:r>
          </a:p>
        </p:txBody>
      </p:sp>
      <mc:AlternateContent xmlns:mc="http://schemas.openxmlformats.org/markup-compatibility/2006" xmlns:a14="http://schemas.microsoft.com/office/drawing/2010/main">
        <mc:Choice Requires="a14">
          <p:sp>
            <p:nvSpPr>
              <p:cNvPr id="5" name="Szövegdoboz 4">
                <a:extLst>
                  <a:ext uri="{FF2B5EF4-FFF2-40B4-BE49-F238E27FC236}">
                    <a16:creationId xmlns:a16="http://schemas.microsoft.com/office/drawing/2014/main" id="{E0C5D3A2-D424-4D12-A56D-B3285DDF0527}"/>
                  </a:ext>
                </a:extLst>
              </p:cNvPr>
              <p:cNvSpPr txBox="1"/>
              <p:nvPr/>
            </p:nvSpPr>
            <p:spPr>
              <a:xfrm>
                <a:off x="3730506" y="2677776"/>
                <a:ext cx="4743606" cy="54585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p>
                        <m:sSupPr>
                          <m:ctrlPr>
                            <a:rPr lang="hu-HU" sz="2800" b="0" i="1" smtClean="0">
                              <a:latin typeface="Cambria Math" panose="02040503050406030204" pitchFamily="18" charset="0"/>
                            </a:rPr>
                          </m:ctrlPr>
                        </m:sSupPr>
                        <m:e>
                          <m:r>
                            <a:rPr lang="hu-HU" sz="2800" b="0" i="1" smtClean="0">
                              <a:latin typeface="Cambria Math" panose="02040503050406030204" pitchFamily="18" charset="0"/>
                            </a:rPr>
                            <m:t>𝑀</m:t>
                          </m:r>
                        </m:e>
                        <m:sup>
                          <m:r>
                            <a:rPr lang="hu-HU" sz="2800" b="0" i="1" smtClean="0">
                              <a:latin typeface="Cambria Math" panose="02040503050406030204" pitchFamily="18" charset="0"/>
                            </a:rPr>
                            <m:t>𝑘</m:t>
                          </m:r>
                          <m:r>
                            <a:rPr lang="hu-HU" sz="2800" b="0" i="1" smtClean="0">
                              <a:latin typeface="Cambria Math" panose="02040503050406030204" pitchFamily="18" charset="0"/>
                            </a:rPr>
                            <m:t>+</m:t>
                          </m:r>
                        </m:sup>
                      </m:sSup>
                      <m:r>
                        <a:rPr lang="hu-HU" sz="2800" b="0" i="1" smtClean="0">
                          <a:latin typeface="Cambria Math" panose="02040503050406030204" pitchFamily="18" charset="0"/>
                        </a:rPr>
                        <m:t>+</m:t>
                      </m:r>
                      <m:r>
                        <a:rPr lang="hu-HU" sz="2800" b="0" i="1" smtClean="0">
                          <a:latin typeface="Cambria Math" panose="02040503050406030204" pitchFamily="18" charset="0"/>
                        </a:rPr>
                        <m:t>𝑘</m:t>
                      </m:r>
                      <m:sSup>
                        <m:sSupPr>
                          <m:ctrlPr>
                            <a:rPr lang="hu-HU" sz="2800" b="0" i="1" smtClean="0">
                              <a:latin typeface="Cambria Math" panose="02040503050406030204" pitchFamily="18" charset="0"/>
                            </a:rPr>
                          </m:ctrlPr>
                        </m:sSupPr>
                        <m:e>
                          <m:r>
                            <a:rPr lang="hu-HU" sz="2800" b="0" i="1" smtClean="0">
                              <a:latin typeface="Cambria Math" panose="02040503050406030204" pitchFamily="18" charset="0"/>
                            </a:rPr>
                            <m:t>𝑒</m:t>
                          </m:r>
                        </m:e>
                        <m:sup>
                          <m:r>
                            <a:rPr lang="hu-HU" sz="2800" b="0" i="1" smtClean="0">
                              <a:latin typeface="Cambria Math" panose="02040503050406030204" pitchFamily="18" charset="0"/>
                            </a:rPr>
                            <m:t>−</m:t>
                          </m:r>
                        </m:sup>
                      </m:sSup>
                      <m:r>
                        <a:rPr lang="hu-HU" sz="2800" b="0" i="1" smtClean="0">
                          <a:latin typeface="Cambria Math" panose="02040503050406030204" pitchFamily="18" charset="0"/>
                        </a:rPr>
                        <m:t>=</m:t>
                      </m:r>
                      <m:r>
                        <a:rPr lang="hu-HU" sz="2800" b="0" i="1" smtClean="0">
                          <a:latin typeface="Cambria Math" panose="02040503050406030204" pitchFamily="18" charset="0"/>
                        </a:rPr>
                        <m:t>𝑀</m:t>
                      </m:r>
                      <m:sSubSup>
                        <m:sSubSupPr>
                          <m:ctrlPr>
                            <a:rPr lang="hu-HU" sz="2800" i="1">
                              <a:latin typeface="Cambria Math" panose="02040503050406030204" pitchFamily="18" charset="0"/>
                            </a:rPr>
                          </m:ctrlPr>
                        </m:sSubSupPr>
                        <m:e>
                          <m:r>
                            <a:rPr lang="hu-HU" sz="2800" b="0" i="1" smtClean="0">
                              <a:latin typeface="Cambria Math" panose="02040503050406030204" pitchFamily="18" charset="0"/>
                            </a:rPr>
                            <m:t>  </m:t>
                          </m:r>
                          <m:r>
                            <m:rPr>
                              <m:sty m:val="p"/>
                            </m:rPr>
                            <a:rPr lang="el-GR" sz="2800" i="1">
                              <a:latin typeface="Cambria Math" panose="02040503050406030204" pitchFamily="18" charset="0"/>
                            </a:rPr>
                            <m:t>ε</m:t>
                          </m:r>
                        </m:e>
                        <m:sub>
                          <m:f>
                            <m:fPr>
                              <m:type m:val="lin"/>
                              <m:ctrlPr>
                                <a:rPr lang="el-GR" sz="2800" i="1" smtClean="0">
                                  <a:latin typeface="Cambria Math" panose="02040503050406030204" pitchFamily="18" charset="0"/>
                                </a:rPr>
                              </m:ctrlPr>
                            </m:fPr>
                            <m:num>
                              <m:r>
                                <a:rPr lang="hu-HU" sz="2800" b="0" i="1" smtClean="0">
                                  <a:latin typeface="Cambria Math" panose="02040503050406030204" pitchFamily="18" charset="0"/>
                                </a:rPr>
                                <m:t>𝑀</m:t>
                              </m:r>
                            </m:num>
                            <m:den>
                              <m:sSup>
                                <m:sSupPr>
                                  <m:ctrlPr>
                                    <a:rPr lang="el-GR" sz="2800" i="1" smtClean="0">
                                      <a:latin typeface="Cambria Math" panose="02040503050406030204" pitchFamily="18" charset="0"/>
                                    </a:rPr>
                                  </m:ctrlPr>
                                </m:sSupPr>
                                <m:e>
                                  <m:r>
                                    <a:rPr lang="hu-HU" sz="2800" b="0" i="1" smtClean="0">
                                      <a:latin typeface="Cambria Math" panose="02040503050406030204" pitchFamily="18" charset="0"/>
                                    </a:rPr>
                                    <m:t>𝑀</m:t>
                                  </m:r>
                                </m:e>
                                <m:sup>
                                  <m:r>
                                    <a:rPr lang="hu-HU" sz="2800" b="0" i="1" smtClean="0">
                                      <a:latin typeface="Cambria Math" panose="02040503050406030204" pitchFamily="18" charset="0"/>
                                    </a:rPr>
                                    <m:t>𝑘</m:t>
                                  </m:r>
                                  <m:r>
                                    <a:rPr lang="hu-HU" sz="2800" b="0" i="1" smtClean="0">
                                      <a:latin typeface="Cambria Math" panose="02040503050406030204" pitchFamily="18" charset="0"/>
                                    </a:rPr>
                                    <m:t>+</m:t>
                                  </m:r>
                                </m:sup>
                              </m:sSup>
                            </m:den>
                          </m:f>
                        </m:sub>
                        <m:sup>
                          <m:r>
                            <a:rPr lang="hu-HU" sz="2800" i="1">
                              <a:latin typeface="Cambria Math" panose="02040503050406030204" pitchFamily="18" charset="0"/>
                            </a:rPr>
                            <m:t>𝑜</m:t>
                          </m:r>
                        </m:sup>
                      </m:sSubSup>
                      <m:r>
                        <a:rPr lang="hu-HU" sz="2800" i="1">
                          <a:latin typeface="Cambria Math" panose="02040503050406030204" pitchFamily="18" charset="0"/>
                        </a:rPr>
                        <m:t>=</m:t>
                      </m:r>
                      <m:r>
                        <a:rPr lang="hu-HU" sz="2800" b="0" i="1" smtClean="0">
                          <a:latin typeface="Cambria Math" panose="02040503050406030204" pitchFamily="18" charset="0"/>
                        </a:rPr>
                        <m:t> ?</m:t>
                      </m:r>
                      <m:r>
                        <a:rPr lang="hu-HU" sz="2800" b="0" i="1" smtClean="0">
                          <a:latin typeface="Cambria Math" panose="02040503050406030204" pitchFamily="18" charset="0"/>
                        </a:rPr>
                        <m:t>𝑉</m:t>
                      </m:r>
                    </m:oMath>
                  </m:oMathPara>
                </a14:m>
                <a:endParaRPr lang="hu-HU" sz="2800" dirty="0"/>
              </a:p>
            </p:txBody>
          </p:sp>
        </mc:Choice>
        <mc:Fallback xmlns="">
          <p:sp>
            <p:nvSpPr>
              <p:cNvPr id="5" name="Szövegdoboz 4">
                <a:extLst>
                  <a:ext uri="{FF2B5EF4-FFF2-40B4-BE49-F238E27FC236}">
                    <a16:creationId xmlns:a16="http://schemas.microsoft.com/office/drawing/2014/main" id="{E0C5D3A2-D424-4D12-A56D-B3285DDF0527}"/>
                  </a:ext>
                </a:extLst>
              </p:cNvPr>
              <p:cNvSpPr txBox="1">
                <a:spLocks noRot="1" noChangeAspect="1" noMove="1" noResize="1" noEditPoints="1" noAdjustHandles="1" noChangeArrowheads="1" noChangeShapeType="1" noTextEdit="1"/>
              </p:cNvSpPr>
              <p:nvPr/>
            </p:nvSpPr>
            <p:spPr>
              <a:xfrm>
                <a:off x="3730506" y="2677776"/>
                <a:ext cx="4743606" cy="545855"/>
              </a:xfrm>
              <a:prstGeom prst="rect">
                <a:avLst/>
              </a:prstGeom>
              <a:blipFill>
                <a:blip r:embed="rId3"/>
                <a:stretch>
                  <a:fillRect/>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6" name="Szövegdoboz 5">
                <a:extLst>
                  <a:ext uri="{FF2B5EF4-FFF2-40B4-BE49-F238E27FC236}">
                    <a16:creationId xmlns:a16="http://schemas.microsoft.com/office/drawing/2014/main" id="{01939DE7-E548-4859-926E-02074E391253}"/>
                  </a:ext>
                </a:extLst>
              </p:cNvPr>
              <p:cNvSpPr txBox="1"/>
              <p:nvPr/>
            </p:nvSpPr>
            <p:spPr>
              <a:xfrm>
                <a:off x="3677472" y="2145321"/>
                <a:ext cx="4855625" cy="43088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p>
                        <m:sSupPr>
                          <m:ctrlPr>
                            <a:rPr lang="hu-HU" sz="2800" b="0" i="1" smtClean="0">
                              <a:latin typeface="Cambria Math" panose="02040503050406030204" pitchFamily="18" charset="0"/>
                            </a:rPr>
                          </m:ctrlPr>
                        </m:sSupPr>
                        <m:e>
                          <m:r>
                            <a:rPr lang="hu-HU" sz="2800" b="0" i="1" smtClean="0">
                              <a:latin typeface="Cambria Math" panose="02040503050406030204" pitchFamily="18" charset="0"/>
                            </a:rPr>
                            <m:t>2</m:t>
                          </m:r>
                          <m:r>
                            <a:rPr lang="hu-HU" sz="2800" b="0" i="1" smtClean="0">
                              <a:latin typeface="Cambria Math" panose="02040503050406030204" pitchFamily="18" charset="0"/>
                            </a:rPr>
                            <m:t>𝐻</m:t>
                          </m:r>
                        </m:e>
                        <m:sup>
                          <m:r>
                            <a:rPr lang="hu-HU" sz="2800" b="0" i="1" smtClean="0">
                              <a:latin typeface="Cambria Math" panose="02040503050406030204" pitchFamily="18" charset="0"/>
                            </a:rPr>
                            <m:t>+</m:t>
                          </m:r>
                        </m:sup>
                      </m:sSup>
                      <m:r>
                        <a:rPr lang="hu-HU" sz="2800" b="0" i="1" smtClean="0">
                          <a:latin typeface="Cambria Math" panose="02040503050406030204" pitchFamily="18" charset="0"/>
                        </a:rPr>
                        <m:t>+2</m:t>
                      </m:r>
                      <m:sSup>
                        <m:sSupPr>
                          <m:ctrlPr>
                            <a:rPr lang="hu-HU" sz="2800" b="0" i="1" smtClean="0">
                              <a:latin typeface="Cambria Math" panose="02040503050406030204" pitchFamily="18" charset="0"/>
                            </a:rPr>
                          </m:ctrlPr>
                        </m:sSupPr>
                        <m:e>
                          <m:r>
                            <a:rPr lang="hu-HU" sz="2800" b="0" i="1" smtClean="0">
                              <a:latin typeface="Cambria Math" panose="02040503050406030204" pitchFamily="18" charset="0"/>
                            </a:rPr>
                            <m:t>𝑒</m:t>
                          </m:r>
                        </m:e>
                        <m:sup>
                          <m:r>
                            <a:rPr lang="hu-HU" sz="2800" b="0" i="1" smtClean="0">
                              <a:latin typeface="Cambria Math" panose="02040503050406030204" pitchFamily="18" charset="0"/>
                            </a:rPr>
                            <m:t>−</m:t>
                          </m:r>
                        </m:sup>
                      </m:sSup>
                      <m:r>
                        <a:rPr lang="hu-HU" sz="2800" b="0" i="1" smtClean="0">
                          <a:latin typeface="Cambria Math" panose="02040503050406030204" pitchFamily="18" charset="0"/>
                        </a:rPr>
                        <m:t>=</m:t>
                      </m:r>
                      <m:sSub>
                        <m:sSubPr>
                          <m:ctrlPr>
                            <a:rPr lang="hu-HU" sz="2800" b="0" i="1" smtClean="0">
                              <a:latin typeface="Cambria Math" panose="02040503050406030204" pitchFamily="18" charset="0"/>
                            </a:rPr>
                          </m:ctrlPr>
                        </m:sSubPr>
                        <m:e>
                          <m:r>
                            <a:rPr lang="hu-HU" sz="2800" b="0" i="1" smtClean="0">
                              <a:latin typeface="Cambria Math" panose="02040503050406030204" pitchFamily="18" charset="0"/>
                            </a:rPr>
                            <m:t>𝐻</m:t>
                          </m:r>
                        </m:e>
                        <m:sub>
                          <m:r>
                            <a:rPr lang="hu-HU" sz="2800" b="0" i="1" smtClean="0">
                              <a:latin typeface="Cambria Math" panose="02040503050406030204" pitchFamily="18" charset="0"/>
                            </a:rPr>
                            <m:t>2</m:t>
                          </m:r>
                        </m:sub>
                      </m:sSub>
                      <m:r>
                        <a:rPr lang="hu-HU" sz="2800" b="0" i="1" smtClean="0">
                          <a:latin typeface="Cambria Math" panose="02040503050406030204" pitchFamily="18" charset="0"/>
                        </a:rPr>
                        <m:t>  </m:t>
                      </m:r>
                      <m:sSubSup>
                        <m:sSubSupPr>
                          <m:ctrlPr>
                            <a:rPr lang="hu-HU" sz="2800" b="0" i="1" smtClean="0">
                              <a:latin typeface="Cambria Math" panose="02040503050406030204" pitchFamily="18" charset="0"/>
                            </a:rPr>
                          </m:ctrlPr>
                        </m:sSubSupPr>
                        <m:e>
                          <m:r>
                            <m:rPr>
                              <m:sty m:val="p"/>
                            </m:rPr>
                            <a:rPr lang="el-GR" sz="2800" i="1">
                              <a:latin typeface="Cambria Math" panose="02040503050406030204" pitchFamily="18" charset="0"/>
                            </a:rPr>
                            <m:t>ε</m:t>
                          </m:r>
                        </m:e>
                        <m:sub>
                          <m:r>
                            <a:rPr lang="hu-HU" sz="2800" b="0" i="1" smtClean="0">
                              <a:latin typeface="Cambria Math" panose="02040503050406030204" pitchFamily="18" charset="0"/>
                            </a:rPr>
                            <m:t>𝑆𝐻𝐸</m:t>
                          </m:r>
                        </m:sub>
                        <m:sup>
                          <m:r>
                            <a:rPr lang="hu-HU" sz="2800" b="0" i="1" smtClean="0">
                              <a:latin typeface="Cambria Math" panose="02040503050406030204" pitchFamily="18" charset="0"/>
                            </a:rPr>
                            <m:t>𝑜</m:t>
                          </m:r>
                        </m:sup>
                      </m:sSubSup>
                      <m:r>
                        <a:rPr lang="hu-HU" sz="2800" b="0" i="1" smtClean="0">
                          <a:latin typeface="Cambria Math" panose="02040503050406030204" pitchFamily="18" charset="0"/>
                        </a:rPr>
                        <m:t>=</m:t>
                      </m:r>
                      <m:r>
                        <a:rPr lang="hu-HU" sz="2800" b="0" i="0" smtClean="0">
                          <a:latin typeface="Cambria Math" panose="02040503050406030204" pitchFamily="18" charset="0"/>
                        </a:rPr>
                        <m:t>0,00</m:t>
                      </m:r>
                      <m:r>
                        <m:rPr>
                          <m:sty m:val="p"/>
                        </m:rPr>
                        <a:rPr lang="hu-HU" sz="2800" b="0" i="0" smtClean="0">
                          <a:latin typeface="Cambria Math" panose="02040503050406030204" pitchFamily="18" charset="0"/>
                        </a:rPr>
                        <m:t>V</m:t>
                      </m:r>
                    </m:oMath>
                  </m:oMathPara>
                </a14:m>
                <a:endParaRPr lang="hu-HU" sz="2800" dirty="0"/>
              </a:p>
            </p:txBody>
          </p:sp>
        </mc:Choice>
        <mc:Fallback xmlns="">
          <p:sp>
            <p:nvSpPr>
              <p:cNvPr id="6" name="Szövegdoboz 5">
                <a:extLst>
                  <a:ext uri="{FF2B5EF4-FFF2-40B4-BE49-F238E27FC236}">
                    <a16:creationId xmlns:a16="http://schemas.microsoft.com/office/drawing/2014/main" id="{01939DE7-E548-4859-926E-02074E391253}"/>
                  </a:ext>
                </a:extLst>
              </p:cNvPr>
              <p:cNvSpPr txBox="1">
                <a:spLocks noRot="1" noChangeAspect="1" noMove="1" noResize="1" noEditPoints="1" noAdjustHandles="1" noChangeArrowheads="1" noChangeShapeType="1" noTextEdit="1"/>
              </p:cNvSpPr>
              <p:nvPr/>
            </p:nvSpPr>
            <p:spPr>
              <a:xfrm>
                <a:off x="3677472" y="2145321"/>
                <a:ext cx="4855625" cy="430887"/>
              </a:xfrm>
              <a:prstGeom prst="rect">
                <a:avLst/>
              </a:prstGeom>
              <a:blipFill>
                <a:blip r:embed="rId4"/>
                <a:stretch>
                  <a:fillRect/>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7" name="Szövegdoboz 6">
                <a:extLst>
                  <a:ext uri="{FF2B5EF4-FFF2-40B4-BE49-F238E27FC236}">
                    <a16:creationId xmlns:a16="http://schemas.microsoft.com/office/drawing/2014/main" id="{5DF51EA4-E687-4EE2-B888-C83B0DEA1AB4}"/>
                  </a:ext>
                </a:extLst>
              </p:cNvPr>
              <p:cNvSpPr txBox="1"/>
              <p:nvPr/>
            </p:nvSpPr>
            <p:spPr>
              <a:xfrm>
                <a:off x="1045027" y="3452949"/>
                <a:ext cx="3148618" cy="50545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Sup>
                        <m:sSubSupPr>
                          <m:ctrlPr>
                            <a:rPr lang="hu-HU" sz="2800" i="1" smtClean="0">
                              <a:latin typeface="Cambria Math" panose="02040503050406030204" pitchFamily="18" charset="0"/>
                            </a:rPr>
                          </m:ctrlPr>
                        </m:sSubSupPr>
                        <m:e>
                          <m:r>
                            <m:rPr>
                              <m:sty m:val="p"/>
                            </m:rPr>
                            <a:rPr lang="el-GR" sz="2800" i="1">
                              <a:latin typeface="Cambria Math" panose="02040503050406030204" pitchFamily="18" charset="0"/>
                            </a:rPr>
                            <m:t>ε</m:t>
                          </m:r>
                        </m:e>
                        <m:sub>
                          <m:f>
                            <m:fPr>
                              <m:type m:val="lin"/>
                              <m:ctrlPr>
                                <a:rPr lang="el-GR" sz="2800" i="1" smtClean="0">
                                  <a:latin typeface="Cambria Math" panose="02040503050406030204" pitchFamily="18" charset="0"/>
                                </a:rPr>
                              </m:ctrlPr>
                            </m:fPr>
                            <m:num>
                              <m:r>
                                <a:rPr lang="hu-HU" sz="2800" b="0" i="1" smtClean="0">
                                  <a:latin typeface="Cambria Math" panose="02040503050406030204" pitchFamily="18" charset="0"/>
                                </a:rPr>
                                <m:t>𝑁𝑎</m:t>
                              </m:r>
                            </m:num>
                            <m:den>
                              <m:sSup>
                                <m:sSupPr>
                                  <m:ctrlPr>
                                    <a:rPr lang="el-GR" sz="2800" i="1" smtClean="0">
                                      <a:latin typeface="Cambria Math" panose="02040503050406030204" pitchFamily="18" charset="0"/>
                                    </a:rPr>
                                  </m:ctrlPr>
                                </m:sSupPr>
                                <m:e>
                                  <m:r>
                                    <a:rPr lang="hu-HU" sz="2800" b="0" i="1" smtClean="0">
                                      <a:latin typeface="Cambria Math" panose="02040503050406030204" pitchFamily="18" charset="0"/>
                                    </a:rPr>
                                    <m:t>𝑁𝑎</m:t>
                                  </m:r>
                                </m:e>
                                <m:sup>
                                  <m:r>
                                    <a:rPr lang="hu-HU" sz="2800" b="0" i="1" smtClean="0">
                                      <a:latin typeface="Cambria Math" panose="02040503050406030204" pitchFamily="18" charset="0"/>
                                    </a:rPr>
                                    <m:t>+</m:t>
                                  </m:r>
                                </m:sup>
                              </m:sSup>
                            </m:den>
                          </m:f>
                        </m:sub>
                        <m:sup>
                          <m:r>
                            <a:rPr lang="hu-HU" sz="2800" i="1">
                              <a:latin typeface="Cambria Math" panose="02040503050406030204" pitchFamily="18" charset="0"/>
                            </a:rPr>
                            <m:t>𝑜</m:t>
                          </m:r>
                        </m:sup>
                      </m:sSubSup>
                      <m:r>
                        <a:rPr lang="hu-HU" sz="2800" i="1">
                          <a:latin typeface="Cambria Math" panose="02040503050406030204" pitchFamily="18" charset="0"/>
                        </a:rPr>
                        <m:t>=</m:t>
                      </m:r>
                      <m:r>
                        <a:rPr lang="hu-HU" sz="2800" b="0" i="1" smtClean="0">
                          <a:latin typeface="Cambria Math" panose="02040503050406030204" pitchFamily="18" charset="0"/>
                        </a:rPr>
                        <m:t>−2,713</m:t>
                      </m:r>
                      <m:r>
                        <a:rPr lang="hu-HU" sz="2800" b="0" i="1" smtClean="0">
                          <a:latin typeface="Cambria Math" panose="02040503050406030204" pitchFamily="18" charset="0"/>
                        </a:rPr>
                        <m:t>𝑉</m:t>
                      </m:r>
                    </m:oMath>
                  </m:oMathPara>
                </a14:m>
                <a:endParaRPr lang="hu-HU" sz="2800" dirty="0"/>
              </a:p>
            </p:txBody>
          </p:sp>
        </mc:Choice>
        <mc:Fallback xmlns="">
          <p:sp>
            <p:nvSpPr>
              <p:cNvPr id="7" name="Szövegdoboz 6">
                <a:extLst>
                  <a:ext uri="{FF2B5EF4-FFF2-40B4-BE49-F238E27FC236}">
                    <a16:creationId xmlns:a16="http://schemas.microsoft.com/office/drawing/2014/main" id="{5DF51EA4-E687-4EE2-B888-C83B0DEA1AB4}"/>
                  </a:ext>
                </a:extLst>
              </p:cNvPr>
              <p:cNvSpPr txBox="1">
                <a:spLocks noRot="1" noChangeAspect="1" noMove="1" noResize="1" noEditPoints="1" noAdjustHandles="1" noChangeArrowheads="1" noChangeShapeType="1" noTextEdit="1"/>
              </p:cNvSpPr>
              <p:nvPr/>
            </p:nvSpPr>
            <p:spPr>
              <a:xfrm>
                <a:off x="1045027" y="3452949"/>
                <a:ext cx="3148618" cy="505459"/>
              </a:xfrm>
              <a:prstGeom prst="rect">
                <a:avLst/>
              </a:prstGeom>
              <a:blipFill>
                <a:blip r:embed="rId5"/>
                <a:stretch>
                  <a:fillRect/>
                </a:stretch>
              </a:blipFill>
            </p:spPr>
            <p:txBody>
              <a:bodyPr/>
              <a:lstStyle/>
              <a:p>
                <a:r>
                  <a:rPr lang="hu-HU">
                    <a:noFill/>
                  </a:rPr>
                  <a:t> </a:t>
                </a:r>
              </a:p>
            </p:txBody>
          </p:sp>
        </mc:Fallback>
      </mc:AlternateContent>
      <p:sp>
        <p:nvSpPr>
          <p:cNvPr id="8" name="Szövegdoboz 7">
            <a:extLst>
              <a:ext uri="{FF2B5EF4-FFF2-40B4-BE49-F238E27FC236}">
                <a16:creationId xmlns:a16="http://schemas.microsoft.com/office/drawing/2014/main" id="{45D64608-CEAF-4415-8ECB-7D58C6317EE5}"/>
              </a:ext>
            </a:extLst>
          </p:cNvPr>
          <p:cNvSpPr txBox="1"/>
          <p:nvPr/>
        </p:nvSpPr>
        <p:spPr>
          <a:xfrm>
            <a:off x="4671368" y="3443902"/>
            <a:ext cx="7523213" cy="523220"/>
          </a:xfrm>
          <a:prstGeom prst="rect">
            <a:avLst/>
          </a:prstGeom>
          <a:noFill/>
        </p:spPr>
        <p:txBody>
          <a:bodyPr wrap="none" rtlCol="0">
            <a:spAutoFit/>
          </a:bodyPr>
          <a:lstStyle/>
          <a:p>
            <a:r>
              <a:rPr lang="hu-HU" sz="2800" dirty="0">
                <a:latin typeface="Times New Roman" panose="02020603050405020304" pitchFamily="18" charset="0"/>
                <a:cs typeface="Times New Roman" panose="02020603050405020304" pitchFamily="18" charset="0"/>
              </a:rPr>
              <a:t>Még vízből is heves reakcióban hidrogént fejleszt! </a:t>
            </a:r>
          </a:p>
        </p:txBody>
      </p:sp>
      <mc:AlternateContent xmlns:mc="http://schemas.openxmlformats.org/markup-compatibility/2006" xmlns:a14="http://schemas.microsoft.com/office/drawing/2010/main">
        <mc:Choice Requires="a14">
          <p:sp>
            <p:nvSpPr>
              <p:cNvPr id="9" name="Szövegdoboz 8">
                <a:extLst>
                  <a:ext uri="{FF2B5EF4-FFF2-40B4-BE49-F238E27FC236}">
                    <a16:creationId xmlns:a16="http://schemas.microsoft.com/office/drawing/2014/main" id="{8563EA07-FAC9-49C9-BF8D-6CDA721F27DF}"/>
                  </a:ext>
                </a:extLst>
              </p:cNvPr>
              <p:cNvSpPr txBox="1"/>
              <p:nvPr/>
            </p:nvSpPr>
            <p:spPr>
              <a:xfrm>
                <a:off x="1037770" y="4028493"/>
                <a:ext cx="3212098" cy="50860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Sup>
                        <m:sSubSupPr>
                          <m:ctrlPr>
                            <a:rPr lang="hu-HU" sz="2800" i="1" smtClean="0">
                              <a:latin typeface="Cambria Math" panose="02040503050406030204" pitchFamily="18" charset="0"/>
                            </a:rPr>
                          </m:ctrlPr>
                        </m:sSubSupPr>
                        <m:e>
                          <m:r>
                            <m:rPr>
                              <m:sty m:val="p"/>
                            </m:rPr>
                            <a:rPr lang="el-GR" sz="2800" i="1">
                              <a:latin typeface="Cambria Math" panose="02040503050406030204" pitchFamily="18" charset="0"/>
                            </a:rPr>
                            <m:t>ε</m:t>
                          </m:r>
                        </m:e>
                        <m:sub>
                          <m:f>
                            <m:fPr>
                              <m:type m:val="lin"/>
                              <m:ctrlPr>
                                <a:rPr lang="el-GR" sz="2800" i="1" smtClean="0">
                                  <a:latin typeface="Cambria Math" panose="02040503050406030204" pitchFamily="18" charset="0"/>
                                </a:rPr>
                              </m:ctrlPr>
                            </m:fPr>
                            <m:num>
                              <m:r>
                                <a:rPr lang="hu-HU" sz="2800" b="0" i="1" smtClean="0">
                                  <a:latin typeface="Cambria Math" panose="02040503050406030204" pitchFamily="18" charset="0"/>
                                </a:rPr>
                                <m:t>𝑍𝑛</m:t>
                              </m:r>
                            </m:num>
                            <m:den>
                              <m:sSup>
                                <m:sSupPr>
                                  <m:ctrlPr>
                                    <a:rPr lang="el-GR" sz="2800" i="1" smtClean="0">
                                      <a:latin typeface="Cambria Math" panose="02040503050406030204" pitchFamily="18" charset="0"/>
                                    </a:rPr>
                                  </m:ctrlPr>
                                </m:sSupPr>
                                <m:e>
                                  <m:r>
                                    <a:rPr lang="hu-HU" sz="2800" b="0" i="1" smtClean="0">
                                      <a:latin typeface="Cambria Math" panose="02040503050406030204" pitchFamily="18" charset="0"/>
                                    </a:rPr>
                                    <m:t>𝑍𝑛</m:t>
                                  </m:r>
                                </m:e>
                                <m:sup>
                                  <m:r>
                                    <a:rPr lang="hu-HU" sz="2800" b="0" i="1" smtClean="0">
                                      <a:latin typeface="Cambria Math" panose="02040503050406030204" pitchFamily="18" charset="0"/>
                                    </a:rPr>
                                    <m:t>2+</m:t>
                                  </m:r>
                                </m:sup>
                              </m:sSup>
                            </m:den>
                          </m:f>
                        </m:sub>
                        <m:sup>
                          <m:r>
                            <a:rPr lang="hu-HU" sz="2800" i="1">
                              <a:latin typeface="Cambria Math" panose="02040503050406030204" pitchFamily="18" charset="0"/>
                            </a:rPr>
                            <m:t>𝑜</m:t>
                          </m:r>
                        </m:sup>
                      </m:sSubSup>
                      <m:r>
                        <a:rPr lang="hu-HU" sz="2800" i="1">
                          <a:latin typeface="Cambria Math" panose="02040503050406030204" pitchFamily="18" charset="0"/>
                        </a:rPr>
                        <m:t>=</m:t>
                      </m:r>
                      <m:r>
                        <a:rPr lang="hu-HU" sz="2800" b="0" i="1" smtClean="0">
                          <a:latin typeface="Cambria Math" panose="02040503050406030204" pitchFamily="18" charset="0"/>
                        </a:rPr>
                        <m:t>−0,763</m:t>
                      </m:r>
                      <m:r>
                        <a:rPr lang="hu-HU" sz="2800" b="0" i="1" smtClean="0">
                          <a:latin typeface="Cambria Math" panose="02040503050406030204" pitchFamily="18" charset="0"/>
                        </a:rPr>
                        <m:t>𝑉</m:t>
                      </m:r>
                    </m:oMath>
                  </m:oMathPara>
                </a14:m>
                <a:endParaRPr lang="hu-HU" sz="2800" dirty="0"/>
              </a:p>
            </p:txBody>
          </p:sp>
        </mc:Choice>
        <mc:Fallback xmlns="">
          <p:sp>
            <p:nvSpPr>
              <p:cNvPr id="9" name="Szövegdoboz 8">
                <a:extLst>
                  <a:ext uri="{FF2B5EF4-FFF2-40B4-BE49-F238E27FC236}">
                    <a16:creationId xmlns:a16="http://schemas.microsoft.com/office/drawing/2014/main" id="{8563EA07-FAC9-49C9-BF8D-6CDA721F27DF}"/>
                  </a:ext>
                </a:extLst>
              </p:cNvPr>
              <p:cNvSpPr txBox="1">
                <a:spLocks noRot="1" noChangeAspect="1" noMove="1" noResize="1" noEditPoints="1" noAdjustHandles="1" noChangeArrowheads="1" noChangeShapeType="1" noTextEdit="1"/>
              </p:cNvSpPr>
              <p:nvPr/>
            </p:nvSpPr>
            <p:spPr>
              <a:xfrm>
                <a:off x="1037770" y="4028493"/>
                <a:ext cx="3212098" cy="508601"/>
              </a:xfrm>
              <a:prstGeom prst="rect">
                <a:avLst/>
              </a:prstGeom>
              <a:blipFill>
                <a:blip r:embed="rId6"/>
                <a:stretch>
                  <a:fillRect/>
                </a:stretch>
              </a:blipFill>
            </p:spPr>
            <p:txBody>
              <a:bodyPr/>
              <a:lstStyle/>
              <a:p>
                <a:r>
                  <a:rPr lang="hu-HU">
                    <a:noFill/>
                  </a:rPr>
                  <a:t> </a:t>
                </a:r>
              </a:p>
            </p:txBody>
          </p:sp>
        </mc:Fallback>
      </mc:AlternateContent>
      <p:sp>
        <p:nvSpPr>
          <p:cNvPr id="10" name="Szövegdoboz 9">
            <a:extLst>
              <a:ext uri="{FF2B5EF4-FFF2-40B4-BE49-F238E27FC236}">
                <a16:creationId xmlns:a16="http://schemas.microsoft.com/office/drawing/2014/main" id="{717B8A86-9240-488E-A1D9-DC5726D0F4FB}"/>
              </a:ext>
            </a:extLst>
          </p:cNvPr>
          <p:cNvSpPr txBox="1"/>
          <p:nvPr/>
        </p:nvSpPr>
        <p:spPr>
          <a:xfrm>
            <a:off x="4664110" y="4019448"/>
            <a:ext cx="6429965" cy="523220"/>
          </a:xfrm>
          <a:prstGeom prst="rect">
            <a:avLst/>
          </a:prstGeom>
          <a:noFill/>
        </p:spPr>
        <p:txBody>
          <a:bodyPr wrap="none" rtlCol="0">
            <a:spAutoFit/>
          </a:bodyPr>
          <a:lstStyle/>
          <a:p>
            <a:r>
              <a:rPr lang="hu-HU" sz="2800" dirty="0">
                <a:latin typeface="Times New Roman" panose="02020603050405020304" pitchFamily="18" charset="0"/>
                <a:cs typeface="Times New Roman" panose="02020603050405020304" pitchFamily="18" charset="0"/>
              </a:rPr>
              <a:t>Híg, gyenge savakból is hidrogént fejleszt! </a:t>
            </a:r>
          </a:p>
        </p:txBody>
      </p:sp>
      <mc:AlternateContent xmlns:mc="http://schemas.openxmlformats.org/markup-compatibility/2006" xmlns:a14="http://schemas.microsoft.com/office/drawing/2010/main">
        <mc:Choice Requires="a14">
          <p:sp>
            <p:nvSpPr>
              <p:cNvPr id="11" name="Szövegdoboz 10">
                <a:extLst>
                  <a:ext uri="{FF2B5EF4-FFF2-40B4-BE49-F238E27FC236}">
                    <a16:creationId xmlns:a16="http://schemas.microsoft.com/office/drawing/2014/main" id="{C1FC5C45-889F-47E6-86F4-9510FD2DAE8B}"/>
                  </a:ext>
                </a:extLst>
              </p:cNvPr>
              <p:cNvSpPr txBox="1"/>
              <p:nvPr/>
            </p:nvSpPr>
            <p:spPr>
              <a:xfrm>
                <a:off x="1070815" y="4552443"/>
                <a:ext cx="2977225" cy="50860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Sup>
                        <m:sSubSupPr>
                          <m:ctrlPr>
                            <a:rPr lang="hu-HU" sz="2800" i="1" smtClean="0">
                              <a:latin typeface="Cambria Math" panose="02040503050406030204" pitchFamily="18" charset="0"/>
                            </a:rPr>
                          </m:ctrlPr>
                        </m:sSubSupPr>
                        <m:e>
                          <m:r>
                            <m:rPr>
                              <m:sty m:val="p"/>
                            </m:rPr>
                            <a:rPr lang="el-GR" sz="2800" i="1">
                              <a:latin typeface="Cambria Math" panose="02040503050406030204" pitchFamily="18" charset="0"/>
                            </a:rPr>
                            <m:t>ε</m:t>
                          </m:r>
                        </m:e>
                        <m:sub>
                          <m:f>
                            <m:fPr>
                              <m:type m:val="lin"/>
                              <m:ctrlPr>
                                <a:rPr lang="el-GR" sz="2800" i="1" smtClean="0">
                                  <a:latin typeface="Cambria Math" panose="02040503050406030204" pitchFamily="18" charset="0"/>
                                </a:rPr>
                              </m:ctrlPr>
                            </m:fPr>
                            <m:num>
                              <m:r>
                                <a:rPr lang="hu-HU" sz="2800" b="0" i="1" smtClean="0">
                                  <a:latin typeface="Cambria Math" panose="02040503050406030204" pitchFamily="18" charset="0"/>
                                </a:rPr>
                                <m:t>𝐹𝑒</m:t>
                              </m:r>
                            </m:num>
                            <m:den>
                              <m:sSup>
                                <m:sSupPr>
                                  <m:ctrlPr>
                                    <a:rPr lang="el-GR" sz="2800" i="1" smtClean="0">
                                      <a:latin typeface="Cambria Math" panose="02040503050406030204" pitchFamily="18" charset="0"/>
                                    </a:rPr>
                                  </m:ctrlPr>
                                </m:sSupPr>
                                <m:e>
                                  <m:r>
                                    <a:rPr lang="hu-HU" sz="2800" b="0" i="1" smtClean="0">
                                      <a:latin typeface="Cambria Math" panose="02040503050406030204" pitchFamily="18" charset="0"/>
                                    </a:rPr>
                                    <m:t>𝐹𝑒</m:t>
                                  </m:r>
                                </m:e>
                                <m:sup>
                                  <m:r>
                                    <a:rPr lang="hu-HU" sz="2800" b="0" i="1" smtClean="0">
                                      <a:latin typeface="Cambria Math" panose="02040503050406030204" pitchFamily="18" charset="0"/>
                                    </a:rPr>
                                    <m:t>2+</m:t>
                                  </m:r>
                                </m:sup>
                              </m:sSup>
                            </m:den>
                          </m:f>
                        </m:sub>
                        <m:sup>
                          <m:r>
                            <a:rPr lang="hu-HU" sz="2800" i="1">
                              <a:latin typeface="Cambria Math" panose="02040503050406030204" pitchFamily="18" charset="0"/>
                            </a:rPr>
                            <m:t>𝑜</m:t>
                          </m:r>
                        </m:sup>
                      </m:sSubSup>
                      <m:r>
                        <a:rPr lang="hu-HU" sz="2800" i="1">
                          <a:latin typeface="Cambria Math" panose="02040503050406030204" pitchFamily="18" charset="0"/>
                        </a:rPr>
                        <m:t>=</m:t>
                      </m:r>
                      <m:r>
                        <a:rPr lang="hu-HU" sz="2800" b="0" i="1" smtClean="0">
                          <a:latin typeface="Cambria Math" panose="02040503050406030204" pitchFamily="18" charset="0"/>
                        </a:rPr>
                        <m:t>−0,44</m:t>
                      </m:r>
                      <m:r>
                        <a:rPr lang="hu-HU" sz="2800" b="0" i="1" smtClean="0">
                          <a:latin typeface="Cambria Math" panose="02040503050406030204" pitchFamily="18" charset="0"/>
                        </a:rPr>
                        <m:t>𝑉</m:t>
                      </m:r>
                    </m:oMath>
                  </m:oMathPara>
                </a14:m>
                <a:endParaRPr lang="hu-HU" sz="2800" dirty="0"/>
              </a:p>
            </p:txBody>
          </p:sp>
        </mc:Choice>
        <mc:Fallback xmlns="">
          <p:sp>
            <p:nvSpPr>
              <p:cNvPr id="11" name="Szövegdoboz 10">
                <a:extLst>
                  <a:ext uri="{FF2B5EF4-FFF2-40B4-BE49-F238E27FC236}">
                    <a16:creationId xmlns:a16="http://schemas.microsoft.com/office/drawing/2014/main" id="{C1FC5C45-889F-47E6-86F4-9510FD2DAE8B}"/>
                  </a:ext>
                </a:extLst>
              </p:cNvPr>
              <p:cNvSpPr txBox="1">
                <a:spLocks noRot="1" noChangeAspect="1" noMove="1" noResize="1" noEditPoints="1" noAdjustHandles="1" noChangeArrowheads="1" noChangeShapeType="1" noTextEdit="1"/>
              </p:cNvSpPr>
              <p:nvPr/>
            </p:nvSpPr>
            <p:spPr>
              <a:xfrm>
                <a:off x="1070815" y="4552443"/>
                <a:ext cx="2977225" cy="508601"/>
              </a:xfrm>
              <a:prstGeom prst="rect">
                <a:avLst/>
              </a:prstGeom>
              <a:blipFill>
                <a:blip r:embed="rId7"/>
                <a:stretch>
                  <a:fillRect/>
                </a:stretch>
              </a:blipFill>
            </p:spPr>
            <p:txBody>
              <a:bodyPr/>
              <a:lstStyle/>
              <a:p>
                <a:r>
                  <a:rPr lang="hu-HU">
                    <a:noFill/>
                  </a:rPr>
                  <a:t> </a:t>
                </a:r>
              </a:p>
            </p:txBody>
          </p:sp>
        </mc:Fallback>
      </mc:AlternateContent>
      <p:sp>
        <p:nvSpPr>
          <p:cNvPr id="12" name="Szövegdoboz 11">
            <a:extLst>
              <a:ext uri="{FF2B5EF4-FFF2-40B4-BE49-F238E27FC236}">
                <a16:creationId xmlns:a16="http://schemas.microsoft.com/office/drawing/2014/main" id="{C8498196-EF63-42C3-B022-A69D59681019}"/>
              </a:ext>
            </a:extLst>
          </p:cNvPr>
          <p:cNvSpPr txBox="1"/>
          <p:nvPr/>
        </p:nvSpPr>
        <p:spPr>
          <a:xfrm>
            <a:off x="4669023" y="4559081"/>
            <a:ext cx="7127272" cy="523220"/>
          </a:xfrm>
          <a:prstGeom prst="rect">
            <a:avLst/>
          </a:prstGeom>
          <a:noFill/>
        </p:spPr>
        <p:txBody>
          <a:bodyPr wrap="none" rtlCol="0">
            <a:spAutoFit/>
          </a:bodyPr>
          <a:lstStyle/>
          <a:p>
            <a:r>
              <a:rPr lang="hu-HU" sz="2800" dirty="0">
                <a:latin typeface="Times New Roman" panose="02020603050405020304" pitchFamily="18" charset="0"/>
                <a:cs typeface="Times New Roman" panose="02020603050405020304" pitchFamily="18" charset="0"/>
              </a:rPr>
              <a:t>Közepes erősségű savakból hidrogént fejleszt! </a:t>
            </a:r>
          </a:p>
        </p:txBody>
      </p:sp>
      <mc:AlternateContent xmlns:mc="http://schemas.openxmlformats.org/markup-compatibility/2006" xmlns:a14="http://schemas.microsoft.com/office/drawing/2010/main">
        <mc:Choice Requires="a14">
          <p:sp>
            <p:nvSpPr>
              <p:cNvPr id="13" name="Szövegdoboz 12">
                <a:extLst>
                  <a:ext uri="{FF2B5EF4-FFF2-40B4-BE49-F238E27FC236}">
                    <a16:creationId xmlns:a16="http://schemas.microsoft.com/office/drawing/2014/main" id="{EADD35CD-81B3-41A9-BE07-8954C9B07E0F}"/>
                  </a:ext>
                </a:extLst>
              </p:cNvPr>
              <p:cNvSpPr txBox="1"/>
              <p:nvPr/>
            </p:nvSpPr>
            <p:spPr>
              <a:xfrm>
                <a:off x="1063562" y="5067160"/>
                <a:ext cx="3006912" cy="50860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Sup>
                        <m:sSubSupPr>
                          <m:ctrlPr>
                            <a:rPr lang="hu-HU" sz="2800" i="1" smtClean="0">
                              <a:latin typeface="Cambria Math" panose="02040503050406030204" pitchFamily="18" charset="0"/>
                            </a:rPr>
                          </m:ctrlPr>
                        </m:sSubSupPr>
                        <m:e>
                          <m:r>
                            <m:rPr>
                              <m:sty m:val="p"/>
                            </m:rPr>
                            <a:rPr lang="el-GR" sz="2800" i="1">
                              <a:latin typeface="Cambria Math" panose="02040503050406030204" pitchFamily="18" charset="0"/>
                            </a:rPr>
                            <m:t>ε</m:t>
                          </m:r>
                        </m:e>
                        <m:sub>
                          <m:f>
                            <m:fPr>
                              <m:type m:val="lin"/>
                              <m:ctrlPr>
                                <a:rPr lang="el-GR" sz="2800" i="1" smtClean="0">
                                  <a:latin typeface="Cambria Math" panose="02040503050406030204" pitchFamily="18" charset="0"/>
                                </a:rPr>
                              </m:ctrlPr>
                            </m:fPr>
                            <m:num>
                              <m:r>
                                <a:rPr lang="hu-HU" sz="2800" b="0" i="1" smtClean="0">
                                  <a:latin typeface="Cambria Math" panose="02040503050406030204" pitchFamily="18" charset="0"/>
                                </a:rPr>
                                <m:t>𝐶𝑢</m:t>
                              </m:r>
                            </m:num>
                            <m:den>
                              <m:sSup>
                                <m:sSupPr>
                                  <m:ctrlPr>
                                    <a:rPr lang="el-GR" sz="2800" i="1" smtClean="0">
                                      <a:latin typeface="Cambria Math" panose="02040503050406030204" pitchFamily="18" charset="0"/>
                                    </a:rPr>
                                  </m:ctrlPr>
                                </m:sSupPr>
                                <m:e>
                                  <m:r>
                                    <a:rPr lang="hu-HU" sz="2800" b="0" i="1" smtClean="0">
                                      <a:latin typeface="Cambria Math" panose="02040503050406030204" pitchFamily="18" charset="0"/>
                                    </a:rPr>
                                    <m:t>𝐶𝑢</m:t>
                                  </m:r>
                                </m:e>
                                <m:sup>
                                  <m:r>
                                    <a:rPr lang="hu-HU" sz="2800" b="0" i="1" smtClean="0">
                                      <a:latin typeface="Cambria Math" panose="02040503050406030204" pitchFamily="18" charset="0"/>
                                    </a:rPr>
                                    <m:t>2+</m:t>
                                  </m:r>
                                </m:sup>
                              </m:sSup>
                            </m:den>
                          </m:f>
                        </m:sub>
                        <m:sup>
                          <m:r>
                            <a:rPr lang="hu-HU" sz="2800" i="1">
                              <a:latin typeface="Cambria Math" panose="02040503050406030204" pitchFamily="18" charset="0"/>
                            </a:rPr>
                            <m:t>𝑜</m:t>
                          </m:r>
                        </m:sup>
                      </m:sSubSup>
                      <m:r>
                        <a:rPr lang="hu-HU" sz="2800" i="1">
                          <a:latin typeface="Cambria Math" panose="02040503050406030204" pitchFamily="18" charset="0"/>
                        </a:rPr>
                        <m:t>=</m:t>
                      </m:r>
                      <m:r>
                        <a:rPr lang="hu-HU" sz="2800" b="0" i="1" smtClean="0">
                          <a:latin typeface="Cambria Math" panose="02040503050406030204" pitchFamily="18" charset="0"/>
                        </a:rPr>
                        <m:t>+0,34</m:t>
                      </m:r>
                      <m:r>
                        <a:rPr lang="hu-HU" sz="2800" b="0" i="1" smtClean="0">
                          <a:latin typeface="Cambria Math" panose="02040503050406030204" pitchFamily="18" charset="0"/>
                        </a:rPr>
                        <m:t>𝑉</m:t>
                      </m:r>
                    </m:oMath>
                  </m:oMathPara>
                </a14:m>
                <a:endParaRPr lang="hu-HU" sz="2800" dirty="0"/>
              </a:p>
            </p:txBody>
          </p:sp>
        </mc:Choice>
        <mc:Fallback xmlns="">
          <p:sp>
            <p:nvSpPr>
              <p:cNvPr id="13" name="Szövegdoboz 12">
                <a:extLst>
                  <a:ext uri="{FF2B5EF4-FFF2-40B4-BE49-F238E27FC236}">
                    <a16:creationId xmlns:a16="http://schemas.microsoft.com/office/drawing/2014/main" id="{EADD35CD-81B3-41A9-BE07-8954C9B07E0F}"/>
                  </a:ext>
                </a:extLst>
              </p:cNvPr>
              <p:cNvSpPr txBox="1">
                <a:spLocks noRot="1" noChangeAspect="1" noMove="1" noResize="1" noEditPoints="1" noAdjustHandles="1" noChangeArrowheads="1" noChangeShapeType="1" noTextEdit="1"/>
              </p:cNvSpPr>
              <p:nvPr/>
            </p:nvSpPr>
            <p:spPr>
              <a:xfrm>
                <a:off x="1063562" y="5067160"/>
                <a:ext cx="3006912" cy="508601"/>
              </a:xfrm>
              <a:prstGeom prst="rect">
                <a:avLst/>
              </a:prstGeom>
              <a:blipFill>
                <a:blip r:embed="rId8"/>
                <a:stretch>
                  <a:fillRect/>
                </a:stretch>
              </a:blipFill>
            </p:spPr>
            <p:txBody>
              <a:bodyPr/>
              <a:lstStyle/>
              <a:p>
                <a:r>
                  <a:rPr lang="hu-HU">
                    <a:noFill/>
                  </a:rPr>
                  <a:t> </a:t>
                </a:r>
              </a:p>
            </p:txBody>
          </p:sp>
        </mc:Fallback>
      </mc:AlternateContent>
      <p:sp>
        <p:nvSpPr>
          <p:cNvPr id="14" name="Szövegdoboz 13">
            <a:extLst>
              <a:ext uri="{FF2B5EF4-FFF2-40B4-BE49-F238E27FC236}">
                <a16:creationId xmlns:a16="http://schemas.microsoft.com/office/drawing/2014/main" id="{546FC6CB-3966-4D1B-A12D-36088489432E}"/>
              </a:ext>
            </a:extLst>
          </p:cNvPr>
          <p:cNvSpPr txBox="1"/>
          <p:nvPr/>
        </p:nvSpPr>
        <p:spPr>
          <a:xfrm>
            <a:off x="4675833" y="5058118"/>
            <a:ext cx="5535490" cy="523220"/>
          </a:xfrm>
          <a:prstGeom prst="rect">
            <a:avLst/>
          </a:prstGeom>
          <a:noFill/>
        </p:spPr>
        <p:txBody>
          <a:bodyPr wrap="none" rtlCol="0">
            <a:spAutoFit/>
          </a:bodyPr>
          <a:lstStyle/>
          <a:p>
            <a:r>
              <a:rPr lang="hu-HU" sz="2800" dirty="0">
                <a:latin typeface="Times New Roman" panose="02020603050405020304" pitchFamily="18" charset="0"/>
                <a:cs typeface="Times New Roman" panose="02020603050405020304" pitchFamily="18" charset="0"/>
              </a:rPr>
              <a:t>Tömény sósavval forrón sem reagál! </a:t>
            </a:r>
          </a:p>
        </p:txBody>
      </p:sp>
      <mc:AlternateContent xmlns:mc="http://schemas.openxmlformats.org/markup-compatibility/2006" xmlns:a14="http://schemas.microsoft.com/office/drawing/2010/main">
        <mc:Choice Requires="a14">
          <p:sp>
            <p:nvSpPr>
              <p:cNvPr id="15" name="Szövegdoboz 14">
                <a:extLst>
                  <a:ext uri="{FF2B5EF4-FFF2-40B4-BE49-F238E27FC236}">
                    <a16:creationId xmlns:a16="http://schemas.microsoft.com/office/drawing/2014/main" id="{C8AB5B69-785D-439A-8DC0-73F65CC9DBDD}"/>
                  </a:ext>
                </a:extLst>
              </p:cNvPr>
              <p:cNvSpPr txBox="1"/>
              <p:nvPr/>
            </p:nvSpPr>
            <p:spPr>
              <a:xfrm>
                <a:off x="1063561" y="5598729"/>
                <a:ext cx="2734979" cy="50860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Sup>
                        <m:sSubSupPr>
                          <m:ctrlPr>
                            <a:rPr lang="hu-HU" sz="2800" i="1" smtClean="0">
                              <a:latin typeface="Cambria Math" panose="02040503050406030204" pitchFamily="18" charset="0"/>
                            </a:rPr>
                          </m:ctrlPr>
                        </m:sSubSupPr>
                        <m:e>
                          <m:r>
                            <m:rPr>
                              <m:sty m:val="p"/>
                            </m:rPr>
                            <a:rPr lang="el-GR" sz="2800" i="1">
                              <a:latin typeface="Cambria Math" panose="02040503050406030204" pitchFamily="18" charset="0"/>
                            </a:rPr>
                            <m:t>ε</m:t>
                          </m:r>
                        </m:e>
                        <m:sub>
                          <m:f>
                            <m:fPr>
                              <m:type m:val="lin"/>
                              <m:ctrlPr>
                                <a:rPr lang="el-GR" sz="2800" i="1" smtClean="0">
                                  <a:latin typeface="Cambria Math" panose="02040503050406030204" pitchFamily="18" charset="0"/>
                                </a:rPr>
                              </m:ctrlPr>
                            </m:fPr>
                            <m:num>
                              <m:r>
                                <a:rPr lang="hu-HU" sz="2800" b="0" i="1" smtClean="0">
                                  <a:latin typeface="Cambria Math" panose="02040503050406030204" pitchFamily="18" charset="0"/>
                                </a:rPr>
                                <m:t>𝑃𝑡</m:t>
                              </m:r>
                            </m:num>
                            <m:den>
                              <m:sSup>
                                <m:sSupPr>
                                  <m:ctrlPr>
                                    <a:rPr lang="el-GR" sz="2800" i="1" smtClean="0">
                                      <a:latin typeface="Cambria Math" panose="02040503050406030204" pitchFamily="18" charset="0"/>
                                    </a:rPr>
                                  </m:ctrlPr>
                                </m:sSupPr>
                                <m:e>
                                  <m:r>
                                    <a:rPr lang="hu-HU" sz="2800" b="0" i="1" smtClean="0">
                                      <a:latin typeface="Cambria Math" panose="02040503050406030204" pitchFamily="18" charset="0"/>
                                    </a:rPr>
                                    <m:t>𝑃𝑡</m:t>
                                  </m:r>
                                </m:e>
                                <m:sup>
                                  <m:r>
                                    <a:rPr lang="hu-HU" sz="2800" b="0" i="1" smtClean="0">
                                      <a:latin typeface="Cambria Math" panose="02040503050406030204" pitchFamily="18" charset="0"/>
                                    </a:rPr>
                                    <m:t>2+</m:t>
                                  </m:r>
                                </m:sup>
                              </m:sSup>
                            </m:den>
                          </m:f>
                        </m:sub>
                        <m:sup>
                          <m:r>
                            <a:rPr lang="hu-HU" sz="2800" i="1">
                              <a:latin typeface="Cambria Math" panose="02040503050406030204" pitchFamily="18" charset="0"/>
                            </a:rPr>
                            <m:t>𝑜</m:t>
                          </m:r>
                        </m:sup>
                      </m:sSubSup>
                      <m:r>
                        <a:rPr lang="hu-HU" sz="2800" i="1">
                          <a:latin typeface="Cambria Math" panose="02040503050406030204" pitchFamily="18" charset="0"/>
                        </a:rPr>
                        <m:t>=</m:t>
                      </m:r>
                      <m:r>
                        <a:rPr lang="hu-HU" sz="2800" b="0" i="1" smtClean="0">
                          <a:latin typeface="Cambria Math" panose="02040503050406030204" pitchFamily="18" charset="0"/>
                        </a:rPr>
                        <m:t>+1,2</m:t>
                      </m:r>
                      <m:r>
                        <a:rPr lang="hu-HU" sz="2800" b="0" i="1" smtClean="0">
                          <a:latin typeface="Cambria Math" panose="02040503050406030204" pitchFamily="18" charset="0"/>
                        </a:rPr>
                        <m:t>𝑉</m:t>
                      </m:r>
                    </m:oMath>
                  </m:oMathPara>
                </a14:m>
                <a:endParaRPr lang="hu-HU" sz="2800" dirty="0"/>
              </a:p>
            </p:txBody>
          </p:sp>
        </mc:Choice>
        <mc:Fallback xmlns="">
          <p:sp>
            <p:nvSpPr>
              <p:cNvPr id="15" name="Szövegdoboz 14">
                <a:extLst>
                  <a:ext uri="{FF2B5EF4-FFF2-40B4-BE49-F238E27FC236}">
                    <a16:creationId xmlns:a16="http://schemas.microsoft.com/office/drawing/2014/main" id="{C8AB5B69-785D-439A-8DC0-73F65CC9DBDD}"/>
                  </a:ext>
                </a:extLst>
              </p:cNvPr>
              <p:cNvSpPr txBox="1">
                <a:spLocks noRot="1" noChangeAspect="1" noMove="1" noResize="1" noEditPoints="1" noAdjustHandles="1" noChangeArrowheads="1" noChangeShapeType="1" noTextEdit="1"/>
              </p:cNvSpPr>
              <p:nvPr/>
            </p:nvSpPr>
            <p:spPr>
              <a:xfrm>
                <a:off x="1063561" y="5598729"/>
                <a:ext cx="2734979" cy="508601"/>
              </a:xfrm>
              <a:prstGeom prst="rect">
                <a:avLst/>
              </a:prstGeom>
              <a:blipFill>
                <a:blip r:embed="rId9"/>
                <a:stretch>
                  <a:fillRect/>
                </a:stretch>
              </a:blipFill>
            </p:spPr>
            <p:txBody>
              <a:bodyPr/>
              <a:lstStyle/>
              <a:p>
                <a:r>
                  <a:rPr lang="hu-HU">
                    <a:noFill/>
                  </a:rPr>
                  <a:t> </a:t>
                </a:r>
              </a:p>
            </p:txBody>
          </p:sp>
        </mc:Fallback>
      </mc:AlternateContent>
      <p:sp>
        <p:nvSpPr>
          <p:cNvPr id="16" name="Szövegdoboz 15">
            <a:extLst>
              <a:ext uri="{FF2B5EF4-FFF2-40B4-BE49-F238E27FC236}">
                <a16:creationId xmlns:a16="http://schemas.microsoft.com/office/drawing/2014/main" id="{B95626DC-591C-4072-8B51-ABDCC8727B1C}"/>
              </a:ext>
            </a:extLst>
          </p:cNvPr>
          <p:cNvSpPr txBox="1"/>
          <p:nvPr/>
        </p:nvSpPr>
        <p:spPr>
          <a:xfrm>
            <a:off x="4675833" y="5589588"/>
            <a:ext cx="4269117" cy="523220"/>
          </a:xfrm>
          <a:prstGeom prst="rect">
            <a:avLst/>
          </a:prstGeom>
          <a:noFill/>
        </p:spPr>
        <p:txBody>
          <a:bodyPr wrap="none" rtlCol="0">
            <a:spAutoFit/>
          </a:bodyPr>
          <a:lstStyle/>
          <a:p>
            <a:r>
              <a:rPr lang="hu-HU" sz="2800" dirty="0">
                <a:latin typeface="Times New Roman" panose="02020603050405020304" pitchFamily="18" charset="0"/>
                <a:cs typeface="Times New Roman" panose="02020603050405020304" pitchFamily="18" charset="0"/>
              </a:rPr>
              <a:t>Inert fém az elektródokban! </a:t>
            </a:r>
          </a:p>
        </p:txBody>
      </p:sp>
      <mc:AlternateContent xmlns:mc="http://schemas.openxmlformats.org/markup-compatibility/2006" xmlns:a14="http://schemas.microsoft.com/office/drawing/2010/main">
        <mc:Choice Requires="a14">
          <p:sp>
            <p:nvSpPr>
              <p:cNvPr id="17" name="Szövegdoboz 16">
                <a:extLst>
                  <a:ext uri="{FF2B5EF4-FFF2-40B4-BE49-F238E27FC236}">
                    <a16:creationId xmlns:a16="http://schemas.microsoft.com/office/drawing/2014/main" id="{8D1EB0FD-3F0E-4196-BA65-D523432EE032}"/>
                  </a:ext>
                </a:extLst>
              </p:cNvPr>
              <p:cNvSpPr txBox="1"/>
              <p:nvPr/>
            </p:nvSpPr>
            <p:spPr>
              <a:xfrm>
                <a:off x="1055688" y="6173159"/>
                <a:ext cx="3035766" cy="50860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Sup>
                        <m:sSubSupPr>
                          <m:ctrlPr>
                            <a:rPr lang="hu-HU" sz="2800" i="1" smtClean="0">
                              <a:latin typeface="Cambria Math" panose="02040503050406030204" pitchFamily="18" charset="0"/>
                            </a:rPr>
                          </m:ctrlPr>
                        </m:sSubSupPr>
                        <m:e>
                          <m:r>
                            <m:rPr>
                              <m:sty m:val="p"/>
                            </m:rPr>
                            <a:rPr lang="el-GR" sz="2800" i="1">
                              <a:latin typeface="Cambria Math" panose="02040503050406030204" pitchFamily="18" charset="0"/>
                            </a:rPr>
                            <m:t>ε</m:t>
                          </m:r>
                        </m:e>
                        <m:sub>
                          <m:f>
                            <m:fPr>
                              <m:type m:val="lin"/>
                              <m:ctrlPr>
                                <a:rPr lang="el-GR" sz="2800" i="1" smtClean="0">
                                  <a:latin typeface="Cambria Math" panose="02040503050406030204" pitchFamily="18" charset="0"/>
                                </a:rPr>
                              </m:ctrlPr>
                            </m:fPr>
                            <m:num>
                              <m:r>
                                <a:rPr lang="hu-HU" sz="2800" b="0" i="1" smtClean="0">
                                  <a:latin typeface="Cambria Math" panose="02040503050406030204" pitchFamily="18" charset="0"/>
                                </a:rPr>
                                <m:t>𝐴𝑢</m:t>
                              </m:r>
                            </m:num>
                            <m:den>
                              <m:sSup>
                                <m:sSupPr>
                                  <m:ctrlPr>
                                    <a:rPr lang="el-GR" sz="2800" i="1" smtClean="0">
                                      <a:latin typeface="Cambria Math" panose="02040503050406030204" pitchFamily="18" charset="0"/>
                                    </a:rPr>
                                  </m:ctrlPr>
                                </m:sSupPr>
                                <m:e>
                                  <m:r>
                                    <a:rPr lang="hu-HU" sz="2800" b="0" i="1" smtClean="0">
                                      <a:latin typeface="Cambria Math" panose="02040503050406030204" pitchFamily="18" charset="0"/>
                                    </a:rPr>
                                    <m:t>𝐴𝑢</m:t>
                                  </m:r>
                                </m:e>
                                <m:sup>
                                  <m:r>
                                    <a:rPr lang="hu-HU" sz="2800" b="0" i="1" smtClean="0">
                                      <a:latin typeface="Cambria Math" panose="02040503050406030204" pitchFamily="18" charset="0"/>
                                    </a:rPr>
                                    <m:t>3+</m:t>
                                  </m:r>
                                </m:sup>
                              </m:sSup>
                            </m:den>
                          </m:f>
                        </m:sub>
                        <m:sup>
                          <m:r>
                            <a:rPr lang="hu-HU" sz="2800" i="1">
                              <a:latin typeface="Cambria Math" panose="02040503050406030204" pitchFamily="18" charset="0"/>
                            </a:rPr>
                            <m:t>𝑜</m:t>
                          </m:r>
                        </m:sup>
                      </m:sSubSup>
                      <m:r>
                        <a:rPr lang="hu-HU" sz="2800" i="1">
                          <a:latin typeface="Cambria Math" panose="02040503050406030204" pitchFamily="18" charset="0"/>
                        </a:rPr>
                        <m:t>=</m:t>
                      </m:r>
                      <m:r>
                        <a:rPr lang="hu-HU" sz="2800" b="0" i="1" smtClean="0">
                          <a:latin typeface="Cambria Math" panose="02040503050406030204" pitchFamily="18" charset="0"/>
                        </a:rPr>
                        <m:t>+1,42</m:t>
                      </m:r>
                      <m:r>
                        <a:rPr lang="hu-HU" sz="2800" b="0" i="1" smtClean="0">
                          <a:latin typeface="Cambria Math" panose="02040503050406030204" pitchFamily="18" charset="0"/>
                        </a:rPr>
                        <m:t>𝑉</m:t>
                      </m:r>
                    </m:oMath>
                  </m:oMathPara>
                </a14:m>
                <a:endParaRPr lang="hu-HU" sz="2800" dirty="0"/>
              </a:p>
            </p:txBody>
          </p:sp>
        </mc:Choice>
        <mc:Fallback xmlns="">
          <p:sp>
            <p:nvSpPr>
              <p:cNvPr id="17" name="Szövegdoboz 16">
                <a:extLst>
                  <a:ext uri="{FF2B5EF4-FFF2-40B4-BE49-F238E27FC236}">
                    <a16:creationId xmlns:a16="http://schemas.microsoft.com/office/drawing/2014/main" id="{8D1EB0FD-3F0E-4196-BA65-D523432EE032}"/>
                  </a:ext>
                </a:extLst>
              </p:cNvPr>
              <p:cNvSpPr txBox="1">
                <a:spLocks noRot="1" noChangeAspect="1" noMove="1" noResize="1" noEditPoints="1" noAdjustHandles="1" noChangeArrowheads="1" noChangeShapeType="1" noTextEdit="1"/>
              </p:cNvSpPr>
              <p:nvPr/>
            </p:nvSpPr>
            <p:spPr>
              <a:xfrm>
                <a:off x="1055688" y="6173159"/>
                <a:ext cx="3035766" cy="508601"/>
              </a:xfrm>
              <a:prstGeom prst="rect">
                <a:avLst/>
              </a:prstGeom>
              <a:blipFill>
                <a:blip r:embed="rId10"/>
                <a:stretch>
                  <a:fillRect/>
                </a:stretch>
              </a:blipFill>
            </p:spPr>
            <p:txBody>
              <a:bodyPr/>
              <a:lstStyle/>
              <a:p>
                <a:r>
                  <a:rPr lang="hu-HU">
                    <a:noFill/>
                  </a:rPr>
                  <a:t> </a:t>
                </a:r>
              </a:p>
            </p:txBody>
          </p:sp>
        </mc:Fallback>
      </mc:AlternateContent>
      <p:sp>
        <p:nvSpPr>
          <p:cNvPr id="18" name="Szövegdoboz 17">
            <a:extLst>
              <a:ext uri="{FF2B5EF4-FFF2-40B4-BE49-F238E27FC236}">
                <a16:creationId xmlns:a16="http://schemas.microsoft.com/office/drawing/2014/main" id="{F5C1E6A5-B063-48A6-A242-B21EB3404ACF}"/>
              </a:ext>
            </a:extLst>
          </p:cNvPr>
          <p:cNvSpPr txBox="1"/>
          <p:nvPr/>
        </p:nvSpPr>
        <p:spPr>
          <a:xfrm>
            <a:off x="4659420" y="6107748"/>
            <a:ext cx="5820824" cy="523220"/>
          </a:xfrm>
          <a:prstGeom prst="rect">
            <a:avLst/>
          </a:prstGeom>
          <a:noFill/>
        </p:spPr>
        <p:txBody>
          <a:bodyPr wrap="none" rtlCol="0">
            <a:spAutoFit/>
          </a:bodyPr>
          <a:lstStyle/>
          <a:p>
            <a:r>
              <a:rPr lang="hu-HU" sz="2800" dirty="0">
                <a:latin typeface="Times New Roman" panose="02020603050405020304" pitchFamily="18" charset="0"/>
                <a:cs typeface="Times New Roman" panose="02020603050405020304" pitchFamily="18" charset="0"/>
              </a:rPr>
              <a:t>Az egyik legnehezebben oldható fém! </a:t>
            </a:r>
          </a:p>
        </p:txBody>
      </p:sp>
    </p:spTree>
    <p:extLst>
      <p:ext uri="{BB962C8B-B14F-4D97-AF65-F5344CB8AC3E}">
        <p14:creationId xmlns:p14="http://schemas.microsoft.com/office/powerpoint/2010/main" val="2576605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1000"/>
                                  </p:stCondLst>
                                  <p:childTnLst>
                                    <p:set>
                                      <p:cBhvr>
                                        <p:cTn id="9" dur="1" fill="hold">
                                          <p:stCondLst>
                                            <p:cond delay="0"/>
                                          </p:stCondLst>
                                        </p:cTn>
                                        <p:tgtEl>
                                          <p:spTgt spid="5"/>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additive="base">
                                        <p:cTn id="14" dur="500" fill="hold"/>
                                        <p:tgtEl>
                                          <p:spTgt spid="7"/>
                                        </p:tgtEl>
                                        <p:attrNameLst>
                                          <p:attrName>ppt_x</p:attrName>
                                        </p:attrNameLst>
                                      </p:cBhvr>
                                      <p:tavLst>
                                        <p:tav tm="0">
                                          <p:val>
                                            <p:strVal val="#ppt_x"/>
                                          </p:val>
                                        </p:tav>
                                        <p:tav tm="100000">
                                          <p:val>
                                            <p:strVal val="#ppt_x"/>
                                          </p:val>
                                        </p:tav>
                                      </p:tavLst>
                                    </p:anim>
                                    <p:anim calcmode="lin" valueType="num">
                                      <p:cBhvr additive="base">
                                        <p:cTn id="15" dur="500" fill="hold"/>
                                        <p:tgtEl>
                                          <p:spTgt spid="7"/>
                                        </p:tgtEl>
                                        <p:attrNameLst>
                                          <p:attrName>ppt_y</p:attrName>
                                        </p:attrNameLst>
                                      </p:cBhvr>
                                      <p:tavLst>
                                        <p:tav tm="0">
                                          <p:val>
                                            <p:strVal val="1+#ppt_h/2"/>
                                          </p:val>
                                        </p:tav>
                                        <p:tav tm="100000">
                                          <p:val>
                                            <p:strVal val="#ppt_y"/>
                                          </p:val>
                                        </p:tav>
                                      </p:tavLst>
                                    </p:anim>
                                  </p:childTnLst>
                                </p:cTn>
                              </p:par>
                              <p:par>
                                <p:cTn id="16" presetID="2" presetClass="entr" presetSubtype="4"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anim calcmode="lin" valueType="num">
                                      <p:cBhvr additive="base">
                                        <p:cTn id="18" dur="500" fill="hold"/>
                                        <p:tgtEl>
                                          <p:spTgt spid="8"/>
                                        </p:tgtEl>
                                        <p:attrNameLst>
                                          <p:attrName>ppt_x</p:attrName>
                                        </p:attrNameLst>
                                      </p:cBhvr>
                                      <p:tavLst>
                                        <p:tav tm="0">
                                          <p:val>
                                            <p:strVal val="#ppt_x"/>
                                          </p:val>
                                        </p:tav>
                                        <p:tav tm="100000">
                                          <p:val>
                                            <p:strVal val="#ppt_x"/>
                                          </p:val>
                                        </p:tav>
                                      </p:tavLst>
                                    </p:anim>
                                    <p:anim calcmode="lin" valueType="num">
                                      <p:cBhvr additive="base">
                                        <p:cTn id="19"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additive="base">
                                        <p:cTn id="24" dur="500" fill="hold"/>
                                        <p:tgtEl>
                                          <p:spTgt spid="9"/>
                                        </p:tgtEl>
                                        <p:attrNameLst>
                                          <p:attrName>ppt_x</p:attrName>
                                        </p:attrNameLst>
                                      </p:cBhvr>
                                      <p:tavLst>
                                        <p:tav tm="0">
                                          <p:val>
                                            <p:strVal val="#ppt_x"/>
                                          </p:val>
                                        </p:tav>
                                        <p:tav tm="100000">
                                          <p:val>
                                            <p:strVal val="#ppt_x"/>
                                          </p:val>
                                        </p:tav>
                                      </p:tavLst>
                                    </p:anim>
                                    <p:anim calcmode="lin" valueType="num">
                                      <p:cBhvr additive="base">
                                        <p:cTn id="25" dur="500" fill="hold"/>
                                        <p:tgtEl>
                                          <p:spTgt spid="9"/>
                                        </p:tgtEl>
                                        <p:attrNameLst>
                                          <p:attrName>ppt_y</p:attrName>
                                        </p:attrNameLst>
                                      </p:cBhvr>
                                      <p:tavLst>
                                        <p:tav tm="0">
                                          <p:val>
                                            <p:strVal val="1+#ppt_h/2"/>
                                          </p:val>
                                        </p:tav>
                                        <p:tav tm="100000">
                                          <p:val>
                                            <p:strVal val="#ppt_y"/>
                                          </p:val>
                                        </p:tav>
                                      </p:tavLst>
                                    </p:anim>
                                  </p:childTnLst>
                                </p:cTn>
                              </p:par>
                              <p:par>
                                <p:cTn id="26" presetID="2" presetClass="entr" presetSubtype="4" fill="hold" grpId="0" nodeType="withEffect">
                                  <p:stCondLst>
                                    <p:cond delay="0"/>
                                  </p:stCondLst>
                                  <p:childTnLst>
                                    <p:set>
                                      <p:cBhvr>
                                        <p:cTn id="27" dur="1" fill="hold">
                                          <p:stCondLst>
                                            <p:cond delay="0"/>
                                          </p:stCondLst>
                                        </p:cTn>
                                        <p:tgtEl>
                                          <p:spTgt spid="10"/>
                                        </p:tgtEl>
                                        <p:attrNameLst>
                                          <p:attrName>style.visibility</p:attrName>
                                        </p:attrNameLst>
                                      </p:cBhvr>
                                      <p:to>
                                        <p:strVal val="visible"/>
                                      </p:to>
                                    </p:set>
                                    <p:anim calcmode="lin" valueType="num">
                                      <p:cBhvr additive="base">
                                        <p:cTn id="28" dur="500" fill="hold"/>
                                        <p:tgtEl>
                                          <p:spTgt spid="10"/>
                                        </p:tgtEl>
                                        <p:attrNameLst>
                                          <p:attrName>ppt_x</p:attrName>
                                        </p:attrNameLst>
                                      </p:cBhvr>
                                      <p:tavLst>
                                        <p:tav tm="0">
                                          <p:val>
                                            <p:strVal val="#ppt_x"/>
                                          </p:val>
                                        </p:tav>
                                        <p:tav tm="100000">
                                          <p:val>
                                            <p:strVal val="#ppt_x"/>
                                          </p:val>
                                        </p:tav>
                                      </p:tavLst>
                                    </p:anim>
                                    <p:anim calcmode="lin" valueType="num">
                                      <p:cBhvr additive="base">
                                        <p:cTn id="29"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11"/>
                                        </p:tgtEl>
                                        <p:attrNameLst>
                                          <p:attrName>style.visibility</p:attrName>
                                        </p:attrNameLst>
                                      </p:cBhvr>
                                      <p:to>
                                        <p:strVal val="visible"/>
                                      </p:to>
                                    </p:set>
                                    <p:anim calcmode="lin" valueType="num">
                                      <p:cBhvr additive="base">
                                        <p:cTn id="34" dur="500" fill="hold"/>
                                        <p:tgtEl>
                                          <p:spTgt spid="11"/>
                                        </p:tgtEl>
                                        <p:attrNameLst>
                                          <p:attrName>ppt_x</p:attrName>
                                        </p:attrNameLst>
                                      </p:cBhvr>
                                      <p:tavLst>
                                        <p:tav tm="0">
                                          <p:val>
                                            <p:strVal val="#ppt_x"/>
                                          </p:val>
                                        </p:tav>
                                        <p:tav tm="100000">
                                          <p:val>
                                            <p:strVal val="#ppt_x"/>
                                          </p:val>
                                        </p:tav>
                                      </p:tavLst>
                                    </p:anim>
                                    <p:anim calcmode="lin" valueType="num">
                                      <p:cBhvr additive="base">
                                        <p:cTn id="35" dur="500" fill="hold"/>
                                        <p:tgtEl>
                                          <p:spTgt spid="11"/>
                                        </p:tgtEl>
                                        <p:attrNameLst>
                                          <p:attrName>ppt_y</p:attrName>
                                        </p:attrNameLst>
                                      </p:cBhvr>
                                      <p:tavLst>
                                        <p:tav tm="0">
                                          <p:val>
                                            <p:strVal val="1+#ppt_h/2"/>
                                          </p:val>
                                        </p:tav>
                                        <p:tav tm="100000">
                                          <p:val>
                                            <p:strVal val="#ppt_y"/>
                                          </p:val>
                                        </p:tav>
                                      </p:tavLst>
                                    </p:anim>
                                  </p:childTnLst>
                                </p:cTn>
                              </p:par>
                              <p:par>
                                <p:cTn id="36" presetID="2" presetClass="entr" presetSubtype="4" fill="hold" grpId="0" nodeType="withEffect">
                                  <p:stCondLst>
                                    <p:cond delay="0"/>
                                  </p:stCondLst>
                                  <p:childTnLst>
                                    <p:set>
                                      <p:cBhvr>
                                        <p:cTn id="37" dur="1" fill="hold">
                                          <p:stCondLst>
                                            <p:cond delay="0"/>
                                          </p:stCondLst>
                                        </p:cTn>
                                        <p:tgtEl>
                                          <p:spTgt spid="12"/>
                                        </p:tgtEl>
                                        <p:attrNameLst>
                                          <p:attrName>style.visibility</p:attrName>
                                        </p:attrNameLst>
                                      </p:cBhvr>
                                      <p:to>
                                        <p:strVal val="visible"/>
                                      </p:to>
                                    </p:set>
                                    <p:anim calcmode="lin" valueType="num">
                                      <p:cBhvr additive="base">
                                        <p:cTn id="38" dur="500" fill="hold"/>
                                        <p:tgtEl>
                                          <p:spTgt spid="12"/>
                                        </p:tgtEl>
                                        <p:attrNameLst>
                                          <p:attrName>ppt_x</p:attrName>
                                        </p:attrNameLst>
                                      </p:cBhvr>
                                      <p:tavLst>
                                        <p:tav tm="0">
                                          <p:val>
                                            <p:strVal val="#ppt_x"/>
                                          </p:val>
                                        </p:tav>
                                        <p:tav tm="100000">
                                          <p:val>
                                            <p:strVal val="#ppt_x"/>
                                          </p:val>
                                        </p:tav>
                                      </p:tavLst>
                                    </p:anim>
                                    <p:anim calcmode="lin" valueType="num">
                                      <p:cBhvr additive="base">
                                        <p:cTn id="39"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13"/>
                                        </p:tgtEl>
                                        <p:attrNameLst>
                                          <p:attrName>style.visibility</p:attrName>
                                        </p:attrNameLst>
                                      </p:cBhvr>
                                      <p:to>
                                        <p:strVal val="visible"/>
                                      </p:to>
                                    </p:set>
                                    <p:anim calcmode="lin" valueType="num">
                                      <p:cBhvr additive="base">
                                        <p:cTn id="44" dur="500" fill="hold"/>
                                        <p:tgtEl>
                                          <p:spTgt spid="13"/>
                                        </p:tgtEl>
                                        <p:attrNameLst>
                                          <p:attrName>ppt_x</p:attrName>
                                        </p:attrNameLst>
                                      </p:cBhvr>
                                      <p:tavLst>
                                        <p:tav tm="0">
                                          <p:val>
                                            <p:strVal val="#ppt_x"/>
                                          </p:val>
                                        </p:tav>
                                        <p:tav tm="100000">
                                          <p:val>
                                            <p:strVal val="#ppt_x"/>
                                          </p:val>
                                        </p:tav>
                                      </p:tavLst>
                                    </p:anim>
                                    <p:anim calcmode="lin" valueType="num">
                                      <p:cBhvr additive="base">
                                        <p:cTn id="45" dur="500" fill="hold"/>
                                        <p:tgtEl>
                                          <p:spTgt spid="13"/>
                                        </p:tgtEl>
                                        <p:attrNameLst>
                                          <p:attrName>ppt_y</p:attrName>
                                        </p:attrNameLst>
                                      </p:cBhvr>
                                      <p:tavLst>
                                        <p:tav tm="0">
                                          <p:val>
                                            <p:strVal val="1+#ppt_h/2"/>
                                          </p:val>
                                        </p:tav>
                                        <p:tav tm="100000">
                                          <p:val>
                                            <p:strVal val="#ppt_y"/>
                                          </p:val>
                                        </p:tav>
                                      </p:tavLst>
                                    </p:anim>
                                  </p:childTnLst>
                                </p:cTn>
                              </p:par>
                              <p:par>
                                <p:cTn id="46" presetID="2" presetClass="entr" presetSubtype="4" fill="hold" grpId="0" nodeType="withEffect">
                                  <p:stCondLst>
                                    <p:cond delay="0"/>
                                  </p:stCondLst>
                                  <p:childTnLst>
                                    <p:set>
                                      <p:cBhvr>
                                        <p:cTn id="47" dur="1" fill="hold">
                                          <p:stCondLst>
                                            <p:cond delay="0"/>
                                          </p:stCondLst>
                                        </p:cTn>
                                        <p:tgtEl>
                                          <p:spTgt spid="14"/>
                                        </p:tgtEl>
                                        <p:attrNameLst>
                                          <p:attrName>style.visibility</p:attrName>
                                        </p:attrNameLst>
                                      </p:cBhvr>
                                      <p:to>
                                        <p:strVal val="visible"/>
                                      </p:to>
                                    </p:set>
                                    <p:anim calcmode="lin" valueType="num">
                                      <p:cBhvr additive="base">
                                        <p:cTn id="48" dur="500" fill="hold"/>
                                        <p:tgtEl>
                                          <p:spTgt spid="14"/>
                                        </p:tgtEl>
                                        <p:attrNameLst>
                                          <p:attrName>ppt_x</p:attrName>
                                        </p:attrNameLst>
                                      </p:cBhvr>
                                      <p:tavLst>
                                        <p:tav tm="0">
                                          <p:val>
                                            <p:strVal val="#ppt_x"/>
                                          </p:val>
                                        </p:tav>
                                        <p:tav tm="100000">
                                          <p:val>
                                            <p:strVal val="#ppt_x"/>
                                          </p:val>
                                        </p:tav>
                                      </p:tavLst>
                                    </p:anim>
                                    <p:anim calcmode="lin" valueType="num">
                                      <p:cBhvr additive="base">
                                        <p:cTn id="49"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15"/>
                                        </p:tgtEl>
                                        <p:attrNameLst>
                                          <p:attrName>style.visibility</p:attrName>
                                        </p:attrNameLst>
                                      </p:cBhvr>
                                      <p:to>
                                        <p:strVal val="visible"/>
                                      </p:to>
                                    </p:set>
                                    <p:anim calcmode="lin" valueType="num">
                                      <p:cBhvr additive="base">
                                        <p:cTn id="54" dur="500" fill="hold"/>
                                        <p:tgtEl>
                                          <p:spTgt spid="15"/>
                                        </p:tgtEl>
                                        <p:attrNameLst>
                                          <p:attrName>ppt_x</p:attrName>
                                        </p:attrNameLst>
                                      </p:cBhvr>
                                      <p:tavLst>
                                        <p:tav tm="0">
                                          <p:val>
                                            <p:strVal val="#ppt_x"/>
                                          </p:val>
                                        </p:tav>
                                        <p:tav tm="100000">
                                          <p:val>
                                            <p:strVal val="#ppt_x"/>
                                          </p:val>
                                        </p:tav>
                                      </p:tavLst>
                                    </p:anim>
                                    <p:anim calcmode="lin" valueType="num">
                                      <p:cBhvr additive="base">
                                        <p:cTn id="55" dur="500" fill="hold"/>
                                        <p:tgtEl>
                                          <p:spTgt spid="15"/>
                                        </p:tgtEl>
                                        <p:attrNameLst>
                                          <p:attrName>ppt_y</p:attrName>
                                        </p:attrNameLst>
                                      </p:cBhvr>
                                      <p:tavLst>
                                        <p:tav tm="0">
                                          <p:val>
                                            <p:strVal val="1+#ppt_h/2"/>
                                          </p:val>
                                        </p:tav>
                                        <p:tav tm="100000">
                                          <p:val>
                                            <p:strVal val="#ppt_y"/>
                                          </p:val>
                                        </p:tav>
                                      </p:tavLst>
                                    </p:anim>
                                  </p:childTnLst>
                                </p:cTn>
                              </p:par>
                              <p:par>
                                <p:cTn id="56" presetID="2" presetClass="entr" presetSubtype="4" fill="hold" grpId="0" nodeType="withEffect">
                                  <p:stCondLst>
                                    <p:cond delay="0"/>
                                  </p:stCondLst>
                                  <p:childTnLst>
                                    <p:set>
                                      <p:cBhvr>
                                        <p:cTn id="57" dur="1" fill="hold">
                                          <p:stCondLst>
                                            <p:cond delay="0"/>
                                          </p:stCondLst>
                                        </p:cTn>
                                        <p:tgtEl>
                                          <p:spTgt spid="16"/>
                                        </p:tgtEl>
                                        <p:attrNameLst>
                                          <p:attrName>style.visibility</p:attrName>
                                        </p:attrNameLst>
                                      </p:cBhvr>
                                      <p:to>
                                        <p:strVal val="visible"/>
                                      </p:to>
                                    </p:set>
                                    <p:anim calcmode="lin" valueType="num">
                                      <p:cBhvr additive="base">
                                        <p:cTn id="58" dur="500" fill="hold"/>
                                        <p:tgtEl>
                                          <p:spTgt spid="16"/>
                                        </p:tgtEl>
                                        <p:attrNameLst>
                                          <p:attrName>ppt_x</p:attrName>
                                        </p:attrNameLst>
                                      </p:cBhvr>
                                      <p:tavLst>
                                        <p:tav tm="0">
                                          <p:val>
                                            <p:strVal val="#ppt_x"/>
                                          </p:val>
                                        </p:tav>
                                        <p:tav tm="100000">
                                          <p:val>
                                            <p:strVal val="#ppt_x"/>
                                          </p:val>
                                        </p:tav>
                                      </p:tavLst>
                                    </p:anim>
                                    <p:anim calcmode="lin" valueType="num">
                                      <p:cBhvr additive="base">
                                        <p:cTn id="59"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2" presetClass="entr" presetSubtype="4" fill="hold" grpId="0" nodeType="clickEffect">
                                  <p:stCondLst>
                                    <p:cond delay="0"/>
                                  </p:stCondLst>
                                  <p:childTnLst>
                                    <p:set>
                                      <p:cBhvr>
                                        <p:cTn id="63" dur="1" fill="hold">
                                          <p:stCondLst>
                                            <p:cond delay="0"/>
                                          </p:stCondLst>
                                        </p:cTn>
                                        <p:tgtEl>
                                          <p:spTgt spid="17"/>
                                        </p:tgtEl>
                                        <p:attrNameLst>
                                          <p:attrName>style.visibility</p:attrName>
                                        </p:attrNameLst>
                                      </p:cBhvr>
                                      <p:to>
                                        <p:strVal val="visible"/>
                                      </p:to>
                                    </p:set>
                                    <p:anim calcmode="lin" valueType="num">
                                      <p:cBhvr additive="base">
                                        <p:cTn id="64" dur="500" fill="hold"/>
                                        <p:tgtEl>
                                          <p:spTgt spid="17"/>
                                        </p:tgtEl>
                                        <p:attrNameLst>
                                          <p:attrName>ppt_x</p:attrName>
                                        </p:attrNameLst>
                                      </p:cBhvr>
                                      <p:tavLst>
                                        <p:tav tm="0">
                                          <p:val>
                                            <p:strVal val="#ppt_x"/>
                                          </p:val>
                                        </p:tav>
                                        <p:tav tm="100000">
                                          <p:val>
                                            <p:strVal val="#ppt_x"/>
                                          </p:val>
                                        </p:tav>
                                      </p:tavLst>
                                    </p:anim>
                                    <p:anim calcmode="lin" valueType="num">
                                      <p:cBhvr additive="base">
                                        <p:cTn id="65" dur="500" fill="hold"/>
                                        <p:tgtEl>
                                          <p:spTgt spid="17"/>
                                        </p:tgtEl>
                                        <p:attrNameLst>
                                          <p:attrName>ppt_y</p:attrName>
                                        </p:attrNameLst>
                                      </p:cBhvr>
                                      <p:tavLst>
                                        <p:tav tm="0">
                                          <p:val>
                                            <p:strVal val="1+#ppt_h/2"/>
                                          </p:val>
                                        </p:tav>
                                        <p:tav tm="100000">
                                          <p:val>
                                            <p:strVal val="#ppt_y"/>
                                          </p:val>
                                        </p:tav>
                                      </p:tavLst>
                                    </p:anim>
                                  </p:childTnLst>
                                </p:cTn>
                              </p:par>
                              <p:par>
                                <p:cTn id="66" presetID="2" presetClass="entr" presetSubtype="4" fill="hold" grpId="0" nodeType="withEffect">
                                  <p:stCondLst>
                                    <p:cond delay="0"/>
                                  </p:stCondLst>
                                  <p:childTnLst>
                                    <p:set>
                                      <p:cBhvr>
                                        <p:cTn id="67" dur="1" fill="hold">
                                          <p:stCondLst>
                                            <p:cond delay="0"/>
                                          </p:stCondLst>
                                        </p:cTn>
                                        <p:tgtEl>
                                          <p:spTgt spid="18"/>
                                        </p:tgtEl>
                                        <p:attrNameLst>
                                          <p:attrName>style.visibility</p:attrName>
                                        </p:attrNameLst>
                                      </p:cBhvr>
                                      <p:to>
                                        <p:strVal val="visible"/>
                                      </p:to>
                                    </p:set>
                                    <p:anim calcmode="lin" valueType="num">
                                      <p:cBhvr additive="base">
                                        <p:cTn id="68" dur="500" fill="hold"/>
                                        <p:tgtEl>
                                          <p:spTgt spid="18"/>
                                        </p:tgtEl>
                                        <p:attrNameLst>
                                          <p:attrName>ppt_x</p:attrName>
                                        </p:attrNameLst>
                                      </p:cBhvr>
                                      <p:tavLst>
                                        <p:tav tm="0">
                                          <p:val>
                                            <p:strVal val="#ppt_x"/>
                                          </p:val>
                                        </p:tav>
                                        <p:tav tm="100000">
                                          <p:val>
                                            <p:strVal val="#ppt_x"/>
                                          </p:val>
                                        </p:tav>
                                      </p:tavLst>
                                    </p:anim>
                                    <p:anim calcmode="lin" valueType="num">
                                      <p:cBhvr additive="base">
                                        <p:cTn id="69"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P spid="12" grpId="0"/>
      <p:bldP spid="13" grpId="0"/>
      <p:bldP spid="14" grpId="0"/>
      <p:bldP spid="15" grpId="0"/>
      <p:bldP spid="16" grpId="0"/>
      <p:bldP spid="17" grpId="0"/>
      <p:bldP spid="18"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hu-HU" dirty="0">
                <a:latin typeface="Times New Roman" panose="02020603050405020304" pitchFamily="18" charset="0"/>
                <a:cs typeface="Times New Roman" panose="02020603050405020304" pitchFamily="18" charset="0"/>
              </a:rPr>
              <a:t>Elektromos munka, a </a:t>
            </a:r>
            <a:r>
              <a:rPr lang="hu-HU" dirty="0" err="1">
                <a:latin typeface="Times New Roman" panose="02020603050405020304" pitchFamily="18" charset="0"/>
                <a:cs typeface="Times New Roman" panose="02020603050405020304" pitchFamily="18" charset="0"/>
              </a:rPr>
              <a:t>redoxi</a:t>
            </a:r>
            <a:r>
              <a:rPr lang="hu-HU" dirty="0">
                <a:latin typeface="Times New Roman" panose="02020603050405020304" pitchFamily="18" charset="0"/>
                <a:cs typeface="Times New Roman" panose="02020603050405020304" pitchFamily="18" charset="0"/>
              </a:rPr>
              <a:t> reakciók iránya</a:t>
            </a:r>
          </a:p>
        </p:txBody>
      </p:sp>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604487"/>
            <a:ext cx="11582400" cy="587171"/>
          </a:xfrm>
        </p:spPr>
        <p:txBody>
          <a:bodyPr>
            <a:normAutofit/>
          </a:bodyPr>
          <a:lstStyle/>
          <a:p>
            <a:r>
              <a:rPr lang="hu-HU" dirty="0">
                <a:latin typeface="Times New Roman" panose="02020603050405020304" pitchFamily="18" charset="0"/>
                <a:cs typeface="Times New Roman" panose="02020603050405020304" pitchFamily="18" charset="0"/>
              </a:rPr>
              <a:t>Nézzük </a:t>
            </a:r>
            <a:r>
              <a:rPr lang="hu-HU" dirty="0" smtClean="0">
                <a:latin typeface="Times New Roman" panose="02020603050405020304" pitchFamily="18" charset="0"/>
                <a:cs typeface="Times New Roman" panose="02020603050405020304" pitchFamily="18" charset="0"/>
              </a:rPr>
              <a:t>a két</a:t>
            </a:r>
            <a:r>
              <a:rPr lang="hu-HU" dirty="0">
                <a:latin typeface="Times New Roman" panose="02020603050405020304" pitchFamily="18" charset="0"/>
                <a:cs typeface="Times New Roman" panose="02020603050405020304" pitchFamily="18" charset="0"/>
              </a:rPr>
              <a:t>, már megismert </a:t>
            </a:r>
            <a:r>
              <a:rPr lang="hu-HU" dirty="0" err="1">
                <a:latin typeface="Times New Roman" panose="02020603050405020304" pitchFamily="18" charset="0"/>
                <a:cs typeface="Times New Roman" panose="02020603050405020304" pitchFamily="18" charset="0"/>
              </a:rPr>
              <a:t>redoxi</a:t>
            </a:r>
            <a:r>
              <a:rPr lang="hu-HU" dirty="0">
                <a:latin typeface="Times New Roman" panose="02020603050405020304" pitchFamily="18" charset="0"/>
                <a:cs typeface="Times New Roman" panose="02020603050405020304" pitchFamily="18" charset="0"/>
              </a:rPr>
              <a:t> reakciót!</a:t>
            </a:r>
          </a:p>
        </p:txBody>
      </p:sp>
      <p:sp>
        <p:nvSpPr>
          <p:cNvPr id="10" name="Szövegdoboz 9">
            <a:extLst>
              <a:ext uri="{FF2B5EF4-FFF2-40B4-BE49-F238E27FC236}">
                <a16:creationId xmlns:a16="http://schemas.microsoft.com/office/drawing/2014/main" id="{717B8A86-9240-488E-A1D9-DC5726D0F4FB}"/>
              </a:ext>
            </a:extLst>
          </p:cNvPr>
          <p:cNvSpPr txBox="1"/>
          <p:nvPr/>
        </p:nvSpPr>
        <p:spPr>
          <a:xfrm>
            <a:off x="2147582" y="3584025"/>
            <a:ext cx="7899920" cy="830997"/>
          </a:xfrm>
          <a:prstGeom prst="rect">
            <a:avLst/>
          </a:prstGeom>
          <a:noFill/>
        </p:spPr>
        <p:txBody>
          <a:bodyPr wrap="none" rtlCol="0">
            <a:spAutoFit/>
          </a:bodyPr>
          <a:lstStyle/>
          <a:p>
            <a:pPr algn="ctr"/>
            <a:r>
              <a:rPr lang="hu-HU" sz="2400" dirty="0">
                <a:latin typeface="Times New Roman" panose="02020603050405020304" pitchFamily="18" charset="0"/>
                <a:cs typeface="Times New Roman" panose="02020603050405020304" pitchFamily="18" charset="0"/>
              </a:rPr>
              <a:t>A permanganátos a katódos, a peroxidos az anódos félreakció,</a:t>
            </a:r>
            <a:br>
              <a:rPr lang="hu-HU" sz="2400" dirty="0">
                <a:latin typeface="Times New Roman" panose="02020603050405020304" pitchFamily="18" charset="0"/>
                <a:cs typeface="Times New Roman" panose="02020603050405020304" pitchFamily="18" charset="0"/>
              </a:rPr>
            </a:br>
            <a:r>
              <a:rPr lang="hu-HU" sz="2400" dirty="0">
                <a:latin typeface="Times New Roman" panose="02020603050405020304" pitchFamily="18" charset="0"/>
                <a:cs typeface="Times New Roman" panose="02020603050405020304" pitchFamily="18" charset="0"/>
              </a:rPr>
              <a:t>azaz a permanganát ion redukálódik, míg a peroxid oxidálódik!</a:t>
            </a:r>
          </a:p>
        </p:txBody>
      </p:sp>
      <p:sp>
        <p:nvSpPr>
          <p:cNvPr id="12" name="Szövegdoboz 11">
            <a:extLst>
              <a:ext uri="{FF2B5EF4-FFF2-40B4-BE49-F238E27FC236}">
                <a16:creationId xmlns:a16="http://schemas.microsoft.com/office/drawing/2014/main" id="{C8498196-EF63-42C3-B022-A69D59681019}"/>
              </a:ext>
            </a:extLst>
          </p:cNvPr>
          <p:cNvSpPr txBox="1"/>
          <p:nvPr/>
        </p:nvSpPr>
        <p:spPr>
          <a:xfrm>
            <a:off x="2775876" y="5942894"/>
            <a:ext cx="6663235" cy="830997"/>
          </a:xfrm>
          <a:prstGeom prst="rect">
            <a:avLst/>
          </a:prstGeom>
          <a:noFill/>
        </p:spPr>
        <p:txBody>
          <a:bodyPr wrap="none" rtlCol="0">
            <a:spAutoFit/>
          </a:bodyPr>
          <a:lstStyle/>
          <a:p>
            <a:pPr algn="ctr"/>
            <a:r>
              <a:rPr lang="hu-HU" sz="2400" dirty="0">
                <a:latin typeface="Times New Roman" panose="02020603050405020304" pitchFamily="18" charset="0"/>
                <a:cs typeface="Times New Roman" panose="02020603050405020304" pitchFamily="18" charset="0"/>
              </a:rPr>
              <a:t>Mindkét félreakció a klórfejlődés irányába zajlik le!</a:t>
            </a:r>
            <a:br>
              <a:rPr lang="hu-HU" sz="2400" dirty="0">
                <a:latin typeface="Times New Roman" panose="02020603050405020304" pitchFamily="18" charset="0"/>
                <a:cs typeface="Times New Roman" panose="02020603050405020304" pitchFamily="18" charset="0"/>
              </a:rPr>
            </a:br>
            <a:r>
              <a:rPr lang="hu-HU" sz="2400" dirty="0">
                <a:latin typeface="Times New Roman" panose="02020603050405020304" pitchFamily="18" charset="0"/>
                <a:cs typeface="Times New Roman" panose="02020603050405020304" pitchFamily="18" charset="0"/>
              </a:rPr>
              <a:t>Ne öntsünk </a:t>
            </a:r>
            <a:r>
              <a:rPr lang="hu-HU" sz="2400" dirty="0" err="1">
                <a:latin typeface="Times New Roman" panose="02020603050405020304" pitchFamily="18" charset="0"/>
                <a:cs typeface="Times New Roman" panose="02020603050405020304" pitchFamily="18" charset="0"/>
              </a:rPr>
              <a:t>Hypo</a:t>
            </a:r>
            <a:r>
              <a:rPr lang="hu-HU" sz="2400" dirty="0">
                <a:latin typeface="Times New Roman" panose="02020603050405020304" pitchFamily="18" charset="0"/>
                <a:cs typeface="Times New Roman" panose="02020603050405020304" pitchFamily="18" charset="0"/>
              </a:rPr>
              <a:t>-t meg sósavat egyszerre a WC-be!</a:t>
            </a:r>
          </a:p>
        </p:txBody>
      </p:sp>
      <mc:AlternateContent xmlns:mc="http://schemas.openxmlformats.org/markup-compatibility/2006" xmlns:a14="http://schemas.microsoft.com/office/drawing/2010/main">
        <mc:Choice Requires="a14">
          <p:sp>
            <p:nvSpPr>
              <p:cNvPr id="19" name="Szövegdoboz 18">
                <a:extLst>
                  <a:ext uri="{FF2B5EF4-FFF2-40B4-BE49-F238E27FC236}">
                    <a16:creationId xmlns:a16="http://schemas.microsoft.com/office/drawing/2014/main" id="{8C38FC55-06F9-4BED-BEE8-31B1E16438A7}"/>
                  </a:ext>
                </a:extLst>
              </p:cNvPr>
              <p:cNvSpPr txBox="1"/>
              <p:nvPr/>
            </p:nvSpPr>
            <p:spPr>
              <a:xfrm>
                <a:off x="2008324" y="2145321"/>
                <a:ext cx="8163196" cy="45717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Sup>
                        <m:sSubSupPr>
                          <m:ctrlPr>
                            <a:rPr lang="hu-HU" sz="2400" b="0" i="1" smtClean="0">
                              <a:latin typeface="Cambria Math" panose="02040503050406030204" pitchFamily="18" charset="0"/>
                            </a:rPr>
                          </m:ctrlPr>
                        </m:sSubSupPr>
                        <m:e>
                          <m:r>
                            <a:rPr lang="hu-HU" sz="2400" b="0" i="1" smtClean="0">
                              <a:latin typeface="Cambria Math" panose="02040503050406030204" pitchFamily="18" charset="0"/>
                            </a:rPr>
                            <m:t>𝑀𝑛𝑂</m:t>
                          </m:r>
                        </m:e>
                        <m:sub>
                          <m:r>
                            <a:rPr lang="hu-HU" sz="2400" b="0" i="1" smtClean="0">
                              <a:latin typeface="Cambria Math" panose="02040503050406030204" pitchFamily="18" charset="0"/>
                            </a:rPr>
                            <m:t>4</m:t>
                          </m:r>
                        </m:sub>
                        <m:sup>
                          <m:r>
                            <a:rPr lang="hu-HU" sz="2400" b="0" i="1" smtClean="0">
                              <a:latin typeface="Cambria Math" panose="02040503050406030204" pitchFamily="18" charset="0"/>
                            </a:rPr>
                            <m:t>−</m:t>
                          </m:r>
                        </m:sup>
                      </m:sSubSup>
                      <m:r>
                        <a:rPr lang="hu-HU" sz="2400" b="0" i="1" smtClean="0">
                          <a:latin typeface="Cambria Math" panose="02040503050406030204" pitchFamily="18" charset="0"/>
                        </a:rPr>
                        <m:t>+8</m:t>
                      </m:r>
                      <m:sSup>
                        <m:sSupPr>
                          <m:ctrlPr>
                            <a:rPr lang="hu-HU" sz="2400" b="0" i="1" smtClean="0">
                              <a:latin typeface="Cambria Math" panose="02040503050406030204" pitchFamily="18" charset="0"/>
                            </a:rPr>
                          </m:ctrlPr>
                        </m:sSupPr>
                        <m:e>
                          <m:r>
                            <a:rPr lang="hu-HU" sz="2400" b="0" i="1" smtClean="0">
                              <a:latin typeface="Cambria Math" panose="02040503050406030204" pitchFamily="18" charset="0"/>
                            </a:rPr>
                            <m:t>𝐻</m:t>
                          </m:r>
                        </m:e>
                        <m:sup>
                          <m:r>
                            <a:rPr lang="hu-HU" sz="2400" b="0" i="1" smtClean="0">
                              <a:latin typeface="Cambria Math" panose="02040503050406030204" pitchFamily="18" charset="0"/>
                            </a:rPr>
                            <m:t>+</m:t>
                          </m:r>
                        </m:sup>
                      </m:sSup>
                      <m:r>
                        <a:rPr lang="hu-HU" sz="2400" b="0" i="1" smtClean="0">
                          <a:latin typeface="Cambria Math" panose="02040503050406030204" pitchFamily="18" charset="0"/>
                        </a:rPr>
                        <m:t>+5</m:t>
                      </m:r>
                      <m:sSup>
                        <m:sSupPr>
                          <m:ctrlPr>
                            <a:rPr lang="hu-HU" sz="2400" b="0" i="1" smtClean="0">
                              <a:latin typeface="Cambria Math" panose="02040503050406030204" pitchFamily="18" charset="0"/>
                            </a:rPr>
                          </m:ctrlPr>
                        </m:sSupPr>
                        <m:e>
                          <m:r>
                            <a:rPr lang="hu-HU" sz="2400" b="0" i="1" smtClean="0">
                              <a:latin typeface="Cambria Math" panose="02040503050406030204" pitchFamily="18" charset="0"/>
                            </a:rPr>
                            <m:t>𝑒</m:t>
                          </m:r>
                        </m:e>
                        <m:sup>
                          <m:r>
                            <a:rPr lang="hu-HU" sz="2400" b="0" i="1" smtClean="0">
                              <a:latin typeface="Cambria Math" panose="02040503050406030204" pitchFamily="18" charset="0"/>
                            </a:rPr>
                            <m:t>−</m:t>
                          </m:r>
                        </m:sup>
                      </m:sSup>
                      <m:r>
                        <a:rPr lang="hu-HU" sz="2400" b="0" i="1" smtClean="0">
                          <a:latin typeface="Cambria Math" panose="02040503050406030204" pitchFamily="18" charset="0"/>
                        </a:rPr>
                        <m:t>=</m:t>
                      </m:r>
                      <m:sSup>
                        <m:sSupPr>
                          <m:ctrlPr>
                            <a:rPr lang="hu-HU" sz="2400" b="0" i="1" smtClean="0">
                              <a:latin typeface="Cambria Math" panose="02040503050406030204" pitchFamily="18" charset="0"/>
                            </a:rPr>
                          </m:ctrlPr>
                        </m:sSupPr>
                        <m:e>
                          <m:r>
                            <a:rPr lang="hu-HU" sz="2400" b="0" i="1" smtClean="0">
                              <a:latin typeface="Cambria Math" panose="02040503050406030204" pitchFamily="18" charset="0"/>
                            </a:rPr>
                            <m:t>𝑀𝑛</m:t>
                          </m:r>
                        </m:e>
                        <m:sup>
                          <m:r>
                            <a:rPr lang="hu-HU" sz="2400" b="0" i="1" smtClean="0">
                              <a:latin typeface="Cambria Math" panose="02040503050406030204" pitchFamily="18" charset="0"/>
                            </a:rPr>
                            <m:t>2+</m:t>
                          </m:r>
                        </m:sup>
                      </m:sSup>
                      <m:r>
                        <a:rPr lang="hu-HU" sz="2400" b="0" i="1" smtClean="0">
                          <a:latin typeface="Cambria Math" panose="02040503050406030204" pitchFamily="18" charset="0"/>
                        </a:rPr>
                        <m:t>+4</m:t>
                      </m:r>
                      <m:sSub>
                        <m:sSubPr>
                          <m:ctrlPr>
                            <a:rPr lang="hu-HU" sz="2400" b="0" i="1" smtClean="0">
                              <a:latin typeface="Cambria Math" panose="02040503050406030204" pitchFamily="18" charset="0"/>
                            </a:rPr>
                          </m:ctrlPr>
                        </m:sSubPr>
                        <m:e>
                          <m:r>
                            <a:rPr lang="hu-HU" sz="2400" b="0" i="1" smtClean="0">
                              <a:latin typeface="Cambria Math" panose="02040503050406030204" pitchFamily="18" charset="0"/>
                            </a:rPr>
                            <m:t>𝐻</m:t>
                          </m:r>
                        </m:e>
                        <m:sub>
                          <m:r>
                            <a:rPr lang="hu-HU" sz="2400" b="0" i="1" smtClean="0">
                              <a:latin typeface="Cambria Math" panose="02040503050406030204" pitchFamily="18" charset="0"/>
                            </a:rPr>
                            <m:t>2</m:t>
                          </m:r>
                        </m:sub>
                      </m:sSub>
                      <m:r>
                        <a:rPr lang="hu-HU" sz="2400" b="0" i="1" smtClean="0">
                          <a:latin typeface="Cambria Math" panose="02040503050406030204" pitchFamily="18" charset="0"/>
                        </a:rPr>
                        <m:t>𝑂</m:t>
                      </m:r>
                      <m:r>
                        <a:rPr lang="hu-HU" sz="2400" b="0" i="1" smtClean="0">
                          <a:latin typeface="Cambria Math" panose="02040503050406030204" pitchFamily="18" charset="0"/>
                        </a:rPr>
                        <m:t>    </m:t>
                      </m:r>
                      <m:sSubSup>
                        <m:sSubSupPr>
                          <m:ctrlPr>
                            <a:rPr lang="hu-HU" sz="2400" b="0" i="1" smtClean="0">
                              <a:latin typeface="Cambria Math" panose="02040503050406030204" pitchFamily="18" charset="0"/>
                            </a:rPr>
                          </m:ctrlPr>
                        </m:sSubSupPr>
                        <m:e>
                          <m:r>
                            <m:rPr>
                              <m:sty m:val="p"/>
                            </m:rPr>
                            <a:rPr lang="el-GR" sz="2400" i="1">
                              <a:latin typeface="Cambria Math" panose="02040503050406030204" pitchFamily="18" charset="0"/>
                            </a:rPr>
                            <m:t>ε</m:t>
                          </m:r>
                        </m:e>
                        <m:sub>
                          <m:f>
                            <m:fPr>
                              <m:type m:val="lin"/>
                              <m:ctrlPr>
                                <a:rPr lang="hu-HU" sz="2400" b="0" i="1" smtClean="0">
                                  <a:latin typeface="Cambria Math" panose="02040503050406030204" pitchFamily="18" charset="0"/>
                                </a:rPr>
                              </m:ctrlPr>
                            </m:fPr>
                            <m:num>
                              <m:sSup>
                                <m:sSupPr>
                                  <m:ctrlPr>
                                    <a:rPr lang="hu-HU" sz="2400" b="0" i="1" smtClean="0">
                                      <a:latin typeface="Cambria Math" panose="02040503050406030204" pitchFamily="18" charset="0"/>
                                    </a:rPr>
                                  </m:ctrlPr>
                                </m:sSupPr>
                                <m:e>
                                  <m:r>
                                    <a:rPr lang="hu-HU" sz="2400" b="0" i="1" smtClean="0">
                                      <a:latin typeface="Cambria Math" panose="02040503050406030204" pitchFamily="18" charset="0"/>
                                    </a:rPr>
                                    <m:t>𝑀𝑛</m:t>
                                  </m:r>
                                </m:e>
                                <m:sup>
                                  <m:r>
                                    <a:rPr lang="hu-HU" sz="2400" b="0" i="1" smtClean="0">
                                      <a:latin typeface="Cambria Math" panose="02040503050406030204" pitchFamily="18" charset="0"/>
                                    </a:rPr>
                                    <m:t>2+</m:t>
                                  </m:r>
                                </m:sup>
                              </m:sSup>
                            </m:num>
                            <m:den>
                              <m:sSubSup>
                                <m:sSubSupPr>
                                  <m:ctrlPr>
                                    <a:rPr lang="hu-HU" sz="2400" i="1">
                                      <a:latin typeface="Cambria Math" panose="02040503050406030204" pitchFamily="18" charset="0"/>
                                    </a:rPr>
                                  </m:ctrlPr>
                                </m:sSubSupPr>
                                <m:e>
                                  <m:r>
                                    <a:rPr lang="hu-HU" sz="2400" i="1">
                                      <a:latin typeface="Cambria Math" panose="02040503050406030204" pitchFamily="18" charset="0"/>
                                    </a:rPr>
                                    <m:t>𝑀𝑛𝑂</m:t>
                                  </m:r>
                                </m:e>
                                <m:sub>
                                  <m:r>
                                    <a:rPr lang="hu-HU" sz="2400" i="1">
                                      <a:latin typeface="Cambria Math" panose="02040503050406030204" pitchFamily="18" charset="0"/>
                                    </a:rPr>
                                    <m:t>4</m:t>
                                  </m:r>
                                </m:sub>
                                <m:sup>
                                  <m:r>
                                    <a:rPr lang="hu-HU" sz="2400" i="1">
                                      <a:latin typeface="Cambria Math" panose="02040503050406030204" pitchFamily="18" charset="0"/>
                                    </a:rPr>
                                    <m:t>−</m:t>
                                  </m:r>
                                </m:sup>
                              </m:sSubSup>
                            </m:den>
                          </m:f>
                        </m:sub>
                        <m:sup>
                          <m:r>
                            <a:rPr lang="hu-HU" sz="2400" b="0" i="1" smtClean="0">
                              <a:latin typeface="Cambria Math" panose="02040503050406030204" pitchFamily="18" charset="0"/>
                            </a:rPr>
                            <m:t>𝑜</m:t>
                          </m:r>
                        </m:sup>
                      </m:sSubSup>
                      <m:r>
                        <a:rPr lang="hu-HU" sz="2400" b="0" i="1" smtClean="0">
                          <a:latin typeface="Cambria Math" panose="02040503050406030204" pitchFamily="18" charset="0"/>
                        </a:rPr>
                        <m:t>=</m:t>
                      </m:r>
                      <m:r>
                        <a:rPr lang="hu-HU" sz="2400" b="0" i="0" smtClean="0">
                          <a:latin typeface="Cambria Math" panose="02040503050406030204" pitchFamily="18" charset="0"/>
                        </a:rPr>
                        <m:t>+1,52</m:t>
                      </m:r>
                      <m:r>
                        <m:rPr>
                          <m:sty m:val="p"/>
                        </m:rPr>
                        <a:rPr lang="hu-HU" sz="2400" b="0" i="0" smtClean="0">
                          <a:latin typeface="Cambria Math" panose="02040503050406030204" pitchFamily="18" charset="0"/>
                        </a:rPr>
                        <m:t>V</m:t>
                      </m:r>
                    </m:oMath>
                  </m:oMathPara>
                </a14:m>
                <a:endParaRPr lang="hu-HU" sz="2400" dirty="0"/>
              </a:p>
            </p:txBody>
          </p:sp>
        </mc:Choice>
        <mc:Fallback xmlns="">
          <p:sp>
            <p:nvSpPr>
              <p:cNvPr id="19" name="Szövegdoboz 18">
                <a:extLst>
                  <a:ext uri="{FF2B5EF4-FFF2-40B4-BE49-F238E27FC236}">
                    <a16:creationId xmlns:a16="http://schemas.microsoft.com/office/drawing/2014/main" id="{8C38FC55-06F9-4BED-BEE8-31B1E16438A7}"/>
                  </a:ext>
                </a:extLst>
              </p:cNvPr>
              <p:cNvSpPr txBox="1">
                <a:spLocks noRot="1" noChangeAspect="1" noMove="1" noResize="1" noEditPoints="1" noAdjustHandles="1" noChangeArrowheads="1" noChangeShapeType="1" noTextEdit="1"/>
              </p:cNvSpPr>
              <p:nvPr/>
            </p:nvSpPr>
            <p:spPr>
              <a:xfrm>
                <a:off x="2008324" y="2145321"/>
                <a:ext cx="8163196" cy="457176"/>
              </a:xfrm>
              <a:prstGeom prst="rect">
                <a:avLst/>
              </a:prstGeom>
              <a:blipFill>
                <a:blip r:embed="rId3"/>
                <a:stretch>
                  <a:fillRect l="-373" t="-58667" r="-522" b="-150667"/>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20" name="Szövegdoboz 19">
                <a:extLst>
                  <a:ext uri="{FF2B5EF4-FFF2-40B4-BE49-F238E27FC236}">
                    <a16:creationId xmlns:a16="http://schemas.microsoft.com/office/drawing/2014/main" id="{18E04BA2-EB1E-4B7A-AC5E-C120596E6986}"/>
                  </a:ext>
                </a:extLst>
              </p:cNvPr>
              <p:cNvSpPr txBox="1"/>
              <p:nvPr/>
            </p:nvSpPr>
            <p:spPr>
              <a:xfrm>
                <a:off x="3067866" y="2609778"/>
                <a:ext cx="6058325" cy="41992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hu-HU" sz="2400" b="0" i="1" smtClean="0">
                              <a:latin typeface="Cambria Math" panose="02040503050406030204" pitchFamily="18" charset="0"/>
                            </a:rPr>
                          </m:ctrlPr>
                        </m:sSubPr>
                        <m:e>
                          <m:r>
                            <a:rPr lang="hu-HU" sz="2400" b="0" i="1" smtClean="0">
                              <a:latin typeface="Cambria Math" panose="02040503050406030204" pitchFamily="18" charset="0"/>
                            </a:rPr>
                            <m:t>𝑂</m:t>
                          </m:r>
                        </m:e>
                        <m:sub>
                          <m:r>
                            <a:rPr lang="hu-HU" sz="2400" b="0" i="1" smtClean="0">
                              <a:latin typeface="Cambria Math" panose="02040503050406030204" pitchFamily="18" charset="0"/>
                            </a:rPr>
                            <m:t>2</m:t>
                          </m:r>
                        </m:sub>
                      </m:sSub>
                      <m:r>
                        <a:rPr lang="hu-HU" sz="2400" b="0" i="1" smtClean="0">
                          <a:latin typeface="Cambria Math" panose="02040503050406030204" pitchFamily="18" charset="0"/>
                        </a:rPr>
                        <m:t>+2</m:t>
                      </m:r>
                      <m:sSup>
                        <m:sSupPr>
                          <m:ctrlPr>
                            <a:rPr lang="hu-HU" sz="2400" b="0" i="1" smtClean="0">
                              <a:latin typeface="Cambria Math" panose="02040503050406030204" pitchFamily="18" charset="0"/>
                            </a:rPr>
                          </m:ctrlPr>
                        </m:sSupPr>
                        <m:e>
                          <m:r>
                            <a:rPr lang="hu-HU" sz="2400" b="0" i="1" smtClean="0">
                              <a:latin typeface="Cambria Math" panose="02040503050406030204" pitchFamily="18" charset="0"/>
                            </a:rPr>
                            <m:t>𝐻</m:t>
                          </m:r>
                        </m:e>
                        <m:sup>
                          <m:r>
                            <a:rPr lang="hu-HU" sz="2400" b="0" i="1" smtClean="0">
                              <a:latin typeface="Cambria Math" panose="02040503050406030204" pitchFamily="18" charset="0"/>
                            </a:rPr>
                            <m:t>+</m:t>
                          </m:r>
                        </m:sup>
                      </m:sSup>
                      <m:r>
                        <a:rPr lang="hu-HU" sz="2400" b="0" i="1" smtClean="0">
                          <a:latin typeface="Cambria Math" panose="02040503050406030204" pitchFamily="18" charset="0"/>
                        </a:rPr>
                        <m:t>+2</m:t>
                      </m:r>
                      <m:sSup>
                        <m:sSupPr>
                          <m:ctrlPr>
                            <a:rPr lang="hu-HU" sz="2400" b="0" i="1" smtClean="0">
                              <a:latin typeface="Cambria Math" panose="02040503050406030204" pitchFamily="18" charset="0"/>
                            </a:rPr>
                          </m:ctrlPr>
                        </m:sSupPr>
                        <m:e>
                          <m:r>
                            <a:rPr lang="hu-HU" sz="2400" b="0" i="1" smtClean="0">
                              <a:latin typeface="Cambria Math" panose="02040503050406030204" pitchFamily="18" charset="0"/>
                            </a:rPr>
                            <m:t>𝑒</m:t>
                          </m:r>
                        </m:e>
                        <m:sup>
                          <m:r>
                            <a:rPr lang="hu-HU" sz="2400" b="0" i="1" smtClean="0">
                              <a:latin typeface="Cambria Math" panose="02040503050406030204" pitchFamily="18" charset="0"/>
                            </a:rPr>
                            <m:t>−</m:t>
                          </m:r>
                        </m:sup>
                      </m:sSup>
                      <m:r>
                        <a:rPr lang="hu-HU" sz="2400" b="0" i="1" smtClean="0">
                          <a:latin typeface="Cambria Math" panose="02040503050406030204" pitchFamily="18" charset="0"/>
                        </a:rPr>
                        <m:t>=</m:t>
                      </m:r>
                      <m:sSub>
                        <m:sSubPr>
                          <m:ctrlPr>
                            <a:rPr lang="hu-HU" sz="2400" b="0" i="1" smtClean="0">
                              <a:latin typeface="Cambria Math" panose="02040503050406030204" pitchFamily="18" charset="0"/>
                            </a:rPr>
                          </m:ctrlPr>
                        </m:sSubPr>
                        <m:e>
                          <m:r>
                            <a:rPr lang="hu-HU" sz="2400" b="0" i="1" smtClean="0">
                              <a:latin typeface="Cambria Math" panose="02040503050406030204" pitchFamily="18" charset="0"/>
                            </a:rPr>
                            <m:t>𝐻</m:t>
                          </m:r>
                        </m:e>
                        <m:sub>
                          <m:r>
                            <a:rPr lang="hu-HU" sz="2400" b="0" i="1" smtClean="0">
                              <a:latin typeface="Cambria Math" panose="02040503050406030204" pitchFamily="18" charset="0"/>
                            </a:rPr>
                            <m:t>2</m:t>
                          </m:r>
                        </m:sub>
                      </m:sSub>
                      <m:sSub>
                        <m:sSubPr>
                          <m:ctrlPr>
                            <a:rPr lang="hu-HU" sz="2400" b="0" i="1" smtClean="0">
                              <a:latin typeface="Cambria Math" panose="02040503050406030204" pitchFamily="18" charset="0"/>
                            </a:rPr>
                          </m:ctrlPr>
                        </m:sSubPr>
                        <m:e>
                          <m:r>
                            <a:rPr lang="hu-HU" sz="2400" b="0" i="1" smtClean="0">
                              <a:latin typeface="Cambria Math" panose="02040503050406030204" pitchFamily="18" charset="0"/>
                            </a:rPr>
                            <m:t>𝑂</m:t>
                          </m:r>
                        </m:e>
                        <m:sub>
                          <m:r>
                            <a:rPr lang="hu-HU" sz="2400" b="0" i="1" smtClean="0">
                              <a:latin typeface="Cambria Math" panose="02040503050406030204" pitchFamily="18" charset="0"/>
                            </a:rPr>
                            <m:t>2</m:t>
                          </m:r>
                        </m:sub>
                      </m:sSub>
                      <m:r>
                        <a:rPr lang="hu-HU" sz="2400" b="0" i="1" smtClean="0">
                          <a:latin typeface="Cambria Math" panose="02040503050406030204" pitchFamily="18" charset="0"/>
                        </a:rPr>
                        <m:t>    </m:t>
                      </m:r>
                      <m:sSubSup>
                        <m:sSubSupPr>
                          <m:ctrlPr>
                            <a:rPr lang="hu-HU" sz="2400" b="0" i="1" smtClean="0">
                              <a:latin typeface="Cambria Math" panose="02040503050406030204" pitchFamily="18" charset="0"/>
                            </a:rPr>
                          </m:ctrlPr>
                        </m:sSubSupPr>
                        <m:e>
                          <m:r>
                            <m:rPr>
                              <m:sty m:val="p"/>
                            </m:rPr>
                            <a:rPr lang="el-GR" sz="2400" i="1">
                              <a:latin typeface="Cambria Math" panose="02040503050406030204" pitchFamily="18" charset="0"/>
                            </a:rPr>
                            <m:t>ε</m:t>
                          </m:r>
                        </m:e>
                        <m:sub>
                          <m:f>
                            <m:fPr>
                              <m:type m:val="lin"/>
                              <m:ctrlPr>
                                <a:rPr lang="hu-HU" sz="2400" b="0" i="1" smtClean="0">
                                  <a:latin typeface="Cambria Math" panose="02040503050406030204" pitchFamily="18" charset="0"/>
                                </a:rPr>
                              </m:ctrlPr>
                            </m:fPr>
                            <m:num>
                              <m:sSub>
                                <m:sSubPr>
                                  <m:ctrlPr>
                                    <a:rPr lang="hu-HU" sz="2400" i="1">
                                      <a:latin typeface="Cambria Math" panose="02040503050406030204" pitchFamily="18" charset="0"/>
                                    </a:rPr>
                                  </m:ctrlPr>
                                </m:sSubPr>
                                <m:e>
                                  <m:sSub>
                                    <m:sSubPr>
                                      <m:ctrlPr>
                                        <a:rPr lang="hu-HU" sz="2400" i="1">
                                          <a:latin typeface="Cambria Math" panose="02040503050406030204" pitchFamily="18" charset="0"/>
                                        </a:rPr>
                                      </m:ctrlPr>
                                    </m:sSubPr>
                                    <m:e>
                                      <m:r>
                                        <a:rPr lang="hu-HU" sz="2400" i="1">
                                          <a:latin typeface="Cambria Math" panose="02040503050406030204" pitchFamily="18" charset="0"/>
                                        </a:rPr>
                                        <m:t>𝐻</m:t>
                                      </m:r>
                                    </m:e>
                                    <m:sub>
                                      <m:r>
                                        <a:rPr lang="hu-HU" sz="2400" i="1">
                                          <a:latin typeface="Cambria Math" panose="02040503050406030204" pitchFamily="18" charset="0"/>
                                        </a:rPr>
                                        <m:t>2</m:t>
                                      </m:r>
                                    </m:sub>
                                  </m:sSub>
                                  <m:r>
                                    <a:rPr lang="hu-HU" sz="2400" i="1">
                                      <a:latin typeface="Cambria Math" panose="02040503050406030204" pitchFamily="18" charset="0"/>
                                    </a:rPr>
                                    <m:t>𝑂</m:t>
                                  </m:r>
                                </m:e>
                                <m:sub>
                                  <m:r>
                                    <a:rPr lang="hu-HU" sz="2400" i="1">
                                      <a:latin typeface="Cambria Math" panose="02040503050406030204" pitchFamily="18" charset="0"/>
                                    </a:rPr>
                                    <m:t>2</m:t>
                                  </m:r>
                                </m:sub>
                              </m:sSub>
                            </m:num>
                            <m:den>
                              <m:sSub>
                                <m:sSubPr>
                                  <m:ctrlPr>
                                    <a:rPr lang="hu-HU" sz="2400" i="1">
                                      <a:latin typeface="Cambria Math" panose="02040503050406030204" pitchFamily="18" charset="0"/>
                                    </a:rPr>
                                  </m:ctrlPr>
                                </m:sSubPr>
                                <m:e>
                                  <m:r>
                                    <a:rPr lang="hu-HU" sz="2400" i="1">
                                      <a:latin typeface="Cambria Math" panose="02040503050406030204" pitchFamily="18" charset="0"/>
                                    </a:rPr>
                                    <m:t>𝑂</m:t>
                                  </m:r>
                                </m:e>
                                <m:sub>
                                  <m:r>
                                    <a:rPr lang="hu-HU" sz="2400" i="1">
                                      <a:latin typeface="Cambria Math" panose="02040503050406030204" pitchFamily="18" charset="0"/>
                                    </a:rPr>
                                    <m:t>2</m:t>
                                  </m:r>
                                </m:sub>
                              </m:sSub>
                            </m:den>
                          </m:f>
                        </m:sub>
                        <m:sup>
                          <m:r>
                            <a:rPr lang="hu-HU" sz="2400" b="0" i="1" smtClean="0">
                              <a:latin typeface="Cambria Math" panose="02040503050406030204" pitchFamily="18" charset="0"/>
                            </a:rPr>
                            <m:t>𝑜</m:t>
                          </m:r>
                        </m:sup>
                      </m:sSubSup>
                      <m:r>
                        <a:rPr lang="hu-HU" sz="2400" b="0" i="1" smtClean="0">
                          <a:latin typeface="Cambria Math" panose="02040503050406030204" pitchFamily="18" charset="0"/>
                        </a:rPr>
                        <m:t>=</m:t>
                      </m:r>
                      <m:r>
                        <a:rPr lang="hu-HU" sz="2400" b="0" i="0" smtClean="0">
                          <a:latin typeface="Cambria Math" panose="02040503050406030204" pitchFamily="18" charset="0"/>
                        </a:rPr>
                        <m:t>+0,68</m:t>
                      </m:r>
                      <m:r>
                        <m:rPr>
                          <m:sty m:val="p"/>
                        </m:rPr>
                        <a:rPr lang="hu-HU" sz="2400" b="0" i="0" smtClean="0">
                          <a:latin typeface="Cambria Math" panose="02040503050406030204" pitchFamily="18" charset="0"/>
                        </a:rPr>
                        <m:t>V</m:t>
                      </m:r>
                    </m:oMath>
                  </m:oMathPara>
                </a14:m>
                <a:endParaRPr lang="hu-HU" sz="2400" dirty="0"/>
              </a:p>
            </p:txBody>
          </p:sp>
        </mc:Choice>
        <mc:Fallback xmlns="">
          <p:sp>
            <p:nvSpPr>
              <p:cNvPr id="20" name="Szövegdoboz 19">
                <a:extLst>
                  <a:ext uri="{FF2B5EF4-FFF2-40B4-BE49-F238E27FC236}">
                    <a16:creationId xmlns:a16="http://schemas.microsoft.com/office/drawing/2014/main" id="{18E04BA2-EB1E-4B7A-AC5E-C120596E6986}"/>
                  </a:ext>
                </a:extLst>
              </p:cNvPr>
              <p:cNvSpPr txBox="1">
                <a:spLocks noRot="1" noChangeAspect="1" noMove="1" noResize="1" noEditPoints="1" noAdjustHandles="1" noChangeArrowheads="1" noChangeShapeType="1" noTextEdit="1"/>
              </p:cNvSpPr>
              <p:nvPr/>
            </p:nvSpPr>
            <p:spPr>
              <a:xfrm>
                <a:off x="3067866" y="2609778"/>
                <a:ext cx="6058325" cy="419923"/>
              </a:xfrm>
              <a:prstGeom prst="rect">
                <a:avLst/>
              </a:prstGeom>
              <a:blipFill>
                <a:blip r:embed="rId4"/>
                <a:stretch>
                  <a:fillRect l="-704" t="-68116" r="-805" b="-168116"/>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21" name="Szövegdoboz 20">
                <a:extLst>
                  <a:ext uri="{FF2B5EF4-FFF2-40B4-BE49-F238E27FC236}">
                    <a16:creationId xmlns:a16="http://schemas.microsoft.com/office/drawing/2014/main" id="{BDD51544-1937-4D54-B91E-7CC4119F48A5}"/>
                  </a:ext>
                </a:extLst>
              </p:cNvPr>
              <p:cNvSpPr txBox="1"/>
              <p:nvPr/>
            </p:nvSpPr>
            <p:spPr>
              <a:xfrm>
                <a:off x="4555586" y="3096004"/>
                <a:ext cx="3083152" cy="45134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Sup>
                        <m:sSubSupPr>
                          <m:ctrlPr>
                            <a:rPr lang="hu-HU" sz="2400" i="1">
                              <a:latin typeface="Cambria Math" panose="02040503050406030204" pitchFamily="18" charset="0"/>
                            </a:rPr>
                          </m:ctrlPr>
                        </m:sSubSupPr>
                        <m:e>
                          <m:r>
                            <m:rPr>
                              <m:sty m:val="p"/>
                            </m:rPr>
                            <a:rPr lang="el-GR" sz="2400" i="1">
                              <a:latin typeface="Cambria Math" panose="02040503050406030204" pitchFamily="18" charset="0"/>
                            </a:rPr>
                            <m:t>ε</m:t>
                          </m:r>
                        </m:e>
                        <m:sub>
                          <m:f>
                            <m:fPr>
                              <m:type m:val="lin"/>
                              <m:ctrlPr>
                                <a:rPr lang="hu-HU" sz="2400" i="1">
                                  <a:latin typeface="Cambria Math" panose="02040503050406030204" pitchFamily="18" charset="0"/>
                                </a:rPr>
                              </m:ctrlPr>
                            </m:fPr>
                            <m:num>
                              <m:sSup>
                                <m:sSupPr>
                                  <m:ctrlPr>
                                    <a:rPr lang="hu-HU" sz="2400" i="1">
                                      <a:latin typeface="Cambria Math" panose="02040503050406030204" pitchFamily="18" charset="0"/>
                                    </a:rPr>
                                  </m:ctrlPr>
                                </m:sSupPr>
                                <m:e>
                                  <m:r>
                                    <a:rPr lang="hu-HU" sz="2400" i="1">
                                      <a:latin typeface="Cambria Math" panose="02040503050406030204" pitchFamily="18" charset="0"/>
                                    </a:rPr>
                                    <m:t>𝑀𝑛</m:t>
                                  </m:r>
                                </m:e>
                                <m:sup>
                                  <m:r>
                                    <a:rPr lang="hu-HU" sz="2400" i="1">
                                      <a:latin typeface="Cambria Math" panose="02040503050406030204" pitchFamily="18" charset="0"/>
                                    </a:rPr>
                                    <m:t>2+</m:t>
                                  </m:r>
                                </m:sup>
                              </m:sSup>
                            </m:num>
                            <m:den>
                              <m:sSubSup>
                                <m:sSubSupPr>
                                  <m:ctrlPr>
                                    <a:rPr lang="hu-HU" sz="2400" i="1">
                                      <a:latin typeface="Cambria Math" panose="02040503050406030204" pitchFamily="18" charset="0"/>
                                    </a:rPr>
                                  </m:ctrlPr>
                                </m:sSubSupPr>
                                <m:e>
                                  <m:r>
                                    <a:rPr lang="hu-HU" sz="2400" i="1">
                                      <a:latin typeface="Cambria Math" panose="02040503050406030204" pitchFamily="18" charset="0"/>
                                    </a:rPr>
                                    <m:t>𝑀𝑛𝑂</m:t>
                                  </m:r>
                                </m:e>
                                <m:sub>
                                  <m:r>
                                    <a:rPr lang="hu-HU" sz="2400" i="1">
                                      <a:latin typeface="Cambria Math" panose="02040503050406030204" pitchFamily="18" charset="0"/>
                                    </a:rPr>
                                    <m:t>4</m:t>
                                  </m:r>
                                </m:sub>
                                <m:sup>
                                  <m:r>
                                    <a:rPr lang="hu-HU" sz="2400" i="1">
                                      <a:latin typeface="Cambria Math" panose="02040503050406030204" pitchFamily="18" charset="0"/>
                                    </a:rPr>
                                    <m:t>−</m:t>
                                  </m:r>
                                </m:sup>
                              </m:sSubSup>
                            </m:den>
                          </m:f>
                        </m:sub>
                        <m:sup>
                          <m:r>
                            <a:rPr lang="hu-HU" sz="2400" i="1">
                              <a:latin typeface="Cambria Math" panose="02040503050406030204" pitchFamily="18" charset="0"/>
                            </a:rPr>
                            <m:t>𝑜</m:t>
                          </m:r>
                        </m:sup>
                      </m:sSubSup>
                      <m:r>
                        <a:rPr lang="hu-HU" sz="2400" b="0" i="1" smtClean="0">
                          <a:latin typeface="Cambria Math" panose="02040503050406030204" pitchFamily="18" charset="0"/>
                        </a:rPr>
                        <m:t>&gt;</m:t>
                      </m:r>
                      <m:sSubSup>
                        <m:sSubSupPr>
                          <m:ctrlPr>
                            <a:rPr lang="hu-HU" sz="2400" i="1">
                              <a:latin typeface="Cambria Math" panose="02040503050406030204" pitchFamily="18" charset="0"/>
                            </a:rPr>
                          </m:ctrlPr>
                        </m:sSubSupPr>
                        <m:e>
                          <m:r>
                            <m:rPr>
                              <m:sty m:val="p"/>
                            </m:rPr>
                            <a:rPr lang="el-GR" sz="2400" i="1">
                              <a:latin typeface="Cambria Math" panose="02040503050406030204" pitchFamily="18" charset="0"/>
                            </a:rPr>
                            <m:t>ε</m:t>
                          </m:r>
                        </m:e>
                        <m:sub>
                          <m:f>
                            <m:fPr>
                              <m:type m:val="lin"/>
                              <m:ctrlPr>
                                <a:rPr lang="hu-HU" sz="2400" i="1">
                                  <a:latin typeface="Cambria Math" panose="02040503050406030204" pitchFamily="18" charset="0"/>
                                </a:rPr>
                              </m:ctrlPr>
                            </m:fPr>
                            <m:num>
                              <m:sSub>
                                <m:sSubPr>
                                  <m:ctrlPr>
                                    <a:rPr lang="hu-HU" sz="2400" i="1">
                                      <a:latin typeface="Cambria Math" panose="02040503050406030204" pitchFamily="18" charset="0"/>
                                    </a:rPr>
                                  </m:ctrlPr>
                                </m:sSubPr>
                                <m:e>
                                  <m:sSub>
                                    <m:sSubPr>
                                      <m:ctrlPr>
                                        <a:rPr lang="hu-HU" sz="2400" i="1">
                                          <a:latin typeface="Cambria Math" panose="02040503050406030204" pitchFamily="18" charset="0"/>
                                        </a:rPr>
                                      </m:ctrlPr>
                                    </m:sSubPr>
                                    <m:e>
                                      <m:r>
                                        <a:rPr lang="hu-HU" sz="2400" i="1">
                                          <a:latin typeface="Cambria Math" panose="02040503050406030204" pitchFamily="18" charset="0"/>
                                        </a:rPr>
                                        <m:t>𝐻</m:t>
                                      </m:r>
                                    </m:e>
                                    <m:sub>
                                      <m:r>
                                        <a:rPr lang="hu-HU" sz="2400" i="1">
                                          <a:latin typeface="Cambria Math" panose="02040503050406030204" pitchFamily="18" charset="0"/>
                                        </a:rPr>
                                        <m:t>2</m:t>
                                      </m:r>
                                    </m:sub>
                                  </m:sSub>
                                  <m:r>
                                    <a:rPr lang="hu-HU" sz="2400" i="1">
                                      <a:latin typeface="Cambria Math" panose="02040503050406030204" pitchFamily="18" charset="0"/>
                                    </a:rPr>
                                    <m:t>𝑂</m:t>
                                  </m:r>
                                </m:e>
                                <m:sub>
                                  <m:r>
                                    <a:rPr lang="hu-HU" sz="2400" i="1">
                                      <a:latin typeface="Cambria Math" panose="02040503050406030204" pitchFamily="18" charset="0"/>
                                    </a:rPr>
                                    <m:t>2</m:t>
                                  </m:r>
                                </m:sub>
                              </m:sSub>
                            </m:num>
                            <m:den>
                              <m:sSub>
                                <m:sSubPr>
                                  <m:ctrlPr>
                                    <a:rPr lang="hu-HU" sz="2400" i="1">
                                      <a:latin typeface="Cambria Math" panose="02040503050406030204" pitchFamily="18" charset="0"/>
                                    </a:rPr>
                                  </m:ctrlPr>
                                </m:sSubPr>
                                <m:e>
                                  <m:r>
                                    <a:rPr lang="hu-HU" sz="2400" i="1">
                                      <a:latin typeface="Cambria Math" panose="02040503050406030204" pitchFamily="18" charset="0"/>
                                    </a:rPr>
                                    <m:t>𝑂</m:t>
                                  </m:r>
                                </m:e>
                                <m:sub>
                                  <m:r>
                                    <a:rPr lang="hu-HU" sz="2400" i="1">
                                      <a:latin typeface="Cambria Math" panose="02040503050406030204" pitchFamily="18" charset="0"/>
                                    </a:rPr>
                                    <m:t>2</m:t>
                                  </m:r>
                                </m:sub>
                              </m:sSub>
                            </m:den>
                          </m:f>
                        </m:sub>
                        <m:sup>
                          <m:r>
                            <a:rPr lang="hu-HU" sz="2400" i="1">
                              <a:latin typeface="Cambria Math" panose="02040503050406030204" pitchFamily="18" charset="0"/>
                            </a:rPr>
                            <m:t>𝑜</m:t>
                          </m:r>
                        </m:sup>
                      </m:sSubSup>
                    </m:oMath>
                  </m:oMathPara>
                </a14:m>
                <a:endParaRPr lang="hu-HU" sz="2400" dirty="0"/>
              </a:p>
            </p:txBody>
          </p:sp>
        </mc:Choice>
        <mc:Fallback xmlns="">
          <p:sp>
            <p:nvSpPr>
              <p:cNvPr id="21" name="Szövegdoboz 20">
                <a:extLst>
                  <a:ext uri="{FF2B5EF4-FFF2-40B4-BE49-F238E27FC236}">
                    <a16:creationId xmlns:a16="http://schemas.microsoft.com/office/drawing/2014/main" id="{BDD51544-1937-4D54-B91E-7CC4119F48A5}"/>
                  </a:ext>
                </a:extLst>
              </p:cNvPr>
              <p:cNvSpPr txBox="1">
                <a:spLocks noRot="1" noChangeAspect="1" noMove="1" noResize="1" noEditPoints="1" noAdjustHandles="1" noChangeArrowheads="1" noChangeShapeType="1" noTextEdit="1"/>
              </p:cNvSpPr>
              <p:nvPr/>
            </p:nvSpPr>
            <p:spPr>
              <a:xfrm>
                <a:off x="4555586" y="3096004"/>
                <a:ext cx="3083152" cy="451342"/>
              </a:xfrm>
              <a:prstGeom prst="rect">
                <a:avLst/>
              </a:prstGeom>
              <a:blipFill>
                <a:blip r:embed="rId5"/>
                <a:stretch>
                  <a:fillRect l="-791" t="-64865" r="-12846" b="-152703"/>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22" name="Szövegdoboz 21">
                <a:extLst>
                  <a:ext uri="{FF2B5EF4-FFF2-40B4-BE49-F238E27FC236}">
                    <a16:creationId xmlns:a16="http://schemas.microsoft.com/office/drawing/2014/main" id="{95E7F577-E3B8-4336-AFF1-597FC87A99A3}"/>
                  </a:ext>
                </a:extLst>
              </p:cNvPr>
              <p:cNvSpPr txBox="1"/>
              <p:nvPr/>
            </p:nvSpPr>
            <p:spPr>
              <a:xfrm>
                <a:off x="2407468" y="4503892"/>
                <a:ext cx="7389844" cy="41992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2400" b="0" i="1" smtClean="0">
                          <a:latin typeface="Cambria Math" panose="02040503050406030204" pitchFamily="18" charset="0"/>
                        </a:rPr>
                        <m:t>2</m:t>
                      </m:r>
                      <m:r>
                        <a:rPr lang="hu-HU" sz="2400" b="0" i="1" smtClean="0">
                          <a:latin typeface="Cambria Math" panose="02040503050406030204" pitchFamily="18" charset="0"/>
                        </a:rPr>
                        <m:t>𝐻𝐶𝑙𝑂</m:t>
                      </m:r>
                      <m:r>
                        <a:rPr lang="hu-HU" sz="2400" b="0" i="1" smtClean="0">
                          <a:latin typeface="Cambria Math" panose="02040503050406030204" pitchFamily="18" charset="0"/>
                        </a:rPr>
                        <m:t>+</m:t>
                      </m:r>
                      <m:sSup>
                        <m:sSupPr>
                          <m:ctrlPr>
                            <a:rPr lang="hu-HU" sz="2400" b="0" i="1" smtClean="0">
                              <a:latin typeface="Cambria Math" panose="02040503050406030204" pitchFamily="18" charset="0"/>
                            </a:rPr>
                          </m:ctrlPr>
                        </m:sSupPr>
                        <m:e>
                          <m:r>
                            <a:rPr lang="hu-HU" sz="2400" b="0" i="1" smtClean="0">
                              <a:latin typeface="Cambria Math" panose="02040503050406030204" pitchFamily="18" charset="0"/>
                            </a:rPr>
                            <m:t>2</m:t>
                          </m:r>
                          <m:r>
                            <a:rPr lang="hu-HU" sz="2400" b="0" i="1" smtClean="0">
                              <a:latin typeface="Cambria Math" panose="02040503050406030204" pitchFamily="18" charset="0"/>
                            </a:rPr>
                            <m:t>𝐻</m:t>
                          </m:r>
                        </m:e>
                        <m:sup>
                          <m:r>
                            <a:rPr lang="hu-HU" sz="2400" b="0" i="1" smtClean="0">
                              <a:latin typeface="Cambria Math" panose="02040503050406030204" pitchFamily="18" charset="0"/>
                            </a:rPr>
                            <m:t>+</m:t>
                          </m:r>
                        </m:sup>
                      </m:sSup>
                      <m:r>
                        <a:rPr lang="hu-HU" sz="2400" b="0" i="1" smtClean="0">
                          <a:latin typeface="Cambria Math" panose="02040503050406030204" pitchFamily="18" charset="0"/>
                        </a:rPr>
                        <m:t>+2</m:t>
                      </m:r>
                      <m:sSup>
                        <m:sSupPr>
                          <m:ctrlPr>
                            <a:rPr lang="hu-HU" sz="2400" b="0" i="1" smtClean="0">
                              <a:latin typeface="Cambria Math" panose="02040503050406030204" pitchFamily="18" charset="0"/>
                            </a:rPr>
                          </m:ctrlPr>
                        </m:sSupPr>
                        <m:e>
                          <m:r>
                            <a:rPr lang="hu-HU" sz="2400" b="0" i="1" smtClean="0">
                              <a:latin typeface="Cambria Math" panose="02040503050406030204" pitchFamily="18" charset="0"/>
                            </a:rPr>
                            <m:t>𝑒</m:t>
                          </m:r>
                        </m:e>
                        <m:sup>
                          <m:r>
                            <a:rPr lang="hu-HU" sz="2400" b="0" i="1" smtClean="0">
                              <a:latin typeface="Cambria Math" panose="02040503050406030204" pitchFamily="18" charset="0"/>
                            </a:rPr>
                            <m:t>−</m:t>
                          </m:r>
                        </m:sup>
                      </m:sSup>
                      <m:r>
                        <a:rPr lang="hu-HU" sz="2400" b="0" i="1" smtClean="0">
                          <a:latin typeface="Cambria Math" panose="02040503050406030204" pitchFamily="18" charset="0"/>
                        </a:rPr>
                        <m:t>=</m:t>
                      </m:r>
                      <m:sSub>
                        <m:sSubPr>
                          <m:ctrlPr>
                            <a:rPr lang="hu-HU" sz="2400" b="0" i="1" smtClean="0">
                              <a:latin typeface="Cambria Math" panose="02040503050406030204" pitchFamily="18" charset="0"/>
                            </a:rPr>
                          </m:ctrlPr>
                        </m:sSubPr>
                        <m:e>
                          <m:r>
                            <a:rPr lang="hu-HU" sz="2400" b="0" i="1" smtClean="0">
                              <a:latin typeface="Cambria Math" panose="02040503050406030204" pitchFamily="18" charset="0"/>
                            </a:rPr>
                            <m:t>𝐶𝑙</m:t>
                          </m:r>
                        </m:e>
                        <m:sub>
                          <m:r>
                            <a:rPr lang="hu-HU" sz="2400" b="0" i="1" smtClean="0">
                              <a:latin typeface="Cambria Math" panose="02040503050406030204" pitchFamily="18" charset="0"/>
                            </a:rPr>
                            <m:t>2</m:t>
                          </m:r>
                        </m:sub>
                      </m:sSub>
                      <m:r>
                        <a:rPr lang="hu-HU" sz="2400" b="0" i="1" smtClean="0">
                          <a:latin typeface="Cambria Math" panose="02040503050406030204" pitchFamily="18" charset="0"/>
                        </a:rPr>
                        <m:t>+2</m:t>
                      </m:r>
                      <m:sSub>
                        <m:sSubPr>
                          <m:ctrlPr>
                            <a:rPr lang="hu-HU" sz="2400" b="0" i="1" smtClean="0">
                              <a:latin typeface="Cambria Math" panose="02040503050406030204" pitchFamily="18" charset="0"/>
                            </a:rPr>
                          </m:ctrlPr>
                        </m:sSubPr>
                        <m:e>
                          <m:r>
                            <a:rPr lang="hu-HU" sz="2400" b="0" i="1" smtClean="0">
                              <a:latin typeface="Cambria Math" panose="02040503050406030204" pitchFamily="18" charset="0"/>
                            </a:rPr>
                            <m:t>𝐻</m:t>
                          </m:r>
                        </m:e>
                        <m:sub>
                          <m:r>
                            <a:rPr lang="hu-HU" sz="2400" b="0" i="1" smtClean="0">
                              <a:latin typeface="Cambria Math" panose="02040503050406030204" pitchFamily="18" charset="0"/>
                            </a:rPr>
                            <m:t>2</m:t>
                          </m:r>
                        </m:sub>
                      </m:sSub>
                      <m:r>
                        <a:rPr lang="hu-HU" sz="2400" b="0" i="1" smtClean="0">
                          <a:latin typeface="Cambria Math" panose="02040503050406030204" pitchFamily="18" charset="0"/>
                        </a:rPr>
                        <m:t>𝑂</m:t>
                      </m:r>
                      <m:r>
                        <a:rPr lang="hu-HU" sz="2400" b="0" i="1" smtClean="0">
                          <a:latin typeface="Cambria Math" panose="02040503050406030204" pitchFamily="18" charset="0"/>
                        </a:rPr>
                        <m:t>  </m:t>
                      </m:r>
                      <m:sSubSup>
                        <m:sSubSupPr>
                          <m:ctrlPr>
                            <a:rPr lang="hu-HU" sz="2400" b="0" i="1" smtClean="0">
                              <a:latin typeface="Cambria Math" panose="02040503050406030204" pitchFamily="18" charset="0"/>
                            </a:rPr>
                          </m:ctrlPr>
                        </m:sSubSupPr>
                        <m:e>
                          <m:r>
                            <m:rPr>
                              <m:sty m:val="p"/>
                            </m:rPr>
                            <a:rPr lang="el-GR" sz="2400" i="1">
                              <a:latin typeface="Cambria Math" panose="02040503050406030204" pitchFamily="18" charset="0"/>
                            </a:rPr>
                            <m:t>ε</m:t>
                          </m:r>
                        </m:e>
                        <m:sub>
                          <m:f>
                            <m:fPr>
                              <m:type m:val="lin"/>
                              <m:ctrlPr>
                                <a:rPr lang="hu-HU" sz="2400" b="0" i="1" smtClean="0">
                                  <a:latin typeface="Cambria Math" panose="02040503050406030204" pitchFamily="18" charset="0"/>
                                </a:rPr>
                              </m:ctrlPr>
                            </m:fPr>
                            <m:num>
                              <m:sSub>
                                <m:sSubPr>
                                  <m:ctrlPr>
                                    <a:rPr lang="hu-HU" sz="2400" i="1">
                                      <a:latin typeface="Cambria Math" panose="02040503050406030204" pitchFamily="18" charset="0"/>
                                    </a:rPr>
                                  </m:ctrlPr>
                                </m:sSubPr>
                                <m:e>
                                  <m:r>
                                    <a:rPr lang="hu-HU" sz="2400" i="1">
                                      <a:latin typeface="Cambria Math" panose="02040503050406030204" pitchFamily="18" charset="0"/>
                                    </a:rPr>
                                    <m:t>𝐶𝑙</m:t>
                                  </m:r>
                                </m:e>
                                <m:sub>
                                  <m:r>
                                    <a:rPr lang="hu-HU" sz="2400" i="1">
                                      <a:latin typeface="Cambria Math" panose="02040503050406030204" pitchFamily="18" charset="0"/>
                                    </a:rPr>
                                    <m:t>2</m:t>
                                  </m:r>
                                </m:sub>
                              </m:sSub>
                            </m:num>
                            <m:den>
                              <m:r>
                                <a:rPr lang="hu-HU" sz="2400" b="0" i="1" smtClean="0">
                                  <a:latin typeface="Cambria Math" panose="02040503050406030204" pitchFamily="18" charset="0"/>
                                </a:rPr>
                                <m:t>𝐻𝐶𝑙𝑂</m:t>
                              </m:r>
                            </m:den>
                          </m:f>
                        </m:sub>
                        <m:sup>
                          <m:r>
                            <a:rPr lang="hu-HU" sz="2400" b="0" i="1" smtClean="0">
                              <a:latin typeface="Cambria Math" panose="02040503050406030204" pitchFamily="18" charset="0"/>
                            </a:rPr>
                            <m:t>𝑜</m:t>
                          </m:r>
                        </m:sup>
                      </m:sSubSup>
                      <m:r>
                        <a:rPr lang="hu-HU" sz="2400" b="0" i="1" smtClean="0">
                          <a:latin typeface="Cambria Math" panose="02040503050406030204" pitchFamily="18" charset="0"/>
                        </a:rPr>
                        <m:t>=</m:t>
                      </m:r>
                      <m:r>
                        <a:rPr lang="hu-HU" sz="2400" b="0" i="0" smtClean="0">
                          <a:latin typeface="Cambria Math" panose="02040503050406030204" pitchFamily="18" charset="0"/>
                        </a:rPr>
                        <m:t>+1,63</m:t>
                      </m:r>
                      <m:r>
                        <m:rPr>
                          <m:sty m:val="p"/>
                        </m:rPr>
                        <a:rPr lang="hu-HU" sz="2400" b="0" i="0" smtClean="0">
                          <a:latin typeface="Cambria Math" panose="02040503050406030204" pitchFamily="18" charset="0"/>
                        </a:rPr>
                        <m:t>V</m:t>
                      </m:r>
                    </m:oMath>
                  </m:oMathPara>
                </a14:m>
                <a:endParaRPr lang="hu-HU" sz="2400" dirty="0"/>
              </a:p>
            </p:txBody>
          </p:sp>
        </mc:Choice>
        <mc:Fallback xmlns="">
          <p:sp>
            <p:nvSpPr>
              <p:cNvPr id="22" name="Szövegdoboz 21">
                <a:extLst>
                  <a:ext uri="{FF2B5EF4-FFF2-40B4-BE49-F238E27FC236}">
                    <a16:creationId xmlns:a16="http://schemas.microsoft.com/office/drawing/2014/main" id="{95E7F577-E3B8-4336-AFF1-597FC87A99A3}"/>
                  </a:ext>
                </a:extLst>
              </p:cNvPr>
              <p:cNvSpPr txBox="1">
                <a:spLocks noRot="1" noChangeAspect="1" noMove="1" noResize="1" noEditPoints="1" noAdjustHandles="1" noChangeArrowheads="1" noChangeShapeType="1" noTextEdit="1"/>
              </p:cNvSpPr>
              <p:nvPr/>
            </p:nvSpPr>
            <p:spPr>
              <a:xfrm>
                <a:off x="2407468" y="4503892"/>
                <a:ext cx="7389844" cy="419923"/>
              </a:xfrm>
              <a:prstGeom prst="rect">
                <a:avLst/>
              </a:prstGeom>
              <a:blipFill>
                <a:blip r:embed="rId6"/>
                <a:stretch>
                  <a:fillRect l="-578" t="-69565" r="-578" b="-166667"/>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23" name="Szövegdoboz 22">
                <a:extLst>
                  <a:ext uri="{FF2B5EF4-FFF2-40B4-BE49-F238E27FC236}">
                    <a16:creationId xmlns:a16="http://schemas.microsoft.com/office/drawing/2014/main" id="{00B0C4A2-B2E1-4842-9B97-ED6E3CE08E0E}"/>
                  </a:ext>
                </a:extLst>
              </p:cNvPr>
              <p:cNvSpPr txBox="1"/>
              <p:nvPr/>
            </p:nvSpPr>
            <p:spPr>
              <a:xfrm>
                <a:off x="3583126" y="4958712"/>
                <a:ext cx="5047600" cy="41992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hu-HU" sz="2400" b="0" i="1" smtClean="0">
                              <a:latin typeface="Cambria Math" panose="02040503050406030204" pitchFamily="18" charset="0"/>
                            </a:rPr>
                          </m:ctrlPr>
                        </m:sSubPr>
                        <m:e>
                          <m:r>
                            <a:rPr lang="hu-HU" sz="2400" b="0" i="1" smtClean="0">
                              <a:latin typeface="Cambria Math" panose="02040503050406030204" pitchFamily="18" charset="0"/>
                            </a:rPr>
                            <m:t>𝐶𝑙</m:t>
                          </m:r>
                        </m:e>
                        <m:sub>
                          <m:r>
                            <a:rPr lang="hu-HU" sz="2400" b="0" i="1" smtClean="0">
                              <a:latin typeface="Cambria Math" panose="02040503050406030204" pitchFamily="18" charset="0"/>
                            </a:rPr>
                            <m:t>2</m:t>
                          </m:r>
                        </m:sub>
                      </m:sSub>
                      <m:r>
                        <a:rPr lang="hu-HU" sz="2400" b="0" i="1" smtClean="0">
                          <a:latin typeface="Cambria Math" panose="02040503050406030204" pitchFamily="18" charset="0"/>
                        </a:rPr>
                        <m:t>+2</m:t>
                      </m:r>
                      <m:sSup>
                        <m:sSupPr>
                          <m:ctrlPr>
                            <a:rPr lang="hu-HU" sz="2400" b="0" i="1" smtClean="0">
                              <a:latin typeface="Cambria Math" panose="02040503050406030204" pitchFamily="18" charset="0"/>
                            </a:rPr>
                          </m:ctrlPr>
                        </m:sSupPr>
                        <m:e>
                          <m:r>
                            <a:rPr lang="hu-HU" sz="2400" b="0" i="1" smtClean="0">
                              <a:latin typeface="Cambria Math" panose="02040503050406030204" pitchFamily="18" charset="0"/>
                            </a:rPr>
                            <m:t>𝑒</m:t>
                          </m:r>
                        </m:e>
                        <m:sup>
                          <m:r>
                            <a:rPr lang="hu-HU" sz="2400" b="0" i="1" smtClean="0">
                              <a:latin typeface="Cambria Math" panose="02040503050406030204" pitchFamily="18" charset="0"/>
                            </a:rPr>
                            <m:t>−</m:t>
                          </m:r>
                        </m:sup>
                      </m:sSup>
                      <m:r>
                        <a:rPr lang="hu-HU" sz="2400" b="0" i="1" smtClean="0">
                          <a:latin typeface="Cambria Math" panose="02040503050406030204" pitchFamily="18" charset="0"/>
                        </a:rPr>
                        <m:t>=2</m:t>
                      </m:r>
                      <m:sSup>
                        <m:sSupPr>
                          <m:ctrlPr>
                            <a:rPr lang="hu-HU" sz="2400" b="0" i="1" smtClean="0">
                              <a:latin typeface="Cambria Math" panose="02040503050406030204" pitchFamily="18" charset="0"/>
                            </a:rPr>
                          </m:ctrlPr>
                        </m:sSupPr>
                        <m:e>
                          <m:r>
                            <a:rPr lang="hu-HU" sz="2400" b="0" i="1" smtClean="0">
                              <a:latin typeface="Cambria Math" panose="02040503050406030204" pitchFamily="18" charset="0"/>
                            </a:rPr>
                            <m:t>𝐶𝑙</m:t>
                          </m:r>
                        </m:e>
                        <m:sup>
                          <m:r>
                            <a:rPr lang="hu-HU" sz="2400" b="0" i="1" smtClean="0">
                              <a:latin typeface="Cambria Math" panose="02040503050406030204" pitchFamily="18" charset="0"/>
                            </a:rPr>
                            <m:t>−</m:t>
                          </m:r>
                        </m:sup>
                      </m:sSup>
                      <m:r>
                        <a:rPr lang="hu-HU" sz="2400" b="0" i="1" smtClean="0">
                          <a:latin typeface="Cambria Math" panose="02040503050406030204" pitchFamily="18" charset="0"/>
                        </a:rPr>
                        <m:t>    </m:t>
                      </m:r>
                      <m:sSubSup>
                        <m:sSubSupPr>
                          <m:ctrlPr>
                            <a:rPr lang="hu-HU" sz="2400" b="0" i="1" smtClean="0">
                              <a:latin typeface="Cambria Math" panose="02040503050406030204" pitchFamily="18" charset="0"/>
                            </a:rPr>
                          </m:ctrlPr>
                        </m:sSubSupPr>
                        <m:e>
                          <m:r>
                            <m:rPr>
                              <m:sty m:val="p"/>
                            </m:rPr>
                            <a:rPr lang="el-GR" sz="2400" i="1">
                              <a:latin typeface="Cambria Math" panose="02040503050406030204" pitchFamily="18" charset="0"/>
                            </a:rPr>
                            <m:t>ε</m:t>
                          </m:r>
                        </m:e>
                        <m:sub>
                          <m:f>
                            <m:fPr>
                              <m:type m:val="lin"/>
                              <m:ctrlPr>
                                <a:rPr lang="hu-HU" sz="2400" b="0" i="1" smtClean="0">
                                  <a:latin typeface="Cambria Math" panose="02040503050406030204" pitchFamily="18" charset="0"/>
                                </a:rPr>
                              </m:ctrlPr>
                            </m:fPr>
                            <m:num>
                              <m:sSup>
                                <m:sSupPr>
                                  <m:ctrlPr>
                                    <a:rPr lang="hu-HU" sz="2400" i="1">
                                      <a:latin typeface="Cambria Math" panose="02040503050406030204" pitchFamily="18" charset="0"/>
                                    </a:rPr>
                                  </m:ctrlPr>
                                </m:sSupPr>
                                <m:e>
                                  <m:r>
                                    <a:rPr lang="hu-HU" sz="2400" i="1">
                                      <a:latin typeface="Cambria Math" panose="02040503050406030204" pitchFamily="18" charset="0"/>
                                    </a:rPr>
                                    <m:t>𝐶𝑙</m:t>
                                  </m:r>
                                </m:e>
                                <m:sup>
                                  <m:r>
                                    <a:rPr lang="hu-HU" sz="2400" i="1">
                                      <a:latin typeface="Cambria Math" panose="02040503050406030204" pitchFamily="18" charset="0"/>
                                    </a:rPr>
                                    <m:t>−</m:t>
                                  </m:r>
                                </m:sup>
                              </m:sSup>
                            </m:num>
                            <m:den>
                              <m:sSub>
                                <m:sSubPr>
                                  <m:ctrlPr>
                                    <a:rPr lang="hu-HU" sz="2400" i="1">
                                      <a:latin typeface="Cambria Math" panose="02040503050406030204" pitchFamily="18" charset="0"/>
                                    </a:rPr>
                                  </m:ctrlPr>
                                </m:sSubPr>
                                <m:e>
                                  <m:r>
                                    <a:rPr lang="hu-HU" sz="2400" i="1">
                                      <a:latin typeface="Cambria Math" panose="02040503050406030204" pitchFamily="18" charset="0"/>
                                    </a:rPr>
                                    <m:t>𝐶𝑙</m:t>
                                  </m:r>
                                </m:e>
                                <m:sub>
                                  <m:r>
                                    <a:rPr lang="hu-HU" sz="2400" i="1">
                                      <a:latin typeface="Cambria Math" panose="02040503050406030204" pitchFamily="18" charset="0"/>
                                    </a:rPr>
                                    <m:t>2</m:t>
                                  </m:r>
                                </m:sub>
                              </m:sSub>
                            </m:den>
                          </m:f>
                        </m:sub>
                        <m:sup>
                          <m:r>
                            <a:rPr lang="hu-HU" sz="2400" b="0" i="1" smtClean="0">
                              <a:latin typeface="Cambria Math" panose="02040503050406030204" pitchFamily="18" charset="0"/>
                            </a:rPr>
                            <m:t>𝑜</m:t>
                          </m:r>
                        </m:sup>
                      </m:sSubSup>
                      <m:r>
                        <a:rPr lang="hu-HU" sz="2400" b="0" i="1" smtClean="0">
                          <a:latin typeface="Cambria Math" panose="02040503050406030204" pitchFamily="18" charset="0"/>
                        </a:rPr>
                        <m:t>=</m:t>
                      </m:r>
                      <m:r>
                        <a:rPr lang="hu-HU" sz="2400" b="0" i="0" smtClean="0">
                          <a:latin typeface="Cambria Math" panose="02040503050406030204" pitchFamily="18" charset="0"/>
                        </a:rPr>
                        <m:t>+1,40</m:t>
                      </m:r>
                      <m:r>
                        <m:rPr>
                          <m:sty m:val="p"/>
                        </m:rPr>
                        <a:rPr lang="hu-HU" sz="2400" b="0" i="0" smtClean="0">
                          <a:latin typeface="Cambria Math" panose="02040503050406030204" pitchFamily="18" charset="0"/>
                        </a:rPr>
                        <m:t>V</m:t>
                      </m:r>
                    </m:oMath>
                  </m:oMathPara>
                </a14:m>
                <a:endParaRPr lang="hu-HU" sz="2400" dirty="0"/>
              </a:p>
            </p:txBody>
          </p:sp>
        </mc:Choice>
        <mc:Fallback xmlns="">
          <p:sp>
            <p:nvSpPr>
              <p:cNvPr id="23" name="Szövegdoboz 22">
                <a:extLst>
                  <a:ext uri="{FF2B5EF4-FFF2-40B4-BE49-F238E27FC236}">
                    <a16:creationId xmlns:a16="http://schemas.microsoft.com/office/drawing/2014/main" id="{00B0C4A2-B2E1-4842-9B97-ED6E3CE08E0E}"/>
                  </a:ext>
                </a:extLst>
              </p:cNvPr>
              <p:cNvSpPr txBox="1">
                <a:spLocks noRot="1" noChangeAspect="1" noMove="1" noResize="1" noEditPoints="1" noAdjustHandles="1" noChangeArrowheads="1" noChangeShapeType="1" noTextEdit="1"/>
              </p:cNvSpPr>
              <p:nvPr/>
            </p:nvSpPr>
            <p:spPr>
              <a:xfrm>
                <a:off x="3583126" y="4958712"/>
                <a:ext cx="5047600" cy="419923"/>
              </a:xfrm>
              <a:prstGeom prst="rect">
                <a:avLst/>
              </a:prstGeom>
              <a:blipFill>
                <a:blip r:embed="rId7"/>
                <a:stretch>
                  <a:fillRect l="-966" t="-68116" r="-966" b="-168116"/>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24" name="Szövegdoboz 23">
                <a:extLst>
                  <a:ext uri="{FF2B5EF4-FFF2-40B4-BE49-F238E27FC236}">
                    <a16:creationId xmlns:a16="http://schemas.microsoft.com/office/drawing/2014/main" id="{E008FC7C-824C-4F83-8A8C-B1EE92A334C3}"/>
                  </a:ext>
                </a:extLst>
              </p:cNvPr>
              <p:cNvSpPr txBox="1"/>
              <p:nvPr/>
            </p:nvSpPr>
            <p:spPr>
              <a:xfrm>
                <a:off x="4795072" y="5444448"/>
                <a:ext cx="2602251" cy="41992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Sup>
                        <m:sSubSupPr>
                          <m:ctrlPr>
                            <a:rPr lang="hu-HU" sz="2400" i="1">
                              <a:latin typeface="Cambria Math" panose="02040503050406030204" pitchFamily="18" charset="0"/>
                            </a:rPr>
                          </m:ctrlPr>
                        </m:sSubSupPr>
                        <m:e>
                          <m:r>
                            <m:rPr>
                              <m:sty m:val="p"/>
                            </m:rPr>
                            <a:rPr lang="el-GR" sz="2400" i="1">
                              <a:latin typeface="Cambria Math" panose="02040503050406030204" pitchFamily="18" charset="0"/>
                            </a:rPr>
                            <m:t>ε</m:t>
                          </m:r>
                        </m:e>
                        <m:sub>
                          <m:f>
                            <m:fPr>
                              <m:type m:val="lin"/>
                              <m:ctrlPr>
                                <a:rPr lang="hu-HU" sz="2400" i="1">
                                  <a:latin typeface="Cambria Math" panose="02040503050406030204" pitchFamily="18" charset="0"/>
                                </a:rPr>
                              </m:ctrlPr>
                            </m:fPr>
                            <m:num>
                              <m:sSub>
                                <m:sSubPr>
                                  <m:ctrlPr>
                                    <a:rPr lang="hu-HU" sz="2400" i="1">
                                      <a:latin typeface="Cambria Math" panose="02040503050406030204" pitchFamily="18" charset="0"/>
                                    </a:rPr>
                                  </m:ctrlPr>
                                </m:sSubPr>
                                <m:e>
                                  <m:r>
                                    <a:rPr lang="hu-HU" sz="2400" i="1">
                                      <a:latin typeface="Cambria Math" panose="02040503050406030204" pitchFamily="18" charset="0"/>
                                    </a:rPr>
                                    <m:t>𝐶𝑙</m:t>
                                  </m:r>
                                </m:e>
                                <m:sub>
                                  <m:r>
                                    <a:rPr lang="hu-HU" sz="2400" i="1">
                                      <a:latin typeface="Cambria Math" panose="02040503050406030204" pitchFamily="18" charset="0"/>
                                    </a:rPr>
                                    <m:t>2</m:t>
                                  </m:r>
                                </m:sub>
                              </m:sSub>
                            </m:num>
                            <m:den>
                              <m:r>
                                <a:rPr lang="hu-HU" sz="2400" i="1">
                                  <a:latin typeface="Cambria Math" panose="02040503050406030204" pitchFamily="18" charset="0"/>
                                </a:rPr>
                                <m:t>𝐻𝐶𝑙𝑂</m:t>
                              </m:r>
                            </m:den>
                          </m:f>
                        </m:sub>
                        <m:sup>
                          <m:r>
                            <a:rPr lang="hu-HU" sz="2400" i="1">
                              <a:latin typeface="Cambria Math" panose="02040503050406030204" pitchFamily="18" charset="0"/>
                            </a:rPr>
                            <m:t>𝑜</m:t>
                          </m:r>
                        </m:sup>
                      </m:sSubSup>
                      <m:r>
                        <a:rPr lang="hu-HU" sz="2400" b="0" i="1" smtClean="0">
                          <a:latin typeface="Cambria Math" panose="02040503050406030204" pitchFamily="18" charset="0"/>
                        </a:rPr>
                        <m:t>&gt;</m:t>
                      </m:r>
                      <m:sSubSup>
                        <m:sSubSupPr>
                          <m:ctrlPr>
                            <a:rPr lang="hu-HU" sz="2400" i="1">
                              <a:latin typeface="Cambria Math" panose="02040503050406030204" pitchFamily="18" charset="0"/>
                            </a:rPr>
                          </m:ctrlPr>
                        </m:sSubSupPr>
                        <m:e>
                          <m:r>
                            <m:rPr>
                              <m:sty m:val="p"/>
                            </m:rPr>
                            <a:rPr lang="el-GR" sz="2400" i="1">
                              <a:latin typeface="Cambria Math" panose="02040503050406030204" pitchFamily="18" charset="0"/>
                            </a:rPr>
                            <m:t>ε</m:t>
                          </m:r>
                        </m:e>
                        <m:sub>
                          <m:f>
                            <m:fPr>
                              <m:type m:val="lin"/>
                              <m:ctrlPr>
                                <a:rPr lang="hu-HU" sz="2400" i="1">
                                  <a:latin typeface="Cambria Math" panose="02040503050406030204" pitchFamily="18" charset="0"/>
                                </a:rPr>
                              </m:ctrlPr>
                            </m:fPr>
                            <m:num>
                              <m:sSup>
                                <m:sSupPr>
                                  <m:ctrlPr>
                                    <a:rPr lang="hu-HU" sz="2400" i="1">
                                      <a:latin typeface="Cambria Math" panose="02040503050406030204" pitchFamily="18" charset="0"/>
                                    </a:rPr>
                                  </m:ctrlPr>
                                </m:sSupPr>
                                <m:e>
                                  <m:r>
                                    <a:rPr lang="hu-HU" sz="2400" i="1">
                                      <a:latin typeface="Cambria Math" panose="02040503050406030204" pitchFamily="18" charset="0"/>
                                    </a:rPr>
                                    <m:t>𝐶𝑙</m:t>
                                  </m:r>
                                </m:e>
                                <m:sup>
                                  <m:r>
                                    <a:rPr lang="hu-HU" sz="2400" i="1">
                                      <a:latin typeface="Cambria Math" panose="02040503050406030204" pitchFamily="18" charset="0"/>
                                    </a:rPr>
                                    <m:t>−</m:t>
                                  </m:r>
                                </m:sup>
                              </m:sSup>
                            </m:num>
                            <m:den>
                              <m:sSub>
                                <m:sSubPr>
                                  <m:ctrlPr>
                                    <a:rPr lang="hu-HU" sz="2400" i="1">
                                      <a:latin typeface="Cambria Math" panose="02040503050406030204" pitchFamily="18" charset="0"/>
                                    </a:rPr>
                                  </m:ctrlPr>
                                </m:sSubPr>
                                <m:e>
                                  <m:r>
                                    <a:rPr lang="hu-HU" sz="2400" i="1">
                                      <a:latin typeface="Cambria Math" panose="02040503050406030204" pitchFamily="18" charset="0"/>
                                    </a:rPr>
                                    <m:t>𝐶𝑙</m:t>
                                  </m:r>
                                </m:e>
                                <m:sub>
                                  <m:r>
                                    <a:rPr lang="hu-HU" sz="2400" i="1">
                                      <a:latin typeface="Cambria Math" panose="02040503050406030204" pitchFamily="18" charset="0"/>
                                    </a:rPr>
                                    <m:t>2</m:t>
                                  </m:r>
                                </m:sub>
                              </m:sSub>
                            </m:den>
                          </m:f>
                        </m:sub>
                        <m:sup>
                          <m:r>
                            <a:rPr lang="hu-HU" sz="2400" i="1">
                              <a:latin typeface="Cambria Math" panose="02040503050406030204" pitchFamily="18" charset="0"/>
                            </a:rPr>
                            <m:t>𝑜</m:t>
                          </m:r>
                        </m:sup>
                      </m:sSubSup>
                    </m:oMath>
                  </m:oMathPara>
                </a14:m>
                <a:endParaRPr lang="hu-HU" sz="2400" dirty="0"/>
              </a:p>
            </p:txBody>
          </p:sp>
        </mc:Choice>
        <mc:Fallback xmlns="">
          <p:sp>
            <p:nvSpPr>
              <p:cNvPr id="24" name="Szövegdoboz 23">
                <a:extLst>
                  <a:ext uri="{FF2B5EF4-FFF2-40B4-BE49-F238E27FC236}">
                    <a16:creationId xmlns:a16="http://schemas.microsoft.com/office/drawing/2014/main" id="{E008FC7C-824C-4F83-8A8C-B1EE92A334C3}"/>
                  </a:ext>
                </a:extLst>
              </p:cNvPr>
              <p:cNvSpPr txBox="1">
                <a:spLocks noRot="1" noChangeAspect="1" noMove="1" noResize="1" noEditPoints="1" noAdjustHandles="1" noChangeArrowheads="1" noChangeShapeType="1" noTextEdit="1"/>
              </p:cNvSpPr>
              <p:nvPr/>
            </p:nvSpPr>
            <p:spPr>
              <a:xfrm>
                <a:off x="4795072" y="5444448"/>
                <a:ext cx="2602251" cy="419923"/>
              </a:xfrm>
              <a:prstGeom prst="rect">
                <a:avLst/>
              </a:prstGeom>
              <a:blipFill>
                <a:blip r:embed="rId8"/>
                <a:stretch>
                  <a:fillRect l="-1174" t="-68116" r="-12676" b="-168116"/>
                </a:stretch>
              </a:blipFill>
            </p:spPr>
            <p:txBody>
              <a:bodyPr/>
              <a:lstStyle/>
              <a:p>
                <a:r>
                  <a:rPr lang="hu-HU">
                    <a:noFill/>
                  </a:rPr>
                  <a:t> </a:t>
                </a:r>
              </a:p>
            </p:txBody>
          </p:sp>
        </mc:Fallback>
      </mc:AlternateContent>
    </p:spTree>
    <p:extLst>
      <p:ext uri="{BB962C8B-B14F-4D97-AF65-F5344CB8AC3E}">
        <p14:creationId xmlns:p14="http://schemas.microsoft.com/office/powerpoint/2010/main" val="30644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additive="base">
                                        <p:cTn id="13" dur="500" fill="hold"/>
                                        <p:tgtEl>
                                          <p:spTgt spid="21"/>
                                        </p:tgtEl>
                                        <p:attrNameLst>
                                          <p:attrName>ppt_x</p:attrName>
                                        </p:attrNameLst>
                                      </p:cBhvr>
                                      <p:tavLst>
                                        <p:tav tm="0">
                                          <p:val>
                                            <p:strVal val="#ppt_x"/>
                                          </p:val>
                                        </p:tav>
                                        <p:tav tm="100000">
                                          <p:val>
                                            <p:strVal val="#ppt_x"/>
                                          </p:val>
                                        </p:tav>
                                      </p:tavLst>
                                    </p:anim>
                                    <p:anim calcmode="lin" valueType="num">
                                      <p:cBhvr additive="base">
                                        <p:cTn id="1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4"/>
                                        </p:tgtEl>
                                        <p:attrNameLst>
                                          <p:attrName>style.visibility</p:attrName>
                                        </p:attrNameLst>
                                      </p:cBhvr>
                                      <p:to>
                                        <p:strVal val="visible"/>
                                      </p:to>
                                    </p:set>
                                    <p:anim calcmode="lin" valueType="num">
                                      <p:cBhvr additive="base">
                                        <p:cTn id="31" dur="500" fill="hold"/>
                                        <p:tgtEl>
                                          <p:spTgt spid="24"/>
                                        </p:tgtEl>
                                        <p:attrNameLst>
                                          <p:attrName>ppt_x</p:attrName>
                                        </p:attrNameLst>
                                      </p:cBhvr>
                                      <p:tavLst>
                                        <p:tav tm="0">
                                          <p:val>
                                            <p:strVal val="#ppt_x"/>
                                          </p:val>
                                        </p:tav>
                                        <p:tav tm="100000">
                                          <p:val>
                                            <p:strVal val="#ppt_x"/>
                                          </p:val>
                                        </p:tav>
                                      </p:tavLst>
                                    </p:anim>
                                    <p:anim calcmode="lin" valueType="num">
                                      <p:cBhvr additive="base">
                                        <p:cTn id="32"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 calcmode="lin" valueType="num">
                                      <p:cBhvr additive="base">
                                        <p:cTn id="37" dur="500" fill="hold"/>
                                        <p:tgtEl>
                                          <p:spTgt spid="12"/>
                                        </p:tgtEl>
                                        <p:attrNameLst>
                                          <p:attrName>ppt_x</p:attrName>
                                        </p:attrNameLst>
                                      </p:cBhvr>
                                      <p:tavLst>
                                        <p:tav tm="0">
                                          <p:val>
                                            <p:strVal val="#ppt_x"/>
                                          </p:val>
                                        </p:tav>
                                        <p:tav tm="100000">
                                          <p:val>
                                            <p:strVal val="#ppt_x"/>
                                          </p:val>
                                        </p:tav>
                                      </p:tavLst>
                                    </p:anim>
                                    <p:anim calcmode="lin" valueType="num">
                                      <p:cBhvr additive="base">
                                        <p:cTn id="3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P spid="19" grpId="0"/>
      <p:bldP spid="20" grpId="0"/>
      <p:bldP spid="21" grpId="0"/>
      <p:bldP spid="22" grpId="0"/>
      <p:bldP spid="23" grpId="0"/>
      <p:bldP spid="24"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hu-HU" dirty="0">
                <a:latin typeface="Times New Roman" panose="02020603050405020304" pitchFamily="18" charset="0"/>
                <a:cs typeface="Times New Roman" panose="02020603050405020304" pitchFamily="18" charset="0"/>
              </a:rPr>
              <a:t>Galvánelemek</a:t>
            </a:r>
          </a:p>
        </p:txBody>
      </p:sp>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662543"/>
            <a:ext cx="11582400" cy="4993089"/>
          </a:xfrm>
        </p:spPr>
        <p:txBody>
          <a:bodyPr>
            <a:normAutofit/>
          </a:bodyPr>
          <a:lstStyle/>
          <a:p>
            <a:r>
              <a:rPr lang="hu-HU" dirty="0">
                <a:latin typeface="Times New Roman" panose="02020603050405020304" pitchFamily="18" charset="0"/>
                <a:cs typeface="Times New Roman" panose="02020603050405020304" pitchFamily="18" charset="0"/>
              </a:rPr>
              <a:t>A ma használatos galvánelemek megjelenését, az elektródok technikai kivitelezésének hosszú fejlődése előzte meg. </a:t>
            </a:r>
          </a:p>
          <a:p>
            <a:r>
              <a:rPr lang="hu-HU" dirty="0">
                <a:latin typeface="Times New Roman" panose="02020603050405020304" pitchFamily="18" charset="0"/>
                <a:cs typeface="Times New Roman" panose="02020603050405020304" pitchFamily="18" charset="0"/>
              </a:rPr>
              <a:t>Az első hordozható elemek az elektrolitok </a:t>
            </a:r>
            <a:r>
              <a:rPr lang="hu-HU" dirty="0" err="1">
                <a:latin typeface="Times New Roman" panose="02020603050405020304" pitchFamily="18" charset="0"/>
                <a:cs typeface="Times New Roman" panose="02020603050405020304" pitchFamily="18" charset="0"/>
              </a:rPr>
              <a:t>zselésítésével</a:t>
            </a:r>
            <a:r>
              <a:rPr lang="hu-HU" dirty="0">
                <a:latin typeface="Times New Roman" panose="02020603050405020304" pitchFamily="18" charset="0"/>
                <a:cs typeface="Times New Roman" panose="02020603050405020304" pitchFamily="18" charset="0"/>
              </a:rPr>
              <a:t> jelentek meg. A leghosszabb ideig az ún. </a:t>
            </a:r>
            <a:r>
              <a:rPr lang="hu-HU" dirty="0" err="1">
                <a:latin typeface="Times New Roman" panose="02020603050405020304" pitchFamily="18" charset="0"/>
                <a:cs typeface="Times New Roman" panose="02020603050405020304" pitchFamily="18" charset="0"/>
              </a:rPr>
              <a:t>Lechlanché</a:t>
            </a:r>
            <a:r>
              <a:rPr lang="hu-HU" dirty="0">
                <a:latin typeface="Times New Roman" panose="02020603050405020304" pitchFamily="18" charset="0"/>
                <a:cs typeface="Times New Roman" panose="02020603050405020304" pitchFamily="18" charset="0"/>
              </a:rPr>
              <a:t>–féle elem volt forgalomban (1870-től). </a:t>
            </a:r>
          </a:p>
          <a:p>
            <a:pPr marL="3492500">
              <a:spcBef>
                <a:spcPts val="0"/>
              </a:spcBef>
            </a:pPr>
            <a:r>
              <a:rPr lang="hu-HU" dirty="0">
                <a:latin typeface="Times New Roman" panose="02020603050405020304" pitchFamily="18" charset="0"/>
                <a:cs typeface="Times New Roman" panose="02020603050405020304" pitchFamily="18" charset="0"/>
              </a:rPr>
              <a:t>A hosszabb élettartamú alkálielemben, az elektrolitot KOH-</a:t>
            </a:r>
            <a:r>
              <a:rPr lang="hu-HU" dirty="0" err="1">
                <a:latin typeface="Times New Roman" panose="02020603050405020304" pitchFamily="18" charset="0"/>
                <a:cs typeface="Times New Roman" panose="02020603050405020304" pitchFamily="18" charset="0"/>
              </a:rPr>
              <a:t>ra</a:t>
            </a:r>
            <a:r>
              <a:rPr lang="hu-HU" dirty="0">
                <a:latin typeface="Times New Roman" panose="02020603050405020304" pitchFamily="18" charset="0"/>
                <a:cs typeface="Times New Roman" panose="02020603050405020304" pitchFamily="18" charset="0"/>
              </a:rPr>
              <a:t> cserélték (1950-től).</a:t>
            </a:r>
          </a:p>
          <a:p>
            <a:pPr marL="3492500"/>
            <a:r>
              <a:rPr lang="hu-HU" dirty="0">
                <a:latin typeface="Times New Roman" panose="02020603050405020304" pitchFamily="18" charset="0"/>
                <a:cs typeface="Times New Roman" panose="02020603050405020304" pitchFamily="18" charset="0"/>
              </a:rPr>
              <a:t>Az ún. lítiumelemek, amelyekben az anód elemi lítium, és a katód FeS</a:t>
            </a:r>
            <a:r>
              <a:rPr lang="hu-HU" baseline="-25000" dirty="0">
                <a:latin typeface="Times New Roman" panose="02020603050405020304" pitchFamily="18" charset="0"/>
                <a:cs typeface="Times New Roman" panose="02020603050405020304" pitchFamily="18" charset="0"/>
              </a:rPr>
              <a:t>2</a:t>
            </a:r>
            <a:r>
              <a:rPr lang="hu-HU" dirty="0">
                <a:latin typeface="Times New Roman" panose="02020603050405020304" pitchFamily="18" charset="0"/>
                <a:cs typeface="Times New Roman" panose="02020603050405020304" pitchFamily="18" charset="0"/>
              </a:rPr>
              <a:t>, I</a:t>
            </a:r>
            <a:r>
              <a:rPr lang="hu-HU" baseline="-25000" dirty="0">
                <a:latin typeface="Times New Roman" panose="02020603050405020304" pitchFamily="18" charset="0"/>
                <a:cs typeface="Times New Roman" panose="02020603050405020304" pitchFamily="18" charset="0"/>
              </a:rPr>
              <a:t>2</a:t>
            </a:r>
            <a:r>
              <a:rPr lang="hu-HU" dirty="0">
                <a:latin typeface="Times New Roman" panose="02020603050405020304" pitchFamily="18" charset="0"/>
                <a:cs typeface="Times New Roman" panose="02020603050405020304" pitchFamily="18" charset="0"/>
              </a:rPr>
              <a:t>, (CF)</a:t>
            </a:r>
            <a:r>
              <a:rPr lang="hu-HU" baseline="-25000" dirty="0">
                <a:latin typeface="Times New Roman" panose="02020603050405020304" pitchFamily="18" charset="0"/>
                <a:cs typeface="Times New Roman" panose="02020603050405020304" pitchFamily="18" charset="0"/>
              </a:rPr>
              <a:t>n</a:t>
            </a:r>
            <a:r>
              <a:rPr lang="hu-HU" dirty="0">
                <a:latin typeface="Times New Roman" panose="02020603050405020304" pitchFamily="18" charset="0"/>
                <a:cs typeface="Times New Roman" panose="02020603050405020304" pitchFamily="18" charset="0"/>
              </a:rPr>
              <a:t>–</a:t>
            </a:r>
            <a:r>
              <a:rPr lang="hu-HU" dirty="0" err="1">
                <a:latin typeface="Times New Roman" panose="02020603050405020304" pitchFamily="18" charset="0"/>
                <a:cs typeface="Times New Roman" panose="02020603050405020304" pitchFamily="18" charset="0"/>
              </a:rPr>
              <a:t>ból</a:t>
            </a:r>
            <a:r>
              <a:rPr lang="hu-HU" dirty="0">
                <a:latin typeface="Times New Roman" panose="02020603050405020304" pitchFamily="18" charset="0"/>
                <a:cs typeface="Times New Roman" panose="02020603050405020304" pitchFamily="18" charset="0"/>
              </a:rPr>
              <a:t> áll, könnyebbek, nagyobb töltéssűrűséget biztosítanak.</a:t>
            </a:r>
          </a:p>
          <a:p>
            <a:pPr marL="3492500"/>
            <a:r>
              <a:rPr lang="hu-HU" dirty="0">
                <a:latin typeface="Times New Roman" panose="02020603050405020304" pitchFamily="18" charset="0"/>
                <a:cs typeface="Times New Roman" panose="02020603050405020304" pitchFamily="18" charset="0"/>
              </a:rPr>
              <a:t>... és a fejlesztések nem álltak meg!</a:t>
            </a:r>
          </a:p>
          <a:p>
            <a:pPr marL="3492500"/>
            <a:endParaRPr lang="hu-HU" dirty="0">
              <a:latin typeface="Times New Roman" panose="02020603050405020304" pitchFamily="18" charset="0"/>
              <a:cs typeface="Times New Roman" panose="02020603050405020304" pitchFamily="18" charset="0"/>
            </a:endParaRPr>
          </a:p>
        </p:txBody>
      </p:sp>
      <p:grpSp>
        <p:nvGrpSpPr>
          <p:cNvPr id="6" name="Csoportba foglalás 5">
            <a:extLst>
              <a:ext uri="{FF2B5EF4-FFF2-40B4-BE49-F238E27FC236}">
                <a16:creationId xmlns:a16="http://schemas.microsoft.com/office/drawing/2014/main" id="{7F01EDA5-A19F-49F5-9694-26E8BDE2C557}"/>
              </a:ext>
            </a:extLst>
          </p:cNvPr>
          <p:cNvGrpSpPr/>
          <p:nvPr/>
        </p:nvGrpSpPr>
        <p:grpSpPr>
          <a:xfrm>
            <a:off x="711200" y="4038528"/>
            <a:ext cx="1016000" cy="2407459"/>
            <a:chOff x="711200" y="4283627"/>
            <a:chExt cx="1016000" cy="2407459"/>
          </a:xfrm>
        </p:grpSpPr>
        <p:sp>
          <p:nvSpPr>
            <p:cNvPr id="4" name="Téglalap 3">
              <a:extLst>
                <a:ext uri="{FF2B5EF4-FFF2-40B4-BE49-F238E27FC236}">
                  <a16:creationId xmlns:a16="http://schemas.microsoft.com/office/drawing/2014/main" id="{3D7E570E-6891-45B6-A05B-BB7CA840BE7C}"/>
                </a:ext>
              </a:extLst>
            </p:cNvPr>
            <p:cNvSpPr/>
            <p:nvPr/>
          </p:nvSpPr>
          <p:spPr>
            <a:xfrm>
              <a:off x="711200" y="4296229"/>
              <a:ext cx="1016000" cy="2394857"/>
            </a:xfrm>
            <a:prstGeom prst="rect">
              <a:avLst/>
            </a:prstGeom>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dirty="0"/>
            </a:p>
          </p:txBody>
        </p:sp>
        <p:sp>
          <p:nvSpPr>
            <p:cNvPr id="5" name="Téglalap 4">
              <a:extLst>
                <a:ext uri="{FF2B5EF4-FFF2-40B4-BE49-F238E27FC236}">
                  <a16:creationId xmlns:a16="http://schemas.microsoft.com/office/drawing/2014/main" id="{07F5AC4F-8381-4E49-9779-53F1CC98066C}"/>
                </a:ext>
              </a:extLst>
            </p:cNvPr>
            <p:cNvSpPr/>
            <p:nvPr/>
          </p:nvSpPr>
          <p:spPr>
            <a:xfrm>
              <a:off x="739905" y="4283627"/>
              <a:ext cx="964800" cy="983988"/>
            </a:xfrm>
            <a:prstGeom prst="rect">
              <a:avLst/>
            </a:prstGeom>
            <a:ln w="508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dirty="0"/>
            </a:p>
          </p:txBody>
        </p:sp>
      </p:grpSp>
      <p:grpSp>
        <p:nvGrpSpPr>
          <p:cNvPr id="10" name="Csoportba foglalás 9">
            <a:extLst>
              <a:ext uri="{FF2B5EF4-FFF2-40B4-BE49-F238E27FC236}">
                <a16:creationId xmlns:a16="http://schemas.microsoft.com/office/drawing/2014/main" id="{1311F86B-4118-4728-8C72-92ACDDAD46DB}"/>
              </a:ext>
            </a:extLst>
          </p:cNvPr>
          <p:cNvGrpSpPr/>
          <p:nvPr/>
        </p:nvGrpSpPr>
        <p:grpSpPr>
          <a:xfrm>
            <a:off x="1100457" y="3883725"/>
            <a:ext cx="234000" cy="2333685"/>
            <a:chOff x="1100457" y="4128824"/>
            <a:chExt cx="234000" cy="2333685"/>
          </a:xfrm>
        </p:grpSpPr>
        <p:sp>
          <p:nvSpPr>
            <p:cNvPr id="8" name="Téglalap 7">
              <a:extLst>
                <a:ext uri="{FF2B5EF4-FFF2-40B4-BE49-F238E27FC236}">
                  <a16:creationId xmlns:a16="http://schemas.microsoft.com/office/drawing/2014/main" id="{EB58B472-7F48-486C-937B-6FFAA229A4D8}"/>
                </a:ext>
              </a:extLst>
            </p:cNvPr>
            <p:cNvSpPr/>
            <p:nvPr/>
          </p:nvSpPr>
          <p:spPr>
            <a:xfrm>
              <a:off x="1100457" y="4298054"/>
              <a:ext cx="234000" cy="2164455"/>
            </a:xfrm>
            <a:prstGeom prst="rec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7" name="Téglalap 6">
              <a:extLst>
                <a:ext uri="{FF2B5EF4-FFF2-40B4-BE49-F238E27FC236}">
                  <a16:creationId xmlns:a16="http://schemas.microsoft.com/office/drawing/2014/main" id="{E9457846-607A-492A-8D59-10D614B3F0BE}"/>
                </a:ext>
              </a:extLst>
            </p:cNvPr>
            <p:cNvSpPr/>
            <p:nvPr/>
          </p:nvSpPr>
          <p:spPr>
            <a:xfrm>
              <a:off x="1138793" y="4134433"/>
              <a:ext cx="157075" cy="229441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9" name="Téglalap 8">
              <a:extLst>
                <a:ext uri="{FF2B5EF4-FFF2-40B4-BE49-F238E27FC236}">
                  <a16:creationId xmlns:a16="http://schemas.microsoft.com/office/drawing/2014/main" id="{7AA93E73-016A-4D2F-9FF0-94CD9CEE4BF2}"/>
                </a:ext>
              </a:extLst>
            </p:cNvPr>
            <p:cNvSpPr/>
            <p:nvPr/>
          </p:nvSpPr>
          <p:spPr>
            <a:xfrm>
              <a:off x="1127572" y="4128824"/>
              <a:ext cx="180000" cy="100977"/>
            </a:xfrm>
            <a:prstGeom prst="rect">
              <a:avLst/>
            </a:prstGeom>
            <a:solidFill>
              <a:srgbClr val="CC3300"/>
            </a:solidFill>
            <a:ln>
              <a:solidFill>
                <a:srgbClr val="CC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grpSp>
      <p:grpSp>
        <p:nvGrpSpPr>
          <p:cNvPr id="27" name="Csoportba foglalás 26">
            <a:extLst>
              <a:ext uri="{FF2B5EF4-FFF2-40B4-BE49-F238E27FC236}">
                <a16:creationId xmlns:a16="http://schemas.microsoft.com/office/drawing/2014/main" id="{CFB66B9B-A747-4759-BD69-6A86A3DF47A1}"/>
              </a:ext>
            </a:extLst>
          </p:cNvPr>
          <p:cNvGrpSpPr/>
          <p:nvPr/>
        </p:nvGrpSpPr>
        <p:grpSpPr>
          <a:xfrm>
            <a:off x="1743831" y="5884532"/>
            <a:ext cx="1098018" cy="461665"/>
            <a:chOff x="1743831" y="6129631"/>
            <a:chExt cx="1098018" cy="461665"/>
          </a:xfrm>
        </p:grpSpPr>
        <p:cxnSp>
          <p:nvCxnSpPr>
            <p:cNvPr id="13" name="Egyenes összekötő nyíllal 12">
              <a:extLst>
                <a:ext uri="{FF2B5EF4-FFF2-40B4-BE49-F238E27FC236}">
                  <a16:creationId xmlns:a16="http://schemas.microsoft.com/office/drawing/2014/main" id="{FD5DA34A-0EDD-4A7D-A46C-3EBD2BE855B1}"/>
                </a:ext>
              </a:extLst>
            </p:cNvPr>
            <p:cNvCxnSpPr>
              <a:cxnSpLocks/>
            </p:cNvCxnSpPr>
            <p:nvPr/>
          </p:nvCxnSpPr>
          <p:spPr>
            <a:xfrm flipH="1">
              <a:off x="1743831" y="6414434"/>
              <a:ext cx="396468" cy="0"/>
            </a:xfrm>
            <a:prstGeom prst="straightConnector1">
              <a:avLst/>
            </a:prstGeom>
            <a:ln w="38100">
              <a:solidFill>
                <a:srgbClr val="FF0000"/>
              </a:solidFill>
              <a:tailEnd type="stealth"/>
            </a:ln>
          </p:spPr>
          <p:style>
            <a:lnRef idx="1">
              <a:schemeClr val="accent1"/>
            </a:lnRef>
            <a:fillRef idx="0">
              <a:schemeClr val="accent1"/>
            </a:fillRef>
            <a:effectRef idx="0">
              <a:schemeClr val="accent1"/>
            </a:effectRef>
            <a:fontRef idx="minor">
              <a:schemeClr val="tx1"/>
            </a:fontRef>
          </p:style>
        </p:cxnSp>
        <p:sp>
          <p:nvSpPr>
            <p:cNvPr id="16" name="Szövegdoboz 15">
              <a:extLst>
                <a:ext uri="{FF2B5EF4-FFF2-40B4-BE49-F238E27FC236}">
                  <a16:creationId xmlns:a16="http://schemas.microsoft.com/office/drawing/2014/main" id="{B2D5BF63-5493-4E17-9D73-549EE722DEF8}"/>
                </a:ext>
              </a:extLst>
            </p:cNvPr>
            <p:cNvSpPr txBox="1"/>
            <p:nvPr/>
          </p:nvSpPr>
          <p:spPr>
            <a:xfrm>
              <a:off x="2128192" y="6129631"/>
              <a:ext cx="713657" cy="461665"/>
            </a:xfrm>
            <a:prstGeom prst="rect">
              <a:avLst/>
            </a:prstGeom>
            <a:noFill/>
          </p:spPr>
          <p:txBody>
            <a:bodyPr wrap="none" rtlCol="0">
              <a:spAutoFit/>
            </a:bodyPr>
            <a:lstStyle/>
            <a:p>
              <a:r>
                <a:rPr lang="hu-HU" sz="2400" dirty="0">
                  <a:latin typeface="Times New Roman" panose="02020603050405020304" pitchFamily="18" charset="0"/>
                  <a:cs typeface="Times New Roman" panose="02020603050405020304" pitchFamily="18" charset="0"/>
                </a:rPr>
                <a:t>cink</a:t>
              </a:r>
            </a:p>
          </p:txBody>
        </p:sp>
      </p:grpSp>
      <p:grpSp>
        <p:nvGrpSpPr>
          <p:cNvPr id="30" name="Csoportba foglalás 29">
            <a:extLst>
              <a:ext uri="{FF2B5EF4-FFF2-40B4-BE49-F238E27FC236}">
                <a16:creationId xmlns:a16="http://schemas.microsoft.com/office/drawing/2014/main" id="{0FD2B079-2F17-4F82-8920-A8D7511496D6}"/>
              </a:ext>
            </a:extLst>
          </p:cNvPr>
          <p:cNvGrpSpPr/>
          <p:nvPr/>
        </p:nvGrpSpPr>
        <p:grpSpPr>
          <a:xfrm>
            <a:off x="1223781" y="3533081"/>
            <a:ext cx="1291797" cy="601001"/>
            <a:chOff x="1223781" y="3778180"/>
            <a:chExt cx="1291797" cy="601001"/>
          </a:xfrm>
        </p:grpSpPr>
        <p:cxnSp>
          <p:nvCxnSpPr>
            <p:cNvPr id="15" name="Egyenes összekötő nyíllal 14">
              <a:extLst>
                <a:ext uri="{FF2B5EF4-FFF2-40B4-BE49-F238E27FC236}">
                  <a16:creationId xmlns:a16="http://schemas.microsoft.com/office/drawing/2014/main" id="{4457D55F-9465-49DA-9801-09DAB3696CDD}"/>
                </a:ext>
              </a:extLst>
            </p:cNvPr>
            <p:cNvCxnSpPr/>
            <p:nvPr/>
          </p:nvCxnSpPr>
          <p:spPr>
            <a:xfrm flipH="1">
              <a:off x="1223781" y="4076251"/>
              <a:ext cx="510494" cy="302930"/>
            </a:xfrm>
            <a:prstGeom prst="straightConnector1">
              <a:avLst/>
            </a:prstGeom>
            <a:ln w="38100">
              <a:solidFill>
                <a:srgbClr val="FF0000"/>
              </a:solidFill>
              <a:tailEnd type="stealth"/>
            </a:ln>
          </p:spPr>
          <p:style>
            <a:lnRef idx="1">
              <a:schemeClr val="accent1"/>
            </a:lnRef>
            <a:fillRef idx="0">
              <a:schemeClr val="accent1"/>
            </a:fillRef>
            <a:effectRef idx="0">
              <a:schemeClr val="accent1"/>
            </a:effectRef>
            <a:fontRef idx="minor">
              <a:schemeClr val="tx1"/>
            </a:fontRef>
          </p:style>
        </p:cxnSp>
        <p:sp>
          <p:nvSpPr>
            <p:cNvPr id="17" name="Szövegdoboz 16">
              <a:extLst>
                <a:ext uri="{FF2B5EF4-FFF2-40B4-BE49-F238E27FC236}">
                  <a16:creationId xmlns:a16="http://schemas.microsoft.com/office/drawing/2014/main" id="{B7EC8249-D7F9-4DF7-AB7B-A57876BA6FFC}"/>
                </a:ext>
              </a:extLst>
            </p:cNvPr>
            <p:cNvSpPr txBox="1"/>
            <p:nvPr/>
          </p:nvSpPr>
          <p:spPr>
            <a:xfrm>
              <a:off x="1665665" y="3778180"/>
              <a:ext cx="849913" cy="461665"/>
            </a:xfrm>
            <a:prstGeom prst="rect">
              <a:avLst/>
            </a:prstGeom>
            <a:noFill/>
          </p:spPr>
          <p:txBody>
            <a:bodyPr wrap="none" rtlCol="0">
              <a:spAutoFit/>
            </a:bodyPr>
            <a:lstStyle/>
            <a:p>
              <a:r>
                <a:rPr lang="hu-HU" sz="2400" dirty="0">
                  <a:latin typeface="Times New Roman" panose="02020603050405020304" pitchFamily="18" charset="0"/>
                  <a:cs typeface="Times New Roman" panose="02020603050405020304" pitchFamily="18" charset="0"/>
                </a:rPr>
                <a:t>grafit</a:t>
              </a:r>
            </a:p>
          </p:txBody>
        </p:sp>
      </p:grpSp>
      <p:grpSp>
        <p:nvGrpSpPr>
          <p:cNvPr id="31" name="Csoportba foglalás 30">
            <a:extLst>
              <a:ext uri="{FF2B5EF4-FFF2-40B4-BE49-F238E27FC236}">
                <a16:creationId xmlns:a16="http://schemas.microsoft.com/office/drawing/2014/main" id="{626A54BE-B032-435E-B5B1-6688682CDD62}"/>
              </a:ext>
            </a:extLst>
          </p:cNvPr>
          <p:cNvGrpSpPr/>
          <p:nvPr/>
        </p:nvGrpSpPr>
        <p:grpSpPr>
          <a:xfrm>
            <a:off x="209541" y="3364071"/>
            <a:ext cx="941211" cy="524093"/>
            <a:chOff x="209541" y="3609170"/>
            <a:chExt cx="941211" cy="524093"/>
          </a:xfrm>
        </p:grpSpPr>
        <p:cxnSp>
          <p:nvCxnSpPr>
            <p:cNvPr id="12" name="Egyenes összekötő nyíllal 11">
              <a:extLst>
                <a:ext uri="{FF2B5EF4-FFF2-40B4-BE49-F238E27FC236}">
                  <a16:creationId xmlns:a16="http://schemas.microsoft.com/office/drawing/2014/main" id="{60E436F4-BFA6-4F3C-89AD-8565EA1C7736}"/>
                </a:ext>
              </a:extLst>
            </p:cNvPr>
            <p:cNvCxnSpPr>
              <a:cxnSpLocks/>
            </p:cNvCxnSpPr>
            <p:nvPr/>
          </p:nvCxnSpPr>
          <p:spPr>
            <a:xfrm>
              <a:off x="708409" y="3883688"/>
              <a:ext cx="442343" cy="249575"/>
            </a:xfrm>
            <a:prstGeom prst="straightConnector1">
              <a:avLst/>
            </a:prstGeom>
            <a:ln w="38100">
              <a:solidFill>
                <a:srgbClr val="FF0000"/>
              </a:solidFill>
              <a:tailEnd type="stealth"/>
            </a:ln>
          </p:spPr>
          <p:style>
            <a:lnRef idx="1">
              <a:schemeClr val="accent1"/>
            </a:lnRef>
            <a:fillRef idx="0">
              <a:schemeClr val="accent1"/>
            </a:fillRef>
            <a:effectRef idx="0">
              <a:schemeClr val="accent1"/>
            </a:effectRef>
            <a:fontRef idx="minor">
              <a:schemeClr val="tx1"/>
            </a:fontRef>
          </p:style>
        </p:cxnSp>
        <p:sp>
          <p:nvSpPr>
            <p:cNvPr id="19" name="Szövegdoboz 18">
              <a:extLst>
                <a:ext uri="{FF2B5EF4-FFF2-40B4-BE49-F238E27FC236}">
                  <a16:creationId xmlns:a16="http://schemas.microsoft.com/office/drawing/2014/main" id="{A55247A5-7CB7-4F77-B979-C180DF3F5523}"/>
                </a:ext>
              </a:extLst>
            </p:cNvPr>
            <p:cNvSpPr txBox="1"/>
            <p:nvPr/>
          </p:nvSpPr>
          <p:spPr>
            <a:xfrm>
              <a:off x="209541" y="3609170"/>
              <a:ext cx="559769" cy="461665"/>
            </a:xfrm>
            <a:prstGeom prst="rect">
              <a:avLst/>
            </a:prstGeom>
            <a:noFill/>
          </p:spPr>
          <p:txBody>
            <a:bodyPr wrap="none" rtlCol="0">
              <a:spAutoFit/>
            </a:bodyPr>
            <a:lstStyle/>
            <a:p>
              <a:r>
                <a:rPr lang="hu-HU" sz="2400" dirty="0">
                  <a:latin typeface="Times New Roman" panose="02020603050405020304" pitchFamily="18" charset="0"/>
                  <a:cs typeface="Times New Roman" panose="02020603050405020304" pitchFamily="18" charset="0"/>
                </a:rPr>
                <a:t>réz</a:t>
              </a:r>
            </a:p>
          </p:txBody>
        </p:sp>
      </p:grpSp>
      <p:grpSp>
        <p:nvGrpSpPr>
          <p:cNvPr id="29" name="Csoportba foglalás 28">
            <a:extLst>
              <a:ext uri="{FF2B5EF4-FFF2-40B4-BE49-F238E27FC236}">
                <a16:creationId xmlns:a16="http://schemas.microsoft.com/office/drawing/2014/main" id="{8C28CBB3-B093-4E04-AF72-532505264ACE}"/>
              </a:ext>
            </a:extLst>
          </p:cNvPr>
          <p:cNvGrpSpPr/>
          <p:nvPr/>
        </p:nvGrpSpPr>
        <p:grpSpPr>
          <a:xfrm>
            <a:off x="1318388" y="4087416"/>
            <a:ext cx="1648769" cy="461665"/>
            <a:chOff x="1318388" y="4332515"/>
            <a:chExt cx="1648769" cy="461665"/>
          </a:xfrm>
        </p:grpSpPr>
        <p:cxnSp>
          <p:nvCxnSpPr>
            <p:cNvPr id="20" name="Egyenes összekötő nyíllal 19">
              <a:extLst>
                <a:ext uri="{FF2B5EF4-FFF2-40B4-BE49-F238E27FC236}">
                  <a16:creationId xmlns:a16="http://schemas.microsoft.com/office/drawing/2014/main" id="{EF40FCBB-9CBB-41BC-8386-33BDFD9D6E85}"/>
                </a:ext>
              </a:extLst>
            </p:cNvPr>
            <p:cNvCxnSpPr>
              <a:cxnSpLocks/>
            </p:cNvCxnSpPr>
            <p:nvPr/>
          </p:nvCxnSpPr>
          <p:spPr>
            <a:xfrm flipH="1">
              <a:off x="1318388" y="4617218"/>
              <a:ext cx="766645" cy="103555"/>
            </a:xfrm>
            <a:prstGeom prst="straightConnector1">
              <a:avLst/>
            </a:prstGeom>
            <a:ln w="38100">
              <a:solidFill>
                <a:srgbClr val="FF0000"/>
              </a:solidFill>
              <a:tailEnd type="stealth"/>
            </a:ln>
          </p:spPr>
          <p:style>
            <a:lnRef idx="1">
              <a:schemeClr val="accent1"/>
            </a:lnRef>
            <a:fillRef idx="0">
              <a:schemeClr val="accent1"/>
            </a:fillRef>
            <a:effectRef idx="0">
              <a:schemeClr val="accent1"/>
            </a:effectRef>
            <a:fontRef idx="minor">
              <a:schemeClr val="tx1"/>
            </a:fontRef>
          </p:style>
        </p:cxnSp>
        <p:sp>
          <p:nvSpPr>
            <p:cNvPr id="25" name="Szövegdoboz 24">
              <a:extLst>
                <a:ext uri="{FF2B5EF4-FFF2-40B4-BE49-F238E27FC236}">
                  <a16:creationId xmlns:a16="http://schemas.microsoft.com/office/drawing/2014/main" id="{696852F1-E6E3-42D7-A639-6B82350FC6F9}"/>
                </a:ext>
              </a:extLst>
            </p:cNvPr>
            <p:cNvSpPr txBox="1"/>
            <p:nvPr/>
          </p:nvSpPr>
          <p:spPr>
            <a:xfrm>
              <a:off x="2029080" y="4332515"/>
              <a:ext cx="938077" cy="461665"/>
            </a:xfrm>
            <a:prstGeom prst="rect">
              <a:avLst/>
            </a:prstGeom>
            <a:noFill/>
          </p:spPr>
          <p:txBody>
            <a:bodyPr wrap="none" rtlCol="0">
              <a:spAutoFit/>
            </a:bodyPr>
            <a:lstStyle/>
            <a:p>
              <a:r>
                <a:rPr lang="hu-HU" sz="2400" dirty="0">
                  <a:latin typeface="Times New Roman" panose="02020603050405020304" pitchFamily="18" charset="0"/>
                  <a:cs typeface="Times New Roman" panose="02020603050405020304" pitchFamily="18" charset="0"/>
                </a:rPr>
                <a:t>MnO</a:t>
              </a:r>
              <a:r>
                <a:rPr lang="hu-HU" sz="2400" baseline="-25000" dirty="0">
                  <a:latin typeface="Times New Roman" panose="02020603050405020304" pitchFamily="18" charset="0"/>
                  <a:cs typeface="Times New Roman" panose="02020603050405020304" pitchFamily="18" charset="0"/>
                </a:rPr>
                <a:t>2</a:t>
              </a:r>
            </a:p>
          </p:txBody>
        </p:sp>
      </p:grpSp>
      <p:grpSp>
        <p:nvGrpSpPr>
          <p:cNvPr id="28" name="Csoportba foglalás 27">
            <a:extLst>
              <a:ext uri="{FF2B5EF4-FFF2-40B4-BE49-F238E27FC236}">
                <a16:creationId xmlns:a16="http://schemas.microsoft.com/office/drawing/2014/main" id="{EC012C5D-C80B-41EE-B254-7CE44E81247A}"/>
              </a:ext>
            </a:extLst>
          </p:cNvPr>
          <p:cNvGrpSpPr/>
          <p:nvPr/>
        </p:nvGrpSpPr>
        <p:grpSpPr>
          <a:xfrm>
            <a:off x="1507634" y="4584810"/>
            <a:ext cx="1886239" cy="1200329"/>
            <a:chOff x="1507634" y="4829909"/>
            <a:chExt cx="1886239" cy="1200329"/>
          </a:xfrm>
        </p:grpSpPr>
        <p:cxnSp>
          <p:nvCxnSpPr>
            <p:cNvPr id="14" name="Egyenes összekötő nyíllal 13">
              <a:extLst>
                <a:ext uri="{FF2B5EF4-FFF2-40B4-BE49-F238E27FC236}">
                  <a16:creationId xmlns:a16="http://schemas.microsoft.com/office/drawing/2014/main" id="{9B41A94C-3F8C-4A8E-B2DD-EE64B373AC3A}"/>
                </a:ext>
              </a:extLst>
            </p:cNvPr>
            <p:cNvCxnSpPr>
              <a:cxnSpLocks/>
            </p:cNvCxnSpPr>
            <p:nvPr/>
          </p:nvCxnSpPr>
          <p:spPr>
            <a:xfrm flipH="1">
              <a:off x="1507634" y="5422484"/>
              <a:ext cx="657786" cy="0"/>
            </a:xfrm>
            <a:prstGeom prst="straightConnector1">
              <a:avLst/>
            </a:prstGeom>
            <a:ln w="38100">
              <a:solidFill>
                <a:srgbClr val="FF0000"/>
              </a:solidFill>
              <a:tailEnd type="stealth"/>
            </a:ln>
          </p:spPr>
          <p:style>
            <a:lnRef idx="1">
              <a:schemeClr val="accent1"/>
            </a:lnRef>
            <a:fillRef idx="0">
              <a:schemeClr val="accent1"/>
            </a:fillRef>
            <a:effectRef idx="0">
              <a:schemeClr val="accent1"/>
            </a:effectRef>
            <a:fontRef idx="minor">
              <a:schemeClr val="tx1"/>
            </a:fontRef>
          </p:style>
        </p:cxnSp>
        <p:sp>
          <p:nvSpPr>
            <p:cNvPr id="26" name="Szövegdoboz 25">
              <a:extLst>
                <a:ext uri="{FF2B5EF4-FFF2-40B4-BE49-F238E27FC236}">
                  <a16:creationId xmlns:a16="http://schemas.microsoft.com/office/drawing/2014/main" id="{6236A004-9015-4DD2-B686-CF19E89703A2}"/>
                </a:ext>
              </a:extLst>
            </p:cNvPr>
            <p:cNvSpPr txBox="1"/>
            <p:nvPr/>
          </p:nvSpPr>
          <p:spPr>
            <a:xfrm>
              <a:off x="1998939" y="4829909"/>
              <a:ext cx="1394934" cy="1200329"/>
            </a:xfrm>
            <a:prstGeom prst="rect">
              <a:avLst/>
            </a:prstGeom>
            <a:noFill/>
          </p:spPr>
          <p:txBody>
            <a:bodyPr wrap="none" rtlCol="0">
              <a:spAutoFit/>
            </a:bodyPr>
            <a:lstStyle/>
            <a:p>
              <a:pPr algn="ctr"/>
              <a:r>
                <a:rPr lang="hu-HU" sz="2400" dirty="0">
                  <a:latin typeface="Times New Roman" panose="02020603050405020304" pitchFamily="18" charset="0"/>
                  <a:cs typeface="Times New Roman" panose="02020603050405020304" pitchFamily="18" charset="0"/>
                </a:rPr>
                <a:t>zselésített</a:t>
              </a:r>
              <a:br>
                <a:rPr lang="hu-HU" sz="2400" dirty="0">
                  <a:latin typeface="Times New Roman" panose="02020603050405020304" pitchFamily="18" charset="0"/>
                  <a:cs typeface="Times New Roman" panose="02020603050405020304" pitchFamily="18" charset="0"/>
                </a:rPr>
              </a:br>
              <a:r>
                <a:rPr lang="hu-HU" sz="2400" dirty="0">
                  <a:latin typeface="Times New Roman" panose="02020603050405020304" pitchFamily="18" charset="0"/>
                  <a:cs typeface="Times New Roman" panose="02020603050405020304" pitchFamily="18" charset="0"/>
                </a:rPr>
                <a:t>NH</a:t>
              </a:r>
              <a:r>
                <a:rPr lang="hu-HU" sz="2400" baseline="-25000" dirty="0">
                  <a:latin typeface="Times New Roman" panose="02020603050405020304" pitchFamily="18" charset="0"/>
                  <a:cs typeface="Times New Roman" panose="02020603050405020304" pitchFamily="18" charset="0"/>
                </a:rPr>
                <a:t>4</a:t>
              </a:r>
              <a:r>
                <a:rPr lang="hu-HU" sz="2400" dirty="0">
                  <a:latin typeface="Times New Roman" panose="02020603050405020304" pitchFamily="18" charset="0"/>
                  <a:cs typeface="Times New Roman" panose="02020603050405020304" pitchFamily="18" charset="0"/>
                </a:rPr>
                <a:t>Cl,</a:t>
              </a:r>
              <a:br>
                <a:rPr lang="hu-HU" sz="2400" dirty="0">
                  <a:latin typeface="Times New Roman" panose="02020603050405020304" pitchFamily="18" charset="0"/>
                  <a:cs typeface="Times New Roman" panose="02020603050405020304" pitchFamily="18" charset="0"/>
                </a:rPr>
              </a:br>
              <a:r>
                <a:rPr lang="hu-HU" sz="2400" dirty="0">
                  <a:latin typeface="Times New Roman" panose="02020603050405020304" pitchFamily="18" charset="0"/>
                  <a:cs typeface="Times New Roman" panose="02020603050405020304" pitchFamily="18" charset="0"/>
                </a:rPr>
                <a:t>ZnCl</a:t>
              </a:r>
              <a:r>
                <a:rPr lang="hu-HU" sz="2400" baseline="-25000" dirty="0">
                  <a:latin typeface="Times New Roman" panose="02020603050405020304" pitchFamily="18" charset="0"/>
                  <a:cs typeface="Times New Roman" panose="02020603050405020304" pitchFamily="18" charset="0"/>
                </a:rPr>
                <a:t>2</a:t>
              </a:r>
            </a:p>
          </p:txBody>
        </p:sp>
      </p:grpSp>
    </p:spTree>
    <p:extLst>
      <p:ext uri="{BB962C8B-B14F-4D97-AF65-F5344CB8AC3E}">
        <p14:creationId xmlns:p14="http://schemas.microsoft.com/office/powerpoint/2010/main" val="313888449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a:xfrm>
            <a:off x="838200" y="149355"/>
            <a:ext cx="10515600" cy="1404588"/>
          </a:xfrm>
        </p:spPr>
        <p:txBody>
          <a:bodyPr/>
          <a:lstStyle/>
          <a:p>
            <a:pPr algn="ctr"/>
            <a:r>
              <a:rPr lang="hu-HU" dirty="0">
                <a:latin typeface="Times New Roman" panose="02020603050405020304" pitchFamily="18" charset="0"/>
                <a:cs typeface="Times New Roman" panose="02020603050405020304" pitchFamily="18" charset="0"/>
              </a:rPr>
              <a:t>Akkumulátorok</a:t>
            </a:r>
          </a:p>
        </p:txBody>
      </p:sp>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557614"/>
            <a:ext cx="11582400" cy="5113009"/>
          </a:xfrm>
        </p:spPr>
        <p:txBody>
          <a:bodyPr>
            <a:normAutofit fontScale="92500" lnSpcReduction="20000"/>
          </a:bodyPr>
          <a:lstStyle/>
          <a:p>
            <a:r>
              <a:rPr lang="hu-HU" dirty="0">
                <a:latin typeface="Times New Roman" panose="02020603050405020304" pitchFamily="18" charset="0"/>
                <a:cs typeface="Times New Roman" panose="02020603050405020304" pitchFamily="18" charset="0"/>
              </a:rPr>
              <a:t>Az elmúlt évtizedekbe az egyik legnagyobb fejlődést mutató terület – szintén a hordozható elektronikus eszközök megjelenése miatt!</a:t>
            </a:r>
          </a:p>
          <a:p>
            <a:r>
              <a:rPr lang="hu-HU" dirty="0">
                <a:latin typeface="Times New Roman" panose="02020603050405020304" pitchFamily="18" charset="0"/>
                <a:cs typeface="Times New Roman" panose="02020603050405020304" pitchFamily="18" charset="0"/>
              </a:rPr>
              <a:t>Csak a legfontosabb típusok történeti áttekintése:</a:t>
            </a:r>
          </a:p>
          <a:p>
            <a:pPr lvl="1">
              <a:buFont typeface="Wingdings" panose="05000000000000000000" pitchFamily="2" charset="2"/>
              <a:buChar char="§"/>
            </a:pPr>
            <a:r>
              <a:rPr lang="hu-HU" dirty="0">
                <a:latin typeface="Times New Roman" panose="02020603050405020304" pitchFamily="18" charset="0"/>
                <a:cs typeface="Times New Roman" panose="02020603050405020304" pitchFamily="18" charset="0"/>
              </a:rPr>
              <a:t>ólomakkumulátor – az első a hétköznapi gyakorlatban használható akkumulátor, még ma is a legtöbbet ebből gyártják – nehéz, környezetszennyező, de jól bírja a terhelést, és a hagyományos autókat gyártó ipar a legnagyobb felvevőpiaca.</a:t>
            </a:r>
          </a:p>
          <a:p>
            <a:pPr lvl="1">
              <a:buFont typeface="Wingdings" panose="05000000000000000000" pitchFamily="2" charset="2"/>
              <a:buChar char="§"/>
            </a:pPr>
            <a:r>
              <a:rPr lang="hu-HU" dirty="0" err="1">
                <a:latin typeface="Times New Roman" panose="02020603050405020304" pitchFamily="18" charset="0"/>
                <a:cs typeface="Times New Roman" panose="02020603050405020304" pitchFamily="18" charset="0"/>
              </a:rPr>
              <a:t>NiCd</a:t>
            </a:r>
            <a:r>
              <a:rPr lang="hu-HU" dirty="0">
                <a:latin typeface="Times New Roman" panose="02020603050405020304" pitchFamily="18" charset="0"/>
                <a:cs typeface="Times New Roman" panose="02020603050405020304" pitchFamily="18" charset="0"/>
              </a:rPr>
              <a:t> akkumulátor – anód: fém kadmium, katód: Ni(III)OOH, az elektrolit KOH – sokszor feltölthető, alig „szivárog” belőle a töltés, de drága, kisebb töltéssűrűségű, ismert a „memória hatás”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nem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teljes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lemerültség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esetén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való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töltéskor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az</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akkumulátor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megjegyzi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hogy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nem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lett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kihasználva</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teljes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kapacitása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és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ez</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feszültségcsökkenéshez</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vezet</a:t>
            </a:r>
            <a:r>
              <a:rPr lang="en-US" dirty="0">
                <a:latin typeface="Times New Roman" panose="02020603050405020304" pitchFamily="18" charset="0"/>
                <a:cs typeface="Times New Roman" panose="02020603050405020304" pitchFamily="18" charset="0"/>
              </a:rPr>
              <a:t>)</a:t>
            </a:r>
            <a:r>
              <a:rPr lang="hu-HU" dirty="0">
                <a:latin typeface="Times New Roman" panose="02020603050405020304" pitchFamily="18" charset="0"/>
                <a:cs typeface="Times New Roman" panose="02020603050405020304" pitchFamily="18" charset="0"/>
              </a:rPr>
              <a:t>!</a:t>
            </a:r>
          </a:p>
          <a:p>
            <a:pPr lvl="1">
              <a:buFont typeface="Wingdings" panose="05000000000000000000" pitchFamily="2" charset="2"/>
              <a:buChar char="§"/>
            </a:pPr>
            <a:r>
              <a:rPr lang="hu-HU" dirty="0" err="1">
                <a:latin typeface="Times New Roman" panose="02020603050405020304" pitchFamily="18" charset="0"/>
                <a:cs typeface="Times New Roman" panose="02020603050405020304" pitchFamily="18" charset="0"/>
              </a:rPr>
              <a:t>NiMH</a:t>
            </a:r>
            <a:r>
              <a:rPr lang="hu-HU" dirty="0">
                <a:latin typeface="Times New Roman" panose="02020603050405020304" pitchFamily="18" charset="0"/>
                <a:cs typeface="Times New Roman" panose="02020603050405020304" pitchFamily="18" charset="0"/>
              </a:rPr>
              <a:t> akkumulátorok – a kadmiumot hidrogén megkötő ötvözet helyettesíti – kapacitása a </a:t>
            </a:r>
            <a:r>
              <a:rPr lang="hu-HU" dirty="0" err="1">
                <a:latin typeface="Times New Roman" panose="02020603050405020304" pitchFamily="18" charset="0"/>
                <a:cs typeface="Times New Roman" panose="02020603050405020304" pitchFamily="18" charset="0"/>
              </a:rPr>
              <a:t>NiCd</a:t>
            </a:r>
            <a:r>
              <a:rPr lang="hu-HU" dirty="0">
                <a:latin typeface="Times New Roman" panose="02020603050405020304" pitchFamily="18" charset="0"/>
                <a:cs typeface="Times New Roman" panose="02020603050405020304" pitchFamily="18" charset="0"/>
              </a:rPr>
              <a:t> 2-3-szorosa, de a</a:t>
            </a:r>
            <a:r>
              <a:rPr lang="en-US" dirty="0">
                <a:latin typeface="Times New Roman" panose="02020603050405020304" pitchFamily="18" charset="0"/>
                <a:cs typeface="Times New Roman" panose="02020603050405020304" pitchFamily="18" charset="0"/>
              </a:rPr>
              <a:t>z </a:t>
            </a:r>
            <a:r>
              <a:rPr lang="en-US" dirty="0" err="1">
                <a:latin typeface="Times New Roman" panose="02020603050405020304" pitchFamily="18" charset="0"/>
                <a:cs typeface="Times New Roman" panose="02020603050405020304" pitchFamily="18" charset="0"/>
              </a:rPr>
              <a:t>elektrolit</a:t>
            </a:r>
            <a:r>
              <a:rPr lang="hu-HU" dirty="0">
                <a:latin typeface="Times New Roman" panose="02020603050405020304" pitchFamily="18" charset="0"/>
                <a:cs typeface="Times New Roman" panose="02020603050405020304" pitchFamily="18" charset="0"/>
              </a:rPr>
              <a:t> „szivárgás” jelentősebb.</a:t>
            </a:r>
          </a:p>
          <a:p>
            <a:pPr lvl="1">
              <a:buFont typeface="Wingdings" panose="05000000000000000000" pitchFamily="2" charset="2"/>
              <a:buChar char="§"/>
            </a:pPr>
            <a:r>
              <a:rPr lang="hu-HU" dirty="0">
                <a:latin typeface="Times New Roman" panose="02020603050405020304" pitchFamily="18" charset="0"/>
                <a:cs typeface="Times New Roman" panose="02020603050405020304" pitchFamily="18" charset="0"/>
              </a:rPr>
              <a:t>Lítiumion akkumulátor – könnyebbek, nagyobb töltéssűrűségűek, nincs „memória hatás”, alig „szivárog”, alig tartalmaz környezetszennyező komponenst, és magas cellapotenciál, de túltöltés esetén robbanhat, védőáramkörök kellenek hozzá, öregedési problémák lépnek fel tároláskor.</a:t>
            </a:r>
          </a:p>
          <a:p>
            <a:pPr lvl="1">
              <a:buFont typeface="Wingdings" panose="05000000000000000000" pitchFamily="2" charset="2"/>
              <a:buChar char="§"/>
            </a:pPr>
            <a:r>
              <a:rPr lang="hu-HU" dirty="0">
                <a:latin typeface="Times New Roman" panose="02020603050405020304" pitchFamily="18" charset="0"/>
                <a:cs typeface="Times New Roman" panose="02020603050405020304" pitchFamily="18" charset="0"/>
              </a:rPr>
              <a:t>... és a fejlődés még gyorsabb, mint a galvánelemeknél!</a:t>
            </a:r>
          </a:p>
        </p:txBody>
      </p:sp>
    </p:spTree>
    <p:extLst>
      <p:ext uri="{BB962C8B-B14F-4D97-AF65-F5344CB8AC3E}">
        <p14:creationId xmlns:p14="http://schemas.microsoft.com/office/powerpoint/2010/main" val="36615173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hu-HU" dirty="0">
                <a:latin typeface="Times New Roman" panose="02020603050405020304" pitchFamily="18" charset="0"/>
                <a:cs typeface="Times New Roman" panose="02020603050405020304" pitchFamily="18" charset="0"/>
              </a:rPr>
              <a:t>Elektrolízis</a:t>
            </a:r>
          </a:p>
        </p:txBody>
      </p:sp>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662545"/>
            <a:ext cx="11582400" cy="4993088"/>
          </a:xfrm>
        </p:spPr>
        <p:txBody>
          <a:bodyPr>
            <a:normAutofit/>
          </a:bodyPr>
          <a:lstStyle/>
          <a:p>
            <a:r>
              <a:rPr lang="hu-HU" dirty="0">
                <a:latin typeface="Times New Roman" panose="02020603050405020304" pitchFamily="18" charset="0"/>
                <a:cs typeface="Times New Roman" panose="02020603050405020304" pitchFamily="18" charset="0"/>
              </a:rPr>
              <a:t>Az önként végbe nem menő </a:t>
            </a:r>
            <a:r>
              <a:rPr lang="hu-HU" dirty="0" err="1">
                <a:latin typeface="Times New Roman" panose="02020603050405020304" pitchFamily="18" charset="0"/>
                <a:cs typeface="Times New Roman" panose="02020603050405020304" pitchFamily="18" charset="0"/>
              </a:rPr>
              <a:t>redoxi</a:t>
            </a:r>
            <a:r>
              <a:rPr lang="hu-HU" dirty="0">
                <a:latin typeface="Times New Roman" panose="02020603050405020304" pitchFamily="18" charset="0"/>
                <a:cs typeface="Times New Roman" panose="02020603050405020304" pitchFamily="18" charset="0"/>
              </a:rPr>
              <a:t> reakciók, megfelelő feszültség </a:t>
            </a:r>
            <a:r>
              <a:rPr lang="hu-HU" dirty="0" err="1">
                <a:latin typeface="Times New Roman" panose="02020603050405020304" pitchFamily="18" charset="0"/>
                <a:cs typeface="Times New Roman" panose="02020603050405020304" pitchFamily="18" charset="0"/>
              </a:rPr>
              <a:t>alkalmazá-sával</a:t>
            </a:r>
            <a:r>
              <a:rPr lang="hu-HU" dirty="0">
                <a:latin typeface="Times New Roman" panose="02020603050405020304" pitchFamily="18" charset="0"/>
                <a:cs typeface="Times New Roman" panose="02020603050405020304" pitchFamily="18" charset="0"/>
              </a:rPr>
              <a:t> kiválthatók, amit pl. az akkumulátorok töltésekor is megvalósítunk! Az ilyen eljárásokat nevezzük elektrolízisnek!</a:t>
            </a:r>
          </a:p>
          <a:p>
            <a:r>
              <a:rPr lang="hu-HU" dirty="0">
                <a:latin typeface="Times New Roman" panose="02020603050405020304" pitchFamily="18" charset="0"/>
                <a:cs typeface="Times New Roman" panose="02020603050405020304" pitchFamily="18" charset="0"/>
              </a:rPr>
              <a:t>A kémiai szintézisben, és az ipari folyamatokban is használunk ilyen </a:t>
            </a:r>
            <a:r>
              <a:rPr lang="hu-HU" dirty="0" err="1">
                <a:latin typeface="Times New Roman" panose="02020603050405020304" pitchFamily="18" charset="0"/>
                <a:cs typeface="Times New Roman" panose="02020603050405020304" pitchFamily="18" charset="0"/>
              </a:rPr>
              <a:t>eljáráso-kat</a:t>
            </a:r>
            <a:r>
              <a:rPr lang="hu-HU" dirty="0">
                <a:latin typeface="Times New Roman" panose="02020603050405020304" pitchFamily="18" charset="0"/>
                <a:cs typeface="Times New Roman" panose="02020603050405020304" pitchFamily="18" charset="0"/>
              </a:rPr>
              <a:t>! Pl. fémek előállítása, fém-, vagy oxid bevonatok készítése, </a:t>
            </a:r>
            <a:r>
              <a:rPr lang="hu-HU" dirty="0" err="1">
                <a:latin typeface="Times New Roman" panose="02020603050405020304" pitchFamily="18" charset="0"/>
                <a:cs typeface="Times New Roman" panose="02020603050405020304" pitchFamily="18" charset="0"/>
              </a:rPr>
              <a:t>NaOH</a:t>
            </a:r>
            <a:r>
              <a:rPr lang="hu-HU" dirty="0">
                <a:latin typeface="Times New Roman" panose="02020603050405020304" pitchFamily="18" charset="0"/>
                <a:cs typeface="Times New Roman" panose="02020603050405020304" pitchFamily="18" charset="0"/>
              </a:rPr>
              <a:t>, és Cl</a:t>
            </a:r>
            <a:r>
              <a:rPr lang="hu-HU" baseline="-25000" dirty="0">
                <a:latin typeface="Times New Roman" panose="02020603050405020304" pitchFamily="18" charset="0"/>
                <a:cs typeface="Times New Roman" panose="02020603050405020304" pitchFamily="18" charset="0"/>
              </a:rPr>
              <a:t>2</a:t>
            </a:r>
            <a:r>
              <a:rPr lang="hu-HU" dirty="0">
                <a:latin typeface="Times New Roman" panose="02020603050405020304" pitchFamily="18" charset="0"/>
                <a:cs typeface="Times New Roman" panose="02020603050405020304" pitchFamily="18" charset="0"/>
              </a:rPr>
              <a:t>  előállítása </a:t>
            </a:r>
            <a:r>
              <a:rPr lang="hu-HU" dirty="0" err="1">
                <a:latin typeface="Times New Roman" panose="02020603050405020304" pitchFamily="18" charset="0"/>
                <a:cs typeface="Times New Roman" panose="02020603050405020304" pitchFamily="18" charset="0"/>
              </a:rPr>
              <a:t>NaCl</a:t>
            </a:r>
            <a:r>
              <a:rPr lang="hu-HU" dirty="0">
                <a:latin typeface="Times New Roman" panose="02020603050405020304" pitchFamily="18" charset="0"/>
                <a:cs typeface="Times New Roman" panose="02020603050405020304" pitchFamily="18" charset="0"/>
              </a:rPr>
              <a:t> elektrolízisével, stb.</a:t>
            </a:r>
          </a:p>
          <a:p>
            <a:r>
              <a:rPr lang="hu-HU" dirty="0">
                <a:latin typeface="Times New Roman" panose="02020603050405020304" pitchFamily="18" charset="0"/>
                <a:cs typeface="Times New Roman" panose="02020603050405020304" pitchFamily="18" charset="0"/>
              </a:rPr>
              <a:t>A jelenséget leíró törvények az ún. Faraday törvények:</a:t>
            </a:r>
          </a:p>
          <a:p>
            <a:pPr lvl="1">
              <a:buFont typeface="Wingdings" panose="05000000000000000000" pitchFamily="2" charset="2"/>
              <a:buChar char="§"/>
            </a:pPr>
            <a:r>
              <a:rPr lang="hu-HU" dirty="0">
                <a:latin typeface="Times New Roman" panose="02020603050405020304" pitchFamily="18" charset="0"/>
                <a:cs typeface="Times New Roman" panose="02020603050405020304" pitchFamily="18" charset="0"/>
              </a:rPr>
              <a:t>Faraday I. – az átalakult anyag tömege arányos az </a:t>
            </a:r>
            <a:r>
              <a:rPr lang="hu-HU" dirty="0" err="1">
                <a:latin typeface="Times New Roman" panose="02020603050405020304" pitchFamily="18" charset="0"/>
                <a:cs typeface="Times New Roman" panose="02020603050405020304" pitchFamily="18" charset="0"/>
              </a:rPr>
              <a:t>elektrolizáló</a:t>
            </a:r>
            <a:r>
              <a:rPr lang="hu-HU" dirty="0">
                <a:latin typeface="Times New Roman" panose="02020603050405020304" pitchFamily="18" charset="0"/>
                <a:cs typeface="Times New Roman" panose="02020603050405020304" pitchFamily="18" charset="0"/>
              </a:rPr>
              <a:t> cellán áthaladó töltés-</a:t>
            </a:r>
            <a:r>
              <a:rPr lang="hu-HU" dirty="0" err="1">
                <a:latin typeface="Times New Roman" panose="02020603050405020304" pitchFamily="18" charset="0"/>
                <a:cs typeface="Times New Roman" panose="02020603050405020304" pitchFamily="18" charset="0"/>
              </a:rPr>
              <a:t>sel</a:t>
            </a:r>
            <a:r>
              <a:rPr lang="hu-HU" dirty="0">
                <a:latin typeface="Times New Roman" panose="02020603050405020304" pitchFamily="18" charset="0"/>
                <a:cs typeface="Times New Roman" panose="02020603050405020304" pitchFamily="18" charset="0"/>
              </a:rPr>
              <a:t>, azaz m=</a:t>
            </a:r>
            <a:r>
              <a:rPr lang="hu-HU" dirty="0" err="1">
                <a:latin typeface="Times New Roman" panose="02020603050405020304" pitchFamily="18" charset="0"/>
                <a:cs typeface="Times New Roman" panose="02020603050405020304" pitchFamily="18" charset="0"/>
              </a:rPr>
              <a:t>k·Q</a:t>
            </a:r>
            <a:r>
              <a:rPr lang="hu-HU" dirty="0">
                <a:latin typeface="Times New Roman" panose="02020603050405020304" pitchFamily="18" charset="0"/>
                <a:cs typeface="Times New Roman" panose="02020603050405020304" pitchFamily="18" charset="0"/>
              </a:rPr>
              <a:t>, állandó áramerősség esetén m=</a:t>
            </a:r>
            <a:r>
              <a:rPr lang="hu-HU" dirty="0" err="1">
                <a:latin typeface="Times New Roman" panose="02020603050405020304" pitchFamily="18" charset="0"/>
                <a:cs typeface="Times New Roman" panose="02020603050405020304" pitchFamily="18" charset="0"/>
              </a:rPr>
              <a:t>k·I·t</a:t>
            </a:r>
            <a:endParaRPr lang="hu-HU"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
            </a:pPr>
            <a:r>
              <a:rPr lang="hu-HU" dirty="0">
                <a:latin typeface="Times New Roman" panose="02020603050405020304" pitchFamily="18" charset="0"/>
                <a:cs typeface="Times New Roman" panose="02020603050405020304" pitchFamily="18" charset="0"/>
              </a:rPr>
              <a:t>Faraday II. – az arányossági tényező kiszámítható az átalakulásban résztvevő anyag molekula/atomtömegéből, az elektronszám változásból (z) és a Faraday-állandóból</a:t>
            </a:r>
            <a:br>
              <a:rPr lang="hu-HU" dirty="0">
                <a:latin typeface="Times New Roman" panose="02020603050405020304" pitchFamily="18" charset="0"/>
                <a:cs typeface="Times New Roman" panose="02020603050405020304" pitchFamily="18" charset="0"/>
              </a:rPr>
            </a:br>
            <a:r>
              <a:rPr lang="hu-HU" dirty="0">
                <a:latin typeface="Times New Roman" panose="02020603050405020304" pitchFamily="18" charset="0"/>
                <a:cs typeface="Times New Roman" panose="02020603050405020304" pitchFamily="18" charset="0"/>
              </a:rPr>
              <a:t>k = M/</a:t>
            </a:r>
            <a:r>
              <a:rPr lang="hu-HU" dirty="0" err="1">
                <a:latin typeface="Times New Roman" panose="02020603050405020304" pitchFamily="18" charset="0"/>
                <a:cs typeface="Times New Roman" panose="02020603050405020304" pitchFamily="18" charset="0"/>
              </a:rPr>
              <a:t>zF</a:t>
            </a:r>
            <a:r>
              <a:rPr lang="hu-HU" dirty="0">
                <a:latin typeface="Times New Roman" panose="02020603050405020304" pitchFamily="18" charset="0"/>
                <a:cs typeface="Times New Roman" panose="02020603050405020304" pitchFamily="18" charset="0"/>
              </a:rPr>
              <a:t> vagy elem esetén k = A/</a:t>
            </a:r>
            <a:r>
              <a:rPr lang="hu-HU" dirty="0" err="1">
                <a:latin typeface="Times New Roman" panose="02020603050405020304" pitchFamily="18" charset="0"/>
                <a:cs typeface="Times New Roman" panose="02020603050405020304" pitchFamily="18" charset="0"/>
              </a:rPr>
              <a:t>zF</a:t>
            </a:r>
            <a:endParaRPr lang="hu-HU" dirty="0">
              <a:latin typeface="Times New Roman" panose="02020603050405020304" pitchFamily="18" charset="0"/>
              <a:cs typeface="Times New Roman" panose="02020603050405020304" pitchFamily="18" charset="0"/>
            </a:endParaRPr>
          </a:p>
          <a:p>
            <a:endParaRPr lang="hu-HU" dirty="0">
              <a:latin typeface="Times New Roman" panose="02020603050405020304" pitchFamily="18" charset="0"/>
              <a:cs typeface="Times New Roman" panose="02020603050405020304" pitchFamily="18" charset="0"/>
            </a:endParaRPr>
          </a:p>
          <a:p>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623102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p:txBody>
          <a:bodyPr/>
          <a:lstStyle/>
          <a:p>
            <a:pPr algn="ctr"/>
            <a:r>
              <a:rPr lang="hu-HU" dirty="0">
                <a:latin typeface="Times New Roman" panose="02020603050405020304" pitchFamily="18" charset="0"/>
                <a:cs typeface="Times New Roman" panose="02020603050405020304" pitchFamily="18" charset="0"/>
              </a:rPr>
              <a:t>Irodalom</a:t>
            </a:r>
          </a:p>
        </p:txBody>
      </p:sp>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174171" y="1596572"/>
            <a:ext cx="11858171" cy="5109028"/>
          </a:xfrm>
        </p:spPr>
        <p:txBody>
          <a:bodyPr>
            <a:normAutofit/>
          </a:bodyPr>
          <a:lstStyle/>
          <a:p>
            <a:pPr marL="723900" indent="-723900">
              <a:buNone/>
            </a:pPr>
            <a:r>
              <a:rPr lang="hu-HU" dirty="0">
                <a:latin typeface="Times New Roman" panose="02020603050405020304" pitchFamily="18" charset="0"/>
                <a:cs typeface="Times New Roman" panose="02020603050405020304" pitchFamily="18" charset="0"/>
              </a:rPr>
              <a:t>[43]	</a:t>
            </a:r>
            <a:r>
              <a:rPr lang="hu-HU" i="1" dirty="0">
                <a:latin typeface="Times New Roman" panose="02020603050405020304" pitchFamily="18" charset="0"/>
                <a:cs typeface="Times New Roman" panose="02020603050405020304" pitchFamily="18" charset="0"/>
              </a:rPr>
              <a:t>Fizika</a:t>
            </a:r>
            <a:r>
              <a:rPr lang="hu-HU" dirty="0">
                <a:latin typeface="Times New Roman" panose="02020603050405020304" pitchFamily="18" charset="0"/>
                <a:cs typeface="Times New Roman" panose="02020603050405020304" pitchFamily="18" charset="0"/>
              </a:rPr>
              <a:t> Főszerkesztő: Holics László, Akadémiai Kiadó, Bp. 2011, 463-466. oldalak.</a:t>
            </a:r>
          </a:p>
          <a:p>
            <a:pPr marL="723900" indent="-723900">
              <a:buNone/>
            </a:pPr>
            <a:r>
              <a:rPr lang="hu-HU" dirty="0">
                <a:latin typeface="Times New Roman" panose="02020603050405020304" pitchFamily="18" charset="0"/>
                <a:cs typeface="Times New Roman" panose="02020603050405020304" pitchFamily="18" charset="0"/>
              </a:rPr>
              <a:t>[44]</a:t>
            </a:r>
            <a:r>
              <a:rPr lang="hu-HU" dirty="0">
                <a:latin typeface="Times New Roman" panose="02020603050405020304" pitchFamily="18" charset="0"/>
                <a:cs typeface="Times New Roman" panose="02020603050405020304" pitchFamily="18" charset="0"/>
                <a:hlinkClick r:id="rId3"/>
              </a:rPr>
              <a:t>https://chem.libretexts.org/Courses/Heartland_Community_College/HCC%3A_Chem_162/17%3A_Solubility_Equilibria/17.1%3A_The_Solubility_of_Slightly_Soluble_Salts</a:t>
            </a:r>
            <a:r>
              <a:rPr lang="hu-HU"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6580301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p:txBody>
          <a:bodyPr/>
          <a:lstStyle/>
          <a:p>
            <a:pPr algn="ctr"/>
            <a:r>
              <a:rPr lang="hu-HU" dirty="0">
                <a:latin typeface="Times New Roman" panose="02020603050405020304" pitchFamily="18" charset="0"/>
                <a:cs typeface="Times New Roman" panose="02020603050405020304" pitchFamily="18" charset="0"/>
              </a:rPr>
              <a:t>Olvadékok vezetése</a:t>
            </a:r>
          </a:p>
        </p:txBody>
      </p:sp>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825625"/>
            <a:ext cx="11582400" cy="4740067"/>
          </a:xfrm>
        </p:spPr>
        <p:txBody>
          <a:bodyPr/>
          <a:lstStyle/>
          <a:p>
            <a:r>
              <a:rPr lang="hu-HU" dirty="0">
                <a:latin typeface="Times New Roman" panose="02020603050405020304" pitchFamily="18" charset="0"/>
                <a:cs typeface="Times New Roman" panose="02020603050405020304" pitchFamily="18" charset="0"/>
              </a:rPr>
              <a:t>Azok a szilárd anyagok, amelyek rácspontjaiban ellentétes töltésű ionok helyezkednek el, megfelelő hőmérsékletre emelve – amint arról már korábban beszéltünk – a rács összeomlik, mert a közölt hő, az ionok rezgéseit gerjesztve, azok amplitúdója annyira megnöveli, hogy a vonzóerő már nem képes visszatéríteni őket az eredeti helyzetükbe, azaz megolvad.</a:t>
            </a:r>
          </a:p>
          <a:p>
            <a:r>
              <a:rPr lang="hu-HU" dirty="0">
                <a:latin typeface="Times New Roman" panose="02020603050405020304" pitchFamily="18" charset="0"/>
                <a:cs typeface="Times New Roman" panose="02020603050405020304" pitchFamily="18" charset="0"/>
              </a:rPr>
              <a:t>Elektromos tér hatására, az olvadékokban az ionok elmozdulnak egymáshoz képest, azaz az olvadékok vezetik az elektromos áramot.</a:t>
            </a:r>
          </a:p>
          <a:p>
            <a:pPr>
              <a:spcBef>
                <a:spcPts val="4000"/>
              </a:spcBef>
            </a:pPr>
            <a:r>
              <a:rPr lang="hu-HU" dirty="0">
                <a:latin typeface="Times New Roman" panose="02020603050405020304" pitchFamily="18" charset="0"/>
                <a:cs typeface="Times New Roman" panose="02020603050405020304" pitchFamily="18" charset="0"/>
              </a:rPr>
              <a:t>Az ellentétes töltésű ionok elmozdulása egymással ellentétes irányba, azonban sokkal erősebben gátolt, mint az elektronoké a fémrácsban, így vezetőképességük nagyságrendekkel kisebb, mint az elsőfajú vezetőké. </a:t>
            </a:r>
          </a:p>
        </p:txBody>
      </p:sp>
      <p:sp>
        <p:nvSpPr>
          <p:cNvPr id="4" name="Szövegdoboz 3">
            <a:extLst>
              <a:ext uri="{FF2B5EF4-FFF2-40B4-BE49-F238E27FC236}">
                <a16:creationId xmlns:a16="http://schemas.microsoft.com/office/drawing/2014/main" id="{DD60B8F7-96D3-4C85-8F23-8AA00DAEDD20}"/>
              </a:ext>
            </a:extLst>
          </p:cNvPr>
          <p:cNvSpPr txBox="1"/>
          <p:nvPr/>
        </p:nvSpPr>
        <p:spPr>
          <a:xfrm>
            <a:off x="3657601" y="4706911"/>
            <a:ext cx="4924553" cy="369332"/>
          </a:xfrm>
          <a:prstGeom prst="rect">
            <a:avLst/>
          </a:prstGeom>
          <a:noFill/>
        </p:spPr>
        <p:txBody>
          <a:bodyPr wrap="none" rtlCol="0">
            <a:spAutoFit/>
          </a:bodyPr>
          <a:lstStyle/>
          <a:p>
            <a:r>
              <a:rPr lang="hu-HU" dirty="0">
                <a:hlinkClick r:id="rId3"/>
              </a:rPr>
              <a:t>https://www.youtube.com/watch?v=NfNIn4R8tg4</a:t>
            </a:r>
            <a:r>
              <a:rPr lang="hu-HU" dirty="0"/>
              <a:t> </a:t>
            </a:r>
          </a:p>
        </p:txBody>
      </p:sp>
    </p:spTree>
    <p:extLst>
      <p:ext uri="{BB962C8B-B14F-4D97-AF65-F5344CB8AC3E}">
        <p14:creationId xmlns:p14="http://schemas.microsoft.com/office/powerpoint/2010/main" val="1420140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p:txBody>
          <a:bodyPr/>
          <a:lstStyle/>
          <a:p>
            <a:pPr algn="ctr"/>
            <a:r>
              <a:rPr lang="hu-HU" dirty="0">
                <a:latin typeface="Times New Roman" panose="02020603050405020304" pitchFamily="18" charset="0"/>
                <a:cs typeface="Times New Roman" panose="02020603050405020304" pitchFamily="18" charset="0"/>
              </a:rPr>
              <a:t>Oldatok vezetése</a:t>
            </a:r>
          </a:p>
        </p:txBody>
      </p:sp>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825625"/>
            <a:ext cx="11582400" cy="4830008"/>
          </a:xfrm>
        </p:spPr>
        <p:txBody>
          <a:bodyPr/>
          <a:lstStyle/>
          <a:p>
            <a:r>
              <a:rPr lang="hu-HU" dirty="0">
                <a:latin typeface="Times New Roman" panose="02020603050405020304" pitchFamily="18" charset="0"/>
                <a:cs typeface="Times New Roman" panose="02020603050405020304" pitchFamily="18" charset="0"/>
              </a:rPr>
              <a:t>Ugyanakkor tanultuk, hogy az ionokból álló anyagok poláros oldószerben, mint pl. a víz feloldódva, szintén ionjaikra esnek szét. Annak ellenére, hogy az ionokat az oldószermolekulák körbeveszik, </a:t>
            </a:r>
            <a:r>
              <a:rPr lang="hu-HU" dirty="0" err="1">
                <a:latin typeface="Times New Roman" panose="02020603050405020304" pitchFamily="18" charset="0"/>
                <a:cs typeface="Times New Roman" panose="02020603050405020304" pitchFamily="18" charset="0"/>
              </a:rPr>
              <a:t>szolvát</a:t>
            </a:r>
            <a:r>
              <a:rPr lang="hu-HU" dirty="0">
                <a:latin typeface="Times New Roman" panose="02020603050405020304" pitchFamily="18" charset="0"/>
                <a:cs typeface="Times New Roman" panose="02020603050405020304" pitchFamily="18" charset="0"/>
              </a:rPr>
              <a:t> – vízben hidrát</a:t>
            </a:r>
            <a:r>
              <a:rPr lang="en-US" dirty="0">
                <a:latin typeface="Times New Roman" panose="02020603050405020304" pitchFamily="18" charset="0"/>
                <a:cs typeface="Times New Roman" panose="02020603050405020304" pitchFamily="18" charset="0"/>
              </a:rPr>
              <a:t> </a:t>
            </a:r>
            <a:r>
              <a:rPr lang="hu-HU"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burkot</a:t>
            </a:r>
            <a:r>
              <a:rPr lang="en-US" dirty="0">
                <a:latin typeface="Times New Roman" panose="02020603050405020304" pitchFamily="18" charset="0"/>
                <a:cs typeface="Times New Roman" panose="02020603050405020304" pitchFamily="18" charset="0"/>
              </a:rPr>
              <a:t> </a:t>
            </a:r>
            <a:r>
              <a:rPr lang="hu-HU" dirty="0">
                <a:latin typeface="Times New Roman" panose="02020603050405020304" pitchFamily="18" charset="0"/>
                <a:cs typeface="Times New Roman" panose="02020603050405020304" pitchFamily="18" charset="0"/>
              </a:rPr>
              <a:t>alkotva képesek elektromos erőtér hatására elmozdulni, azaz az elektrolit- oldatok is vezetik az elektromos áramot.</a:t>
            </a:r>
          </a:p>
          <a:p>
            <a:r>
              <a:rPr lang="hu-HU" dirty="0">
                <a:latin typeface="Times New Roman" panose="02020603050405020304" pitchFamily="18" charset="0"/>
                <a:cs typeface="Times New Roman" panose="02020603050405020304" pitchFamily="18" charset="0"/>
              </a:rPr>
              <a:t>Az elektrolitoldatok vezetése is bonyolultabb a fémes </a:t>
            </a:r>
            <a:r>
              <a:rPr lang="hu-HU" dirty="0" smtClean="0">
                <a:latin typeface="Times New Roman" panose="02020603050405020304" pitchFamily="18" charset="0"/>
                <a:cs typeface="Times New Roman" panose="02020603050405020304" pitchFamily="18" charset="0"/>
              </a:rPr>
              <a:t>vezetők vezetésénél, </a:t>
            </a:r>
            <a:r>
              <a:rPr lang="hu-HU" dirty="0">
                <a:latin typeface="Times New Roman" panose="02020603050405020304" pitchFamily="18" charset="0"/>
                <a:cs typeface="Times New Roman" panose="02020603050405020304" pitchFamily="18" charset="0"/>
              </a:rPr>
              <a:t>mivel az ionok minőségén, a hőmérsékleten kívül az oldatban lévő töltött részecskék számától, azaz az </a:t>
            </a:r>
            <a:r>
              <a:rPr lang="hu-HU" dirty="0" err="1">
                <a:latin typeface="Times New Roman" panose="02020603050405020304" pitchFamily="18" charset="0"/>
                <a:cs typeface="Times New Roman" panose="02020603050405020304" pitchFamily="18" charset="0"/>
              </a:rPr>
              <a:t>elet</a:t>
            </a:r>
            <a:r>
              <a:rPr lang="en-US" dirty="0">
                <a:latin typeface="Times New Roman" panose="02020603050405020304" pitchFamily="18" charset="0"/>
                <a:cs typeface="Times New Roman" panose="02020603050405020304" pitchFamily="18" charset="0"/>
              </a:rPr>
              <a:t>k</a:t>
            </a:r>
            <a:r>
              <a:rPr lang="hu-HU" dirty="0" err="1">
                <a:latin typeface="Times New Roman" panose="02020603050405020304" pitchFamily="18" charset="0"/>
                <a:cs typeface="Times New Roman" panose="02020603050405020304" pitchFamily="18" charset="0"/>
              </a:rPr>
              <a:t>rolit</a:t>
            </a:r>
            <a:r>
              <a:rPr lang="hu-HU" dirty="0">
                <a:latin typeface="Times New Roman" panose="02020603050405020304" pitchFamily="18" charset="0"/>
                <a:cs typeface="Times New Roman" panose="02020603050405020304" pitchFamily="18" charset="0"/>
              </a:rPr>
              <a:t> koncentrációjától is függenek.</a:t>
            </a:r>
          </a:p>
          <a:p>
            <a:r>
              <a:rPr lang="hu-HU" dirty="0">
                <a:latin typeface="Times New Roman" panose="02020603050405020304" pitchFamily="18" charset="0"/>
                <a:cs typeface="Times New Roman" panose="02020603050405020304" pitchFamily="18" charset="0"/>
              </a:rPr>
              <a:t>Az elektrolitok olvadékai, és oldataik az ún. másodfajú, vagy ionos vezetők, amelyek elektromos vezetésére vonatkozó törvényekkel foglalkozunk.</a:t>
            </a:r>
          </a:p>
        </p:txBody>
      </p:sp>
    </p:spTree>
    <p:extLst>
      <p:ext uri="{BB962C8B-B14F-4D97-AF65-F5344CB8AC3E}">
        <p14:creationId xmlns:p14="http://schemas.microsoft.com/office/powerpoint/2010/main" val="2853124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hu-HU" dirty="0">
                <a:latin typeface="Times New Roman" panose="02020603050405020304" pitchFamily="18" charset="0"/>
                <a:cs typeface="Times New Roman" panose="02020603050405020304" pitchFamily="18" charset="0"/>
              </a:rPr>
              <a:t>A vezetés és a fajlagos vezetés</a:t>
            </a:r>
          </a:p>
        </p:txBody>
      </p:sp>
      <mc:AlternateContent xmlns:mc="http://schemas.openxmlformats.org/markup-compatibility/2006" xmlns:a14="http://schemas.microsoft.com/office/drawing/2010/main">
        <mc:Choice Requires="a14">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662545"/>
                <a:ext cx="11582400" cy="4993088"/>
              </a:xfrm>
            </p:spPr>
            <p:txBody>
              <a:bodyPr>
                <a:normAutofit/>
              </a:bodyPr>
              <a:lstStyle/>
              <a:p>
                <a:r>
                  <a:rPr lang="hu-HU" dirty="0">
                    <a:latin typeface="Times New Roman" panose="02020603050405020304" pitchFamily="18" charset="0"/>
                    <a:cs typeface="Times New Roman" panose="02020603050405020304" pitchFamily="18" charset="0"/>
                  </a:rPr>
                  <a:t>Az elsőfajú, vagy elektronvezetőknél megismert ellenállás </a:t>
                </a:r>
                <a:r>
                  <a:rPr lang="hu-HU" dirty="0" err="1">
                    <a:latin typeface="Times New Roman" panose="02020603050405020304" pitchFamily="18" charset="0"/>
                    <a:cs typeface="Times New Roman" panose="02020603050405020304" pitchFamily="18" charset="0"/>
                  </a:rPr>
                  <a:t>reciproka</a:t>
                </a:r>
                <a:r>
                  <a:rPr lang="hu-HU" dirty="0">
                    <a:latin typeface="Times New Roman" panose="02020603050405020304" pitchFamily="18" charset="0"/>
                    <a:cs typeface="Times New Roman" panose="02020603050405020304" pitchFamily="18" charset="0"/>
                  </a:rPr>
                  <a:t> az ún. vezetés.</a:t>
                </a:r>
              </a:p>
              <a:p>
                <a:pPr marL="457200" lvl="1" indent="0">
                  <a:buNone/>
                </a:pPr>
                <a:r>
                  <a:rPr lang="hu-HU" b="1" dirty="0"/>
                  <a:t>vezetés:</a:t>
                </a:r>
                <a:r>
                  <a:rPr lang="hu-HU" dirty="0"/>
                  <a:t> (jele: </a:t>
                </a:r>
                <a:r>
                  <a:rPr lang="hu-HU" i="1" dirty="0"/>
                  <a:t>G</a:t>
                </a:r>
                <a:r>
                  <a:rPr lang="hu-HU" dirty="0"/>
                  <a:t>; mértékegysége:</a:t>
                </a:r>
                <a:r>
                  <a:rPr lang="hu-HU" i="1" dirty="0"/>
                  <a:t> 1 S(</a:t>
                </a:r>
                <a:r>
                  <a:rPr lang="hu-HU" i="1" dirty="0" err="1"/>
                  <a:t>iemens</a:t>
                </a:r>
                <a:r>
                  <a:rPr lang="hu-HU" i="1" dirty="0"/>
                  <a:t>)</a:t>
                </a:r>
                <a:r>
                  <a:rPr lang="hu-HU" dirty="0"/>
                  <a:t>) az ellenállás (</a:t>
                </a:r>
                <a:r>
                  <a:rPr lang="hu-HU" i="1" dirty="0"/>
                  <a:t>R</a:t>
                </a:r>
                <a:r>
                  <a:rPr lang="hu-HU" dirty="0"/>
                  <a:t>) </a:t>
                </a:r>
                <a:r>
                  <a:rPr lang="hu-HU" dirty="0" err="1"/>
                  <a:t>reciproka</a:t>
                </a:r>
                <a:r>
                  <a:rPr lang="hu-HU" dirty="0"/>
                  <a:t>, azaz </a:t>
                </a:r>
                <a:r>
                  <a:rPr lang="hu-HU" i="1" dirty="0"/>
                  <a:t/>
                </a:r>
                <a:br>
                  <a:rPr lang="hu-HU" i="1" dirty="0"/>
                </a:br>
                <a14:m>
                  <m:oMathPara xmlns:m="http://schemas.openxmlformats.org/officeDocument/2006/math">
                    <m:oMathParaPr>
                      <m:jc m:val="centerGroup"/>
                    </m:oMathParaPr>
                    <m:oMath xmlns:m="http://schemas.openxmlformats.org/officeDocument/2006/math">
                      <m:r>
                        <a:rPr lang="hu-HU" i="1">
                          <a:latin typeface="Cambria Math" panose="02040503050406030204" pitchFamily="18" charset="0"/>
                        </a:rPr>
                        <m:t>𝐺</m:t>
                      </m:r>
                      <m:r>
                        <a:rPr lang="hu-HU" i="1">
                          <a:latin typeface="Cambria Math" panose="02040503050406030204" pitchFamily="18" charset="0"/>
                        </a:rPr>
                        <m:t>=</m:t>
                      </m:r>
                      <m:f>
                        <m:fPr>
                          <m:ctrlPr>
                            <a:rPr lang="hu-HU" i="1">
                              <a:latin typeface="Cambria Math" panose="02040503050406030204" pitchFamily="18" charset="0"/>
                            </a:rPr>
                          </m:ctrlPr>
                        </m:fPr>
                        <m:num>
                          <m:r>
                            <a:rPr lang="hu-HU" i="1">
                              <a:latin typeface="Cambria Math" panose="02040503050406030204" pitchFamily="18" charset="0"/>
                            </a:rPr>
                            <m:t>1</m:t>
                          </m:r>
                        </m:num>
                        <m:den>
                          <m:r>
                            <a:rPr lang="hu-HU" i="1">
                              <a:latin typeface="Cambria Math" panose="02040503050406030204" pitchFamily="18" charset="0"/>
                            </a:rPr>
                            <m:t>𝑅</m:t>
                          </m:r>
                        </m:den>
                      </m:f>
                    </m:oMath>
                  </m:oMathPara>
                </a14:m>
                <a:endParaRPr lang="hu-HU" dirty="0"/>
              </a:p>
              <a:p>
                <a:r>
                  <a:rPr lang="hu-HU" dirty="0">
                    <a:latin typeface="Times New Roman" panose="02020603050405020304" pitchFamily="18" charset="0"/>
                    <a:cs typeface="Times New Roman" panose="02020603050405020304" pitchFamily="18" charset="0"/>
                  </a:rPr>
                  <a:t>Ennek megfelelően a fajlagos ellenállás </a:t>
                </a:r>
                <a:r>
                  <a:rPr lang="hu-HU" dirty="0" err="1">
                    <a:latin typeface="Times New Roman" panose="02020603050405020304" pitchFamily="18" charset="0"/>
                    <a:cs typeface="Times New Roman" panose="02020603050405020304" pitchFamily="18" charset="0"/>
                  </a:rPr>
                  <a:t>reciproka</a:t>
                </a:r>
                <a:r>
                  <a:rPr lang="hu-HU" dirty="0">
                    <a:latin typeface="Times New Roman" panose="02020603050405020304" pitchFamily="18" charset="0"/>
                    <a:cs typeface="Times New Roman" panose="02020603050405020304" pitchFamily="18" charset="0"/>
                  </a:rPr>
                  <a:t> az ún. fajlagos vezetés.</a:t>
                </a:r>
              </a:p>
              <a:p>
                <a:pPr marL="457200" lvl="1" indent="0">
                  <a:buNone/>
                </a:pPr>
                <a:r>
                  <a:rPr lang="hu-HU" b="1" dirty="0"/>
                  <a:t>fajlagos vezetés:</a:t>
                </a:r>
                <a:r>
                  <a:rPr lang="hu-HU" dirty="0"/>
                  <a:t> (jele: </a:t>
                </a:r>
                <a:r>
                  <a:rPr lang="hu-HU" i="1" dirty="0"/>
                  <a:t>κ</a:t>
                </a:r>
                <a:r>
                  <a:rPr lang="hu-HU" dirty="0"/>
                  <a:t>; mértékegysége: </a:t>
                </a:r>
                <a:r>
                  <a:rPr lang="hu-HU" i="1" dirty="0"/>
                  <a:t>1 S/m</a:t>
                </a:r>
                <a:r>
                  <a:rPr lang="hu-HU" dirty="0"/>
                  <a:t>) annak a vezetőképességi cellának a vezetése, amelyben egységnyi felületű, egymástól egységnyi távolságra levő nemesfém lemezek merülnek az oldatba, azaz</a:t>
                </a:r>
                <a:br>
                  <a:rPr lang="hu-HU" dirty="0"/>
                </a:br>
                <a14:m>
                  <m:oMathPara xmlns:m="http://schemas.openxmlformats.org/officeDocument/2006/math">
                    <m:oMathParaPr>
                      <m:jc m:val="centerGroup"/>
                    </m:oMathParaPr>
                    <m:oMath xmlns:m="http://schemas.openxmlformats.org/officeDocument/2006/math">
                      <m:r>
                        <a:rPr lang="hu-HU" i="1">
                          <a:latin typeface="Cambria Math" panose="02040503050406030204" pitchFamily="18" charset="0"/>
                        </a:rPr>
                        <m:t>𝜅</m:t>
                      </m:r>
                      <m:r>
                        <a:rPr lang="hu-HU" i="1">
                          <a:latin typeface="Cambria Math" panose="02040503050406030204" pitchFamily="18" charset="0"/>
                        </a:rPr>
                        <m:t>=</m:t>
                      </m:r>
                      <m:r>
                        <a:rPr lang="hu-HU" i="1">
                          <a:latin typeface="Cambria Math" panose="02040503050406030204" pitchFamily="18" charset="0"/>
                        </a:rPr>
                        <m:t>𝐺</m:t>
                      </m:r>
                      <m:r>
                        <a:rPr lang="hu-HU" i="1">
                          <a:latin typeface="Cambria Math" panose="02040503050406030204" pitchFamily="18" charset="0"/>
                        </a:rPr>
                        <m:t>∙</m:t>
                      </m:r>
                      <m:f>
                        <m:fPr>
                          <m:ctrlPr>
                            <a:rPr lang="hu-HU" i="1">
                              <a:latin typeface="Cambria Math" panose="02040503050406030204" pitchFamily="18" charset="0"/>
                            </a:rPr>
                          </m:ctrlPr>
                        </m:fPr>
                        <m:num>
                          <m:r>
                            <a:rPr lang="hu-HU" i="1">
                              <a:latin typeface="Cambria Math" panose="02040503050406030204" pitchFamily="18" charset="0"/>
                            </a:rPr>
                            <m:t>𝑙</m:t>
                          </m:r>
                        </m:num>
                        <m:den>
                          <m:r>
                            <a:rPr lang="hu-HU" i="1">
                              <a:latin typeface="Cambria Math" panose="02040503050406030204" pitchFamily="18" charset="0"/>
                            </a:rPr>
                            <m:t>𝐴</m:t>
                          </m:r>
                        </m:den>
                      </m:f>
                      <m:r>
                        <a:rPr lang="hu-HU" i="1">
                          <a:latin typeface="Cambria Math" panose="02040503050406030204" pitchFamily="18" charset="0"/>
                        </a:rPr>
                        <m:t> </m:t>
                      </m:r>
                      <m:r>
                        <m:rPr>
                          <m:sty m:val="p"/>
                        </m:rPr>
                        <a:rPr lang="hu-HU" i="0">
                          <a:latin typeface="Cambria Math" panose="02040503050406030204" pitchFamily="18" charset="0"/>
                        </a:rPr>
                        <m:t>ahol</m:t>
                      </m:r>
                      <m:r>
                        <a:rPr lang="hu-HU" i="0">
                          <a:latin typeface="Cambria Math" panose="02040503050406030204" pitchFamily="18" charset="0"/>
                        </a:rPr>
                        <m:t> </m:t>
                      </m:r>
                      <m:r>
                        <a:rPr lang="hu-HU" i="1">
                          <a:latin typeface="Cambria Math" panose="02040503050406030204" pitchFamily="18" charset="0"/>
                        </a:rPr>
                        <m:t>𝑙</m:t>
                      </m:r>
                      <m:r>
                        <a:rPr lang="hu-HU" i="0">
                          <a:latin typeface="Cambria Math" panose="02040503050406030204" pitchFamily="18" charset="0"/>
                        </a:rPr>
                        <m:t> </m:t>
                      </m:r>
                      <m:r>
                        <m:rPr>
                          <m:sty m:val="p"/>
                        </m:rPr>
                        <a:rPr lang="hu-HU" i="0">
                          <a:latin typeface="Cambria Math" panose="02040503050406030204" pitchFamily="18" charset="0"/>
                        </a:rPr>
                        <m:t>a</m:t>
                      </m:r>
                      <m:r>
                        <a:rPr lang="hu-HU" i="0">
                          <a:latin typeface="Cambria Math" panose="02040503050406030204" pitchFamily="18" charset="0"/>
                        </a:rPr>
                        <m:t> </m:t>
                      </m:r>
                      <m:r>
                        <m:rPr>
                          <m:sty m:val="p"/>
                        </m:rPr>
                        <a:rPr lang="hu-HU" i="0">
                          <a:latin typeface="Cambria Math" panose="02040503050406030204" pitchFamily="18" charset="0"/>
                        </a:rPr>
                        <m:t>lemezek</m:t>
                      </m:r>
                      <m:r>
                        <a:rPr lang="hu-HU" i="0">
                          <a:latin typeface="Cambria Math" panose="02040503050406030204" pitchFamily="18" charset="0"/>
                        </a:rPr>
                        <m:t> </m:t>
                      </m:r>
                      <m:r>
                        <m:rPr>
                          <m:sty m:val="p"/>
                        </m:rPr>
                        <a:rPr lang="hu-HU" i="0">
                          <a:latin typeface="Cambria Math" panose="02040503050406030204" pitchFamily="18" charset="0"/>
                        </a:rPr>
                        <m:t>t</m:t>
                      </m:r>
                      <m:r>
                        <a:rPr lang="hu-HU" i="0">
                          <a:latin typeface="Cambria Math" panose="02040503050406030204" pitchFamily="18" charset="0"/>
                        </a:rPr>
                        <m:t>á</m:t>
                      </m:r>
                      <m:r>
                        <m:rPr>
                          <m:sty m:val="p"/>
                        </m:rPr>
                        <a:rPr lang="hu-HU" i="0">
                          <a:latin typeface="Cambria Math" panose="02040503050406030204" pitchFamily="18" charset="0"/>
                        </a:rPr>
                        <m:t>vols</m:t>
                      </m:r>
                      <m:r>
                        <a:rPr lang="hu-HU" i="0">
                          <a:latin typeface="Cambria Math" panose="02040503050406030204" pitchFamily="18" charset="0"/>
                        </a:rPr>
                        <m:t>á</m:t>
                      </m:r>
                      <m:r>
                        <m:rPr>
                          <m:sty m:val="p"/>
                        </m:rPr>
                        <a:rPr lang="hu-HU" i="0">
                          <a:latin typeface="Cambria Math" panose="02040503050406030204" pitchFamily="18" charset="0"/>
                        </a:rPr>
                        <m:t>ga</m:t>
                      </m:r>
                      <m:r>
                        <a:rPr lang="hu-HU" i="0">
                          <a:latin typeface="Cambria Math" panose="02040503050406030204" pitchFamily="18" charset="0"/>
                        </a:rPr>
                        <m:t>, </m:t>
                      </m:r>
                      <m:r>
                        <a:rPr lang="hu-HU" i="1">
                          <a:latin typeface="Cambria Math" panose="02040503050406030204" pitchFamily="18" charset="0"/>
                        </a:rPr>
                        <m:t>𝐴</m:t>
                      </m:r>
                      <m:r>
                        <a:rPr lang="hu-HU" i="0">
                          <a:latin typeface="Cambria Math" panose="02040503050406030204" pitchFamily="18" charset="0"/>
                        </a:rPr>
                        <m:t> </m:t>
                      </m:r>
                      <m:r>
                        <m:rPr>
                          <m:sty m:val="p"/>
                        </m:rPr>
                        <a:rPr lang="hu-HU" i="0">
                          <a:latin typeface="Cambria Math" panose="02040503050406030204" pitchFamily="18" charset="0"/>
                        </a:rPr>
                        <m:t>a</m:t>
                      </m:r>
                      <m:r>
                        <a:rPr lang="hu-HU" i="0">
                          <a:latin typeface="Cambria Math" panose="02040503050406030204" pitchFamily="18" charset="0"/>
                        </a:rPr>
                        <m:t> </m:t>
                      </m:r>
                      <m:r>
                        <m:rPr>
                          <m:sty m:val="p"/>
                        </m:rPr>
                        <a:rPr lang="en-US" b="0" i="0" smtClean="0">
                          <a:latin typeface="Cambria Math" panose="02040503050406030204" pitchFamily="18" charset="0"/>
                        </a:rPr>
                        <m:t>f</m:t>
                      </m:r>
                      <m:r>
                        <m:rPr>
                          <m:sty m:val="p"/>
                        </m:rPr>
                        <a:rPr lang="hu-HU" i="0">
                          <a:latin typeface="Cambria Math" panose="02040503050406030204" pitchFamily="18" charset="0"/>
                        </a:rPr>
                        <m:t>el</m:t>
                      </m:r>
                      <m:r>
                        <a:rPr lang="hu-HU" i="0">
                          <a:latin typeface="Cambria Math" panose="02040503050406030204" pitchFamily="18" charset="0"/>
                        </a:rPr>
                        <m:t>ü</m:t>
                      </m:r>
                      <m:r>
                        <m:rPr>
                          <m:sty m:val="p"/>
                        </m:rPr>
                        <a:rPr lang="hu-HU" i="0">
                          <a:latin typeface="Cambria Math" panose="02040503050406030204" pitchFamily="18" charset="0"/>
                        </a:rPr>
                        <m:t>lete</m:t>
                      </m:r>
                    </m:oMath>
                  </m:oMathPara>
                </a14:m>
                <a:endParaRPr lang="hu-HU" dirty="0">
                  <a:latin typeface="Times New Roman" panose="02020603050405020304" pitchFamily="18" charset="0"/>
                  <a:cs typeface="Times New Roman" panose="02020603050405020304" pitchFamily="18" charset="0"/>
                </a:endParaRPr>
              </a:p>
              <a:p>
                <a:r>
                  <a:rPr lang="hu-HU" dirty="0">
                    <a:latin typeface="Times New Roman" panose="02020603050405020304" pitchFamily="18" charset="0"/>
                    <a:cs typeface="Times New Roman" panose="02020603050405020304" pitchFamily="18" charset="0"/>
                  </a:rPr>
                  <a:t>Vizsgáljuk meg, hogy hogyan függ az elektrolitoldatok fajlagos vezetése az elektrolit koncentrációjától!</a:t>
                </a:r>
              </a:p>
            </p:txBody>
          </p:sp>
        </mc:Choice>
        <mc:Fallback xmlns="">
          <p:sp>
            <p:nvSpPr>
              <p:cNvPr id="3" name="Tartalom helye 2">
                <a:extLst>
                  <a:ext uri="{FF2B5EF4-FFF2-40B4-BE49-F238E27FC236}">
                    <a16:creationId xmlns:a16="http://schemas.microsoft.com/office/drawing/2014/main" id="{21C575F2-DCB5-467E-9D41-0093440515F3}"/>
                  </a:ext>
                </a:extLst>
              </p:cNvPr>
              <p:cNvSpPr>
                <a:spLocks noGrp="1" noRot="1" noChangeAspect="1" noMove="1" noResize="1" noEditPoints="1" noAdjustHandles="1" noChangeArrowheads="1" noChangeShapeType="1" noTextEdit="1"/>
              </p:cNvSpPr>
              <p:nvPr>
                <p:ph idx="1"/>
              </p:nvPr>
            </p:nvSpPr>
            <p:spPr>
              <a:xfrm>
                <a:off x="318655" y="1662545"/>
                <a:ext cx="11582400" cy="4993088"/>
              </a:xfrm>
              <a:blipFill>
                <a:blip r:embed="rId3"/>
                <a:stretch>
                  <a:fillRect l="-947" t="-2198" b="-2564"/>
                </a:stretch>
              </a:blipFill>
            </p:spPr>
            <p:txBody>
              <a:bodyPr/>
              <a:lstStyle/>
              <a:p>
                <a:r>
                  <a:rPr lang="en-US">
                    <a:noFill/>
                  </a:rPr>
                  <a:t> </a:t>
                </a:r>
              </a:p>
            </p:txBody>
          </p:sp>
        </mc:Fallback>
      </mc:AlternateContent>
    </p:spTree>
    <p:extLst>
      <p:ext uri="{BB962C8B-B14F-4D97-AF65-F5344CB8AC3E}">
        <p14:creationId xmlns:p14="http://schemas.microsoft.com/office/powerpoint/2010/main" val="1699499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Csoportba foglalás 2">
            <a:extLst>
              <a:ext uri="{FF2B5EF4-FFF2-40B4-BE49-F238E27FC236}">
                <a16:creationId xmlns:a16="http://schemas.microsoft.com/office/drawing/2014/main" id="{65249DFD-D713-4149-A7EB-C2B3E0D52D10}"/>
              </a:ext>
            </a:extLst>
          </p:cNvPr>
          <p:cNvGrpSpPr/>
          <p:nvPr/>
        </p:nvGrpSpPr>
        <p:grpSpPr>
          <a:xfrm>
            <a:off x="4777789" y="1359672"/>
            <a:ext cx="7032310" cy="5316407"/>
            <a:chOff x="4777789" y="1359672"/>
            <a:chExt cx="7032310" cy="5316407"/>
          </a:xfrm>
        </p:grpSpPr>
        <p:sp>
          <p:nvSpPr>
            <p:cNvPr id="57" name="Romboid 56">
              <a:extLst>
                <a:ext uri="{FF2B5EF4-FFF2-40B4-BE49-F238E27FC236}">
                  <a16:creationId xmlns:a16="http://schemas.microsoft.com/office/drawing/2014/main" id="{3A364015-C3DC-4D3A-B9D9-5111ED7A0BF9}"/>
                </a:ext>
              </a:extLst>
            </p:cNvPr>
            <p:cNvSpPr/>
            <p:nvPr/>
          </p:nvSpPr>
          <p:spPr>
            <a:xfrm rot="5400000">
              <a:off x="8452302" y="3301898"/>
              <a:ext cx="4583633" cy="2131961"/>
            </a:xfrm>
            <a:prstGeom prst="parallelogram">
              <a:avLst>
                <a:gd name="adj" fmla="val 65781"/>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58" name="Romboid 57">
              <a:extLst>
                <a:ext uri="{FF2B5EF4-FFF2-40B4-BE49-F238E27FC236}">
                  <a16:creationId xmlns:a16="http://schemas.microsoft.com/office/drawing/2014/main" id="{93F93E6A-18C7-4505-85AE-18B4ACBDC7B7}"/>
                </a:ext>
              </a:extLst>
            </p:cNvPr>
            <p:cNvSpPr/>
            <p:nvPr/>
          </p:nvSpPr>
          <p:spPr>
            <a:xfrm rot="5400000">
              <a:off x="3551953" y="3318282"/>
              <a:ext cx="4583633" cy="2131961"/>
            </a:xfrm>
            <a:prstGeom prst="parallelogram">
              <a:avLst>
                <a:gd name="adj" fmla="val 65781"/>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cxnSp>
          <p:nvCxnSpPr>
            <p:cNvPr id="64" name="Egyenes összekötő nyíllal 63">
              <a:extLst>
                <a:ext uri="{FF2B5EF4-FFF2-40B4-BE49-F238E27FC236}">
                  <a16:creationId xmlns:a16="http://schemas.microsoft.com/office/drawing/2014/main" id="{4DAB7B04-CB8E-4127-95AA-C77C038478FE}"/>
                </a:ext>
              </a:extLst>
            </p:cNvPr>
            <p:cNvCxnSpPr/>
            <p:nvPr/>
          </p:nvCxnSpPr>
          <p:spPr>
            <a:xfrm flipV="1">
              <a:off x="5894904" y="1772023"/>
              <a:ext cx="4932000" cy="0"/>
            </a:xfrm>
            <a:prstGeom prst="straightConnector1">
              <a:avLst/>
            </a:prstGeom>
            <a:ln w="254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65" name="Egyenes összekötő nyíllal 64">
              <a:extLst>
                <a:ext uri="{FF2B5EF4-FFF2-40B4-BE49-F238E27FC236}">
                  <a16:creationId xmlns:a16="http://schemas.microsoft.com/office/drawing/2014/main" id="{DAC1330C-FB01-4520-9B97-9E8459C707AC}"/>
                </a:ext>
              </a:extLst>
            </p:cNvPr>
            <p:cNvCxnSpPr>
              <a:cxnSpLocks/>
            </p:cNvCxnSpPr>
            <p:nvPr/>
          </p:nvCxnSpPr>
          <p:spPr>
            <a:xfrm rot="5400000" flipV="1">
              <a:off x="5357757" y="2307128"/>
              <a:ext cx="1080000" cy="0"/>
            </a:xfrm>
            <a:prstGeom prst="straightConnector1">
              <a:avLst/>
            </a:prstGeom>
            <a:ln w="254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66" name="Egyenes összekötő nyíllal 65">
              <a:extLst>
                <a:ext uri="{FF2B5EF4-FFF2-40B4-BE49-F238E27FC236}">
                  <a16:creationId xmlns:a16="http://schemas.microsoft.com/office/drawing/2014/main" id="{BD2CB28C-9871-4885-98F7-85BEC6157974}"/>
                </a:ext>
              </a:extLst>
            </p:cNvPr>
            <p:cNvCxnSpPr>
              <a:cxnSpLocks/>
            </p:cNvCxnSpPr>
            <p:nvPr/>
          </p:nvCxnSpPr>
          <p:spPr>
            <a:xfrm rot="5400000" flipV="1">
              <a:off x="10285892" y="2294636"/>
              <a:ext cx="1080000" cy="0"/>
            </a:xfrm>
            <a:prstGeom prst="straightConnector1">
              <a:avLst/>
            </a:prstGeom>
            <a:ln w="254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67" name="Ellipszis 66">
              <a:extLst>
                <a:ext uri="{FF2B5EF4-FFF2-40B4-BE49-F238E27FC236}">
                  <a16:creationId xmlns:a16="http://schemas.microsoft.com/office/drawing/2014/main" id="{0E9B4874-69C6-4525-8C7B-F3E41D7D9EF9}"/>
                </a:ext>
              </a:extLst>
            </p:cNvPr>
            <p:cNvSpPr/>
            <p:nvPr/>
          </p:nvSpPr>
          <p:spPr>
            <a:xfrm>
              <a:off x="8030818" y="1359672"/>
              <a:ext cx="882595" cy="882595"/>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4800" dirty="0">
                  <a:solidFill>
                    <a:schemeClr val="tx1"/>
                  </a:solidFill>
                  <a:latin typeface="Times New Roman" panose="02020603050405020304" pitchFamily="18" charset="0"/>
                  <a:cs typeface="Times New Roman" panose="02020603050405020304" pitchFamily="18" charset="0"/>
                </a:rPr>
                <a:t>G</a:t>
              </a:r>
            </a:p>
          </p:txBody>
        </p:sp>
        <p:sp>
          <p:nvSpPr>
            <p:cNvPr id="68" name="Szövegdoboz 67">
              <a:extLst>
                <a:ext uri="{FF2B5EF4-FFF2-40B4-BE49-F238E27FC236}">
                  <a16:creationId xmlns:a16="http://schemas.microsoft.com/office/drawing/2014/main" id="{7000AA3C-4676-413C-A61B-B536B55086CC}"/>
                </a:ext>
              </a:extLst>
            </p:cNvPr>
            <p:cNvSpPr txBox="1"/>
            <p:nvPr/>
          </p:nvSpPr>
          <p:spPr>
            <a:xfrm>
              <a:off x="5576341" y="3837481"/>
              <a:ext cx="567784" cy="1015663"/>
            </a:xfrm>
            <a:prstGeom prst="rect">
              <a:avLst/>
            </a:prstGeom>
            <a:noFill/>
          </p:spPr>
          <p:txBody>
            <a:bodyPr wrap="none" rtlCol="0">
              <a:spAutoFit/>
            </a:bodyPr>
            <a:lstStyle/>
            <a:p>
              <a:r>
                <a:rPr lang="hu-HU" sz="6000" dirty="0">
                  <a:solidFill>
                    <a:srgbClr val="FF0000"/>
                  </a:solidFill>
                </a:rPr>
                <a:t>+</a:t>
              </a:r>
            </a:p>
          </p:txBody>
        </p:sp>
        <p:sp>
          <p:nvSpPr>
            <p:cNvPr id="69" name="Szövegdoboz 68">
              <a:extLst>
                <a:ext uri="{FF2B5EF4-FFF2-40B4-BE49-F238E27FC236}">
                  <a16:creationId xmlns:a16="http://schemas.microsoft.com/office/drawing/2014/main" id="{A603FB08-2F03-4312-9CB1-388971BBDF59}"/>
                </a:ext>
              </a:extLst>
            </p:cNvPr>
            <p:cNvSpPr txBox="1"/>
            <p:nvPr/>
          </p:nvSpPr>
          <p:spPr>
            <a:xfrm>
              <a:off x="10480623" y="3645108"/>
              <a:ext cx="420308" cy="1015663"/>
            </a:xfrm>
            <a:prstGeom prst="rect">
              <a:avLst/>
            </a:prstGeom>
            <a:noFill/>
          </p:spPr>
          <p:txBody>
            <a:bodyPr wrap="none" rtlCol="0">
              <a:spAutoFit/>
            </a:bodyPr>
            <a:lstStyle/>
            <a:p>
              <a:r>
                <a:rPr lang="hu-HU" sz="6000" dirty="0">
                  <a:solidFill>
                    <a:srgbClr val="2E0CFC"/>
                  </a:solidFill>
                </a:rPr>
                <a:t>-</a:t>
              </a:r>
              <a:endParaRPr lang="hu-HU" sz="6000" dirty="0">
                <a:solidFill>
                  <a:srgbClr val="FF0000"/>
                </a:solidFill>
              </a:endParaRPr>
            </a:p>
          </p:txBody>
        </p:sp>
      </p:grpSp>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p:txBody>
          <a:bodyPr/>
          <a:lstStyle/>
          <a:p>
            <a:pPr algn="ctr"/>
            <a:r>
              <a:rPr lang="hu-HU" dirty="0">
                <a:latin typeface="Times New Roman" panose="02020603050405020304" pitchFamily="18" charset="0"/>
                <a:cs typeface="Times New Roman" panose="02020603050405020304" pitchFamily="18" charset="0"/>
              </a:rPr>
              <a:t>A fajlagos vezetés koncentrációfüggése</a:t>
            </a:r>
          </a:p>
        </p:txBody>
      </p:sp>
      <p:grpSp>
        <p:nvGrpSpPr>
          <p:cNvPr id="36" name="Csoportba foglalás 35">
            <a:extLst>
              <a:ext uri="{FF2B5EF4-FFF2-40B4-BE49-F238E27FC236}">
                <a16:creationId xmlns:a16="http://schemas.microsoft.com/office/drawing/2014/main" id="{5CB18586-7447-43EB-9441-71D027DD4455}"/>
              </a:ext>
            </a:extLst>
          </p:cNvPr>
          <p:cNvGrpSpPr/>
          <p:nvPr/>
        </p:nvGrpSpPr>
        <p:grpSpPr>
          <a:xfrm>
            <a:off x="287375" y="1866110"/>
            <a:ext cx="4392842" cy="4752050"/>
            <a:chOff x="4665288" y="1804521"/>
            <a:chExt cx="4392842" cy="4752050"/>
          </a:xfrm>
        </p:grpSpPr>
        <p:cxnSp>
          <p:nvCxnSpPr>
            <p:cNvPr id="6" name="Egyenes összekötő nyíllal 5">
              <a:extLst>
                <a:ext uri="{FF2B5EF4-FFF2-40B4-BE49-F238E27FC236}">
                  <a16:creationId xmlns:a16="http://schemas.microsoft.com/office/drawing/2014/main" id="{E6C7372D-DA8D-4252-86B7-FD7659F0AB7E}"/>
                </a:ext>
              </a:extLst>
            </p:cNvPr>
            <p:cNvCxnSpPr/>
            <p:nvPr/>
          </p:nvCxnSpPr>
          <p:spPr>
            <a:xfrm flipV="1">
              <a:off x="5460149" y="1830204"/>
              <a:ext cx="0" cy="414000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Egyenes összekötő 7">
              <a:extLst>
                <a:ext uri="{FF2B5EF4-FFF2-40B4-BE49-F238E27FC236}">
                  <a16:creationId xmlns:a16="http://schemas.microsoft.com/office/drawing/2014/main" id="{C5F83D3E-CE7B-49CF-9EA1-88ED8105C20C}"/>
                </a:ext>
              </a:extLst>
            </p:cNvPr>
            <p:cNvCxnSpPr/>
            <p:nvPr/>
          </p:nvCxnSpPr>
          <p:spPr>
            <a:xfrm>
              <a:off x="5347291" y="2428875"/>
              <a:ext cx="108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Egyenes összekötő 8">
              <a:extLst>
                <a:ext uri="{FF2B5EF4-FFF2-40B4-BE49-F238E27FC236}">
                  <a16:creationId xmlns:a16="http://schemas.microsoft.com/office/drawing/2014/main" id="{7C4D9D11-1D07-470E-A36B-C2C747338EB0}"/>
                </a:ext>
              </a:extLst>
            </p:cNvPr>
            <p:cNvCxnSpPr/>
            <p:nvPr/>
          </p:nvCxnSpPr>
          <p:spPr>
            <a:xfrm>
              <a:off x="5347291" y="2943225"/>
              <a:ext cx="108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Egyenes összekötő 9">
              <a:extLst>
                <a:ext uri="{FF2B5EF4-FFF2-40B4-BE49-F238E27FC236}">
                  <a16:creationId xmlns:a16="http://schemas.microsoft.com/office/drawing/2014/main" id="{138355D7-81E3-4907-A740-8E3AF7406C49}"/>
                </a:ext>
              </a:extLst>
            </p:cNvPr>
            <p:cNvCxnSpPr/>
            <p:nvPr/>
          </p:nvCxnSpPr>
          <p:spPr>
            <a:xfrm>
              <a:off x="5347291" y="3476625"/>
              <a:ext cx="108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Egyenes összekötő 10">
              <a:extLst>
                <a:ext uri="{FF2B5EF4-FFF2-40B4-BE49-F238E27FC236}">
                  <a16:creationId xmlns:a16="http://schemas.microsoft.com/office/drawing/2014/main" id="{9D2055E4-8E22-4F7C-B9E4-95EE51B56DD4}"/>
                </a:ext>
              </a:extLst>
            </p:cNvPr>
            <p:cNvCxnSpPr/>
            <p:nvPr/>
          </p:nvCxnSpPr>
          <p:spPr>
            <a:xfrm>
              <a:off x="5353668" y="3971925"/>
              <a:ext cx="108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Egyenes összekötő 11">
              <a:extLst>
                <a:ext uri="{FF2B5EF4-FFF2-40B4-BE49-F238E27FC236}">
                  <a16:creationId xmlns:a16="http://schemas.microsoft.com/office/drawing/2014/main" id="{27376385-A29D-4A77-8713-D9E36A7638E9}"/>
                </a:ext>
              </a:extLst>
            </p:cNvPr>
            <p:cNvCxnSpPr/>
            <p:nvPr/>
          </p:nvCxnSpPr>
          <p:spPr>
            <a:xfrm>
              <a:off x="5348865" y="4476750"/>
              <a:ext cx="108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Egyenes összekötő 12">
              <a:extLst>
                <a:ext uri="{FF2B5EF4-FFF2-40B4-BE49-F238E27FC236}">
                  <a16:creationId xmlns:a16="http://schemas.microsoft.com/office/drawing/2014/main" id="{E51CE65A-B9FB-41FE-BE2D-00AE35CAFC0D}"/>
                </a:ext>
              </a:extLst>
            </p:cNvPr>
            <p:cNvCxnSpPr/>
            <p:nvPr/>
          </p:nvCxnSpPr>
          <p:spPr>
            <a:xfrm>
              <a:off x="5352013" y="5010150"/>
              <a:ext cx="108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Egyenes összekötő 13">
              <a:extLst>
                <a:ext uri="{FF2B5EF4-FFF2-40B4-BE49-F238E27FC236}">
                  <a16:creationId xmlns:a16="http://schemas.microsoft.com/office/drawing/2014/main" id="{7061EB79-B33B-4CC0-B6D8-B2E83674E7CF}"/>
                </a:ext>
              </a:extLst>
            </p:cNvPr>
            <p:cNvCxnSpPr/>
            <p:nvPr/>
          </p:nvCxnSpPr>
          <p:spPr>
            <a:xfrm>
              <a:off x="5347291" y="5524500"/>
              <a:ext cx="108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Egyenes összekötő nyíllal 14">
              <a:extLst>
                <a:ext uri="{FF2B5EF4-FFF2-40B4-BE49-F238E27FC236}">
                  <a16:creationId xmlns:a16="http://schemas.microsoft.com/office/drawing/2014/main" id="{217DED60-3EA8-4BFA-A7C4-6AFDB9CDF7B1}"/>
                </a:ext>
              </a:extLst>
            </p:cNvPr>
            <p:cNvCxnSpPr>
              <a:cxnSpLocks/>
            </p:cNvCxnSpPr>
            <p:nvPr/>
          </p:nvCxnSpPr>
          <p:spPr>
            <a:xfrm rot="5400000" flipV="1">
              <a:off x="7258130" y="4164238"/>
              <a:ext cx="0" cy="360000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Egyenes összekötő 15">
              <a:extLst>
                <a:ext uri="{FF2B5EF4-FFF2-40B4-BE49-F238E27FC236}">
                  <a16:creationId xmlns:a16="http://schemas.microsoft.com/office/drawing/2014/main" id="{02518104-8506-4426-AC2A-3FAAAE0590BC}"/>
                </a:ext>
              </a:extLst>
            </p:cNvPr>
            <p:cNvCxnSpPr>
              <a:cxnSpLocks/>
            </p:cNvCxnSpPr>
            <p:nvPr/>
          </p:nvCxnSpPr>
          <p:spPr>
            <a:xfrm rot="5400000">
              <a:off x="6306970" y="6006661"/>
              <a:ext cx="108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Egyenes összekötő 16">
              <a:extLst>
                <a:ext uri="{FF2B5EF4-FFF2-40B4-BE49-F238E27FC236}">
                  <a16:creationId xmlns:a16="http://schemas.microsoft.com/office/drawing/2014/main" id="{26C7A424-1A44-4A2E-A679-F999733A2908}"/>
                </a:ext>
              </a:extLst>
            </p:cNvPr>
            <p:cNvCxnSpPr>
              <a:cxnSpLocks/>
            </p:cNvCxnSpPr>
            <p:nvPr/>
          </p:nvCxnSpPr>
          <p:spPr>
            <a:xfrm rot="5400000">
              <a:off x="7373771" y="6007989"/>
              <a:ext cx="108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Egyenes összekötő 17">
              <a:extLst>
                <a:ext uri="{FF2B5EF4-FFF2-40B4-BE49-F238E27FC236}">
                  <a16:creationId xmlns:a16="http://schemas.microsoft.com/office/drawing/2014/main" id="{17EAFB95-B62A-4CB8-982C-D76FC9D19964}"/>
                </a:ext>
              </a:extLst>
            </p:cNvPr>
            <p:cNvCxnSpPr>
              <a:cxnSpLocks/>
            </p:cNvCxnSpPr>
            <p:nvPr/>
          </p:nvCxnSpPr>
          <p:spPr>
            <a:xfrm rot="5400000">
              <a:off x="8472374" y="5999800"/>
              <a:ext cx="108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Egyenes összekötő 18">
              <a:extLst>
                <a:ext uri="{FF2B5EF4-FFF2-40B4-BE49-F238E27FC236}">
                  <a16:creationId xmlns:a16="http://schemas.microsoft.com/office/drawing/2014/main" id="{6C4862CA-2C7C-47EF-8B7B-4254F62C9F1B}"/>
                </a:ext>
              </a:extLst>
            </p:cNvPr>
            <p:cNvCxnSpPr>
              <a:cxnSpLocks/>
            </p:cNvCxnSpPr>
            <p:nvPr/>
          </p:nvCxnSpPr>
          <p:spPr>
            <a:xfrm rot="5400000">
              <a:off x="5408470" y="6018238"/>
              <a:ext cx="108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Egyenes összekötő 19">
              <a:extLst>
                <a:ext uri="{FF2B5EF4-FFF2-40B4-BE49-F238E27FC236}">
                  <a16:creationId xmlns:a16="http://schemas.microsoft.com/office/drawing/2014/main" id="{C2B2E707-6585-4297-A605-62672B3BF7A4}"/>
                </a:ext>
              </a:extLst>
            </p:cNvPr>
            <p:cNvCxnSpPr/>
            <p:nvPr/>
          </p:nvCxnSpPr>
          <p:spPr>
            <a:xfrm>
              <a:off x="5356565" y="5955198"/>
              <a:ext cx="108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Szövegdoboz 20">
              <a:extLst>
                <a:ext uri="{FF2B5EF4-FFF2-40B4-BE49-F238E27FC236}">
                  <a16:creationId xmlns:a16="http://schemas.microsoft.com/office/drawing/2014/main" id="{A9CF3BE2-59D5-43EB-873B-14DCFDC4D8DA}"/>
                </a:ext>
              </a:extLst>
            </p:cNvPr>
            <p:cNvSpPr txBox="1"/>
            <p:nvPr/>
          </p:nvSpPr>
          <p:spPr>
            <a:xfrm>
              <a:off x="5319424" y="6003236"/>
              <a:ext cx="287258" cy="338554"/>
            </a:xfrm>
            <a:prstGeom prst="rect">
              <a:avLst/>
            </a:prstGeom>
            <a:noFill/>
          </p:spPr>
          <p:txBody>
            <a:bodyPr wrap="none" rtlCol="0">
              <a:spAutoFit/>
            </a:bodyPr>
            <a:lstStyle/>
            <a:p>
              <a:r>
                <a:rPr lang="hu-HU" sz="1600" dirty="0">
                  <a:latin typeface="Times New Roman" panose="02020603050405020304" pitchFamily="18" charset="0"/>
                  <a:cs typeface="Times New Roman" panose="02020603050405020304" pitchFamily="18" charset="0"/>
                </a:rPr>
                <a:t>0</a:t>
              </a:r>
            </a:p>
          </p:txBody>
        </p:sp>
        <p:sp>
          <p:nvSpPr>
            <p:cNvPr id="22" name="Szövegdoboz 21">
              <a:extLst>
                <a:ext uri="{FF2B5EF4-FFF2-40B4-BE49-F238E27FC236}">
                  <a16:creationId xmlns:a16="http://schemas.microsoft.com/office/drawing/2014/main" id="{17748AB1-A7D1-464D-9B92-7D5A467532BA}"/>
                </a:ext>
              </a:extLst>
            </p:cNvPr>
            <p:cNvSpPr txBox="1"/>
            <p:nvPr/>
          </p:nvSpPr>
          <p:spPr>
            <a:xfrm>
              <a:off x="5010648" y="5794961"/>
              <a:ext cx="287258" cy="338554"/>
            </a:xfrm>
            <a:prstGeom prst="rect">
              <a:avLst/>
            </a:prstGeom>
            <a:noFill/>
          </p:spPr>
          <p:txBody>
            <a:bodyPr wrap="none" rtlCol="0">
              <a:spAutoFit/>
            </a:bodyPr>
            <a:lstStyle/>
            <a:p>
              <a:r>
                <a:rPr lang="hu-HU" sz="1600" dirty="0">
                  <a:latin typeface="Times New Roman" panose="02020603050405020304" pitchFamily="18" charset="0"/>
                  <a:cs typeface="Times New Roman" panose="02020603050405020304" pitchFamily="18" charset="0"/>
                </a:rPr>
                <a:t>0</a:t>
              </a:r>
            </a:p>
          </p:txBody>
        </p:sp>
        <p:sp>
          <p:nvSpPr>
            <p:cNvPr id="23" name="Szövegdoboz 22">
              <a:extLst>
                <a:ext uri="{FF2B5EF4-FFF2-40B4-BE49-F238E27FC236}">
                  <a16:creationId xmlns:a16="http://schemas.microsoft.com/office/drawing/2014/main" id="{CA578F72-63FB-4EDD-8B63-4E8BF1664460}"/>
                </a:ext>
              </a:extLst>
            </p:cNvPr>
            <p:cNvSpPr txBox="1"/>
            <p:nvPr/>
          </p:nvSpPr>
          <p:spPr>
            <a:xfrm>
              <a:off x="6219246" y="6008986"/>
              <a:ext cx="287258" cy="338554"/>
            </a:xfrm>
            <a:prstGeom prst="rect">
              <a:avLst/>
            </a:prstGeom>
            <a:noFill/>
          </p:spPr>
          <p:txBody>
            <a:bodyPr wrap="none" rtlCol="0">
              <a:spAutoFit/>
            </a:bodyPr>
            <a:lstStyle/>
            <a:p>
              <a:r>
                <a:rPr lang="hu-HU" sz="1600" dirty="0">
                  <a:latin typeface="Times New Roman" panose="02020603050405020304" pitchFamily="18" charset="0"/>
                  <a:cs typeface="Times New Roman" panose="02020603050405020304" pitchFamily="18" charset="0"/>
                </a:rPr>
                <a:t>5</a:t>
              </a:r>
            </a:p>
          </p:txBody>
        </p:sp>
        <p:sp>
          <p:nvSpPr>
            <p:cNvPr id="24" name="Szövegdoboz 23">
              <a:extLst>
                <a:ext uri="{FF2B5EF4-FFF2-40B4-BE49-F238E27FC236}">
                  <a16:creationId xmlns:a16="http://schemas.microsoft.com/office/drawing/2014/main" id="{780B16ED-1269-4B85-BDD0-15192CE6BDB7}"/>
                </a:ext>
              </a:extLst>
            </p:cNvPr>
            <p:cNvSpPr txBox="1"/>
            <p:nvPr/>
          </p:nvSpPr>
          <p:spPr>
            <a:xfrm>
              <a:off x="7237012" y="6004561"/>
              <a:ext cx="389850" cy="338554"/>
            </a:xfrm>
            <a:prstGeom prst="rect">
              <a:avLst/>
            </a:prstGeom>
            <a:noFill/>
          </p:spPr>
          <p:txBody>
            <a:bodyPr wrap="none" rtlCol="0">
              <a:spAutoFit/>
            </a:bodyPr>
            <a:lstStyle/>
            <a:p>
              <a:r>
                <a:rPr lang="hu-HU" sz="1600" dirty="0">
                  <a:latin typeface="Times New Roman" panose="02020603050405020304" pitchFamily="18" charset="0"/>
                  <a:cs typeface="Times New Roman" panose="02020603050405020304" pitchFamily="18" charset="0"/>
                </a:rPr>
                <a:t>10</a:t>
              </a:r>
            </a:p>
          </p:txBody>
        </p:sp>
        <p:sp>
          <p:nvSpPr>
            <p:cNvPr id="25" name="Szövegdoboz 24">
              <a:extLst>
                <a:ext uri="{FF2B5EF4-FFF2-40B4-BE49-F238E27FC236}">
                  <a16:creationId xmlns:a16="http://schemas.microsoft.com/office/drawing/2014/main" id="{C0B92009-F7FB-437B-8AA2-9DBD651D5345}"/>
                </a:ext>
              </a:extLst>
            </p:cNvPr>
            <p:cNvSpPr txBox="1"/>
            <p:nvPr/>
          </p:nvSpPr>
          <p:spPr>
            <a:xfrm>
              <a:off x="8334293" y="6006684"/>
              <a:ext cx="389850" cy="338554"/>
            </a:xfrm>
            <a:prstGeom prst="rect">
              <a:avLst/>
            </a:prstGeom>
            <a:noFill/>
          </p:spPr>
          <p:txBody>
            <a:bodyPr wrap="none" rtlCol="0">
              <a:spAutoFit/>
            </a:bodyPr>
            <a:lstStyle/>
            <a:p>
              <a:r>
                <a:rPr lang="hu-HU" sz="1600" dirty="0">
                  <a:latin typeface="Times New Roman" panose="02020603050405020304" pitchFamily="18" charset="0"/>
                  <a:cs typeface="Times New Roman" panose="02020603050405020304" pitchFamily="18" charset="0"/>
                </a:rPr>
                <a:t>15</a:t>
              </a:r>
            </a:p>
          </p:txBody>
        </p:sp>
        <p:sp>
          <p:nvSpPr>
            <p:cNvPr id="27" name="Szövegdoboz 26">
              <a:extLst>
                <a:ext uri="{FF2B5EF4-FFF2-40B4-BE49-F238E27FC236}">
                  <a16:creationId xmlns:a16="http://schemas.microsoft.com/office/drawing/2014/main" id="{9FC764E0-6C20-42E7-AF26-0D1319E40863}"/>
                </a:ext>
              </a:extLst>
            </p:cNvPr>
            <p:cNvSpPr txBox="1"/>
            <p:nvPr/>
          </p:nvSpPr>
          <p:spPr>
            <a:xfrm>
              <a:off x="7922148" y="6218017"/>
              <a:ext cx="1099981" cy="338554"/>
            </a:xfrm>
            <a:prstGeom prst="rect">
              <a:avLst/>
            </a:prstGeom>
            <a:noFill/>
          </p:spPr>
          <p:txBody>
            <a:bodyPr wrap="none" rtlCol="0">
              <a:spAutoFit/>
            </a:bodyPr>
            <a:lstStyle/>
            <a:p>
              <a:r>
                <a:rPr lang="hu-HU" sz="1600" dirty="0">
                  <a:latin typeface="Times New Roman" panose="02020603050405020304" pitchFamily="18" charset="0"/>
                  <a:cs typeface="Times New Roman" panose="02020603050405020304" pitchFamily="18" charset="0"/>
                </a:rPr>
                <a:t>c/mol·dm</a:t>
              </a:r>
              <a:r>
                <a:rPr lang="hu-HU" sz="1600" baseline="30000" dirty="0">
                  <a:latin typeface="Times New Roman" panose="02020603050405020304" pitchFamily="18" charset="0"/>
                  <a:cs typeface="Times New Roman" panose="02020603050405020304" pitchFamily="18" charset="0"/>
                </a:rPr>
                <a:t>-3</a:t>
              </a:r>
            </a:p>
          </p:txBody>
        </p:sp>
        <p:sp>
          <p:nvSpPr>
            <p:cNvPr id="28" name="Szövegdoboz 27">
              <a:extLst>
                <a:ext uri="{FF2B5EF4-FFF2-40B4-BE49-F238E27FC236}">
                  <a16:creationId xmlns:a16="http://schemas.microsoft.com/office/drawing/2014/main" id="{2BE2C088-F420-4B69-93F4-0BCD9453D301}"/>
                </a:ext>
              </a:extLst>
            </p:cNvPr>
            <p:cNvSpPr txBox="1"/>
            <p:nvPr/>
          </p:nvSpPr>
          <p:spPr>
            <a:xfrm>
              <a:off x="4908605" y="5358302"/>
              <a:ext cx="389850" cy="338554"/>
            </a:xfrm>
            <a:prstGeom prst="rect">
              <a:avLst/>
            </a:prstGeom>
            <a:noFill/>
          </p:spPr>
          <p:txBody>
            <a:bodyPr wrap="none" rtlCol="0">
              <a:spAutoFit/>
            </a:bodyPr>
            <a:lstStyle/>
            <a:p>
              <a:r>
                <a:rPr lang="hu-HU" sz="1600" dirty="0">
                  <a:latin typeface="Times New Roman" panose="02020603050405020304" pitchFamily="18" charset="0"/>
                  <a:cs typeface="Times New Roman" panose="02020603050405020304" pitchFamily="18" charset="0"/>
                </a:rPr>
                <a:t>10</a:t>
              </a:r>
            </a:p>
          </p:txBody>
        </p:sp>
        <p:sp>
          <p:nvSpPr>
            <p:cNvPr id="29" name="Szövegdoboz 28">
              <a:extLst>
                <a:ext uri="{FF2B5EF4-FFF2-40B4-BE49-F238E27FC236}">
                  <a16:creationId xmlns:a16="http://schemas.microsoft.com/office/drawing/2014/main" id="{C1EDD033-FEDD-4073-B882-45CDE388B02D}"/>
                </a:ext>
              </a:extLst>
            </p:cNvPr>
            <p:cNvSpPr txBox="1"/>
            <p:nvPr/>
          </p:nvSpPr>
          <p:spPr>
            <a:xfrm>
              <a:off x="4901983" y="4842789"/>
              <a:ext cx="389850" cy="338554"/>
            </a:xfrm>
            <a:prstGeom prst="rect">
              <a:avLst/>
            </a:prstGeom>
            <a:noFill/>
          </p:spPr>
          <p:txBody>
            <a:bodyPr wrap="none" rtlCol="0">
              <a:spAutoFit/>
            </a:bodyPr>
            <a:lstStyle/>
            <a:p>
              <a:r>
                <a:rPr lang="hu-HU" sz="1600" dirty="0">
                  <a:latin typeface="Times New Roman" panose="02020603050405020304" pitchFamily="18" charset="0"/>
                  <a:cs typeface="Times New Roman" panose="02020603050405020304" pitchFamily="18" charset="0"/>
                </a:rPr>
                <a:t>20</a:t>
              </a:r>
            </a:p>
          </p:txBody>
        </p:sp>
        <p:sp>
          <p:nvSpPr>
            <p:cNvPr id="30" name="Szövegdoboz 29">
              <a:extLst>
                <a:ext uri="{FF2B5EF4-FFF2-40B4-BE49-F238E27FC236}">
                  <a16:creationId xmlns:a16="http://schemas.microsoft.com/office/drawing/2014/main" id="{E6521C36-B29C-4DC7-A892-2CA6AFA4AC01}"/>
                </a:ext>
              </a:extLst>
            </p:cNvPr>
            <p:cNvSpPr txBox="1"/>
            <p:nvPr/>
          </p:nvSpPr>
          <p:spPr>
            <a:xfrm>
              <a:off x="4909929" y="4310055"/>
              <a:ext cx="389850" cy="338554"/>
            </a:xfrm>
            <a:prstGeom prst="rect">
              <a:avLst/>
            </a:prstGeom>
            <a:noFill/>
          </p:spPr>
          <p:txBody>
            <a:bodyPr wrap="none" rtlCol="0">
              <a:spAutoFit/>
            </a:bodyPr>
            <a:lstStyle/>
            <a:p>
              <a:r>
                <a:rPr lang="hu-HU" sz="1600" dirty="0">
                  <a:latin typeface="Times New Roman" panose="02020603050405020304" pitchFamily="18" charset="0"/>
                  <a:cs typeface="Times New Roman" panose="02020603050405020304" pitchFamily="18" charset="0"/>
                </a:rPr>
                <a:t>30</a:t>
              </a:r>
            </a:p>
          </p:txBody>
        </p:sp>
        <p:sp>
          <p:nvSpPr>
            <p:cNvPr id="31" name="Szövegdoboz 30">
              <a:extLst>
                <a:ext uri="{FF2B5EF4-FFF2-40B4-BE49-F238E27FC236}">
                  <a16:creationId xmlns:a16="http://schemas.microsoft.com/office/drawing/2014/main" id="{0ED82B58-6838-484A-95FC-229EE666A2B9}"/>
                </a:ext>
              </a:extLst>
            </p:cNvPr>
            <p:cNvSpPr txBox="1"/>
            <p:nvPr/>
          </p:nvSpPr>
          <p:spPr>
            <a:xfrm>
              <a:off x="4919205" y="3810447"/>
              <a:ext cx="389850" cy="338554"/>
            </a:xfrm>
            <a:prstGeom prst="rect">
              <a:avLst/>
            </a:prstGeom>
            <a:noFill/>
          </p:spPr>
          <p:txBody>
            <a:bodyPr wrap="none" rtlCol="0">
              <a:spAutoFit/>
            </a:bodyPr>
            <a:lstStyle/>
            <a:p>
              <a:r>
                <a:rPr lang="hu-HU" sz="1600" dirty="0">
                  <a:latin typeface="Times New Roman" panose="02020603050405020304" pitchFamily="18" charset="0"/>
                  <a:cs typeface="Times New Roman" panose="02020603050405020304" pitchFamily="18" charset="0"/>
                </a:rPr>
                <a:t>40</a:t>
              </a:r>
            </a:p>
          </p:txBody>
        </p:sp>
        <p:sp>
          <p:nvSpPr>
            <p:cNvPr id="32" name="Szövegdoboz 31">
              <a:extLst>
                <a:ext uri="{FF2B5EF4-FFF2-40B4-BE49-F238E27FC236}">
                  <a16:creationId xmlns:a16="http://schemas.microsoft.com/office/drawing/2014/main" id="{F9DE9DEB-75C9-401A-92AB-DB07C6562E62}"/>
                </a:ext>
              </a:extLst>
            </p:cNvPr>
            <p:cNvSpPr txBox="1"/>
            <p:nvPr/>
          </p:nvSpPr>
          <p:spPr>
            <a:xfrm>
              <a:off x="4927156" y="3317466"/>
              <a:ext cx="389850" cy="338554"/>
            </a:xfrm>
            <a:prstGeom prst="rect">
              <a:avLst/>
            </a:prstGeom>
            <a:noFill/>
          </p:spPr>
          <p:txBody>
            <a:bodyPr wrap="none" rtlCol="0">
              <a:spAutoFit/>
            </a:bodyPr>
            <a:lstStyle/>
            <a:p>
              <a:r>
                <a:rPr lang="hu-HU" sz="1600" dirty="0">
                  <a:latin typeface="Times New Roman" panose="02020603050405020304" pitchFamily="18" charset="0"/>
                  <a:cs typeface="Times New Roman" panose="02020603050405020304" pitchFamily="18" charset="0"/>
                </a:rPr>
                <a:t>50</a:t>
              </a:r>
            </a:p>
          </p:txBody>
        </p:sp>
        <p:sp>
          <p:nvSpPr>
            <p:cNvPr id="33" name="Szövegdoboz 32">
              <a:extLst>
                <a:ext uri="{FF2B5EF4-FFF2-40B4-BE49-F238E27FC236}">
                  <a16:creationId xmlns:a16="http://schemas.microsoft.com/office/drawing/2014/main" id="{EA86CC88-F0D2-4CE4-8DA9-F44341B6731C}"/>
                </a:ext>
              </a:extLst>
            </p:cNvPr>
            <p:cNvSpPr txBox="1"/>
            <p:nvPr/>
          </p:nvSpPr>
          <p:spPr>
            <a:xfrm>
              <a:off x="4927155" y="2776781"/>
              <a:ext cx="389850" cy="338554"/>
            </a:xfrm>
            <a:prstGeom prst="rect">
              <a:avLst/>
            </a:prstGeom>
            <a:noFill/>
          </p:spPr>
          <p:txBody>
            <a:bodyPr wrap="none" rtlCol="0">
              <a:spAutoFit/>
            </a:bodyPr>
            <a:lstStyle/>
            <a:p>
              <a:r>
                <a:rPr lang="hu-HU" sz="1600" dirty="0">
                  <a:latin typeface="Times New Roman" panose="02020603050405020304" pitchFamily="18" charset="0"/>
                  <a:cs typeface="Times New Roman" panose="02020603050405020304" pitchFamily="18" charset="0"/>
                </a:rPr>
                <a:t>60</a:t>
              </a:r>
            </a:p>
          </p:txBody>
        </p:sp>
        <p:sp>
          <p:nvSpPr>
            <p:cNvPr id="34" name="Szövegdoboz 33">
              <a:extLst>
                <a:ext uri="{FF2B5EF4-FFF2-40B4-BE49-F238E27FC236}">
                  <a16:creationId xmlns:a16="http://schemas.microsoft.com/office/drawing/2014/main" id="{9BB2F578-98AA-41E3-B903-C96678AF5CD9}"/>
                </a:ext>
              </a:extLst>
            </p:cNvPr>
            <p:cNvSpPr txBox="1"/>
            <p:nvPr/>
          </p:nvSpPr>
          <p:spPr>
            <a:xfrm>
              <a:off x="4927156" y="2259944"/>
              <a:ext cx="389850" cy="338554"/>
            </a:xfrm>
            <a:prstGeom prst="rect">
              <a:avLst/>
            </a:prstGeom>
            <a:noFill/>
          </p:spPr>
          <p:txBody>
            <a:bodyPr wrap="none" rtlCol="0">
              <a:spAutoFit/>
            </a:bodyPr>
            <a:lstStyle/>
            <a:p>
              <a:r>
                <a:rPr lang="hu-HU" sz="1600" dirty="0">
                  <a:latin typeface="Times New Roman" panose="02020603050405020304" pitchFamily="18" charset="0"/>
                  <a:cs typeface="Times New Roman" panose="02020603050405020304" pitchFamily="18" charset="0"/>
                </a:rPr>
                <a:t>70</a:t>
              </a:r>
            </a:p>
          </p:txBody>
        </p:sp>
        <p:sp>
          <p:nvSpPr>
            <p:cNvPr id="35" name="Szövegdoboz 34">
              <a:extLst>
                <a:ext uri="{FF2B5EF4-FFF2-40B4-BE49-F238E27FC236}">
                  <a16:creationId xmlns:a16="http://schemas.microsoft.com/office/drawing/2014/main" id="{1629FB1A-5640-4E28-A4E4-0129B6C142D7}"/>
                </a:ext>
              </a:extLst>
            </p:cNvPr>
            <p:cNvSpPr txBox="1"/>
            <p:nvPr/>
          </p:nvSpPr>
          <p:spPr>
            <a:xfrm rot="16200000">
              <a:off x="4432852" y="2036957"/>
              <a:ext cx="803425" cy="338554"/>
            </a:xfrm>
            <a:prstGeom prst="rect">
              <a:avLst/>
            </a:prstGeom>
            <a:noFill/>
          </p:spPr>
          <p:txBody>
            <a:bodyPr wrap="none" rtlCol="0">
              <a:spAutoFit/>
            </a:bodyPr>
            <a:lstStyle/>
            <a:p>
              <a:r>
                <a:rPr lang="hu-HU" sz="1600" dirty="0">
                  <a:latin typeface="Times New Roman" panose="02020603050405020304" pitchFamily="18" charset="0"/>
                  <a:cs typeface="Times New Roman" panose="02020603050405020304" pitchFamily="18" charset="0"/>
                </a:rPr>
                <a:t>κ/S·m</a:t>
              </a:r>
              <a:r>
                <a:rPr lang="hu-HU" sz="1600" baseline="30000" dirty="0">
                  <a:latin typeface="Times New Roman" panose="02020603050405020304" pitchFamily="18" charset="0"/>
                  <a:cs typeface="Times New Roman" panose="02020603050405020304" pitchFamily="18" charset="0"/>
                </a:rPr>
                <a:t>-1</a:t>
              </a:r>
            </a:p>
          </p:txBody>
        </p:sp>
      </p:grpSp>
      <p:grpSp>
        <p:nvGrpSpPr>
          <p:cNvPr id="52" name="Csoportba foglalás 51">
            <a:extLst>
              <a:ext uri="{FF2B5EF4-FFF2-40B4-BE49-F238E27FC236}">
                <a16:creationId xmlns:a16="http://schemas.microsoft.com/office/drawing/2014/main" id="{473D2EFF-57E8-4E48-8353-F23BC8441FC7}"/>
              </a:ext>
            </a:extLst>
          </p:cNvPr>
          <p:cNvGrpSpPr/>
          <p:nvPr/>
        </p:nvGrpSpPr>
        <p:grpSpPr>
          <a:xfrm>
            <a:off x="1096571" y="3151122"/>
            <a:ext cx="2552379" cy="2853080"/>
            <a:chOff x="1096571" y="3151122"/>
            <a:chExt cx="2552379" cy="2853080"/>
          </a:xfrm>
        </p:grpSpPr>
        <p:sp>
          <p:nvSpPr>
            <p:cNvPr id="39" name="Szabadkézi sokszög: alakzat 38">
              <a:extLst>
                <a:ext uri="{FF2B5EF4-FFF2-40B4-BE49-F238E27FC236}">
                  <a16:creationId xmlns:a16="http://schemas.microsoft.com/office/drawing/2014/main" id="{C4738994-B6AE-448C-96D4-BEC7BC404135}"/>
                </a:ext>
              </a:extLst>
            </p:cNvPr>
            <p:cNvSpPr/>
            <p:nvPr/>
          </p:nvSpPr>
          <p:spPr>
            <a:xfrm>
              <a:off x="1096571" y="3151122"/>
              <a:ext cx="2177142" cy="2853080"/>
            </a:xfrm>
            <a:custGeom>
              <a:avLst/>
              <a:gdLst>
                <a:gd name="connsiteX0" fmla="*/ 0 w 2177142"/>
                <a:gd name="connsiteY0" fmla="*/ 2853080 h 2853080"/>
                <a:gd name="connsiteX1" fmla="*/ 496388 w 2177142"/>
                <a:gd name="connsiteY1" fmla="*/ 858817 h 2853080"/>
                <a:gd name="connsiteX2" fmla="*/ 923108 w 2177142"/>
                <a:gd name="connsiteY2" fmla="*/ 48920 h 2853080"/>
                <a:gd name="connsiteX3" fmla="*/ 1367245 w 2177142"/>
                <a:gd name="connsiteY3" fmla="*/ 170840 h 2853080"/>
                <a:gd name="connsiteX4" fmla="*/ 1907177 w 2177142"/>
                <a:gd name="connsiteY4" fmla="*/ 832691 h 2853080"/>
                <a:gd name="connsiteX5" fmla="*/ 2177142 w 2177142"/>
                <a:gd name="connsiteY5" fmla="*/ 1224577 h 2853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77142" h="2853080">
                  <a:moveTo>
                    <a:pt x="0" y="2853080"/>
                  </a:moveTo>
                  <a:cubicBezTo>
                    <a:pt x="171268" y="2089628"/>
                    <a:pt x="342537" y="1326177"/>
                    <a:pt x="496388" y="858817"/>
                  </a:cubicBezTo>
                  <a:cubicBezTo>
                    <a:pt x="650239" y="391457"/>
                    <a:pt x="777965" y="163583"/>
                    <a:pt x="923108" y="48920"/>
                  </a:cubicBezTo>
                  <a:cubicBezTo>
                    <a:pt x="1068251" y="-65743"/>
                    <a:pt x="1203234" y="40212"/>
                    <a:pt x="1367245" y="170840"/>
                  </a:cubicBezTo>
                  <a:cubicBezTo>
                    <a:pt x="1531256" y="301468"/>
                    <a:pt x="1772194" y="657068"/>
                    <a:pt x="1907177" y="832691"/>
                  </a:cubicBezTo>
                  <a:cubicBezTo>
                    <a:pt x="2042160" y="1008314"/>
                    <a:pt x="2109651" y="1116445"/>
                    <a:pt x="2177142" y="1224577"/>
                  </a:cubicBezTo>
                </a:path>
              </a:pathLst>
            </a:custGeom>
            <a:noFill/>
            <a:ln w="25400">
              <a:solidFill>
                <a:srgbClr val="2E0C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40" name="Szövegdoboz 39">
              <a:extLst>
                <a:ext uri="{FF2B5EF4-FFF2-40B4-BE49-F238E27FC236}">
                  <a16:creationId xmlns:a16="http://schemas.microsoft.com/office/drawing/2014/main" id="{E409A4BE-603D-4C2F-8A76-DD987CE40800}"/>
                </a:ext>
              </a:extLst>
            </p:cNvPr>
            <p:cNvSpPr txBox="1"/>
            <p:nvPr/>
          </p:nvSpPr>
          <p:spPr>
            <a:xfrm>
              <a:off x="2795831" y="3204672"/>
              <a:ext cx="853119" cy="461665"/>
            </a:xfrm>
            <a:prstGeom prst="rect">
              <a:avLst/>
            </a:prstGeom>
            <a:noFill/>
          </p:spPr>
          <p:txBody>
            <a:bodyPr wrap="none" rtlCol="0">
              <a:spAutoFit/>
            </a:bodyPr>
            <a:lstStyle/>
            <a:p>
              <a:r>
                <a:rPr lang="hu-HU" sz="2400" dirty="0">
                  <a:latin typeface="Times New Roman" panose="02020603050405020304" pitchFamily="18" charset="0"/>
                  <a:cs typeface="Times New Roman" panose="02020603050405020304" pitchFamily="18" charset="0"/>
                </a:rPr>
                <a:t>KOH</a:t>
              </a:r>
            </a:p>
          </p:txBody>
        </p:sp>
      </p:grpSp>
      <p:grpSp>
        <p:nvGrpSpPr>
          <p:cNvPr id="51" name="Csoportba foglalás 50">
            <a:extLst>
              <a:ext uri="{FF2B5EF4-FFF2-40B4-BE49-F238E27FC236}">
                <a16:creationId xmlns:a16="http://schemas.microsoft.com/office/drawing/2014/main" id="{38834B5D-A1FE-40BD-A19F-79AD9A3B568D}"/>
              </a:ext>
            </a:extLst>
          </p:cNvPr>
          <p:cNvGrpSpPr/>
          <p:nvPr/>
        </p:nvGrpSpPr>
        <p:grpSpPr>
          <a:xfrm>
            <a:off x="1094938" y="2061672"/>
            <a:ext cx="3048000" cy="3949338"/>
            <a:chOff x="1094938" y="2061672"/>
            <a:chExt cx="3048000" cy="3949338"/>
          </a:xfrm>
        </p:grpSpPr>
        <p:sp>
          <p:nvSpPr>
            <p:cNvPr id="41" name="Szabadkézi sokszög: alakzat 40">
              <a:extLst>
                <a:ext uri="{FF2B5EF4-FFF2-40B4-BE49-F238E27FC236}">
                  <a16:creationId xmlns:a16="http://schemas.microsoft.com/office/drawing/2014/main" id="{0AF16428-2CFD-49FC-A492-378427857DE0}"/>
                </a:ext>
              </a:extLst>
            </p:cNvPr>
            <p:cNvSpPr/>
            <p:nvPr/>
          </p:nvSpPr>
          <p:spPr>
            <a:xfrm>
              <a:off x="1094938" y="2152567"/>
              <a:ext cx="3048000" cy="3858443"/>
            </a:xfrm>
            <a:custGeom>
              <a:avLst/>
              <a:gdLst>
                <a:gd name="connsiteX0" fmla="*/ 0 w 3048000"/>
                <a:gd name="connsiteY0" fmla="*/ 3858443 h 3858443"/>
                <a:gd name="connsiteX1" fmla="*/ 269965 w 3048000"/>
                <a:gd name="connsiteY1" fmla="*/ 2047060 h 3858443"/>
                <a:gd name="connsiteX2" fmla="*/ 557348 w 3048000"/>
                <a:gd name="connsiteY2" fmla="*/ 853986 h 3858443"/>
                <a:gd name="connsiteX3" fmla="*/ 783771 w 3048000"/>
                <a:gd name="connsiteY3" fmla="*/ 314054 h 3858443"/>
                <a:gd name="connsiteX4" fmla="*/ 1036320 w 3048000"/>
                <a:gd name="connsiteY4" fmla="*/ 35380 h 3858443"/>
                <a:gd name="connsiteX5" fmla="*/ 1410788 w 3048000"/>
                <a:gd name="connsiteY5" fmla="*/ 35380 h 3858443"/>
                <a:gd name="connsiteX6" fmla="*/ 1968137 w 3048000"/>
                <a:gd name="connsiteY6" fmla="*/ 322763 h 3858443"/>
                <a:gd name="connsiteX7" fmla="*/ 2638697 w 3048000"/>
                <a:gd name="connsiteY7" fmla="*/ 888820 h 3858443"/>
                <a:gd name="connsiteX8" fmla="*/ 3048000 w 3048000"/>
                <a:gd name="connsiteY8" fmla="*/ 1245871 h 3858443"/>
                <a:gd name="connsiteX9" fmla="*/ 3048000 w 3048000"/>
                <a:gd name="connsiteY9" fmla="*/ 1245871 h 38584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48000" h="3858443">
                  <a:moveTo>
                    <a:pt x="0" y="3858443"/>
                  </a:moveTo>
                  <a:cubicBezTo>
                    <a:pt x="88537" y="3203123"/>
                    <a:pt x="177074" y="2547803"/>
                    <a:pt x="269965" y="2047060"/>
                  </a:cubicBezTo>
                  <a:cubicBezTo>
                    <a:pt x="362856" y="1546317"/>
                    <a:pt x="471714" y="1142820"/>
                    <a:pt x="557348" y="853986"/>
                  </a:cubicBezTo>
                  <a:cubicBezTo>
                    <a:pt x="642982" y="565152"/>
                    <a:pt x="703942" y="450488"/>
                    <a:pt x="783771" y="314054"/>
                  </a:cubicBezTo>
                  <a:cubicBezTo>
                    <a:pt x="863600" y="177620"/>
                    <a:pt x="931817" y="81826"/>
                    <a:pt x="1036320" y="35380"/>
                  </a:cubicBezTo>
                  <a:cubicBezTo>
                    <a:pt x="1140823" y="-11066"/>
                    <a:pt x="1255485" y="-12517"/>
                    <a:pt x="1410788" y="35380"/>
                  </a:cubicBezTo>
                  <a:cubicBezTo>
                    <a:pt x="1566091" y="83277"/>
                    <a:pt x="1763486" y="180523"/>
                    <a:pt x="1968137" y="322763"/>
                  </a:cubicBezTo>
                  <a:cubicBezTo>
                    <a:pt x="2172789" y="465003"/>
                    <a:pt x="2458720" y="734969"/>
                    <a:pt x="2638697" y="888820"/>
                  </a:cubicBezTo>
                  <a:cubicBezTo>
                    <a:pt x="2818674" y="1042671"/>
                    <a:pt x="3048000" y="1245871"/>
                    <a:pt x="3048000" y="1245871"/>
                  </a:cubicBezTo>
                  <a:lnTo>
                    <a:pt x="3048000" y="1245871"/>
                  </a:lnTo>
                </a:path>
              </a:pathLst>
            </a:cu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42" name="Szövegdoboz 41">
              <a:extLst>
                <a:ext uri="{FF2B5EF4-FFF2-40B4-BE49-F238E27FC236}">
                  <a16:creationId xmlns:a16="http://schemas.microsoft.com/office/drawing/2014/main" id="{7E721FF5-F859-45B6-B7A0-DA8E1CF911CB}"/>
                </a:ext>
              </a:extLst>
            </p:cNvPr>
            <p:cNvSpPr txBox="1"/>
            <p:nvPr/>
          </p:nvSpPr>
          <p:spPr>
            <a:xfrm>
              <a:off x="3081581" y="2061672"/>
              <a:ext cx="1007007" cy="461665"/>
            </a:xfrm>
            <a:prstGeom prst="rect">
              <a:avLst/>
            </a:prstGeom>
            <a:noFill/>
          </p:spPr>
          <p:txBody>
            <a:bodyPr wrap="none" rtlCol="0">
              <a:spAutoFit/>
            </a:bodyPr>
            <a:lstStyle/>
            <a:p>
              <a:r>
                <a:rPr lang="hu-HU" sz="2400" dirty="0">
                  <a:latin typeface="Times New Roman" panose="02020603050405020304" pitchFamily="18" charset="0"/>
                  <a:cs typeface="Times New Roman" panose="02020603050405020304" pitchFamily="18" charset="0"/>
                </a:rPr>
                <a:t>H</a:t>
              </a:r>
              <a:r>
                <a:rPr lang="hu-HU" sz="2400" baseline="-25000" dirty="0">
                  <a:latin typeface="Times New Roman" panose="02020603050405020304" pitchFamily="18" charset="0"/>
                  <a:cs typeface="Times New Roman" panose="02020603050405020304" pitchFamily="18" charset="0"/>
                </a:rPr>
                <a:t>2</a:t>
              </a:r>
              <a:r>
                <a:rPr lang="hu-HU" sz="2400" dirty="0">
                  <a:latin typeface="Times New Roman" panose="02020603050405020304" pitchFamily="18" charset="0"/>
                  <a:cs typeface="Times New Roman" panose="02020603050405020304" pitchFamily="18" charset="0"/>
                </a:rPr>
                <a:t>SO</a:t>
              </a:r>
              <a:r>
                <a:rPr lang="hu-HU" sz="2400" baseline="-25000" dirty="0">
                  <a:latin typeface="Times New Roman" panose="02020603050405020304" pitchFamily="18" charset="0"/>
                  <a:cs typeface="Times New Roman" panose="02020603050405020304" pitchFamily="18" charset="0"/>
                </a:rPr>
                <a:t>4</a:t>
              </a:r>
            </a:p>
          </p:txBody>
        </p:sp>
      </p:grpSp>
      <p:grpSp>
        <p:nvGrpSpPr>
          <p:cNvPr id="55" name="Csoportba foglalás 54">
            <a:extLst>
              <a:ext uri="{FF2B5EF4-FFF2-40B4-BE49-F238E27FC236}">
                <a16:creationId xmlns:a16="http://schemas.microsoft.com/office/drawing/2014/main" id="{3134FF41-A3D3-4DF1-9DD5-B7FCA04EE501}"/>
              </a:ext>
            </a:extLst>
          </p:cNvPr>
          <p:cNvGrpSpPr/>
          <p:nvPr/>
        </p:nvGrpSpPr>
        <p:grpSpPr>
          <a:xfrm>
            <a:off x="1091944" y="4071447"/>
            <a:ext cx="1489182" cy="1941875"/>
            <a:chOff x="1091944" y="4071447"/>
            <a:chExt cx="1489182" cy="1941875"/>
          </a:xfrm>
        </p:grpSpPr>
        <p:sp>
          <p:nvSpPr>
            <p:cNvPr id="44" name="Szabadkézi sokszög: alakzat 43">
              <a:extLst>
                <a:ext uri="{FF2B5EF4-FFF2-40B4-BE49-F238E27FC236}">
                  <a16:creationId xmlns:a16="http://schemas.microsoft.com/office/drawing/2014/main" id="{FF52E549-347E-42E4-9F35-BD4F4F1A9470}"/>
                </a:ext>
              </a:extLst>
            </p:cNvPr>
            <p:cNvSpPr/>
            <p:nvPr/>
          </p:nvSpPr>
          <p:spPr>
            <a:xfrm>
              <a:off x="1091944" y="4613147"/>
              <a:ext cx="628650" cy="1400175"/>
            </a:xfrm>
            <a:custGeom>
              <a:avLst/>
              <a:gdLst>
                <a:gd name="connsiteX0" fmla="*/ 0 w 628650"/>
                <a:gd name="connsiteY0" fmla="*/ 1400175 h 1400175"/>
                <a:gd name="connsiteX1" fmla="*/ 247650 w 628650"/>
                <a:gd name="connsiteY1" fmla="*/ 752475 h 1400175"/>
                <a:gd name="connsiteX2" fmla="*/ 628650 w 628650"/>
                <a:gd name="connsiteY2" fmla="*/ 0 h 1400175"/>
              </a:gdLst>
              <a:ahLst/>
              <a:cxnLst>
                <a:cxn ang="0">
                  <a:pos x="connsiteX0" y="connsiteY0"/>
                </a:cxn>
                <a:cxn ang="0">
                  <a:pos x="connsiteX1" y="connsiteY1"/>
                </a:cxn>
                <a:cxn ang="0">
                  <a:pos x="connsiteX2" y="connsiteY2"/>
                </a:cxn>
              </a:cxnLst>
              <a:rect l="l" t="t" r="r" b="b"/>
              <a:pathLst>
                <a:path w="628650" h="1400175">
                  <a:moveTo>
                    <a:pt x="0" y="1400175"/>
                  </a:moveTo>
                  <a:cubicBezTo>
                    <a:pt x="71437" y="1193006"/>
                    <a:pt x="142875" y="985837"/>
                    <a:pt x="247650" y="752475"/>
                  </a:cubicBezTo>
                  <a:cubicBezTo>
                    <a:pt x="352425" y="519112"/>
                    <a:pt x="490537" y="259556"/>
                    <a:pt x="628650" y="0"/>
                  </a:cubicBezTo>
                </a:path>
              </a:pathLst>
            </a:custGeom>
            <a:noFill/>
            <a:ln w="25400">
              <a:solidFill>
                <a:srgbClr val="B707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45" name="Szövegdoboz 44">
              <a:extLst>
                <a:ext uri="{FF2B5EF4-FFF2-40B4-BE49-F238E27FC236}">
                  <a16:creationId xmlns:a16="http://schemas.microsoft.com/office/drawing/2014/main" id="{6908AFD0-2BFC-4024-ABDE-F17420AE9CDC}"/>
                </a:ext>
              </a:extLst>
            </p:cNvPr>
            <p:cNvSpPr txBox="1"/>
            <p:nvPr/>
          </p:nvSpPr>
          <p:spPr>
            <a:xfrm>
              <a:off x="1833806" y="4071447"/>
              <a:ext cx="747320" cy="461665"/>
            </a:xfrm>
            <a:prstGeom prst="rect">
              <a:avLst/>
            </a:prstGeom>
            <a:noFill/>
          </p:spPr>
          <p:txBody>
            <a:bodyPr wrap="none" rtlCol="0">
              <a:spAutoFit/>
            </a:bodyPr>
            <a:lstStyle/>
            <a:p>
              <a:r>
                <a:rPr lang="hu-HU" sz="2400" dirty="0" err="1">
                  <a:latin typeface="Times New Roman" panose="02020603050405020304" pitchFamily="18" charset="0"/>
                  <a:cs typeface="Times New Roman" panose="02020603050405020304" pitchFamily="18" charset="0"/>
                </a:rPr>
                <a:t>LiCl</a:t>
              </a:r>
              <a:endParaRPr lang="hu-HU" sz="2400" dirty="0">
                <a:latin typeface="Times New Roman" panose="02020603050405020304" pitchFamily="18" charset="0"/>
                <a:cs typeface="Times New Roman" panose="02020603050405020304" pitchFamily="18" charset="0"/>
              </a:endParaRPr>
            </a:p>
          </p:txBody>
        </p:sp>
      </p:grpSp>
      <p:grpSp>
        <p:nvGrpSpPr>
          <p:cNvPr id="54" name="Csoportba foglalás 53">
            <a:extLst>
              <a:ext uri="{FF2B5EF4-FFF2-40B4-BE49-F238E27FC236}">
                <a16:creationId xmlns:a16="http://schemas.microsoft.com/office/drawing/2014/main" id="{6C4FF8B0-A36E-4903-970E-DC8FFE58ACC3}"/>
              </a:ext>
            </a:extLst>
          </p:cNvPr>
          <p:cNvGrpSpPr/>
          <p:nvPr/>
        </p:nvGrpSpPr>
        <p:grpSpPr>
          <a:xfrm>
            <a:off x="1088622" y="4989170"/>
            <a:ext cx="1835512" cy="1038884"/>
            <a:chOff x="1088622" y="4989170"/>
            <a:chExt cx="1835512" cy="1038884"/>
          </a:xfrm>
        </p:grpSpPr>
        <p:sp>
          <p:nvSpPr>
            <p:cNvPr id="46" name="Szabadkézi sokszög: alakzat 45">
              <a:extLst>
                <a:ext uri="{FF2B5EF4-FFF2-40B4-BE49-F238E27FC236}">
                  <a16:creationId xmlns:a16="http://schemas.microsoft.com/office/drawing/2014/main" id="{0D976777-ECF2-419E-B456-4E556C4214AB}"/>
                </a:ext>
              </a:extLst>
            </p:cNvPr>
            <p:cNvSpPr/>
            <p:nvPr/>
          </p:nvSpPr>
          <p:spPr>
            <a:xfrm>
              <a:off x="1088622" y="5515645"/>
              <a:ext cx="1653363" cy="512409"/>
            </a:xfrm>
            <a:custGeom>
              <a:avLst/>
              <a:gdLst>
                <a:gd name="connsiteX0" fmla="*/ 0 w 1653363"/>
                <a:gd name="connsiteY0" fmla="*/ 512409 h 512409"/>
                <a:gd name="connsiteX1" fmla="*/ 255181 w 1653363"/>
                <a:gd name="connsiteY1" fmla="*/ 299758 h 512409"/>
                <a:gd name="connsiteX2" fmla="*/ 632637 w 1653363"/>
                <a:gd name="connsiteY2" fmla="*/ 87107 h 512409"/>
                <a:gd name="connsiteX3" fmla="*/ 893135 w 1653363"/>
                <a:gd name="connsiteY3" fmla="*/ 7362 h 512409"/>
                <a:gd name="connsiteX4" fmla="*/ 1254642 w 1653363"/>
                <a:gd name="connsiteY4" fmla="*/ 17995 h 512409"/>
                <a:gd name="connsiteX5" fmla="*/ 1653363 w 1653363"/>
                <a:gd name="connsiteY5" fmla="*/ 134953 h 512409"/>
                <a:gd name="connsiteX6" fmla="*/ 1653363 w 1653363"/>
                <a:gd name="connsiteY6" fmla="*/ 134953 h 5124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53363" h="512409">
                  <a:moveTo>
                    <a:pt x="0" y="512409"/>
                  </a:moveTo>
                  <a:cubicBezTo>
                    <a:pt x="74870" y="441525"/>
                    <a:pt x="149741" y="370642"/>
                    <a:pt x="255181" y="299758"/>
                  </a:cubicBezTo>
                  <a:cubicBezTo>
                    <a:pt x="360621" y="228874"/>
                    <a:pt x="526311" y="135840"/>
                    <a:pt x="632637" y="87107"/>
                  </a:cubicBezTo>
                  <a:cubicBezTo>
                    <a:pt x="738963" y="38374"/>
                    <a:pt x="789468" y="18881"/>
                    <a:pt x="893135" y="7362"/>
                  </a:cubicBezTo>
                  <a:cubicBezTo>
                    <a:pt x="996802" y="-4157"/>
                    <a:pt x="1127937" y="-3270"/>
                    <a:pt x="1254642" y="17995"/>
                  </a:cubicBezTo>
                  <a:cubicBezTo>
                    <a:pt x="1381347" y="39260"/>
                    <a:pt x="1653363" y="134953"/>
                    <a:pt x="1653363" y="134953"/>
                  </a:cubicBezTo>
                  <a:lnTo>
                    <a:pt x="1653363" y="134953"/>
                  </a:lnTo>
                </a:path>
              </a:pathLst>
            </a:custGeom>
            <a:noFill/>
            <a:ln w="254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47" name="Szövegdoboz 46">
              <a:extLst>
                <a:ext uri="{FF2B5EF4-FFF2-40B4-BE49-F238E27FC236}">
                  <a16:creationId xmlns:a16="http://schemas.microsoft.com/office/drawing/2014/main" id="{275ECD14-1F52-46A4-A946-B49D3E812960}"/>
                </a:ext>
              </a:extLst>
            </p:cNvPr>
            <p:cNvSpPr txBox="1"/>
            <p:nvPr/>
          </p:nvSpPr>
          <p:spPr>
            <a:xfrm>
              <a:off x="1814535" y="4989170"/>
              <a:ext cx="1109599" cy="461665"/>
            </a:xfrm>
            <a:prstGeom prst="rect">
              <a:avLst/>
            </a:prstGeom>
            <a:noFill/>
          </p:spPr>
          <p:txBody>
            <a:bodyPr wrap="none" rtlCol="0">
              <a:spAutoFit/>
            </a:bodyPr>
            <a:lstStyle/>
            <a:p>
              <a:r>
                <a:rPr lang="hu-HU" sz="2400" dirty="0">
                  <a:latin typeface="Times New Roman" panose="02020603050405020304" pitchFamily="18" charset="0"/>
                  <a:cs typeface="Times New Roman" panose="02020603050405020304" pitchFamily="18" charset="0"/>
                </a:rPr>
                <a:t>MgSO</a:t>
              </a:r>
              <a:r>
                <a:rPr lang="hu-HU" sz="2400" baseline="-25000" dirty="0">
                  <a:latin typeface="Times New Roman" panose="02020603050405020304" pitchFamily="18" charset="0"/>
                  <a:cs typeface="Times New Roman" panose="02020603050405020304" pitchFamily="18" charset="0"/>
                </a:rPr>
                <a:t>4</a:t>
              </a:r>
            </a:p>
          </p:txBody>
        </p:sp>
      </p:grpSp>
      <p:grpSp>
        <p:nvGrpSpPr>
          <p:cNvPr id="53" name="Csoportba foglalás 52">
            <a:extLst>
              <a:ext uri="{FF2B5EF4-FFF2-40B4-BE49-F238E27FC236}">
                <a16:creationId xmlns:a16="http://schemas.microsoft.com/office/drawing/2014/main" id="{7856900F-2C22-437D-B924-E99BAA8C8075}"/>
              </a:ext>
            </a:extLst>
          </p:cNvPr>
          <p:cNvGrpSpPr/>
          <p:nvPr/>
        </p:nvGrpSpPr>
        <p:grpSpPr>
          <a:xfrm>
            <a:off x="1072673" y="5627343"/>
            <a:ext cx="1967171" cy="461665"/>
            <a:chOff x="1072673" y="5627343"/>
            <a:chExt cx="1967171" cy="461665"/>
          </a:xfrm>
        </p:grpSpPr>
        <p:sp>
          <p:nvSpPr>
            <p:cNvPr id="49" name="Szabadkézi sokszög: alakzat 48">
              <a:extLst>
                <a:ext uri="{FF2B5EF4-FFF2-40B4-BE49-F238E27FC236}">
                  <a16:creationId xmlns:a16="http://schemas.microsoft.com/office/drawing/2014/main" id="{9B24467D-CBB2-42C6-ABB2-5F5A58CA8C12}"/>
                </a:ext>
              </a:extLst>
            </p:cNvPr>
            <p:cNvSpPr/>
            <p:nvPr/>
          </p:nvSpPr>
          <p:spPr>
            <a:xfrm>
              <a:off x="1072673" y="5884321"/>
              <a:ext cx="1206795" cy="143733"/>
            </a:xfrm>
            <a:custGeom>
              <a:avLst/>
              <a:gdLst>
                <a:gd name="connsiteX0" fmla="*/ 0 w 1206795"/>
                <a:gd name="connsiteY0" fmla="*/ 143733 h 143733"/>
                <a:gd name="connsiteX1" fmla="*/ 419986 w 1206795"/>
                <a:gd name="connsiteY1" fmla="*/ 32091 h 143733"/>
                <a:gd name="connsiteX2" fmla="*/ 733646 w 1206795"/>
                <a:gd name="connsiteY2" fmla="*/ 193 h 143733"/>
                <a:gd name="connsiteX3" fmla="*/ 935665 w 1206795"/>
                <a:gd name="connsiteY3" fmla="*/ 21458 h 143733"/>
                <a:gd name="connsiteX4" fmla="*/ 1206795 w 1206795"/>
                <a:gd name="connsiteY4" fmla="*/ 74621 h 1437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6795" h="143733">
                  <a:moveTo>
                    <a:pt x="0" y="143733"/>
                  </a:moveTo>
                  <a:cubicBezTo>
                    <a:pt x="148856" y="99873"/>
                    <a:pt x="297712" y="56014"/>
                    <a:pt x="419986" y="32091"/>
                  </a:cubicBezTo>
                  <a:cubicBezTo>
                    <a:pt x="542260" y="8168"/>
                    <a:pt x="647700" y="1965"/>
                    <a:pt x="733646" y="193"/>
                  </a:cubicBezTo>
                  <a:cubicBezTo>
                    <a:pt x="819592" y="-1579"/>
                    <a:pt x="856807" y="9053"/>
                    <a:pt x="935665" y="21458"/>
                  </a:cubicBezTo>
                  <a:cubicBezTo>
                    <a:pt x="1014523" y="33863"/>
                    <a:pt x="1110659" y="54242"/>
                    <a:pt x="1206795" y="74621"/>
                  </a:cubicBezTo>
                </a:path>
              </a:pathLst>
            </a:custGeom>
            <a:noFill/>
            <a:ln w="25400">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50" name="Szövegdoboz 49">
              <a:extLst>
                <a:ext uri="{FF2B5EF4-FFF2-40B4-BE49-F238E27FC236}">
                  <a16:creationId xmlns:a16="http://schemas.microsoft.com/office/drawing/2014/main" id="{E98E7C70-9D6E-45B1-8C36-F08C2A3109DD}"/>
                </a:ext>
              </a:extLst>
            </p:cNvPr>
            <p:cNvSpPr txBox="1"/>
            <p:nvPr/>
          </p:nvSpPr>
          <p:spPr>
            <a:xfrm>
              <a:off x="2273287" y="5627343"/>
              <a:ext cx="766557" cy="461665"/>
            </a:xfrm>
            <a:prstGeom prst="rect">
              <a:avLst/>
            </a:prstGeom>
            <a:noFill/>
          </p:spPr>
          <p:txBody>
            <a:bodyPr wrap="none" rtlCol="0">
              <a:spAutoFit/>
            </a:bodyPr>
            <a:lstStyle/>
            <a:p>
              <a:r>
                <a:rPr lang="hu-HU" sz="2400" dirty="0" err="1">
                  <a:latin typeface="Times New Roman" panose="02020603050405020304" pitchFamily="18" charset="0"/>
                  <a:cs typeface="Times New Roman" panose="02020603050405020304" pitchFamily="18" charset="0"/>
                </a:rPr>
                <a:t>HAc</a:t>
              </a:r>
              <a:endParaRPr lang="hu-HU" sz="2400" dirty="0">
                <a:latin typeface="Times New Roman" panose="02020603050405020304" pitchFamily="18" charset="0"/>
                <a:cs typeface="Times New Roman" panose="02020603050405020304" pitchFamily="18" charset="0"/>
              </a:endParaRPr>
            </a:p>
          </p:txBody>
        </p:sp>
      </p:grpSp>
      <p:grpSp>
        <p:nvGrpSpPr>
          <p:cNvPr id="4" name="Csoportba foglalás 3">
            <a:extLst>
              <a:ext uri="{FF2B5EF4-FFF2-40B4-BE49-F238E27FC236}">
                <a16:creationId xmlns:a16="http://schemas.microsoft.com/office/drawing/2014/main" id="{B0685FB3-6C10-4DE6-8290-4915CA9FA732}"/>
              </a:ext>
            </a:extLst>
          </p:cNvPr>
          <p:cNvGrpSpPr/>
          <p:nvPr/>
        </p:nvGrpSpPr>
        <p:grpSpPr>
          <a:xfrm>
            <a:off x="6497546" y="6004019"/>
            <a:ext cx="5331201" cy="660250"/>
            <a:chOff x="6497546" y="6004019"/>
            <a:chExt cx="5331201" cy="660250"/>
          </a:xfrm>
        </p:grpSpPr>
        <p:cxnSp>
          <p:nvCxnSpPr>
            <p:cNvPr id="60" name="Egyenes összekötő nyíllal 59">
              <a:extLst>
                <a:ext uri="{FF2B5EF4-FFF2-40B4-BE49-F238E27FC236}">
                  <a16:creationId xmlns:a16="http://schemas.microsoft.com/office/drawing/2014/main" id="{D9FDCCA8-DB01-4CDA-A106-A5B9943CC52C}"/>
                </a:ext>
              </a:extLst>
            </p:cNvPr>
            <p:cNvCxnSpPr/>
            <p:nvPr/>
          </p:nvCxnSpPr>
          <p:spPr>
            <a:xfrm flipV="1">
              <a:off x="6896747" y="6664269"/>
              <a:ext cx="4932000" cy="0"/>
            </a:xfrm>
            <a:prstGeom prst="straightConnector1">
              <a:avLst/>
            </a:prstGeom>
            <a:ln w="127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1" name="Szövegdoboz 60">
              <a:extLst>
                <a:ext uri="{FF2B5EF4-FFF2-40B4-BE49-F238E27FC236}">
                  <a16:creationId xmlns:a16="http://schemas.microsoft.com/office/drawing/2014/main" id="{5DEFC5FD-E113-4763-8B2C-98BB57CC48AC}"/>
                </a:ext>
              </a:extLst>
            </p:cNvPr>
            <p:cNvSpPr txBox="1"/>
            <p:nvPr/>
          </p:nvSpPr>
          <p:spPr>
            <a:xfrm>
              <a:off x="6497546" y="6004019"/>
              <a:ext cx="407484" cy="461665"/>
            </a:xfrm>
            <a:prstGeom prst="rect">
              <a:avLst/>
            </a:prstGeom>
            <a:noFill/>
          </p:spPr>
          <p:txBody>
            <a:bodyPr wrap="none" rtlCol="0">
              <a:spAutoFit/>
            </a:bodyPr>
            <a:lstStyle/>
            <a:p>
              <a:r>
                <a:rPr lang="hu-HU" sz="2400" dirty="0">
                  <a:latin typeface="Times New Roman" panose="02020603050405020304" pitchFamily="18" charset="0"/>
                  <a:cs typeface="Times New Roman" panose="02020603050405020304" pitchFamily="18" charset="0"/>
                </a:rPr>
                <a:t>A</a:t>
              </a:r>
            </a:p>
          </p:txBody>
        </p:sp>
        <p:sp>
          <p:nvSpPr>
            <p:cNvPr id="62" name="Szövegdoboz 61">
              <a:extLst>
                <a:ext uri="{FF2B5EF4-FFF2-40B4-BE49-F238E27FC236}">
                  <a16:creationId xmlns:a16="http://schemas.microsoft.com/office/drawing/2014/main" id="{97088464-823C-4106-87E3-C2B6AAA5E477}"/>
                </a:ext>
              </a:extLst>
            </p:cNvPr>
            <p:cNvSpPr txBox="1"/>
            <p:nvPr/>
          </p:nvSpPr>
          <p:spPr>
            <a:xfrm>
              <a:off x="7026933" y="6124339"/>
              <a:ext cx="332142" cy="461665"/>
            </a:xfrm>
            <a:prstGeom prst="rect">
              <a:avLst/>
            </a:prstGeom>
            <a:noFill/>
          </p:spPr>
          <p:txBody>
            <a:bodyPr wrap="none" rtlCol="0">
              <a:spAutoFit/>
            </a:bodyPr>
            <a:lstStyle/>
            <a:p>
              <a:r>
                <a:rPr lang="hu-HU" sz="2400" dirty="0">
                  <a:latin typeface="Times New Roman" panose="02020603050405020304" pitchFamily="18" charset="0"/>
                  <a:cs typeface="Times New Roman" panose="02020603050405020304" pitchFamily="18" charset="0"/>
                </a:rPr>
                <a:t>ℓ</a:t>
              </a:r>
            </a:p>
          </p:txBody>
        </p:sp>
      </p:grpSp>
      <mc:AlternateContent xmlns:mc="http://schemas.openxmlformats.org/markup-compatibility/2006" xmlns:a14="http://schemas.microsoft.com/office/drawing/2010/main">
        <mc:Choice Requires="a14">
          <p:sp>
            <p:nvSpPr>
              <p:cNvPr id="63" name="Szövegdoboz 62">
                <a:extLst>
                  <a:ext uri="{FF2B5EF4-FFF2-40B4-BE49-F238E27FC236}">
                    <a16:creationId xmlns:a16="http://schemas.microsoft.com/office/drawing/2014/main" id="{483E9CF8-EC29-4FFC-985B-53B21984B021}"/>
                  </a:ext>
                </a:extLst>
              </p:cNvPr>
              <p:cNvSpPr txBox="1"/>
              <p:nvPr/>
            </p:nvSpPr>
            <p:spPr>
              <a:xfrm>
                <a:off x="3122983" y="4532552"/>
                <a:ext cx="1101455" cy="69807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2400" i="1" smtClean="0">
                          <a:latin typeface="Cambria Math" panose="02040503050406030204" pitchFamily="18" charset="0"/>
                          <a:ea typeface="Cambria Math" panose="02040503050406030204" pitchFamily="18" charset="0"/>
                        </a:rPr>
                        <m:t>𝜅</m:t>
                      </m:r>
                      <m:r>
                        <a:rPr lang="hu-HU" sz="2400" b="0" i="1" smtClean="0">
                          <a:latin typeface="Cambria Math" panose="02040503050406030204" pitchFamily="18" charset="0"/>
                          <a:ea typeface="Cambria Math" panose="02040503050406030204" pitchFamily="18" charset="0"/>
                        </a:rPr>
                        <m:t>=</m:t>
                      </m:r>
                      <m:r>
                        <a:rPr lang="hu-HU" sz="2400" b="0" i="1" smtClean="0">
                          <a:latin typeface="Cambria Math" panose="02040503050406030204" pitchFamily="18" charset="0"/>
                          <a:ea typeface="Cambria Math" panose="02040503050406030204" pitchFamily="18" charset="0"/>
                        </a:rPr>
                        <m:t>𝐺</m:t>
                      </m:r>
                      <m:f>
                        <m:fPr>
                          <m:ctrlPr>
                            <a:rPr lang="hu-HU" sz="2400" b="0" i="1" smtClean="0">
                              <a:latin typeface="Cambria Math" panose="02040503050406030204" pitchFamily="18" charset="0"/>
                              <a:ea typeface="Cambria Math" panose="02040503050406030204" pitchFamily="18" charset="0"/>
                            </a:rPr>
                          </m:ctrlPr>
                        </m:fPr>
                        <m:num>
                          <m:r>
                            <a:rPr lang="hu-HU" sz="2400" b="0" i="1" smtClean="0">
                              <a:latin typeface="Cambria Math" panose="02040503050406030204" pitchFamily="18" charset="0"/>
                              <a:ea typeface="Cambria Math" panose="02040503050406030204" pitchFamily="18" charset="0"/>
                            </a:rPr>
                            <m:t>ℓ</m:t>
                          </m:r>
                        </m:num>
                        <m:den>
                          <m:r>
                            <a:rPr lang="hu-HU" sz="2400" b="0" i="1" smtClean="0">
                              <a:latin typeface="Cambria Math" panose="02040503050406030204" pitchFamily="18" charset="0"/>
                              <a:ea typeface="Cambria Math" panose="02040503050406030204" pitchFamily="18" charset="0"/>
                            </a:rPr>
                            <m:t>𝐴</m:t>
                          </m:r>
                        </m:den>
                      </m:f>
                    </m:oMath>
                  </m:oMathPara>
                </a14:m>
                <a:endParaRPr lang="hu-HU" sz="2400" dirty="0"/>
              </a:p>
            </p:txBody>
          </p:sp>
        </mc:Choice>
        <mc:Fallback xmlns="">
          <p:sp>
            <p:nvSpPr>
              <p:cNvPr id="63" name="Szövegdoboz 62">
                <a:extLst>
                  <a:ext uri="{FF2B5EF4-FFF2-40B4-BE49-F238E27FC236}">
                    <a16:creationId xmlns:a16="http://schemas.microsoft.com/office/drawing/2014/main" id="{483E9CF8-EC29-4FFC-985B-53B21984B021}"/>
                  </a:ext>
                </a:extLst>
              </p:cNvPr>
              <p:cNvSpPr txBox="1">
                <a:spLocks noRot="1" noChangeAspect="1" noMove="1" noResize="1" noEditPoints="1" noAdjustHandles="1" noChangeArrowheads="1" noChangeShapeType="1" noTextEdit="1"/>
              </p:cNvSpPr>
              <p:nvPr/>
            </p:nvSpPr>
            <p:spPr>
              <a:xfrm>
                <a:off x="3122983" y="4532552"/>
                <a:ext cx="1101455" cy="698076"/>
              </a:xfrm>
              <a:prstGeom prst="rect">
                <a:avLst/>
              </a:prstGeom>
              <a:blipFill>
                <a:blip r:embed="rId3"/>
                <a:stretch>
                  <a:fillRect/>
                </a:stretch>
              </a:blipFill>
            </p:spPr>
            <p:txBody>
              <a:bodyPr/>
              <a:lstStyle/>
              <a:p>
                <a:r>
                  <a:rPr lang="hu-HU">
                    <a:noFill/>
                  </a:rPr>
                  <a:t> </a:t>
                </a:r>
              </a:p>
            </p:txBody>
          </p:sp>
        </mc:Fallback>
      </mc:AlternateContent>
      <p:grpSp>
        <p:nvGrpSpPr>
          <p:cNvPr id="97" name="Csoportba foglalás 96">
            <a:extLst>
              <a:ext uri="{FF2B5EF4-FFF2-40B4-BE49-F238E27FC236}">
                <a16:creationId xmlns:a16="http://schemas.microsoft.com/office/drawing/2014/main" id="{BD1CC1DA-0FBB-4809-9430-304FF8DED614}"/>
              </a:ext>
            </a:extLst>
          </p:cNvPr>
          <p:cNvGrpSpPr/>
          <p:nvPr/>
        </p:nvGrpSpPr>
        <p:grpSpPr>
          <a:xfrm>
            <a:off x="6430319" y="2789732"/>
            <a:ext cx="4951668" cy="3514411"/>
            <a:chOff x="6195934" y="2653260"/>
            <a:chExt cx="4951668" cy="3514411"/>
          </a:xfrm>
        </p:grpSpPr>
        <p:sp>
          <p:nvSpPr>
            <p:cNvPr id="70" name="Ellipszis 69">
              <a:extLst>
                <a:ext uri="{FF2B5EF4-FFF2-40B4-BE49-F238E27FC236}">
                  <a16:creationId xmlns:a16="http://schemas.microsoft.com/office/drawing/2014/main" id="{77B1755F-3368-407E-872D-A1A29575AE52}"/>
                </a:ext>
              </a:extLst>
            </p:cNvPr>
            <p:cNvSpPr/>
            <p:nvPr/>
          </p:nvSpPr>
          <p:spPr>
            <a:xfrm>
              <a:off x="8994098" y="2653260"/>
              <a:ext cx="288000" cy="28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75" name="Ellipszis 74">
              <a:extLst>
                <a:ext uri="{FF2B5EF4-FFF2-40B4-BE49-F238E27FC236}">
                  <a16:creationId xmlns:a16="http://schemas.microsoft.com/office/drawing/2014/main" id="{27997765-7F1E-4180-927F-F3D3DF5B0675}"/>
                </a:ext>
              </a:extLst>
            </p:cNvPr>
            <p:cNvSpPr/>
            <p:nvPr/>
          </p:nvSpPr>
          <p:spPr>
            <a:xfrm>
              <a:off x="6195934" y="2658256"/>
              <a:ext cx="288000" cy="28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79" name="Ellipszis 78">
              <a:extLst>
                <a:ext uri="{FF2B5EF4-FFF2-40B4-BE49-F238E27FC236}">
                  <a16:creationId xmlns:a16="http://schemas.microsoft.com/office/drawing/2014/main" id="{FD5CE31B-A409-445E-A400-E80EEB766581}"/>
                </a:ext>
              </a:extLst>
            </p:cNvPr>
            <p:cNvSpPr/>
            <p:nvPr/>
          </p:nvSpPr>
          <p:spPr>
            <a:xfrm>
              <a:off x="9218950" y="5879671"/>
              <a:ext cx="288000" cy="28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84" name="Ellipszis 83">
              <a:extLst>
                <a:ext uri="{FF2B5EF4-FFF2-40B4-BE49-F238E27FC236}">
                  <a16:creationId xmlns:a16="http://schemas.microsoft.com/office/drawing/2014/main" id="{CE7C6B74-AB32-48E2-8B5A-3CFCD46DD5FC}"/>
                </a:ext>
              </a:extLst>
            </p:cNvPr>
            <p:cNvSpPr/>
            <p:nvPr/>
          </p:nvSpPr>
          <p:spPr>
            <a:xfrm>
              <a:off x="8113426" y="3950634"/>
              <a:ext cx="288000" cy="288000"/>
            </a:xfrm>
            <a:prstGeom prst="ellipse">
              <a:avLst/>
            </a:prstGeom>
            <a:solidFill>
              <a:srgbClr val="F698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85" name="Ellipszis 84">
              <a:extLst>
                <a:ext uri="{FF2B5EF4-FFF2-40B4-BE49-F238E27FC236}">
                  <a16:creationId xmlns:a16="http://schemas.microsoft.com/office/drawing/2014/main" id="{C3ECD05C-4C12-4CF1-9196-09F9FE8A7A51}"/>
                </a:ext>
              </a:extLst>
            </p:cNvPr>
            <p:cNvSpPr/>
            <p:nvPr/>
          </p:nvSpPr>
          <p:spPr>
            <a:xfrm>
              <a:off x="10859602" y="4285836"/>
              <a:ext cx="288000" cy="288000"/>
            </a:xfrm>
            <a:prstGeom prst="ellipse">
              <a:avLst/>
            </a:prstGeom>
            <a:solidFill>
              <a:srgbClr val="F698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93" name="Ellipszis 92">
              <a:extLst>
                <a:ext uri="{FF2B5EF4-FFF2-40B4-BE49-F238E27FC236}">
                  <a16:creationId xmlns:a16="http://schemas.microsoft.com/office/drawing/2014/main" id="{8154AD59-91AD-49BC-A254-8845FE3278FD}"/>
                </a:ext>
              </a:extLst>
            </p:cNvPr>
            <p:cNvSpPr/>
            <p:nvPr/>
          </p:nvSpPr>
          <p:spPr>
            <a:xfrm>
              <a:off x="7322447" y="5136120"/>
              <a:ext cx="288000" cy="288000"/>
            </a:xfrm>
            <a:prstGeom prst="ellipse">
              <a:avLst/>
            </a:prstGeom>
            <a:solidFill>
              <a:srgbClr val="F698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grpSp>
      <p:grpSp>
        <p:nvGrpSpPr>
          <p:cNvPr id="121" name="Csoportba foglalás 120">
            <a:extLst>
              <a:ext uri="{FF2B5EF4-FFF2-40B4-BE49-F238E27FC236}">
                <a16:creationId xmlns:a16="http://schemas.microsoft.com/office/drawing/2014/main" id="{4ACADEA4-89C2-4228-8322-10CEC409CF18}"/>
              </a:ext>
            </a:extLst>
          </p:cNvPr>
          <p:cNvGrpSpPr/>
          <p:nvPr/>
        </p:nvGrpSpPr>
        <p:grpSpPr>
          <a:xfrm>
            <a:off x="7154864" y="3679471"/>
            <a:ext cx="3473005" cy="2723941"/>
            <a:chOff x="7213553" y="3691503"/>
            <a:chExt cx="3473005" cy="2723941"/>
          </a:xfrm>
        </p:grpSpPr>
        <p:sp>
          <p:nvSpPr>
            <p:cNvPr id="72" name="Ellipszis 71">
              <a:extLst>
                <a:ext uri="{FF2B5EF4-FFF2-40B4-BE49-F238E27FC236}">
                  <a16:creationId xmlns:a16="http://schemas.microsoft.com/office/drawing/2014/main" id="{6039864D-6C77-4A84-A9F6-5FE91DEBA96A}"/>
                </a:ext>
              </a:extLst>
            </p:cNvPr>
            <p:cNvSpPr/>
            <p:nvPr/>
          </p:nvSpPr>
          <p:spPr>
            <a:xfrm>
              <a:off x="7655590" y="4593171"/>
              <a:ext cx="288000" cy="28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76" name="Ellipszis 75">
              <a:extLst>
                <a:ext uri="{FF2B5EF4-FFF2-40B4-BE49-F238E27FC236}">
                  <a16:creationId xmlns:a16="http://schemas.microsoft.com/office/drawing/2014/main" id="{DABC0E4C-277D-47DE-AC97-B58F3EB10D18}"/>
                </a:ext>
              </a:extLst>
            </p:cNvPr>
            <p:cNvSpPr/>
            <p:nvPr/>
          </p:nvSpPr>
          <p:spPr>
            <a:xfrm>
              <a:off x="9839788" y="3942350"/>
              <a:ext cx="288000" cy="28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83" name="Ellipszis 82">
              <a:extLst>
                <a:ext uri="{FF2B5EF4-FFF2-40B4-BE49-F238E27FC236}">
                  <a16:creationId xmlns:a16="http://schemas.microsoft.com/office/drawing/2014/main" id="{28EBBC9D-80D1-42EA-9D90-CD6D28D47F9B}"/>
                </a:ext>
              </a:extLst>
            </p:cNvPr>
            <p:cNvSpPr/>
            <p:nvPr/>
          </p:nvSpPr>
          <p:spPr>
            <a:xfrm>
              <a:off x="7926714" y="6098117"/>
              <a:ext cx="288000" cy="28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92" name="Ellipszis 91">
              <a:extLst>
                <a:ext uri="{FF2B5EF4-FFF2-40B4-BE49-F238E27FC236}">
                  <a16:creationId xmlns:a16="http://schemas.microsoft.com/office/drawing/2014/main" id="{9F31B806-D0B5-4921-94D3-D573D2513527}"/>
                </a:ext>
              </a:extLst>
            </p:cNvPr>
            <p:cNvSpPr/>
            <p:nvPr/>
          </p:nvSpPr>
          <p:spPr>
            <a:xfrm>
              <a:off x="7213553" y="3691503"/>
              <a:ext cx="288000" cy="288000"/>
            </a:xfrm>
            <a:prstGeom prst="ellipse">
              <a:avLst/>
            </a:prstGeom>
            <a:solidFill>
              <a:srgbClr val="F698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94" name="Ellipszis 93">
              <a:extLst>
                <a:ext uri="{FF2B5EF4-FFF2-40B4-BE49-F238E27FC236}">
                  <a16:creationId xmlns:a16="http://schemas.microsoft.com/office/drawing/2014/main" id="{31888438-9F06-4E08-9164-C1A69C7DC324}"/>
                </a:ext>
              </a:extLst>
            </p:cNvPr>
            <p:cNvSpPr/>
            <p:nvPr/>
          </p:nvSpPr>
          <p:spPr>
            <a:xfrm>
              <a:off x="10398558" y="6127444"/>
              <a:ext cx="288000" cy="288000"/>
            </a:xfrm>
            <a:prstGeom prst="ellipse">
              <a:avLst/>
            </a:prstGeom>
            <a:solidFill>
              <a:srgbClr val="F698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95" name="Ellipszis 94">
              <a:extLst>
                <a:ext uri="{FF2B5EF4-FFF2-40B4-BE49-F238E27FC236}">
                  <a16:creationId xmlns:a16="http://schemas.microsoft.com/office/drawing/2014/main" id="{FBAD1F67-A556-40D6-B3B5-2B498519EA27}"/>
                </a:ext>
              </a:extLst>
            </p:cNvPr>
            <p:cNvSpPr/>
            <p:nvPr/>
          </p:nvSpPr>
          <p:spPr>
            <a:xfrm>
              <a:off x="9241845" y="5084222"/>
              <a:ext cx="288000" cy="288000"/>
            </a:xfrm>
            <a:prstGeom prst="ellipse">
              <a:avLst/>
            </a:prstGeom>
            <a:solidFill>
              <a:srgbClr val="F698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grpSp>
      <p:grpSp>
        <p:nvGrpSpPr>
          <p:cNvPr id="119" name="Csoportba foglalás 118">
            <a:extLst>
              <a:ext uri="{FF2B5EF4-FFF2-40B4-BE49-F238E27FC236}">
                <a16:creationId xmlns:a16="http://schemas.microsoft.com/office/drawing/2014/main" id="{2798B2D4-D29C-441F-B4ED-19610B656206}"/>
              </a:ext>
            </a:extLst>
          </p:cNvPr>
          <p:cNvGrpSpPr/>
          <p:nvPr/>
        </p:nvGrpSpPr>
        <p:grpSpPr>
          <a:xfrm>
            <a:off x="6249770" y="2934618"/>
            <a:ext cx="5312057" cy="3230478"/>
            <a:chOff x="6321945" y="3083135"/>
            <a:chExt cx="5312057" cy="3230478"/>
          </a:xfrm>
        </p:grpSpPr>
        <p:cxnSp>
          <p:nvCxnSpPr>
            <p:cNvPr id="99" name="Egyenes összekötő nyíllal 98">
              <a:extLst>
                <a:ext uri="{FF2B5EF4-FFF2-40B4-BE49-F238E27FC236}">
                  <a16:creationId xmlns:a16="http://schemas.microsoft.com/office/drawing/2014/main" id="{D34DB24A-7B80-43D4-ABB1-690F1106A60E}"/>
                </a:ext>
              </a:extLst>
            </p:cNvPr>
            <p:cNvCxnSpPr>
              <a:cxnSpLocks/>
            </p:cNvCxnSpPr>
            <p:nvPr/>
          </p:nvCxnSpPr>
          <p:spPr>
            <a:xfrm>
              <a:off x="8678719" y="4374647"/>
              <a:ext cx="180000" cy="0"/>
            </a:xfrm>
            <a:prstGeom prst="straightConnector1">
              <a:avLst/>
            </a:prstGeom>
            <a:ln w="25400">
              <a:solidFill>
                <a:srgbClr val="F6989F"/>
              </a:solidFill>
              <a:tailEnd type="triangle"/>
            </a:ln>
          </p:spPr>
          <p:style>
            <a:lnRef idx="1">
              <a:schemeClr val="accent1"/>
            </a:lnRef>
            <a:fillRef idx="0">
              <a:schemeClr val="accent1"/>
            </a:fillRef>
            <a:effectRef idx="0">
              <a:schemeClr val="accent1"/>
            </a:effectRef>
            <a:fontRef idx="minor">
              <a:schemeClr val="tx1"/>
            </a:fontRef>
          </p:style>
        </p:cxnSp>
        <p:cxnSp>
          <p:nvCxnSpPr>
            <p:cNvPr id="100" name="Egyenes összekötő nyíllal 99">
              <a:extLst>
                <a:ext uri="{FF2B5EF4-FFF2-40B4-BE49-F238E27FC236}">
                  <a16:creationId xmlns:a16="http://schemas.microsoft.com/office/drawing/2014/main" id="{64F93159-F03E-450C-A8A6-6EF6F0AB7B63}"/>
                </a:ext>
              </a:extLst>
            </p:cNvPr>
            <p:cNvCxnSpPr>
              <a:cxnSpLocks/>
            </p:cNvCxnSpPr>
            <p:nvPr/>
          </p:nvCxnSpPr>
          <p:spPr>
            <a:xfrm>
              <a:off x="11454002" y="4707522"/>
              <a:ext cx="180000" cy="0"/>
            </a:xfrm>
            <a:prstGeom prst="straightConnector1">
              <a:avLst/>
            </a:prstGeom>
            <a:ln w="25400">
              <a:solidFill>
                <a:srgbClr val="F6989F"/>
              </a:solidFill>
              <a:tailEnd type="triangle"/>
            </a:ln>
          </p:spPr>
          <p:style>
            <a:lnRef idx="1">
              <a:schemeClr val="accent1"/>
            </a:lnRef>
            <a:fillRef idx="0">
              <a:schemeClr val="accent1"/>
            </a:fillRef>
            <a:effectRef idx="0">
              <a:schemeClr val="accent1"/>
            </a:effectRef>
            <a:fontRef idx="minor">
              <a:schemeClr val="tx1"/>
            </a:fontRef>
          </p:style>
        </p:cxnSp>
        <p:cxnSp>
          <p:nvCxnSpPr>
            <p:cNvPr id="101" name="Egyenes összekötő nyíllal 100">
              <a:extLst>
                <a:ext uri="{FF2B5EF4-FFF2-40B4-BE49-F238E27FC236}">
                  <a16:creationId xmlns:a16="http://schemas.microsoft.com/office/drawing/2014/main" id="{238E30C4-8781-4C3A-BC8E-0DBE699C33E8}"/>
                </a:ext>
              </a:extLst>
            </p:cNvPr>
            <p:cNvCxnSpPr>
              <a:cxnSpLocks/>
            </p:cNvCxnSpPr>
            <p:nvPr/>
          </p:nvCxnSpPr>
          <p:spPr>
            <a:xfrm>
              <a:off x="7888645" y="5564268"/>
              <a:ext cx="180000" cy="0"/>
            </a:xfrm>
            <a:prstGeom prst="straightConnector1">
              <a:avLst/>
            </a:prstGeom>
            <a:ln w="25400">
              <a:solidFill>
                <a:srgbClr val="F6989F"/>
              </a:solidFill>
              <a:tailEnd type="triangle"/>
            </a:ln>
          </p:spPr>
          <p:style>
            <a:lnRef idx="1">
              <a:schemeClr val="accent1"/>
            </a:lnRef>
            <a:fillRef idx="0">
              <a:schemeClr val="accent1"/>
            </a:fillRef>
            <a:effectRef idx="0">
              <a:schemeClr val="accent1"/>
            </a:effectRef>
            <a:fontRef idx="minor">
              <a:schemeClr val="tx1"/>
            </a:fontRef>
          </p:style>
        </p:cxnSp>
        <p:cxnSp>
          <p:nvCxnSpPr>
            <p:cNvPr id="104" name="Egyenes összekötő nyíllal 103">
              <a:extLst>
                <a:ext uri="{FF2B5EF4-FFF2-40B4-BE49-F238E27FC236}">
                  <a16:creationId xmlns:a16="http://schemas.microsoft.com/office/drawing/2014/main" id="{3E64201E-CF82-4DEF-BE81-649F4D598599}"/>
                </a:ext>
              </a:extLst>
            </p:cNvPr>
            <p:cNvCxnSpPr>
              <a:cxnSpLocks/>
            </p:cNvCxnSpPr>
            <p:nvPr/>
          </p:nvCxnSpPr>
          <p:spPr>
            <a:xfrm>
              <a:off x="6321945" y="3094499"/>
              <a:ext cx="180000" cy="0"/>
            </a:xfrm>
            <a:prstGeom prst="straightConnector1">
              <a:avLst/>
            </a:prstGeom>
            <a:ln w="25400">
              <a:solidFill>
                <a:schemeClr val="accent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05" name="Egyenes összekötő nyíllal 104">
              <a:extLst>
                <a:ext uri="{FF2B5EF4-FFF2-40B4-BE49-F238E27FC236}">
                  <a16:creationId xmlns:a16="http://schemas.microsoft.com/office/drawing/2014/main" id="{0831B8C8-4A01-4F7F-9207-62E0E9F33E97}"/>
                </a:ext>
              </a:extLst>
            </p:cNvPr>
            <p:cNvCxnSpPr>
              <a:cxnSpLocks/>
            </p:cNvCxnSpPr>
            <p:nvPr/>
          </p:nvCxnSpPr>
          <p:spPr>
            <a:xfrm>
              <a:off x="9115945" y="3083135"/>
              <a:ext cx="180000" cy="0"/>
            </a:xfrm>
            <a:prstGeom prst="straightConnector1">
              <a:avLst/>
            </a:prstGeom>
            <a:ln w="25400">
              <a:solidFill>
                <a:schemeClr val="accent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06" name="Egyenes összekötő nyíllal 105">
              <a:extLst>
                <a:ext uri="{FF2B5EF4-FFF2-40B4-BE49-F238E27FC236}">
                  <a16:creationId xmlns:a16="http://schemas.microsoft.com/office/drawing/2014/main" id="{2CE522DD-5667-453E-86EF-889B05AB4680}"/>
                </a:ext>
              </a:extLst>
            </p:cNvPr>
            <p:cNvCxnSpPr>
              <a:cxnSpLocks/>
            </p:cNvCxnSpPr>
            <p:nvPr/>
          </p:nvCxnSpPr>
          <p:spPr>
            <a:xfrm>
              <a:off x="9336190" y="6313613"/>
              <a:ext cx="180000" cy="0"/>
            </a:xfrm>
            <a:prstGeom prst="straightConnector1">
              <a:avLst/>
            </a:prstGeom>
            <a:ln w="25400">
              <a:solidFill>
                <a:schemeClr val="accent1"/>
              </a:solidFill>
              <a:headEnd type="triangle"/>
              <a:tailEnd type="none"/>
            </a:ln>
          </p:spPr>
          <p:style>
            <a:lnRef idx="1">
              <a:schemeClr val="accent1"/>
            </a:lnRef>
            <a:fillRef idx="0">
              <a:schemeClr val="accent1"/>
            </a:fillRef>
            <a:effectRef idx="0">
              <a:schemeClr val="accent1"/>
            </a:effectRef>
            <a:fontRef idx="minor">
              <a:schemeClr val="tx1"/>
            </a:fontRef>
          </p:style>
        </p:cxnSp>
      </p:grpSp>
      <p:grpSp>
        <p:nvGrpSpPr>
          <p:cNvPr id="120" name="Csoportba foglalás 119">
            <a:extLst>
              <a:ext uri="{FF2B5EF4-FFF2-40B4-BE49-F238E27FC236}">
                <a16:creationId xmlns:a16="http://schemas.microsoft.com/office/drawing/2014/main" id="{0427B07D-DA66-4DA5-8A0A-59E5D5A9F2CA}"/>
              </a:ext>
            </a:extLst>
          </p:cNvPr>
          <p:cNvGrpSpPr/>
          <p:nvPr/>
        </p:nvGrpSpPr>
        <p:grpSpPr>
          <a:xfrm>
            <a:off x="7412020" y="3822953"/>
            <a:ext cx="3389370" cy="2424621"/>
            <a:chOff x="7470709" y="3834985"/>
            <a:chExt cx="3389370" cy="2424621"/>
          </a:xfrm>
        </p:grpSpPr>
        <p:cxnSp>
          <p:nvCxnSpPr>
            <p:cNvPr id="107" name="Egyenes összekötő nyíllal 106">
              <a:extLst>
                <a:ext uri="{FF2B5EF4-FFF2-40B4-BE49-F238E27FC236}">
                  <a16:creationId xmlns:a16="http://schemas.microsoft.com/office/drawing/2014/main" id="{24610AF7-F926-4FA0-97E1-1CE2260283B2}"/>
                </a:ext>
              </a:extLst>
            </p:cNvPr>
            <p:cNvCxnSpPr/>
            <p:nvPr/>
          </p:nvCxnSpPr>
          <p:spPr>
            <a:xfrm>
              <a:off x="10680079" y="6259606"/>
              <a:ext cx="180000" cy="0"/>
            </a:xfrm>
            <a:prstGeom prst="straightConnector1">
              <a:avLst/>
            </a:prstGeom>
            <a:ln w="25400">
              <a:solidFill>
                <a:srgbClr val="F6989F"/>
              </a:solidFill>
              <a:tailEnd type="triangle"/>
            </a:ln>
          </p:spPr>
          <p:style>
            <a:lnRef idx="1">
              <a:schemeClr val="accent1"/>
            </a:lnRef>
            <a:fillRef idx="0">
              <a:schemeClr val="accent1"/>
            </a:fillRef>
            <a:effectRef idx="0">
              <a:schemeClr val="accent1"/>
            </a:effectRef>
            <a:fontRef idx="minor">
              <a:schemeClr val="tx1"/>
            </a:fontRef>
          </p:style>
        </p:cxnSp>
        <p:cxnSp>
          <p:nvCxnSpPr>
            <p:cNvPr id="108" name="Egyenes összekötő nyíllal 107">
              <a:extLst>
                <a:ext uri="{FF2B5EF4-FFF2-40B4-BE49-F238E27FC236}">
                  <a16:creationId xmlns:a16="http://schemas.microsoft.com/office/drawing/2014/main" id="{A06DF3B9-0CF2-4B98-B3E6-AB964570FEA7}"/>
                </a:ext>
              </a:extLst>
            </p:cNvPr>
            <p:cNvCxnSpPr/>
            <p:nvPr/>
          </p:nvCxnSpPr>
          <p:spPr>
            <a:xfrm>
              <a:off x="9642268" y="4098092"/>
              <a:ext cx="180000" cy="0"/>
            </a:xfrm>
            <a:prstGeom prst="straightConnector1">
              <a:avLst/>
            </a:prstGeom>
            <a:ln w="25400">
              <a:solidFill>
                <a:schemeClr val="accent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09" name="Egyenes összekötő nyíllal 108">
              <a:extLst>
                <a:ext uri="{FF2B5EF4-FFF2-40B4-BE49-F238E27FC236}">
                  <a16:creationId xmlns:a16="http://schemas.microsoft.com/office/drawing/2014/main" id="{3510641D-3854-4148-BB9D-6EB57575934C}"/>
                </a:ext>
              </a:extLst>
            </p:cNvPr>
            <p:cNvCxnSpPr/>
            <p:nvPr/>
          </p:nvCxnSpPr>
          <p:spPr>
            <a:xfrm>
              <a:off x="9520961" y="5220893"/>
              <a:ext cx="180000" cy="0"/>
            </a:xfrm>
            <a:prstGeom prst="straightConnector1">
              <a:avLst/>
            </a:prstGeom>
            <a:ln w="25400">
              <a:solidFill>
                <a:srgbClr val="F6989F"/>
              </a:solidFill>
              <a:tailEnd type="triangle"/>
            </a:ln>
          </p:spPr>
          <p:style>
            <a:lnRef idx="1">
              <a:schemeClr val="accent1"/>
            </a:lnRef>
            <a:fillRef idx="0">
              <a:schemeClr val="accent1"/>
            </a:fillRef>
            <a:effectRef idx="0">
              <a:schemeClr val="accent1"/>
            </a:effectRef>
            <a:fontRef idx="minor">
              <a:schemeClr val="tx1"/>
            </a:fontRef>
          </p:style>
        </p:cxnSp>
        <p:cxnSp>
          <p:nvCxnSpPr>
            <p:cNvPr id="110" name="Egyenes összekötő nyíllal 109">
              <a:extLst>
                <a:ext uri="{FF2B5EF4-FFF2-40B4-BE49-F238E27FC236}">
                  <a16:creationId xmlns:a16="http://schemas.microsoft.com/office/drawing/2014/main" id="{8262CB60-DF2E-4AF1-8C68-D586C85DE644}"/>
                </a:ext>
              </a:extLst>
            </p:cNvPr>
            <p:cNvCxnSpPr/>
            <p:nvPr/>
          </p:nvCxnSpPr>
          <p:spPr>
            <a:xfrm>
              <a:off x="7470709" y="4737308"/>
              <a:ext cx="180000" cy="0"/>
            </a:xfrm>
            <a:prstGeom prst="straightConnector1">
              <a:avLst/>
            </a:prstGeom>
            <a:ln w="25400">
              <a:solidFill>
                <a:schemeClr val="accent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11" name="Egyenes összekötő nyíllal 110">
              <a:extLst>
                <a:ext uri="{FF2B5EF4-FFF2-40B4-BE49-F238E27FC236}">
                  <a16:creationId xmlns:a16="http://schemas.microsoft.com/office/drawing/2014/main" id="{A9AE3AAE-DDAE-4A5F-9C94-8EE7A1FA59D2}"/>
                </a:ext>
              </a:extLst>
            </p:cNvPr>
            <p:cNvCxnSpPr/>
            <p:nvPr/>
          </p:nvCxnSpPr>
          <p:spPr>
            <a:xfrm>
              <a:off x="7498819" y="3834985"/>
              <a:ext cx="180000" cy="0"/>
            </a:xfrm>
            <a:prstGeom prst="straightConnector1">
              <a:avLst/>
            </a:prstGeom>
            <a:ln w="25400">
              <a:solidFill>
                <a:srgbClr val="F6989F"/>
              </a:solidFill>
              <a:tailEnd type="triangle"/>
            </a:ln>
          </p:spPr>
          <p:style>
            <a:lnRef idx="1">
              <a:schemeClr val="accent1"/>
            </a:lnRef>
            <a:fillRef idx="0">
              <a:schemeClr val="accent1"/>
            </a:fillRef>
            <a:effectRef idx="0">
              <a:schemeClr val="accent1"/>
            </a:effectRef>
            <a:fontRef idx="minor">
              <a:schemeClr val="tx1"/>
            </a:fontRef>
          </p:style>
        </p:cxnSp>
        <p:cxnSp>
          <p:nvCxnSpPr>
            <p:cNvPr id="112" name="Egyenes összekötő nyíllal 111">
              <a:extLst>
                <a:ext uri="{FF2B5EF4-FFF2-40B4-BE49-F238E27FC236}">
                  <a16:creationId xmlns:a16="http://schemas.microsoft.com/office/drawing/2014/main" id="{445B269E-BC5B-4B36-84D9-B15020696398}"/>
                </a:ext>
              </a:extLst>
            </p:cNvPr>
            <p:cNvCxnSpPr/>
            <p:nvPr/>
          </p:nvCxnSpPr>
          <p:spPr>
            <a:xfrm>
              <a:off x="7736866" y="6245955"/>
              <a:ext cx="180000" cy="0"/>
            </a:xfrm>
            <a:prstGeom prst="straightConnector1">
              <a:avLst/>
            </a:prstGeom>
            <a:ln w="25400">
              <a:solidFill>
                <a:schemeClr val="accent1"/>
              </a:solidFill>
              <a:headEnd type="triangle"/>
              <a:tailEnd type="none"/>
            </a:ln>
          </p:spPr>
          <p:style>
            <a:lnRef idx="1">
              <a:schemeClr val="accent1"/>
            </a:lnRef>
            <a:fillRef idx="0">
              <a:schemeClr val="accent1"/>
            </a:fillRef>
            <a:effectRef idx="0">
              <a:schemeClr val="accent1"/>
            </a:effectRef>
            <a:fontRef idx="minor">
              <a:schemeClr val="tx1"/>
            </a:fontRef>
          </p:style>
        </p:cxnSp>
      </p:grpSp>
      <p:grpSp>
        <p:nvGrpSpPr>
          <p:cNvPr id="5" name="Csoportba foglalás 4">
            <a:extLst>
              <a:ext uri="{FF2B5EF4-FFF2-40B4-BE49-F238E27FC236}">
                <a16:creationId xmlns:a16="http://schemas.microsoft.com/office/drawing/2014/main" id="{1CE22598-0541-4A42-A937-362F5D637B14}"/>
              </a:ext>
            </a:extLst>
          </p:cNvPr>
          <p:cNvGrpSpPr/>
          <p:nvPr/>
        </p:nvGrpSpPr>
        <p:grpSpPr>
          <a:xfrm>
            <a:off x="7097531" y="2761706"/>
            <a:ext cx="4085184" cy="3328277"/>
            <a:chOff x="7097531" y="2761706"/>
            <a:chExt cx="4085184" cy="3328277"/>
          </a:xfrm>
        </p:grpSpPr>
        <p:sp>
          <p:nvSpPr>
            <p:cNvPr id="71" name="Ellipszis 70">
              <a:extLst>
                <a:ext uri="{FF2B5EF4-FFF2-40B4-BE49-F238E27FC236}">
                  <a16:creationId xmlns:a16="http://schemas.microsoft.com/office/drawing/2014/main" id="{D2CA39B3-9390-4C73-A9BD-0149383ECD20}"/>
                </a:ext>
              </a:extLst>
            </p:cNvPr>
            <p:cNvSpPr/>
            <p:nvPr/>
          </p:nvSpPr>
          <p:spPr>
            <a:xfrm>
              <a:off x="8447900" y="3484023"/>
              <a:ext cx="288000" cy="28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73" name="Ellipszis 72">
              <a:extLst>
                <a:ext uri="{FF2B5EF4-FFF2-40B4-BE49-F238E27FC236}">
                  <a16:creationId xmlns:a16="http://schemas.microsoft.com/office/drawing/2014/main" id="{125BF33B-7463-4A85-B468-7E4B0E0072E0}"/>
                </a:ext>
              </a:extLst>
            </p:cNvPr>
            <p:cNvSpPr/>
            <p:nvPr/>
          </p:nvSpPr>
          <p:spPr>
            <a:xfrm>
              <a:off x="8590574" y="5220383"/>
              <a:ext cx="288000" cy="28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74" name="Ellipszis 73">
              <a:extLst>
                <a:ext uri="{FF2B5EF4-FFF2-40B4-BE49-F238E27FC236}">
                  <a16:creationId xmlns:a16="http://schemas.microsoft.com/office/drawing/2014/main" id="{EE206605-6399-455B-83E1-55A9995B002F}"/>
                </a:ext>
              </a:extLst>
            </p:cNvPr>
            <p:cNvSpPr/>
            <p:nvPr/>
          </p:nvSpPr>
          <p:spPr>
            <a:xfrm>
              <a:off x="8858945" y="4510329"/>
              <a:ext cx="288000" cy="28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77" name="Ellipszis 76">
              <a:extLst>
                <a:ext uri="{FF2B5EF4-FFF2-40B4-BE49-F238E27FC236}">
                  <a16:creationId xmlns:a16="http://schemas.microsoft.com/office/drawing/2014/main" id="{29533D52-0943-403E-B123-6C94FAFA40ED}"/>
                </a:ext>
              </a:extLst>
            </p:cNvPr>
            <p:cNvSpPr/>
            <p:nvPr/>
          </p:nvSpPr>
          <p:spPr>
            <a:xfrm>
              <a:off x="9983788" y="4879430"/>
              <a:ext cx="288000" cy="28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78" name="Ellipszis 77">
              <a:extLst>
                <a:ext uri="{FF2B5EF4-FFF2-40B4-BE49-F238E27FC236}">
                  <a16:creationId xmlns:a16="http://schemas.microsoft.com/office/drawing/2014/main" id="{C37A6C81-7D52-4ADA-B028-D7DBF0031A9D}"/>
                </a:ext>
              </a:extLst>
            </p:cNvPr>
            <p:cNvSpPr/>
            <p:nvPr/>
          </p:nvSpPr>
          <p:spPr>
            <a:xfrm>
              <a:off x="7589779" y="3160953"/>
              <a:ext cx="288000" cy="28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80" name="Ellipszis 79">
              <a:extLst>
                <a:ext uri="{FF2B5EF4-FFF2-40B4-BE49-F238E27FC236}">
                  <a16:creationId xmlns:a16="http://schemas.microsoft.com/office/drawing/2014/main" id="{BA5FE9A7-B463-4339-89A6-2C11D966220D}"/>
                </a:ext>
              </a:extLst>
            </p:cNvPr>
            <p:cNvSpPr/>
            <p:nvPr/>
          </p:nvSpPr>
          <p:spPr>
            <a:xfrm>
              <a:off x="10894715" y="5424205"/>
              <a:ext cx="288000" cy="28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81" name="Ellipszis 80">
              <a:extLst>
                <a:ext uri="{FF2B5EF4-FFF2-40B4-BE49-F238E27FC236}">
                  <a16:creationId xmlns:a16="http://schemas.microsoft.com/office/drawing/2014/main" id="{E56E20EC-F556-4787-9D93-038F5D3C45E6}"/>
                </a:ext>
              </a:extLst>
            </p:cNvPr>
            <p:cNvSpPr/>
            <p:nvPr/>
          </p:nvSpPr>
          <p:spPr>
            <a:xfrm>
              <a:off x="9839788" y="5801983"/>
              <a:ext cx="288000" cy="28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86" name="Ellipszis 85">
              <a:extLst>
                <a:ext uri="{FF2B5EF4-FFF2-40B4-BE49-F238E27FC236}">
                  <a16:creationId xmlns:a16="http://schemas.microsoft.com/office/drawing/2014/main" id="{D5DE1532-F548-46FE-A9FE-DD4244F95715}"/>
                </a:ext>
              </a:extLst>
            </p:cNvPr>
            <p:cNvSpPr/>
            <p:nvPr/>
          </p:nvSpPr>
          <p:spPr>
            <a:xfrm>
              <a:off x="8538579" y="5779563"/>
              <a:ext cx="288000" cy="288000"/>
            </a:xfrm>
            <a:prstGeom prst="ellipse">
              <a:avLst/>
            </a:prstGeom>
            <a:solidFill>
              <a:srgbClr val="F698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87" name="Ellipszis 86">
              <a:extLst>
                <a:ext uri="{FF2B5EF4-FFF2-40B4-BE49-F238E27FC236}">
                  <a16:creationId xmlns:a16="http://schemas.microsoft.com/office/drawing/2014/main" id="{F2DE0435-F662-444D-BCA5-90F49DD16E7C}"/>
                </a:ext>
              </a:extLst>
            </p:cNvPr>
            <p:cNvSpPr/>
            <p:nvPr/>
          </p:nvSpPr>
          <p:spPr>
            <a:xfrm>
              <a:off x="8311143" y="3003762"/>
              <a:ext cx="288000" cy="288000"/>
            </a:xfrm>
            <a:prstGeom prst="ellipse">
              <a:avLst/>
            </a:prstGeom>
            <a:solidFill>
              <a:srgbClr val="F698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88" name="Ellipszis 87">
              <a:extLst>
                <a:ext uri="{FF2B5EF4-FFF2-40B4-BE49-F238E27FC236}">
                  <a16:creationId xmlns:a16="http://schemas.microsoft.com/office/drawing/2014/main" id="{26FA8167-DDD4-4D2B-9177-E602B1A1DD5B}"/>
                </a:ext>
              </a:extLst>
            </p:cNvPr>
            <p:cNvSpPr/>
            <p:nvPr/>
          </p:nvSpPr>
          <p:spPr>
            <a:xfrm>
              <a:off x="9188414" y="3733030"/>
              <a:ext cx="288000" cy="288000"/>
            </a:xfrm>
            <a:prstGeom prst="ellipse">
              <a:avLst/>
            </a:prstGeom>
            <a:solidFill>
              <a:srgbClr val="F698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89" name="Ellipszis 88">
              <a:extLst>
                <a:ext uri="{FF2B5EF4-FFF2-40B4-BE49-F238E27FC236}">
                  <a16:creationId xmlns:a16="http://schemas.microsoft.com/office/drawing/2014/main" id="{8759FADE-748D-4C57-B53E-D4BFD9B9BD22}"/>
                </a:ext>
              </a:extLst>
            </p:cNvPr>
            <p:cNvSpPr/>
            <p:nvPr/>
          </p:nvSpPr>
          <p:spPr>
            <a:xfrm>
              <a:off x="9983788" y="3175179"/>
              <a:ext cx="288000" cy="288000"/>
            </a:xfrm>
            <a:prstGeom prst="ellipse">
              <a:avLst/>
            </a:prstGeom>
            <a:solidFill>
              <a:srgbClr val="F698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90" name="Ellipszis 89">
              <a:extLst>
                <a:ext uri="{FF2B5EF4-FFF2-40B4-BE49-F238E27FC236}">
                  <a16:creationId xmlns:a16="http://schemas.microsoft.com/office/drawing/2014/main" id="{34D8A009-9FA3-4A14-9F9C-ED5871E69D3E}"/>
                </a:ext>
              </a:extLst>
            </p:cNvPr>
            <p:cNvSpPr/>
            <p:nvPr/>
          </p:nvSpPr>
          <p:spPr>
            <a:xfrm>
              <a:off x="7097531" y="2761706"/>
              <a:ext cx="288000" cy="288000"/>
            </a:xfrm>
            <a:prstGeom prst="ellipse">
              <a:avLst/>
            </a:prstGeom>
            <a:solidFill>
              <a:srgbClr val="F698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91" name="Ellipszis 90">
              <a:extLst>
                <a:ext uri="{FF2B5EF4-FFF2-40B4-BE49-F238E27FC236}">
                  <a16:creationId xmlns:a16="http://schemas.microsoft.com/office/drawing/2014/main" id="{3D3BD72F-1754-4AF6-8452-7BBD46F988A8}"/>
                </a:ext>
              </a:extLst>
            </p:cNvPr>
            <p:cNvSpPr/>
            <p:nvPr/>
          </p:nvSpPr>
          <p:spPr>
            <a:xfrm>
              <a:off x="9695788" y="4408480"/>
              <a:ext cx="288000" cy="288000"/>
            </a:xfrm>
            <a:prstGeom prst="ellipse">
              <a:avLst/>
            </a:prstGeom>
            <a:solidFill>
              <a:srgbClr val="F698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96" name="Ellipszis 95">
              <a:extLst>
                <a:ext uri="{FF2B5EF4-FFF2-40B4-BE49-F238E27FC236}">
                  <a16:creationId xmlns:a16="http://schemas.microsoft.com/office/drawing/2014/main" id="{7C337F6E-16BE-4DDC-85CC-160AB37010D0}"/>
                </a:ext>
              </a:extLst>
            </p:cNvPr>
            <p:cNvSpPr/>
            <p:nvPr/>
          </p:nvSpPr>
          <p:spPr>
            <a:xfrm>
              <a:off x="10373330" y="5407489"/>
              <a:ext cx="288000" cy="288000"/>
            </a:xfrm>
            <a:prstGeom prst="ellipse">
              <a:avLst/>
            </a:prstGeom>
            <a:solidFill>
              <a:srgbClr val="F698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cxnSp>
          <p:nvCxnSpPr>
            <p:cNvPr id="102" name="Egyenes összekötő nyíllal 101">
              <a:extLst>
                <a:ext uri="{FF2B5EF4-FFF2-40B4-BE49-F238E27FC236}">
                  <a16:creationId xmlns:a16="http://schemas.microsoft.com/office/drawing/2014/main" id="{80B5A985-0FE6-4EEE-A6A0-994DABEC13EE}"/>
                </a:ext>
              </a:extLst>
            </p:cNvPr>
            <p:cNvCxnSpPr/>
            <p:nvPr/>
          </p:nvCxnSpPr>
          <p:spPr>
            <a:xfrm>
              <a:off x="7389234" y="2895549"/>
              <a:ext cx="180000" cy="0"/>
            </a:xfrm>
            <a:prstGeom prst="straightConnector1">
              <a:avLst/>
            </a:prstGeom>
            <a:ln w="25400">
              <a:solidFill>
                <a:srgbClr val="F6989F"/>
              </a:solidFill>
              <a:tailEnd type="triangle"/>
            </a:ln>
          </p:spPr>
          <p:style>
            <a:lnRef idx="1">
              <a:schemeClr val="accent1"/>
            </a:lnRef>
            <a:fillRef idx="0">
              <a:schemeClr val="accent1"/>
            </a:fillRef>
            <a:effectRef idx="0">
              <a:schemeClr val="accent1"/>
            </a:effectRef>
            <a:fontRef idx="minor">
              <a:schemeClr val="tx1"/>
            </a:fontRef>
          </p:style>
        </p:cxnSp>
        <p:cxnSp>
          <p:nvCxnSpPr>
            <p:cNvPr id="103" name="Egyenes összekötő nyíllal 102">
              <a:extLst>
                <a:ext uri="{FF2B5EF4-FFF2-40B4-BE49-F238E27FC236}">
                  <a16:creationId xmlns:a16="http://schemas.microsoft.com/office/drawing/2014/main" id="{0AFF1EF6-AAC0-4BCF-9EA9-AC31BD7448DB}"/>
                </a:ext>
              </a:extLst>
            </p:cNvPr>
            <p:cNvCxnSpPr/>
            <p:nvPr/>
          </p:nvCxnSpPr>
          <p:spPr>
            <a:xfrm>
              <a:off x="9643780" y="5945509"/>
              <a:ext cx="180000" cy="0"/>
            </a:xfrm>
            <a:prstGeom prst="straightConnector1">
              <a:avLst/>
            </a:prstGeom>
            <a:ln w="25400">
              <a:solidFill>
                <a:schemeClr val="accent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22" name="Egyenes összekötő nyíllal 121">
              <a:extLst>
                <a:ext uri="{FF2B5EF4-FFF2-40B4-BE49-F238E27FC236}">
                  <a16:creationId xmlns:a16="http://schemas.microsoft.com/office/drawing/2014/main" id="{B31F04A5-BFFD-43B1-BB3A-EEBDC69A0459}"/>
                </a:ext>
              </a:extLst>
            </p:cNvPr>
            <p:cNvCxnSpPr/>
            <p:nvPr/>
          </p:nvCxnSpPr>
          <p:spPr>
            <a:xfrm>
              <a:off x="8843216" y="5914404"/>
              <a:ext cx="180000" cy="0"/>
            </a:xfrm>
            <a:prstGeom prst="straightConnector1">
              <a:avLst/>
            </a:prstGeom>
            <a:ln w="25400">
              <a:solidFill>
                <a:srgbClr val="F6989F"/>
              </a:solidFill>
              <a:tailEnd type="triangle"/>
            </a:ln>
          </p:spPr>
          <p:style>
            <a:lnRef idx="1">
              <a:schemeClr val="accent1"/>
            </a:lnRef>
            <a:fillRef idx="0">
              <a:schemeClr val="accent1"/>
            </a:fillRef>
            <a:effectRef idx="0">
              <a:schemeClr val="accent1"/>
            </a:effectRef>
            <a:fontRef idx="minor">
              <a:schemeClr val="tx1"/>
            </a:fontRef>
          </p:style>
        </p:cxnSp>
        <p:cxnSp>
          <p:nvCxnSpPr>
            <p:cNvPr id="123" name="Egyenes összekötő nyíllal 122">
              <a:extLst>
                <a:ext uri="{FF2B5EF4-FFF2-40B4-BE49-F238E27FC236}">
                  <a16:creationId xmlns:a16="http://schemas.microsoft.com/office/drawing/2014/main" id="{ED608DDF-A6BD-4282-B0ED-2888FCFCC6AB}"/>
                </a:ext>
              </a:extLst>
            </p:cNvPr>
            <p:cNvCxnSpPr/>
            <p:nvPr/>
          </p:nvCxnSpPr>
          <p:spPr>
            <a:xfrm>
              <a:off x="10719289" y="5580733"/>
              <a:ext cx="180000" cy="0"/>
            </a:xfrm>
            <a:prstGeom prst="straightConnector1">
              <a:avLst/>
            </a:prstGeom>
            <a:ln w="25400">
              <a:solidFill>
                <a:schemeClr val="accent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24" name="Egyenes összekötő nyíllal 123">
              <a:extLst>
                <a:ext uri="{FF2B5EF4-FFF2-40B4-BE49-F238E27FC236}">
                  <a16:creationId xmlns:a16="http://schemas.microsoft.com/office/drawing/2014/main" id="{3A32A5ED-AC77-4DB4-BD6F-6C2C20AA68B6}"/>
                </a:ext>
              </a:extLst>
            </p:cNvPr>
            <p:cNvCxnSpPr/>
            <p:nvPr/>
          </p:nvCxnSpPr>
          <p:spPr>
            <a:xfrm>
              <a:off x="10666326" y="5531577"/>
              <a:ext cx="180000" cy="0"/>
            </a:xfrm>
            <a:prstGeom prst="straightConnector1">
              <a:avLst/>
            </a:prstGeom>
            <a:ln w="25400">
              <a:solidFill>
                <a:srgbClr val="F6989F"/>
              </a:solidFill>
              <a:tailEnd type="triangle"/>
            </a:ln>
          </p:spPr>
          <p:style>
            <a:lnRef idx="1">
              <a:schemeClr val="accent1"/>
            </a:lnRef>
            <a:fillRef idx="0">
              <a:schemeClr val="accent1"/>
            </a:fillRef>
            <a:effectRef idx="0">
              <a:schemeClr val="accent1"/>
            </a:effectRef>
            <a:fontRef idx="minor">
              <a:schemeClr val="tx1"/>
            </a:fontRef>
          </p:style>
        </p:cxnSp>
        <p:cxnSp>
          <p:nvCxnSpPr>
            <p:cNvPr id="125" name="Egyenes összekötő nyíllal 124">
              <a:extLst>
                <a:ext uri="{FF2B5EF4-FFF2-40B4-BE49-F238E27FC236}">
                  <a16:creationId xmlns:a16="http://schemas.microsoft.com/office/drawing/2014/main" id="{6C477A26-FF88-4F46-AC6F-9DC4D91632DB}"/>
                </a:ext>
              </a:extLst>
            </p:cNvPr>
            <p:cNvCxnSpPr/>
            <p:nvPr/>
          </p:nvCxnSpPr>
          <p:spPr>
            <a:xfrm>
              <a:off x="8404495" y="5353327"/>
              <a:ext cx="180000" cy="0"/>
            </a:xfrm>
            <a:prstGeom prst="straightConnector1">
              <a:avLst/>
            </a:prstGeom>
            <a:ln w="25400">
              <a:solidFill>
                <a:schemeClr val="accent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26" name="Egyenes összekötő nyíllal 125">
              <a:extLst>
                <a:ext uri="{FF2B5EF4-FFF2-40B4-BE49-F238E27FC236}">
                  <a16:creationId xmlns:a16="http://schemas.microsoft.com/office/drawing/2014/main" id="{295BFC87-48D3-471F-B9A2-91EA91F9DADF}"/>
                </a:ext>
              </a:extLst>
            </p:cNvPr>
            <p:cNvCxnSpPr/>
            <p:nvPr/>
          </p:nvCxnSpPr>
          <p:spPr>
            <a:xfrm>
              <a:off x="9991162" y="4553197"/>
              <a:ext cx="180000" cy="0"/>
            </a:xfrm>
            <a:prstGeom prst="straightConnector1">
              <a:avLst/>
            </a:prstGeom>
            <a:ln w="25400">
              <a:solidFill>
                <a:srgbClr val="F6989F"/>
              </a:solidFill>
              <a:tailEnd type="triangle"/>
            </a:ln>
          </p:spPr>
          <p:style>
            <a:lnRef idx="1">
              <a:schemeClr val="accent1"/>
            </a:lnRef>
            <a:fillRef idx="0">
              <a:schemeClr val="accent1"/>
            </a:fillRef>
            <a:effectRef idx="0">
              <a:schemeClr val="accent1"/>
            </a:effectRef>
            <a:fontRef idx="minor">
              <a:schemeClr val="tx1"/>
            </a:fontRef>
          </p:style>
        </p:cxnSp>
        <p:cxnSp>
          <p:nvCxnSpPr>
            <p:cNvPr id="127" name="Egyenes összekötő nyíllal 126">
              <a:extLst>
                <a:ext uri="{FF2B5EF4-FFF2-40B4-BE49-F238E27FC236}">
                  <a16:creationId xmlns:a16="http://schemas.microsoft.com/office/drawing/2014/main" id="{BA6B087F-125D-4BD9-8FDE-619B02C405FC}"/>
                </a:ext>
              </a:extLst>
            </p:cNvPr>
            <p:cNvCxnSpPr/>
            <p:nvPr/>
          </p:nvCxnSpPr>
          <p:spPr>
            <a:xfrm>
              <a:off x="8673475" y="4652286"/>
              <a:ext cx="180000" cy="0"/>
            </a:xfrm>
            <a:prstGeom prst="straightConnector1">
              <a:avLst/>
            </a:prstGeom>
            <a:ln w="25400">
              <a:solidFill>
                <a:schemeClr val="accent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28" name="Egyenes összekötő nyíllal 127">
              <a:extLst>
                <a:ext uri="{FF2B5EF4-FFF2-40B4-BE49-F238E27FC236}">
                  <a16:creationId xmlns:a16="http://schemas.microsoft.com/office/drawing/2014/main" id="{1C72EB06-DCA8-46F0-8FE1-E34D0FFAD931}"/>
                </a:ext>
              </a:extLst>
            </p:cNvPr>
            <p:cNvCxnSpPr/>
            <p:nvPr/>
          </p:nvCxnSpPr>
          <p:spPr>
            <a:xfrm>
              <a:off x="9478591" y="3866204"/>
              <a:ext cx="180000" cy="0"/>
            </a:xfrm>
            <a:prstGeom prst="straightConnector1">
              <a:avLst/>
            </a:prstGeom>
            <a:ln w="25400">
              <a:solidFill>
                <a:srgbClr val="F6989F"/>
              </a:solidFill>
              <a:tailEnd type="triangle"/>
            </a:ln>
          </p:spPr>
          <p:style>
            <a:lnRef idx="1">
              <a:schemeClr val="accent1"/>
            </a:lnRef>
            <a:fillRef idx="0">
              <a:schemeClr val="accent1"/>
            </a:fillRef>
            <a:effectRef idx="0">
              <a:schemeClr val="accent1"/>
            </a:effectRef>
            <a:fontRef idx="minor">
              <a:schemeClr val="tx1"/>
            </a:fontRef>
          </p:style>
        </p:cxnSp>
        <p:cxnSp>
          <p:nvCxnSpPr>
            <p:cNvPr id="129" name="Egyenes összekötő nyíllal 128">
              <a:extLst>
                <a:ext uri="{FF2B5EF4-FFF2-40B4-BE49-F238E27FC236}">
                  <a16:creationId xmlns:a16="http://schemas.microsoft.com/office/drawing/2014/main" id="{4F3FB572-25B4-41E2-B354-75BB1430FD95}"/>
                </a:ext>
              </a:extLst>
            </p:cNvPr>
            <p:cNvCxnSpPr/>
            <p:nvPr/>
          </p:nvCxnSpPr>
          <p:spPr>
            <a:xfrm>
              <a:off x="8271197" y="3631699"/>
              <a:ext cx="180000" cy="0"/>
            </a:xfrm>
            <a:prstGeom prst="straightConnector1">
              <a:avLst/>
            </a:prstGeom>
            <a:ln w="25400">
              <a:solidFill>
                <a:schemeClr val="accent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30" name="Egyenes összekötő nyíllal 129">
              <a:extLst>
                <a:ext uri="{FF2B5EF4-FFF2-40B4-BE49-F238E27FC236}">
                  <a16:creationId xmlns:a16="http://schemas.microsoft.com/office/drawing/2014/main" id="{4EC0F71A-B57F-49EF-9AB2-96BA641123BE}"/>
                </a:ext>
              </a:extLst>
            </p:cNvPr>
            <p:cNvCxnSpPr/>
            <p:nvPr/>
          </p:nvCxnSpPr>
          <p:spPr>
            <a:xfrm>
              <a:off x="8597340" y="3135035"/>
              <a:ext cx="180000" cy="0"/>
            </a:xfrm>
            <a:prstGeom prst="straightConnector1">
              <a:avLst/>
            </a:prstGeom>
            <a:ln w="25400">
              <a:solidFill>
                <a:srgbClr val="F6989F"/>
              </a:solidFill>
              <a:tailEnd type="triangle"/>
            </a:ln>
          </p:spPr>
          <p:style>
            <a:lnRef idx="1">
              <a:schemeClr val="accent1"/>
            </a:lnRef>
            <a:fillRef idx="0">
              <a:schemeClr val="accent1"/>
            </a:fillRef>
            <a:effectRef idx="0">
              <a:schemeClr val="accent1"/>
            </a:effectRef>
            <a:fontRef idx="minor">
              <a:schemeClr val="tx1"/>
            </a:fontRef>
          </p:style>
        </p:cxnSp>
        <p:cxnSp>
          <p:nvCxnSpPr>
            <p:cNvPr id="131" name="Egyenes összekötő nyíllal 130">
              <a:extLst>
                <a:ext uri="{FF2B5EF4-FFF2-40B4-BE49-F238E27FC236}">
                  <a16:creationId xmlns:a16="http://schemas.microsoft.com/office/drawing/2014/main" id="{5B45E96E-4A0C-4431-A3F9-9F2998BC88D2}"/>
                </a:ext>
              </a:extLst>
            </p:cNvPr>
            <p:cNvCxnSpPr/>
            <p:nvPr/>
          </p:nvCxnSpPr>
          <p:spPr>
            <a:xfrm>
              <a:off x="7399288" y="3301123"/>
              <a:ext cx="180000" cy="0"/>
            </a:xfrm>
            <a:prstGeom prst="straightConnector1">
              <a:avLst/>
            </a:prstGeom>
            <a:ln w="25400">
              <a:solidFill>
                <a:schemeClr val="accent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32" name="Egyenes összekötő nyíllal 131">
              <a:extLst>
                <a:ext uri="{FF2B5EF4-FFF2-40B4-BE49-F238E27FC236}">
                  <a16:creationId xmlns:a16="http://schemas.microsoft.com/office/drawing/2014/main" id="{C32359A7-330A-4956-9293-6C318A91F474}"/>
                </a:ext>
              </a:extLst>
            </p:cNvPr>
            <p:cNvCxnSpPr>
              <a:cxnSpLocks/>
            </p:cNvCxnSpPr>
            <p:nvPr/>
          </p:nvCxnSpPr>
          <p:spPr>
            <a:xfrm>
              <a:off x="10275775" y="3312226"/>
              <a:ext cx="180000" cy="0"/>
            </a:xfrm>
            <a:prstGeom prst="straightConnector1">
              <a:avLst/>
            </a:prstGeom>
            <a:ln w="25400">
              <a:solidFill>
                <a:srgbClr val="F6989F"/>
              </a:solidFill>
              <a:tailEnd type="triangle"/>
            </a:ln>
          </p:spPr>
          <p:style>
            <a:lnRef idx="1">
              <a:schemeClr val="accent1"/>
            </a:lnRef>
            <a:fillRef idx="0">
              <a:schemeClr val="accent1"/>
            </a:fillRef>
            <a:effectRef idx="0">
              <a:schemeClr val="accent1"/>
            </a:effectRef>
            <a:fontRef idx="minor">
              <a:schemeClr val="tx1"/>
            </a:fontRef>
          </p:style>
        </p:cxnSp>
        <p:cxnSp>
          <p:nvCxnSpPr>
            <p:cNvPr id="133" name="Egyenes összekötő nyíllal 132">
              <a:extLst>
                <a:ext uri="{FF2B5EF4-FFF2-40B4-BE49-F238E27FC236}">
                  <a16:creationId xmlns:a16="http://schemas.microsoft.com/office/drawing/2014/main" id="{B4BE7EF5-ED33-494B-83A6-66513DBFDE23}"/>
                </a:ext>
              </a:extLst>
            </p:cNvPr>
            <p:cNvCxnSpPr>
              <a:cxnSpLocks/>
            </p:cNvCxnSpPr>
            <p:nvPr/>
          </p:nvCxnSpPr>
          <p:spPr>
            <a:xfrm>
              <a:off x="9796414" y="5027105"/>
              <a:ext cx="180000" cy="0"/>
            </a:xfrm>
            <a:prstGeom prst="straightConnector1">
              <a:avLst/>
            </a:prstGeom>
            <a:ln w="25400">
              <a:solidFill>
                <a:schemeClr val="accent1"/>
              </a:solidFill>
              <a:headEnd type="triangle"/>
              <a:tailEnd type="non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114342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1"/>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nodeType="afterEffect">
                                  <p:stCondLst>
                                    <p:cond delay="1000"/>
                                  </p:stCondLst>
                                  <p:childTnLst>
                                    <p:set>
                                      <p:cBhvr>
                                        <p:cTn id="13" dur="1" fill="hold">
                                          <p:stCondLst>
                                            <p:cond delay="0"/>
                                          </p:stCondLst>
                                        </p:cTn>
                                        <p:tgtEl>
                                          <p:spTgt spid="120"/>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4"/>
                                        </p:tgtEl>
                                        <p:attrNameLst>
                                          <p:attrName>style.visibility</p:attrName>
                                        </p:attrNameLst>
                                      </p:cBhvr>
                                      <p:to>
                                        <p:strVal val="visible"/>
                                      </p:to>
                                    </p:set>
                                  </p:childTnLst>
                                </p:cTn>
                              </p:par>
                            </p:childTnLst>
                          </p:cTn>
                        </p:par>
                        <p:par>
                          <p:cTn id="18" fill="hold">
                            <p:stCondLst>
                              <p:cond delay="0"/>
                            </p:stCondLst>
                            <p:childTnLst>
                              <p:par>
                                <p:cTn id="19" presetID="1" presetClass="entr" presetSubtype="0" fill="hold" grpId="0" nodeType="afterEffect">
                                  <p:stCondLst>
                                    <p:cond delay="500"/>
                                  </p:stCondLst>
                                  <p:childTnLst>
                                    <p:set>
                                      <p:cBhvr>
                                        <p:cTn id="20" dur="1" fill="hold">
                                          <p:stCondLst>
                                            <p:cond delay="0"/>
                                          </p:stCondLst>
                                        </p:cTn>
                                        <p:tgtEl>
                                          <p:spTgt spid="6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7"/>
                                        </p:tgtEl>
                                        <p:attrNameLst>
                                          <p:attrName>style.visibility</p:attrName>
                                        </p:attrNameLst>
                                      </p:cBhvr>
                                      <p:to>
                                        <p:strVal val="visible"/>
                                      </p:to>
                                    </p:set>
                                  </p:childTnLst>
                                </p:cTn>
                              </p:par>
                            </p:childTnLst>
                          </p:cTn>
                        </p:par>
                        <p:par>
                          <p:cTn id="25" fill="hold">
                            <p:stCondLst>
                              <p:cond delay="0"/>
                            </p:stCondLst>
                            <p:childTnLst>
                              <p:par>
                                <p:cTn id="26" presetID="1" presetClass="entr" presetSubtype="0" fill="hold" nodeType="afterEffect">
                                  <p:stCondLst>
                                    <p:cond delay="500"/>
                                  </p:stCondLst>
                                  <p:childTnLst>
                                    <p:set>
                                      <p:cBhvr>
                                        <p:cTn id="27" dur="1" fill="hold">
                                          <p:stCondLst>
                                            <p:cond delay="0"/>
                                          </p:stCondLst>
                                        </p:cTn>
                                        <p:tgtEl>
                                          <p:spTgt spid="119"/>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55"/>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nodeType="clickEffect">
                                  <p:stCondLst>
                                    <p:cond delay="0"/>
                                  </p:stCondLst>
                                  <p:childTnLst>
                                    <p:set>
                                      <p:cBhvr>
                                        <p:cTn id="35" dur="1" fill="hold">
                                          <p:stCondLst>
                                            <p:cond delay="0"/>
                                          </p:stCondLst>
                                        </p:cTn>
                                        <p:tgtEl>
                                          <p:spTgt spid="5"/>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nodeType="clickEffect">
                                  <p:stCondLst>
                                    <p:cond delay="0"/>
                                  </p:stCondLst>
                                  <p:childTnLst>
                                    <p:set>
                                      <p:cBhvr>
                                        <p:cTn id="39" dur="1" fill="hold">
                                          <p:stCondLst>
                                            <p:cond delay="0"/>
                                          </p:stCondLst>
                                        </p:cTn>
                                        <p:tgtEl>
                                          <p:spTgt spid="52"/>
                                        </p:tgtEl>
                                        <p:attrNameLst>
                                          <p:attrName>style.visibility</p:attrName>
                                        </p:attrNameLst>
                                      </p:cBhvr>
                                      <p:to>
                                        <p:strVal val="visible"/>
                                      </p:to>
                                    </p:set>
                                  </p:childTnLst>
                                </p:cTn>
                              </p:par>
                            </p:childTnLst>
                          </p:cTn>
                        </p:par>
                        <p:par>
                          <p:cTn id="40" fill="hold">
                            <p:stCondLst>
                              <p:cond delay="0"/>
                            </p:stCondLst>
                            <p:childTnLst>
                              <p:par>
                                <p:cTn id="41" presetID="1" presetClass="entr" presetSubtype="0" fill="hold" nodeType="afterEffect">
                                  <p:stCondLst>
                                    <p:cond delay="500"/>
                                  </p:stCondLst>
                                  <p:childTnLst>
                                    <p:set>
                                      <p:cBhvr>
                                        <p:cTn id="42" dur="1" fill="hold">
                                          <p:stCondLst>
                                            <p:cond delay="0"/>
                                          </p:stCondLst>
                                        </p:cTn>
                                        <p:tgtEl>
                                          <p:spTgt spid="51"/>
                                        </p:tgtEl>
                                        <p:attrNameLst>
                                          <p:attrName>style.visibility</p:attrName>
                                        </p:attrNameLst>
                                      </p:cBhvr>
                                      <p:to>
                                        <p:strVal val="visible"/>
                                      </p:to>
                                    </p:set>
                                  </p:childTnLst>
                                </p:cTn>
                              </p:par>
                            </p:childTnLst>
                          </p:cTn>
                        </p:par>
                        <p:par>
                          <p:cTn id="43" fill="hold">
                            <p:stCondLst>
                              <p:cond delay="500"/>
                            </p:stCondLst>
                            <p:childTnLst>
                              <p:par>
                                <p:cTn id="44" presetID="1" presetClass="entr" presetSubtype="0" fill="hold" nodeType="afterEffect">
                                  <p:stCondLst>
                                    <p:cond delay="500"/>
                                  </p:stCondLst>
                                  <p:childTnLst>
                                    <p:set>
                                      <p:cBhvr>
                                        <p:cTn id="45" dur="1" fill="hold">
                                          <p:stCondLst>
                                            <p:cond delay="0"/>
                                          </p:stCondLst>
                                        </p:cTn>
                                        <p:tgtEl>
                                          <p:spTgt spid="54"/>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nodeType="clickEffect">
                                  <p:stCondLst>
                                    <p:cond delay="0"/>
                                  </p:stCondLst>
                                  <p:childTnLst>
                                    <p:set>
                                      <p:cBhvr>
                                        <p:cTn id="49" dur="1" fill="hold">
                                          <p:stCondLst>
                                            <p:cond delay="0"/>
                                          </p:stCondLst>
                                        </p:cTn>
                                        <p:tgtEl>
                                          <p:spTgt spid="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mboid 8">
            <a:extLst>
              <a:ext uri="{FF2B5EF4-FFF2-40B4-BE49-F238E27FC236}">
                <a16:creationId xmlns:a16="http://schemas.microsoft.com/office/drawing/2014/main" id="{9303981B-D5CF-43C9-A7C1-0B73FFD94E32}"/>
              </a:ext>
            </a:extLst>
          </p:cNvPr>
          <p:cNvSpPr/>
          <p:nvPr/>
        </p:nvSpPr>
        <p:spPr>
          <a:xfrm rot="5400000">
            <a:off x="782391" y="3834276"/>
            <a:ext cx="3819268" cy="2131961"/>
          </a:xfrm>
          <a:prstGeom prst="parallelogram">
            <a:avLst>
              <a:gd name="adj" fmla="val 65781"/>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6" name="Romboid 15">
            <a:extLst>
              <a:ext uri="{FF2B5EF4-FFF2-40B4-BE49-F238E27FC236}">
                <a16:creationId xmlns:a16="http://schemas.microsoft.com/office/drawing/2014/main" id="{F0ED21D9-8554-4B73-B894-70DC49331CCD}"/>
              </a:ext>
            </a:extLst>
          </p:cNvPr>
          <p:cNvSpPr/>
          <p:nvPr/>
        </p:nvSpPr>
        <p:spPr>
          <a:xfrm rot="5400000">
            <a:off x="-144502" y="3832420"/>
            <a:ext cx="3819268" cy="2131961"/>
          </a:xfrm>
          <a:prstGeom prst="parallelogram">
            <a:avLst>
              <a:gd name="adj" fmla="val 65781"/>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grpSp>
        <p:nvGrpSpPr>
          <p:cNvPr id="18" name="Csoportba foglalás 17">
            <a:extLst>
              <a:ext uri="{FF2B5EF4-FFF2-40B4-BE49-F238E27FC236}">
                <a16:creationId xmlns:a16="http://schemas.microsoft.com/office/drawing/2014/main" id="{3AE91FA4-98A3-47C4-8D96-8D7730D388E4}"/>
              </a:ext>
            </a:extLst>
          </p:cNvPr>
          <p:cNvGrpSpPr/>
          <p:nvPr/>
        </p:nvGrpSpPr>
        <p:grpSpPr>
          <a:xfrm>
            <a:off x="1950287" y="2987040"/>
            <a:ext cx="1929431" cy="893720"/>
            <a:chOff x="1950287" y="2987040"/>
            <a:chExt cx="1929431" cy="893720"/>
          </a:xfrm>
        </p:grpSpPr>
        <p:cxnSp>
          <p:nvCxnSpPr>
            <p:cNvPr id="11" name="Egyenes összekötő nyíllal 10">
              <a:extLst>
                <a:ext uri="{FF2B5EF4-FFF2-40B4-BE49-F238E27FC236}">
                  <a16:creationId xmlns:a16="http://schemas.microsoft.com/office/drawing/2014/main" id="{BD902C27-2AE2-4458-9C9E-BDB5FAD1F0CF}"/>
                </a:ext>
              </a:extLst>
            </p:cNvPr>
            <p:cNvCxnSpPr>
              <a:cxnSpLocks/>
            </p:cNvCxnSpPr>
            <p:nvPr/>
          </p:nvCxnSpPr>
          <p:spPr>
            <a:xfrm>
              <a:off x="2759958" y="3413760"/>
              <a:ext cx="0" cy="322830"/>
            </a:xfrm>
            <a:prstGeom prst="straightConnector1">
              <a:avLst/>
            </a:prstGeom>
            <a:ln w="254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2" name="Egyenes összekötő nyíllal 11">
              <a:extLst>
                <a:ext uri="{FF2B5EF4-FFF2-40B4-BE49-F238E27FC236}">
                  <a16:creationId xmlns:a16="http://schemas.microsoft.com/office/drawing/2014/main" id="{A179EEDB-2EC7-4DC7-8466-5C3EE9985500}"/>
                </a:ext>
              </a:extLst>
            </p:cNvPr>
            <p:cNvCxnSpPr>
              <a:cxnSpLocks/>
            </p:cNvCxnSpPr>
            <p:nvPr/>
          </p:nvCxnSpPr>
          <p:spPr>
            <a:xfrm>
              <a:off x="1950287" y="2987040"/>
              <a:ext cx="0" cy="836634"/>
            </a:xfrm>
            <a:prstGeom prst="straightConnector1">
              <a:avLst/>
            </a:prstGeom>
            <a:ln w="254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13" name="Ellipszis 12">
              <a:extLst>
                <a:ext uri="{FF2B5EF4-FFF2-40B4-BE49-F238E27FC236}">
                  <a16:creationId xmlns:a16="http://schemas.microsoft.com/office/drawing/2014/main" id="{4CE918CD-262E-4619-9668-A8DE24982FAC}"/>
                </a:ext>
              </a:extLst>
            </p:cNvPr>
            <p:cNvSpPr/>
            <p:nvPr/>
          </p:nvSpPr>
          <p:spPr>
            <a:xfrm>
              <a:off x="2997123" y="2998165"/>
              <a:ext cx="882595" cy="882595"/>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4800" dirty="0">
                  <a:solidFill>
                    <a:schemeClr val="tx1"/>
                  </a:solidFill>
                  <a:latin typeface="Times New Roman" panose="02020603050405020304" pitchFamily="18" charset="0"/>
                  <a:cs typeface="Times New Roman" panose="02020603050405020304" pitchFamily="18" charset="0"/>
                </a:rPr>
                <a:t>G</a:t>
              </a:r>
            </a:p>
          </p:txBody>
        </p:sp>
        <p:cxnSp>
          <p:nvCxnSpPr>
            <p:cNvPr id="40" name="Egyenes összekötő nyíllal 39">
              <a:extLst>
                <a:ext uri="{FF2B5EF4-FFF2-40B4-BE49-F238E27FC236}">
                  <a16:creationId xmlns:a16="http://schemas.microsoft.com/office/drawing/2014/main" id="{32D76C39-1F02-4A6F-92E9-D0C547CEF209}"/>
                </a:ext>
              </a:extLst>
            </p:cNvPr>
            <p:cNvCxnSpPr>
              <a:cxnSpLocks/>
            </p:cNvCxnSpPr>
            <p:nvPr/>
          </p:nvCxnSpPr>
          <p:spPr>
            <a:xfrm>
              <a:off x="1950720" y="2995749"/>
              <a:ext cx="1497874" cy="0"/>
            </a:xfrm>
            <a:prstGeom prst="straightConnector1">
              <a:avLst/>
            </a:prstGeom>
            <a:ln w="254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5" name="Egyenes összekötő nyíllal 44">
              <a:extLst>
                <a:ext uri="{FF2B5EF4-FFF2-40B4-BE49-F238E27FC236}">
                  <a16:creationId xmlns:a16="http://schemas.microsoft.com/office/drawing/2014/main" id="{62A9DEA2-BB76-4816-9C24-C7BFE9EE2D7E}"/>
                </a:ext>
              </a:extLst>
            </p:cNvPr>
            <p:cNvCxnSpPr>
              <a:cxnSpLocks/>
            </p:cNvCxnSpPr>
            <p:nvPr/>
          </p:nvCxnSpPr>
          <p:spPr>
            <a:xfrm flipH="1">
              <a:off x="2760617" y="3430754"/>
              <a:ext cx="236506" cy="0"/>
            </a:xfrm>
            <a:prstGeom prst="straightConnector1">
              <a:avLst/>
            </a:prstGeom>
            <a:ln w="254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grpSp>
      <p:sp>
        <p:nvSpPr>
          <p:cNvPr id="4" name="Cím 3">
            <a:extLst>
              <a:ext uri="{FF2B5EF4-FFF2-40B4-BE49-F238E27FC236}">
                <a16:creationId xmlns:a16="http://schemas.microsoft.com/office/drawing/2014/main" id="{F7234C8F-880A-4ECC-83F4-DDD9487B32F5}"/>
              </a:ext>
            </a:extLst>
          </p:cNvPr>
          <p:cNvSpPr>
            <a:spLocks noGrp="1"/>
          </p:cNvSpPr>
          <p:nvPr>
            <p:ph type="title"/>
          </p:nvPr>
        </p:nvSpPr>
        <p:spPr/>
        <p:txBody>
          <a:bodyPr/>
          <a:lstStyle/>
          <a:p>
            <a:pPr algn="ctr"/>
            <a:r>
              <a:rPr lang="hu-HU" dirty="0">
                <a:latin typeface="Times New Roman" panose="02020603050405020304" pitchFamily="18" charset="0"/>
                <a:cs typeface="Times New Roman" panose="02020603050405020304" pitchFamily="18" charset="0"/>
              </a:rPr>
              <a:t>Moláris fajlagos vezetés</a:t>
            </a:r>
          </a:p>
        </p:txBody>
      </p:sp>
      <p:sp>
        <p:nvSpPr>
          <p:cNvPr id="6" name="Szövegdoboz 5">
            <a:extLst>
              <a:ext uri="{FF2B5EF4-FFF2-40B4-BE49-F238E27FC236}">
                <a16:creationId xmlns:a16="http://schemas.microsoft.com/office/drawing/2014/main" id="{B4CE62E2-C9A3-4933-A27A-E6C216C48D47}"/>
              </a:ext>
            </a:extLst>
          </p:cNvPr>
          <p:cNvSpPr txBox="1"/>
          <p:nvPr/>
        </p:nvSpPr>
        <p:spPr>
          <a:xfrm>
            <a:off x="306101" y="1743945"/>
            <a:ext cx="11669605" cy="954107"/>
          </a:xfrm>
          <a:prstGeom prst="rect">
            <a:avLst/>
          </a:prstGeom>
          <a:noFill/>
        </p:spPr>
        <p:txBody>
          <a:bodyPr wrap="none" rtlCol="0">
            <a:spAutoFit/>
          </a:bodyPr>
          <a:lstStyle/>
          <a:p>
            <a:r>
              <a:rPr lang="hu-HU" sz="2800" dirty="0">
                <a:latin typeface="Times New Roman" panose="02020603050405020304" pitchFamily="18" charset="0"/>
                <a:cs typeface="Times New Roman" panose="02020603050405020304" pitchFamily="18" charset="0"/>
              </a:rPr>
              <a:t>A fajlagos vezetés nem alkalmas az elektrolitok összehasonlítására! Más mutatót</a:t>
            </a:r>
            <a:br>
              <a:rPr lang="hu-HU" sz="2800" dirty="0">
                <a:latin typeface="Times New Roman" panose="02020603050405020304" pitchFamily="18" charset="0"/>
                <a:cs typeface="Times New Roman" panose="02020603050405020304" pitchFamily="18" charset="0"/>
              </a:rPr>
            </a:br>
            <a:r>
              <a:rPr lang="hu-HU" sz="2800" dirty="0">
                <a:latin typeface="Times New Roman" panose="02020603050405020304" pitchFamily="18" charset="0"/>
                <a:cs typeface="Times New Roman" panose="02020603050405020304" pitchFamily="18" charset="0"/>
              </a:rPr>
              <a:t>kell keresni, amely esetében a vezetést biztosító részecskék száma nem változik!</a:t>
            </a:r>
          </a:p>
        </p:txBody>
      </p:sp>
      <p:grpSp>
        <p:nvGrpSpPr>
          <p:cNvPr id="24" name="Csoportba foglalás 23">
            <a:extLst>
              <a:ext uri="{FF2B5EF4-FFF2-40B4-BE49-F238E27FC236}">
                <a16:creationId xmlns:a16="http://schemas.microsoft.com/office/drawing/2014/main" id="{0BA519CB-1929-4B04-A23A-211AAB02CF31}"/>
              </a:ext>
            </a:extLst>
          </p:cNvPr>
          <p:cNvGrpSpPr/>
          <p:nvPr/>
        </p:nvGrpSpPr>
        <p:grpSpPr>
          <a:xfrm>
            <a:off x="693314" y="3086967"/>
            <a:ext cx="3489221" cy="3808077"/>
            <a:chOff x="693314" y="3086967"/>
            <a:chExt cx="3489221" cy="3808077"/>
          </a:xfrm>
        </p:grpSpPr>
        <p:sp>
          <p:nvSpPr>
            <p:cNvPr id="48" name="Szövegdoboz 47">
              <a:extLst>
                <a:ext uri="{FF2B5EF4-FFF2-40B4-BE49-F238E27FC236}">
                  <a16:creationId xmlns:a16="http://schemas.microsoft.com/office/drawing/2014/main" id="{A835DB15-AEDB-44DC-9B92-072A3DDDA0E3}"/>
                </a:ext>
              </a:extLst>
            </p:cNvPr>
            <p:cNvSpPr txBox="1"/>
            <p:nvPr/>
          </p:nvSpPr>
          <p:spPr>
            <a:xfrm>
              <a:off x="3882453" y="6235902"/>
              <a:ext cx="300082" cy="369332"/>
            </a:xfrm>
            <a:prstGeom prst="rect">
              <a:avLst/>
            </a:prstGeom>
            <a:noFill/>
          </p:spPr>
          <p:txBody>
            <a:bodyPr wrap="none" rtlCol="0">
              <a:spAutoFit/>
            </a:bodyPr>
            <a:lstStyle/>
            <a:p>
              <a:r>
                <a:rPr lang="hu-HU" dirty="0">
                  <a:latin typeface="Times New Roman" panose="02020603050405020304" pitchFamily="18" charset="0"/>
                  <a:cs typeface="Times New Roman" panose="02020603050405020304" pitchFamily="18" charset="0"/>
                </a:rPr>
                <a:t>1</a:t>
              </a:r>
            </a:p>
          </p:txBody>
        </p:sp>
        <p:grpSp>
          <p:nvGrpSpPr>
            <p:cNvPr id="23" name="Csoportba foglalás 22">
              <a:extLst>
                <a:ext uri="{FF2B5EF4-FFF2-40B4-BE49-F238E27FC236}">
                  <a16:creationId xmlns:a16="http://schemas.microsoft.com/office/drawing/2014/main" id="{4C432527-9E4E-4B53-B4EE-12078E847DF8}"/>
                </a:ext>
              </a:extLst>
            </p:cNvPr>
            <p:cNvGrpSpPr/>
            <p:nvPr/>
          </p:nvGrpSpPr>
          <p:grpSpPr>
            <a:xfrm>
              <a:off x="693314" y="3086967"/>
              <a:ext cx="3067737" cy="3730627"/>
              <a:chOff x="693314" y="3086967"/>
              <a:chExt cx="3067737" cy="3730627"/>
            </a:xfrm>
          </p:grpSpPr>
          <p:cxnSp>
            <p:nvCxnSpPr>
              <p:cNvPr id="26" name="Egyenes összekötő nyíllal 25">
                <a:extLst>
                  <a:ext uri="{FF2B5EF4-FFF2-40B4-BE49-F238E27FC236}">
                    <a16:creationId xmlns:a16="http://schemas.microsoft.com/office/drawing/2014/main" id="{1FD07DCF-1EB3-4501-BCB9-4B4BB92748AB}"/>
                  </a:ext>
                </a:extLst>
              </p:cNvPr>
              <p:cNvCxnSpPr>
                <a:cxnSpLocks/>
              </p:cNvCxnSpPr>
              <p:nvPr/>
            </p:nvCxnSpPr>
            <p:spPr>
              <a:xfrm>
                <a:off x="2838567" y="5278837"/>
                <a:ext cx="922484" cy="614609"/>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7" name="Egyenes összekötő nyíllal 26">
                <a:extLst>
                  <a:ext uri="{FF2B5EF4-FFF2-40B4-BE49-F238E27FC236}">
                    <a16:creationId xmlns:a16="http://schemas.microsoft.com/office/drawing/2014/main" id="{5435D138-D159-44DA-BC2C-C1EE7B9BC117}"/>
                  </a:ext>
                </a:extLst>
              </p:cNvPr>
              <p:cNvCxnSpPr>
                <a:cxnSpLocks/>
              </p:cNvCxnSpPr>
              <p:nvPr/>
            </p:nvCxnSpPr>
            <p:spPr>
              <a:xfrm>
                <a:off x="1620218" y="3560834"/>
                <a:ext cx="2138334" cy="1405719"/>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0" name="Egyenes összekötő nyíllal 9">
                <a:extLst>
                  <a:ext uri="{FF2B5EF4-FFF2-40B4-BE49-F238E27FC236}">
                    <a16:creationId xmlns:a16="http://schemas.microsoft.com/office/drawing/2014/main" id="{C1644DE1-4895-4470-95C3-8EEE76B586D1}"/>
                  </a:ext>
                </a:extLst>
              </p:cNvPr>
              <p:cNvCxnSpPr>
                <a:cxnSpLocks/>
              </p:cNvCxnSpPr>
              <p:nvPr/>
            </p:nvCxnSpPr>
            <p:spPr>
              <a:xfrm>
                <a:off x="693541" y="3561139"/>
                <a:ext cx="2138334" cy="1405719"/>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9" name="Egyenes összekötő nyíllal 18">
                <a:extLst>
                  <a:ext uri="{FF2B5EF4-FFF2-40B4-BE49-F238E27FC236}">
                    <a16:creationId xmlns:a16="http://schemas.microsoft.com/office/drawing/2014/main" id="{D4CCF2AC-326C-4F0D-9502-DEF3A194977E}"/>
                  </a:ext>
                </a:extLst>
              </p:cNvPr>
              <p:cNvCxnSpPr>
                <a:cxnSpLocks/>
              </p:cNvCxnSpPr>
              <p:nvPr/>
            </p:nvCxnSpPr>
            <p:spPr>
              <a:xfrm>
                <a:off x="693314" y="4485231"/>
                <a:ext cx="2138334" cy="1405719"/>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1" name="Egyenes összekötő nyíllal 20">
                <a:extLst>
                  <a:ext uri="{FF2B5EF4-FFF2-40B4-BE49-F238E27FC236}">
                    <a16:creationId xmlns:a16="http://schemas.microsoft.com/office/drawing/2014/main" id="{ACB9ACC1-69C0-43D9-A567-130602B38DAC}"/>
                  </a:ext>
                </a:extLst>
              </p:cNvPr>
              <p:cNvCxnSpPr>
                <a:cxnSpLocks/>
              </p:cNvCxnSpPr>
              <p:nvPr/>
            </p:nvCxnSpPr>
            <p:spPr>
              <a:xfrm>
                <a:off x="2830285" y="6813240"/>
                <a:ext cx="923108"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5" name="Egyenes összekötő nyíllal 24">
                <a:extLst>
                  <a:ext uri="{FF2B5EF4-FFF2-40B4-BE49-F238E27FC236}">
                    <a16:creationId xmlns:a16="http://schemas.microsoft.com/office/drawing/2014/main" id="{DB8457EA-C1F4-4858-8AD8-D0025C9C85C0}"/>
                  </a:ext>
                </a:extLst>
              </p:cNvPr>
              <p:cNvCxnSpPr>
                <a:cxnSpLocks/>
              </p:cNvCxnSpPr>
              <p:nvPr/>
            </p:nvCxnSpPr>
            <p:spPr>
              <a:xfrm rot="5400000">
                <a:off x="957999" y="5159471"/>
                <a:ext cx="2412000"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8" name="Egyenes összekötő nyíllal 27">
                <a:extLst>
                  <a:ext uri="{FF2B5EF4-FFF2-40B4-BE49-F238E27FC236}">
                    <a16:creationId xmlns:a16="http://schemas.microsoft.com/office/drawing/2014/main" id="{67FD572F-B500-4EB2-B4E2-8045EF8E995F}"/>
                  </a:ext>
                </a:extLst>
              </p:cNvPr>
              <p:cNvCxnSpPr>
                <a:cxnSpLocks/>
              </p:cNvCxnSpPr>
              <p:nvPr/>
            </p:nvCxnSpPr>
            <p:spPr>
              <a:xfrm>
                <a:off x="2823935" y="5892490"/>
                <a:ext cx="923108"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9" name="Egyenes összekötő nyíllal 28">
                <a:extLst>
                  <a:ext uri="{FF2B5EF4-FFF2-40B4-BE49-F238E27FC236}">
                    <a16:creationId xmlns:a16="http://schemas.microsoft.com/office/drawing/2014/main" id="{82BF3F81-1DE0-483F-9224-832EAC069D6E}"/>
                  </a:ext>
                </a:extLst>
              </p:cNvPr>
              <p:cNvCxnSpPr>
                <a:cxnSpLocks/>
              </p:cNvCxnSpPr>
              <p:nvPr/>
            </p:nvCxnSpPr>
            <p:spPr>
              <a:xfrm>
                <a:off x="2836635" y="4971740"/>
                <a:ext cx="923108"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0" name="Egyenes összekötő nyíllal 29">
                <a:extLst>
                  <a:ext uri="{FF2B5EF4-FFF2-40B4-BE49-F238E27FC236}">
                    <a16:creationId xmlns:a16="http://schemas.microsoft.com/office/drawing/2014/main" id="{B5DCFB6D-ED2C-4042-9D50-C8A8D654787E}"/>
                  </a:ext>
                </a:extLst>
              </p:cNvPr>
              <p:cNvCxnSpPr>
                <a:cxnSpLocks/>
              </p:cNvCxnSpPr>
              <p:nvPr/>
            </p:nvCxnSpPr>
            <p:spPr>
              <a:xfrm rot="5400000">
                <a:off x="291792" y="4728396"/>
                <a:ext cx="2412000"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1" name="Egyenes összekötő nyíllal 30">
                <a:extLst>
                  <a:ext uri="{FF2B5EF4-FFF2-40B4-BE49-F238E27FC236}">
                    <a16:creationId xmlns:a16="http://schemas.microsoft.com/office/drawing/2014/main" id="{6EBE25BB-2B5E-459E-B723-87F0CC634E05}"/>
                  </a:ext>
                </a:extLst>
              </p:cNvPr>
              <p:cNvCxnSpPr>
                <a:cxnSpLocks/>
              </p:cNvCxnSpPr>
              <p:nvPr/>
            </p:nvCxnSpPr>
            <p:spPr>
              <a:xfrm rot="5400000">
                <a:off x="-352641" y="4292967"/>
                <a:ext cx="2412000"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2" name="Egyenes összekötő nyíllal 31">
                <a:extLst>
                  <a:ext uri="{FF2B5EF4-FFF2-40B4-BE49-F238E27FC236}">
                    <a16:creationId xmlns:a16="http://schemas.microsoft.com/office/drawing/2014/main" id="{4296766D-F7A1-4FC5-B8E2-0E7D97275EAF}"/>
                  </a:ext>
                </a:extLst>
              </p:cNvPr>
              <p:cNvCxnSpPr>
                <a:cxnSpLocks/>
              </p:cNvCxnSpPr>
              <p:nvPr/>
            </p:nvCxnSpPr>
            <p:spPr>
              <a:xfrm rot="5400000">
                <a:off x="1881114" y="5159463"/>
                <a:ext cx="2412000"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3" name="Egyenes összekötő nyíllal 32">
                <a:extLst>
                  <a:ext uri="{FF2B5EF4-FFF2-40B4-BE49-F238E27FC236}">
                    <a16:creationId xmlns:a16="http://schemas.microsoft.com/office/drawing/2014/main" id="{8704A523-52D6-4F9C-82BA-02AFE202A251}"/>
                  </a:ext>
                </a:extLst>
              </p:cNvPr>
              <p:cNvCxnSpPr>
                <a:cxnSpLocks/>
              </p:cNvCxnSpPr>
              <p:nvPr/>
            </p:nvCxnSpPr>
            <p:spPr>
              <a:xfrm>
                <a:off x="2828289" y="6367107"/>
                <a:ext cx="252000"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4" name="Egyenes összekötő nyíllal 33">
                <a:extLst>
                  <a:ext uri="{FF2B5EF4-FFF2-40B4-BE49-F238E27FC236}">
                    <a16:creationId xmlns:a16="http://schemas.microsoft.com/office/drawing/2014/main" id="{02E4527F-C009-48D1-B5BB-2C90756A1770}"/>
                  </a:ext>
                </a:extLst>
              </p:cNvPr>
              <p:cNvCxnSpPr>
                <a:cxnSpLocks/>
              </p:cNvCxnSpPr>
              <p:nvPr/>
            </p:nvCxnSpPr>
            <p:spPr>
              <a:xfrm rot="5400000">
                <a:off x="2114908" y="3828392"/>
                <a:ext cx="612000"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7" name="Egyenes összekötő nyíllal 36">
                <a:extLst>
                  <a:ext uri="{FF2B5EF4-FFF2-40B4-BE49-F238E27FC236}">
                    <a16:creationId xmlns:a16="http://schemas.microsoft.com/office/drawing/2014/main" id="{5E1C5B00-8F33-4AE5-8307-EE49D16B0B88}"/>
                  </a:ext>
                </a:extLst>
              </p:cNvPr>
              <p:cNvCxnSpPr>
                <a:cxnSpLocks/>
              </p:cNvCxnSpPr>
              <p:nvPr/>
            </p:nvCxnSpPr>
            <p:spPr>
              <a:xfrm rot="5400000">
                <a:off x="1474826" y="3400414"/>
                <a:ext cx="612000"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49" name="Szövegdoboz 48">
                <a:extLst>
                  <a:ext uri="{FF2B5EF4-FFF2-40B4-BE49-F238E27FC236}">
                    <a16:creationId xmlns:a16="http://schemas.microsoft.com/office/drawing/2014/main" id="{15F3A396-E453-429F-A01D-11D9A34DEF48}"/>
                  </a:ext>
                </a:extLst>
              </p:cNvPr>
              <p:cNvSpPr txBox="1"/>
              <p:nvPr/>
            </p:nvSpPr>
            <p:spPr>
              <a:xfrm>
                <a:off x="3075485" y="6448262"/>
                <a:ext cx="300082" cy="369332"/>
              </a:xfrm>
              <a:prstGeom prst="rect">
                <a:avLst/>
              </a:prstGeom>
              <a:noFill/>
            </p:spPr>
            <p:txBody>
              <a:bodyPr wrap="none" rtlCol="0">
                <a:spAutoFit/>
              </a:bodyPr>
              <a:lstStyle/>
              <a:p>
                <a:r>
                  <a:rPr lang="hu-HU" dirty="0">
                    <a:latin typeface="Times New Roman" panose="02020603050405020304" pitchFamily="18" charset="0"/>
                    <a:cs typeface="Times New Roman" panose="02020603050405020304" pitchFamily="18" charset="0"/>
                  </a:rPr>
                  <a:t>1</a:t>
                </a:r>
              </a:p>
            </p:txBody>
          </p:sp>
        </p:grpSp>
        <p:sp>
          <p:nvSpPr>
            <p:cNvPr id="50" name="Szövegdoboz 49">
              <a:extLst>
                <a:ext uri="{FF2B5EF4-FFF2-40B4-BE49-F238E27FC236}">
                  <a16:creationId xmlns:a16="http://schemas.microsoft.com/office/drawing/2014/main" id="{70165D77-E653-49B0-B06C-5CFA44900107}"/>
                </a:ext>
              </a:extLst>
            </p:cNvPr>
            <p:cNvSpPr txBox="1"/>
            <p:nvPr/>
          </p:nvSpPr>
          <p:spPr>
            <a:xfrm>
              <a:off x="2193561" y="6525712"/>
              <a:ext cx="300082" cy="369332"/>
            </a:xfrm>
            <a:prstGeom prst="rect">
              <a:avLst/>
            </a:prstGeom>
            <a:noFill/>
          </p:spPr>
          <p:txBody>
            <a:bodyPr wrap="none" rtlCol="0">
              <a:spAutoFit/>
            </a:bodyPr>
            <a:lstStyle/>
            <a:p>
              <a:r>
                <a:rPr lang="hu-HU" dirty="0">
                  <a:latin typeface="Times New Roman" panose="02020603050405020304" pitchFamily="18" charset="0"/>
                  <a:cs typeface="Times New Roman" panose="02020603050405020304" pitchFamily="18" charset="0"/>
                </a:rPr>
                <a:t>1</a:t>
              </a:r>
            </a:p>
          </p:txBody>
        </p:sp>
      </p:grpSp>
      <p:grpSp>
        <p:nvGrpSpPr>
          <p:cNvPr id="22" name="Csoportba foglalás 21">
            <a:extLst>
              <a:ext uri="{FF2B5EF4-FFF2-40B4-BE49-F238E27FC236}">
                <a16:creationId xmlns:a16="http://schemas.microsoft.com/office/drawing/2014/main" id="{EA889ADA-9E45-43C2-AB75-FA59E85C9D19}"/>
              </a:ext>
            </a:extLst>
          </p:cNvPr>
          <p:cNvGrpSpPr/>
          <p:nvPr/>
        </p:nvGrpSpPr>
        <p:grpSpPr>
          <a:xfrm>
            <a:off x="1581765" y="3403524"/>
            <a:ext cx="1358500" cy="1114234"/>
            <a:chOff x="1581765" y="3403524"/>
            <a:chExt cx="1358500" cy="1114234"/>
          </a:xfrm>
        </p:grpSpPr>
        <p:sp>
          <p:nvSpPr>
            <p:cNvPr id="15" name="Szövegdoboz 14">
              <a:extLst>
                <a:ext uri="{FF2B5EF4-FFF2-40B4-BE49-F238E27FC236}">
                  <a16:creationId xmlns:a16="http://schemas.microsoft.com/office/drawing/2014/main" id="{62EE4D0D-7909-4074-9DAD-EDFABA9C8D7A}"/>
                </a:ext>
              </a:extLst>
            </p:cNvPr>
            <p:cNvSpPr txBox="1"/>
            <p:nvPr/>
          </p:nvSpPr>
          <p:spPr>
            <a:xfrm>
              <a:off x="2519957" y="3403524"/>
              <a:ext cx="420308" cy="1015663"/>
            </a:xfrm>
            <a:prstGeom prst="rect">
              <a:avLst/>
            </a:prstGeom>
            <a:noFill/>
          </p:spPr>
          <p:txBody>
            <a:bodyPr wrap="none" rtlCol="0">
              <a:spAutoFit/>
            </a:bodyPr>
            <a:lstStyle/>
            <a:p>
              <a:r>
                <a:rPr lang="hu-HU" sz="6000" dirty="0">
                  <a:solidFill>
                    <a:srgbClr val="2E0CFC"/>
                  </a:solidFill>
                </a:rPr>
                <a:t>-</a:t>
              </a:r>
              <a:endParaRPr lang="hu-HU" sz="6000" dirty="0">
                <a:solidFill>
                  <a:srgbClr val="FF0000"/>
                </a:solidFill>
              </a:endParaRPr>
            </a:p>
          </p:txBody>
        </p:sp>
        <p:sp>
          <p:nvSpPr>
            <p:cNvPr id="14" name="Szövegdoboz 13">
              <a:extLst>
                <a:ext uri="{FF2B5EF4-FFF2-40B4-BE49-F238E27FC236}">
                  <a16:creationId xmlns:a16="http://schemas.microsoft.com/office/drawing/2014/main" id="{F5DFE4FB-5171-48AD-9B41-8B38BC6781B7}"/>
                </a:ext>
              </a:extLst>
            </p:cNvPr>
            <p:cNvSpPr txBox="1"/>
            <p:nvPr/>
          </p:nvSpPr>
          <p:spPr>
            <a:xfrm>
              <a:off x="1581765" y="3502095"/>
              <a:ext cx="567784" cy="1015663"/>
            </a:xfrm>
            <a:prstGeom prst="rect">
              <a:avLst/>
            </a:prstGeom>
            <a:noFill/>
          </p:spPr>
          <p:txBody>
            <a:bodyPr wrap="none" rtlCol="0">
              <a:spAutoFit/>
            </a:bodyPr>
            <a:lstStyle/>
            <a:p>
              <a:r>
                <a:rPr lang="hu-HU" sz="6000" dirty="0">
                  <a:solidFill>
                    <a:srgbClr val="FF0000"/>
                  </a:solidFill>
                </a:rPr>
                <a:t>+</a:t>
              </a:r>
            </a:p>
          </p:txBody>
        </p:sp>
      </p:grpSp>
      <p:sp>
        <p:nvSpPr>
          <p:cNvPr id="51" name="Szövegdoboz 50">
            <a:extLst>
              <a:ext uri="{FF2B5EF4-FFF2-40B4-BE49-F238E27FC236}">
                <a16:creationId xmlns:a16="http://schemas.microsoft.com/office/drawing/2014/main" id="{34447BD2-31FC-42F3-A000-FDEE6AEED2EF}"/>
              </a:ext>
            </a:extLst>
          </p:cNvPr>
          <p:cNvSpPr txBox="1"/>
          <p:nvPr/>
        </p:nvSpPr>
        <p:spPr>
          <a:xfrm>
            <a:off x="4415905" y="2765779"/>
            <a:ext cx="7359707" cy="1815882"/>
          </a:xfrm>
          <a:prstGeom prst="rect">
            <a:avLst/>
          </a:prstGeom>
          <a:noFill/>
        </p:spPr>
        <p:txBody>
          <a:bodyPr wrap="none" rtlCol="0">
            <a:spAutoFit/>
          </a:bodyPr>
          <a:lstStyle/>
          <a:p>
            <a:r>
              <a:rPr lang="hu-HU" sz="2800" dirty="0">
                <a:latin typeface="Times New Roman" panose="02020603050405020304" pitchFamily="18" charset="0"/>
                <a:cs typeface="Times New Roman" panose="02020603050405020304" pitchFamily="18" charset="0"/>
              </a:rPr>
              <a:t>A két lemez közé n=1 mol elektrolitot mérünk be,</a:t>
            </a:r>
            <a:br>
              <a:rPr lang="hu-HU" sz="2800" dirty="0">
                <a:latin typeface="Times New Roman" panose="02020603050405020304" pitchFamily="18" charset="0"/>
                <a:cs typeface="Times New Roman" panose="02020603050405020304" pitchFamily="18" charset="0"/>
              </a:rPr>
            </a:br>
            <a:r>
              <a:rPr lang="hu-HU" sz="2800" dirty="0">
                <a:latin typeface="Times New Roman" panose="02020603050405020304" pitchFamily="18" charset="0"/>
                <a:cs typeface="Times New Roman" panose="02020603050405020304" pitchFamily="18" charset="0"/>
              </a:rPr>
              <a:t>majd ezt oldószerrel hígítjuk. A mért vezetés a </a:t>
            </a:r>
            <a:br>
              <a:rPr lang="hu-HU" sz="2800" dirty="0">
                <a:latin typeface="Times New Roman" panose="02020603050405020304" pitchFamily="18" charset="0"/>
                <a:cs typeface="Times New Roman" panose="02020603050405020304" pitchFamily="18" charset="0"/>
              </a:rPr>
            </a:br>
            <a:r>
              <a:rPr lang="hu-HU" sz="2800" dirty="0">
                <a:latin typeface="Times New Roman" panose="02020603050405020304" pitchFamily="18" charset="0"/>
                <a:cs typeface="Times New Roman" panose="02020603050405020304" pitchFamily="18" charset="0"/>
              </a:rPr>
              <a:t>fajlagos vezetésből, és az oldat koncentrációjából </a:t>
            </a:r>
            <a:br>
              <a:rPr lang="hu-HU" sz="2800" dirty="0">
                <a:latin typeface="Times New Roman" panose="02020603050405020304" pitchFamily="18" charset="0"/>
                <a:cs typeface="Times New Roman" panose="02020603050405020304" pitchFamily="18" charset="0"/>
              </a:rPr>
            </a:br>
            <a:r>
              <a:rPr lang="hu-HU" sz="2800" dirty="0">
                <a:latin typeface="Times New Roman" panose="02020603050405020304" pitchFamily="18" charset="0"/>
                <a:cs typeface="Times New Roman" panose="02020603050405020304" pitchFamily="18" charset="0"/>
              </a:rPr>
              <a:t>kiszámolható!</a:t>
            </a:r>
          </a:p>
        </p:txBody>
      </p:sp>
      <mc:AlternateContent xmlns:mc="http://schemas.openxmlformats.org/markup-compatibility/2006" xmlns:a14="http://schemas.microsoft.com/office/drawing/2010/main">
        <mc:Choice Requires="a14">
          <p:sp>
            <p:nvSpPr>
              <p:cNvPr id="52" name="Szövegdoboz 51">
                <a:extLst>
                  <a:ext uri="{FF2B5EF4-FFF2-40B4-BE49-F238E27FC236}">
                    <a16:creationId xmlns:a16="http://schemas.microsoft.com/office/drawing/2014/main" id="{6772F6B1-FDB8-4C53-A75F-30D4F85CFBBA}"/>
                  </a:ext>
                </a:extLst>
              </p:cNvPr>
              <p:cNvSpPr txBox="1"/>
              <p:nvPr/>
            </p:nvSpPr>
            <p:spPr>
              <a:xfrm>
                <a:off x="6096000" y="4230455"/>
                <a:ext cx="5940921" cy="8908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2800" b="0" i="1" smtClean="0">
                          <a:latin typeface="Cambria Math" panose="02040503050406030204" pitchFamily="18" charset="0"/>
                        </a:rPr>
                        <m:t>𝑐</m:t>
                      </m:r>
                      <m:r>
                        <a:rPr lang="hu-HU" sz="2800" b="0" i="1" smtClean="0">
                          <a:latin typeface="Cambria Math" panose="02040503050406030204" pitchFamily="18" charset="0"/>
                        </a:rPr>
                        <m:t>=</m:t>
                      </m:r>
                      <m:f>
                        <m:fPr>
                          <m:ctrlPr>
                            <a:rPr lang="hu-HU" sz="2800" b="0" i="1" smtClean="0">
                              <a:latin typeface="Cambria Math" panose="02040503050406030204" pitchFamily="18" charset="0"/>
                            </a:rPr>
                          </m:ctrlPr>
                        </m:fPr>
                        <m:num>
                          <m:r>
                            <a:rPr lang="hu-HU" sz="2800" b="0" i="1" smtClean="0">
                              <a:latin typeface="Cambria Math" panose="02040503050406030204" pitchFamily="18" charset="0"/>
                            </a:rPr>
                            <m:t>1 </m:t>
                          </m:r>
                          <m:r>
                            <a:rPr lang="hu-HU" sz="2800" b="0" i="1" smtClean="0">
                              <a:latin typeface="Cambria Math" panose="02040503050406030204" pitchFamily="18" charset="0"/>
                            </a:rPr>
                            <m:t>𝑚𝑜𝑙</m:t>
                          </m:r>
                        </m:num>
                        <m:den>
                          <m:sSub>
                            <m:sSubPr>
                              <m:ctrlPr>
                                <a:rPr lang="hu-HU" sz="2800" b="0" i="1" smtClean="0">
                                  <a:latin typeface="Cambria Math" panose="02040503050406030204" pitchFamily="18" charset="0"/>
                                </a:rPr>
                              </m:ctrlPr>
                            </m:sSubPr>
                            <m:e>
                              <m:r>
                                <a:rPr lang="hu-HU" sz="2800" b="0" i="1" smtClean="0">
                                  <a:latin typeface="Cambria Math" panose="02040503050406030204" pitchFamily="18" charset="0"/>
                                </a:rPr>
                                <m:t>𝑉</m:t>
                              </m:r>
                            </m:e>
                            <m:sub>
                              <m:r>
                                <a:rPr lang="hu-HU" sz="2800" b="0" i="1" smtClean="0">
                                  <a:latin typeface="Cambria Math" panose="02040503050406030204" pitchFamily="18" charset="0"/>
                                </a:rPr>
                                <m:t>𝑐</m:t>
                              </m:r>
                            </m:sub>
                          </m:sSub>
                        </m:den>
                      </m:f>
                      <m:r>
                        <a:rPr lang="hu-HU" sz="2800" b="0" i="1" smtClean="0">
                          <a:latin typeface="Cambria Math" panose="02040503050406030204" pitchFamily="18" charset="0"/>
                          <a:ea typeface="Cambria Math" panose="02040503050406030204" pitchFamily="18" charset="0"/>
                        </a:rPr>
                        <m:t>→</m:t>
                      </m:r>
                      <m:sSub>
                        <m:sSubPr>
                          <m:ctrlPr>
                            <a:rPr lang="hu-HU" sz="2800" b="0" i="1" smtClean="0">
                              <a:latin typeface="Cambria Math" panose="02040503050406030204" pitchFamily="18" charset="0"/>
                              <a:ea typeface="Cambria Math" panose="02040503050406030204" pitchFamily="18" charset="0"/>
                            </a:rPr>
                          </m:ctrlPr>
                        </m:sSubPr>
                        <m:e>
                          <m:r>
                            <a:rPr lang="hu-HU" sz="2800" b="0" i="1" smtClean="0">
                              <a:latin typeface="Cambria Math" panose="02040503050406030204" pitchFamily="18" charset="0"/>
                              <a:ea typeface="Cambria Math" panose="02040503050406030204" pitchFamily="18" charset="0"/>
                            </a:rPr>
                            <m:t>𝑉</m:t>
                          </m:r>
                        </m:e>
                        <m:sub>
                          <m:r>
                            <a:rPr lang="hu-HU" sz="2800" b="0" i="1" smtClean="0">
                              <a:latin typeface="Cambria Math" panose="02040503050406030204" pitchFamily="18" charset="0"/>
                              <a:ea typeface="Cambria Math" panose="02040503050406030204" pitchFamily="18" charset="0"/>
                            </a:rPr>
                            <m:t>𝑐</m:t>
                          </m:r>
                        </m:sub>
                      </m:sSub>
                      <m:r>
                        <a:rPr lang="hu-HU" sz="2800" b="0" i="1" smtClean="0">
                          <a:latin typeface="Cambria Math" panose="02040503050406030204" pitchFamily="18" charset="0"/>
                          <a:ea typeface="Cambria Math" panose="02040503050406030204" pitchFamily="18" charset="0"/>
                        </a:rPr>
                        <m:t>=</m:t>
                      </m:r>
                      <m:f>
                        <m:fPr>
                          <m:ctrlPr>
                            <a:rPr lang="hu-HU" sz="2800" b="0" i="1" smtClean="0">
                              <a:latin typeface="Cambria Math" panose="02040503050406030204" pitchFamily="18" charset="0"/>
                              <a:ea typeface="Cambria Math" panose="02040503050406030204" pitchFamily="18" charset="0"/>
                            </a:rPr>
                          </m:ctrlPr>
                        </m:fPr>
                        <m:num>
                          <m:r>
                            <a:rPr lang="hu-HU" sz="2800" b="0" i="1" smtClean="0">
                              <a:latin typeface="Cambria Math" panose="02040503050406030204" pitchFamily="18" charset="0"/>
                              <a:ea typeface="Cambria Math" panose="02040503050406030204" pitchFamily="18" charset="0"/>
                            </a:rPr>
                            <m:t>1 </m:t>
                          </m:r>
                          <m:r>
                            <a:rPr lang="hu-HU" sz="2800" b="0" i="1" smtClean="0">
                              <a:latin typeface="Cambria Math" panose="02040503050406030204" pitchFamily="18" charset="0"/>
                              <a:ea typeface="Cambria Math" panose="02040503050406030204" pitchFamily="18" charset="0"/>
                            </a:rPr>
                            <m:t>𝑚𝑜𝑙</m:t>
                          </m:r>
                        </m:num>
                        <m:den>
                          <m:r>
                            <a:rPr lang="hu-HU" sz="2800" b="0" i="1" smtClean="0">
                              <a:latin typeface="Cambria Math" panose="02040503050406030204" pitchFamily="18" charset="0"/>
                              <a:ea typeface="Cambria Math" panose="02040503050406030204" pitchFamily="18" charset="0"/>
                            </a:rPr>
                            <m:t>𝑐</m:t>
                          </m:r>
                        </m:den>
                      </m:f>
                      <m:r>
                        <a:rPr lang="hu-HU" sz="2800" b="0" i="1" smtClean="0">
                          <a:latin typeface="Cambria Math" panose="02040503050406030204" pitchFamily="18" charset="0"/>
                          <a:ea typeface="Cambria Math" panose="02040503050406030204" pitchFamily="18" charset="0"/>
                        </a:rPr>
                        <m:t>=</m:t>
                      </m:r>
                      <m:sSub>
                        <m:sSubPr>
                          <m:ctrlPr>
                            <a:rPr lang="hu-HU" sz="2800" i="1" smtClean="0">
                              <a:latin typeface="Cambria Math" panose="02040503050406030204" pitchFamily="18" charset="0"/>
                              <a:ea typeface="Cambria Math" panose="02040503050406030204" pitchFamily="18" charset="0"/>
                            </a:rPr>
                          </m:ctrlPr>
                        </m:sSubPr>
                        <m:e>
                          <m:r>
                            <a:rPr lang="hu-HU" sz="2800" b="0" i="1" smtClean="0">
                              <a:latin typeface="Cambria Math" panose="02040503050406030204" pitchFamily="18" charset="0"/>
                              <a:ea typeface="Cambria Math" panose="02040503050406030204" pitchFamily="18" charset="0"/>
                            </a:rPr>
                            <m:t>𝐴</m:t>
                          </m:r>
                        </m:e>
                        <m:sub>
                          <m:r>
                            <a:rPr lang="hu-HU" sz="2800" b="0" i="1" smtClean="0">
                              <a:latin typeface="Cambria Math" panose="02040503050406030204" pitchFamily="18" charset="0"/>
                              <a:ea typeface="Cambria Math" panose="02040503050406030204" pitchFamily="18" charset="0"/>
                            </a:rPr>
                            <m:t>𝑐</m:t>
                          </m:r>
                        </m:sub>
                      </m:sSub>
                      <m:r>
                        <a:rPr lang="hu-HU" sz="2800" i="1" smtClean="0">
                          <a:latin typeface="Cambria Math" panose="02040503050406030204" pitchFamily="18" charset="0"/>
                          <a:ea typeface="Cambria Math" panose="02040503050406030204" pitchFamily="18" charset="0"/>
                        </a:rPr>
                        <m:t>∙</m:t>
                      </m:r>
                      <m:r>
                        <a:rPr lang="hu-HU" sz="2800" b="0" i="1" smtClean="0">
                          <a:latin typeface="Cambria Math" panose="02040503050406030204" pitchFamily="18" charset="0"/>
                          <a:ea typeface="Cambria Math" panose="02040503050406030204" pitchFamily="18" charset="0"/>
                        </a:rPr>
                        <m:t>1=</m:t>
                      </m:r>
                      <m:sSub>
                        <m:sSubPr>
                          <m:ctrlPr>
                            <a:rPr lang="hu-HU" sz="2800" i="1">
                              <a:latin typeface="Cambria Math" panose="02040503050406030204" pitchFamily="18" charset="0"/>
                              <a:ea typeface="Cambria Math" panose="02040503050406030204" pitchFamily="18" charset="0"/>
                            </a:rPr>
                          </m:ctrlPr>
                        </m:sSubPr>
                        <m:e>
                          <m:r>
                            <a:rPr lang="hu-HU" sz="2800" i="1">
                              <a:latin typeface="Cambria Math" panose="02040503050406030204" pitchFamily="18" charset="0"/>
                              <a:ea typeface="Cambria Math" panose="02040503050406030204" pitchFamily="18" charset="0"/>
                            </a:rPr>
                            <m:t>𝐴</m:t>
                          </m:r>
                        </m:e>
                        <m:sub>
                          <m:r>
                            <a:rPr lang="hu-HU" sz="2800" i="1">
                              <a:latin typeface="Cambria Math" panose="02040503050406030204" pitchFamily="18" charset="0"/>
                              <a:ea typeface="Cambria Math" panose="02040503050406030204" pitchFamily="18" charset="0"/>
                            </a:rPr>
                            <m:t>𝑐</m:t>
                          </m:r>
                        </m:sub>
                      </m:sSub>
                    </m:oMath>
                  </m:oMathPara>
                </a14:m>
                <a:endParaRPr lang="hu-HU" sz="2800" dirty="0"/>
              </a:p>
            </p:txBody>
          </p:sp>
        </mc:Choice>
        <mc:Fallback xmlns="">
          <p:sp>
            <p:nvSpPr>
              <p:cNvPr id="52" name="Szövegdoboz 51">
                <a:extLst>
                  <a:ext uri="{FF2B5EF4-FFF2-40B4-BE49-F238E27FC236}">
                    <a16:creationId xmlns:a16="http://schemas.microsoft.com/office/drawing/2014/main" id="{6772F6B1-FDB8-4C53-A75F-30D4F85CFBBA}"/>
                  </a:ext>
                </a:extLst>
              </p:cNvPr>
              <p:cNvSpPr txBox="1">
                <a:spLocks noRot="1" noChangeAspect="1" noMove="1" noResize="1" noEditPoints="1" noAdjustHandles="1" noChangeArrowheads="1" noChangeShapeType="1" noTextEdit="1"/>
              </p:cNvSpPr>
              <p:nvPr/>
            </p:nvSpPr>
            <p:spPr>
              <a:xfrm>
                <a:off x="6096000" y="4230455"/>
                <a:ext cx="5940921" cy="890821"/>
              </a:xfrm>
              <a:prstGeom prst="rect">
                <a:avLst/>
              </a:prstGeom>
              <a:blipFill>
                <a:blip r:embed="rId3"/>
                <a:stretch>
                  <a:fillRect/>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54" name="Szövegdoboz 53">
                <a:extLst>
                  <a:ext uri="{FF2B5EF4-FFF2-40B4-BE49-F238E27FC236}">
                    <a16:creationId xmlns:a16="http://schemas.microsoft.com/office/drawing/2014/main" id="{5439A2F2-D868-479E-9AB7-3778832BB641}"/>
                  </a:ext>
                </a:extLst>
              </p:cNvPr>
              <p:cNvSpPr txBox="1"/>
              <p:nvPr/>
            </p:nvSpPr>
            <p:spPr>
              <a:xfrm>
                <a:off x="3957173" y="5048694"/>
                <a:ext cx="5199308" cy="100835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hu-HU" sz="3200" b="0" i="1" smtClean="0">
                              <a:latin typeface="Cambria Math" panose="02040503050406030204" pitchFamily="18" charset="0"/>
                              <a:ea typeface="Cambria Math" panose="02040503050406030204" pitchFamily="18" charset="0"/>
                            </a:rPr>
                          </m:ctrlPr>
                        </m:sSubPr>
                        <m:e>
                          <m:r>
                            <a:rPr lang="hu-HU" sz="3200" b="0" i="1" smtClean="0">
                              <a:latin typeface="Cambria Math" panose="02040503050406030204" pitchFamily="18" charset="0"/>
                              <a:ea typeface="Cambria Math" panose="02040503050406030204" pitchFamily="18" charset="0"/>
                            </a:rPr>
                            <m:t>𝜅</m:t>
                          </m:r>
                        </m:e>
                        <m:sub>
                          <m:r>
                            <a:rPr lang="hu-HU" sz="3200" b="0" i="1" smtClean="0">
                              <a:latin typeface="Cambria Math" panose="02040503050406030204" pitchFamily="18" charset="0"/>
                              <a:ea typeface="Cambria Math" panose="02040503050406030204" pitchFamily="18" charset="0"/>
                            </a:rPr>
                            <m:t>𝑐</m:t>
                          </m:r>
                        </m:sub>
                      </m:sSub>
                      <m:r>
                        <a:rPr lang="hu-HU" sz="3200" b="0" i="1" smtClean="0">
                          <a:latin typeface="Cambria Math" panose="02040503050406030204" pitchFamily="18" charset="0"/>
                          <a:ea typeface="Cambria Math" panose="02040503050406030204" pitchFamily="18" charset="0"/>
                        </a:rPr>
                        <m:t>=</m:t>
                      </m:r>
                      <m:sSub>
                        <m:sSubPr>
                          <m:ctrlPr>
                            <a:rPr lang="hu-HU" sz="3200" i="1" smtClean="0">
                              <a:latin typeface="Cambria Math" panose="02040503050406030204" pitchFamily="18" charset="0"/>
                              <a:ea typeface="Cambria Math" panose="02040503050406030204" pitchFamily="18" charset="0"/>
                            </a:rPr>
                          </m:ctrlPr>
                        </m:sSubPr>
                        <m:e>
                          <m:r>
                            <a:rPr lang="hu-HU" sz="3200" b="0" i="1" smtClean="0">
                              <a:latin typeface="Cambria Math" panose="02040503050406030204" pitchFamily="18" charset="0"/>
                              <a:ea typeface="Cambria Math" panose="02040503050406030204" pitchFamily="18" charset="0"/>
                            </a:rPr>
                            <m:t>𝐺</m:t>
                          </m:r>
                        </m:e>
                        <m:sub>
                          <m:r>
                            <a:rPr lang="hu-HU" sz="3200" b="0" i="1" smtClean="0">
                              <a:latin typeface="Cambria Math" panose="02040503050406030204" pitchFamily="18" charset="0"/>
                              <a:ea typeface="Cambria Math" panose="02040503050406030204" pitchFamily="18" charset="0"/>
                            </a:rPr>
                            <m:t>𝑐</m:t>
                          </m:r>
                        </m:sub>
                      </m:sSub>
                      <m:r>
                        <a:rPr lang="hu-HU" sz="3200" i="1" smtClean="0">
                          <a:latin typeface="Cambria Math" panose="02040503050406030204" pitchFamily="18" charset="0"/>
                          <a:ea typeface="Cambria Math" panose="02040503050406030204" pitchFamily="18" charset="0"/>
                        </a:rPr>
                        <m:t>∙</m:t>
                      </m:r>
                      <m:f>
                        <m:fPr>
                          <m:ctrlPr>
                            <a:rPr lang="hu-HU" sz="3200" i="1">
                              <a:latin typeface="Cambria Math" panose="02040503050406030204" pitchFamily="18" charset="0"/>
                              <a:ea typeface="Cambria Math" panose="02040503050406030204" pitchFamily="18" charset="0"/>
                            </a:rPr>
                          </m:ctrlPr>
                        </m:fPr>
                        <m:num>
                          <m:r>
                            <a:rPr lang="hu-HU" sz="3200" i="1">
                              <a:latin typeface="Cambria Math" panose="02040503050406030204" pitchFamily="18" charset="0"/>
                              <a:ea typeface="Cambria Math" panose="02040503050406030204" pitchFamily="18" charset="0"/>
                            </a:rPr>
                            <m:t>1</m:t>
                          </m:r>
                        </m:num>
                        <m:den>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𝐴</m:t>
                              </m:r>
                            </m:e>
                            <m:sub>
                              <m:r>
                                <a:rPr lang="hu-HU" sz="3200" i="1">
                                  <a:latin typeface="Cambria Math" panose="02040503050406030204" pitchFamily="18" charset="0"/>
                                  <a:ea typeface="Cambria Math" panose="02040503050406030204" pitchFamily="18" charset="0"/>
                                </a:rPr>
                                <m:t>𝑐</m:t>
                              </m:r>
                            </m:sub>
                          </m:sSub>
                        </m:den>
                      </m:f>
                      <m:r>
                        <a:rPr lang="hu-HU" sz="3200" b="0" i="1" smtClean="0">
                          <a:latin typeface="Cambria Math" panose="02040503050406030204" pitchFamily="18" charset="0"/>
                          <a:ea typeface="Cambria Math" panose="02040503050406030204" pitchFamily="18" charset="0"/>
                        </a:rPr>
                        <m:t>=</m:t>
                      </m:r>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𝐺</m:t>
                          </m:r>
                        </m:e>
                        <m:sub>
                          <m:r>
                            <a:rPr lang="hu-HU" sz="3200" i="1">
                              <a:latin typeface="Cambria Math" panose="02040503050406030204" pitchFamily="18" charset="0"/>
                              <a:ea typeface="Cambria Math" panose="02040503050406030204" pitchFamily="18" charset="0"/>
                            </a:rPr>
                            <m:t>𝑐</m:t>
                          </m:r>
                        </m:sub>
                      </m:sSub>
                      <m:r>
                        <a:rPr lang="hu-HU" sz="3200" i="1">
                          <a:latin typeface="Cambria Math" panose="02040503050406030204" pitchFamily="18" charset="0"/>
                          <a:ea typeface="Cambria Math" panose="02040503050406030204" pitchFamily="18" charset="0"/>
                        </a:rPr>
                        <m:t>∙</m:t>
                      </m:r>
                      <m:f>
                        <m:fPr>
                          <m:ctrlPr>
                            <a:rPr lang="hu-HU" sz="3200" i="1">
                              <a:latin typeface="Cambria Math" panose="02040503050406030204" pitchFamily="18" charset="0"/>
                              <a:ea typeface="Cambria Math" panose="02040503050406030204" pitchFamily="18" charset="0"/>
                            </a:rPr>
                          </m:ctrlPr>
                        </m:fPr>
                        <m:num>
                          <m:r>
                            <a:rPr lang="hu-HU" sz="3200" i="1">
                              <a:latin typeface="Cambria Math" panose="02040503050406030204" pitchFamily="18" charset="0"/>
                              <a:ea typeface="Cambria Math" panose="02040503050406030204" pitchFamily="18" charset="0"/>
                            </a:rPr>
                            <m:t>1</m:t>
                          </m:r>
                        </m:num>
                        <m:den>
                          <m:sSub>
                            <m:sSubPr>
                              <m:ctrlPr>
                                <a:rPr lang="hu-HU" sz="3200" i="1">
                                  <a:latin typeface="Cambria Math" panose="02040503050406030204" pitchFamily="18" charset="0"/>
                                  <a:ea typeface="Cambria Math" panose="02040503050406030204" pitchFamily="18" charset="0"/>
                                </a:rPr>
                              </m:ctrlPr>
                            </m:sSubPr>
                            <m:e>
                              <m:r>
                                <a:rPr lang="hu-HU" sz="3200" b="0" i="1" smtClean="0">
                                  <a:latin typeface="Cambria Math" panose="02040503050406030204" pitchFamily="18" charset="0"/>
                                  <a:ea typeface="Cambria Math" panose="02040503050406030204" pitchFamily="18" charset="0"/>
                                </a:rPr>
                                <m:t>𝑉</m:t>
                              </m:r>
                            </m:e>
                            <m:sub>
                              <m:r>
                                <a:rPr lang="hu-HU" sz="3200" i="1">
                                  <a:latin typeface="Cambria Math" panose="02040503050406030204" pitchFamily="18" charset="0"/>
                                  <a:ea typeface="Cambria Math" panose="02040503050406030204" pitchFamily="18" charset="0"/>
                                </a:rPr>
                                <m:t>𝑐</m:t>
                              </m:r>
                            </m:sub>
                          </m:sSub>
                        </m:den>
                      </m:f>
                      <m:r>
                        <a:rPr lang="hu-HU" sz="3200" b="0" i="0" smtClean="0">
                          <a:latin typeface="Cambria Math" panose="02040503050406030204" pitchFamily="18" charset="0"/>
                          <a:ea typeface="Cambria Math" panose="02040503050406030204" pitchFamily="18" charset="0"/>
                        </a:rPr>
                        <m:t>=</m:t>
                      </m:r>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𝐺</m:t>
                          </m:r>
                        </m:e>
                        <m:sub>
                          <m:r>
                            <a:rPr lang="hu-HU" sz="3200" i="1">
                              <a:latin typeface="Cambria Math" panose="02040503050406030204" pitchFamily="18" charset="0"/>
                              <a:ea typeface="Cambria Math" panose="02040503050406030204" pitchFamily="18" charset="0"/>
                            </a:rPr>
                            <m:t>𝑐</m:t>
                          </m:r>
                        </m:sub>
                      </m:sSub>
                      <m:r>
                        <a:rPr lang="hu-HU" sz="3200" i="1">
                          <a:latin typeface="Cambria Math" panose="02040503050406030204" pitchFamily="18" charset="0"/>
                          <a:ea typeface="Cambria Math" panose="02040503050406030204" pitchFamily="18" charset="0"/>
                        </a:rPr>
                        <m:t>∙</m:t>
                      </m:r>
                      <m:r>
                        <a:rPr lang="hu-HU" sz="3200" b="0" i="1" smtClean="0">
                          <a:latin typeface="Cambria Math" panose="02040503050406030204" pitchFamily="18" charset="0"/>
                          <a:ea typeface="Cambria Math" panose="02040503050406030204" pitchFamily="18" charset="0"/>
                        </a:rPr>
                        <m:t>𝑐</m:t>
                      </m:r>
                    </m:oMath>
                  </m:oMathPara>
                </a14:m>
                <a:endParaRPr lang="hu-HU" sz="3200" dirty="0"/>
              </a:p>
            </p:txBody>
          </p:sp>
        </mc:Choice>
        <mc:Fallback xmlns="">
          <p:sp>
            <p:nvSpPr>
              <p:cNvPr id="54" name="Szövegdoboz 53">
                <a:extLst>
                  <a:ext uri="{FF2B5EF4-FFF2-40B4-BE49-F238E27FC236}">
                    <a16:creationId xmlns:a16="http://schemas.microsoft.com/office/drawing/2014/main" id="{5439A2F2-D868-479E-9AB7-3778832BB641}"/>
                  </a:ext>
                </a:extLst>
              </p:cNvPr>
              <p:cNvSpPr txBox="1">
                <a:spLocks noRot="1" noChangeAspect="1" noMove="1" noResize="1" noEditPoints="1" noAdjustHandles="1" noChangeArrowheads="1" noChangeShapeType="1" noTextEdit="1"/>
              </p:cNvSpPr>
              <p:nvPr/>
            </p:nvSpPr>
            <p:spPr>
              <a:xfrm>
                <a:off x="3957173" y="5048694"/>
                <a:ext cx="5199308" cy="1008353"/>
              </a:xfrm>
              <a:prstGeom prst="rect">
                <a:avLst/>
              </a:prstGeom>
              <a:blipFill>
                <a:blip r:embed="rId4"/>
                <a:stretch>
                  <a:fillRect/>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55" name="Szövegdoboz 54">
                <a:extLst>
                  <a:ext uri="{FF2B5EF4-FFF2-40B4-BE49-F238E27FC236}">
                    <a16:creationId xmlns:a16="http://schemas.microsoft.com/office/drawing/2014/main" id="{06D2AC90-4E2F-4A55-9B2E-16AD587D5423}"/>
                  </a:ext>
                </a:extLst>
              </p:cNvPr>
              <p:cNvSpPr txBox="1"/>
              <p:nvPr/>
            </p:nvSpPr>
            <p:spPr>
              <a:xfrm>
                <a:off x="9197562" y="5109556"/>
                <a:ext cx="2956579" cy="94904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hu-HU" sz="3600" i="1" smtClean="0">
                              <a:solidFill>
                                <a:srgbClr val="FF0000"/>
                              </a:solidFill>
                              <a:latin typeface="Cambria Math" panose="02040503050406030204" pitchFamily="18" charset="0"/>
                              <a:ea typeface="Cambria Math" panose="02040503050406030204" pitchFamily="18" charset="0"/>
                            </a:rPr>
                          </m:ctrlPr>
                        </m:sSubPr>
                        <m:e>
                          <m:r>
                            <a:rPr lang="hu-HU" sz="3600" b="0" i="1" smtClean="0">
                              <a:solidFill>
                                <a:srgbClr val="FF0000"/>
                              </a:solidFill>
                              <a:latin typeface="Cambria Math" panose="02040503050406030204" pitchFamily="18" charset="0"/>
                              <a:ea typeface="Cambria Math" panose="02040503050406030204" pitchFamily="18" charset="0"/>
                            </a:rPr>
                            <m:t>𝐺</m:t>
                          </m:r>
                        </m:e>
                        <m:sub>
                          <m:r>
                            <a:rPr lang="hu-HU" sz="3600" b="0" i="1" smtClean="0">
                              <a:solidFill>
                                <a:srgbClr val="FF0000"/>
                              </a:solidFill>
                              <a:latin typeface="Cambria Math" panose="02040503050406030204" pitchFamily="18" charset="0"/>
                              <a:ea typeface="Cambria Math" panose="02040503050406030204" pitchFamily="18" charset="0"/>
                            </a:rPr>
                            <m:t>𝑐</m:t>
                          </m:r>
                        </m:sub>
                      </m:sSub>
                      <m:r>
                        <a:rPr lang="hu-HU" sz="3600" b="0" i="1" smtClean="0">
                          <a:solidFill>
                            <a:srgbClr val="FF0000"/>
                          </a:solidFill>
                          <a:latin typeface="Cambria Math" panose="02040503050406030204" pitchFamily="18" charset="0"/>
                          <a:ea typeface="Cambria Math" panose="02040503050406030204" pitchFamily="18" charset="0"/>
                        </a:rPr>
                        <m:t>=</m:t>
                      </m:r>
                      <m:f>
                        <m:fPr>
                          <m:ctrlPr>
                            <a:rPr lang="hu-HU" sz="3600" i="1">
                              <a:solidFill>
                                <a:srgbClr val="FF0000"/>
                              </a:solidFill>
                              <a:latin typeface="Cambria Math" panose="02040503050406030204" pitchFamily="18" charset="0"/>
                              <a:ea typeface="Cambria Math" panose="02040503050406030204" pitchFamily="18" charset="0"/>
                            </a:rPr>
                          </m:ctrlPr>
                        </m:fPr>
                        <m:num>
                          <m:sSub>
                            <m:sSubPr>
                              <m:ctrlPr>
                                <a:rPr lang="hu-HU" sz="3600" i="1">
                                  <a:solidFill>
                                    <a:srgbClr val="FF0000"/>
                                  </a:solidFill>
                                  <a:latin typeface="Cambria Math" panose="02040503050406030204" pitchFamily="18" charset="0"/>
                                  <a:ea typeface="Cambria Math" panose="02040503050406030204" pitchFamily="18" charset="0"/>
                                </a:rPr>
                              </m:ctrlPr>
                            </m:sSubPr>
                            <m:e>
                              <m:r>
                                <a:rPr lang="hu-HU" sz="3600" i="1">
                                  <a:solidFill>
                                    <a:srgbClr val="FF0000"/>
                                  </a:solidFill>
                                  <a:latin typeface="Cambria Math" panose="02040503050406030204" pitchFamily="18" charset="0"/>
                                  <a:ea typeface="Cambria Math" panose="02040503050406030204" pitchFamily="18" charset="0"/>
                                </a:rPr>
                                <m:t>𝜅</m:t>
                              </m:r>
                            </m:e>
                            <m:sub>
                              <m:r>
                                <a:rPr lang="hu-HU" sz="3600" i="1">
                                  <a:solidFill>
                                    <a:srgbClr val="FF0000"/>
                                  </a:solidFill>
                                  <a:latin typeface="Cambria Math" panose="02040503050406030204" pitchFamily="18" charset="0"/>
                                  <a:ea typeface="Cambria Math" panose="02040503050406030204" pitchFamily="18" charset="0"/>
                                </a:rPr>
                                <m:t>𝑐</m:t>
                              </m:r>
                            </m:sub>
                          </m:sSub>
                        </m:num>
                        <m:den>
                          <m:r>
                            <a:rPr lang="hu-HU" sz="3600" b="0" i="1" smtClean="0">
                              <a:solidFill>
                                <a:srgbClr val="FF0000"/>
                              </a:solidFill>
                              <a:latin typeface="Cambria Math" panose="02040503050406030204" pitchFamily="18" charset="0"/>
                              <a:ea typeface="Cambria Math" panose="02040503050406030204" pitchFamily="18" charset="0"/>
                            </a:rPr>
                            <m:t>𝑐</m:t>
                          </m:r>
                        </m:den>
                      </m:f>
                      <m:r>
                        <a:rPr lang="hu-HU" sz="3600" b="0" i="1" smtClean="0">
                          <a:solidFill>
                            <a:srgbClr val="FF0000"/>
                          </a:solidFill>
                          <a:latin typeface="Cambria Math" panose="02040503050406030204" pitchFamily="18" charset="0"/>
                          <a:ea typeface="Cambria Math" panose="02040503050406030204" pitchFamily="18" charset="0"/>
                        </a:rPr>
                        <m:t>=</m:t>
                      </m:r>
                      <m:sSub>
                        <m:sSubPr>
                          <m:ctrlPr>
                            <a:rPr lang="hu-HU" sz="3600" b="0" i="1" smtClean="0">
                              <a:solidFill>
                                <a:srgbClr val="FF0000"/>
                              </a:solidFill>
                              <a:latin typeface="Cambria Math" panose="02040503050406030204" pitchFamily="18" charset="0"/>
                              <a:ea typeface="Cambria Math" panose="02040503050406030204" pitchFamily="18" charset="0"/>
                            </a:rPr>
                          </m:ctrlPr>
                        </m:sSubPr>
                        <m:e>
                          <m:r>
                            <m:rPr>
                              <m:sty m:val="p"/>
                            </m:rPr>
                            <a:rPr lang="el-GR" sz="3600" b="0" i="1" smtClean="0">
                              <a:solidFill>
                                <a:srgbClr val="FF0000"/>
                              </a:solidFill>
                              <a:latin typeface="Cambria Math" panose="02040503050406030204" pitchFamily="18" charset="0"/>
                              <a:ea typeface="Cambria Math" panose="02040503050406030204" pitchFamily="18" charset="0"/>
                            </a:rPr>
                            <m:t>Λ</m:t>
                          </m:r>
                        </m:e>
                        <m:sub>
                          <m:r>
                            <a:rPr lang="hu-HU" sz="3600" b="0" i="1" smtClean="0">
                              <a:solidFill>
                                <a:srgbClr val="FF0000"/>
                              </a:solidFill>
                              <a:latin typeface="Cambria Math" panose="02040503050406030204" pitchFamily="18" charset="0"/>
                              <a:ea typeface="Cambria Math" panose="02040503050406030204" pitchFamily="18" charset="0"/>
                            </a:rPr>
                            <m:t>𝑚</m:t>
                          </m:r>
                        </m:sub>
                      </m:sSub>
                    </m:oMath>
                  </m:oMathPara>
                </a14:m>
                <a:endParaRPr lang="hu-HU" sz="3600" dirty="0">
                  <a:solidFill>
                    <a:srgbClr val="FF0000"/>
                  </a:solidFill>
                </a:endParaRPr>
              </a:p>
            </p:txBody>
          </p:sp>
        </mc:Choice>
        <mc:Fallback xmlns="">
          <p:sp>
            <p:nvSpPr>
              <p:cNvPr id="55" name="Szövegdoboz 54">
                <a:extLst>
                  <a:ext uri="{FF2B5EF4-FFF2-40B4-BE49-F238E27FC236}">
                    <a16:creationId xmlns:a16="http://schemas.microsoft.com/office/drawing/2014/main" id="{06D2AC90-4E2F-4A55-9B2E-16AD587D5423}"/>
                  </a:ext>
                </a:extLst>
              </p:cNvPr>
              <p:cNvSpPr txBox="1">
                <a:spLocks noRot="1" noChangeAspect="1" noMove="1" noResize="1" noEditPoints="1" noAdjustHandles="1" noChangeArrowheads="1" noChangeShapeType="1" noTextEdit="1"/>
              </p:cNvSpPr>
              <p:nvPr/>
            </p:nvSpPr>
            <p:spPr>
              <a:xfrm>
                <a:off x="9197562" y="5109556"/>
                <a:ext cx="2956579" cy="949042"/>
              </a:xfrm>
              <a:prstGeom prst="rect">
                <a:avLst/>
              </a:prstGeom>
              <a:blipFill>
                <a:blip r:embed="rId5"/>
                <a:stretch>
                  <a:fillRect/>
                </a:stretch>
              </a:blipFill>
            </p:spPr>
            <p:txBody>
              <a:bodyPr/>
              <a:lstStyle/>
              <a:p>
                <a:r>
                  <a:rPr lang="hu-HU">
                    <a:noFill/>
                  </a:rPr>
                  <a:t> </a:t>
                </a:r>
              </a:p>
            </p:txBody>
          </p:sp>
        </mc:Fallback>
      </mc:AlternateContent>
      <p:sp>
        <p:nvSpPr>
          <p:cNvPr id="56" name="Szövegdoboz 55">
            <a:extLst>
              <a:ext uri="{FF2B5EF4-FFF2-40B4-BE49-F238E27FC236}">
                <a16:creationId xmlns:a16="http://schemas.microsoft.com/office/drawing/2014/main" id="{A3440870-7D47-410A-BCEF-D143721CBE31}"/>
              </a:ext>
            </a:extLst>
          </p:cNvPr>
          <p:cNvSpPr txBox="1"/>
          <p:nvPr/>
        </p:nvSpPr>
        <p:spPr>
          <a:xfrm>
            <a:off x="4940264" y="6157324"/>
            <a:ext cx="6455613" cy="523220"/>
          </a:xfrm>
          <a:prstGeom prst="rect">
            <a:avLst/>
          </a:prstGeom>
          <a:noFill/>
        </p:spPr>
        <p:txBody>
          <a:bodyPr wrap="none" rtlCol="0">
            <a:spAutoFit/>
          </a:bodyPr>
          <a:lstStyle/>
          <a:p>
            <a:r>
              <a:rPr lang="hu-HU" sz="2800" dirty="0">
                <a:solidFill>
                  <a:srgbClr val="FF0000"/>
                </a:solidFill>
                <a:latin typeface="Times New Roman" panose="02020603050405020304" pitchFamily="18" charset="0"/>
                <a:cs typeface="Times New Roman" panose="02020603050405020304" pitchFamily="18" charset="0"/>
              </a:rPr>
              <a:t>amit moláris fajlagos vezetésnek nevezünk!</a:t>
            </a:r>
          </a:p>
        </p:txBody>
      </p:sp>
    </p:spTree>
    <p:extLst>
      <p:ext uri="{BB962C8B-B14F-4D97-AF65-F5344CB8AC3E}">
        <p14:creationId xmlns:p14="http://schemas.microsoft.com/office/powerpoint/2010/main" val="1604802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1"/>
                                        </p:tgtEl>
                                        <p:attrNameLst>
                                          <p:attrName>style.visibility</p:attrName>
                                        </p:attrNameLst>
                                      </p:cBhvr>
                                      <p:to>
                                        <p:strVal val="visible"/>
                                      </p:to>
                                    </p:set>
                                    <p:anim calcmode="lin" valueType="num">
                                      <p:cBhvr additive="base">
                                        <p:cTn id="13" dur="500" fill="hold"/>
                                        <p:tgtEl>
                                          <p:spTgt spid="51"/>
                                        </p:tgtEl>
                                        <p:attrNameLst>
                                          <p:attrName>ppt_x</p:attrName>
                                        </p:attrNameLst>
                                      </p:cBhvr>
                                      <p:tavLst>
                                        <p:tav tm="0">
                                          <p:val>
                                            <p:strVal val="#ppt_x"/>
                                          </p:val>
                                        </p:tav>
                                        <p:tav tm="100000">
                                          <p:val>
                                            <p:strVal val="#ppt_x"/>
                                          </p:val>
                                        </p:tav>
                                      </p:tavLst>
                                    </p:anim>
                                    <p:anim calcmode="lin" valueType="num">
                                      <p:cBhvr additive="base">
                                        <p:cTn id="14" dur="500" fill="hold"/>
                                        <p:tgtEl>
                                          <p:spTgt spid="5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5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54"/>
                                        </p:tgtEl>
                                        <p:attrNameLst>
                                          <p:attrName>style.visibility</p:attrName>
                                        </p:attrNameLst>
                                      </p:cBhvr>
                                      <p:to>
                                        <p:strVal val="visible"/>
                                      </p:to>
                                    </p:set>
                                    <p:anim calcmode="lin" valueType="num">
                                      <p:cBhvr additive="base">
                                        <p:cTn id="33" dur="500" fill="hold"/>
                                        <p:tgtEl>
                                          <p:spTgt spid="54"/>
                                        </p:tgtEl>
                                        <p:attrNameLst>
                                          <p:attrName>ppt_x</p:attrName>
                                        </p:attrNameLst>
                                      </p:cBhvr>
                                      <p:tavLst>
                                        <p:tav tm="0">
                                          <p:val>
                                            <p:strVal val="#ppt_x"/>
                                          </p:val>
                                        </p:tav>
                                        <p:tav tm="100000">
                                          <p:val>
                                            <p:strVal val="#ppt_x"/>
                                          </p:val>
                                        </p:tav>
                                      </p:tavLst>
                                    </p:anim>
                                    <p:anim calcmode="lin" valueType="num">
                                      <p:cBhvr additive="base">
                                        <p:cTn id="34" dur="500" fill="hold"/>
                                        <p:tgtEl>
                                          <p:spTgt spid="54"/>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6" grpId="0" animBg="1"/>
      <p:bldP spid="51" grpId="0"/>
      <p:bldP spid="52" grpId="0"/>
      <p:bldP spid="54" grpId="0"/>
      <p:bldP spid="55" grpId="0"/>
      <p:bldP spid="5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9" name="Egyenes összekötő 58">
            <a:extLst>
              <a:ext uri="{FF2B5EF4-FFF2-40B4-BE49-F238E27FC236}">
                <a16:creationId xmlns:a16="http://schemas.microsoft.com/office/drawing/2014/main" id="{F92EEE22-12F6-4B03-A41B-D943DFC5955B}"/>
              </a:ext>
            </a:extLst>
          </p:cNvPr>
          <p:cNvCxnSpPr/>
          <p:nvPr/>
        </p:nvCxnSpPr>
        <p:spPr>
          <a:xfrm flipH="1">
            <a:off x="5743300" y="3666743"/>
            <a:ext cx="4788000" cy="0"/>
          </a:xfrm>
          <a:prstGeom prst="line">
            <a:avLst/>
          </a:prstGeom>
          <a:ln>
            <a:solidFill>
              <a:srgbClr val="00B050"/>
            </a:solidFill>
            <a:prstDash val="dash"/>
            <a:headEnd type="none"/>
            <a:tailEnd type="stealth"/>
          </a:ln>
        </p:spPr>
        <p:style>
          <a:lnRef idx="1">
            <a:schemeClr val="accent1"/>
          </a:lnRef>
          <a:fillRef idx="0">
            <a:schemeClr val="accent1"/>
          </a:fillRef>
          <a:effectRef idx="0">
            <a:schemeClr val="accent1"/>
          </a:effectRef>
          <a:fontRef idx="minor">
            <a:schemeClr val="tx1"/>
          </a:fontRef>
        </p:style>
      </p:cxnSp>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a:xfrm>
            <a:off x="838200" y="252831"/>
            <a:ext cx="10515600" cy="1325563"/>
          </a:xfrm>
        </p:spPr>
        <p:txBody>
          <a:bodyPr/>
          <a:lstStyle/>
          <a:p>
            <a:pPr algn="ctr"/>
            <a:r>
              <a:rPr lang="hu-HU" dirty="0">
                <a:latin typeface="Times New Roman" panose="02020603050405020304" pitchFamily="18" charset="0"/>
                <a:cs typeface="Times New Roman" panose="02020603050405020304" pitchFamily="18" charset="0"/>
              </a:rPr>
              <a:t>Moláris fajlagos vezetés</a:t>
            </a:r>
          </a:p>
        </p:txBody>
      </p:sp>
      <p:grpSp>
        <p:nvGrpSpPr>
          <p:cNvPr id="4" name="Csoportba foglalás 3">
            <a:extLst>
              <a:ext uri="{FF2B5EF4-FFF2-40B4-BE49-F238E27FC236}">
                <a16:creationId xmlns:a16="http://schemas.microsoft.com/office/drawing/2014/main" id="{369E628D-0557-4F39-A108-AA9BDC9CA868}"/>
              </a:ext>
            </a:extLst>
          </p:cNvPr>
          <p:cNvGrpSpPr/>
          <p:nvPr/>
        </p:nvGrpSpPr>
        <p:grpSpPr>
          <a:xfrm>
            <a:off x="259365" y="2723572"/>
            <a:ext cx="3489221" cy="4187014"/>
            <a:chOff x="693314" y="2987040"/>
            <a:chExt cx="3489221" cy="4187014"/>
          </a:xfrm>
        </p:grpSpPr>
        <p:sp>
          <p:nvSpPr>
            <p:cNvPr id="5" name="Romboid 4">
              <a:extLst>
                <a:ext uri="{FF2B5EF4-FFF2-40B4-BE49-F238E27FC236}">
                  <a16:creationId xmlns:a16="http://schemas.microsoft.com/office/drawing/2014/main" id="{E09081CD-C02A-4AE2-85F7-832E865229D9}"/>
                </a:ext>
              </a:extLst>
            </p:cNvPr>
            <p:cNvSpPr/>
            <p:nvPr/>
          </p:nvSpPr>
          <p:spPr>
            <a:xfrm rot="5400000">
              <a:off x="782391" y="3834275"/>
              <a:ext cx="3819268" cy="2131961"/>
            </a:xfrm>
            <a:prstGeom prst="parallelogram">
              <a:avLst>
                <a:gd name="adj" fmla="val 65781"/>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cxnSp>
          <p:nvCxnSpPr>
            <p:cNvPr id="6" name="Egyenes összekötő nyíllal 5">
              <a:extLst>
                <a:ext uri="{FF2B5EF4-FFF2-40B4-BE49-F238E27FC236}">
                  <a16:creationId xmlns:a16="http://schemas.microsoft.com/office/drawing/2014/main" id="{BE9458C0-67F0-4340-9743-F0B770DCCA76}"/>
                </a:ext>
              </a:extLst>
            </p:cNvPr>
            <p:cNvCxnSpPr>
              <a:cxnSpLocks/>
            </p:cNvCxnSpPr>
            <p:nvPr/>
          </p:nvCxnSpPr>
          <p:spPr>
            <a:xfrm>
              <a:off x="1620218" y="3560834"/>
              <a:ext cx="2138334" cy="1405719"/>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7" name="Egyenes összekötő nyíllal 6">
              <a:extLst>
                <a:ext uri="{FF2B5EF4-FFF2-40B4-BE49-F238E27FC236}">
                  <a16:creationId xmlns:a16="http://schemas.microsoft.com/office/drawing/2014/main" id="{44E5951F-7D2E-40EE-A9A9-BE785022060E}"/>
                </a:ext>
              </a:extLst>
            </p:cNvPr>
            <p:cNvCxnSpPr>
              <a:cxnSpLocks/>
            </p:cNvCxnSpPr>
            <p:nvPr/>
          </p:nvCxnSpPr>
          <p:spPr>
            <a:xfrm>
              <a:off x="1622717" y="4487727"/>
              <a:ext cx="2138334" cy="1405719"/>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8" name="Egyenes összekötő nyíllal 7">
              <a:extLst>
                <a:ext uri="{FF2B5EF4-FFF2-40B4-BE49-F238E27FC236}">
                  <a16:creationId xmlns:a16="http://schemas.microsoft.com/office/drawing/2014/main" id="{3980942D-4081-4B3A-9B8A-38076D3C6123}"/>
                </a:ext>
              </a:extLst>
            </p:cNvPr>
            <p:cNvCxnSpPr>
              <a:cxnSpLocks/>
            </p:cNvCxnSpPr>
            <p:nvPr/>
          </p:nvCxnSpPr>
          <p:spPr>
            <a:xfrm>
              <a:off x="2759958" y="3413760"/>
              <a:ext cx="0" cy="322830"/>
            </a:xfrm>
            <a:prstGeom prst="straightConnector1">
              <a:avLst/>
            </a:prstGeom>
            <a:ln w="254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9" name="Egyenes összekötő nyíllal 8">
              <a:extLst>
                <a:ext uri="{FF2B5EF4-FFF2-40B4-BE49-F238E27FC236}">
                  <a16:creationId xmlns:a16="http://schemas.microsoft.com/office/drawing/2014/main" id="{264520F7-33BA-4B09-A8C6-1F99C8EB13F0}"/>
                </a:ext>
              </a:extLst>
            </p:cNvPr>
            <p:cNvCxnSpPr>
              <a:cxnSpLocks/>
            </p:cNvCxnSpPr>
            <p:nvPr/>
          </p:nvCxnSpPr>
          <p:spPr>
            <a:xfrm>
              <a:off x="1950287" y="2987040"/>
              <a:ext cx="0" cy="836634"/>
            </a:xfrm>
            <a:prstGeom prst="straightConnector1">
              <a:avLst/>
            </a:prstGeom>
            <a:ln w="254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10" name="Ellipszis 9">
              <a:extLst>
                <a:ext uri="{FF2B5EF4-FFF2-40B4-BE49-F238E27FC236}">
                  <a16:creationId xmlns:a16="http://schemas.microsoft.com/office/drawing/2014/main" id="{4BD4D42E-1BD4-4522-A2B4-20A3C7686E31}"/>
                </a:ext>
              </a:extLst>
            </p:cNvPr>
            <p:cNvSpPr/>
            <p:nvPr/>
          </p:nvSpPr>
          <p:spPr>
            <a:xfrm>
              <a:off x="2997123" y="2998165"/>
              <a:ext cx="882595" cy="882595"/>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4800" dirty="0">
                  <a:solidFill>
                    <a:schemeClr val="tx1"/>
                  </a:solidFill>
                  <a:latin typeface="Times New Roman" panose="02020603050405020304" pitchFamily="18" charset="0"/>
                  <a:cs typeface="Times New Roman" panose="02020603050405020304" pitchFamily="18" charset="0"/>
                </a:rPr>
                <a:t>G</a:t>
              </a:r>
            </a:p>
          </p:txBody>
        </p:sp>
        <p:sp>
          <p:nvSpPr>
            <p:cNvPr id="11" name="Szövegdoboz 10">
              <a:extLst>
                <a:ext uri="{FF2B5EF4-FFF2-40B4-BE49-F238E27FC236}">
                  <a16:creationId xmlns:a16="http://schemas.microsoft.com/office/drawing/2014/main" id="{FD2648CD-3659-43A6-917B-3C68CC0C9C4D}"/>
                </a:ext>
              </a:extLst>
            </p:cNvPr>
            <p:cNvSpPr txBox="1"/>
            <p:nvPr/>
          </p:nvSpPr>
          <p:spPr>
            <a:xfrm>
              <a:off x="2595802" y="3465232"/>
              <a:ext cx="420308" cy="1015663"/>
            </a:xfrm>
            <a:prstGeom prst="rect">
              <a:avLst/>
            </a:prstGeom>
            <a:noFill/>
          </p:spPr>
          <p:txBody>
            <a:bodyPr wrap="none" rtlCol="0">
              <a:spAutoFit/>
            </a:bodyPr>
            <a:lstStyle/>
            <a:p>
              <a:r>
                <a:rPr lang="hu-HU" sz="6000" dirty="0">
                  <a:solidFill>
                    <a:srgbClr val="2E0CFC"/>
                  </a:solidFill>
                </a:rPr>
                <a:t>-</a:t>
              </a:r>
              <a:endParaRPr lang="hu-HU" sz="6000" dirty="0">
                <a:solidFill>
                  <a:srgbClr val="FF0000"/>
                </a:solidFill>
              </a:endParaRPr>
            </a:p>
          </p:txBody>
        </p:sp>
        <p:sp>
          <p:nvSpPr>
            <p:cNvPr id="12" name="Romboid 11">
              <a:extLst>
                <a:ext uri="{FF2B5EF4-FFF2-40B4-BE49-F238E27FC236}">
                  <a16:creationId xmlns:a16="http://schemas.microsoft.com/office/drawing/2014/main" id="{06BA6853-1A0F-4C5A-A2B9-D6A1ABE4EB9A}"/>
                </a:ext>
              </a:extLst>
            </p:cNvPr>
            <p:cNvSpPr/>
            <p:nvPr/>
          </p:nvSpPr>
          <p:spPr>
            <a:xfrm rot="5400000">
              <a:off x="-144502" y="3832419"/>
              <a:ext cx="3819268" cy="2131961"/>
            </a:xfrm>
            <a:prstGeom prst="parallelogram">
              <a:avLst>
                <a:gd name="adj" fmla="val 65781"/>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cxnSp>
          <p:nvCxnSpPr>
            <p:cNvPr id="13" name="Egyenes összekötő nyíllal 12">
              <a:extLst>
                <a:ext uri="{FF2B5EF4-FFF2-40B4-BE49-F238E27FC236}">
                  <a16:creationId xmlns:a16="http://schemas.microsoft.com/office/drawing/2014/main" id="{97263C54-79E2-474C-81DB-C5150AD14647}"/>
                </a:ext>
              </a:extLst>
            </p:cNvPr>
            <p:cNvCxnSpPr>
              <a:cxnSpLocks/>
            </p:cNvCxnSpPr>
            <p:nvPr/>
          </p:nvCxnSpPr>
          <p:spPr>
            <a:xfrm>
              <a:off x="693541" y="3561139"/>
              <a:ext cx="2138334" cy="1405719"/>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4" name="Egyenes összekötő nyíllal 13">
              <a:extLst>
                <a:ext uri="{FF2B5EF4-FFF2-40B4-BE49-F238E27FC236}">
                  <a16:creationId xmlns:a16="http://schemas.microsoft.com/office/drawing/2014/main" id="{B8256E45-E9D5-4E58-BB45-705825847B03}"/>
                </a:ext>
              </a:extLst>
            </p:cNvPr>
            <p:cNvCxnSpPr>
              <a:cxnSpLocks/>
            </p:cNvCxnSpPr>
            <p:nvPr/>
          </p:nvCxnSpPr>
          <p:spPr>
            <a:xfrm>
              <a:off x="693314" y="4485231"/>
              <a:ext cx="2138334" cy="1405719"/>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5" name="Egyenes összekötő nyíllal 14">
              <a:extLst>
                <a:ext uri="{FF2B5EF4-FFF2-40B4-BE49-F238E27FC236}">
                  <a16:creationId xmlns:a16="http://schemas.microsoft.com/office/drawing/2014/main" id="{B6B0DDFF-94EF-43F1-B0C4-3A8D21F63F12}"/>
                </a:ext>
              </a:extLst>
            </p:cNvPr>
            <p:cNvCxnSpPr>
              <a:cxnSpLocks/>
            </p:cNvCxnSpPr>
            <p:nvPr/>
          </p:nvCxnSpPr>
          <p:spPr>
            <a:xfrm>
              <a:off x="696036" y="5404513"/>
              <a:ext cx="2138334" cy="1405719"/>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6" name="Egyenes összekötő nyíllal 15">
              <a:extLst>
                <a:ext uri="{FF2B5EF4-FFF2-40B4-BE49-F238E27FC236}">
                  <a16:creationId xmlns:a16="http://schemas.microsoft.com/office/drawing/2014/main" id="{485FC27B-DC45-4EF0-9606-DA8EA228E5CE}"/>
                </a:ext>
              </a:extLst>
            </p:cNvPr>
            <p:cNvCxnSpPr>
              <a:cxnSpLocks/>
            </p:cNvCxnSpPr>
            <p:nvPr/>
          </p:nvCxnSpPr>
          <p:spPr>
            <a:xfrm>
              <a:off x="2830285" y="6813240"/>
              <a:ext cx="923108"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7" name="Egyenes összekötő nyíllal 16">
              <a:extLst>
                <a:ext uri="{FF2B5EF4-FFF2-40B4-BE49-F238E27FC236}">
                  <a16:creationId xmlns:a16="http://schemas.microsoft.com/office/drawing/2014/main" id="{0ADD928E-37C7-4ACB-AEB9-92FF2BA9C054}"/>
                </a:ext>
              </a:extLst>
            </p:cNvPr>
            <p:cNvCxnSpPr>
              <a:cxnSpLocks/>
            </p:cNvCxnSpPr>
            <p:nvPr/>
          </p:nvCxnSpPr>
          <p:spPr>
            <a:xfrm rot="5400000">
              <a:off x="957999" y="5159471"/>
              <a:ext cx="2412000"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8" name="Egyenes összekötő nyíllal 17">
              <a:extLst>
                <a:ext uri="{FF2B5EF4-FFF2-40B4-BE49-F238E27FC236}">
                  <a16:creationId xmlns:a16="http://schemas.microsoft.com/office/drawing/2014/main" id="{E766616D-6670-4417-9790-4B97D4FD7239}"/>
                </a:ext>
              </a:extLst>
            </p:cNvPr>
            <p:cNvCxnSpPr>
              <a:cxnSpLocks/>
            </p:cNvCxnSpPr>
            <p:nvPr/>
          </p:nvCxnSpPr>
          <p:spPr>
            <a:xfrm>
              <a:off x="2823935" y="5892490"/>
              <a:ext cx="923108"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9" name="Egyenes összekötő nyíllal 18">
              <a:extLst>
                <a:ext uri="{FF2B5EF4-FFF2-40B4-BE49-F238E27FC236}">
                  <a16:creationId xmlns:a16="http://schemas.microsoft.com/office/drawing/2014/main" id="{D4310807-8CCA-483F-8FB5-95F33BFA71F1}"/>
                </a:ext>
              </a:extLst>
            </p:cNvPr>
            <p:cNvCxnSpPr>
              <a:cxnSpLocks/>
            </p:cNvCxnSpPr>
            <p:nvPr/>
          </p:nvCxnSpPr>
          <p:spPr>
            <a:xfrm>
              <a:off x="2836635" y="4971740"/>
              <a:ext cx="923108"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0" name="Egyenes összekötő nyíllal 19">
              <a:extLst>
                <a:ext uri="{FF2B5EF4-FFF2-40B4-BE49-F238E27FC236}">
                  <a16:creationId xmlns:a16="http://schemas.microsoft.com/office/drawing/2014/main" id="{509807FF-955C-49D3-A1BB-491CF7517D1B}"/>
                </a:ext>
              </a:extLst>
            </p:cNvPr>
            <p:cNvCxnSpPr>
              <a:cxnSpLocks/>
            </p:cNvCxnSpPr>
            <p:nvPr/>
          </p:nvCxnSpPr>
          <p:spPr>
            <a:xfrm rot="5400000">
              <a:off x="291792" y="4728396"/>
              <a:ext cx="2412000"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1" name="Egyenes összekötő nyíllal 20">
              <a:extLst>
                <a:ext uri="{FF2B5EF4-FFF2-40B4-BE49-F238E27FC236}">
                  <a16:creationId xmlns:a16="http://schemas.microsoft.com/office/drawing/2014/main" id="{3B056DE8-D8EF-4EF3-B06D-25266E8953DF}"/>
                </a:ext>
              </a:extLst>
            </p:cNvPr>
            <p:cNvCxnSpPr>
              <a:cxnSpLocks/>
            </p:cNvCxnSpPr>
            <p:nvPr/>
          </p:nvCxnSpPr>
          <p:spPr>
            <a:xfrm rot="5400000">
              <a:off x="-352641" y="4292967"/>
              <a:ext cx="2412000"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2" name="Egyenes összekötő nyíllal 21">
              <a:extLst>
                <a:ext uri="{FF2B5EF4-FFF2-40B4-BE49-F238E27FC236}">
                  <a16:creationId xmlns:a16="http://schemas.microsoft.com/office/drawing/2014/main" id="{74220181-0EF3-4C05-AA53-BABF46B4DB44}"/>
                </a:ext>
              </a:extLst>
            </p:cNvPr>
            <p:cNvCxnSpPr>
              <a:cxnSpLocks/>
            </p:cNvCxnSpPr>
            <p:nvPr/>
          </p:nvCxnSpPr>
          <p:spPr>
            <a:xfrm rot="5400000">
              <a:off x="1881114" y="5159463"/>
              <a:ext cx="2412000"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3" name="Egyenes összekötő nyíllal 22">
              <a:extLst>
                <a:ext uri="{FF2B5EF4-FFF2-40B4-BE49-F238E27FC236}">
                  <a16:creationId xmlns:a16="http://schemas.microsoft.com/office/drawing/2014/main" id="{2160E2C0-B03B-4562-9AE7-47EB2FE52257}"/>
                </a:ext>
              </a:extLst>
            </p:cNvPr>
            <p:cNvCxnSpPr>
              <a:cxnSpLocks/>
            </p:cNvCxnSpPr>
            <p:nvPr/>
          </p:nvCxnSpPr>
          <p:spPr>
            <a:xfrm>
              <a:off x="2828289" y="6367107"/>
              <a:ext cx="252000"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4" name="Egyenes összekötő nyíllal 23">
              <a:extLst>
                <a:ext uri="{FF2B5EF4-FFF2-40B4-BE49-F238E27FC236}">
                  <a16:creationId xmlns:a16="http://schemas.microsoft.com/office/drawing/2014/main" id="{A5AB6FB3-84E6-47A1-BF35-629442F56745}"/>
                </a:ext>
              </a:extLst>
            </p:cNvPr>
            <p:cNvCxnSpPr>
              <a:cxnSpLocks/>
            </p:cNvCxnSpPr>
            <p:nvPr/>
          </p:nvCxnSpPr>
          <p:spPr>
            <a:xfrm rot="5400000">
              <a:off x="2114908" y="3828392"/>
              <a:ext cx="612000"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5" name="Egyenes összekötő nyíllal 24">
              <a:extLst>
                <a:ext uri="{FF2B5EF4-FFF2-40B4-BE49-F238E27FC236}">
                  <a16:creationId xmlns:a16="http://schemas.microsoft.com/office/drawing/2014/main" id="{6A527A99-C3C4-4331-9AC0-1E77C08E85FD}"/>
                </a:ext>
              </a:extLst>
            </p:cNvPr>
            <p:cNvCxnSpPr>
              <a:cxnSpLocks/>
            </p:cNvCxnSpPr>
            <p:nvPr/>
          </p:nvCxnSpPr>
          <p:spPr>
            <a:xfrm rot="5400000">
              <a:off x="1474826" y="3406024"/>
              <a:ext cx="612000"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6" name="Egyenes összekötő nyíllal 25">
              <a:extLst>
                <a:ext uri="{FF2B5EF4-FFF2-40B4-BE49-F238E27FC236}">
                  <a16:creationId xmlns:a16="http://schemas.microsoft.com/office/drawing/2014/main" id="{08981636-B496-4A79-B825-6D91B0B22703}"/>
                </a:ext>
              </a:extLst>
            </p:cNvPr>
            <p:cNvCxnSpPr>
              <a:cxnSpLocks/>
            </p:cNvCxnSpPr>
            <p:nvPr/>
          </p:nvCxnSpPr>
          <p:spPr>
            <a:xfrm>
              <a:off x="1950720" y="2995749"/>
              <a:ext cx="1497874" cy="0"/>
            </a:xfrm>
            <a:prstGeom prst="straightConnector1">
              <a:avLst/>
            </a:prstGeom>
            <a:ln w="254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7" name="Egyenes összekötő nyíllal 26">
              <a:extLst>
                <a:ext uri="{FF2B5EF4-FFF2-40B4-BE49-F238E27FC236}">
                  <a16:creationId xmlns:a16="http://schemas.microsoft.com/office/drawing/2014/main" id="{F5DB22FA-6596-439F-BC17-0A9FA583F857}"/>
                </a:ext>
              </a:extLst>
            </p:cNvPr>
            <p:cNvCxnSpPr>
              <a:cxnSpLocks/>
            </p:cNvCxnSpPr>
            <p:nvPr/>
          </p:nvCxnSpPr>
          <p:spPr>
            <a:xfrm flipH="1">
              <a:off x="2760617" y="3430754"/>
              <a:ext cx="236506" cy="0"/>
            </a:xfrm>
            <a:prstGeom prst="straightConnector1">
              <a:avLst/>
            </a:prstGeom>
            <a:ln w="254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28" name="Szövegdoboz 27">
              <a:extLst>
                <a:ext uri="{FF2B5EF4-FFF2-40B4-BE49-F238E27FC236}">
                  <a16:creationId xmlns:a16="http://schemas.microsoft.com/office/drawing/2014/main" id="{AE7E57AE-52B7-4AD7-9B34-1B084EDA45DE}"/>
                </a:ext>
              </a:extLst>
            </p:cNvPr>
            <p:cNvSpPr txBox="1"/>
            <p:nvPr/>
          </p:nvSpPr>
          <p:spPr>
            <a:xfrm>
              <a:off x="3882453" y="6235902"/>
              <a:ext cx="300082" cy="369332"/>
            </a:xfrm>
            <a:prstGeom prst="rect">
              <a:avLst/>
            </a:prstGeom>
            <a:noFill/>
          </p:spPr>
          <p:txBody>
            <a:bodyPr wrap="none" rtlCol="0">
              <a:spAutoFit/>
            </a:bodyPr>
            <a:lstStyle/>
            <a:p>
              <a:r>
                <a:rPr lang="hu-HU" dirty="0">
                  <a:latin typeface="Times New Roman" panose="02020603050405020304" pitchFamily="18" charset="0"/>
                  <a:cs typeface="Times New Roman" panose="02020603050405020304" pitchFamily="18" charset="0"/>
                </a:rPr>
                <a:t>1</a:t>
              </a:r>
            </a:p>
          </p:txBody>
        </p:sp>
        <p:sp>
          <p:nvSpPr>
            <p:cNvPr id="29" name="Szövegdoboz 28">
              <a:extLst>
                <a:ext uri="{FF2B5EF4-FFF2-40B4-BE49-F238E27FC236}">
                  <a16:creationId xmlns:a16="http://schemas.microsoft.com/office/drawing/2014/main" id="{43DAD352-8CDC-4B23-911C-D5D2D85BB220}"/>
                </a:ext>
              </a:extLst>
            </p:cNvPr>
            <p:cNvSpPr txBox="1"/>
            <p:nvPr/>
          </p:nvSpPr>
          <p:spPr>
            <a:xfrm>
              <a:off x="3075485" y="6804722"/>
              <a:ext cx="300082" cy="369332"/>
            </a:xfrm>
            <a:prstGeom prst="rect">
              <a:avLst/>
            </a:prstGeom>
            <a:noFill/>
          </p:spPr>
          <p:txBody>
            <a:bodyPr wrap="none" rtlCol="0">
              <a:spAutoFit/>
            </a:bodyPr>
            <a:lstStyle/>
            <a:p>
              <a:r>
                <a:rPr lang="hu-HU" dirty="0">
                  <a:latin typeface="Times New Roman" panose="02020603050405020304" pitchFamily="18" charset="0"/>
                  <a:cs typeface="Times New Roman" panose="02020603050405020304" pitchFamily="18" charset="0"/>
                </a:rPr>
                <a:t>1</a:t>
              </a:r>
            </a:p>
          </p:txBody>
        </p:sp>
        <p:sp>
          <p:nvSpPr>
            <p:cNvPr id="30" name="Szövegdoboz 29">
              <a:extLst>
                <a:ext uri="{FF2B5EF4-FFF2-40B4-BE49-F238E27FC236}">
                  <a16:creationId xmlns:a16="http://schemas.microsoft.com/office/drawing/2014/main" id="{4EE38635-F80F-4DBF-B7F9-F3854EE87E26}"/>
                </a:ext>
              </a:extLst>
            </p:cNvPr>
            <p:cNvSpPr txBox="1"/>
            <p:nvPr/>
          </p:nvSpPr>
          <p:spPr>
            <a:xfrm>
              <a:off x="2193561" y="6525712"/>
              <a:ext cx="300082" cy="369332"/>
            </a:xfrm>
            <a:prstGeom prst="rect">
              <a:avLst/>
            </a:prstGeom>
            <a:noFill/>
          </p:spPr>
          <p:txBody>
            <a:bodyPr wrap="none" rtlCol="0">
              <a:spAutoFit/>
            </a:bodyPr>
            <a:lstStyle/>
            <a:p>
              <a:r>
                <a:rPr lang="hu-HU" dirty="0">
                  <a:latin typeface="Times New Roman" panose="02020603050405020304" pitchFamily="18" charset="0"/>
                  <a:cs typeface="Times New Roman" panose="02020603050405020304" pitchFamily="18" charset="0"/>
                </a:rPr>
                <a:t>1</a:t>
              </a:r>
            </a:p>
          </p:txBody>
        </p:sp>
        <p:sp>
          <p:nvSpPr>
            <p:cNvPr id="31" name="Szövegdoboz 30">
              <a:extLst>
                <a:ext uri="{FF2B5EF4-FFF2-40B4-BE49-F238E27FC236}">
                  <a16:creationId xmlns:a16="http://schemas.microsoft.com/office/drawing/2014/main" id="{0E9FDE37-3B14-45DE-BAD1-B576E86D3FBC}"/>
                </a:ext>
              </a:extLst>
            </p:cNvPr>
            <p:cNvSpPr txBox="1"/>
            <p:nvPr/>
          </p:nvSpPr>
          <p:spPr>
            <a:xfrm>
              <a:off x="1576154" y="3507704"/>
              <a:ext cx="567784" cy="1015663"/>
            </a:xfrm>
            <a:prstGeom prst="rect">
              <a:avLst/>
            </a:prstGeom>
            <a:noFill/>
          </p:spPr>
          <p:txBody>
            <a:bodyPr wrap="none" rtlCol="0">
              <a:spAutoFit/>
            </a:bodyPr>
            <a:lstStyle/>
            <a:p>
              <a:r>
                <a:rPr lang="hu-HU" sz="6000" dirty="0">
                  <a:solidFill>
                    <a:srgbClr val="FF0000"/>
                  </a:solidFill>
                </a:rPr>
                <a:t>+</a:t>
              </a:r>
            </a:p>
          </p:txBody>
        </p:sp>
      </p:grpSp>
      <p:sp>
        <p:nvSpPr>
          <p:cNvPr id="32" name="Szövegdoboz 31">
            <a:extLst>
              <a:ext uri="{FF2B5EF4-FFF2-40B4-BE49-F238E27FC236}">
                <a16:creationId xmlns:a16="http://schemas.microsoft.com/office/drawing/2014/main" id="{511D3DFA-C8C8-42EF-99FD-DEDAE2F2E9AF}"/>
              </a:ext>
            </a:extLst>
          </p:cNvPr>
          <p:cNvSpPr txBox="1"/>
          <p:nvPr/>
        </p:nvSpPr>
        <p:spPr>
          <a:xfrm>
            <a:off x="421115" y="1600655"/>
            <a:ext cx="9802684" cy="523220"/>
          </a:xfrm>
          <a:prstGeom prst="rect">
            <a:avLst/>
          </a:prstGeom>
          <a:noFill/>
        </p:spPr>
        <p:txBody>
          <a:bodyPr wrap="none" rtlCol="0">
            <a:spAutoFit/>
          </a:bodyPr>
          <a:lstStyle/>
          <a:p>
            <a:r>
              <a:rPr lang="hu-HU" sz="2800" dirty="0">
                <a:latin typeface="Times New Roman" panose="02020603050405020304" pitchFamily="18" charset="0"/>
                <a:cs typeface="Times New Roman" panose="02020603050405020304" pitchFamily="18" charset="0"/>
              </a:rPr>
              <a:t>Ábrázoljuk az oldat térfogata függvényében ezt az új mennyiséget!</a:t>
            </a:r>
          </a:p>
        </p:txBody>
      </p:sp>
      <p:sp>
        <p:nvSpPr>
          <p:cNvPr id="43" name="Szabadkézi sokszög: alakzat 42">
            <a:extLst>
              <a:ext uri="{FF2B5EF4-FFF2-40B4-BE49-F238E27FC236}">
                <a16:creationId xmlns:a16="http://schemas.microsoft.com/office/drawing/2014/main" id="{7C7870C5-3934-4D26-A4A5-CB056AE0214F}"/>
              </a:ext>
            </a:extLst>
          </p:cNvPr>
          <p:cNvSpPr/>
          <p:nvPr/>
        </p:nvSpPr>
        <p:spPr>
          <a:xfrm>
            <a:off x="5779490" y="2824787"/>
            <a:ext cx="3640183" cy="1959429"/>
          </a:xfrm>
          <a:custGeom>
            <a:avLst/>
            <a:gdLst>
              <a:gd name="connsiteX0" fmla="*/ 0 w 2499360"/>
              <a:gd name="connsiteY0" fmla="*/ 2238103 h 2238103"/>
              <a:gd name="connsiteX1" fmla="*/ 566058 w 2499360"/>
              <a:gd name="connsiteY1" fmla="*/ 400594 h 2238103"/>
              <a:gd name="connsiteX2" fmla="*/ 2499360 w 2499360"/>
              <a:gd name="connsiteY2" fmla="*/ 0 h 2238103"/>
            </a:gdLst>
            <a:ahLst/>
            <a:cxnLst>
              <a:cxn ang="0">
                <a:pos x="connsiteX0" y="connsiteY0"/>
              </a:cxn>
              <a:cxn ang="0">
                <a:pos x="connsiteX1" y="connsiteY1"/>
              </a:cxn>
              <a:cxn ang="0">
                <a:pos x="connsiteX2" y="connsiteY2"/>
              </a:cxn>
            </a:cxnLst>
            <a:rect l="l" t="t" r="r" b="b"/>
            <a:pathLst>
              <a:path w="2499360" h="2238103">
                <a:moveTo>
                  <a:pt x="0" y="2238103"/>
                </a:moveTo>
                <a:cubicBezTo>
                  <a:pt x="74749" y="1505857"/>
                  <a:pt x="149498" y="773611"/>
                  <a:pt x="566058" y="400594"/>
                </a:cubicBezTo>
                <a:cubicBezTo>
                  <a:pt x="982618" y="27577"/>
                  <a:pt x="1740989" y="13788"/>
                  <a:pt x="2499360" y="0"/>
                </a:cubicBezTo>
              </a:path>
            </a:pathLst>
          </a:custGeom>
          <a:noFill/>
          <a:ln w="25400">
            <a:solidFill>
              <a:srgbClr val="2E0C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cxnSp>
        <p:nvCxnSpPr>
          <p:cNvPr id="48" name="Egyenes összekötő 47">
            <a:extLst>
              <a:ext uri="{FF2B5EF4-FFF2-40B4-BE49-F238E27FC236}">
                <a16:creationId xmlns:a16="http://schemas.microsoft.com/office/drawing/2014/main" id="{37EF738B-87A3-46EB-AF61-06C30798EACE}"/>
              </a:ext>
            </a:extLst>
          </p:cNvPr>
          <p:cNvCxnSpPr>
            <a:cxnSpLocks/>
          </p:cNvCxnSpPr>
          <p:nvPr/>
        </p:nvCxnSpPr>
        <p:spPr>
          <a:xfrm>
            <a:off x="9422049" y="2824787"/>
            <a:ext cx="1184367" cy="0"/>
          </a:xfrm>
          <a:prstGeom prst="line">
            <a:avLst/>
          </a:prstGeom>
          <a:ln w="25400">
            <a:solidFill>
              <a:srgbClr val="2E0CFC"/>
            </a:solidFill>
          </a:ln>
        </p:spPr>
        <p:style>
          <a:lnRef idx="1">
            <a:schemeClr val="accent1"/>
          </a:lnRef>
          <a:fillRef idx="0">
            <a:schemeClr val="accent1"/>
          </a:fillRef>
          <a:effectRef idx="0">
            <a:schemeClr val="accent1"/>
          </a:effectRef>
          <a:fontRef idx="minor">
            <a:schemeClr val="tx1"/>
          </a:fontRef>
        </p:style>
      </p:cxnSp>
      <p:cxnSp>
        <p:nvCxnSpPr>
          <p:cNvPr id="54" name="Egyenes összekötő 53">
            <a:extLst>
              <a:ext uri="{FF2B5EF4-FFF2-40B4-BE49-F238E27FC236}">
                <a16:creationId xmlns:a16="http://schemas.microsoft.com/office/drawing/2014/main" id="{7BC19376-3682-4F70-9D3B-43A667FB3077}"/>
              </a:ext>
            </a:extLst>
          </p:cNvPr>
          <p:cNvCxnSpPr/>
          <p:nvPr/>
        </p:nvCxnSpPr>
        <p:spPr>
          <a:xfrm>
            <a:off x="10595331" y="2833496"/>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Egyenes összekötő 55">
            <a:extLst>
              <a:ext uri="{FF2B5EF4-FFF2-40B4-BE49-F238E27FC236}">
                <a16:creationId xmlns:a16="http://schemas.microsoft.com/office/drawing/2014/main" id="{051BE818-F3F4-4AD4-978C-8980D340FC15}"/>
              </a:ext>
            </a:extLst>
          </p:cNvPr>
          <p:cNvCxnSpPr/>
          <p:nvPr/>
        </p:nvCxnSpPr>
        <p:spPr>
          <a:xfrm flipH="1">
            <a:off x="5770782" y="2809799"/>
            <a:ext cx="4788000" cy="0"/>
          </a:xfrm>
          <a:prstGeom prst="line">
            <a:avLst/>
          </a:prstGeom>
          <a:ln>
            <a:solidFill>
              <a:srgbClr val="2E0CFC"/>
            </a:solidFill>
            <a:prstDash val="dash"/>
            <a:headEnd type="none"/>
            <a:tailEnd type="stealth"/>
          </a:ln>
        </p:spPr>
        <p:style>
          <a:lnRef idx="1">
            <a:schemeClr val="accent1"/>
          </a:lnRef>
          <a:fillRef idx="0">
            <a:schemeClr val="accent1"/>
          </a:fillRef>
          <a:effectRef idx="0">
            <a:schemeClr val="accent1"/>
          </a:effectRef>
          <a:fontRef idx="minor">
            <a:schemeClr val="tx1"/>
          </a:fontRef>
        </p:style>
      </p:cxnSp>
      <p:sp>
        <p:nvSpPr>
          <p:cNvPr id="57" name="Szabadkézi sokszög: alakzat 56">
            <a:extLst>
              <a:ext uri="{FF2B5EF4-FFF2-40B4-BE49-F238E27FC236}">
                <a16:creationId xmlns:a16="http://schemas.microsoft.com/office/drawing/2014/main" id="{E1EA05A9-7475-42A8-970A-29C053417373}"/>
              </a:ext>
            </a:extLst>
          </p:cNvPr>
          <p:cNvSpPr/>
          <p:nvPr/>
        </p:nvSpPr>
        <p:spPr>
          <a:xfrm>
            <a:off x="5767000" y="3686793"/>
            <a:ext cx="3640183" cy="1084933"/>
          </a:xfrm>
          <a:custGeom>
            <a:avLst/>
            <a:gdLst>
              <a:gd name="connsiteX0" fmla="*/ 0 w 2499360"/>
              <a:gd name="connsiteY0" fmla="*/ 2238103 h 2238103"/>
              <a:gd name="connsiteX1" fmla="*/ 566058 w 2499360"/>
              <a:gd name="connsiteY1" fmla="*/ 400594 h 2238103"/>
              <a:gd name="connsiteX2" fmla="*/ 2499360 w 2499360"/>
              <a:gd name="connsiteY2" fmla="*/ 0 h 2238103"/>
            </a:gdLst>
            <a:ahLst/>
            <a:cxnLst>
              <a:cxn ang="0">
                <a:pos x="connsiteX0" y="connsiteY0"/>
              </a:cxn>
              <a:cxn ang="0">
                <a:pos x="connsiteX1" y="connsiteY1"/>
              </a:cxn>
              <a:cxn ang="0">
                <a:pos x="connsiteX2" y="connsiteY2"/>
              </a:cxn>
            </a:cxnLst>
            <a:rect l="l" t="t" r="r" b="b"/>
            <a:pathLst>
              <a:path w="2499360" h="2238103">
                <a:moveTo>
                  <a:pt x="0" y="2238103"/>
                </a:moveTo>
                <a:cubicBezTo>
                  <a:pt x="74749" y="1505857"/>
                  <a:pt x="149498" y="773611"/>
                  <a:pt x="566058" y="400594"/>
                </a:cubicBezTo>
                <a:cubicBezTo>
                  <a:pt x="982618" y="27577"/>
                  <a:pt x="1740989" y="13788"/>
                  <a:pt x="2499360" y="0"/>
                </a:cubicBezTo>
              </a:path>
            </a:pathLst>
          </a:custGeom>
          <a:noFill/>
          <a:ln w="254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cxnSp>
        <p:nvCxnSpPr>
          <p:cNvPr id="58" name="Egyenes összekötő 57">
            <a:extLst>
              <a:ext uri="{FF2B5EF4-FFF2-40B4-BE49-F238E27FC236}">
                <a16:creationId xmlns:a16="http://schemas.microsoft.com/office/drawing/2014/main" id="{FBA0A105-2160-4958-B1F9-134A9498F49D}"/>
              </a:ext>
            </a:extLst>
          </p:cNvPr>
          <p:cNvCxnSpPr>
            <a:cxnSpLocks/>
          </p:cNvCxnSpPr>
          <p:nvPr/>
        </p:nvCxnSpPr>
        <p:spPr>
          <a:xfrm>
            <a:off x="9392191" y="3686749"/>
            <a:ext cx="1184367" cy="0"/>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sp>
        <p:nvSpPr>
          <p:cNvPr id="63" name="Szövegdoboz 62">
            <a:extLst>
              <a:ext uri="{FF2B5EF4-FFF2-40B4-BE49-F238E27FC236}">
                <a16:creationId xmlns:a16="http://schemas.microsoft.com/office/drawing/2014/main" id="{3CEB2082-465A-4D31-AB99-BEB0D1B431F0}"/>
              </a:ext>
            </a:extLst>
          </p:cNvPr>
          <p:cNvSpPr txBox="1"/>
          <p:nvPr/>
        </p:nvSpPr>
        <p:spPr>
          <a:xfrm>
            <a:off x="9355250" y="2142807"/>
            <a:ext cx="1257075" cy="584775"/>
          </a:xfrm>
          <a:prstGeom prst="rect">
            <a:avLst/>
          </a:prstGeom>
          <a:noFill/>
        </p:spPr>
        <p:txBody>
          <a:bodyPr wrap="none" rtlCol="0">
            <a:spAutoFit/>
          </a:bodyPr>
          <a:lstStyle/>
          <a:p>
            <a:r>
              <a:rPr lang="hu-HU" sz="3200" dirty="0" err="1">
                <a:latin typeface="Times New Roman" panose="02020603050405020304" pitchFamily="18" charset="0"/>
                <a:cs typeface="Times New Roman" panose="02020603050405020304" pitchFamily="18" charset="0"/>
              </a:rPr>
              <a:t>NaOH</a:t>
            </a:r>
            <a:endParaRPr lang="hu-HU" sz="3200" dirty="0">
              <a:latin typeface="Times New Roman" panose="02020603050405020304" pitchFamily="18" charset="0"/>
              <a:cs typeface="Times New Roman" panose="02020603050405020304" pitchFamily="18" charset="0"/>
            </a:endParaRPr>
          </a:p>
        </p:txBody>
      </p:sp>
      <p:sp>
        <p:nvSpPr>
          <p:cNvPr id="64" name="Szövegdoboz 63">
            <a:extLst>
              <a:ext uri="{FF2B5EF4-FFF2-40B4-BE49-F238E27FC236}">
                <a16:creationId xmlns:a16="http://schemas.microsoft.com/office/drawing/2014/main" id="{00B065D4-8497-4AFE-9287-10BEDBD0F58E}"/>
              </a:ext>
            </a:extLst>
          </p:cNvPr>
          <p:cNvSpPr txBox="1"/>
          <p:nvPr/>
        </p:nvSpPr>
        <p:spPr>
          <a:xfrm>
            <a:off x="9370490" y="2982506"/>
            <a:ext cx="1415772" cy="584775"/>
          </a:xfrm>
          <a:prstGeom prst="rect">
            <a:avLst/>
          </a:prstGeom>
          <a:noFill/>
        </p:spPr>
        <p:txBody>
          <a:bodyPr wrap="none" rtlCol="0">
            <a:spAutoFit/>
          </a:bodyPr>
          <a:lstStyle/>
          <a:p>
            <a:r>
              <a:rPr lang="hu-HU" sz="3200" dirty="0">
                <a:latin typeface="Times New Roman" panose="02020603050405020304" pitchFamily="18" charset="0"/>
                <a:cs typeface="Times New Roman" panose="02020603050405020304" pitchFamily="18" charset="0"/>
              </a:rPr>
              <a:t>MgSO</a:t>
            </a:r>
            <a:r>
              <a:rPr lang="hu-HU" sz="3200" baseline="-25000" dirty="0">
                <a:latin typeface="Times New Roman" panose="02020603050405020304" pitchFamily="18" charset="0"/>
                <a:cs typeface="Times New Roman" panose="02020603050405020304" pitchFamily="18" charset="0"/>
              </a:rPr>
              <a:t>4</a:t>
            </a:r>
          </a:p>
        </p:txBody>
      </p:sp>
      <p:grpSp>
        <p:nvGrpSpPr>
          <p:cNvPr id="34" name="Csoportba foglalás 33">
            <a:extLst>
              <a:ext uri="{FF2B5EF4-FFF2-40B4-BE49-F238E27FC236}">
                <a16:creationId xmlns:a16="http://schemas.microsoft.com/office/drawing/2014/main" id="{62CD2AD0-E52D-4E1F-B695-1EBE2B269C23}"/>
              </a:ext>
            </a:extLst>
          </p:cNvPr>
          <p:cNvGrpSpPr/>
          <p:nvPr/>
        </p:nvGrpSpPr>
        <p:grpSpPr>
          <a:xfrm>
            <a:off x="5779490" y="3719273"/>
            <a:ext cx="4911635" cy="1056234"/>
            <a:chOff x="5779490" y="3719273"/>
            <a:chExt cx="4911635" cy="1056234"/>
          </a:xfrm>
        </p:grpSpPr>
        <p:sp>
          <p:nvSpPr>
            <p:cNvPr id="52" name="Szabadkézi sokszög: alakzat 51">
              <a:extLst>
                <a:ext uri="{FF2B5EF4-FFF2-40B4-BE49-F238E27FC236}">
                  <a16:creationId xmlns:a16="http://schemas.microsoft.com/office/drawing/2014/main" id="{72DC03D4-69E5-430E-AD1F-9940A0BD63EF}"/>
                </a:ext>
              </a:extLst>
            </p:cNvPr>
            <p:cNvSpPr/>
            <p:nvPr/>
          </p:nvSpPr>
          <p:spPr>
            <a:xfrm>
              <a:off x="5779490" y="4226867"/>
              <a:ext cx="4911635" cy="548640"/>
            </a:xfrm>
            <a:custGeom>
              <a:avLst/>
              <a:gdLst>
                <a:gd name="connsiteX0" fmla="*/ 0 w 4293326"/>
                <a:gd name="connsiteY0" fmla="*/ 548640 h 548640"/>
                <a:gd name="connsiteX1" fmla="*/ 1942012 w 4293326"/>
                <a:gd name="connsiteY1" fmla="*/ 156754 h 548640"/>
                <a:gd name="connsiteX2" fmla="*/ 4293326 w 4293326"/>
                <a:gd name="connsiteY2" fmla="*/ 0 h 548640"/>
              </a:gdLst>
              <a:ahLst/>
              <a:cxnLst>
                <a:cxn ang="0">
                  <a:pos x="connsiteX0" y="connsiteY0"/>
                </a:cxn>
                <a:cxn ang="0">
                  <a:pos x="connsiteX1" y="connsiteY1"/>
                </a:cxn>
                <a:cxn ang="0">
                  <a:pos x="connsiteX2" y="connsiteY2"/>
                </a:cxn>
              </a:cxnLst>
              <a:rect l="l" t="t" r="r" b="b"/>
              <a:pathLst>
                <a:path w="4293326" h="548640">
                  <a:moveTo>
                    <a:pt x="0" y="548640"/>
                  </a:moveTo>
                  <a:cubicBezTo>
                    <a:pt x="613229" y="398417"/>
                    <a:pt x="1226458" y="248194"/>
                    <a:pt x="1942012" y="156754"/>
                  </a:cubicBezTo>
                  <a:cubicBezTo>
                    <a:pt x="2657566" y="65314"/>
                    <a:pt x="3475446" y="32657"/>
                    <a:pt x="4293326" y="0"/>
                  </a:cubicBezTo>
                </a:path>
              </a:pathLst>
            </a:cu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65" name="Szövegdoboz 64">
              <a:extLst>
                <a:ext uri="{FF2B5EF4-FFF2-40B4-BE49-F238E27FC236}">
                  <a16:creationId xmlns:a16="http://schemas.microsoft.com/office/drawing/2014/main" id="{4FA3B279-FF42-43EB-993E-3F16B9E7F3B5}"/>
                </a:ext>
              </a:extLst>
            </p:cNvPr>
            <p:cNvSpPr txBox="1"/>
            <p:nvPr/>
          </p:nvSpPr>
          <p:spPr>
            <a:xfrm>
              <a:off x="9627571" y="3719273"/>
              <a:ext cx="960519" cy="584775"/>
            </a:xfrm>
            <a:prstGeom prst="rect">
              <a:avLst/>
            </a:prstGeom>
            <a:noFill/>
          </p:spPr>
          <p:txBody>
            <a:bodyPr wrap="none" rtlCol="0">
              <a:spAutoFit/>
            </a:bodyPr>
            <a:lstStyle/>
            <a:p>
              <a:r>
                <a:rPr lang="hu-HU" sz="3200" dirty="0" err="1">
                  <a:latin typeface="Times New Roman" panose="02020603050405020304" pitchFamily="18" charset="0"/>
                  <a:cs typeface="Times New Roman" panose="02020603050405020304" pitchFamily="18" charset="0"/>
                </a:rPr>
                <a:t>HAc</a:t>
              </a:r>
              <a:endParaRPr lang="hu-HU" sz="3200" dirty="0">
                <a:latin typeface="Times New Roman" panose="02020603050405020304" pitchFamily="18" charset="0"/>
                <a:cs typeface="Times New Roman" panose="02020603050405020304" pitchFamily="18" charset="0"/>
              </a:endParaRPr>
            </a:p>
          </p:txBody>
        </p:sp>
      </p:grpSp>
      <p:sp>
        <p:nvSpPr>
          <p:cNvPr id="60" name="Szövegdoboz 59">
            <a:extLst>
              <a:ext uri="{FF2B5EF4-FFF2-40B4-BE49-F238E27FC236}">
                <a16:creationId xmlns:a16="http://schemas.microsoft.com/office/drawing/2014/main" id="{37BAFA3B-A238-43D6-88C5-411130E9637F}"/>
              </a:ext>
            </a:extLst>
          </p:cNvPr>
          <p:cNvSpPr txBox="1"/>
          <p:nvPr/>
        </p:nvSpPr>
        <p:spPr>
          <a:xfrm>
            <a:off x="5194763" y="2621150"/>
            <a:ext cx="535724" cy="369332"/>
          </a:xfrm>
          <a:prstGeom prst="rect">
            <a:avLst/>
          </a:prstGeom>
          <a:noFill/>
        </p:spPr>
        <p:txBody>
          <a:bodyPr wrap="none" rtlCol="0">
            <a:spAutoFit/>
          </a:bodyPr>
          <a:lstStyle/>
          <a:p>
            <a:r>
              <a:rPr lang="hu-HU" dirty="0">
                <a:solidFill>
                  <a:srgbClr val="2E0CFC"/>
                </a:solidFill>
                <a:latin typeface="Times New Roman" panose="02020603050405020304" pitchFamily="18" charset="0"/>
                <a:cs typeface="Times New Roman" panose="02020603050405020304" pitchFamily="18" charset="0"/>
              </a:rPr>
              <a:t>248</a:t>
            </a:r>
          </a:p>
        </p:txBody>
      </p:sp>
      <p:sp>
        <p:nvSpPr>
          <p:cNvPr id="61" name="Szövegdoboz 60">
            <a:extLst>
              <a:ext uri="{FF2B5EF4-FFF2-40B4-BE49-F238E27FC236}">
                <a16:creationId xmlns:a16="http://schemas.microsoft.com/office/drawing/2014/main" id="{8B0873F6-8D86-4ECB-9BCA-619D9023B5AB}"/>
              </a:ext>
            </a:extLst>
          </p:cNvPr>
          <p:cNvSpPr txBox="1"/>
          <p:nvPr/>
        </p:nvSpPr>
        <p:spPr>
          <a:xfrm>
            <a:off x="5188982" y="3487596"/>
            <a:ext cx="530915" cy="369332"/>
          </a:xfrm>
          <a:prstGeom prst="rect">
            <a:avLst/>
          </a:prstGeom>
          <a:noFill/>
        </p:spPr>
        <p:txBody>
          <a:bodyPr wrap="none" rtlCol="0">
            <a:spAutoFit/>
          </a:bodyPr>
          <a:lstStyle/>
          <a:p>
            <a:r>
              <a:rPr lang="hu-HU" dirty="0">
                <a:solidFill>
                  <a:srgbClr val="00B050"/>
                </a:solidFill>
                <a:latin typeface="Times New Roman" panose="02020603050405020304" pitchFamily="18" charset="0"/>
                <a:cs typeface="Times New Roman" panose="02020603050405020304" pitchFamily="18" charset="0"/>
              </a:rPr>
              <a:t>133</a:t>
            </a:r>
          </a:p>
        </p:txBody>
      </p:sp>
      <p:grpSp>
        <p:nvGrpSpPr>
          <p:cNvPr id="33" name="Csoportba foglalás 32">
            <a:extLst>
              <a:ext uri="{FF2B5EF4-FFF2-40B4-BE49-F238E27FC236}">
                <a16:creationId xmlns:a16="http://schemas.microsoft.com/office/drawing/2014/main" id="{271DE676-41DD-4A8B-A337-77DEBD80E179}"/>
              </a:ext>
            </a:extLst>
          </p:cNvPr>
          <p:cNvGrpSpPr/>
          <p:nvPr/>
        </p:nvGrpSpPr>
        <p:grpSpPr>
          <a:xfrm>
            <a:off x="4862557" y="2095264"/>
            <a:ext cx="5993506" cy="3283942"/>
            <a:chOff x="4862557" y="2095264"/>
            <a:chExt cx="5993506" cy="3283942"/>
          </a:xfrm>
        </p:grpSpPr>
        <p:cxnSp>
          <p:nvCxnSpPr>
            <p:cNvPr id="38" name="Egyenes összekötő nyíllal 37">
              <a:extLst>
                <a:ext uri="{FF2B5EF4-FFF2-40B4-BE49-F238E27FC236}">
                  <a16:creationId xmlns:a16="http://schemas.microsoft.com/office/drawing/2014/main" id="{12561961-E313-40E2-A55E-634B3033C481}"/>
                </a:ext>
              </a:extLst>
            </p:cNvPr>
            <p:cNvCxnSpPr/>
            <p:nvPr/>
          </p:nvCxnSpPr>
          <p:spPr>
            <a:xfrm flipV="1">
              <a:off x="5771211" y="2277717"/>
              <a:ext cx="0" cy="252000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9" name="Egyenes összekötő nyíllal 38">
              <a:extLst>
                <a:ext uri="{FF2B5EF4-FFF2-40B4-BE49-F238E27FC236}">
                  <a16:creationId xmlns:a16="http://schemas.microsoft.com/office/drawing/2014/main" id="{641FDFCD-D894-4943-B9AE-64C798288E2D}"/>
                </a:ext>
              </a:extLst>
            </p:cNvPr>
            <p:cNvCxnSpPr>
              <a:cxnSpLocks/>
            </p:cNvCxnSpPr>
            <p:nvPr/>
          </p:nvCxnSpPr>
          <p:spPr>
            <a:xfrm rot="5400000" flipV="1">
              <a:off x="8276240" y="2264400"/>
              <a:ext cx="0" cy="504000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2" name="Szövegdoboz 61">
              <a:extLst>
                <a:ext uri="{FF2B5EF4-FFF2-40B4-BE49-F238E27FC236}">
                  <a16:creationId xmlns:a16="http://schemas.microsoft.com/office/drawing/2014/main" id="{3CC12C05-D699-4D50-B8BB-4F46EEB4845C}"/>
                </a:ext>
              </a:extLst>
            </p:cNvPr>
            <p:cNvSpPr txBox="1"/>
            <p:nvPr/>
          </p:nvSpPr>
          <p:spPr>
            <a:xfrm rot="16200000">
              <a:off x="4081253" y="2876568"/>
              <a:ext cx="1931939" cy="369332"/>
            </a:xfrm>
            <a:prstGeom prst="rect">
              <a:avLst/>
            </a:prstGeom>
            <a:noFill/>
          </p:spPr>
          <p:txBody>
            <a:bodyPr wrap="none" rtlCol="0">
              <a:spAutoFit/>
            </a:bodyPr>
            <a:lstStyle/>
            <a:p>
              <a:r>
                <a:rPr lang="el-GR" dirty="0">
                  <a:latin typeface="Times New Roman" panose="02020603050405020304" pitchFamily="18" charset="0"/>
                  <a:cs typeface="Times New Roman" panose="02020603050405020304" pitchFamily="18" charset="0"/>
                </a:rPr>
                <a:t>Λ</a:t>
              </a:r>
              <a:r>
                <a:rPr lang="hu-HU" baseline="-25000" dirty="0">
                  <a:latin typeface="Times New Roman" panose="02020603050405020304" pitchFamily="18" charset="0"/>
                  <a:cs typeface="Times New Roman" panose="02020603050405020304" pitchFamily="18" charset="0"/>
                </a:rPr>
                <a:t>m</a:t>
              </a:r>
              <a:r>
                <a:rPr lang="hu-HU" dirty="0">
                  <a:latin typeface="Times New Roman" panose="02020603050405020304" pitchFamily="18" charset="0"/>
                  <a:cs typeface="Times New Roman" panose="02020603050405020304" pitchFamily="18" charset="0"/>
                </a:rPr>
                <a:t>/10</a:t>
              </a:r>
              <a:r>
                <a:rPr lang="hu-HU" baseline="30000" dirty="0">
                  <a:latin typeface="Times New Roman" panose="02020603050405020304" pitchFamily="18" charset="0"/>
                  <a:cs typeface="Times New Roman" panose="02020603050405020304" pitchFamily="18" charset="0"/>
                </a:rPr>
                <a:t>-4 </a:t>
              </a:r>
              <a:r>
                <a:rPr lang="hu-HU" dirty="0">
                  <a:latin typeface="Times New Roman" panose="02020603050405020304" pitchFamily="18" charset="0"/>
                  <a:cs typeface="Times New Roman" panose="02020603050405020304" pitchFamily="18" charset="0"/>
                </a:rPr>
                <a:t>S m</a:t>
              </a:r>
              <a:r>
                <a:rPr lang="hu-HU" baseline="30000" dirty="0">
                  <a:latin typeface="Times New Roman" panose="02020603050405020304" pitchFamily="18" charset="0"/>
                  <a:cs typeface="Times New Roman" panose="02020603050405020304" pitchFamily="18" charset="0"/>
                </a:rPr>
                <a:t>2</a:t>
              </a:r>
              <a:r>
                <a:rPr lang="hu-HU" dirty="0">
                  <a:latin typeface="Times New Roman" panose="02020603050405020304" pitchFamily="18" charset="0"/>
                  <a:cs typeface="Times New Roman" panose="02020603050405020304" pitchFamily="18" charset="0"/>
                </a:rPr>
                <a:t>mol</a:t>
              </a:r>
              <a:r>
                <a:rPr lang="hu-HU" baseline="30000" dirty="0">
                  <a:latin typeface="Times New Roman" panose="02020603050405020304" pitchFamily="18" charset="0"/>
                  <a:cs typeface="Times New Roman" panose="02020603050405020304" pitchFamily="18" charset="0"/>
                </a:rPr>
                <a:t>-1</a:t>
              </a:r>
            </a:p>
          </p:txBody>
        </p:sp>
        <p:sp>
          <p:nvSpPr>
            <p:cNvPr id="66" name="Szövegdoboz 65">
              <a:extLst>
                <a:ext uri="{FF2B5EF4-FFF2-40B4-BE49-F238E27FC236}">
                  <a16:creationId xmlns:a16="http://schemas.microsoft.com/office/drawing/2014/main" id="{F1599416-AB52-44E9-A8B3-1832BE2C4CA8}"/>
                </a:ext>
              </a:extLst>
            </p:cNvPr>
            <p:cNvSpPr txBox="1"/>
            <p:nvPr/>
          </p:nvSpPr>
          <p:spPr>
            <a:xfrm>
              <a:off x="9698374" y="5009874"/>
              <a:ext cx="1157689" cy="369332"/>
            </a:xfrm>
            <a:prstGeom prst="rect">
              <a:avLst/>
            </a:prstGeom>
            <a:noFill/>
          </p:spPr>
          <p:txBody>
            <a:bodyPr wrap="none" rtlCol="0">
              <a:spAutoFit/>
            </a:bodyPr>
            <a:lstStyle/>
            <a:p>
              <a:r>
                <a:rPr lang="hu-HU" dirty="0" err="1">
                  <a:latin typeface="Times New Roman" panose="02020603050405020304" pitchFamily="18" charset="0"/>
                  <a:cs typeface="Times New Roman" panose="02020603050405020304" pitchFamily="18" charset="0"/>
                </a:rPr>
                <a:t>V</a:t>
              </a:r>
              <a:r>
                <a:rPr lang="hu-HU" baseline="-25000" dirty="0" err="1">
                  <a:latin typeface="Times New Roman" panose="02020603050405020304" pitchFamily="18" charset="0"/>
                  <a:cs typeface="Times New Roman" panose="02020603050405020304" pitchFamily="18" charset="0"/>
                </a:rPr>
                <a:t>c</a:t>
              </a:r>
              <a:r>
                <a:rPr lang="hu-HU" dirty="0">
                  <a:latin typeface="Times New Roman" panose="02020603050405020304" pitchFamily="18" charset="0"/>
                  <a:cs typeface="Times New Roman" panose="02020603050405020304" pitchFamily="18" charset="0"/>
                </a:rPr>
                <a:t>/10</a:t>
              </a:r>
              <a:r>
                <a:rPr lang="hu-HU" baseline="30000" dirty="0">
                  <a:latin typeface="Times New Roman" panose="02020603050405020304" pitchFamily="18" charset="0"/>
                  <a:cs typeface="Times New Roman" panose="02020603050405020304" pitchFamily="18" charset="0"/>
                </a:rPr>
                <a:t>-4</a:t>
              </a:r>
              <a:r>
                <a:rPr lang="hu-HU" dirty="0">
                  <a:latin typeface="Times New Roman" panose="02020603050405020304" pitchFamily="18" charset="0"/>
                  <a:cs typeface="Times New Roman" panose="02020603050405020304" pitchFamily="18" charset="0"/>
                </a:rPr>
                <a:t> m</a:t>
              </a:r>
              <a:r>
                <a:rPr lang="hu-HU" baseline="30000" dirty="0">
                  <a:latin typeface="Times New Roman" panose="02020603050405020304" pitchFamily="18" charset="0"/>
                  <a:cs typeface="Times New Roman" panose="02020603050405020304" pitchFamily="18" charset="0"/>
                </a:rPr>
                <a:t>3</a:t>
              </a:r>
            </a:p>
          </p:txBody>
        </p:sp>
        <p:cxnSp>
          <p:nvCxnSpPr>
            <p:cNvPr id="68" name="Egyenes összekötő 67">
              <a:extLst>
                <a:ext uri="{FF2B5EF4-FFF2-40B4-BE49-F238E27FC236}">
                  <a16:creationId xmlns:a16="http://schemas.microsoft.com/office/drawing/2014/main" id="{0DBB3ADA-251F-4784-9C7C-D68782BFC75A}"/>
                </a:ext>
              </a:extLst>
            </p:cNvPr>
            <p:cNvCxnSpPr/>
            <p:nvPr/>
          </p:nvCxnSpPr>
          <p:spPr>
            <a:xfrm>
              <a:off x="7531886" y="4781964"/>
              <a:ext cx="0" cy="11992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Egyenes összekötő 68">
              <a:extLst>
                <a:ext uri="{FF2B5EF4-FFF2-40B4-BE49-F238E27FC236}">
                  <a16:creationId xmlns:a16="http://schemas.microsoft.com/office/drawing/2014/main" id="{ADF719F7-7366-4BF9-A809-426A93CCFCA9}"/>
                </a:ext>
              </a:extLst>
            </p:cNvPr>
            <p:cNvCxnSpPr/>
            <p:nvPr/>
          </p:nvCxnSpPr>
          <p:spPr>
            <a:xfrm>
              <a:off x="9253779" y="4797887"/>
              <a:ext cx="0" cy="11992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0" name="Szövegdoboz 69">
              <a:extLst>
                <a:ext uri="{FF2B5EF4-FFF2-40B4-BE49-F238E27FC236}">
                  <a16:creationId xmlns:a16="http://schemas.microsoft.com/office/drawing/2014/main" id="{2209CEF5-4F05-492C-8231-DBE4D7DEF570}"/>
                </a:ext>
              </a:extLst>
            </p:cNvPr>
            <p:cNvSpPr txBox="1"/>
            <p:nvPr/>
          </p:nvSpPr>
          <p:spPr>
            <a:xfrm>
              <a:off x="7299838" y="4916061"/>
              <a:ext cx="473206" cy="369332"/>
            </a:xfrm>
            <a:prstGeom prst="rect">
              <a:avLst/>
            </a:prstGeom>
            <a:noFill/>
          </p:spPr>
          <p:txBody>
            <a:bodyPr wrap="none" rtlCol="0">
              <a:spAutoFit/>
            </a:bodyPr>
            <a:lstStyle/>
            <a:p>
              <a:r>
                <a:rPr lang="hu-HU" dirty="0">
                  <a:latin typeface="Times New Roman" panose="02020603050405020304" pitchFamily="18" charset="0"/>
                  <a:cs typeface="Times New Roman" panose="02020603050405020304" pitchFamily="18" charset="0"/>
                </a:rPr>
                <a:t>2,5</a:t>
              </a:r>
            </a:p>
          </p:txBody>
        </p:sp>
        <p:sp>
          <p:nvSpPr>
            <p:cNvPr id="71" name="Szövegdoboz 70">
              <a:extLst>
                <a:ext uri="{FF2B5EF4-FFF2-40B4-BE49-F238E27FC236}">
                  <a16:creationId xmlns:a16="http://schemas.microsoft.com/office/drawing/2014/main" id="{9D08F1D9-61D2-4B35-A1AA-4CB67333F864}"/>
                </a:ext>
              </a:extLst>
            </p:cNvPr>
            <p:cNvSpPr txBox="1"/>
            <p:nvPr/>
          </p:nvSpPr>
          <p:spPr>
            <a:xfrm>
              <a:off x="9021731" y="4925160"/>
              <a:ext cx="473206" cy="369332"/>
            </a:xfrm>
            <a:prstGeom prst="rect">
              <a:avLst/>
            </a:prstGeom>
            <a:noFill/>
          </p:spPr>
          <p:txBody>
            <a:bodyPr wrap="none" rtlCol="0">
              <a:spAutoFit/>
            </a:bodyPr>
            <a:lstStyle/>
            <a:p>
              <a:r>
                <a:rPr lang="hu-HU" dirty="0">
                  <a:latin typeface="Times New Roman" panose="02020603050405020304" pitchFamily="18" charset="0"/>
                  <a:cs typeface="Times New Roman" panose="02020603050405020304" pitchFamily="18" charset="0"/>
                </a:rPr>
                <a:t>5,0</a:t>
              </a:r>
            </a:p>
          </p:txBody>
        </p:sp>
        <p:sp>
          <p:nvSpPr>
            <p:cNvPr id="72" name="Szövegdoboz 71">
              <a:extLst>
                <a:ext uri="{FF2B5EF4-FFF2-40B4-BE49-F238E27FC236}">
                  <a16:creationId xmlns:a16="http://schemas.microsoft.com/office/drawing/2014/main" id="{71D8F508-91EF-49A4-B1EB-00E5AD5B4520}"/>
                </a:ext>
              </a:extLst>
            </p:cNvPr>
            <p:cNvSpPr txBox="1"/>
            <p:nvPr/>
          </p:nvSpPr>
          <p:spPr>
            <a:xfrm>
              <a:off x="5534727" y="4897864"/>
              <a:ext cx="473206" cy="369332"/>
            </a:xfrm>
            <a:prstGeom prst="rect">
              <a:avLst/>
            </a:prstGeom>
            <a:noFill/>
          </p:spPr>
          <p:txBody>
            <a:bodyPr wrap="none" rtlCol="0">
              <a:spAutoFit/>
            </a:bodyPr>
            <a:lstStyle/>
            <a:p>
              <a:r>
                <a:rPr lang="hu-HU" dirty="0">
                  <a:latin typeface="Times New Roman" panose="02020603050405020304" pitchFamily="18" charset="0"/>
                  <a:cs typeface="Times New Roman" panose="02020603050405020304" pitchFamily="18" charset="0"/>
                </a:rPr>
                <a:t>0,0</a:t>
              </a:r>
            </a:p>
          </p:txBody>
        </p:sp>
        <p:cxnSp>
          <p:nvCxnSpPr>
            <p:cNvPr id="73" name="Egyenes összekötő 72">
              <a:extLst>
                <a:ext uri="{FF2B5EF4-FFF2-40B4-BE49-F238E27FC236}">
                  <a16:creationId xmlns:a16="http://schemas.microsoft.com/office/drawing/2014/main" id="{76511053-DF03-4C2E-ACA0-5B1491AD16AF}"/>
                </a:ext>
              </a:extLst>
            </p:cNvPr>
            <p:cNvCxnSpPr/>
            <p:nvPr/>
          </p:nvCxnSpPr>
          <p:spPr>
            <a:xfrm>
              <a:off x="5773600" y="4784239"/>
              <a:ext cx="0" cy="11992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Egyenes összekötő 73">
              <a:extLst>
                <a:ext uri="{FF2B5EF4-FFF2-40B4-BE49-F238E27FC236}">
                  <a16:creationId xmlns:a16="http://schemas.microsoft.com/office/drawing/2014/main" id="{B86F949C-AFCE-471F-904C-E9F9226E4252}"/>
                </a:ext>
              </a:extLst>
            </p:cNvPr>
            <p:cNvCxnSpPr>
              <a:cxnSpLocks/>
            </p:cNvCxnSpPr>
            <p:nvPr/>
          </p:nvCxnSpPr>
          <p:spPr>
            <a:xfrm rot="5400000">
              <a:off x="5712186" y="4729647"/>
              <a:ext cx="0" cy="11992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5" name="Szövegdoboz 74">
              <a:extLst>
                <a:ext uri="{FF2B5EF4-FFF2-40B4-BE49-F238E27FC236}">
                  <a16:creationId xmlns:a16="http://schemas.microsoft.com/office/drawing/2014/main" id="{3FF4A34D-85EB-40A5-8F2B-8CB0AFFE69B9}"/>
                </a:ext>
              </a:extLst>
            </p:cNvPr>
            <p:cNvSpPr txBox="1"/>
            <p:nvPr/>
          </p:nvSpPr>
          <p:spPr>
            <a:xfrm>
              <a:off x="5414175" y="4593064"/>
              <a:ext cx="300082" cy="369332"/>
            </a:xfrm>
            <a:prstGeom prst="rect">
              <a:avLst/>
            </a:prstGeom>
            <a:noFill/>
          </p:spPr>
          <p:txBody>
            <a:bodyPr wrap="none" rtlCol="0">
              <a:spAutoFit/>
            </a:bodyPr>
            <a:lstStyle/>
            <a:p>
              <a:r>
                <a:rPr lang="hu-HU" dirty="0">
                  <a:latin typeface="Times New Roman" panose="02020603050405020304" pitchFamily="18" charset="0"/>
                  <a:cs typeface="Times New Roman" panose="02020603050405020304" pitchFamily="18" charset="0"/>
                </a:rPr>
                <a:t>0</a:t>
              </a:r>
            </a:p>
          </p:txBody>
        </p:sp>
        <p:cxnSp>
          <p:nvCxnSpPr>
            <p:cNvPr id="76" name="Egyenes összekötő 75">
              <a:extLst>
                <a:ext uri="{FF2B5EF4-FFF2-40B4-BE49-F238E27FC236}">
                  <a16:creationId xmlns:a16="http://schemas.microsoft.com/office/drawing/2014/main" id="{C40B8C41-A25C-409B-9433-046BB850ED6B}"/>
                </a:ext>
              </a:extLst>
            </p:cNvPr>
            <p:cNvCxnSpPr>
              <a:cxnSpLocks/>
            </p:cNvCxnSpPr>
            <p:nvPr/>
          </p:nvCxnSpPr>
          <p:spPr>
            <a:xfrm rot="5400000">
              <a:off x="5700813" y="3612805"/>
              <a:ext cx="0" cy="11992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Egyenes összekötő 76">
              <a:extLst>
                <a:ext uri="{FF2B5EF4-FFF2-40B4-BE49-F238E27FC236}">
                  <a16:creationId xmlns:a16="http://schemas.microsoft.com/office/drawing/2014/main" id="{7C883374-BB77-4BE7-B944-072E9FEEBD78}"/>
                </a:ext>
              </a:extLst>
            </p:cNvPr>
            <p:cNvCxnSpPr>
              <a:cxnSpLocks/>
            </p:cNvCxnSpPr>
            <p:nvPr/>
          </p:nvCxnSpPr>
          <p:spPr>
            <a:xfrm rot="5400000">
              <a:off x="5707637" y="2752997"/>
              <a:ext cx="0" cy="11992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8" name="Szövegdoboz 77">
            <a:extLst>
              <a:ext uri="{FF2B5EF4-FFF2-40B4-BE49-F238E27FC236}">
                <a16:creationId xmlns:a16="http://schemas.microsoft.com/office/drawing/2014/main" id="{A6FEFCBA-71F9-42AD-AF7D-76ECEDB83D1D}"/>
              </a:ext>
            </a:extLst>
          </p:cNvPr>
          <p:cNvSpPr txBox="1"/>
          <p:nvPr/>
        </p:nvSpPr>
        <p:spPr>
          <a:xfrm>
            <a:off x="3765892" y="5314403"/>
            <a:ext cx="8322215" cy="1384995"/>
          </a:xfrm>
          <a:prstGeom prst="rect">
            <a:avLst/>
          </a:prstGeom>
          <a:noFill/>
        </p:spPr>
        <p:txBody>
          <a:bodyPr wrap="square" rtlCol="0">
            <a:spAutoFit/>
          </a:bodyPr>
          <a:lstStyle/>
          <a:p>
            <a:pPr algn="ctr"/>
            <a:r>
              <a:rPr lang="hu-HU" sz="2800" dirty="0">
                <a:latin typeface="Times New Roman" panose="02020603050405020304" pitchFamily="18" charset="0"/>
                <a:cs typeface="Times New Roman" panose="02020603050405020304" pitchFamily="18" charset="0"/>
              </a:rPr>
              <a:t>Amikor az oldat olyan híg, hogy a </a:t>
            </a:r>
            <a:r>
              <a:rPr lang="el-GR" sz="2800" dirty="0">
                <a:latin typeface="Times New Roman" panose="02020603050405020304" pitchFamily="18" charset="0"/>
                <a:cs typeface="Times New Roman" panose="02020603050405020304" pitchFamily="18" charset="0"/>
              </a:rPr>
              <a:t>κ</a:t>
            </a:r>
            <a:r>
              <a:rPr lang="hu-HU" sz="2800" dirty="0">
                <a:latin typeface="Times New Roman" panose="02020603050405020304" pitchFamily="18" charset="0"/>
                <a:cs typeface="Times New Roman" panose="02020603050405020304" pitchFamily="18" charset="0"/>
              </a:rPr>
              <a:t> – c </a:t>
            </a:r>
            <a:r>
              <a:rPr lang="hu-HU" sz="2800" dirty="0" err="1">
                <a:latin typeface="Times New Roman" panose="02020603050405020304" pitchFamily="18" charset="0"/>
                <a:cs typeface="Times New Roman" panose="02020603050405020304" pitchFamily="18" charset="0"/>
              </a:rPr>
              <a:t>fgv</a:t>
            </a:r>
            <a:r>
              <a:rPr lang="hu-HU" sz="2800" dirty="0">
                <a:latin typeface="Times New Roman" panose="02020603050405020304" pitchFamily="18" charset="0"/>
                <a:cs typeface="Times New Roman" panose="02020603050405020304" pitchFamily="18" charset="0"/>
              </a:rPr>
              <a:t>. egyenes, ott</a:t>
            </a:r>
            <a:br>
              <a:rPr lang="hu-HU" sz="2800" dirty="0">
                <a:latin typeface="Times New Roman" panose="02020603050405020304" pitchFamily="18" charset="0"/>
                <a:cs typeface="Times New Roman" panose="02020603050405020304" pitchFamily="18" charset="0"/>
              </a:rPr>
            </a:br>
            <a:r>
              <a:rPr lang="el-GR" sz="2800" dirty="0">
                <a:latin typeface="Times New Roman" panose="02020603050405020304" pitchFamily="18" charset="0"/>
                <a:cs typeface="Times New Roman" panose="02020603050405020304" pitchFamily="18" charset="0"/>
              </a:rPr>
              <a:t>Λ</a:t>
            </a:r>
            <a:r>
              <a:rPr lang="hu-HU" sz="2800" baseline="-25000" dirty="0">
                <a:latin typeface="Times New Roman" panose="02020603050405020304" pitchFamily="18" charset="0"/>
                <a:cs typeface="Times New Roman" panose="02020603050405020304" pitchFamily="18" charset="0"/>
              </a:rPr>
              <a:t>m</a:t>
            </a:r>
            <a:r>
              <a:rPr lang="hu-HU" sz="2800" dirty="0">
                <a:latin typeface="Times New Roman" panose="02020603050405020304" pitchFamily="18" charset="0"/>
                <a:cs typeface="Times New Roman" panose="02020603050405020304" pitchFamily="18" charset="0"/>
              </a:rPr>
              <a:t> már nem változik, és ez a végtelen híg oldat moláris </a:t>
            </a:r>
          </a:p>
          <a:p>
            <a:pPr algn="ctr"/>
            <a:r>
              <a:rPr lang="hu-HU" sz="2800" dirty="0">
                <a:latin typeface="Times New Roman" panose="02020603050405020304" pitchFamily="18" charset="0"/>
                <a:cs typeface="Times New Roman" panose="02020603050405020304" pitchFamily="18" charset="0"/>
              </a:rPr>
              <a:t>fajlagos vezetése - </a:t>
            </a:r>
            <a:r>
              <a:rPr lang="el-GR" sz="2800" dirty="0">
                <a:latin typeface="Times New Roman" panose="02020603050405020304" pitchFamily="18" charset="0"/>
                <a:cs typeface="Times New Roman" panose="02020603050405020304" pitchFamily="18" charset="0"/>
              </a:rPr>
              <a:t>Λ</a:t>
            </a:r>
            <a:r>
              <a:rPr lang="hu-HU" sz="2800" baseline="-25000" dirty="0">
                <a:latin typeface="Times New Roman" panose="02020603050405020304" pitchFamily="18" charset="0"/>
                <a:cs typeface="Times New Roman" panose="02020603050405020304" pitchFamily="18" charset="0"/>
              </a:rPr>
              <a:t>∞</a:t>
            </a:r>
            <a:r>
              <a:rPr lang="hu-HU" sz="28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16798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8"/>
                                        </p:tgtEl>
                                        <p:attrNameLst>
                                          <p:attrName>style.visibility</p:attrName>
                                        </p:attrNameLst>
                                      </p:cBhvr>
                                      <p:to>
                                        <p:strVal val="visible"/>
                                      </p:to>
                                    </p:set>
                                    <p:anim calcmode="lin" valueType="num">
                                      <p:cBhvr additive="base">
                                        <p:cTn id="31" dur="500" fill="hold"/>
                                        <p:tgtEl>
                                          <p:spTgt spid="78"/>
                                        </p:tgtEl>
                                        <p:attrNameLst>
                                          <p:attrName>ppt_x</p:attrName>
                                        </p:attrNameLst>
                                      </p:cBhvr>
                                      <p:tavLst>
                                        <p:tav tm="0">
                                          <p:val>
                                            <p:strVal val="#ppt_x"/>
                                          </p:val>
                                        </p:tav>
                                        <p:tav tm="100000">
                                          <p:val>
                                            <p:strVal val="#ppt_x"/>
                                          </p:val>
                                        </p:tav>
                                      </p:tavLst>
                                    </p:anim>
                                    <p:anim calcmode="lin" valueType="num">
                                      <p:cBhvr additive="base">
                                        <p:cTn id="32" dur="500" fill="hold"/>
                                        <p:tgtEl>
                                          <p:spTgt spid="7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59"/>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6"/>
                                        </p:tgtEl>
                                        <p:attrNameLst>
                                          <p:attrName>style.visibility</p:attrName>
                                        </p:attrNameLst>
                                      </p:cBhvr>
                                      <p:to>
                                        <p:strVal val="visible"/>
                                      </p:to>
                                    </p:set>
                                  </p:childTnLst>
                                </p:cTn>
                              </p:par>
                            </p:childTnLst>
                          </p:cTn>
                        </p:par>
                        <p:par>
                          <p:cTn id="39" fill="hold">
                            <p:stCondLst>
                              <p:cond delay="0"/>
                            </p:stCondLst>
                            <p:childTnLst>
                              <p:par>
                                <p:cTn id="40" presetID="1" presetClass="entr" presetSubtype="0" fill="hold" grpId="0" nodeType="afterEffect">
                                  <p:stCondLst>
                                    <p:cond delay="500"/>
                                  </p:stCondLst>
                                  <p:childTnLst>
                                    <p:set>
                                      <p:cBhvr>
                                        <p:cTn id="41" dur="1" fill="hold">
                                          <p:stCondLst>
                                            <p:cond delay="0"/>
                                          </p:stCondLst>
                                        </p:cTn>
                                        <p:tgtEl>
                                          <p:spTgt spid="61"/>
                                        </p:tgtEl>
                                        <p:attrNameLst>
                                          <p:attrName>style.visibility</p:attrName>
                                        </p:attrNameLst>
                                      </p:cBhvr>
                                      <p:to>
                                        <p:strVal val="visible"/>
                                      </p:to>
                                    </p:set>
                                  </p:childTnLst>
                                </p:cTn>
                              </p:par>
                            </p:childTnLst>
                          </p:cTn>
                        </p:par>
                        <p:par>
                          <p:cTn id="42" fill="hold">
                            <p:stCondLst>
                              <p:cond delay="500"/>
                            </p:stCondLst>
                            <p:childTnLst>
                              <p:par>
                                <p:cTn id="43" presetID="1" presetClass="entr" presetSubtype="0" fill="hold" grpId="0" nodeType="afterEffect">
                                  <p:stCondLst>
                                    <p:cond delay="0"/>
                                  </p:stCondLst>
                                  <p:childTnLst>
                                    <p:set>
                                      <p:cBhvr>
                                        <p:cTn id="44" dur="1" fill="hold">
                                          <p:stCondLst>
                                            <p:cond delay="0"/>
                                          </p:stCondLst>
                                        </p:cTn>
                                        <p:tgtEl>
                                          <p:spTgt spid="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animBg="1"/>
      <p:bldP spid="57" grpId="0" animBg="1"/>
      <p:bldP spid="63" grpId="0"/>
      <p:bldP spid="64" grpId="0"/>
      <p:bldP spid="60" grpId="0"/>
      <p:bldP spid="61" grpId="0"/>
      <p:bldP spid="78" grpId="0"/>
    </p:bldLst>
  </p:timing>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15503</TotalTime>
  <Words>5233</Words>
  <Application>Microsoft Office PowerPoint</Application>
  <PresentationFormat>Widescreen</PresentationFormat>
  <Paragraphs>461</Paragraphs>
  <Slides>38</Slides>
  <Notes>37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38</vt:i4>
      </vt:variant>
    </vt:vector>
  </HeadingPairs>
  <TitlesOfParts>
    <vt:vector size="45" baseType="lpstr">
      <vt:lpstr>Arial</vt:lpstr>
      <vt:lpstr>Calibri</vt:lpstr>
      <vt:lpstr>Calibri Light</vt:lpstr>
      <vt:lpstr>Cambria Math</vt:lpstr>
      <vt:lpstr>Times New Roman</vt:lpstr>
      <vt:lpstr>Wingdings</vt:lpstr>
      <vt:lpstr>Office-téma</vt:lpstr>
      <vt:lpstr>Kémia alapjai  7. Elektrokémia</vt:lpstr>
      <vt:lpstr>PowerPoint Presentation</vt:lpstr>
      <vt:lpstr>Elsőfajú vezetők – ismétlés [43]!</vt:lpstr>
      <vt:lpstr>Olvadékok vezetése</vt:lpstr>
      <vt:lpstr>Oldatok vezetése</vt:lpstr>
      <vt:lpstr>A vezetés és a fajlagos vezetés</vt:lpstr>
      <vt:lpstr>A fajlagos vezetés koncentrációfüggése</vt:lpstr>
      <vt:lpstr>Moláris fajlagos vezetés</vt:lpstr>
      <vt:lpstr>Moláris fajlagos vezetés</vt:lpstr>
      <vt:lpstr>Moláris fajlagos vezetés</vt:lpstr>
      <vt:lpstr>Moláris fajlagos vezetés</vt:lpstr>
      <vt:lpstr>Moláris fajlagos vezetés</vt:lpstr>
      <vt:lpstr>Áramtermelés kémiai reakcióval</vt:lpstr>
      <vt:lpstr>Elektród, elektródpotenciál, cellapotenciál</vt:lpstr>
      <vt:lpstr>Áramtermelés kémiai reakcióval</vt:lpstr>
      <vt:lpstr>Cellapotenciál - koncentrációfüggése</vt:lpstr>
      <vt:lpstr>A cellareakció – anód és katód</vt:lpstr>
      <vt:lpstr>A Nernst-egyenlet – elsőfajú elektródokra</vt:lpstr>
      <vt:lpstr>A Nernst-egyenlet – elsőfajú elektródokra</vt:lpstr>
      <vt:lpstr>A Nernst-egyenlet – általános alakja</vt:lpstr>
      <vt:lpstr>A Nernst-egyenlet – redoxi elektródokra</vt:lpstr>
      <vt:lpstr>A Nernst-egyenlet – gázelektródokra</vt:lpstr>
      <vt:lpstr>A standard elektródpotenciál</vt:lpstr>
      <vt:lpstr>Standard Hidrogén Elektród - SHE</vt:lpstr>
      <vt:lpstr>A Nernst-egyenlet – másodfajú elektródokra</vt:lpstr>
      <vt:lpstr>A Nernst-egyenlet – másodfajú elektródokra</vt:lpstr>
      <vt:lpstr>A Nernst-egyenlet – másodfajú elektródokra</vt:lpstr>
      <vt:lpstr>A Nernst-egyenlet – másodfajú elektródokra</vt:lpstr>
      <vt:lpstr>Kombinált üvegelektród</vt:lpstr>
      <vt:lpstr>Celladiagrammok</vt:lpstr>
      <vt:lpstr>Celladiagrammok</vt:lpstr>
      <vt:lpstr>Elektromos munka, a redoxi reakciók iránya</vt:lpstr>
      <vt:lpstr>Elektromos munka, a redoxi reakciók iránya</vt:lpstr>
      <vt:lpstr>Elektromos munka, a redoxi reakciók iránya</vt:lpstr>
      <vt:lpstr>Galvánelemek</vt:lpstr>
      <vt:lpstr>Akkumulátorok</vt:lpstr>
      <vt:lpstr>Elektrolízis</vt:lpstr>
      <vt:lpstr>Irodalom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Kémia alapjai  1. Alapfogalmak</dc:title>
  <dc:creator>Ottó</dc:creator>
  <cp:lastModifiedBy>szistvan</cp:lastModifiedBy>
  <cp:revision>984</cp:revision>
  <dcterms:created xsi:type="dcterms:W3CDTF">2018-07-21T17:18:01Z</dcterms:created>
  <dcterms:modified xsi:type="dcterms:W3CDTF">2025-08-25T14:46:44Z</dcterms:modified>
</cp:coreProperties>
</file>