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324" r:id="rId2"/>
    <p:sldId id="332" r:id="rId3"/>
    <p:sldId id="338" r:id="rId4"/>
    <p:sldId id="339" r:id="rId5"/>
    <p:sldId id="340" r:id="rId6"/>
    <p:sldId id="341" r:id="rId7"/>
    <p:sldId id="342" r:id="rId8"/>
    <p:sldId id="343" r:id="rId9"/>
    <p:sldId id="346" r:id="rId10"/>
    <p:sldId id="347" r:id="rId11"/>
    <p:sldId id="348" r:id="rId12"/>
    <p:sldId id="363" r:id="rId13"/>
    <p:sldId id="349" r:id="rId14"/>
    <p:sldId id="364" r:id="rId15"/>
    <p:sldId id="344" r:id="rId16"/>
    <p:sldId id="345" r:id="rId17"/>
    <p:sldId id="365" r:id="rId18"/>
    <p:sldId id="350" r:id="rId19"/>
    <p:sldId id="367" r:id="rId20"/>
    <p:sldId id="368" r:id="rId21"/>
    <p:sldId id="369" r:id="rId22"/>
    <p:sldId id="370" r:id="rId23"/>
    <p:sldId id="371" r:id="rId24"/>
    <p:sldId id="366" r:id="rId25"/>
    <p:sldId id="351" r:id="rId26"/>
    <p:sldId id="352" r:id="rId27"/>
    <p:sldId id="353" r:id="rId28"/>
    <p:sldId id="354" r:id="rId29"/>
    <p:sldId id="355" r:id="rId30"/>
    <p:sldId id="356" r:id="rId31"/>
    <p:sldId id="372" r:id="rId32"/>
    <p:sldId id="375" r:id="rId33"/>
    <p:sldId id="376" r:id="rId34"/>
    <p:sldId id="377" r:id="rId35"/>
    <p:sldId id="357" r:id="rId36"/>
    <p:sldId id="373" r:id="rId37"/>
    <p:sldId id="358" r:id="rId38"/>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21" userDrawn="1">
          <p15:clr>
            <a:srgbClr val="A4A3A4"/>
          </p15:clr>
        </p15:guide>
        <p15:guide id="2" pos="66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2E0CFC"/>
    <a:srgbClr val="B707AF"/>
    <a:srgbClr val="F6989F"/>
    <a:srgbClr val="CC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887" autoAdjust="0"/>
    <p:restoredTop sz="92473" autoAdjust="0"/>
  </p:normalViewPr>
  <p:slideViewPr>
    <p:cSldViewPr snapToGrid="0" showGuides="1">
      <p:cViewPr varScale="1">
        <p:scale>
          <a:sx n="102" d="100"/>
          <a:sy n="102" d="100"/>
        </p:scale>
        <p:origin x="1614" y="102"/>
      </p:cViewPr>
      <p:guideLst>
        <p:guide orient="horz" pos="3521"/>
        <p:guide pos="665"/>
      </p:guideLst>
    </p:cSldViewPr>
  </p:slideViewPr>
  <p:outlineViewPr>
    <p:cViewPr>
      <p:scale>
        <a:sx n="33" d="100"/>
        <a:sy n="33" d="100"/>
      </p:scale>
      <p:origin x="0" y="-13806"/>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5E511C-5F32-4510-9552-F6558A4110E0}" type="datetimeFigureOut">
              <a:rPr lang="hu-HU" smtClean="0"/>
              <a:t>2024. 11. 06.</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B53BF4-DF2B-40C3-9B68-A2456896F069}" type="slidenum">
              <a:rPr lang="hu-HU" smtClean="0"/>
              <a:t>‹#›</a:t>
            </a:fld>
            <a:endParaRPr lang="hu-HU"/>
          </a:p>
        </p:txBody>
      </p:sp>
    </p:spTree>
    <p:extLst>
      <p:ext uri="{BB962C8B-B14F-4D97-AF65-F5344CB8AC3E}">
        <p14:creationId xmlns:p14="http://schemas.microsoft.com/office/powerpoint/2010/main" val="2354195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a:t>
            </a:fld>
            <a:endParaRPr lang="hu-HU"/>
          </a:p>
        </p:txBody>
      </p:sp>
    </p:spTree>
    <p:extLst>
      <p:ext uri="{BB962C8B-B14F-4D97-AF65-F5344CB8AC3E}">
        <p14:creationId xmlns:p14="http://schemas.microsoft.com/office/powerpoint/2010/main" val="23762842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11</a:t>
            </a:fld>
            <a:endParaRPr lang="hu-HU"/>
          </a:p>
        </p:txBody>
      </p:sp>
    </p:spTree>
    <p:extLst>
      <p:ext uri="{BB962C8B-B14F-4D97-AF65-F5344CB8AC3E}">
        <p14:creationId xmlns:p14="http://schemas.microsoft.com/office/powerpoint/2010/main" val="4139956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12</a:t>
            </a:fld>
            <a:endParaRPr lang="hu-HU"/>
          </a:p>
        </p:txBody>
      </p:sp>
    </p:spTree>
    <p:extLst>
      <p:ext uri="{BB962C8B-B14F-4D97-AF65-F5344CB8AC3E}">
        <p14:creationId xmlns:p14="http://schemas.microsoft.com/office/powerpoint/2010/main" val="4146082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13</a:t>
            </a:fld>
            <a:endParaRPr lang="hu-HU"/>
          </a:p>
        </p:txBody>
      </p:sp>
    </p:spTree>
    <p:extLst>
      <p:ext uri="{BB962C8B-B14F-4D97-AF65-F5344CB8AC3E}">
        <p14:creationId xmlns:p14="http://schemas.microsoft.com/office/powerpoint/2010/main" val="4215855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14</a:t>
            </a:fld>
            <a:endParaRPr lang="hu-HU"/>
          </a:p>
        </p:txBody>
      </p:sp>
    </p:spTree>
    <p:extLst>
      <p:ext uri="{BB962C8B-B14F-4D97-AF65-F5344CB8AC3E}">
        <p14:creationId xmlns:p14="http://schemas.microsoft.com/office/powerpoint/2010/main" val="2911473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15</a:t>
            </a:fld>
            <a:endParaRPr lang="hu-HU"/>
          </a:p>
        </p:txBody>
      </p:sp>
    </p:spTree>
    <p:extLst>
      <p:ext uri="{BB962C8B-B14F-4D97-AF65-F5344CB8AC3E}">
        <p14:creationId xmlns:p14="http://schemas.microsoft.com/office/powerpoint/2010/main" val="2976618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16</a:t>
            </a:fld>
            <a:endParaRPr lang="hu-HU"/>
          </a:p>
        </p:txBody>
      </p:sp>
    </p:spTree>
    <p:extLst>
      <p:ext uri="{BB962C8B-B14F-4D97-AF65-F5344CB8AC3E}">
        <p14:creationId xmlns:p14="http://schemas.microsoft.com/office/powerpoint/2010/main" val="3641360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17</a:t>
            </a:fld>
            <a:endParaRPr lang="hu-HU"/>
          </a:p>
        </p:txBody>
      </p:sp>
    </p:spTree>
    <p:extLst>
      <p:ext uri="{BB962C8B-B14F-4D97-AF65-F5344CB8AC3E}">
        <p14:creationId xmlns:p14="http://schemas.microsoft.com/office/powerpoint/2010/main" val="1239767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18</a:t>
            </a:fld>
            <a:endParaRPr lang="hu-HU"/>
          </a:p>
        </p:txBody>
      </p:sp>
    </p:spTree>
    <p:extLst>
      <p:ext uri="{BB962C8B-B14F-4D97-AF65-F5344CB8AC3E}">
        <p14:creationId xmlns:p14="http://schemas.microsoft.com/office/powerpoint/2010/main" val="1841218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19</a:t>
            </a:fld>
            <a:endParaRPr lang="hu-HU"/>
          </a:p>
        </p:txBody>
      </p:sp>
    </p:spTree>
    <p:extLst>
      <p:ext uri="{BB962C8B-B14F-4D97-AF65-F5344CB8AC3E}">
        <p14:creationId xmlns:p14="http://schemas.microsoft.com/office/powerpoint/2010/main" val="33201020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20</a:t>
            </a:fld>
            <a:endParaRPr lang="hu-HU"/>
          </a:p>
        </p:txBody>
      </p:sp>
    </p:spTree>
    <p:extLst>
      <p:ext uri="{BB962C8B-B14F-4D97-AF65-F5344CB8AC3E}">
        <p14:creationId xmlns:p14="http://schemas.microsoft.com/office/powerpoint/2010/main" val="1657299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a:t>
            </a:fld>
            <a:endParaRPr lang="hu-HU"/>
          </a:p>
        </p:txBody>
      </p:sp>
    </p:spTree>
    <p:extLst>
      <p:ext uri="{BB962C8B-B14F-4D97-AF65-F5344CB8AC3E}">
        <p14:creationId xmlns:p14="http://schemas.microsoft.com/office/powerpoint/2010/main" val="29228453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21</a:t>
            </a:fld>
            <a:endParaRPr lang="hu-HU"/>
          </a:p>
        </p:txBody>
      </p:sp>
    </p:spTree>
    <p:extLst>
      <p:ext uri="{BB962C8B-B14F-4D97-AF65-F5344CB8AC3E}">
        <p14:creationId xmlns:p14="http://schemas.microsoft.com/office/powerpoint/2010/main" val="39340951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22</a:t>
            </a:fld>
            <a:endParaRPr lang="hu-HU"/>
          </a:p>
        </p:txBody>
      </p:sp>
    </p:spTree>
    <p:extLst>
      <p:ext uri="{BB962C8B-B14F-4D97-AF65-F5344CB8AC3E}">
        <p14:creationId xmlns:p14="http://schemas.microsoft.com/office/powerpoint/2010/main" val="2446102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23</a:t>
            </a:fld>
            <a:endParaRPr lang="hu-HU"/>
          </a:p>
        </p:txBody>
      </p:sp>
    </p:spTree>
    <p:extLst>
      <p:ext uri="{BB962C8B-B14F-4D97-AF65-F5344CB8AC3E}">
        <p14:creationId xmlns:p14="http://schemas.microsoft.com/office/powerpoint/2010/main" val="3275190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24</a:t>
            </a:fld>
            <a:endParaRPr lang="hu-HU"/>
          </a:p>
        </p:txBody>
      </p:sp>
    </p:spTree>
    <p:extLst>
      <p:ext uri="{BB962C8B-B14F-4D97-AF65-F5344CB8AC3E}">
        <p14:creationId xmlns:p14="http://schemas.microsoft.com/office/powerpoint/2010/main" val="8538359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25</a:t>
            </a:fld>
            <a:endParaRPr lang="hu-HU"/>
          </a:p>
        </p:txBody>
      </p:sp>
    </p:spTree>
    <p:extLst>
      <p:ext uri="{BB962C8B-B14F-4D97-AF65-F5344CB8AC3E}">
        <p14:creationId xmlns:p14="http://schemas.microsoft.com/office/powerpoint/2010/main" val="16499541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26</a:t>
            </a:fld>
            <a:endParaRPr lang="hu-HU"/>
          </a:p>
        </p:txBody>
      </p:sp>
    </p:spTree>
    <p:extLst>
      <p:ext uri="{BB962C8B-B14F-4D97-AF65-F5344CB8AC3E}">
        <p14:creationId xmlns:p14="http://schemas.microsoft.com/office/powerpoint/2010/main" val="9438720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27</a:t>
            </a:fld>
            <a:endParaRPr lang="hu-HU"/>
          </a:p>
        </p:txBody>
      </p:sp>
    </p:spTree>
    <p:extLst>
      <p:ext uri="{BB962C8B-B14F-4D97-AF65-F5344CB8AC3E}">
        <p14:creationId xmlns:p14="http://schemas.microsoft.com/office/powerpoint/2010/main" val="19460429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28</a:t>
            </a:fld>
            <a:endParaRPr lang="hu-HU"/>
          </a:p>
        </p:txBody>
      </p:sp>
    </p:spTree>
    <p:extLst>
      <p:ext uri="{BB962C8B-B14F-4D97-AF65-F5344CB8AC3E}">
        <p14:creationId xmlns:p14="http://schemas.microsoft.com/office/powerpoint/2010/main" val="251000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29</a:t>
            </a:fld>
            <a:endParaRPr lang="hu-HU"/>
          </a:p>
        </p:txBody>
      </p:sp>
    </p:spTree>
    <p:extLst>
      <p:ext uri="{BB962C8B-B14F-4D97-AF65-F5344CB8AC3E}">
        <p14:creationId xmlns:p14="http://schemas.microsoft.com/office/powerpoint/2010/main" val="4417588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30</a:t>
            </a:fld>
            <a:endParaRPr lang="hu-HU"/>
          </a:p>
        </p:txBody>
      </p:sp>
    </p:spTree>
    <p:extLst>
      <p:ext uri="{BB962C8B-B14F-4D97-AF65-F5344CB8AC3E}">
        <p14:creationId xmlns:p14="http://schemas.microsoft.com/office/powerpoint/2010/main" val="1435393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4</a:t>
            </a:fld>
            <a:endParaRPr lang="hu-HU"/>
          </a:p>
        </p:txBody>
      </p:sp>
    </p:spTree>
    <p:extLst>
      <p:ext uri="{BB962C8B-B14F-4D97-AF65-F5344CB8AC3E}">
        <p14:creationId xmlns:p14="http://schemas.microsoft.com/office/powerpoint/2010/main" val="28205293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31</a:t>
            </a:fld>
            <a:endParaRPr lang="hu-HU"/>
          </a:p>
        </p:txBody>
      </p:sp>
    </p:spTree>
    <p:extLst>
      <p:ext uri="{BB962C8B-B14F-4D97-AF65-F5344CB8AC3E}">
        <p14:creationId xmlns:p14="http://schemas.microsoft.com/office/powerpoint/2010/main" val="5226279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32</a:t>
            </a:fld>
            <a:endParaRPr lang="hu-HU"/>
          </a:p>
        </p:txBody>
      </p:sp>
    </p:spTree>
    <p:extLst>
      <p:ext uri="{BB962C8B-B14F-4D97-AF65-F5344CB8AC3E}">
        <p14:creationId xmlns:p14="http://schemas.microsoft.com/office/powerpoint/2010/main" val="39339015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33</a:t>
            </a:fld>
            <a:endParaRPr lang="hu-HU"/>
          </a:p>
        </p:txBody>
      </p:sp>
    </p:spTree>
    <p:extLst>
      <p:ext uri="{BB962C8B-B14F-4D97-AF65-F5344CB8AC3E}">
        <p14:creationId xmlns:p14="http://schemas.microsoft.com/office/powerpoint/2010/main" val="35742673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34</a:t>
            </a:fld>
            <a:endParaRPr lang="hu-HU"/>
          </a:p>
        </p:txBody>
      </p:sp>
    </p:spTree>
    <p:extLst>
      <p:ext uri="{BB962C8B-B14F-4D97-AF65-F5344CB8AC3E}">
        <p14:creationId xmlns:p14="http://schemas.microsoft.com/office/powerpoint/2010/main" val="19369538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35</a:t>
            </a:fld>
            <a:endParaRPr lang="hu-HU"/>
          </a:p>
        </p:txBody>
      </p:sp>
    </p:spTree>
    <p:extLst>
      <p:ext uri="{BB962C8B-B14F-4D97-AF65-F5344CB8AC3E}">
        <p14:creationId xmlns:p14="http://schemas.microsoft.com/office/powerpoint/2010/main" val="9187104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36</a:t>
            </a:fld>
            <a:endParaRPr lang="hu-HU"/>
          </a:p>
        </p:txBody>
      </p:sp>
    </p:spTree>
    <p:extLst>
      <p:ext uri="{BB962C8B-B14F-4D97-AF65-F5344CB8AC3E}">
        <p14:creationId xmlns:p14="http://schemas.microsoft.com/office/powerpoint/2010/main" val="19601219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37</a:t>
            </a:fld>
            <a:endParaRPr lang="hu-HU"/>
          </a:p>
        </p:txBody>
      </p:sp>
    </p:spTree>
    <p:extLst>
      <p:ext uri="{BB962C8B-B14F-4D97-AF65-F5344CB8AC3E}">
        <p14:creationId xmlns:p14="http://schemas.microsoft.com/office/powerpoint/2010/main" val="816227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5</a:t>
            </a:fld>
            <a:endParaRPr lang="hu-HU"/>
          </a:p>
        </p:txBody>
      </p:sp>
    </p:spTree>
    <p:extLst>
      <p:ext uri="{BB962C8B-B14F-4D97-AF65-F5344CB8AC3E}">
        <p14:creationId xmlns:p14="http://schemas.microsoft.com/office/powerpoint/2010/main" val="760006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6</a:t>
            </a:fld>
            <a:endParaRPr lang="hu-HU"/>
          </a:p>
        </p:txBody>
      </p:sp>
    </p:spTree>
    <p:extLst>
      <p:ext uri="{BB962C8B-B14F-4D97-AF65-F5344CB8AC3E}">
        <p14:creationId xmlns:p14="http://schemas.microsoft.com/office/powerpoint/2010/main" val="4218427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7</a:t>
            </a:fld>
            <a:endParaRPr lang="hu-HU"/>
          </a:p>
        </p:txBody>
      </p:sp>
    </p:spTree>
    <p:extLst>
      <p:ext uri="{BB962C8B-B14F-4D97-AF65-F5344CB8AC3E}">
        <p14:creationId xmlns:p14="http://schemas.microsoft.com/office/powerpoint/2010/main" val="1125389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8</a:t>
            </a:fld>
            <a:endParaRPr lang="hu-HU"/>
          </a:p>
        </p:txBody>
      </p:sp>
    </p:spTree>
    <p:extLst>
      <p:ext uri="{BB962C8B-B14F-4D97-AF65-F5344CB8AC3E}">
        <p14:creationId xmlns:p14="http://schemas.microsoft.com/office/powerpoint/2010/main" val="174780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9</a:t>
            </a:fld>
            <a:endParaRPr lang="hu-HU"/>
          </a:p>
        </p:txBody>
      </p:sp>
    </p:spTree>
    <p:extLst>
      <p:ext uri="{BB962C8B-B14F-4D97-AF65-F5344CB8AC3E}">
        <p14:creationId xmlns:p14="http://schemas.microsoft.com/office/powerpoint/2010/main" val="1443569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10</a:t>
            </a:fld>
            <a:endParaRPr lang="hu-HU"/>
          </a:p>
        </p:txBody>
      </p:sp>
    </p:spTree>
    <p:extLst>
      <p:ext uri="{BB962C8B-B14F-4D97-AF65-F5344CB8AC3E}">
        <p14:creationId xmlns:p14="http://schemas.microsoft.com/office/powerpoint/2010/main" val="3532349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60BAFA9-554B-43B6-BEB6-75781DA33B0D}"/>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C4261480-A737-4A63-87C9-550E84F696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0B3B546C-A0D3-4F4F-9267-2E67412D05AF}"/>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5" name="Élőláb helye 4">
            <a:extLst>
              <a:ext uri="{FF2B5EF4-FFF2-40B4-BE49-F238E27FC236}">
                <a16:creationId xmlns:a16="http://schemas.microsoft.com/office/drawing/2014/main" id="{91FD01D0-1453-4D3C-B0CC-0317AE43070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20C137CD-8091-40F3-BFC0-A8E9555C2063}"/>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41455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40AE0C8-6C09-42ED-A08B-CAA29FA642EC}"/>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71F1E991-9999-4613-925A-08084B76784D}"/>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D8BC7D12-80F9-49D4-9398-E9481CAFAFB9}"/>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5" name="Élőláb helye 4">
            <a:extLst>
              <a:ext uri="{FF2B5EF4-FFF2-40B4-BE49-F238E27FC236}">
                <a16:creationId xmlns:a16="http://schemas.microsoft.com/office/drawing/2014/main" id="{0D8C519E-665A-47B6-922A-3938066558C5}"/>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92C238C-A0EE-4252-BDA2-313443E4E12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441360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B8540914-ABAC-42E6-9209-34DBAFA0807D}"/>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1F1C6AC4-8FBC-4821-B086-D63ADD780782}"/>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165BD712-18E0-4C2D-B613-C3F9BBC8DDEC}"/>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5" name="Élőláb helye 4">
            <a:extLst>
              <a:ext uri="{FF2B5EF4-FFF2-40B4-BE49-F238E27FC236}">
                <a16:creationId xmlns:a16="http://schemas.microsoft.com/office/drawing/2014/main" id="{8A1A3A8E-5927-4BFF-AC17-6902A4DEA86C}"/>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EA634D1-2616-4EF7-9A58-D9BEF2F67AB2}"/>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85954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682EB87-273B-45A9-8E30-4475690B58CF}"/>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F86C1DE-93B5-44C8-B9FD-3F3671FA91E5}"/>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788EEE0-C39F-4060-823A-27B7E2D95FC4}"/>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5" name="Élőláb helye 4">
            <a:extLst>
              <a:ext uri="{FF2B5EF4-FFF2-40B4-BE49-F238E27FC236}">
                <a16:creationId xmlns:a16="http://schemas.microsoft.com/office/drawing/2014/main" id="{E8FE2C0E-EB24-418C-8704-43D76BD25D10}"/>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FF2AD948-246F-418E-8C66-66C3DB9FD945}"/>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92722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484EB00-7C7E-4794-BA56-3F20F356628F}"/>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37254D0B-6CDD-4C35-8C97-06C1A9DDB1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B29A6483-CD00-4B3C-92DD-4244DE4D7BF2}"/>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5" name="Élőláb helye 4">
            <a:extLst>
              <a:ext uri="{FF2B5EF4-FFF2-40B4-BE49-F238E27FC236}">
                <a16:creationId xmlns:a16="http://schemas.microsoft.com/office/drawing/2014/main" id="{8D7A25AE-55F6-42A4-B4EC-D2555BD6CD81}"/>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F30DF3C-6C01-4487-B55F-83D93C01B748}"/>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58372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C76D7B-C0CA-41EC-AE18-7063342D4E55}"/>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6C98209-8104-49F6-9C5C-21D352A845A8}"/>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79190E87-2C8E-4E6C-A1AB-1B0ADDF04043}"/>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237839E9-07F7-43CD-913B-5D0D46512A3C}"/>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6" name="Élőláb helye 5">
            <a:extLst>
              <a:ext uri="{FF2B5EF4-FFF2-40B4-BE49-F238E27FC236}">
                <a16:creationId xmlns:a16="http://schemas.microsoft.com/office/drawing/2014/main" id="{E8060AA2-2610-4ED4-B4FB-D694675BCD4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B3334C38-4268-43C4-AE0D-3F8164C60F0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47333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B7E3171-8575-4C67-B09C-7F72C32AC298}"/>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7F80FC6F-3CB7-454E-9714-9FB804CDBB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3ECAB9C-0899-42E5-9713-46D78950AFE5}"/>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B1F5453F-938F-40A9-8F49-3493FC447C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40C513DE-21D2-4C6F-8F44-E8785BA3B92A}"/>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852C82A1-8088-461D-81C2-9990F3FD9FB4}"/>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8" name="Élőláb helye 7">
            <a:extLst>
              <a:ext uri="{FF2B5EF4-FFF2-40B4-BE49-F238E27FC236}">
                <a16:creationId xmlns:a16="http://schemas.microsoft.com/office/drawing/2014/main" id="{4D1C14E5-D515-4B78-AD1E-EA50BB4AE8B2}"/>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9D5A5DA0-FF31-419E-824A-F2B352A3E36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7386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CC42236-20E1-4CBA-A562-9D4F2040E421}"/>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7FBF262A-F4AB-4FF7-9E2A-136F0C92AA84}"/>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4" name="Élőláb helye 3">
            <a:extLst>
              <a:ext uri="{FF2B5EF4-FFF2-40B4-BE49-F238E27FC236}">
                <a16:creationId xmlns:a16="http://schemas.microsoft.com/office/drawing/2014/main" id="{4F462104-FC4D-4A6A-BCF5-7B39718EA6B5}"/>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4281B4DB-FF4F-4E3A-BAA2-8649BE8019C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40544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49A6A609-2800-48D5-9556-0E24C513D1B5}"/>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3" name="Élőláb helye 2">
            <a:extLst>
              <a:ext uri="{FF2B5EF4-FFF2-40B4-BE49-F238E27FC236}">
                <a16:creationId xmlns:a16="http://schemas.microsoft.com/office/drawing/2014/main" id="{834DE4DC-3842-4BDA-A0BA-1A106968C0AF}"/>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DB5EA7E8-AB0D-43D2-81C5-A0E0D74B6F71}"/>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89485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A396A4-CBDA-400A-AE4A-A716C98F0823}"/>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E7EED0C4-AD41-4FC0-A47C-4DE435B325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DF5A823A-8BD1-49D6-BF5F-A832DA0C1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3D787E0B-9410-40AE-8514-11421603CBA8}"/>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6" name="Élőláb helye 5">
            <a:extLst>
              <a:ext uri="{FF2B5EF4-FFF2-40B4-BE49-F238E27FC236}">
                <a16:creationId xmlns:a16="http://schemas.microsoft.com/office/drawing/2014/main" id="{56C67F90-7949-4F33-AEFE-CBF36FC80AD3}"/>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D1A68B43-D789-4812-9543-12B0DDC3A59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95182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98C1FBA-AD13-4AB1-A511-D7196AA1A979}"/>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8938488A-C63F-45A5-B4E1-C5B4ECD707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6AE3F16C-981C-41FC-B930-3672F02B0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4E6DF3D4-4843-49AB-87DE-CBFA339112D5}"/>
              </a:ext>
            </a:extLst>
          </p:cNvPr>
          <p:cNvSpPr>
            <a:spLocks noGrp="1"/>
          </p:cNvSpPr>
          <p:nvPr>
            <p:ph type="dt" sz="half" idx="10"/>
          </p:nvPr>
        </p:nvSpPr>
        <p:spPr/>
        <p:txBody>
          <a:bodyPr/>
          <a:lstStyle/>
          <a:p>
            <a:fld id="{DB69C396-9EFF-4811-85B3-5926A9602E3B}" type="datetimeFigureOut">
              <a:rPr lang="hu-HU" smtClean="0"/>
              <a:t>2024. 11. 06.</a:t>
            </a:fld>
            <a:endParaRPr lang="hu-HU"/>
          </a:p>
        </p:txBody>
      </p:sp>
      <p:sp>
        <p:nvSpPr>
          <p:cNvPr id="6" name="Élőláb helye 5">
            <a:extLst>
              <a:ext uri="{FF2B5EF4-FFF2-40B4-BE49-F238E27FC236}">
                <a16:creationId xmlns:a16="http://schemas.microsoft.com/office/drawing/2014/main" id="{54821D0C-60E8-4CE1-AEFA-6A7B1A9E3B7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1FEB053-A09B-4259-9DFF-76BC59E8B1B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22730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671717BE-A456-412E-A7C0-7F83A551C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EDD099AB-C8F7-40E5-8667-E8FA6C90C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F5ACB41-C0EB-4B7D-B631-25D77CC16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9C396-9EFF-4811-85B3-5926A9602E3B}" type="datetimeFigureOut">
              <a:rPr lang="hu-HU" smtClean="0"/>
              <a:t>2024. 11. 06.</a:t>
            </a:fld>
            <a:endParaRPr lang="hu-HU"/>
          </a:p>
        </p:txBody>
      </p:sp>
      <p:sp>
        <p:nvSpPr>
          <p:cNvPr id="5" name="Élőláb helye 4">
            <a:extLst>
              <a:ext uri="{FF2B5EF4-FFF2-40B4-BE49-F238E27FC236}">
                <a16:creationId xmlns:a16="http://schemas.microsoft.com/office/drawing/2014/main" id="{6219127E-CCE0-4CE9-90BA-2E6E8E9BA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4A170919-4997-41FF-8B14-BF6087448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C4ECE-28BA-4963-8103-0CE331711D51}" type="slidenum">
              <a:rPr lang="hu-HU" smtClean="0"/>
              <a:t>‹#›</a:t>
            </a:fld>
            <a:endParaRPr lang="hu-HU"/>
          </a:p>
        </p:txBody>
      </p:sp>
    </p:spTree>
    <p:extLst>
      <p:ext uri="{BB962C8B-B14F-4D97-AF65-F5344CB8AC3E}">
        <p14:creationId xmlns:p14="http://schemas.microsoft.com/office/powerpoint/2010/main" val="3449217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0.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6CKdw66inF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2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33.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39.png"/><Relationship Id="rId7" Type="http://schemas.openxmlformats.org/officeDocument/2006/relationships/image" Target="../media/image43.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1.png"/><Relationship Id="rId10" Type="http://schemas.openxmlformats.org/officeDocument/2006/relationships/image" Target="../media/image46.png"/><Relationship Id="rId4" Type="http://schemas.openxmlformats.org/officeDocument/2006/relationships/image" Target="../media/image120.png"/><Relationship Id="rId9" Type="http://schemas.openxmlformats.org/officeDocument/2006/relationships/image" Target="../media/image45.png"/></Relationships>
</file>

<file path=ppt/slides/_rels/slide34.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130.png"/><Relationship Id="rId7" Type="http://schemas.openxmlformats.org/officeDocument/2006/relationships/image" Target="../media/image48.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47.png"/><Relationship Id="rId5" Type="http://schemas.openxmlformats.org/officeDocument/2006/relationships/image" Target="../media/image49.png"/><Relationship Id="rId4" Type="http://schemas.openxmlformats.org/officeDocument/2006/relationships/image" Target="../media/image40.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fNIn4R8tg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cím 2">
            <a:extLst>
              <a:ext uri="{FF2B5EF4-FFF2-40B4-BE49-F238E27FC236}">
                <a16:creationId xmlns:a16="http://schemas.microsoft.com/office/drawing/2014/main" id="{263C4D18-3BD1-481B-AC2A-A82874343A57}"/>
              </a:ext>
            </a:extLst>
          </p:cNvPr>
          <p:cNvSpPr>
            <a:spLocks noGrp="1"/>
          </p:cNvSpPr>
          <p:nvPr>
            <p:ph type="subTitle" idx="1"/>
          </p:nvPr>
        </p:nvSpPr>
        <p:spPr>
          <a:xfrm>
            <a:off x="1299881" y="4907756"/>
            <a:ext cx="9628094" cy="1655762"/>
          </a:xfrm>
        </p:spPr>
        <p:txBody>
          <a:bodyPr>
            <a:noAutofit/>
          </a:bodyPr>
          <a:lstStyle/>
          <a:p>
            <a:r>
              <a:rPr lang="hu-HU" sz="3200" dirty="0">
                <a:latin typeface="Times New Roman" panose="02020603050405020304" pitchFamily="18" charset="0"/>
                <a:cs typeface="Times New Roman" panose="02020603050405020304" pitchFamily="18" charset="0"/>
              </a:rPr>
              <a:t>Dr. </a:t>
            </a:r>
            <a:r>
              <a:rPr lang="hu-HU" sz="3200" dirty="0" smtClean="0">
                <a:latin typeface="Times New Roman" panose="02020603050405020304" pitchFamily="18" charset="0"/>
                <a:cs typeface="Times New Roman" panose="02020603050405020304" pitchFamily="18" charset="0"/>
              </a:rPr>
              <a:t>István </a:t>
            </a:r>
            <a:r>
              <a:rPr lang="en-US" sz="3200" dirty="0" err="1" smtClean="0">
                <a:latin typeface="Times New Roman" panose="02020603050405020304" pitchFamily="18" charset="0"/>
                <a:cs typeface="Times New Roman" panose="02020603050405020304" pitchFamily="18" charset="0"/>
              </a:rPr>
              <a:t>Szilágyi</a:t>
            </a:r>
            <a:endParaRPr lang="hu-HU" sz="3200" dirty="0">
              <a:latin typeface="Times New Roman" panose="02020603050405020304" pitchFamily="18" charset="0"/>
              <a:cs typeface="Times New Roman" panose="02020603050405020304" pitchFamily="18" charset="0"/>
            </a:endParaRPr>
          </a:p>
          <a:p>
            <a:r>
              <a:rPr lang="hu-HU" sz="3200" dirty="0" smtClean="0">
                <a:latin typeface="Times New Roman" panose="02020603050405020304" pitchFamily="18" charset="0"/>
                <a:cs typeface="Times New Roman" panose="02020603050405020304" pitchFamily="18" charset="0"/>
              </a:rPr>
              <a:t>Department of Physical Chemistry and Materials Science</a:t>
            </a:r>
            <a:endParaRPr lang="hu-HU" sz="3200" dirty="0">
              <a:latin typeface="Times New Roman" panose="02020603050405020304" pitchFamily="18" charset="0"/>
              <a:cs typeface="Times New Roman" panose="02020603050405020304" pitchFamily="18" charset="0"/>
            </a:endParaRPr>
          </a:p>
          <a:p>
            <a:r>
              <a:rPr lang="hu-HU" sz="3200" dirty="0">
                <a:latin typeface="Times New Roman" panose="02020603050405020304" pitchFamily="18" charset="0"/>
                <a:cs typeface="Times New Roman" panose="02020603050405020304" pitchFamily="18" charset="0"/>
              </a:rPr>
              <a:t>20</a:t>
            </a:r>
            <a:r>
              <a:rPr lang="en-US" sz="3200" dirty="0" smtClean="0">
                <a:latin typeface="Times New Roman" panose="02020603050405020304" pitchFamily="18" charset="0"/>
                <a:cs typeface="Times New Roman" panose="02020603050405020304" pitchFamily="18" charset="0"/>
              </a:rPr>
              <a:t>2</a:t>
            </a:r>
            <a:r>
              <a:rPr lang="hu-HU" sz="3200" smtClean="0">
                <a:latin typeface="Times New Roman" panose="02020603050405020304" pitchFamily="18" charset="0"/>
                <a:cs typeface="Times New Roman" panose="02020603050405020304" pitchFamily="18" charset="0"/>
              </a:rPr>
              <a:t>4.</a:t>
            </a:r>
            <a:endParaRPr lang="hu-HU" sz="3200" dirty="0">
              <a:latin typeface="Times New Roman" panose="02020603050405020304" pitchFamily="18" charset="0"/>
              <a:cs typeface="Times New Roman" panose="02020603050405020304" pitchFamily="18" charset="0"/>
            </a:endParaRPr>
          </a:p>
        </p:txBody>
      </p:sp>
      <p:sp>
        <p:nvSpPr>
          <p:cNvPr id="7" name="Cím 1">
            <a:extLst>
              <a:ext uri="{FF2B5EF4-FFF2-40B4-BE49-F238E27FC236}">
                <a16:creationId xmlns:a16="http://schemas.microsoft.com/office/drawing/2014/main" id="{825D048C-E92F-4BFF-A5A5-4168D998F25F}"/>
              </a:ext>
            </a:extLst>
          </p:cNvPr>
          <p:cNvSpPr>
            <a:spLocks noGrp="1"/>
          </p:cNvSpPr>
          <p:nvPr>
            <p:ph type="ctrTitle"/>
          </p:nvPr>
        </p:nvSpPr>
        <p:spPr>
          <a:xfrm>
            <a:off x="1524000" y="1122363"/>
            <a:ext cx="9144000" cy="2387600"/>
          </a:xfrm>
        </p:spPr>
        <p:txBody>
          <a:bodyPr anchor="ctr" anchorCtr="0">
            <a:normAutofit/>
          </a:bodyPr>
          <a:lstStyle/>
          <a:p>
            <a:r>
              <a:rPr lang="hu-HU" dirty="0">
                <a:latin typeface="Times New Roman" panose="02020603050405020304" pitchFamily="18" charset="0"/>
                <a:cs typeface="Times New Roman" panose="02020603050405020304" pitchFamily="18" charset="0"/>
              </a:rPr>
              <a:t>General Chemistry</a:t>
            </a:r>
            <a:br>
              <a:rPr lang="hu-HU" dirty="0">
                <a:latin typeface="Times New Roman" panose="02020603050405020304" pitchFamily="18" charset="0"/>
                <a:cs typeface="Times New Roman" panose="02020603050405020304" pitchFamily="18" charset="0"/>
              </a:rPr>
            </a:br>
            <a:r>
              <a:rPr lang="hu-HU" sz="4000" dirty="0" smtClean="0">
                <a:latin typeface="Times New Roman" panose="02020603050405020304" pitchFamily="18" charset="0"/>
                <a:cs typeface="Times New Roman" panose="02020603050405020304" pitchFamily="18" charset="0"/>
              </a:rPr>
              <a:t>7. Electrochemistry</a:t>
            </a:r>
            <a:endParaRPr lang="hu-H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2810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Csoportba foglalás 3">
            <a:extLst>
              <a:ext uri="{FF2B5EF4-FFF2-40B4-BE49-F238E27FC236}">
                <a16:creationId xmlns:a16="http://schemas.microsoft.com/office/drawing/2014/main" id="{B10CACE1-F5A5-4D96-8750-064D8CC24EF6}"/>
              </a:ext>
            </a:extLst>
          </p:cNvPr>
          <p:cNvGrpSpPr/>
          <p:nvPr/>
        </p:nvGrpSpPr>
        <p:grpSpPr>
          <a:xfrm>
            <a:off x="325354" y="2001681"/>
            <a:ext cx="3489221" cy="4187014"/>
            <a:chOff x="693314" y="2987040"/>
            <a:chExt cx="3489221" cy="4187014"/>
          </a:xfrm>
        </p:grpSpPr>
        <p:sp>
          <p:nvSpPr>
            <p:cNvPr id="5" name="Romboid 4">
              <a:extLst>
                <a:ext uri="{FF2B5EF4-FFF2-40B4-BE49-F238E27FC236}">
                  <a16:creationId xmlns:a16="http://schemas.microsoft.com/office/drawing/2014/main" id="{1CAA75F2-687A-4162-9261-17C38201B290}"/>
                </a:ext>
              </a:extLst>
            </p:cNvPr>
            <p:cNvSpPr/>
            <p:nvPr/>
          </p:nvSpPr>
          <p:spPr>
            <a:xfrm rot="5400000">
              <a:off x="782391" y="3834275"/>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6" name="Egyenes összekötő nyíllal 5">
              <a:extLst>
                <a:ext uri="{FF2B5EF4-FFF2-40B4-BE49-F238E27FC236}">
                  <a16:creationId xmlns:a16="http://schemas.microsoft.com/office/drawing/2014/main" id="{E2E0F44F-AF5B-4C3B-ADD0-C527BA5C5CF1}"/>
                </a:ext>
              </a:extLst>
            </p:cNvPr>
            <p:cNvCxnSpPr>
              <a:cxnSpLocks/>
            </p:cNvCxnSpPr>
            <p:nvPr/>
          </p:nvCxnSpPr>
          <p:spPr>
            <a:xfrm>
              <a:off x="1620218" y="3560834"/>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Egyenes összekötő nyíllal 6">
              <a:extLst>
                <a:ext uri="{FF2B5EF4-FFF2-40B4-BE49-F238E27FC236}">
                  <a16:creationId xmlns:a16="http://schemas.microsoft.com/office/drawing/2014/main" id="{6463B8F2-DBFD-4D93-BFF6-999F8D363426}"/>
                </a:ext>
              </a:extLst>
            </p:cNvPr>
            <p:cNvCxnSpPr>
              <a:cxnSpLocks/>
            </p:cNvCxnSpPr>
            <p:nvPr/>
          </p:nvCxnSpPr>
          <p:spPr>
            <a:xfrm>
              <a:off x="1622717" y="4487727"/>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 name="Egyenes összekötő nyíllal 7">
              <a:extLst>
                <a:ext uri="{FF2B5EF4-FFF2-40B4-BE49-F238E27FC236}">
                  <a16:creationId xmlns:a16="http://schemas.microsoft.com/office/drawing/2014/main" id="{BCBEBDB5-0903-4A4C-A068-F44041F93A20}"/>
                </a:ext>
              </a:extLst>
            </p:cNvPr>
            <p:cNvCxnSpPr>
              <a:cxnSpLocks/>
            </p:cNvCxnSpPr>
            <p:nvPr/>
          </p:nvCxnSpPr>
          <p:spPr>
            <a:xfrm>
              <a:off x="2759958" y="3413760"/>
              <a:ext cx="0" cy="32283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Egyenes összekötő nyíllal 8">
              <a:extLst>
                <a:ext uri="{FF2B5EF4-FFF2-40B4-BE49-F238E27FC236}">
                  <a16:creationId xmlns:a16="http://schemas.microsoft.com/office/drawing/2014/main" id="{D0B37EA3-EA84-41B4-A48E-1124E433C4B9}"/>
                </a:ext>
              </a:extLst>
            </p:cNvPr>
            <p:cNvCxnSpPr>
              <a:cxnSpLocks/>
            </p:cNvCxnSpPr>
            <p:nvPr/>
          </p:nvCxnSpPr>
          <p:spPr>
            <a:xfrm>
              <a:off x="1950287" y="2987040"/>
              <a:ext cx="0" cy="836634"/>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0" name="Ellipszis 9">
              <a:extLst>
                <a:ext uri="{FF2B5EF4-FFF2-40B4-BE49-F238E27FC236}">
                  <a16:creationId xmlns:a16="http://schemas.microsoft.com/office/drawing/2014/main" id="{51FF52A8-F7B6-45F0-87F1-B13FF636A90B}"/>
                </a:ext>
              </a:extLst>
            </p:cNvPr>
            <p:cNvSpPr/>
            <p:nvPr/>
          </p:nvSpPr>
          <p:spPr>
            <a:xfrm>
              <a:off x="2997123" y="2998165"/>
              <a:ext cx="882595" cy="88259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800" dirty="0">
                  <a:solidFill>
                    <a:schemeClr val="tx1"/>
                  </a:solidFill>
                  <a:latin typeface="Times New Roman" panose="02020603050405020304" pitchFamily="18" charset="0"/>
                  <a:cs typeface="Times New Roman" panose="02020603050405020304" pitchFamily="18" charset="0"/>
                </a:rPr>
                <a:t>G</a:t>
              </a:r>
            </a:p>
          </p:txBody>
        </p:sp>
        <p:sp>
          <p:nvSpPr>
            <p:cNvPr id="11" name="Szövegdoboz 10">
              <a:extLst>
                <a:ext uri="{FF2B5EF4-FFF2-40B4-BE49-F238E27FC236}">
                  <a16:creationId xmlns:a16="http://schemas.microsoft.com/office/drawing/2014/main" id="{A9BF29E1-D857-4B40-BEDA-021907BCA63D}"/>
                </a:ext>
              </a:extLst>
            </p:cNvPr>
            <p:cNvSpPr txBox="1"/>
            <p:nvPr/>
          </p:nvSpPr>
          <p:spPr>
            <a:xfrm>
              <a:off x="2595802" y="3465232"/>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sp>
          <p:nvSpPr>
            <p:cNvPr id="12" name="Romboid 11">
              <a:extLst>
                <a:ext uri="{FF2B5EF4-FFF2-40B4-BE49-F238E27FC236}">
                  <a16:creationId xmlns:a16="http://schemas.microsoft.com/office/drawing/2014/main" id="{1AADFD68-BE53-4435-9D66-D873E7CFC27C}"/>
                </a:ext>
              </a:extLst>
            </p:cNvPr>
            <p:cNvSpPr/>
            <p:nvPr/>
          </p:nvSpPr>
          <p:spPr>
            <a:xfrm rot="5400000">
              <a:off x="-144502" y="3832419"/>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13" name="Egyenes összekötő nyíllal 12">
              <a:extLst>
                <a:ext uri="{FF2B5EF4-FFF2-40B4-BE49-F238E27FC236}">
                  <a16:creationId xmlns:a16="http://schemas.microsoft.com/office/drawing/2014/main" id="{FF334001-0A93-42A1-A0F8-E97B9FB3453F}"/>
                </a:ext>
              </a:extLst>
            </p:cNvPr>
            <p:cNvCxnSpPr>
              <a:cxnSpLocks/>
            </p:cNvCxnSpPr>
            <p:nvPr/>
          </p:nvCxnSpPr>
          <p:spPr>
            <a:xfrm>
              <a:off x="693541" y="3561139"/>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Egyenes összekötő nyíllal 13">
              <a:extLst>
                <a:ext uri="{FF2B5EF4-FFF2-40B4-BE49-F238E27FC236}">
                  <a16:creationId xmlns:a16="http://schemas.microsoft.com/office/drawing/2014/main" id="{2D460BCC-CDBD-4B08-BB27-FCCB687563ED}"/>
                </a:ext>
              </a:extLst>
            </p:cNvPr>
            <p:cNvCxnSpPr>
              <a:cxnSpLocks/>
            </p:cNvCxnSpPr>
            <p:nvPr/>
          </p:nvCxnSpPr>
          <p:spPr>
            <a:xfrm>
              <a:off x="693314" y="4485231"/>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FE8F08A4-7340-47E5-9C04-25CA22077D91}"/>
                </a:ext>
              </a:extLst>
            </p:cNvPr>
            <p:cNvCxnSpPr>
              <a:cxnSpLocks/>
            </p:cNvCxnSpPr>
            <p:nvPr/>
          </p:nvCxnSpPr>
          <p:spPr>
            <a:xfrm>
              <a:off x="696036" y="5404513"/>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Egyenes összekötő nyíllal 15">
              <a:extLst>
                <a:ext uri="{FF2B5EF4-FFF2-40B4-BE49-F238E27FC236}">
                  <a16:creationId xmlns:a16="http://schemas.microsoft.com/office/drawing/2014/main" id="{863F791C-6526-44C9-98EF-2B70491EDD10}"/>
                </a:ext>
              </a:extLst>
            </p:cNvPr>
            <p:cNvCxnSpPr>
              <a:cxnSpLocks/>
            </p:cNvCxnSpPr>
            <p:nvPr/>
          </p:nvCxnSpPr>
          <p:spPr>
            <a:xfrm>
              <a:off x="2830285" y="68132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Egyenes összekötő nyíllal 16">
              <a:extLst>
                <a:ext uri="{FF2B5EF4-FFF2-40B4-BE49-F238E27FC236}">
                  <a16:creationId xmlns:a16="http://schemas.microsoft.com/office/drawing/2014/main" id="{51AB9BB2-6E5F-4C3B-BF37-625C5B172528}"/>
                </a:ext>
              </a:extLst>
            </p:cNvPr>
            <p:cNvCxnSpPr>
              <a:cxnSpLocks/>
            </p:cNvCxnSpPr>
            <p:nvPr/>
          </p:nvCxnSpPr>
          <p:spPr>
            <a:xfrm rot="5400000">
              <a:off x="957999" y="5159471"/>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Egyenes összekötő nyíllal 17">
              <a:extLst>
                <a:ext uri="{FF2B5EF4-FFF2-40B4-BE49-F238E27FC236}">
                  <a16:creationId xmlns:a16="http://schemas.microsoft.com/office/drawing/2014/main" id="{7AB962DF-337A-48D1-8AF7-91837B9D28C5}"/>
                </a:ext>
              </a:extLst>
            </p:cNvPr>
            <p:cNvCxnSpPr>
              <a:cxnSpLocks/>
            </p:cNvCxnSpPr>
            <p:nvPr/>
          </p:nvCxnSpPr>
          <p:spPr>
            <a:xfrm>
              <a:off x="2823935" y="589249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Egyenes összekötő nyíllal 18">
              <a:extLst>
                <a:ext uri="{FF2B5EF4-FFF2-40B4-BE49-F238E27FC236}">
                  <a16:creationId xmlns:a16="http://schemas.microsoft.com/office/drawing/2014/main" id="{10BCBBB3-5BB4-4A7A-9F92-490482895978}"/>
                </a:ext>
              </a:extLst>
            </p:cNvPr>
            <p:cNvCxnSpPr>
              <a:cxnSpLocks/>
            </p:cNvCxnSpPr>
            <p:nvPr/>
          </p:nvCxnSpPr>
          <p:spPr>
            <a:xfrm>
              <a:off x="2836635" y="49717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Egyenes összekötő nyíllal 19">
              <a:extLst>
                <a:ext uri="{FF2B5EF4-FFF2-40B4-BE49-F238E27FC236}">
                  <a16:creationId xmlns:a16="http://schemas.microsoft.com/office/drawing/2014/main" id="{E28945C8-274C-491E-815F-B572C079C392}"/>
                </a:ext>
              </a:extLst>
            </p:cNvPr>
            <p:cNvCxnSpPr>
              <a:cxnSpLocks/>
            </p:cNvCxnSpPr>
            <p:nvPr/>
          </p:nvCxnSpPr>
          <p:spPr>
            <a:xfrm rot="5400000">
              <a:off x="291792" y="4728396"/>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220A2B04-D8D7-44DD-B5B8-BDF88ED4A5EC}"/>
                </a:ext>
              </a:extLst>
            </p:cNvPr>
            <p:cNvCxnSpPr>
              <a:cxnSpLocks/>
            </p:cNvCxnSpPr>
            <p:nvPr/>
          </p:nvCxnSpPr>
          <p:spPr>
            <a:xfrm rot="5400000">
              <a:off x="-352641" y="4292967"/>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Egyenes összekötő nyíllal 21">
              <a:extLst>
                <a:ext uri="{FF2B5EF4-FFF2-40B4-BE49-F238E27FC236}">
                  <a16:creationId xmlns:a16="http://schemas.microsoft.com/office/drawing/2014/main" id="{41BC19C7-D49B-4C2A-8CC3-0927F823A449}"/>
                </a:ext>
              </a:extLst>
            </p:cNvPr>
            <p:cNvCxnSpPr>
              <a:cxnSpLocks/>
            </p:cNvCxnSpPr>
            <p:nvPr/>
          </p:nvCxnSpPr>
          <p:spPr>
            <a:xfrm rot="5400000">
              <a:off x="1881114" y="5159463"/>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Egyenes összekötő nyíllal 22">
              <a:extLst>
                <a:ext uri="{FF2B5EF4-FFF2-40B4-BE49-F238E27FC236}">
                  <a16:creationId xmlns:a16="http://schemas.microsoft.com/office/drawing/2014/main" id="{72165135-1B1A-4E5A-AF7E-6A2D94A4DB0A}"/>
                </a:ext>
              </a:extLst>
            </p:cNvPr>
            <p:cNvCxnSpPr>
              <a:cxnSpLocks/>
            </p:cNvCxnSpPr>
            <p:nvPr/>
          </p:nvCxnSpPr>
          <p:spPr>
            <a:xfrm>
              <a:off x="2828289" y="6367107"/>
              <a:ext cx="25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Egyenes összekötő nyíllal 23">
              <a:extLst>
                <a:ext uri="{FF2B5EF4-FFF2-40B4-BE49-F238E27FC236}">
                  <a16:creationId xmlns:a16="http://schemas.microsoft.com/office/drawing/2014/main" id="{68501928-F862-42BD-8DF8-2674B5ADC266}"/>
                </a:ext>
              </a:extLst>
            </p:cNvPr>
            <p:cNvCxnSpPr>
              <a:cxnSpLocks/>
            </p:cNvCxnSpPr>
            <p:nvPr/>
          </p:nvCxnSpPr>
          <p:spPr>
            <a:xfrm rot="5400000">
              <a:off x="2114908" y="3828392"/>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Egyenes összekötő nyíllal 24">
              <a:extLst>
                <a:ext uri="{FF2B5EF4-FFF2-40B4-BE49-F238E27FC236}">
                  <a16:creationId xmlns:a16="http://schemas.microsoft.com/office/drawing/2014/main" id="{43911997-123E-4C70-8B51-816E92285EC8}"/>
                </a:ext>
              </a:extLst>
            </p:cNvPr>
            <p:cNvCxnSpPr>
              <a:cxnSpLocks/>
            </p:cNvCxnSpPr>
            <p:nvPr/>
          </p:nvCxnSpPr>
          <p:spPr>
            <a:xfrm rot="5400000">
              <a:off x="1474826" y="3406024"/>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Egyenes összekötő nyíllal 25">
              <a:extLst>
                <a:ext uri="{FF2B5EF4-FFF2-40B4-BE49-F238E27FC236}">
                  <a16:creationId xmlns:a16="http://schemas.microsoft.com/office/drawing/2014/main" id="{BB93D884-EFC6-4637-9251-F1DE86CC93C7}"/>
                </a:ext>
              </a:extLst>
            </p:cNvPr>
            <p:cNvCxnSpPr>
              <a:cxnSpLocks/>
            </p:cNvCxnSpPr>
            <p:nvPr/>
          </p:nvCxnSpPr>
          <p:spPr>
            <a:xfrm>
              <a:off x="1950720" y="2995749"/>
              <a:ext cx="1497874"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Egyenes összekötő nyíllal 26">
              <a:extLst>
                <a:ext uri="{FF2B5EF4-FFF2-40B4-BE49-F238E27FC236}">
                  <a16:creationId xmlns:a16="http://schemas.microsoft.com/office/drawing/2014/main" id="{9BF7F8B4-C5AD-49D6-96D5-C314F2EC43C9}"/>
                </a:ext>
              </a:extLst>
            </p:cNvPr>
            <p:cNvCxnSpPr>
              <a:cxnSpLocks/>
            </p:cNvCxnSpPr>
            <p:nvPr/>
          </p:nvCxnSpPr>
          <p:spPr>
            <a:xfrm flipH="1">
              <a:off x="2760617" y="3430754"/>
              <a:ext cx="236506"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8" name="Szövegdoboz 27">
              <a:extLst>
                <a:ext uri="{FF2B5EF4-FFF2-40B4-BE49-F238E27FC236}">
                  <a16:creationId xmlns:a16="http://schemas.microsoft.com/office/drawing/2014/main" id="{802749F0-7C72-4744-9C55-60232A1C4531}"/>
                </a:ext>
              </a:extLst>
            </p:cNvPr>
            <p:cNvSpPr txBox="1"/>
            <p:nvPr/>
          </p:nvSpPr>
          <p:spPr>
            <a:xfrm>
              <a:off x="3882453" y="623590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29" name="Szövegdoboz 28">
              <a:extLst>
                <a:ext uri="{FF2B5EF4-FFF2-40B4-BE49-F238E27FC236}">
                  <a16:creationId xmlns:a16="http://schemas.microsoft.com/office/drawing/2014/main" id="{3A279FFD-E2C2-4B01-8CF0-7E88A02EFF1E}"/>
                </a:ext>
              </a:extLst>
            </p:cNvPr>
            <p:cNvSpPr txBox="1"/>
            <p:nvPr/>
          </p:nvSpPr>
          <p:spPr>
            <a:xfrm>
              <a:off x="3075485" y="680472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30" name="Szövegdoboz 29">
              <a:extLst>
                <a:ext uri="{FF2B5EF4-FFF2-40B4-BE49-F238E27FC236}">
                  <a16:creationId xmlns:a16="http://schemas.microsoft.com/office/drawing/2014/main" id="{0558B433-9BB0-4166-A0AB-148E82969FB2}"/>
                </a:ext>
              </a:extLst>
            </p:cNvPr>
            <p:cNvSpPr txBox="1"/>
            <p:nvPr/>
          </p:nvSpPr>
          <p:spPr>
            <a:xfrm>
              <a:off x="2193561" y="652571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31" name="Szövegdoboz 30">
              <a:extLst>
                <a:ext uri="{FF2B5EF4-FFF2-40B4-BE49-F238E27FC236}">
                  <a16:creationId xmlns:a16="http://schemas.microsoft.com/office/drawing/2014/main" id="{868F6652-40B1-4C13-8EB2-5B30CCF85422}"/>
                </a:ext>
              </a:extLst>
            </p:cNvPr>
            <p:cNvSpPr txBox="1"/>
            <p:nvPr/>
          </p:nvSpPr>
          <p:spPr>
            <a:xfrm>
              <a:off x="1576154" y="3507704"/>
              <a:ext cx="567784" cy="1015663"/>
            </a:xfrm>
            <a:prstGeom prst="rect">
              <a:avLst/>
            </a:prstGeom>
            <a:noFill/>
          </p:spPr>
          <p:txBody>
            <a:bodyPr wrap="none" rtlCol="0">
              <a:spAutoFit/>
            </a:bodyPr>
            <a:lstStyle/>
            <a:p>
              <a:r>
                <a:rPr lang="hu-HU" sz="6000" dirty="0">
                  <a:solidFill>
                    <a:srgbClr val="FF0000"/>
                  </a:solidFill>
                </a:rPr>
                <a:t>+</a:t>
              </a:r>
            </a:p>
          </p:txBody>
        </p:sp>
      </p:grpSp>
      <p:grpSp>
        <p:nvGrpSpPr>
          <p:cNvPr id="41" name="Csoportba foglalás 40">
            <a:extLst>
              <a:ext uri="{FF2B5EF4-FFF2-40B4-BE49-F238E27FC236}">
                <a16:creationId xmlns:a16="http://schemas.microsoft.com/office/drawing/2014/main" id="{D9AC3BD5-E2B0-4A8E-BA8A-E57F07949448}"/>
              </a:ext>
            </a:extLst>
          </p:cNvPr>
          <p:cNvGrpSpPr/>
          <p:nvPr/>
        </p:nvGrpSpPr>
        <p:grpSpPr>
          <a:xfrm>
            <a:off x="325763" y="2571147"/>
            <a:ext cx="3051191" cy="2324844"/>
            <a:chOff x="259774" y="3293038"/>
            <a:chExt cx="3051191" cy="2324844"/>
          </a:xfrm>
        </p:grpSpPr>
        <p:grpSp>
          <p:nvGrpSpPr>
            <p:cNvPr id="37" name="Csoportba foglalás 36">
              <a:extLst>
                <a:ext uri="{FF2B5EF4-FFF2-40B4-BE49-F238E27FC236}">
                  <a16:creationId xmlns:a16="http://schemas.microsoft.com/office/drawing/2014/main" id="{79DF16DB-10D2-49F2-BE9C-6955AC547DC8}"/>
                </a:ext>
              </a:extLst>
            </p:cNvPr>
            <p:cNvGrpSpPr/>
            <p:nvPr/>
          </p:nvGrpSpPr>
          <p:grpSpPr>
            <a:xfrm>
              <a:off x="259774" y="3293038"/>
              <a:ext cx="3051191" cy="2324844"/>
              <a:chOff x="259774" y="3293038"/>
              <a:chExt cx="3051191" cy="2324844"/>
            </a:xfrm>
          </p:grpSpPr>
          <p:sp>
            <p:nvSpPr>
              <p:cNvPr id="34" name="Romboid 33">
                <a:extLst>
                  <a:ext uri="{FF2B5EF4-FFF2-40B4-BE49-F238E27FC236}">
                    <a16:creationId xmlns:a16="http://schemas.microsoft.com/office/drawing/2014/main" id="{D1662EE3-047F-4FC4-B083-C118D11BCB08}"/>
                  </a:ext>
                </a:extLst>
              </p:cNvPr>
              <p:cNvSpPr/>
              <p:nvPr/>
            </p:nvSpPr>
            <p:spPr>
              <a:xfrm rot="5400000">
                <a:off x="164890" y="3387922"/>
                <a:ext cx="2313036" cy="2123267"/>
              </a:xfrm>
              <a:prstGeom prst="parallelogram">
                <a:avLst>
                  <a:gd name="adj" fmla="val 662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5" name="Téglalap 34">
                <a:extLst>
                  <a:ext uri="{FF2B5EF4-FFF2-40B4-BE49-F238E27FC236}">
                    <a16:creationId xmlns:a16="http://schemas.microsoft.com/office/drawing/2014/main" id="{C1380BD1-6D22-485A-9A51-36174602DBD3}"/>
                  </a:ext>
                </a:extLst>
              </p:cNvPr>
              <p:cNvSpPr/>
              <p:nvPr/>
            </p:nvSpPr>
            <p:spPr>
              <a:xfrm>
                <a:off x="2409177" y="4713564"/>
                <a:ext cx="901788" cy="9043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38" name="Szövegdoboz 37">
              <a:extLst>
                <a:ext uri="{FF2B5EF4-FFF2-40B4-BE49-F238E27FC236}">
                  <a16:creationId xmlns:a16="http://schemas.microsoft.com/office/drawing/2014/main" id="{C5FE3A5C-FA30-4CEF-9C7F-B88D48016AA2}"/>
                </a:ext>
              </a:extLst>
            </p:cNvPr>
            <p:cNvSpPr txBox="1"/>
            <p:nvPr/>
          </p:nvSpPr>
          <p:spPr>
            <a:xfrm>
              <a:off x="1235243" y="4299284"/>
              <a:ext cx="617477"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V</a:t>
              </a:r>
              <a:r>
                <a:rPr lang="hu-HU" sz="3200" baseline="-25000" dirty="0">
                  <a:latin typeface="Times New Roman" panose="02020603050405020304" pitchFamily="18" charset="0"/>
                  <a:cs typeface="Times New Roman" panose="02020603050405020304" pitchFamily="18" charset="0"/>
                </a:rPr>
                <a:t>1</a:t>
              </a:r>
            </a:p>
          </p:txBody>
        </p:sp>
      </p:grpSp>
      <p:grpSp>
        <p:nvGrpSpPr>
          <p:cNvPr id="40" name="Csoportba foglalás 39">
            <a:extLst>
              <a:ext uri="{FF2B5EF4-FFF2-40B4-BE49-F238E27FC236}">
                <a16:creationId xmlns:a16="http://schemas.microsoft.com/office/drawing/2014/main" id="{87F57BB4-704F-49EA-B356-869DA74CDC08}"/>
              </a:ext>
            </a:extLst>
          </p:cNvPr>
          <p:cNvGrpSpPr/>
          <p:nvPr/>
        </p:nvGrpSpPr>
        <p:grpSpPr>
          <a:xfrm>
            <a:off x="328151" y="3492534"/>
            <a:ext cx="3042827" cy="2324747"/>
            <a:chOff x="262162" y="4214425"/>
            <a:chExt cx="3042827" cy="2324747"/>
          </a:xfrm>
        </p:grpSpPr>
        <p:grpSp>
          <p:nvGrpSpPr>
            <p:cNvPr id="36" name="Csoportba foglalás 35">
              <a:extLst>
                <a:ext uri="{FF2B5EF4-FFF2-40B4-BE49-F238E27FC236}">
                  <a16:creationId xmlns:a16="http://schemas.microsoft.com/office/drawing/2014/main" id="{71D43B66-429C-431E-943B-370DF36D6988}"/>
                </a:ext>
              </a:extLst>
            </p:cNvPr>
            <p:cNvGrpSpPr/>
            <p:nvPr/>
          </p:nvGrpSpPr>
          <p:grpSpPr>
            <a:xfrm>
              <a:off x="262162" y="4214425"/>
              <a:ext cx="3042827" cy="2324747"/>
              <a:chOff x="262162" y="4214425"/>
              <a:chExt cx="3042827" cy="2324747"/>
            </a:xfrm>
          </p:grpSpPr>
          <p:sp>
            <p:nvSpPr>
              <p:cNvPr id="32" name="Romboid 31">
                <a:extLst>
                  <a:ext uri="{FF2B5EF4-FFF2-40B4-BE49-F238E27FC236}">
                    <a16:creationId xmlns:a16="http://schemas.microsoft.com/office/drawing/2014/main" id="{70466E8A-5065-4C80-9E21-F1072A491E3D}"/>
                  </a:ext>
                </a:extLst>
              </p:cNvPr>
              <p:cNvSpPr/>
              <p:nvPr/>
            </p:nvSpPr>
            <p:spPr>
              <a:xfrm rot="5400000">
                <a:off x="161422" y="4315165"/>
                <a:ext cx="2324747" cy="2123267"/>
              </a:xfrm>
              <a:prstGeom prst="parallelogram">
                <a:avLst>
                  <a:gd name="adj" fmla="val 662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3" name="Téglalap 32">
                <a:extLst>
                  <a:ext uri="{FF2B5EF4-FFF2-40B4-BE49-F238E27FC236}">
                    <a16:creationId xmlns:a16="http://schemas.microsoft.com/office/drawing/2014/main" id="{FA54EB69-5D4D-4B61-8AD5-8FA9E14D45CD}"/>
                  </a:ext>
                </a:extLst>
              </p:cNvPr>
              <p:cNvSpPr/>
              <p:nvPr/>
            </p:nvSpPr>
            <p:spPr>
              <a:xfrm>
                <a:off x="2408518" y="5635812"/>
                <a:ext cx="896471" cy="900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39" name="Szövegdoboz 38">
              <a:extLst>
                <a:ext uri="{FF2B5EF4-FFF2-40B4-BE49-F238E27FC236}">
                  <a16:creationId xmlns:a16="http://schemas.microsoft.com/office/drawing/2014/main" id="{6231E54F-92F3-4186-A2AE-9A14CADA95CF}"/>
                </a:ext>
              </a:extLst>
            </p:cNvPr>
            <p:cNvSpPr txBox="1"/>
            <p:nvPr/>
          </p:nvSpPr>
          <p:spPr>
            <a:xfrm>
              <a:off x="1243264" y="5189621"/>
              <a:ext cx="617477"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V</a:t>
              </a:r>
              <a:r>
                <a:rPr lang="hu-HU" sz="3200" baseline="-25000" dirty="0">
                  <a:latin typeface="Times New Roman" panose="02020603050405020304" pitchFamily="18" charset="0"/>
                  <a:cs typeface="Times New Roman" panose="02020603050405020304" pitchFamily="18" charset="0"/>
                </a:rPr>
                <a:t>1</a:t>
              </a:r>
            </a:p>
          </p:txBody>
        </p:sp>
      </p:grpSp>
      <mc:AlternateContent xmlns:mc="http://schemas.openxmlformats.org/markup-compatibility/2006" xmlns:a14="http://schemas.microsoft.com/office/drawing/2010/main">
        <mc:Choice Requires="a14">
          <p:sp>
            <p:nvSpPr>
              <p:cNvPr id="46" name="Szövegdoboz 45">
                <a:extLst>
                  <a:ext uri="{FF2B5EF4-FFF2-40B4-BE49-F238E27FC236}">
                    <a16:creationId xmlns:a16="http://schemas.microsoft.com/office/drawing/2014/main" id="{51D45110-EA91-4BC4-A3CE-8A40AB3C9F64}"/>
                  </a:ext>
                </a:extLst>
              </p:cNvPr>
              <p:cNvSpPr txBox="1"/>
              <p:nvPr/>
            </p:nvSpPr>
            <p:spPr>
              <a:xfrm>
                <a:off x="6247122" y="3222509"/>
                <a:ext cx="4652492"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Sub>
                      <m:r>
                        <a:rPr lang="hu-HU" sz="3200" b="0" i="1" smtClean="0">
                          <a:latin typeface="Cambria Math" panose="02040503050406030204" pitchFamily="18" charset="0"/>
                          <a:ea typeface="Cambria Math" panose="02040503050406030204" pitchFamily="18" charset="0"/>
                        </a:rPr>
                        <m:t>=2∙</m:t>
                      </m:r>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Sub>
                      <m:r>
                        <a:rPr lang="hu-HU" sz="3200" b="0" i="1"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and</m:t>
                      </m:r>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 </m:t>
                          </m:r>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1</m:t>
                          </m:r>
                        </m:sub>
                      </m:sSub>
                      <m:r>
                        <a:rPr lang="hu-HU" sz="3200" i="1">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2</m:t>
                      </m:r>
                      <m:r>
                        <a:rPr lang="hu-HU" sz="3200" i="1">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2</m:t>
                          </m:r>
                        </m:sub>
                      </m:sSub>
                    </m:oMath>
                  </m:oMathPara>
                </a14:m>
                <a:endParaRPr lang="hu-HU" sz="3200" dirty="0"/>
              </a:p>
            </p:txBody>
          </p:sp>
        </mc:Choice>
        <mc:Fallback xmlns="">
          <p:sp>
            <p:nvSpPr>
              <p:cNvPr id="46" name="Szövegdoboz 45">
                <a:extLst>
                  <a:ext uri="{FF2B5EF4-FFF2-40B4-BE49-F238E27FC236}">
                    <a16:creationId xmlns:a16="http://schemas.microsoft.com/office/drawing/2014/main" id="{51D45110-EA91-4BC4-A3CE-8A40AB3C9F64}"/>
                  </a:ext>
                </a:extLst>
              </p:cNvPr>
              <p:cNvSpPr txBox="1">
                <a:spLocks noRot="1" noChangeAspect="1" noMove="1" noResize="1" noEditPoints="1" noAdjustHandles="1" noChangeArrowheads="1" noChangeShapeType="1" noTextEdit="1"/>
              </p:cNvSpPr>
              <p:nvPr/>
            </p:nvSpPr>
            <p:spPr>
              <a:xfrm>
                <a:off x="6247122" y="3222509"/>
                <a:ext cx="4652492" cy="49244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Szövegdoboz 46">
                <a:extLst>
                  <a:ext uri="{FF2B5EF4-FFF2-40B4-BE49-F238E27FC236}">
                    <a16:creationId xmlns:a16="http://schemas.microsoft.com/office/drawing/2014/main" id="{01C5C2BA-A61A-4589-86D7-373A07B7673F}"/>
                  </a:ext>
                </a:extLst>
              </p:cNvPr>
              <p:cNvSpPr txBox="1"/>
              <p:nvPr/>
            </p:nvSpPr>
            <p:spPr>
              <a:xfrm>
                <a:off x="6813125" y="4869869"/>
                <a:ext cx="4662366" cy="10057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i="1" smtClean="0">
                              <a:latin typeface="Cambria Math" panose="02040503050406030204" pitchFamily="18" charset="0"/>
                              <a:ea typeface="Cambria Math" panose="02040503050406030204" pitchFamily="18" charset="0"/>
                            </a:rPr>
                          </m:ctrlPr>
                        </m:sSubPr>
                        <m:e>
                          <m:r>
                            <m:rPr>
                              <m:sty m:val="p"/>
                            </m:rPr>
                            <a:rPr lang="el-GR" sz="3200" i="1" smtClean="0">
                              <a:latin typeface="Cambria Math" panose="02040503050406030204" pitchFamily="18" charset="0"/>
                              <a:ea typeface="Cambria Math" panose="02040503050406030204" pitchFamily="18" charset="0"/>
                            </a:rPr>
                            <m:t>Λ</m:t>
                          </m:r>
                        </m:e>
                        <m:sub>
                          <m:r>
                            <a:rPr lang="hu-HU" sz="3200" b="0" i="1" smtClean="0">
                              <a:latin typeface="Cambria Math" panose="02040503050406030204" pitchFamily="18" charset="0"/>
                              <a:ea typeface="Cambria Math" panose="02040503050406030204" pitchFamily="18" charset="0"/>
                            </a:rPr>
                            <m:t>1</m:t>
                          </m:r>
                        </m:sub>
                      </m:sSub>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1</m:t>
                              </m:r>
                            </m:sub>
                          </m:sSub>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Sub>
                        </m:den>
                      </m:f>
                      <m:r>
                        <a:rPr lang="hu-HU" sz="3200" i="1">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2</m:t>
                              </m:r>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2</m:t>
                              </m:r>
                            </m:sub>
                          </m:sSub>
                        </m:num>
                        <m:den>
                          <m:sSub>
                            <m:sSubPr>
                              <m:ctrlPr>
                                <a:rPr lang="hu-HU" sz="320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2</m:t>
                              </m:r>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Sub>
                        </m:den>
                      </m:f>
                      <m:r>
                        <a:rPr lang="hu-HU" sz="3200" b="0" i="1" smtClean="0">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2</m:t>
                              </m:r>
                            </m:sub>
                          </m:sSub>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Sub>
                        </m:den>
                      </m:f>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m:t>
                          </m:r>
                          <m:r>
                            <m:rPr>
                              <m:sty m:val="p"/>
                            </m:rPr>
                            <a:rPr lang="el-GR" sz="3200" i="1">
                              <a:latin typeface="Cambria Math" panose="02040503050406030204" pitchFamily="18" charset="0"/>
                              <a:ea typeface="Cambria Math" panose="02040503050406030204" pitchFamily="18" charset="0"/>
                            </a:rPr>
                            <m:t>Λ</m:t>
                          </m:r>
                        </m:e>
                        <m:sub>
                          <m:r>
                            <a:rPr lang="hu-HU" sz="3200" b="0" i="1" smtClean="0">
                              <a:latin typeface="Cambria Math" panose="02040503050406030204" pitchFamily="18" charset="0"/>
                              <a:ea typeface="Cambria Math" panose="02040503050406030204" pitchFamily="18" charset="0"/>
                            </a:rPr>
                            <m:t>2</m:t>
                          </m:r>
                        </m:sub>
                      </m:sSub>
                    </m:oMath>
                  </m:oMathPara>
                </a14:m>
                <a:endParaRPr lang="hu-HU" sz="3200" dirty="0"/>
              </a:p>
            </p:txBody>
          </p:sp>
        </mc:Choice>
        <mc:Fallback xmlns="">
          <p:sp>
            <p:nvSpPr>
              <p:cNvPr id="47" name="Szövegdoboz 46">
                <a:extLst>
                  <a:ext uri="{FF2B5EF4-FFF2-40B4-BE49-F238E27FC236}">
                    <a16:creationId xmlns:a16="http://schemas.microsoft.com/office/drawing/2014/main" id="{01C5C2BA-A61A-4589-86D7-373A07B7673F}"/>
                  </a:ext>
                </a:extLst>
              </p:cNvPr>
              <p:cNvSpPr txBox="1">
                <a:spLocks noRot="1" noChangeAspect="1" noMove="1" noResize="1" noEditPoints="1" noAdjustHandles="1" noChangeArrowheads="1" noChangeShapeType="1" noTextEdit="1"/>
              </p:cNvSpPr>
              <p:nvPr/>
            </p:nvSpPr>
            <p:spPr>
              <a:xfrm>
                <a:off x="6813125" y="4869869"/>
                <a:ext cx="4662366" cy="100572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Szövegdoboz 47">
                <a:extLst>
                  <a:ext uri="{FF2B5EF4-FFF2-40B4-BE49-F238E27FC236}">
                    <a16:creationId xmlns:a16="http://schemas.microsoft.com/office/drawing/2014/main" id="{6AE84983-A540-433E-9DF1-E08824330548}"/>
                  </a:ext>
                </a:extLst>
              </p:cNvPr>
              <p:cNvSpPr txBox="1"/>
              <p:nvPr/>
            </p:nvSpPr>
            <p:spPr>
              <a:xfrm>
                <a:off x="7001482" y="3850365"/>
                <a:ext cx="3832844" cy="9239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i="1" smtClean="0">
                              <a:latin typeface="Cambria Math" panose="02040503050406030204" pitchFamily="18" charset="0"/>
                              <a:ea typeface="Cambria Math" panose="02040503050406030204" pitchFamily="18" charset="0"/>
                            </a:rPr>
                          </m:ctrlPr>
                        </m:sSubPr>
                        <m:e>
                          <m:r>
                            <m:rPr>
                              <m:sty m:val="p"/>
                            </m:rPr>
                            <a:rPr lang="el-GR" sz="3200" i="1" smtClean="0">
                              <a:latin typeface="Cambria Math" panose="02040503050406030204" pitchFamily="18" charset="0"/>
                              <a:ea typeface="Cambria Math" panose="02040503050406030204" pitchFamily="18" charset="0"/>
                            </a:rPr>
                            <m:t>Λ</m:t>
                          </m:r>
                        </m:e>
                        <m:sub>
                          <m:r>
                            <a:rPr lang="hu-HU" sz="3200" b="0" i="1" smtClean="0">
                              <a:latin typeface="Cambria Math" panose="02040503050406030204" pitchFamily="18" charset="0"/>
                              <a:ea typeface="Cambria Math" panose="02040503050406030204" pitchFamily="18" charset="0"/>
                            </a:rPr>
                            <m:t>1</m:t>
                          </m:r>
                        </m:sub>
                      </m:sSub>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i="1">
                                  <a:latin typeface="Cambria Math" panose="02040503050406030204" pitchFamily="18" charset="0"/>
                                  <a:ea typeface="Cambria Math" panose="02040503050406030204" pitchFamily="18" charset="0"/>
                                </a:rPr>
                                <m:t>1</m:t>
                              </m:r>
                            </m:sub>
                          </m:sSub>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Sub>
                        </m:den>
                      </m:f>
                      <m:r>
                        <a:rPr lang="hu-HU" sz="3200" b="0" i="1"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and</m:t>
                      </m:r>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 </m:t>
                          </m:r>
                          <m:r>
                            <m:rPr>
                              <m:sty m:val="p"/>
                            </m:rPr>
                            <a:rPr lang="el-GR" sz="3200" i="1">
                              <a:latin typeface="Cambria Math" panose="02040503050406030204" pitchFamily="18" charset="0"/>
                              <a:ea typeface="Cambria Math" panose="02040503050406030204" pitchFamily="18" charset="0"/>
                            </a:rPr>
                            <m:t>Λ</m:t>
                          </m:r>
                        </m:e>
                        <m:sub>
                          <m:r>
                            <a:rPr lang="hu-HU" sz="3200" b="0" i="1" smtClean="0">
                              <a:latin typeface="Cambria Math" panose="02040503050406030204" pitchFamily="18" charset="0"/>
                              <a:ea typeface="Cambria Math" panose="02040503050406030204" pitchFamily="18" charset="0"/>
                            </a:rPr>
                            <m:t>2</m:t>
                          </m:r>
                        </m:sub>
                      </m:sSub>
                      <m:r>
                        <a:rPr lang="hu-HU" sz="3200" i="1">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2</m:t>
                              </m:r>
                            </m:sub>
                          </m:sSub>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i="1">
                                  <a:latin typeface="Cambria Math" panose="02040503050406030204" pitchFamily="18" charset="0"/>
                                  <a:ea typeface="Cambria Math" panose="02040503050406030204" pitchFamily="18" charset="0"/>
                                </a:rPr>
                                <m:t>2</m:t>
                              </m:r>
                            </m:sub>
                          </m:sSub>
                        </m:den>
                      </m:f>
                    </m:oMath>
                  </m:oMathPara>
                </a14:m>
                <a:endParaRPr lang="hu-HU" sz="3200" dirty="0"/>
              </a:p>
            </p:txBody>
          </p:sp>
        </mc:Choice>
        <mc:Fallback xmlns="">
          <p:sp>
            <p:nvSpPr>
              <p:cNvPr id="48" name="Szövegdoboz 47">
                <a:extLst>
                  <a:ext uri="{FF2B5EF4-FFF2-40B4-BE49-F238E27FC236}">
                    <a16:creationId xmlns:a16="http://schemas.microsoft.com/office/drawing/2014/main" id="{6AE84983-A540-433E-9DF1-E08824330548}"/>
                  </a:ext>
                </a:extLst>
              </p:cNvPr>
              <p:cNvSpPr txBox="1">
                <a:spLocks noRot="1" noChangeAspect="1" noMove="1" noResize="1" noEditPoints="1" noAdjustHandles="1" noChangeArrowheads="1" noChangeShapeType="1" noTextEdit="1"/>
              </p:cNvSpPr>
              <p:nvPr/>
            </p:nvSpPr>
            <p:spPr>
              <a:xfrm>
                <a:off x="7001482" y="3850365"/>
                <a:ext cx="3832844" cy="923971"/>
              </a:xfrm>
              <a:prstGeom prst="rect">
                <a:avLst/>
              </a:prstGeom>
              <a:blipFill>
                <a:blip r:embed="rId5"/>
                <a:stretch>
                  <a:fillRect/>
                </a:stretch>
              </a:blipFill>
            </p:spPr>
            <p:txBody>
              <a:bodyPr/>
              <a:lstStyle/>
              <a:p>
                <a:r>
                  <a:rPr lang="en-US">
                    <a:noFill/>
                  </a:rPr>
                  <a:t> </a:t>
                </a:r>
              </a:p>
            </p:txBody>
          </p:sp>
        </mc:Fallback>
      </mc:AlternateContent>
      <p:sp>
        <p:nvSpPr>
          <p:cNvPr id="49" name="Szövegdoboz 48">
            <a:extLst>
              <a:ext uri="{FF2B5EF4-FFF2-40B4-BE49-F238E27FC236}">
                <a16:creationId xmlns:a16="http://schemas.microsoft.com/office/drawing/2014/main" id="{C96B49A0-4751-4AB1-B538-AF1FA7AC2E9F}"/>
              </a:ext>
            </a:extLst>
          </p:cNvPr>
          <p:cNvSpPr txBox="1"/>
          <p:nvPr/>
        </p:nvSpPr>
        <p:spPr>
          <a:xfrm>
            <a:off x="5144456" y="1591513"/>
            <a:ext cx="5503430" cy="523220"/>
          </a:xfrm>
          <a:prstGeom prst="rect">
            <a:avLst/>
          </a:prstGeom>
          <a:no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Let us prove the previous statement! </a:t>
            </a:r>
            <a:endParaRPr lang="hu-HU" sz="2800" dirty="0">
              <a:latin typeface="Times New Roman" panose="02020603050405020304" pitchFamily="18" charset="0"/>
              <a:cs typeface="Times New Roman" panose="02020603050405020304" pitchFamily="18" charset="0"/>
            </a:endParaRPr>
          </a:p>
        </p:txBody>
      </p:sp>
      <p:sp>
        <p:nvSpPr>
          <p:cNvPr id="51" name="Szövegdoboz 50">
            <a:extLst>
              <a:ext uri="{FF2B5EF4-FFF2-40B4-BE49-F238E27FC236}">
                <a16:creationId xmlns:a16="http://schemas.microsoft.com/office/drawing/2014/main" id="{DF0F6103-AB8F-40BD-A659-A4B006750EA4}"/>
              </a:ext>
            </a:extLst>
          </p:cNvPr>
          <p:cNvSpPr txBox="1"/>
          <p:nvPr/>
        </p:nvSpPr>
        <p:spPr>
          <a:xfrm>
            <a:off x="4256920" y="5074450"/>
            <a:ext cx="1928733" cy="523220"/>
          </a:xfrm>
          <a:prstGeom prst="rect">
            <a:avLst/>
          </a:prstGeom>
          <a:no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...and thus...</a:t>
            </a:r>
            <a:endParaRPr lang="hu-HU" sz="2800" dirty="0">
              <a:latin typeface="Times New Roman" panose="02020603050405020304" pitchFamily="18" charset="0"/>
              <a:cs typeface="Times New Roman" panose="02020603050405020304" pitchFamily="18" charset="0"/>
            </a:endParaRPr>
          </a:p>
        </p:txBody>
      </p:sp>
      <p:sp>
        <p:nvSpPr>
          <p:cNvPr id="52" name="Szövegdoboz 51">
            <a:extLst>
              <a:ext uri="{FF2B5EF4-FFF2-40B4-BE49-F238E27FC236}">
                <a16:creationId xmlns:a16="http://schemas.microsoft.com/office/drawing/2014/main" id="{7BF26978-D273-441C-AFAD-449E1A02B9A6}"/>
              </a:ext>
            </a:extLst>
          </p:cNvPr>
          <p:cNvSpPr txBox="1"/>
          <p:nvPr/>
        </p:nvSpPr>
        <p:spPr>
          <a:xfrm>
            <a:off x="4312762" y="3995569"/>
            <a:ext cx="1848583" cy="523220"/>
          </a:xfrm>
          <a:prstGeom prst="rect">
            <a:avLst/>
          </a:prstGeom>
          <a:no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In addition:</a:t>
            </a:r>
            <a:endParaRPr lang="hu-HU" sz="2800" dirty="0">
              <a:latin typeface="Times New Roman" panose="02020603050405020304" pitchFamily="18" charset="0"/>
              <a:cs typeface="Times New Roman" panose="02020603050405020304" pitchFamily="18" charset="0"/>
            </a:endParaRPr>
          </a:p>
        </p:txBody>
      </p:sp>
      <p:sp>
        <p:nvSpPr>
          <p:cNvPr id="53" name="Szövegdoboz 52">
            <a:extLst>
              <a:ext uri="{FF2B5EF4-FFF2-40B4-BE49-F238E27FC236}">
                <a16:creationId xmlns:a16="http://schemas.microsoft.com/office/drawing/2014/main" id="{11616378-9BA8-4E6D-9BFF-E8D900655852}"/>
              </a:ext>
            </a:extLst>
          </p:cNvPr>
          <p:cNvSpPr txBox="1"/>
          <p:nvPr/>
        </p:nvSpPr>
        <p:spPr>
          <a:xfrm>
            <a:off x="3803181" y="5884989"/>
            <a:ext cx="7912744" cy="523220"/>
          </a:xfrm>
          <a:prstGeom prst="rect">
            <a:avLst/>
          </a:prstGeom>
          <a:no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It is obvious that molar conductance does not change!</a:t>
            </a:r>
            <a:endParaRPr lang="hu-HU" sz="2800" dirty="0">
              <a:latin typeface="Times New Roman" panose="02020603050405020304" pitchFamily="18" charset="0"/>
              <a:cs typeface="Times New Roman" panose="02020603050405020304" pitchFamily="18" charset="0"/>
            </a:endParaRPr>
          </a:p>
        </p:txBody>
      </p:sp>
      <p:sp>
        <p:nvSpPr>
          <p:cNvPr id="55" name="Szövegdoboz 54">
            <a:extLst>
              <a:ext uri="{FF2B5EF4-FFF2-40B4-BE49-F238E27FC236}">
                <a16:creationId xmlns:a16="http://schemas.microsoft.com/office/drawing/2014/main" id="{C73A630D-5903-4D9C-9F45-F020533D76FF}"/>
              </a:ext>
            </a:extLst>
          </p:cNvPr>
          <p:cNvSpPr txBox="1"/>
          <p:nvPr/>
        </p:nvSpPr>
        <p:spPr>
          <a:xfrm>
            <a:off x="4250949" y="2230527"/>
            <a:ext cx="7428861" cy="954107"/>
          </a:xfrm>
          <a:prstGeom prst="rect">
            <a:avLst/>
          </a:prstGeom>
          <a:noFill/>
        </p:spPr>
        <p:txBody>
          <a:bodyPr wrap="square" rtlCol="0">
            <a:spAutoFit/>
          </a:bodyPr>
          <a:lstStyle/>
          <a:p>
            <a:pPr algn="ctr"/>
            <a:r>
              <a:rPr lang="hu-HU" sz="2800" dirty="0" smtClean="0">
                <a:latin typeface="Times New Roman" panose="02020603050405020304" pitchFamily="18" charset="0"/>
                <a:cs typeface="Times New Roman" panose="02020603050405020304" pitchFamily="18" charset="0"/>
              </a:rPr>
              <a:t>Dilute the solution by a factor of 2! Concentration and specific conductance then:</a:t>
            </a:r>
            <a:endParaRPr lang="hu-HU" sz="2800" dirty="0">
              <a:latin typeface="Times New Roman" panose="02020603050405020304" pitchFamily="18" charset="0"/>
              <a:cs typeface="Times New Roman" panose="02020603050405020304" pitchFamily="18" charset="0"/>
            </a:endParaRPr>
          </a:p>
        </p:txBody>
      </p:sp>
      <p:sp>
        <p:nvSpPr>
          <p:cNvPr id="50" name="Cím 3">
            <a:extLst>
              <a:ext uri="{FF2B5EF4-FFF2-40B4-BE49-F238E27FC236}">
                <a16:creationId xmlns:a16="http://schemas.microsoft.com/office/drawing/2014/main" id="{F7234C8F-880A-4ECC-83F4-DDD9487B32F5}"/>
              </a:ext>
            </a:extLst>
          </p:cNvPr>
          <p:cNvSpPr>
            <a:spLocks noGrp="1"/>
          </p:cNvSpPr>
          <p:nvPr>
            <p:ph type="title"/>
          </p:nvPr>
        </p:nvSpPr>
        <p:spPr>
          <a:xfrm>
            <a:off x="838200" y="36512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Molar conductivity</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757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500" fill="hold"/>
                                        <p:tgtEl>
                                          <p:spTgt spid="55"/>
                                        </p:tgtEl>
                                        <p:attrNameLst>
                                          <p:attrName>ppt_x</p:attrName>
                                        </p:attrNameLst>
                                      </p:cBhvr>
                                      <p:tavLst>
                                        <p:tav tm="0">
                                          <p:val>
                                            <p:strVal val="#ppt_x"/>
                                          </p:val>
                                        </p:tav>
                                        <p:tav tm="100000">
                                          <p:val>
                                            <p:strVal val="#ppt_x"/>
                                          </p:val>
                                        </p:tav>
                                      </p:tavLst>
                                    </p:anim>
                                    <p:anim calcmode="lin" valueType="num">
                                      <p:cBhvr additive="base">
                                        <p:cTn id="12" dur="500" fill="hold"/>
                                        <p:tgtEl>
                                          <p:spTgt spid="5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 presetClass="entr" presetSubtype="0" fill="hold" nodeType="afterEffect">
                                  <p:stCondLst>
                                    <p:cond delay="1000"/>
                                  </p:stCondLst>
                                  <p:childTnLst>
                                    <p:set>
                                      <p:cBhvr>
                                        <p:cTn id="15" dur="1" fill="hold">
                                          <p:stCondLst>
                                            <p:cond delay="0"/>
                                          </p:stCondLst>
                                        </p:cTn>
                                        <p:tgtEl>
                                          <p:spTgt spid="41"/>
                                        </p:tgtEl>
                                        <p:attrNameLst>
                                          <p:attrName>style.visibility</p:attrName>
                                        </p:attrNameLst>
                                      </p:cBhvr>
                                      <p:to>
                                        <p:strVal val="visible"/>
                                      </p:to>
                                    </p:set>
                                  </p:childTnLst>
                                </p:cTn>
                              </p:par>
                              <p:par>
                                <p:cTn id="16" presetID="2" presetClass="entr" presetSubtype="4" fill="hold" grpId="0" nodeType="withEffect">
                                  <p:stCondLst>
                                    <p:cond delay="0"/>
                                  </p:stCondLst>
                                  <p:childTnLst>
                                    <p:set>
                                      <p:cBhvr>
                                        <p:cTn id="17" dur="1" fill="hold">
                                          <p:stCondLst>
                                            <p:cond delay="0"/>
                                          </p:stCondLst>
                                        </p:cTn>
                                        <p:tgtEl>
                                          <p:spTgt spid="46"/>
                                        </p:tgtEl>
                                        <p:attrNameLst>
                                          <p:attrName>style.visibility</p:attrName>
                                        </p:attrNameLst>
                                      </p:cBhvr>
                                      <p:to>
                                        <p:strVal val="visible"/>
                                      </p:to>
                                    </p:set>
                                    <p:anim calcmode="lin" valueType="num">
                                      <p:cBhvr additive="base">
                                        <p:cTn id="18" dur="500" fill="hold"/>
                                        <p:tgtEl>
                                          <p:spTgt spid="46"/>
                                        </p:tgtEl>
                                        <p:attrNameLst>
                                          <p:attrName>ppt_x</p:attrName>
                                        </p:attrNameLst>
                                      </p:cBhvr>
                                      <p:tavLst>
                                        <p:tav tm="0">
                                          <p:val>
                                            <p:strVal val="#ppt_x"/>
                                          </p:val>
                                        </p:tav>
                                        <p:tav tm="100000">
                                          <p:val>
                                            <p:strVal val="#ppt_x"/>
                                          </p:val>
                                        </p:tav>
                                      </p:tavLst>
                                    </p:anim>
                                    <p:anim calcmode="lin" valueType="num">
                                      <p:cBhvr additive="base">
                                        <p:cTn id="19"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2"/>
                                        </p:tgtEl>
                                        <p:attrNameLst>
                                          <p:attrName>style.visibility</p:attrName>
                                        </p:attrNameLst>
                                      </p:cBhvr>
                                      <p:to>
                                        <p:strVal val="visible"/>
                                      </p:to>
                                    </p:set>
                                    <p:anim calcmode="lin" valueType="num">
                                      <p:cBhvr additive="base">
                                        <p:cTn id="24" dur="500" fill="hold"/>
                                        <p:tgtEl>
                                          <p:spTgt spid="52"/>
                                        </p:tgtEl>
                                        <p:attrNameLst>
                                          <p:attrName>ppt_x</p:attrName>
                                        </p:attrNameLst>
                                      </p:cBhvr>
                                      <p:tavLst>
                                        <p:tav tm="0">
                                          <p:val>
                                            <p:strVal val="#ppt_x"/>
                                          </p:val>
                                        </p:tav>
                                        <p:tav tm="100000">
                                          <p:val>
                                            <p:strVal val="#ppt_x"/>
                                          </p:val>
                                        </p:tav>
                                      </p:tavLst>
                                    </p:anim>
                                    <p:anim calcmode="lin" valueType="num">
                                      <p:cBhvr additive="base">
                                        <p:cTn id="25" dur="500" fill="hold"/>
                                        <p:tgtEl>
                                          <p:spTgt spid="52"/>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8"/>
                                        </p:tgtEl>
                                        <p:attrNameLst>
                                          <p:attrName>style.visibility</p:attrName>
                                        </p:attrNameLst>
                                      </p:cBhvr>
                                      <p:to>
                                        <p:strVal val="visible"/>
                                      </p:to>
                                    </p:set>
                                    <p:anim calcmode="lin" valueType="num">
                                      <p:cBhvr additive="base">
                                        <p:cTn id="28" dur="500" fill="hold"/>
                                        <p:tgtEl>
                                          <p:spTgt spid="48"/>
                                        </p:tgtEl>
                                        <p:attrNameLst>
                                          <p:attrName>ppt_x</p:attrName>
                                        </p:attrNameLst>
                                      </p:cBhvr>
                                      <p:tavLst>
                                        <p:tav tm="0">
                                          <p:val>
                                            <p:strVal val="#ppt_x"/>
                                          </p:val>
                                        </p:tav>
                                        <p:tav tm="100000">
                                          <p:val>
                                            <p:strVal val="#ppt_x"/>
                                          </p:val>
                                        </p:tav>
                                      </p:tavLst>
                                    </p:anim>
                                    <p:anim calcmode="lin" valueType="num">
                                      <p:cBhvr additive="base">
                                        <p:cTn id="29" dur="500" fill="hold"/>
                                        <p:tgtEl>
                                          <p:spTgt spid="48"/>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ID="2" presetClass="entr" presetSubtype="4" fill="hold" grpId="0" nodeType="afterEffect">
                                  <p:stCondLst>
                                    <p:cond delay="1000"/>
                                  </p:stCondLst>
                                  <p:childTnLst>
                                    <p:set>
                                      <p:cBhvr>
                                        <p:cTn id="32" dur="1" fill="hold">
                                          <p:stCondLst>
                                            <p:cond delay="0"/>
                                          </p:stCondLst>
                                        </p:cTn>
                                        <p:tgtEl>
                                          <p:spTgt spid="51"/>
                                        </p:tgtEl>
                                        <p:attrNameLst>
                                          <p:attrName>style.visibility</p:attrName>
                                        </p:attrNameLst>
                                      </p:cBhvr>
                                      <p:to>
                                        <p:strVal val="visible"/>
                                      </p:to>
                                    </p:set>
                                    <p:anim calcmode="lin" valueType="num">
                                      <p:cBhvr additive="base">
                                        <p:cTn id="33" dur="500" fill="hold"/>
                                        <p:tgtEl>
                                          <p:spTgt spid="51"/>
                                        </p:tgtEl>
                                        <p:attrNameLst>
                                          <p:attrName>ppt_x</p:attrName>
                                        </p:attrNameLst>
                                      </p:cBhvr>
                                      <p:tavLst>
                                        <p:tav tm="0">
                                          <p:val>
                                            <p:strVal val="#ppt_x"/>
                                          </p:val>
                                        </p:tav>
                                        <p:tav tm="100000">
                                          <p:val>
                                            <p:strVal val="#ppt_x"/>
                                          </p:val>
                                        </p:tav>
                                      </p:tavLst>
                                    </p:anim>
                                    <p:anim calcmode="lin" valueType="num">
                                      <p:cBhvr additive="base">
                                        <p:cTn id="34" dur="500" fill="hold"/>
                                        <p:tgtEl>
                                          <p:spTgt spid="51"/>
                                        </p:tgtEl>
                                        <p:attrNameLst>
                                          <p:attrName>ppt_y</p:attrName>
                                        </p:attrNameLst>
                                      </p:cBhvr>
                                      <p:tavLst>
                                        <p:tav tm="0">
                                          <p:val>
                                            <p:strVal val="1+#ppt_h/2"/>
                                          </p:val>
                                        </p:tav>
                                        <p:tav tm="100000">
                                          <p:val>
                                            <p:strVal val="#ppt_y"/>
                                          </p:val>
                                        </p:tav>
                                      </p:tavLst>
                                    </p:anim>
                                  </p:childTnLst>
                                </p:cTn>
                              </p:par>
                            </p:childTnLst>
                          </p:cTn>
                        </p:par>
                        <p:par>
                          <p:cTn id="35" fill="hold">
                            <p:stCondLst>
                              <p:cond delay="2000"/>
                            </p:stCondLst>
                            <p:childTnLst>
                              <p:par>
                                <p:cTn id="36" presetID="2" presetClass="entr" presetSubtype="4" fill="hold" grpId="0" nodeType="afterEffect">
                                  <p:stCondLst>
                                    <p:cond delay="1000"/>
                                  </p:stCondLst>
                                  <p:childTnLst>
                                    <p:set>
                                      <p:cBhvr>
                                        <p:cTn id="37" dur="1" fill="hold">
                                          <p:stCondLst>
                                            <p:cond delay="0"/>
                                          </p:stCondLst>
                                        </p:cTn>
                                        <p:tgtEl>
                                          <p:spTgt spid="47"/>
                                        </p:tgtEl>
                                        <p:attrNameLst>
                                          <p:attrName>style.visibility</p:attrName>
                                        </p:attrNameLst>
                                      </p:cBhvr>
                                      <p:to>
                                        <p:strVal val="visible"/>
                                      </p:to>
                                    </p:set>
                                    <p:anim calcmode="lin" valueType="num">
                                      <p:cBhvr additive="base">
                                        <p:cTn id="38" dur="500" fill="hold"/>
                                        <p:tgtEl>
                                          <p:spTgt spid="47"/>
                                        </p:tgtEl>
                                        <p:attrNameLst>
                                          <p:attrName>ppt_x</p:attrName>
                                        </p:attrNameLst>
                                      </p:cBhvr>
                                      <p:tavLst>
                                        <p:tav tm="0">
                                          <p:val>
                                            <p:strVal val="#ppt_x"/>
                                          </p:val>
                                        </p:tav>
                                        <p:tav tm="100000">
                                          <p:val>
                                            <p:strVal val="#ppt_x"/>
                                          </p:val>
                                        </p:tav>
                                      </p:tavLst>
                                    </p:anim>
                                    <p:anim calcmode="lin" valueType="num">
                                      <p:cBhvr additive="base">
                                        <p:cTn id="39"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grpId="0" nodeType="clickEffect">
                                  <p:stCondLst>
                                    <p:cond delay="0"/>
                                  </p:stCondLst>
                                  <p:childTnLst>
                                    <p:set>
                                      <p:cBhvr>
                                        <p:cTn id="43" dur="1" fill="hold">
                                          <p:stCondLst>
                                            <p:cond delay="0"/>
                                          </p:stCondLst>
                                        </p:cTn>
                                        <p:tgtEl>
                                          <p:spTgt spid="53"/>
                                        </p:tgtEl>
                                        <p:attrNameLst>
                                          <p:attrName>style.visibility</p:attrName>
                                        </p:attrNameLst>
                                      </p:cBhvr>
                                      <p:to>
                                        <p:strVal val="visible"/>
                                      </p:to>
                                    </p:set>
                                    <p:animEffect transition="in" filter="fade">
                                      <p:cBhvr>
                                        <p:cTn id="44" dur="2000"/>
                                        <p:tgtEl>
                                          <p:spTgt spid="53"/>
                                        </p:tgtEl>
                                      </p:cBhvr>
                                    </p:animEffect>
                                    <p:anim calcmode="lin" valueType="num">
                                      <p:cBhvr>
                                        <p:cTn id="45" dur="2000" fill="hold"/>
                                        <p:tgtEl>
                                          <p:spTgt spid="53"/>
                                        </p:tgtEl>
                                        <p:attrNameLst>
                                          <p:attrName>ppt_w</p:attrName>
                                        </p:attrNameLst>
                                      </p:cBhvr>
                                      <p:tavLst>
                                        <p:tav tm="0" fmla="#ppt_w*sin(2.5*pi*$)">
                                          <p:val>
                                            <p:fltVal val="0"/>
                                          </p:val>
                                        </p:tav>
                                        <p:tav tm="100000">
                                          <p:val>
                                            <p:fltVal val="1"/>
                                          </p:val>
                                        </p:tav>
                                      </p:tavLst>
                                    </p:anim>
                                    <p:anim calcmode="lin" valueType="num">
                                      <p:cBhvr>
                                        <p:cTn id="46" dur="2000" fill="hold"/>
                                        <p:tgtEl>
                                          <p:spTgt spid="5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51" grpId="0"/>
      <p:bldP spid="52" grpId="0"/>
      <p:bldP spid="53" grpId="0"/>
      <p:bldP spid="5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2159847"/>
            <a:ext cx="11582400" cy="4064488"/>
          </a:xfrm>
        </p:spPr>
        <p:txBody>
          <a:bodyPr>
            <a:normAutofit/>
          </a:bodyPr>
          <a:lstStyle/>
          <a:p>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infinite</a:t>
            </a:r>
            <a:r>
              <a:rPr lang="hu-HU" dirty="0" smtClean="0">
                <a:latin typeface="Times New Roman" panose="02020603050405020304" pitchFamily="18" charset="0"/>
                <a:cs typeface="Times New Roman" panose="02020603050405020304" pitchFamily="18" charset="0"/>
              </a:rPr>
              <a:t>ly</a:t>
            </a:r>
            <a:r>
              <a:rPr lang="en-US" dirty="0" smtClean="0">
                <a:latin typeface="Times New Roman" panose="02020603050405020304" pitchFamily="18" charset="0"/>
                <a:cs typeface="Times New Roman" panose="02020603050405020304" pitchFamily="18" charset="0"/>
              </a:rPr>
              <a:t> dilute</a:t>
            </a:r>
            <a:r>
              <a:rPr lang="hu-HU" dirty="0" smtClean="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solution, oppositely charged ions move independently of each other,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conductance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 sum of the </a:t>
            </a:r>
            <a:r>
              <a:rPr lang="en-US" dirty="0" err="1">
                <a:latin typeface="Times New Roman" panose="02020603050405020304" pitchFamily="18" charset="0"/>
                <a:cs typeface="Times New Roman" panose="02020603050405020304" pitchFamily="18" charset="0"/>
              </a:rPr>
              <a:t>conductances</a:t>
            </a:r>
            <a:r>
              <a:rPr lang="en-US" dirty="0">
                <a:latin typeface="Times New Roman" panose="02020603050405020304" pitchFamily="18" charset="0"/>
                <a:cs typeface="Times New Roman" panose="02020603050405020304" pitchFamily="18" charset="0"/>
              </a:rPr>
              <a:t> of the anions and cations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spcBef>
                <a:spcPts val="10000"/>
              </a:spcBef>
            </a:pPr>
            <a:r>
              <a:rPr lang="hu-HU" dirty="0" smtClean="0">
                <a:latin typeface="Times New Roman" panose="02020603050405020304" pitchFamily="18" charset="0"/>
                <a:cs typeface="Times New Roman" panose="02020603050405020304" pitchFamily="18" charset="0"/>
              </a:rPr>
              <a:t>Accordingly,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from the molar </a:t>
            </a:r>
            <a:r>
              <a:rPr lang="en-US" dirty="0" smtClean="0">
                <a:latin typeface="Times New Roman" panose="02020603050405020304" pitchFamily="18" charset="0"/>
                <a:cs typeface="Times New Roman" panose="02020603050405020304" pitchFamily="18" charset="0"/>
              </a:rPr>
              <a:t>conductivities </a:t>
            </a:r>
            <a:r>
              <a:rPr lang="en-US" dirty="0">
                <a:latin typeface="Times New Roman" panose="02020603050405020304" pitchFamily="18" charset="0"/>
                <a:cs typeface="Times New Roman" panose="02020603050405020304" pitchFamily="18" charset="0"/>
              </a:rPr>
              <a:t>of infinite dilute solutions of salts with different compositions, the corresponding values for each ion can be </a:t>
            </a:r>
            <a:r>
              <a:rPr lang="en-US" dirty="0" smtClean="0">
                <a:latin typeface="Times New Roman" panose="02020603050405020304" pitchFamily="18" charset="0"/>
                <a:cs typeface="Times New Roman" panose="02020603050405020304" pitchFamily="18" charset="0"/>
              </a:rPr>
              <a:t>calculated</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They </a:t>
            </a:r>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be found in </a:t>
            </a:r>
            <a:r>
              <a:rPr lang="en-US" dirty="0" smtClean="0">
                <a:latin typeface="Times New Roman" panose="02020603050405020304" pitchFamily="18" charset="0"/>
                <a:cs typeface="Times New Roman" panose="02020603050405020304" pitchFamily="18" charset="0"/>
              </a:rPr>
              <a:t>tables</a:t>
            </a:r>
            <a:r>
              <a:rPr lang="hu-HU" dirty="0" smtClean="0">
                <a:latin typeface="Times New Roman" panose="02020603050405020304" pitchFamily="18" charset="0"/>
                <a:cs typeface="Times New Roman" panose="02020603050405020304" pitchFamily="18" charset="0"/>
              </a:rPr>
              <a:t> and handbooks!</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4CCA53DD-44E6-4CF6-B3BB-101BF6846AC6}"/>
                  </a:ext>
                </a:extLst>
              </p:cNvPr>
              <p:cNvSpPr txBox="1"/>
              <p:nvPr/>
            </p:nvSpPr>
            <p:spPr>
              <a:xfrm>
                <a:off x="490330" y="3473113"/>
                <a:ext cx="11251096" cy="986552"/>
              </a:xfrm>
              <a:prstGeom prst="rect">
                <a:avLst/>
              </a:prstGeom>
              <a:noFill/>
            </p:spPr>
            <p:txBody>
              <a:bodyPr wrap="square" lIns="0" tIns="0" rIns="0" bIns="0" rtlCol="0">
                <a:spAutoFit/>
              </a:bodyPr>
              <a:lstStyle/>
              <a:p>
                <a:pPr algn="ctr"/>
                <a14:m>
                  <m:oMath xmlns:m="http://schemas.openxmlformats.org/officeDocument/2006/math">
                    <m:sSub>
                      <m:sSubPr>
                        <m:ctrlPr>
                          <a:rPr lang="el-GR" sz="3200" i="1" smtClean="0">
                            <a:latin typeface="Cambria Math" panose="02040503050406030204" pitchFamily="18" charset="0"/>
                            <a:ea typeface="Cambria Math" panose="02040503050406030204" pitchFamily="18" charset="0"/>
                          </a:rPr>
                        </m:ctrlPr>
                      </m:sSubPr>
                      <m:e>
                        <m:r>
                          <a:rPr lang="el-GR" sz="3200" i="1">
                            <a:latin typeface="Cambria Math" panose="02040503050406030204" pitchFamily="18" charset="0"/>
                            <a:ea typeface="Cambria Math" panose="02040503050406030204" pitchFamily="18" charset="0"/>
                          </a:rPr>
                          <m:t>𝛬</m:t>
                        </m:r>
                      </m:e>
                      <m:sub>
                        <m:r>
                          <a:rPr lang="el-GR" sz="3200" i="1" smtClean="0">
                            <a:latin typeface="Cambria Math" panose="02040503050406030204" pitchFamily="18" charset="0"/>
                            <a:ea typeface="Cambria Math" panose="02040503050406030204" pitchFamily="18" charset="0"/>
                          </a:rPr>
                          <m:t>∞</m:t>
                        </m:r>
                      </m:sub>
                    </m:sSub>
                    <m:r>
                      <a:rPr lang="hu-HU" sz="3200" b="0" i="1" smtClean="0">
                        <a:latin typeface="Cambria Math" panose="02040503050406030204" pitchFamily="18" charset="0"/>
                        <a:ea typeface="Cambria Math" panose="02040503050406030204" pitchFamily="18" charset="0"/>
                      </a:rPr>
                      <m:t>= </m:t>
                    </m:r>
                    <m:sSubSup>
                      <m:sSubSupPr>
                        <m:ctrlPr>
                          <a:rPr lang="hu-HU" sz="3200" b="0" i="1" smtClean="0">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m:t>
                        </m:r>
                      </m:e>
                      <m:sub>
                        <m: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=1</m:t>
                        </m:r>
                      </m:sub>
                      <m:sup>
                        <m:r>
                          <a:rPr lang="hu-HU" sz="3200" b="0" i="1" smtClean="0">
                            <a:latin typeface="Cambria Math" panose="02040503050406030204" pitchFamily="18" charset="0"/>
                            <a:ea typeface="Cambria Math" panose="02040503050406030204" pitchFamily="18" charset="0"/>
                          </a:rPr>
                          <m:t>𝑛</m:t>
                        </m:r>
                      </m:sup>
                    </m:sSubSup>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𝜈</m:t>
                        </m:r>
                      </m:e>
                      <m:sub>
                        <m:r>
                          <a:rPr lang="hu-HU" sz="3200" b="0" i="1" smtClean="0">
                            <a:latin typeface="Cambria Math" panose="02040503050406030204" pitchFamily="18" charset="0"/>
                            <a:ea typeface="Cambria Math" panose="02040503050406030204" pitchFamily="18" charset="0"/>
                          </a:rPr>
                          <m:t>𝑖</m:t>
                        </m:r>
                      </m:sub>
                    </m:sSub>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𝜆</m:t>
                        </m:r>
                      </m:e>
                      <m:sub>
                        <m:r>
                          <a:rPr lang="hu-HU" sz="3200" b="0" i="1" smtClean="0">
                            <a:latin typeface="Cambria Math" panose="02040503050406030204" pitchFamily="18" charset="0"/>
                            <a:ea typeface="Cambria Math" panose="02040503050406030204" pitchFamily="18" charset="0"/>
                          </a:rPr>
                          <m:t>𝑖</m:t>
                        </m:r>
                      </m:sub>
                    </m:sSub>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where</m:t>
                    </m:r>
                    <m:r>
                      <a:rPr lang="hu-HU" sz="3200" b="0" i="0" smtClean="0">
                        <a:latin typeface="Cambria Math" panose="02040503050406030204" pitchFamily="18" charset="0"/>
                        <a:ea typeface="Cambria Math" panose="02040503050406030204" pitchFamily="18" charset="0"/>
                      </a:rPr>
                      <m:t> </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𝜆</m:t>
                        </m:r>
                      </m:e>
                      <m:sub>
                        <m:r>
                          <a:rPr lang="hu-HU" sz="3200" i="1">
                            <a:latin typeface="Cambria Math" panose="02040503050406030204" pitchFamily="18" charset="0"/>
                            <a:ea typeface="Cambria Math" panose="02040503050406030204" pitchFamily="18" charset="0"/>
                          </a:rPr>
                          <m:t>𝑖</m:t>
                        </m:r>
                      </m:sub>
                    </m:sSub>
                    <m:r>
                      <a:rPr lang="hu-HU" sz="3200" b="0" i="1"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is</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the</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molar</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conductance</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of</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ion</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m:t>
                    </m:r>
                  </m:oMath>
                </a14:m>
                <a:r>
                  <a:rPr lang="hu-HU" sz="3200" b="0" i="1" dirty="0" smtClean="0">
                    <a:latin typeface="Cambria Math" panose="02040503050406030204" pitchFamily="18" charset="0"/>
                    <a:ea typeface="Cambria Math" panose="02040503050406030204" pitchFamily="18" charset="0"/>
                  </a:rPr>
                  <a:t> </a:t>
                </a:r>
                <a:r>
                  <a:rPr lang="hu-HU" sz="3200" b="0" dirty="0" smtClean="0">
                    <a:latin typeface="Times New Roman" panose="02020603050405020304" pitchFamily="18" charset="0"/>
                    <a:ea typeface="Cambria Math" panose="02040503050406030204" pitchFamily="18" charset="0"/>
                    <a:cs typeface="Times New Roman" panose="02020603050405020304" pitchFamily="18" charset="0"/>
                  </a:rPr>
                  <a:t>and</a:t>
                </a:r>
                <a:r>
                  <a:rPr lang="hu-HU" sz="3200" b="0" dirty="0">
                    <a:latin typeface="Times New Roman" panose="02020603050405020304" pitchFamily="18" charset="0"/>
                    <a:ea typeface="Cambria Math" panose="02040503050406030204" pitchFamily="18" charset="0"/>
                    <a:cs typeface="Times New Roman" panose="02020603050405020304" pitchFamily="18" charset="0"/>
                  </a:rPr>
                  <a:t> </a:t>
                </a:r>
                <a14:m>
                  <m:oMath xmlns:m="http://schemas.openxmlformats.org/officeDocument/2006/math">
                    <m:r>
                      <a:rPr lang="hu-HU" sz="3200" b="0" i="1" smtClean="0">
                        <a:latin typeface="Cambria Math" panose="02040503050406030204" pitchFamily="18" charset="0"/>
                        <a:ea typeface="Cambria Math" panose="02040503050406030204" pitchFamily="18" charset="0"/>
                      </a:rPr>
                      <m:t> </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𝜈</m:t>
                        </m:r>
                      </m:e>
                      <m:sub>
                        <m:r>
                          <a:rPr lang="hu-HU" sz="3200" i="1">
                            <a:latin typeface="Cambria Math" panose="02040503050406030204" pitchFamily="18" charset="0"/>
                            <a:ea typeface="Cambria Math" panose="02040503050406030204" pitchFamily="18" charset="0"/>
                          </a:rPr>
                          <m:t>𝑖</m:t>
                        </m:r>
                      </m:sub>
                    </m:sSub>
                    <m:r>
                      <a:rPr lang="hu-HU" sz="3200" b="0" i="1"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is</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its</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stochiometric</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number</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in</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the</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electrolyte</m:t>
                    </m:r>
                    <m:r>
                      <a:rPr lang="hu-HU" sz="3200" b="0" i="0" smtClean="0">
                        <a:latin typeface="Cambria Math" panose="02040503050406030204" pitchFamily="18" charset="0"/>
                        <a:ea typeface="Cambria Math" panose="02040503050406030204" pitchFamily="18" charset="0"/>
                      </a:rPr>
                      <m:t>.</m:t>
                    </m:r>
                  </m:oMath>
                </a14:m>
                <a:endParaRPr lang="hu-HU" sz="3200" dirty="0">
                  <a:latin typeface="Times New Roman" panose="02020603050405020304" pitchFamily="18" charset="0"/>
                  <a:cs typeface="Times New Roman" panose="02020603050405020304" pitchFamily="18" charset="0"/>
                </a:endParaRPr>
              </a:p>
            </p:txBody>
          </p:sp>
        </mc:Choice>
        <mc:Fallback xmlns="">
          <p:sp>
            <p:nvSpPr>
              <p:cNvPr id="4" name="Szövegdoboz 3">
                <a:extLst>
                  <a:ext uri="{FF2B5EF4-FFF2-40B4-BE49-F238E27FC236}">
                    <a16:creationId xmlns:a16="http://schemas.microsoft.com/office/drawing/2014/main" id="{4CCA53DD-44E6-4CF6-B3BB-101BF6846AC6}"/>
                  </a:ext>
                </a:extLst>
              </p:cNvPr>
              <p:cNvSpPr txBox="1">
                <a:spLocks noRot="1" noChangeAspect="1" noMove="1" noResize="1" noEditPoints="1" noAdjustHandles="1" noChangeArrowheads="1" noChangeShapeType="1" noTextEdit="1"/>
              </p:cNvSpPr>
              <p:nvPr/>
            </p:nvSpPr>
            <p:spPr>
              <a:xfrm>
                <a:off x="490330" y="3473113"/>
                <a:ext cx="11251096" cy="986552"/>
              </a:xfrm>
              <a:prstGeom prst="rect">
                <a:avLst/>
              </a:prstGeom>
              <a:blipFill>
                <a:blip r:embed="rId3"/>
                <a:stretch>
                  <a:fillRect t="-13580" r="-1300"/>
                </a:stretch>
              </a:blipFill>
            </p:spPr>
            <p:txBody>
              <a:bodyPr/>
              <a:lstStyle/>
              <a:p>
                <a:r>
                  <a:rPr lang="en-US">
                    <a:noFill/>
                  </a:rPr>
                  <a:t> </a:t>
                </a:r>
              </a:p>
            </p:txBody>
          </p:sp>
        </mc:Fallback>
      </mc:AlternateContent>
      <p:sp>
        <p:nvSpPr>
          <p:cNvPr id="6" name="Cím 3">
            <a:extLst>
              <a:ext uri="{FF2B5EF4-FFF2-40B4-BE49-F238E27FC236}">
                <a16:creationId xmlns:a16="http://schemas.microsoft.com/office/drawing/2014/main" id="{F7234C8F-880A-4ECC-83F4-DDD9487B32F5}"/>
              </a:ext>
            </a:extLst>
          </p:cNvPr>
          <p:cNvSpPr>
            <a:spLocks noGrp="1"/>
          </p:cNvSpPr>
          <p:nvPr>
            <p:ph type="title"/>
          </p:nvPr>
        </p:nvSpPr>
        <p:spPr>
          <a:xfrm>
            <a:off x="838200" y="36512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Molar conductivity</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538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zöveg helye 6">
            <a:extLst>
              <a:ext uri="{FF2B5EF4-FFF2-40B4-BE49-F238E27FC236}">
                <a16:creationId xmlns:a16="http://schemas.microsoft.com/office/drawing/2014/main" id="{3CDA2E34-3ED7-4620-AACB-4E69F27160B7}"/>
              </a:ext>
            </a:extLst>
          </p:cNvPr>
          <p:cNvSpPr>
            <a:spLocks noGrp="1"/>
          </p:cNvSpPr>
          <p:nvPr>
            <p:ph type="body" idx="1"/>
          </p:nvPr>
        </p:nvSpPr>
        <p:spPr>
          <a:xfrm>
            <a:off x="839788" y="1696153"/>
            <a:ext cx="5157787" cy="1002076"/>
          </a:xfrm>
        </p:spPr>
        <p:txBody>
          <a:bodyPr/>
          <a:lstStyle/>
          <a:p>
            <a:pPr algn="ctr">
              <a:spcBef>
                <a:spcPts val="0"/>
              </a:spcBef>
            </a:pPr>
            <a:r>
              <a:rPr lang="el-GR" dirty="0">
                <a:latin typeface="Times New Roman" panose="02020603050405020304" pitchFamily="18" charset="0"/>
                <a:cs typeface="Times New Roman" panose="02020603050405020304" pitchFamily="18" charset="0"/>
              </a:rPr>
              <a:t>λ</a:t>
            </a:r>
            <a:r>
              <a:rPr lang="hu-HU" baseline="-25000" dirty="0">
                <a:latin typeface="Times New Roman" panose="02020603050405020304" pitchFamily="18" charset="0"/>
                <a:cs typeface="Times New Roman" panose="02020603050405020304" pitchFamily="18" charset="0"/>
              </a:rPr>
              <a:t>i</a:t>
            </a:r>
            <a:r>
              <a:rPr lang="hu-HU" dirty="0">
                <a:latin typeface="Times New Roman" panose="02020603050405020304" pitchFamily="18" charset="0"/>
                <a:cs typeface="Times New Roman" panose="02020603050405020304" pitchFamily="18" charset="0"/>
              </a:rPr>
              <a:t>/(10</a:t>
            </a:r>
            <a:r>
              <a:rPr lang="hu-HU" baseline="30000" dirty="0">
                <a:latin typeface="Times New Roman" panose="02020603050405020304" pitchFamily="18" charset="0"/>
                <a:cs typeface="Times New Roman" panose="02020603050405020304" pitchFamily="18" charset="0"/>
              </a:rPr>
              <a:t>-4</a:t>
            </a:r>
            <a:r>
              <a:rPr lang="hu-HU" dirty="0">
                <a:latin typeface="Times New Roman" panose="02020603050405020304" pitchFamily="18" charset="0"/>
                <a:cs typeface="Times New Roman" panose="02020603050405020304" pitchFamily="18" charset="0"/>
              </a:rPr>
              <a:t> S m</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/mol) - </a:t>
            </a:r>
            <a:r>
              <a:rPr lang="hu-HU" dirty="0" smtClean="0">
                <a:latin typeface="Times New Roman" panose="02020603050405020304" pitchFamily="18" charset="0"/>
                <a:cs typeface="Times New Roman" panose="02020603050405020304" pitchFamily="18" charset="0"/>
              </a:rPr>
              <a:t>cations</a:t>
            </a:r>
            <a:endParaRPr lang="hu-HU" dirty="0">
              <a:latin typeface="Times New Roman" panose="02020603050405020304" pitchFamily="18" charset="0"/>
              <a:cs typeface="Times New Roman" panose="02020603050405020304" pitchFamily="18" charset="0"/>
            </a:endParaRPr>
          </a:p>
          <a:p>
            <a:pPr algn="ctr">
              <a:spcBef>
                <a:spcPts val="0"/>
              </a:spcBef>
            </a:pPr>
            <a:endParaRPr lang="hu-HU" dirty="0">
              <a:latin typeface="Times New Roman" panose="02020603050405020304" pitchFamily="18" charset="0"/>
              <a:cs typeface="Times New Roman" panose="02020603050405020304" pitchFamily="18" charset="0"/>
            </a:endParaRPr>
          </a:p>
        </p:txBody>
      </p:sp>
      <p:sp>
        <p:nvSpPr>
          <p:cNvPr id="8" name="Tartalom helye 7">
            <a:extLst>
              <a:ext uri="{FF2B5EF4-FFF2-40B4-BE49-F238E27FC236}">
                <a16:creationId xmlns:a16="http://schemas.microsoft.com/office/drawing/2014/main" id="{2F6EBE79-D6FF-4918-AC72-5B65AA9A0D67}"/>
              </a:ext>
            </a:extLst>
          </p:cNvPr>
          <p:cNvSpPr>
            <a:spLocks noGrp="1"/>
          </p:cNvSpPr>
          <p:nvPr>
            <p:ph sz="half" idx="2"/>
          </p:nvPr>
        </p:nvSpPr>
        <p:spPr>
          <a:xfrm>
            <a:off x="839788" y="2505077"/>
            <a:ext cx="5157787" cy="2616198"/>
          </a:xfrm>
        </p:spPr>
        <p:txBody>
          <a:bodyPr numCol="2">
            <a:normAutofit/>
          </a:bodyPr>
          <a:lstStyle/>
          <a:p>
            <a:pPr>
              <a:tabLst>
                <a:tab pos="1798638" algn="dec"/>
              </a:tabLst>
            </a:pPr>
            <a:r>
              <a:rPr lang="hu-HU" dirty="0">
                <a:latin typeface="Times New Roman" panose="02020603050405020304" pitchFamily="18" charset="0"/>
                <a:cs typeface="Times New Roman" panose="02020603050405020304" pitchFamily="18" charset="0"/>
              </a:rPr>
              <a:t>H</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349.65</a:t>
            </a: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Li</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38.66</a:t>
            </a: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K</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73.47</a:t>
            </a: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½Cu</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53.60</a:t>
            </a: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½Pb</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71</a:t>
            </a:r>
          </a:p>
          <a:p>
            <a:pPr>
              <a:tabLst>
                <a:tab pos="1798638" algn="dec"/>
              </a:tabLst>
            </a:pP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½Mg</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53.0</a:t>
            </a: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½Zn</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52.8</a:t>
            </a: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½Ba</a:t>
            </a:r>
            <a:r>
              <a:rPr lang="hu-HU" baseline="30000" dirty="0">
                <a:latin typeface="Times New Roman" panose="02020603050405020304" pitchFamily="18" charset="0"/>
                <a:cs typeface="Times New Roman" panose="02020603050405020304" pitchFamily="18" charset="0"/>
              </a:rPr>
              <a:t>2+	</a:t>
            </a:r>
            <a:r>
              <a:rPr lang="hu-HU" dirty="0" smtClean="0">
                <a:latin typeface="Times New Roman" panose="02020603050405020304" pitchFamily="18" charset="0"/>
                <a:cs typeface="Times New Roman" panose="02020603050405020304" pitchFamily="18" charset="0"/>
              </a:rPr>
              <a:t>63.60</a:t>
            </a: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NH</a:t>
            </a:r>
            <a:r>
              <a:rPr lang="hu-HU" baseline="-25000" dirty="0">
                <a:latin typeface="Times New Roman" panose="02020603050405020304" pitchFamily="18" charset="0"/>
                <a:cs typeface="Times New Roman" panose="02020603050405020304" pitchFamily="18" charset="0"/>
              </a:rPr>
              <a:t>4</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73,5</a:t>
            </a:r>
          </a:p>
        </p:txBody>
      </p:sp>
      <p:sp>
        <p:nvSpPr>
          <p:cNvPr id="9" name="Szöveg helye 8">
            <a:extLst>
              <a:ext uri="{FF2B5EF4-FFF2-40B4-BE49-F238E27FC236}">
                <a16:creationId xmlns:a16="http://schemas.microsoft.com/office/drawing/2014/main" id="{58592604-5D10-48A6-B627-D891D15F17DB}"/>
              </a:ext>
            </a:extLst>
          </p:cNvPr>
          <p:cNvSpPr>
            <a:spLocks noGrp="1"/>
          </p:cNvSpPr>
          <p:nvPr>
            <p:ph type="body" sz="quarter" idx="3"/>
          </p:nvPr>
        </p:nvSpPr>
        <p:spPr>
          <a:xfrm>
            <a:off x="6172200" y="1711142"/>
            <a:ext cx="5183188" cy="972097"/>
          </a:xfrm>
        </p:spPr>
        <p:txBody>
          <a:bodyPr/>
          <a:lstStyle/>
          <a:p>
            <a:pPr algn="ctr"/>
            <a:r>
              <a:rPr lang="el-GR" dirty="0">
                <a:latin typeface="Times New Roman" panose="02020603050405020304" pitchFamily="18" charset="0"/>
                <a:cs typeface="Times New Roman" panose="02020603050405020304" pitchFamily="18" charset="0"/>
              </a:rPr>
              <a:t>λ</a:t>
            </a:r>
            <a:r>
              <a:rPr lang="hu-HU" baseline="-25000" dirty="0">
                <a:latin typeface="Times New Roman" panose="02020603050405020304" pitchFamily="18" charset="0"/>
                <a:cs typeface="Times New Roman" panose="02020603050405020304" pitchFamily="18" charset="0"/>
              </a:rPr>
              <a:t>i</a:t>
            </a:r>
            <a:r>
              <a:rPr lang="hu-HU" dirty="0">
                <a:latin typeface="Times New Roman" panose="02020603050405020304" pitchFamily="18" charset="0"/>
                <a:cs typeface="Times New Roman" panose="02020603050405020304" pitchFamily="18" charset="0"/>
              </a:rPr>
              <a:t>/(10</a:t>
            </a:r>
            <a:r>
              <a:rPr lang="hu-HU" baseline="30000" dirty="0">
                <a:latin typeface="Times New Roman" panose="02020603050405020304" pitchFamily="18" charset="0"/>
                <a:cs typeface="Times New Roman" panose="02020603050405020304" pitchFamily="18" charset="0"/>
              </a:rPr>
              <a:t>-4</a:t>
            </a:r>
            <a:r>
              <a:rPr lang="hu-HU" dirty="0">
                <a:latin typeface="Times New Roman" panose="02020603050405020304" pitchFamily="18" charset="0"/>
                <a:cs typeface="Times New Roman" panose="02020603050405020304" pitchFamily="18" charset="0"/>
              </a:rPr>
              <a:t> S m</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/mol) - </a:t>
            </a:r>
            <a:r>
              <a:rPr lang="hu-HU" dirty="0" smtClean="0">
                <a:latin typeface="Times New Roman" panose="02020603050405020304" pitchFamily="18" charset="0"/>
                <a:cs typeface="Times New Roman" panose="02020603050405020304" pitchFamily="18" charset="0"/>
              </a:rPr>
              <a:t>anions</a:t>
            </a:r>
            <a:endParaRPr lang="hu-HU" dirty="0">
              <a:latin typeface="Times New Roman" panose="02020603050405020304" pitchFamily="18" charset="0"/>
              <a:cs typeface="Times New Roman" panose="02020603050405020304" pitchFamily="18" charset="0"/>
            </a:endParaRPr>
          </a:p>
          <a:p>
            <a:pPr>
              <a:spcBef>
                <a:spcPts val="0"/>
              </a:spcBef>
            </a:pP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Tartalom helye 9">
                <a:extLst>
                  <a:ext uri="{FF2B5EF4-FFF2-40B4-BE49-F238E27FC236}">
                    <a16:creationId xmlns:a16="http://schemas.microsoft.com/office/drawing/2014/main" id="{5B3CEFD2-3A6A-436B-AA09-E34BA64E4C46}"/>
                  </a:ext>
                </a:extLst>
              </p:cNvPr>
              <p:cNvSpPr>
                <a:spLocks noGrp="1"/>
              </p:cNvSpPr>
              <p:nvPr>
                <p:ph sz="quarter" idx="4"/>
              </p:nvPr>
            </p:nvSpPr>
            <p:spPr>
              <a:xfrm>
                <a:off x="6172200" y="2505077"/>
                <a:ext cx="5183188" cy="2616198"/>
              </a:xfrm>
            </p:spPr>
            <p:txBody>
              <a:bodyPr numCol="2">
                <a:normAutofit/>
              </a:bodyPr>
              <a:lstStyle/>
              <a:p>
                <a:pPr>
                  <a:tabLst>
                    <a:tab pos="1889125" algn="dec"/>
                  </a:tabLst>
                </a:pPr>
                <a:r>
                  <a:rPr lang="hu-HU" dirty="0">
                    <a:latin typeface="Times New Roman" panose="02020603050405020304" pitchFamily="18" charset="0"/>
                    <a:cs typeface="Times New Roman" panose="02020603050405020304" pitchFamily="18" charset="0"/>
                  </a:rPr>
                  <a:t>OH</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198</a:t>
                </a:r>
              </a:p>
              <a:p>
                <a:pPr>
                  <a:tabLst>
                    <a:tab pos="1889125" algn="dec"/>
                  </a:tabLst>
                </a:pPr>
                <a:r>
                  <a:rPr lang="hu-HU" dirty="0">
                    <a:latin typeface="Times New Roman" panose="02020603050405020304" pitchFamily="18" charset="0"/>
                    <a:cs typeface="Times New Roman" panose="02020603050405020304" pitchFamily="18" charset="0"/>
                  </a:rPr>
                  <a:t>F</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55.4</a:t>
                </a:r>
                <a:endParaRPr lang="hu-HU" dirty="0">
                  <a:latin typeface="Times New Roman" panose="02020603050405020304" pitchFamily="18" charset="0"/>
                  <a:cs typeface="Times New Roman" panose="02020603050405020304" pitchFamily="18" charset="0"/>
                </a:endParaRPr>
              </a:p>
              <a:p>
                <a:pPr>
                  <a:tabLst>
                    <a:tab pos="1889125" algn="dec"/>
                  </a:tabLst>
                </a:pPr>
                <a:r>
                  <a:rPr lang="hu-HU" dirty="0">
                    <a:latin typeface="Times New Roman" panose="02020603050405020304" pitchFamily="18" charset="0"/>
                    <a:cs typeface="Times New Roman" panose="02020603050405020304" pitchFamily="18" charset="0"/>
                  </a:rPr>
                  <a:t>Br</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76.31</a:t>
                </a:r>
                <a:endParaRPr lang="hu-HU" dirty="0">
                  <a:latin typeface="Times New Roman" panose="02020603050405020304" pitchFamily="18" charset="0"/>
                  <a:cs typeface="Times New Roman" panose="02020603050405020304" pitchFamily="18" charset="0"/>
                </a:endParaRPr>
              </a:p>
              <a:p>
                <a:pPr>
                  <a:tabLst>
                    <a:tab pos="1889125" algn="dec"/>
                  </a:tabLst>
                </a:pPr>
                <a:r>
                  <a:rPr lang="hu-HU" dirty="0">
                    <a:latin typeface="Times New Roman" panose="02020603050405020304" pitchFamily="18" charset="0"/>
                    <a:cs typeface="Times New Roman" panose="02020603050405020304" pitchFamily="18" charset="0"/>
                  </a:rPr>
                  <a:t>NO</a:t>
                </a:r>
                <a:r>
                  <a:rPr lang="hu-HU" baseline="-25000" dirty="0">
                    <a:latin typeface="Times New Roman" panose="02020603050405020304" pitchFamily="18" charset="0"/>
                    <a:cs typeface="Times New Roman" panose="02020603050405020304" pitchFamily="18" charset="0"/>
                  </a:rPr>
                  <a:t>3</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71.42</a:t>
                </a:r>
                <a:endParaRPr lang="hu-HU" dirty="0">
                  <a:latin typeface="Times New Roman" panose="02020603050405020304" pitchFamily="18" charset="0"/>
                  <a:cs typeface="Times New Roman" panose="02020603050405020304" pitchFamily="18" charset="0"/>
                </a:endParaRPr>
              </a:p>
              <a:p>
                <a:pPr>
                  <a:tabLst>
                    <a:tab pos="1889125" algn="dec"/>
                  </a:tabLst>
                </a:pPr>
                <a:r>
                  <a:rPr lang="hu-HU" dirty="0">
                    <a:latin typeface="Times New Roman" panose="02020603050405020304" pitchFamily="18" charset="0"/>
                    <a:cs typeface="Times New Roman" panose="02020603050405020304" pitchFamily="18" charset="0"/>
                  </a:rPr>
                  <a:t>HF</a:t>
                </a:r>
                <a:r>
                  <a:rPr lang="hu-HU" baseline="-25000" dirty="0">
                    <a:latin typeface="Times New Roman" panose="02020603050405020304" pitchFamily="18" charset="0"/>
                    <a:cs typeface="Times New Roman" panose="02020603050405020304" pitchFamily="18" charset="0"/>
                  </a:rPr>
                  <a:t>2</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75</a:t>
                </a:r>
              </a:p>
              <a:p>
                <a:pPr>
                  <a:tabLst>
                    <a:tab pos="1889125" algn="dec"/>
                  </a:tabLst>
                </a:pPr>
                <a:endParaRPr lang="hu-HU" dirty="0">
                  <a:latin typeface="Times New Roman" panose="02020603050405020304" pitchFamily="18" charset="0"/>
                  <a:cs typeface="Times New Roman" panose="02020603050405020304" pitchFamily="18" charset="0"/>
                </a:endParaRPr>
              </a:p>
              <a:p>
                <a:pPr>
                  <a:tabLst>
                    <a:tab pos="1889125" algn="dec"/>
                  </a:tabLst>
                </a:pPr>
                <a:r>
                  <a:rPr lang="hu-HU" dirty="0">
                    <a:latin typeface="Times New Roman" panose="02020603050405020304" pitchFamily="18" charset="0"/>
                    <a:cs typeface="Times New Roman" panose="02020603050405020304" pitchFamily="18" charset="0"/>
                  </a:rPr>
                  <a:t>BrO</a:t>
                </a:r>
                <a:r>
                  <a:rPr lang="hu-HU" baseline="-25000" dirty="0">
                    <a:latin typeface="Times New Roman" panose="02020603050405020304" pitchFamily="18" charset="0"/>
                    <a:cs typeface="Times New Roman" panose="02020603050405020304" pitchFamily="18" charset="0"/>
                  </a:rPr>
                  <a:t>3</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55.7</a:t>
                </a:r>
                <a:endParaRPr lang="hu-HU" dirty="0">
                  <a:latin typeface="Times New Roman" panose="02020603050405020304" pitchFamily="18" charset="0"/>
                  <a:cs typeface="Times New Roman" panose="02020603050405020304" pitchFamily="18" charset="0"/>
                </a:endParaRPr>
              </a:p>
              <a:p>
                <a:pPr>
                  <a:tabLst>
                    <a:tab pos="1889125" algn="dec"/>
                  </a:tabLst>
                </a:pPr>
                <a:r>
                  <a:rPr lang="hu-HU" dirty="0">
                    <a:latin typeface="Times New Roman" panose="02020603050405020304" pitchFamily="18" charset="0"/>
                    <a:cs typeface="Times New Roman" panose="02020603050405020304" pitchFamily="18" charset="0"/>
                  </a:rPr>
                  <a:t>HSO</a:t>
                </a:r>
                <a:r>
                  <a:rPr lang="hu-HU" baseline="-25000" dirty="0">
                    <a:latin typeface="Times New Roman" panose="02020603050405020304" pitchFamily="18" charset="0"/>
                    <a:cs typeface="Times New Roman" panose="02020603050405020304" pitchFamily="18" charset="0"/>
                  </a:rPr>
                  <a:t>4</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52</a:t>
                </a:r>
              </a:p>
              <a:p>
                <a:pPr>
                  <a:tabLst>
                    <a:tab pos="1889125" algn="dec"/>
                  </a:tabLst>
                </a:pPr>
                <a:r>
                  <a:rPr lang="hu-HU" dirty="0">
                    <a:latin typeface="Times New Roman" panose="02020603050405020304" pitchFamily="18" charset="0"/>
                    <a:cs typeface="Times New Roman" panose="02020603050405020304" pitchFamily="18" charset="0"/>
                  </a:rPr>
                  <a:t>½SO</a:t>
                </a:r>
                <a:r>
                  <a:rPr lang="hu-HU" baseline="-25000" dirty="0">
                    <a:latin typeface="Times New Roman" panose="02020603050405020304" pitchFamily="18" charset="0"/>
                    <a:cs typeface="Times New Roman" panose="02020603050405020304" pitchFamily="18" charset="0"/>
                  </a:rPr>
                  <a:t>4</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80</a:t>
                </a:r>
              </a:p>
              <a:p>
                <a:pPr>
                  <a:tabLst>
                    <a:tab pos="1889125" algn="dec"/>
                  </a:tabLst>
                </a:pPr>
                <a14:m>
                  <m:oMath xmlns:m="http://schemas.openxmlformats.org/officeDocument/2006/math">
                    <m:f>
                      <m:fPr>
                        <m:type m:val="skw"/>
                        <m:ctrlPr>
                          <a:rPr lang="hu-HU" sz="2400" i="1">
                            <a:latin typeface="Cambria Math" panose="02040503050406030204" pitchFamily="18" charset="0"/>
                            <a:cs typeface="Times New Roman" panose="02020603050405020304" pitchFamily="18" charset="0"/>
                          </a:rPr>
                        </m:ctrlPr>
                      </m:fPr>
                      <m:num>
                        <m:r>
                          <a:rPr lang="hu-HU" sz="2400" i="1">
                            <a:latin typeface="Cambria Math" panose="02040503050406030204" pitchFamily="18" charset="0"/>
                            <a:cs typeface="Times New Roman" panose="02020603050405020304" pitchFamily="18" charset="0"/>
                          </a:rPr>
                          <m:t>1</m:t>
                        </m:r>
                      </m:num>
                      <m:den>
                        <m:r>
                          <a:rPr lang="hu-HU" sz="2400" i="1">
                            <a:latin typeface="Cambria Math" panose="02040503050406030204" pitchFamily="18" charset="0"/>
                            <a:cs typeface="Times New Roman" panose="02020603050405020304" pitchFamily="18" charset="0"/>
                          </a:rPr>
                          <m:t>3</m:t>
                        </m:r>
                      </m:den>
                    </m:f>
                  </m:oMath>
                </a14:m>
                <a:r>
                  <a:rPr lang="hu-HU" dirty="0">
                    <a:latin typeface="Times New Roman" panose="02020603050405020304" pitchFamily="18" charset="0"/>
                    <a:cs typeface="Times New Roman" panose="02020603050405020304" pitchFamily="18" charset="0"/>
                  </a:rPr>
                  <a:t>PO</a:t>
                </a:r>
                <a:r>
                  <a:rPr lang="hu-HU" baseline="-25000" dirty="0">
                    <a:latin typeface="Times New Roman" panose="02020603050405020304" pitchFamily="18" charset="0"/>
                    <a:cs typeface="Times New Roman" panose="02020603050405020304" pitchFamily="18" charset="0"/>
                  </a:rPr>
                  <a:t>4</a:t>
                </a:r>
                <a:r>
                  <a:rPr lang="hu-HU" baseline="30000" dirty="0">
                    <a:latin typeface="Times New Roman" panose="02020603050405020304" pitchFamily="18" charset="0"/>
                    <a:cs typeface="Times New Roman" panose="02020603050405020304" pitchFamily="18" charset="0"/>
                  </a:rPr>
                  <a:t>3-</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92.8</a:t>
                </a:r>
                <a:endParaRPr lang="hu-HU" dirty="0">
                  <a:latin typeface="Times New Roman" panose="02020603050405020304" pitchFamily="18" charset="0"/>
                  <a:cs typeface="Times New Roman" panose="02020603050405020304" pitchFamily="18" charset="0"/>
                </a:endParaRPr>
              </a:p>
            </p:txBody>
          </p:sp>
        </mc:Choice>
        <mc:Fallback xmlns="">
          <p:sp>
            <p:nvSpPr>
              <p:cNvPr id="10" name="Tartalom helye 9">
                <a:extLst>
                  <a:ext uri="{FF2B5EF4-FFF2-40B4-BE49-F238E27FC236}">
                    <a16:creationId xmlns:a16="http://schemas.microsoft.com/office/drawing/2014/main" id="{5B3CEFD2-3A6A-436B-AA09-E34BA64E4C46}"/>
                  </a:ext>
                </a:extLst>
              </p:cNvPr>
              <p:cNvSpPr>
                <a:spLocks noGrp="1" noRot="1" noChangeAspect="1" noMove="1" noResize="1" noEditPoints="1" noAdjustHandles="1" noChangeArrowheads="1" noChangeShapeType="1" noTextEdit="1"/>
              </p:cNvSpPr>
              <p:nvPr>
                <p:ph sz="quarter" idx="4"/>
              </p:nvPr>
            </p:nvSpPr>
            <p:spPr>
              <a:xfrm>
                <a:off x="6172200" y="2505077"/>
                <a:ext cx="5183188" cy="2616198"/>
              </a:xfrm>
              <a:blipFill>
                <a:blip r:embed="rId3"/>
                <a:stretch>
                  <a:fillRect l="-2118" t="-4196" b="-3030"/>
                </a:stretch>
              </a:blipFill>
            </p:spPr>
            <p:txBody>
              <a:bodyPr/>
              <a:lstStyle/>
              <a:p>
                <a:r>
                  <a:rPr lang="en-US">
                    <a:noFill/>
                  </a:rPr>
                  <a:t> </a:t>
                </a:r>
              </a:p>
            </p:txBody>
          </p:sp>
        </mc:Fallback>
      </mc:AlternateContent>
      <p:grpSp>
        <p:nvGrpSpPr>
          <p:cNvPr id="64" name="Csoportba foglalás 63">
            <a:extLst>
              <a:ext uri="{FF2B5EF4-FFF2-40B4-BE49-F238E27FC236}">
                <a16:creationId xmlns:a16="http://schemas.microsoft.com/office/drawing/2014/main" id="{B4F94E99-0D28-4458-BA30-5DB0C38025F4}"/>
              </a:ext>
            </a:extLst>
          </p:cNvPr>
          <p:cNvGrpSpPr/>
          <p:nvPr/>
        </p:nvGrpSpPr>
        <p:grpSpPr>
          <a:xfrm>
            <a:off x="9354200" y="5140713"/>
            <a:ext cx="629587" cy="1624300"/>
            <a:chOff x="9354200" y="5140713"/>
            <a:chExt cx="629587" cy="1624300"/>
          </a:xfrm>
        </p:grpSpPr>
        <p:sp>
          <p:nvSpPr>
            <p:cNvPr id="20" name="Romboid 19">
              <a:extLst>
                <a:ext uri="{FF2B5EF4-FFF2-40B4-BE49-F238E27FC236}">
                  <a16:creationId xmlns:a16="http://schemas.microsoft.com/office/drawing/2014/main" id="{B6F3A5B1-2AAF-44BC-9DB4-8E1044AC2AC5}"/>
                </a:ext>
              </a:extLst>
            </p:cNvPr>
            <p:cNvSpPr/>
            <p:nvPr/>
          </p:nvSpPr>
          <p:spPr>
            <a:xfrm rot="5400000">
              <a:off x="8856844" y="5638069"/>
              <a:ext cx="1624300" cy="629587"/>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8" name="Szövegdoboz 17">
              <a:extLst>
                <a:ext uri="{FF2B5EF4-FFF2-40B4-BE49-F238E27FC236}">
                  <a16:creationId xmlns:a16="http://schemas.microsoft.com/office/drawing/2014/main" id="{11458F4B-02ED-4513-9B96-3BFE74551DB4}"/>
                </a:ext>
              </a:extLst>
            </p:cNvPr>
            <p:cNvSpPr txBox="1"/>
            <p:nvPr/>
          </p:nvSpPr>
          <p:spPr>
            <a:xfrm>
              <a:off x="9382945" y="5365565"/>
              <a:ext cx="567784" cy="1015663"/>
            </a:xfrm>
            <a:prstGeom prst="rect">
              <a:avLst/>
            </a:prstGeom>
            <a:noFill/>
          </p:spPr>
          <p:txBody>
            <a:bodyPr wrap="none" rtlCol="0">
              <a:spAutoFit/>
            </a:bodyPr>
            <a:lstStyle/>
            <a:p>
              <a:r>
                <a:rPr lang="hu-HU" sz="6000" dirty="0">
                  <a:solidFill>
                    <a:srgbClr val="FF0000"/>
                  </a:solidFill>
                </a:rPr>
                <a:t>+</a:t>
              </a:r>
            </a:p>
          </p:txBody>
        </p:sp>
      </p:grpSp>
      <p:sp>
        <p:nvSpPr>
          <p:cNvPr id="22" name="Ellipszis 21">
            <a:extLst>
              <a:ext uri="{FF2B5EF4-FFF2-40B4-BE49-F238E27FC236}">
                <a16:creationId xmlns:a16="http://schemas.microsoft.com/office/drawing/2014/main" id="{5841971F-B731-4A1F-94F7-1C0EF0A7DCBD}"/>
              </a:ext>
            </a:extLst>
          </p:cNvPr>
          <p:cNvSpPr/>
          <p:nvPr/>
        </p:nvSpPr>
        <p:spPr>
          <a:xfrm rot="17543035">
            <a:off x="4027863" y="5928524"/>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nvGrpSpPr>
          <p:cNvPr id="47" name="Csoportba foglalás 46">
            <a:extLst>
              <a:ext uri="{FF2B5EF4-FFF2-40B4-BE49-F238E27FC236}">
                <a16:creationId xmlns:a16="http://schemas.microsoft.com/office/drawing/2014/main" id="{71F1A433-3ED1-49D2-AD5D-92F92218E94C}"/>
              </a:ext>
            </a:extLst>
          </p:cNvPr>
          <p:cNvGrpSpPr/>
          <p:nvPr/>
        </p:nvGrpSpPr>
        <p:grpSpPr>
          <a:xfrm>
            <a:off x="3304404" y="5395694"/>
            <a:ext cx="631027" cy="587811"/>
            <a:chOff x="1993552" y="5395694"/>
            <a:chExt cx="631027" cy="587811"/>
          </a:xfrm>
        </p:grpSpPr>
        <p:sp>
          <p:nvSpPr>
            <p:cNvPr id="21" name="Ellipszis 20">
              <a:extLst>
                <a:ext uri="{FF2B5EF4-FFF2-40B4-BE49-F238E27FC236}">
                  <a16:creationId xmlns:a16="http://schemas.microsoft.com/office/drawing/2014/main" id="{758F94E1-2538-4B45-BD73-98D98AFC3113}"/>
                </a:ext>
              </a:extLst>
            </p:cNvPr>
            <p:cNvSpPr/>
            <p:nvPr/>
          </p:nvSpPr>
          <p:spPr>
            <a:xfrm rot="17543035">
              <a:off x="1993552" y="5462510"/>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23" name="Ellipszis 22">
              <a:extLst>
                <a:ext uri="{FF2B5EF4-FFF2-40B4-BE49-F238E27FC236}">
                  <a16:creationId xmlns:a16="http://schemas.microsoft.com/office/drawing/2014/main" id="{E89BF93F-3E15-4299-9C20-5D98833588CB}"/>
                </a:ext>
              </a:extLst>
            </p:cNvPr>
            <p:cNvSpPr/>
            <p:nvPr/>
          </p:nvSpPr>
          <p:spPr>
            <a:xfrm rot="17543035">
              <a:off x="2422560" y="5395694"/>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sp>
        <p:nvSpPr>
          <p:cNvPr id="24" name="Ellipszis 23">
            <a:extLst>
              <a:ext uri="{FF2B5EF4-FFF2-40B4-BE49-F238E27FC236}">
                <a16:creationId xmlns:a16="http://schemas.microsoft.com/office/drawing/2014/main" id="{9A4532D4-E6E7-4B89-B5E7-BCD3830A67A3}"/>
              </a:ext>
            </a:extLst>
          </p:cNvPr>
          <p:cNvSpPr/>
          <p:nvPr/>
        </p:nvSpPr>
        <p:spPr>
          <a:xfrm>
            <a:off x="3153826" y="5447412"/>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40" name="Ellipszis 39">
            <a:extLst>
              <a:ext uri="{FF2B5EF4-FFF2-40B4-BE49-F238E27FC236}">
                <a16:creationId xmlns:a16="http://schemas.microsoft.com/office/drawing/2014/main" id="{997ADEE4-01F9-41DA-91CE-A4289921D497}"/>
              </a:ext>
            </a:extLst>
          </p:cNvPr>
          <p:cNvSpPr/>
          <p:nvPr/>
        </p:nvSpPr>
        <p:spPr>
          <a:xfrm rot="2969368">
            <a:off x="2263571" y="5622114"/>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nvGrpSpPr>
          <p:cNvPr id="46" name="Csoportba foglalás 45">
            <a:extLst>
              <a:ext uri="{FF2B5EF4-FFF2-40B4-BE49-F238E27FC236}">
                <a16:creationId xmlns:a16="http://schemas.microsoft.com/office/drawing/2014/main" id="{C4A96366-589E-4DA9-8059-2F35D428A9B3}"/>
              </a:ext>
            </a:extLst>
          </p:cNvPr>
          <p:cNvGrpSpPr/>
          <p:nvPr/>
        </p:nvGrpSpPr>
        <p:grpSpPr>
          <a:xfrm>
            <a:off x="2463811" y="5474117"/>
            <a:ext cx="520995" cy="704537"/>
            <a:chOff x="1184859" y="5474117"/>
            <a:chExt cx="520995" cy="704537"/>
          </a:xfrm>
        </p:grpSpPr>
        <p:sp>
          <p:nvSpPr>
            <p:cNvPr id="39" name="Ellipszis 38">
              <a:extLst>
                <a:ext uri="{FF2B5EF4-FFF2-40B4-BE49-F238E27FC236}">
                  <a16:creationId xmlns:a16="http://schemas.microsoft.com/office/drawing/2014/main" id="{E63A0903-C3A4-40BB-8746-A73A43D9A6B8}"/>
                </a:ext>
              </a:extLst>
            </p:cNvPr>
            <p:cNvSpPr/>
            <p:nvPr/>
          </p:nvSpPr>
          <p:spPr>
            <a:xfrm rot="2969368">
              <a:off x="1184859" y="5474117"/>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41" name="Ellipszis 40">
              <a:extLst>
                <a:ext uri="{FF2B5EF4-FFF2-40B4-BE49-F238E27FC236}">
                  <a16:creationId xmlns:a16="http://schemas.microsoft.com/office/drawing/2014/main" id="{0FDBEA3B-AD19-4C72-9A8D-C436941E4AAA}"/>
                </a:ext>
              </a:extLst>
            </p:cNvPr>
            <p:cNvSpPr/>
            <p:nvPr/>
          </p:nvSpPr>
          <p:spPr>
            <a:xfrm rot="2969368">
              <a:off x="1422995" y="5976635"/>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42" name="Csoportba foglalás 41">
            <a:extLst>
              <a:ext uri="{FF2B5EF4-FFF2-40B4-BE49-F238E27FC236}">
                <a16:creationId xmlns:a16="http://schemas.microsoft.com/office/drawing/2014/main" id="{7C8D2E47-67D0-4FDB-9F8B-76C3964F6AC6}"/>
              </a:ext>
            </a:extLst>
          </p:cNvPr>
          <p:cNvGrpSpPr/>
          <p:nvPr/>
        </p:nvGrpSpPr>
        <p:grpSpPr>
          <a:xfrm rot="16814745">
            <a:off x="4156831" y="5769935"/>
            <a:ext cx="742507" cy="611372"/>
            <a:chOff x="1780954" y="5465135"/>
            <a:chExt cx="742507" cy="611372"/>
          </a:xfrm>
        </p:grpSpPr>
        <p:sp>
          <p:nvSpPr>
            <p:cNvPr id="43" name="Ellipszis 42">
              <a:extLst>
                <a:ext uri="{FF2B5EF4-FFF2-40B4-BE49-F238E27FC236}">
                  <a16:creationId xmlns:a16="http://schemas.microsoft.com/office/drawing/2014/main" id="{C72333BB-6888-4D8B-BB8D-CA4C2250953F}"/>
                </a:ext>
              </a:extLst>
            </p:cNvPr>
            <p:cNvSpPr/>
            <p:nvPr/>
          </p:nvSpPr>
          <p:spPr>
            <a:xfrm>
              <a:off x="1850065" y="5465135"/>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44" name="Ellipszis 43">
              <a:extLst>
                <a:ext uri="{FF2B5EF4-FFF2-40B4-BE49-F238E27FC236}">
                  <a16:creationId xmlns:a16="http://schemas.microsoft.com/office/drawing/2014/main" id="{34D617A1-EBE5-414E-A59E-388083CDDBCD}"/>
                </a:ext>
              </a:extLst>
            </p:cNvPr>
            <p:cNvSpPr/>
            <p:nvPr/>
          </p:nvSpPr>
          <p:spPr>
            <a:xfrm>
              <a:off x="1780954" y="5874488"/>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45" name="Ellipszis 44">
              <a:extLst>
                <a:ext uri="{FF2B5EF4-FFF2-40B4-BE49-F238E27FC236}">
                  <a16:creationId xmlns:a16="http://schemas.microsoft.com/office/drawing/2014/main" id="{D4866293-60D7-44EA-8BD1-35D736258ADC}"/>
                </a:ext>
              </a:extLst>
            </p:cNvPr>
            <p:cNvSpPr/>
            <p:nvPr/>
          </p:nvSpPr>
          <p:spPr>
            <a:xfrm>
              <a:off x="2321442" y="5787656"/>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62" name="Csoportba foglalás 61">
            <a:extLst>
              <a:ext uri="{FF2B5EF4-FFF2-40B4-BE49-F238E27FC236}">
                <a16:creationId xmlns:a16="http://schemas.microsoft.com/office/drawing/2014/main" id="{6B926089-18D2-4692-99B2-D6DABA7EE75E}"/>
              </a:ext>
            </a:extLst>
          </p:cNvPr>
          <p:cNvGrpSpPr/>
          <p:nvPr/>
        </p:nvGrpSpPr>
        <p:grpSpPr>
          <a:xfrm>
            <a:off x="8676519" y="5388817"/>
            <a:ext cx="520995" cy="698435"/>
            <a:chOff x="10552448" y="5369379"/>
            <a:chExt cx="520995" cy="698435"/>
          </a:xfrm>
        </p:grpSpPr>
        <p:sp>
          <p:nvSpPr>
            <p:cNvPr id="49" name="Ellipszis 48">
              <a:extLst>
                <a:ext uri="{FF2B5EF4-FFF2-40B4-BE49-F238E27FC236}">
                  <a16:creationId xmlns:a16="http://schemas.microsoft.com/office/drawing/2014/main" id="{A0E3BB7E-765D-48C4-9A0F-581E81A4421A}"/>
                </a:ext>
              </a:extLst>
            </p:cNvPr>
            <p:cNvSpPr/>
            <p:nvPr/>
          </p:nvSpPr>
          <p:spPr>
            <a:xfrm rot="7904927">
              <a:off x="10552448" y="5546819"/>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50" name="Ellipszis 49">
              <a:extLst>
                <a:ext uri="{FF2B5EF4-FFF2-40B4-BE49-F238E27FC236}">
                  <a16:creationId xmlns:a16="http://schemas.microsoft.com/office/drawing/2014/main" id="{B89B2B89-27CC-428A-9F3E-B63D74FAC4F0}"/>
                </a:ext>
              </a:extLst>
            </p:cNvPr>
            <p:cNvSpPr/>
            <p:nvPr/>
          </p:nvSpPr>
          <p:spPr>
            <a:xfrm rot="7904927">
              <a:off x="10677735" y="5369379"/>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sp>
        <p:nvSpPr>
          <p:cNvPr id="51" name="Ellipszis 50">
            <a:extLst>
              <a:ext uri="{FF2B5EF4-FFF2-40B4-BE49-F238E27FC236}">
                <a16:creationId xmlns:a16="http://schemas.microsoft.com/office/drawing/2014/main" id="{3E58AA95-3EA7-430C-A075-D16A25FB7525}"/>
              </a:ext>
            </a:extLst>
          </p:cNvPr>
          <p:cNvSpPr/>
          <p:nvPr/>
        </p:nvSpPr>
        <p:spPr>
          <a:xfrm rot="7904927">
            <a:off x="8506696" y="5849878"/>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54" name="Ellipszis 53">
            <a:extLst>
              <a:ext uri="{FF2B5EF4-FFF2-40B4-BE49-F238E27FC236}">
                <a16:creationId xmlns:a16="http://schemas.microsoft.com/office/drawing/2014/main" id="{D5D156AD-F51F-4F8E-92F7-04EA3F856CAF}"/>
              </a:ext>
            </a:extLst>
          </p:cNvPr>
          <p:cNvSpPr/>
          <p:nvPr/>
        </p:nvSpPr>
        <p:spPr>
          <a:xfrm rot="5400000">
            <a:off x="7672465" y="5604036"/>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nvGrpSpPr>
          <p:cNvPr id="61" name="Csoportba foglalás 60">
            <a:extLst>
              <a:ext uri="{FF2B5EF4-FFF2-40B4-BE49-F238E27FC236}">
                <a16:creationId xmlns:a16="http://schemas.microsoft.com/office/drawing/2014/main" id="{7482783F-1DFF-4BDF-8212-3EBC80ABA52D}"/>
              </a:ext>
            </a:extLst>
          </p:cNvPr>
          <p:cNvGrpSpPr/>
          <p:nvPr/>
        </p:nvGrpSpPr>
        <p:grpSpPr>
          <a:xfrm>
            <a:off x="7772299" y="5690483"/>
            <a:ext cx="524540" cy="673396"/>
            <a:chOff x="9648228" y="5671045"/>
            <a:chExt cx="524540" cy="673396"/>
          </a:xfrm>
        </p:grpSpPr>
        <p:sp>
          <p:nvSpPr>
            <p:cNvPr id="53" name="Ellipszis 52">
              <a:extLst>
                <a:ext uri="{FF2B5EF4-FFF2-40B4-BE49-F238E27FC236}">
                  <a16:creationId xmlns:a16="http://schemas.microsoft.com/office/drawing/2014/main" id="{1F71317F-C00F-4B39-92F3-40979FA26331}"/>
                </a:ext>
              </a:extLst>
            </p:cNvPr>
            <p:cNvSpPr/>
            <p:nvPr/>
          </p:nvSpPr>
          <p:spPr>
            <a:xfrm rot="5400000">
              <a:off x="9651773" y="5671045"/>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55" name="Ellipszis 54">
              <a:extLst>
                <a:ext uri="{FF2B5EF4-FFF2-40B4-BE49-F238E27FC236}">
                  <a16:creationId xmlns:a16="http://schemas.microsoft.com/office/drawing/2014/main" id="{21AD6A69-B7E8-497D-99D1-278A1F7FE4CD}"/>
                </a:ext>
              </a:extLst>
            </p:cNvPr>
            <p:cNvSpPr/>
            <p:nvPr/>
          </p:nvSpPr>
          <p:spPr>
            <a:xfrm rot="5400000">
              <a:off x="9648228" y="6142422"/>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60" name="Csoportba foglalás 59">
            <a:extLst>
              <a:ext uri="{FF2B5EF4-FFF2-40B4-BE49-F238E27FC236}">
                <a16:creationId xmlns:a16="http://schemas.microsoft.com/office/drawing/2014/main" id="{EAC7E3AF-92BD-453F-83BB-1588F19CEA86}"/>
              </a:ext>
            </a:extLst>
          </p:cNvPr>
          <p:cNvGrpSpPr/>
          <p:nvPr/>
        </p:nvGrpSpPr>
        <p:grpSpPr>
          <a:xfrm rot="6536955">
            <a:off x="6865306" y="5621883"/>
            <a:ext cx="634873" cy="583149"/>
            <a:chOff x="8066681" y="5647415"/>
            <a:chExt cx="634873" cy="583149"/>
          </a:xfrm>
        </p:grpSpPr>
        <p:sp>
          <p:nvSpPr>
            <p:cNvPr id="57" name="Ellipszis 56">
              <a:extLst>
                <a:ext uri="{FF2B5EF4-FFF2-40B4-BE49-F238E27FC236}">
                  <a16:creationId xmlns:a16="http://schemas.microsoft.com/office/drawing/2014/main" id="{8A19F3EA-E6C3-45F3-82EF-C56F6C4C66A5}"/>
                </a:ext>
              </a:extLst>
            </p:cNvPr>
            <p:cNvSpPr/>
            <p:nvPr/>
          </p:nvSpPr>
          <p:spPr>
            <a:xfrm rot="6802075">
              <a:off x="8180559" y="5647415"/>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59" name="Ellipszis 58">
              <a:extLst>
                <a:ext uri="{FF2B5EF4-FFF2-40B4-BE49-F238E27FC236}">
                  <a16:creationId xmlns:a16="http://schemas.microsoft.com/office/drawing/2014/main" id="{CD9267DC-BD20-4E66-B43E-4D50976AE320}"/>
                </a:ext>
              </a:extLst>
            </p:cNvPr>
            <p:cNvSpPr/>
            <p:nvPr/>
          </p:nvSpPr>
          <p:spPr>
            <a:xfrm rot="6802075">
              <a:off x="8066681" y="6028545"/>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63" name="Csoportba foglalás 62">
            <a:extLst>
              <a:ext uri="{FF2B5EF4-FFF2-40B4-BE49-F238E27FC236}">
                <a16:creationId xmlns:a16="http://schemas.microsoft.com/office/drawing/2014/main" id="{C33DBF89-6164-46FA-913D-0D044FC402EA}"/>
              </a:ext>
            </a:extLst>
          </p:cNvPr>
          <p:cNvGrpSpPr/>
          <p:nvPr/>
        </p:nvGrpSpPr>
        <p:grpSpPr>
          <a:xfrm>
            <a:off x="1543987" y="5121277"/>
            <a:ext cx="629587" cy="1624300"/>
            <a:chOff x="1543987" y="5121277"/>
            <a:chExt cx="629587" cy="1624300"/>
          </a:xfrm>
        </p:grpSpPr>
        <p:sp>
          <p:nvSpPr>
            <p:cNvPr id="13" name="Romboid 12">
              <a:extLst>
                <a:ext uri="{FF2B5EF4-FFF2-40B4-BE49-F238E27FC236}">
                  <a16:creationId xmlns:a16="http://schemas.microsoft.com/office/drawing/2014/main" id="{9C7F6CCA-8614-499B-80DA-F0F37F5CCB96}"/>
                </a:ext>
              </a:extLst>
            </p:cNvPr>
            <p:cNvSpPr/>
            <p:nvPr/>
          </p:nvSpPr>
          <p:spPr>
            <a:xfrm rot="5400000">
              <a:off x="1046631" y="5618633"/>
              <a:ext cx="1624300" cy="629587"/>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9" name="Szövegdoboz 18">
              <a:extLst>
                <a:ext uri="{FF2B5EF4-FFF2-40B4-BE49-F238E27FC236}">
                  <a16:creationId xmlns:a16="http://schemas.microsoft.com/office/drawing/2014/main" id="{3B26494A-6BB5-421C-92FA-30E5720EB1A5}"/>
                </a:ext>
              </a:extLst>
            </p:cNvPr>
            <p:cNvSpPr txBox="1"/>
            <p:nvPr/>
          </p:nvSpPr>
          <p:spPr>
            <a:xfrm>
              <a:off x="1651415" y="5324007"/>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grpSp>
      <p:sp>
        <p:nvSpPr>
          <p:cNvPr id="38" name="Cím 3">
            <a:extLst>
              <a:ext uri="{FF2B5EF4-FFF2-40B4-BE49-F238E27FC236}">
                <a16:creationId xmlns:a16="http://schemas.microsoft.com/office/drawing/2014/main" id="{F7234C8F-880A-4ECC-83F4-DDD9487B32F5}"/>
              </a:ext>
            </a:extLst>
          </p:cNvPr>
          <p:cNvSpPr>
            <a:spLocks noGrp="1"/>
          </p:cNvSpPr>
          <p:nvPr>
            <p:ph type="title"/>
          </p:nvPr>
        </p:nvSpPr>
        <p:spPr>
          <a:xfrm>
            <a:off x="838200" y="36512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Molar conductivity</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806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1" nodeType="clickEffect">
                                  <p:stCondLst>
                                    <p:cond delay="0"/>
                                  </p:stCondLst>
                                  <p:childTnLst>
                                    <p:animMotion origin="layout" path="M -1.66667E-6 3.33333E-6 L -0.03789 0.00486 " pathEditMode="relative" rAng="0" ptsTypes="AA">
                                      <p:cBhvr>
                                        <p:cTn id="26" dur="2000" fill="hold"/>
                                        <p:tgtEl>
                                          <p:spTgt spid="22"/>
                                        </p:tgtEl>
                                        <p:attrNameLst>
                                          <p:attrName>ppt_x</p:attrName>
                                          <p:attrName>ppt_y</p:attrName>
                                        </p:attrNameLst>
                                      </p:cBhvr>
                                      <p:rCtr x="-1901" y="231"/>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1" nodeType="clickEffect">
                                  <p:stCondLst>
                                    <p:cond delay="0"/>
                                  </p:stCondLst>
                                  <p:childTnLst>
                                    <p:animMotion origin="layout" path="M 2.91667E-6 2.22222E-6 L -0.02279 -0.00579 " pathEditMode="relative" rAng="0" ptsTypes="AA">
                                      <p:cBhvr>
                                        <p:cTn id="30" dur="2000" fill="hold"/>
                                        <p:tgtEl>
                                          <p:spTgt spid="24"/>
                                        </p:tgtEl>
                                        <p:attrNameLst>
                                          <p:attrName>ppt_x</p:attrName>
                                          <p:attrName>ppt_y</p:attrName>
                                        </p:attrNameLst>
                                      </p:cBhvr>
                                      <p:rCtr x="-1146" y="-301"/>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1" nodeType="clickEffect">
                                  <p:stCondLst>
                                    <p:cond delay="0"/>
                                  </p:stCondLst>
                                  <p:childTnLst>
                                    <p:animMotion origin="layout" path="M -2.08333E-7 -7.40741E-7 L -0.02786 0.00162 " pathEditMode="relative" rAng="0" ptsTypes="AA">
                                      <p:cBhvr>
                                        <p:cTn id="34" dur="2000" fill="hold"/>
                                        <p:tgtEl>
                                          <p:spTgt spid="40"/>
                                        </p:tgtEl>
                                        <p:attrNameLst>
                                          <p:attrName>ppt_x</p:attrName>
                                          <p:attrName>ppt_y</p:attrName>
                                        </p:attrNameLst>
                                      </p:cBhvr>
                                      <p:rCtr x="-1393" y="69"/>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42" presetClass="path" presetSubtype="0" accel="50000" decel="50000" fill="hold" grpId="1" nodeType="clickEffect">
                                  <p:stCondLst>
                                    <p:cond delay="0"/>
                                  </p:stCondLst>
                                  <p:childTnLst>
                                    <p:animMotion origin="layout" path="M 1.11022E-16 -2.96296E-6 L -0.01836 0.03218 " pathEditMode="relative" rAng="0" ptsTypes="AA">
                                      <p:cBhvr>
                                        <p:cTn id="50" dur="2000" fill="hold"/>
                                        <p:tgtEl>
                                          <p:spTgt spid="54"/>
                                        </p:tgtEl>
                                        <p:attrNameLst>
                                          <p:attrName>ppt_x</p:attrName>
                                          <p:attrName>ppt_y</p:attrName>
                                        </p:attrNameLst>
                                      </p:cBhvr>
                                      <p:rCtr x="-924" y="1597"/>
                                    </p:animMotion>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grpId="1" nodeType="clickEffect">
                                  <p:stCondLst>
                                    <p:cond delay="0"/>
                                  </p:stCondLst>
                                  <p:childTnLst>
                                    <p:animMotion origin="layout" path="M 4.16667E-7 -2.59259E-6 L -0.01966 0.02014 " pathEditMode="relative" rAng="0" ptsTypes="AA">
                                      <p:cBhvr>
                                        <p:cTn id="54" dur="2000" fill="hold"/>
                                        <p:tgtEl>
                                          <p:spTgt spid="51"/>
                                        </p:tgtEl>
                                        <p:attrNameLst>
                                          <p:attrName>ppt_x</p:attrName>
                                          <p:attrName>ppt_y</p:attrName>
                                        </p:attrNameLst>
                                      </p:cBhvr>
                                      <p:rCtr x="-990" y="995"/>
                                    </p:animMotion>
                                  </p:childTnLst>
                                </p:cTn>
                              </p:par>
                            </p:childTnLst>
                          </p:cTn>
                        </p:par>
                      </p:childTnLst>
                    </p:cTn>
                  </p:par>
                  <p:par>
                    <p:cTn id="55" fill="hold">
                      <p:stCondLst>
                        <p:cond delay="indefinite"/>
                      </p:stCondLst>
                      <p:childTnLst>
                        <p:par>
                          <p:cTn id="56" fill="hold">
                            <p:stCondLst>
                              <p:cond delay="0"/>
                            </p:stCondLst>
                            <p:childTnLst>
                              <p:par>
                                <p:cTn id="57" presetID="42" presetClass="path" presetSubtype="0" accel="50000" decel="50000" fill="hold" nodeType="clickEffect">
                                  <p:stCondLst>
                                    <p:cond delay="0"/>
                                  </p:stCondLst>
                                  <p:childTnLst>
                                    <p:animMotion origin="layout" path="M -2.91667E-6 -4.07407E-6 L 0.03334 0.00255 " pathEditMode="relative" rAng="0" ptsTypes="AA">
                                      <p:cBhvr>
                                        <p:cTn id="58" dur="2000" fill="hold"/>
                                        <p:tgtEl>
                                          <p:spTgt spid="62"/>
                                        </p:tgtEl>
                                        <p:attrNameLst>
                                          <p:attrName>ppt_x</p:attrName>
                                          <p:attrName>ppt_y</p:attrName>
                                        </p:attrNameLst>
                                      </p:cBhvr>
                                      <p:rCtr x="1667" y="1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4" grpId="0" animBg="1"/>
      <p:bldP spid="24" grpId="1" animBg="1"/>
      <p:bldP spid="40" grpId="0" animBg="1"/>
      <p:bldP spid="40" grpId="1" animBg="1"/>
      <p:bldP spid="51" grpId="0" animBg="1"/>
      <p:bldP spid="51" grpId="1" animBg="1"/>
      <p:bldP spid="54" grpId="0" animBg="1"/>
      <p:bldP spid="54"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Electric current by chemical reaction</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1800183"/>
          </a:xfrm>
        </p:spPr>
        <p:txBody>
          <a:bodyPr>
            <a:normAutofit fontScale="92500"/>
          </a:bodyPr>
          <a:lstStyle/>
          <a:p>
            <a:r>
              <a:rPr lang="hu-HU" dirty="0" smtClean="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portable power sources in our daily life. The </a:t>
            </a:r>
            <a:r>
              <a:rPr lang="en-US" dirty="0" smtClean="0">
                <a:latin typeface="Times New Roman" panose="02020603050405020304" pitchFamily="18" charset="0"/>
                <a:cs typeface="Times New Roman" panose="02020603050405020304" pitchFamily="18" charset="0"/>
              </a:rPr>
              <a:t>devices </a:t>
            </a:r>
            <a:r>
              <a:rPr lang="en-US" dirty="0">
                <a:latin typeface="Times New Roman" panose="02020603050405020304" pitchFamily="18" charset="0"/>
                <a:cs typeface="Times New Roman" panose="02020603050405020304" pitchFamily="18" charset="0"/>
              </a:rPr>
              <a:t>ranges from an alarm clock to a car. </a:t>
            </a:r>
            <a:r>
              <a:rPr lang="hu-HU" dirty="0" err="1" smtClean="0">
                <a:latin typeface="Times New Roman" panose="02020603050405020304" pitchFamily="18" charset="0"/>
                <a:cs typeface="Times New Roman" panose="02020603050405020304" pitchFamily="18" charset="0"/>
              </a:rPr>
              <a:t>How</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do</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they</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operate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What</a:t>
            </a:r>
            <a:r>
              <a:rPr lang="hu-HU" dirty="0" smtClean="0">
                <a:latin typeface="Times New Roman" panose="02020603050405020304" pitchFamily="18" charset="0"/>
                <a:cs typeface="Times New Roman" panose="02020603050405020304" pitchFamily="18" charset="0"/>
              </a:rPr>
              <a:t> is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electrochemical</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background</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Let's do </a:t>
            </a:r>
            <a:r>
              <a:rPr lang="en-US" dirty="0" smtClean="0">
                <a:latin typeface="Times New Roman" panose="02020603050405020304" pitchFamily="18" charset="0"/>
                <a:cs typeface="Times New Roman" panose="02020603050405020304" pitchFamily="18" charset="0"/>
              </a:rPr>
              <a:t>a</a:t>
            </a:r>
            <a:r>
              <a:rPr lang="hu-HU" dirty="0" smtClean="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 experiment</a:t>
            </a:r>
            <a:r>
              <a:rPr lang="hu-HU" dirty="0" smtClean="0">
                <a:latin typeface="Times New Roman" panose="02020603050405020304" pitchFamily="18" charset="0"/>
                <a:cs typeface="Times New Roman" panose="02020603050405020304" pitchFamily="18" charset="0"/>
              </a:rPr>
              <a:t> in mind. </a:t>
            </a:r>
            <a:r>
              <a:rPr lang="hu-HU" dirty="0">
                <a:latin typeface="Times New Roman" panose="02020603050405020304" pitchFamily="18" charset="0"/>
                <a:cs typeface="Times New Roman" panose="02020603050405020304" pitchFamily="18" charset="0"/>
              </a:rPr>
              <a:t>Dip a metal in </a:t>
            </a:r>
            <a:r>
              <a:rPr lang="hu-HU" dirty="0" smtClean="0">
                <a:latin typeface="Times New Roman" panose="02020603050405020304" pitchFamily="18" charset="0"/>
                <a:cs typeface="Times New Roman" panose="02020603050405020304" pitchFamily="18" charset="0"/>
              </a:rPr>
              <a:t>water. </a:t>
            </a:r>
            <a:r>
              <a:rPr lang="en-US" dirty="0">
                <a:latin typeface="Times New Roman" panose="02020603050405020304" pitchFamily="18" charset="0"/>
                <a:cs typeface="Times New Roman" panose="02020603050405020304" pitchFamily="18" charset="0"/>
              </a:rPr>
              <a:t>What happens on the surface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grpSp>
        <p:nvGrpSpPr>
          <p:cNvPr id="14" name="Csoportba foglalás 13">
            <a:extLst>
              <a:ext uri="{FF2B5EF4-FFF2-40B4-BE49-F238E27FC236}">
                <a16:creationId xmlns:a16="http://schemas.microsoft.com/office/drawing/2014/main" id="{725D094A-0F81-493E-A3B0-0707B71019DC}"/>
              </a:ext>
            </a:extLst>
          </p:cNvPr>
          <p:cNvGrpSpPr/>
          <p:nvPr/>
        </p:nvGrpSpPr>
        <p:grpSpPr>
          <a:xfrm>
            <a:off x="1424066" y="4139787"/>
            <a:ext cx="1876268" cy="2440894"/>
            <a:chOff x="1424066" y="4139787"/>
            <a:chExt cx="1876268" cy="2440894"/>
          </a:xfrm>
        </p:grpSpPr>
        <p:sp>
          <p:nvSpPr>
            <p:cNvPr id="4" name="Téglalap 3">
              <a:extLst>
                <a:ext uri="{FF2B5EF4-FFF2-40B4-BE49-F238E27FC236}">
                  <a16:creationId xmlns:a16="http://schemas.microsoft.com/office/drawing/2014/main" id="{0685A14B-BD64-4478-ABCF-87D5BE778675}"/>
                </a:ext>
              </a:extLst>
            </p:cNvPr>
            <p:cNvSpPr/>
            <p:nvPr/>
          </p:nvSpPr>
          <p:spPr>
            <a:xfrm>
              <a:off x="1424066" y="4871802"/>
              <a:ext cx="1873770" cy="1708879"/>
            </a:xfrm>
            <a:prstGeom prst="rect">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Téglalap 4">
              <a:extLst>
                <a:ext uri="{FF2B5EF4-FFF2-40B4-BE49-F238E27FC236}">
                  <a16:creationId xmlns:a16="http://schemas.microsoft.com/office/drawing/2014/main" id="{E15D219C-9B59-4D6E-A847-29AF47B37278}"/>
                </a:ext>
              </a:extLst>
            </p:cNvPr>
            <p:cNvSpPr/>
            <p:nvPr/>
          </p:nvSpPr>
          <p:spPr>
            <a:xfrm>
              <a:off x="1426564" y="4212237"/>
              <a:ext cx="1873770" cy="946878"/>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Téglalap 5">
              <a:extLst>
                <a:ext uri="{FF2B5EF4-FFF2-40B4-BE49-F238E27FC236}">
                  <a16:creationId xmlns:a16="http://schemas.microsoft.com/office/drawing/2014/main" id="{86A1BF86-B336-4728-8E4A-896FD25ED71D}"/>
                </a:ext>
              </a:extLst>
            </p:cNvPr>
            <p:cNvSpPr/>
            <p:nvPr/>
          </p:nvSpPr>
          <p:spPr>
            <a:xfrm>
              <a:off x="1444054" y="4139787"/>
              <a:ext cx="1836000" cy="104400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7" name="Téglalap 6">
            <a:extLst>
              <a:ext uri="{FF2B5EF4-FFF2-40B4-BE49-F238E27FC236}">
                <a16:creationId xmlns:a16="http://schemas.microsoft.com/office/drawing/2014/main" id="{B1D244DE-88F2-4756-BCF3-56030AE94ADE}"/>
              </a:ext>
            </a:extLst>
          </p:cNvPr>
          <p:cNvSpPr/>
          <p:nvPr/>
        </p:nvSpPr>
        <p:spPr>
          <a:xfrm>
            <a:off x="2068642" y="4032352"/>
            <a:ext cx="629587" cy="2278505"/>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Téglalap 10">
            <a:extLst>
              <a:ext uri="{FF2B5EF4-FFF2-40B4-BE49-F238E27FC236}">
                <a16:creationId xmlns:a16="http://schemas.microsoft.com/office/drawing/2014/main" id="{B3939109-709A-4330-896B-61E605986EF0}"/>
              </a:ext>
            </a:extLst>
          </p:cNvPr>
          <p:cNvSpPr/>
          <p:nvPr/>
        </p:nvSpPr>
        <p:spPr>
          <a:xfrm>
            <a:off x="2488364" y="5351488"/>
            <a:ext cx="674557" cy="794479"/>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16" name="Egyenes összekötő 15">
            <a:extLst>
              <a:ext uri="{FF2B5EF4-FFF2-40B4-BE49-F238E27FC236}">
                <a16:creationId xmlns:a16="http://schemas.microsoft.com/office/drawing/2014/main" id="{DC61C684-DB38-4387-96FB-6FABA2772020}"/>
              </a:ext>
            </a:extLst>
          </p:cNvPr>
          <p:cNvCxnSpPr/>
          <p:nvPr/>
        </p:nvCxnSpPr>
        <p:spPr>
          <a:xfrm flipV="1">
            <a:off x="2458387" y="3222885"/>
            <a:ext cx="1708879" cy="21435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gyenes összekötő 16">
            <a:extLst>
              <a:ext uri="{FF2B5EF4-FFF2-40B4-BE49-F238E27FC236}">
                <a16:creationId xmlns:a16="http://schemas.microsoft.com/office/drawing/2014/main" id="{3125B131-7084-4FBD-A69C-A692D451034B}"/>
              </a:ext>
            </a:extLst>
          </p:cNvPr>
          <p:cNvCxnSpPr>
            <a:cxnSpLocks/>
          </p:cNvCxnSpPr>
          <p:nvPr/>
        </p:nvCxnSpPr>
        <p:spPr>
          <a:xfrm flipV="1">
            <a:off x="3177915" y="3240373"/>
            <a:ext cx="4844321" cy="21111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Egyenes összekötő 18">
            <a:extLst>
              <a:ext uri="{FF2B5EF4-FFF2-40B4-BE49-F238E27FC236}">
                <a16:creationId xmlns:a16="http://schemas.microsoft.com/office/drawing/2014/main" id="{765591D2-53C6-4C56-A35C-CE35CF2CA830}"/>
              </a:ext>
            </a:extLst>
          </p:cNvPr>
          <p:cNvCxnSpPr>
            <a:cxnSpLocks/>
          </p:cNvCxnSpPr>
          <p:nvPr/>
        </p:nvCxnSpPr>
        <p:spPr>
          <a:xfrm>
            <a:off x="2505856" y="6163456"/>
            <a:ext cx="1646419" cy="4621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Egyenes összekötő 20">
            <a:extLst>
              <a:ext uri="{FF2B5EF4-FFF2-40B4-BE49-F238E27FC236}">
                <a16:creationId xmlns:a16="http://schemas.microsoft.com/office/drawing/2014/main" id="{5FD00744-ACDE-4900-8361-47EBF9725EFB}"/>
              </a:ext>
            </a:extLst>
          </p:cNvPr>
          <p:cNvCxnSpPr>
            <a:cxnSpLocks/>
          </p:cNvCxnSpPr>
          <p:nvPr/>
        </p:nvCxnSpPr>
        <p:spPr>
          <a:xfrm>
            <a:off x="3165423" y="6163456"/>
            <a:ext cx="4884295" cy="4621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Csoportba foglalás 12">
            <a:extLst>
              <a:ext uri="{FF2B5EF4-FFF2-40B4-BE49-F238E27FC236}">
                <a16:creationId xmlns:a16="http://schemas.microsoft.com/office/drawing/2014/main" id="{42B47BAC-FAB0-436B-9645-5CC59AA195B6}"/>
              </a:ext>
            </a:extLst>
          </p:cNvPr>
          <p:cNvGrpSpPr/>
          <p:nvPr/>
        </p:nvGrpSpPr>
        <p:grpSpPr>
          <a:xfrm>
            <a:off x="4154773" y="3225384"/>
            <a:ext cx="3880293" cy="3385278"/>
            <a:chOff x="6103494" y="3225384"/>
            <a:chExt cx="3880293" cy="3385278"/>
          </a:xfrm>
        </p:grpSpPr>
        <p:sp>
          <p:nvSpPr>
            <p:cNvPr id="12" name="Téglalap 11">
              <a:extLst>
                <a:ext uri="{FF2B5EF4-FFF2-40B4-BE49-F238E27FC236}">
                  <a16:creationId xmlns:a16="http://schemas.microsoft.com/office/drawing/2014/main" id="{47093AE0-A223-404B-B192-0C984F808CED}"/>
                </a:ext>
              </a:extLst>
            </p:cNvPr>
            <p:cNvSpPr/>
            <p:nvPr/>
          </p:nvSpPr>
          <p:spPr>
            <a:xfrm>
              <a:off x="6103494" y="3225384"/>
              <a:ext cx="3880293" cy="3385278"/>
            </a:xfrm>
            <a:prstGeom prst="rect">
              <a:avLst/>
            </a:prstGeom>
            <a:solidFill>
              <a:schemeClr val="accent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Téglalap 9">
              <a:extLst>
                <a:ext uri="{FF2B5EF4-FFF2-40B4-BE49-F238E27FC236}">
                  <a16:creationId xmlns:a16="http://schemas.microsoft.com/office/drawing/2014/main" id="{F6763CA6-7ED1-4989-9878-580B374360E2}"/>
                </a:ext>
              </a:extLst>
            </p:cNvPr>
            <p:cNvSpPr/>
            <p:nvPr/>
          </p:nvSpPr>
          <p:spPr>
            <a:xfrm>
              <a:off x="6130974" y="3260360"/>
              <a:ext cx="1469039" cy="331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23" name="Ellipszis 22">
            <a:extLst>
              <a:ext uri="{FF2B5EF4-FFF2-40B4-BE49-F238E27FC236}">
                <a16:creationId xmlns:a16="http://schemas.microsoft.com/office/drawing/2014/main" id="{98102791-F94E-4F10-9298-8AB525C9024E}"/>
              </a:ext>
            </a:extLst>
          </p:cNvPr>
          <p:cNvSpPr/>
          <p:nvPr/>
        </p:nvSpPr>
        <p:spPr>
          <a:xfrm>
            <a:off x="5246897" y="3687581"/>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4" name="Ellipszis 23">
            <a:extLst>
              <a:ext uri="{FF2B5EF4-FFF2-40B4-BE49-F238E27FC236}">
                <a16:creationId xmlns:a16="http://schemas.microsoft.com/office/drawing/2014/main" id="{73377A32-0E2E-409C-AFC2-45B89E5051B7}"/>
              </a:ext>
            </a:extLst>
          </p:cNvPr>
          <p:cNvSpPr/>
          <p:nvPr/>
        </p:nvSpPr>
        <p:spPr>
          <a:xfrm>
            <a:off x="5234404" y="4739391"/>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5" name="Ellipszis 24">
            <a:extLst>
              <a:ext uri="{FF2B5EF4-FFF2-40B4-BE49-F238E27FC236}">
                <a16:creationId xmlns:a16="http://schemas.microsoft.com/office/drawing/2014/main" id="{0DBDA003-A9F6-4B52-9561-5BA2A4173AE0}"/>
              </a:ext>
            </a:extLst>
          </p:cNvPr>
          <p:cNvSpPr/>
          <p:nvPr/>
        </p:nvSpPr>
        <p:spPr>
          <a:xfrm>
            <a:off x="5251894" y="5251554"/>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6" name="Ellipszis 25">
            <a:extLst>
              <a:ext uri="{FF2B5EF4-FFF2-40B4-BE49-F238E27FC236}">
                <a16:creationId xmlns:a16="http://schemas.microsoft.com/office/drawing/2014/main" id="{32949C6B-4F2F-47A9-915A-333022519718}"/>
              </a:ext>
            </a:extLst>
          </p:cNvPr>
          <p:cNvSpPr/>
          <p:nvPr/>
        </p:nvSpPr>
        <p:spPr>
          <a:xfrm>
            <a:off x="5261886" y="4234721"/>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7" name="Ellipszis 26">
            <a:extLst>
              <a:ext uri="{FF2B5EF4-FFF2-40B4-BE49-F238E27FC236}">
                <a16:creationId xmlns:a16="http://schemas.microsoft.com/office/drawing/2014/main" id="{7D27C03D-114D-4F01-887A-A8523BC5E4BE}"/>
              </a:ext>
            </a:extLst>
          </p:cNvPr>
          <p:cNvSpPr/>
          <p:nvPr/>
        </p:nvSpPr>
        <p:spPr>
          <a:xfrm>
            <a:off x="5241900" y="5736237"/>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8" name="Ellipszis 27">
            <a:extLst>
              <a:ext uri="{FF2B5EF4-FFF2-40B4-BE49-F238E27FC236}">
                <a16:creationId xmlns:a16="http://schemas.microsoft.com/office/drawing/2014/main" id="{7CB0BBA2-348A-461E-AEC5-3916F5F6BA78}"/>
              </a:ext>
            </a:extLst>
          </p:cNvPr>
          <p:cNvSpPr/>
          <p:nvPr/>
        </p:nvSpPr>
        <p:spPr>
          <a:xfrm>
            <a:off x="5242810" y="3668012"/>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9" name="Ellipszis 28">
            <a:extLst>
              <a:ext uri="{FF2B5EF4-FFF2-40B4-BE49-F238E27FC236}">
                <a16:creationId xmlns:a16="http://schemas.microsoft.com/office/drawing/2014/main" id="{770B8F56-F107-4516-944F-1D987AD60205}"/>
              </a:ext>
            </a:extLst>
          </p:cNvPr>
          <p:cNvSpPr/>
          <p:nvPr/>
        </p:nvSpPr>
        <p:spPr>
          <a:xfrm>
            <a:off x="5189095" y="4304677"/>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30" name="Ellipszis 29">
            <a:extLst>
              <a:ext uri="{FF2B5EF4-FFF2-40B4-BE49-F238E27FC236}">
                <a16:creationId xmlns:a16="http://schemas.microsoft.com/office/drawing/2014/main" id="{86A0C18E-E868-4AE2-B6E9-1563C8E40BC4}"/>
              </a:ext>
            </a:extLst>
          </p:cNvPr>
          <p:cNvSpPr/>
          <p:nvPr/>
        </p:nvSpPr>
        <p:spPr>
          <a:xfrm>
            <a:off x="5401456" y="5071674"/>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31" name="Ellipszis 30">
            <a:extLst>
              <a:ext uri="{FF2B5EF4-FFF2-40B4-BE49-F238E27FC236}">
                <a16:creationId xmlns:a16="http://schemas.microsoft.com/office/drawing/2014/main" id="{8F245B7E-1627-4F6D-A788-25A5C3A1542A}"/>
              </a:ext>
            </a:extLst>
          </p:cNvPr>
          <p:cNvSpPr/>
          <p:nvPr/>
        </p:nvSpPr>
        <p:spPr>
          <a:xfrm>
            <a:off x="5329003" y="5553857"/>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32" name="Ellipszis 31">
            <a:extLst>
              <a:ext uri="{FF2B5EF4-FFF2-40B4-BE49-F238E27FC236}">
                <a16:creationId xmlns:a16="http://schemas.microsoft.com/office/drawing/2014/main" id="{3A9CEB4C-2231-4F68-A0EA-8EF2297D6B04}"/>
              </a:ext>
            </a:extLst>
          </p:cNvPr>
          <p:cNvSpPr/>
          <p:nvPr/>
        </p:nvSpPr>
        <p:spPr>
          <a:xfrm>
            <a:off x="5166610" y="5856159"/>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33" name="Szövegdoboz 32">
            <a:extLst>
              <a:ext uri="{FF2B5EF4-FFF2-40B4-BE49-F238E27FC236}">
                <a16:creationId xmlns:a16="http://schemas.microsoft.com/office/drawing/2014/main" id="{3962ABBE-FA99-4468-8EB6-989E49DC55AC}"/>
              </a:ext>
            </a:extLst>
          </p:cNvPr>
          <p:cNvSpPr txBox="1"/>
          <p:nvPr/>
        </p:nvSpPr>
        <p:spPr>
          <a:xfrm>
            <a:off x="8579963" y="3007433"/>
            <a:ext cx="3229745" cy="738664"/>
          </a:xfrm>
          <a:prstGeom prst="rect">
            <a:avLst/>
          </a:prstGeom>
          <a:noFill/>
        </p:spPr>
        <p:txBody>
          <a:bodyPr wrap="square" rtlCol="0">
            <a:spAutoFit/>
          </a:bodyPr>
          <a:lstStyle/>
          <a:p>
            <a:r>
              <a:rPr lang="en-US" sz="2100" dirty="0">
                <a:latin typeface="Times New Roman" panose="02020603050405020304" pitchFamily="18" charset="0"/>
                <a:cs typeface="Times New Roman" panose="02020603050405020304" pitchFamily="18" charset="0"/>
              </a:rPr>
              <a:t>The metal can only dissolve in the form </a:t>
            </a:r>
            <a:r>
              <a:rPr lang="en-US" sz="2100" dirty="0" smtClean="0">
                <a:latin typeface="Times New Roman" panose="02020603050405020304" pitchFamily="18" charset="0"/>
                <a:cs typeface="Times New Roman" panose="02020603050405020304" pitchFamily="18" charset="0"/>
              </a:rPr>
              <a:t>of a cation</a:t>
            </a:r>
            <a:r>
              <a:rPr lang="hu-HU" sz="2100" dirty="0" smtClean="0">
                <a:latin typeface="Times New Roman" panose="02020603050405020304" pitchFamily="18" charset="0"/>
                <a:cs typeface="Times New Roman" panose="02020603050405020304" pitchFamily="18" charset="0"/>
              </a:rPr>
              <a:t>. </a:t>
            </a:r>
            <a:endParaRPr lang="hu-HU" sz="2100" dirty="0">
              <a:latin typeface="Times New Roman" panose="02020603050405020304" pitchFamily="18" charset="0"/>
              <a:cs typeface="Times New Roman" panose="02020603050405020304" pitchFamily="18" charset="0"/>
            </a:endParaRPr>
          </a:p>
        </p:txBody>
      </p:sp>
      <p:sp>
        <p:nvSpPr>
          <p:cNvPr id="35" name="Szövegdoboz 34">
            <a:extLst>
              <a:ext uri="{FF2B5EF4-FFF2-40B4-BE49-F238E27FC236}">
                <a16:creationId xmlns:a16="http://schemas.microsoft.com/office/drawing/2014/main" id="{5D4C87C2-156C-4F5C-BDF2-5A86F37F515A}"/>
              </a:ext>
            </a:extLst>
          </p:cNvPr>
          <p:cNvSpPr txBox="1"/>
          <p:nvPr/>
        </p:nvSpPr>
        <p:spPr>
          <a:xfrm>
            <a:off x="8592878" y="3764518"/>
            <a:ext cx="3229745" cy="3000821"/>
          </a:xfrm>
          <a:prstGeom prst="rect">
            <a:avLst/>
          </a:prstGeom>
          <a:noFill/>
        </p:spPr>
        <p:txBody>
          <a:bodyPr wrap="square" rtlCol="0">
            <a:spAutoFit/>
          </a:bodyPr>
          <a:lstStyle/>
          <a:p>
            <a:r>
              <a:rPr lang="en-US" sz="2100" dirty="0">
                <a:latin typeface="Times New Roman" panose="02020603050405020304" pitchFamily="18" charset="0"/>
                <a:cs typeface="Times New Roman" panose="02020603050405020304" pitchFamily="18" charset="0"/>
              </a:rPr>
              <a:t>The electrons left behind </a:t>
            </a:r>
            <a:r>
              <a:rPr lang="hu-HU" sz="2100" dirty="0" smtClean="0">
                <a:latin typeface="Times New Roman" panose="02020603050405020304" pitchFamily="18" charset="0"/>
                <a:cs typeface="Times New Roman" panose="02020603050405020304" pitchFamily="18" charset="0"/>
              </a:rPr>
              <a:t>induce</a:t>
            </a:r>
            <a:r>
              <a:rPr lang="en-US" sz="2100" dirty="0" smtClean="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negative </a:t>
            </a:r>
            <a:r>
              <a:rPr lang="hu-HU" sz="2100" dirty="0" smtClean="0">
                <a:latin typeface="Times New Roman" panose="02020603050405020304" pitchFamily="18" charset="0"/>
                <a:cs typeface="Times New Roman" panose="02020603050405020304" pitchFamily="18" charset="0"/>
              </a:rPr>
              <a:t>charge </a:t>
            </a:r>
            <a:r>
              <a:rPr lang="en-US" sz="2100" dirty="0" smtClean="0">
                <a:latin typeface="Times New Roman" panose="02020603050405020304" pitchFamily="18" charset="0"/>
                <a:cs typeface="Times New Roman" panose="02020603050405020304" pitchFamily="18" charset="0"/>
              </a:rPr>
              <a:t>on </a:t>
            </a:r>
            <a:r>
              <a:rPr lang="en-US" sz="2100" dirty="0">
                <a:latin typeface="Times New Roman" panose="02020603050405020304" pitchFamily="18" charset="0"/>
                <a:cs typeface="Times New Roman" panose="02020603050405020304" pitchFamily="18" charset="0"/>
              </a:rPr>
              <a:t>the surface of the metal, while the cations accumulate a positive charge in the solution. A double layer is formed, </a:t>
            </a:r>
            <a:r>
              <a:rPr lang="hu-HU" sz="2100" dirty="0" smtClean="0">
                <a:latin typeface="Times New Roman" panose="02020603050405020304" pitchFamily="18" charset="0"/>
                <a:cs typeface="Times New Roman" panose="02020603050405020304" pitchFamily="18" charset="0"/>
              </a:rPr>
              <a:t>it is </a:t>
            </a:r>
            <a:r>
              <a:rPr lang="en-US" sz="2100" dirty="0" smtClean="0">
                <a:latin typeface="Times New Roman" panose="02020603050405020304" pitchFamily="18" charset="0"/>
                <a:cs typeface="Times New Roman" panose="02020603050405020304" pitchFamily="18" charset="0"/>
              </a:rPr>
              <a:t>a capacitor</a:t>
            </a:r>
            <a:r>
              <a:rPr lang="hu-HU" sz="2100" dirty="0" smtClean="0">
                <a:latin typeface="Times New Roman" panose="02020603050405020304" pitchFamily="18" charset="0"/>
                <a:cs typeface="Times New Roman" panose="02020603050405020304" pitchFamily="18" charset="0"/>
              </a:rPr>
              <a:t>.</a:t>
            </a:r>
            <a:r>
              <a:rPr lang="en-US" sz="2100" dirty="0" smtClean="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A potential difference </a:t>
            </a:r>
            <a:r>
              <a:rPr lang="en-US" sz="2100" dirty="0" smtClean="0">
                <a:latin typeface="Times New Roman" panose="02020603050405020304" pitchFamily="18" charset="0"/>
                <a:cs typeface="Times New Roman" panose="02020603050405020304" pitchFamily="18" charset="0"/>
              </a:rPr>
              <a:t>develops</a:t>
            </a:r>
            <a:r>
              <a:rPr lang="hu-HU" sz="2100" dirty="0" smtClean="0">
                <a:latin typeface="Times New Roman" panose="02020603050405020304" pitchFamily="18" charset="0"/>
                <a:cs typeface="Times New Roman" panose="02020603050405020304" pitchFamily="18" charset="0"/>
              </a:rPr>
              <a:t>.</a:t>
            </a:r>
            <a:endParaRPr lang="hu-HU"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466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nodeType="afterEffect">
                                  <p:stCondLst>
                                    <p:cond delay="500"/>
                                  </p:stCondLst>
                                  <p:childTnLst>
                                    <p:set>
                                      <p:cBhvr>
                                        <p:cTn id="35" dur="1" fill="hold">
                                          <p:stCondLst>
                                            <p:cond delay="0"/>
                                          </p:stCondLst>
                                        </p:cTn>
                                        <p:tgtEl>
                                          <p:spTgt spid="1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27"/>
                                        </p:tgtEl>
                                        <p:attrNameLst>
                                          <p:attrName>style.visibility</p:attrName>
                                        </p:attrNameLst>
                                      </p:cBhvr>
                                      <p:to>
                                        <p:strVal val="visible"/>
                                      </p:to>
                                    </p:set>
                                  </p:childTnLst>
                                </p:cTn>
                              </p:par>
                              <p:par>
                                <p:cTn id="40" presetID="1" presetClass="entr" presetSubtype="0" fill="hold" grpId="1" nodeType="withEffect">
                                  <p:stCondLst>
                                    <p:cond delay="0"/>
                                  </p:stCondLst>
                                  <p:childTnLst>
                                    <p:set>
                                      <p:cBhvr>
                                        <p:cTn id="41" dur="1" fill="hold">
                                          <p:stCondLst>
                                            <p:cond delay="0"/>
                                          </p:stCondLst>
                                        </p:cTn>
                                        <p:tgtEl>
                                          <p:spTgt spid="32"/>
                                        </p:tgtEl>
                                        <p:attrNameLst>
                                          <p:attrName>style.visibility</p:attrName>
                                        </p:attrNameLst>
                                      </p:cBhvr>
                                      <p:to>
                                        <p:strVal val="visible"/>
                                      </p:to>
                                    </p:set>
                                  </p:childTnLst>
                                </p:cTn>
                              </p:par>
                              <p:par>
                                <p:cTn id="42" presetID="1" presetClass="entr" presetSubtype="0" fill="hold" grpId="1" nodeType="withEffect">
                                  <p:stCondLst>
                                    <p:cond delay="0"/>
                                  </p:stCondLst>
                                  <p:childTnLst>
                                    <p:set>
                                      <p:cBhvr>
                                        <p:cTn id="43" dur="1" fill="hold">
                                          <p:stCondLst>
                                            <p:cond delay="0"/>
                                          </p:stCondLst>
                                        </p:cTn>
                                        <p:tgtEl>
                                          <p:spTgt spid="26"/>
                                        </p:tgtEl>
                                        <p:attrNameLst>
                                          <p:attrName>style.visibility</p:attrName>
                                        </p:attrNameLst>
                                      </p:cBhvr>
                                      <p:to>
                                        <p:strVal val="visible"/>
                                      </p:to>
                                    </p:set>
                                  </p:childTnLst>
                                </p:cTn>
                              </p:par>
                              <p:par>
                                <p:cTn id="44" presetID="1" presetClass="entr" presetSubtype="0" fill="hold" grpId="1" nodeType="withEffect">
                                  <p:stCondLst>
                                    <p:cond delay="0"/>
                                  </p:stCondLst>
                                  <p:childTnLst>
                                    <p:set>
                                      <p:cBhvr>
                                        <p:cTn id="45" dur="1" fill="hold">
                                          <p:stCondLst>
                                            <p:cond delay="0"/>
                                          </p:stCondLst>
                                        </p:cTn>
                                        <p:tgtEl>
                                          <p:spTgt spid="29"/>
                                        </p:tgtEl>
                                        <p:attrNameLst>
                                          <p:attrName>style.visibility</p:attrName>
                                        </p:attrNameLst>
                                      </p:cBhvr>
                                      <p:to>
                                        <p:strVal val="visible"/>
                                      </p:to>
                                    </p:set>
                                  </p:childTnLst>
                                </p:cTn>
                              </p:par>
                              <p:par>
                                <p:cTn id="46" presetID="1" presetClass="entr" presetSubtype="0" fill="hold" grpId="1" nodeType="withEffect">
                                  <p:stCondLst>
                                    <p:cond delay="0"/>
                                  </p:stCondLst>
                                  <p:childTnLst>
                                    <p:set>
                                      <p:cBhvr>
                                        <p:cTn id="47" dur="1" fill="hold">
                                          <p:stCondLst>
                                            <p:cond delay="0"/>
                                          </p:stCondLst>
                                        </p:cTn>
                                        <p:tgtEl>
                                          <p:spTgt spid="25"/>
                                        </p:tgtEl>
                                        <p:attrNameLst>
                                          <p:attrName>style.visibility</p:attrName>
                                        </p:attrNameLst>
                                      </p:cBhvr>
                                      <p:to>
                                        <p:strVal val="visible"/>
                                      </p:to>
                                    </p:set>
                                  </p:childTnLst>
                                </p:cTn>
                              </p:par>
                              <p:par>
                                <p:cTn id="48" presetID="1" presetClass="entr" presetSubtype="0" fill="hold" grpId="1" nodeType="withEffect">
                                  <p:stCondLst>
                                    <p:cond delay="0"/>
                                  </p:stCondLst>
                                  <p:childTnLst>
                                    <p:set>
                                      <p:cBhvr>
                                        <p:cTn id="49" dur="1" fill="hold">
                                          <p:stCondLst>
                                            <p:cond delay="0"/>
                                          </p:stCondLst>
                                        </p:cTn>
                                        <p:tgtEl>
                                          <p:spTgt spid="31"/>
                                        </p:tgtEl>
                                        <p:attrNameLst>
                                          <p:attrName>style.visibility</p:attrName>
                                        </p:attrNameLst>
                                      </p:cBhvr>
                                      <p:to>
                                        <p:strVal val="visible"/>
                                      </p:to>
                                    </p:set>
                                  </p:childTnLst>
                                </p:cTn>
                              </p:par>
                              <p:par>
                                <p:cTn id="50" presetID="1" presetClass="entr" presetSubtype="0" fill="hold" grpId="1" nodeType="withEffect">
                                  <p:stCondLst>
                                    <p:cond delay="0"/>
                                  </p:stCondLst>
                                  <p:childTnLst>
                                    <p:set>
                                      <p:cBhvr>
                                        <p:cTn id="51" dur="1" fill="hold">
                                          <p:stCondLst>
                                            <p:cond delay="0"/>
                                          </p:stCondLst>
                                        </p:cTn>
                                        <p:tgtEl>
                                          <p:spTgt spid="24"/>
                                        </p:tgtEl>
                                        <p:attrNameLst>
                                          <p:attrName>style.visibility</p:attrName>
                                        </p:attrNameLst>
                                      </p:cBhvr>
                                      <p:to>
                                        <p:strVal val="visible"/>
                                      </p:to>
                                    </p:set>
                                  </p:childTnLst>
                                </p:cTn>
                              </p:par>
                              <p:par>
                                <p:cTn id="52" presetID="1" presetClass="entr" presetSubtype="0" fill="hold" grpId="1" nodeType="with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par>
                                <p:cTn id="54" presetID="1" presetClass="entr" presetSubtype="0" fill="hold" grpId="1" nodeType="withEffect">
                                  <p:stCondLst>
                                    <p:cond delay="0"/>
                                  </p:stCondLst>
                                  <p:childTnLst>
                                    <p:set>
                                      <p:cBhvr>
                                        <p:cTn id="55" dur="1" fill="hold">
                                          <p:stCondLst>
                                            <p:cond delay="0"/>
                                          </p:stCondLst>
                                        </p:cTn>
                                        <p:tgtEl>
                                          <p:spTgt spid="23"/>
                                        </p:tgtEl>
                                        <p:attrNameLst>
                                          <p:attrName>style.visibility</p:attrName>
                                        </p:attrNameLst>
                                      </p:cBhvr>
                                      <p:to>
                                        <p:strVal val="visible"/>
                                      </p:to>
                                    </p:set>
                                  </p:childTnLst>
                                </p:cTn>
                              </p:par>
                              <p:par>
                                <p:cTn id="56" presetID="1" presetClass="entr" presetSubtype="0" fill="hold" grpId="1" nodeType="withEffect">
                                  <p:stCondLst>
                                    <p:cond delay="0"/>
                                  </p:stCondLst>
                                  <p:childTnLst>
                                    <p:set>
                                      <p:cBhvr>
                                        <p:cTn id="57" dur="1" fill="hold">
                                          <p:stCondLst>
                                            <p:cond delay="0"/>
                                          </p:stCondLst>
                                        </p:cTn>
                                        <p:tgtEl>
                                          <p:spTgt spid="28"/>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additive="base">
                                        <p:cTn id="62" dur="500" fill="hold"/>
                                        <p:tgtEl>
                                          <p:spTgt spid="33"/>
                                        </p:tgtEl>
                                        <p:attrNameLst>
                                          <p:attrName>ppt_x</p:attrName>
                                        </p:attrNameLst>
                                      </p:cBhvr>
                                      <p:tavLst>
                                        <p:tav tm="0">
                                          <p:val>
                                            <p:strVal val="#ppt_x"/>
                                          </p:val>
                                        </p:tav>
                                        <p:tav tm="100000">
                                          <p:val>
                                            <p:strVal val="#ppt_x"/>
                                          </p:val>
                                        </p:tav>
                                      </p:tavLst>
                                    </p:anim>
                                    <p:anim calcmode="lin" valueType="num">
                                      <p:cBhvr additive="base">
                                        <p:cTn id="6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0" presetClass="path" presetSubtype="0" accel="50000" decel="50000" fill="hold" grpId="0" nodeType="clickEffect">
                                  <p:stCondLst>
                                    <p:cond delay="0"/>
                                  </p:stCondLst>
                                  <p:childTnLst>
                                    <p:animMotion origin="layout" path="M -0.00013 0.00417 L 0.09571 0.08519 L 0.19779 -0.14884 L 0.08711 -0.07454 " pathEditMode="relative" ptsTypes="AAAA">
                                      <p:cBhvr>
                                        <p:cTn id="67" dur="2000" fill="hold"/>
                                        <p:tgtEl>
                                          <p:spTgt spid="27"/>
                                        </p:tgtEl>
                                        <p:attrNameLst>
                                          <p:attrName>ppt_x</p:attrName>
                                          <p:attrName>ppt_y</p:attrName>
                                        </p:attrNameLst>
                                      </p:cBhvr>
                                    </p:animMotion>
                                  </p:childTnLst>
                                </p:cTn>
                              </p:par>
                            </p:childTnLst>
                          </p:cTn>
                        </p:par>
                        <p:par>
                          <p:cTn id="68" fill="hold">
                            <p:stCondLst>
                              <p:cond delay="2000"/>
                            </p:stCondLst>
                            <p:childTnLst>
                              <p:par>
                                <p:cTn id="69" presetID="42" presetClass="path" presetSubtype="0" accel="50000" decel="50000" fill="hold" grpId="0" nodeType="afterEffect">
                                  <p:stCondLst>
                                    <p:cond delay="0"/>
                                  </p:stCondLst>
                                  <p:childTnLst>
                                    <p:animMotion origin="layout" path="M 3.125E-6 2.59259E-6 L 0.02799 0.03912 " pathEditMode="relative" rAng="0" ptsTypes="AA">
                                      <p:cBhvr>
                                        <p:cTn id="70" dur="2000" fill="hold"/>
                                        <p:tgtEl>
                                          <p:spTgt spid="32"/>
                                        </p:tgtEl>
                                        <p:attrNameLst>
                                          <p:attrName>ppt_x</p:attrName>
                                          <p:attrName>ppt_y</p:attrName>
                                        </p:attrNameLst>
                                      </p:cBhvr>
                                      <p:rCtr x="1393" y="1944"/>
                                    </p:animMotion>
                                  </p:childTnLst>
                                </p:cTn>
                              </p:par>
                            </p:childTnLst>
                          </p:cTn>
                        </p:par>
                        <p:par>
                          <p:cTn id="71" fill="hold">
                            <p:stCondLst>
                              <p:cond delay="4000"/>
                            </p:stCondLst>
                            <p:childTnLst>
                              <p:par>
                                <p:cTn id="72" presetID="0" presetClass="path" presetSubtype="0" accel="50000" decel="50000" fill="hold" grpId="0" nodeType="afterEffect">
                                  <p:stCondLst>
                                    <p:cond delay="0"/>
                                  </p:stCondLst>
                                  <p:childTnLst>
                                    <p:animMotion origin="layout" path="M 0.00677 -0.00231 L 0.16159 -0.10718 L 0.18255 -0.1662 L 0.20104 -0.11597 L 0.1444 0.27755 L 0.1444 0.27986 " pathEditMode="relative" ptsTypes="AAAAAA">
                                      <p:cBhvr>
                                        <p:cTn id="73" dur="2000" fill="hold"/>
                                        <p:tgtEl>
                                          <p:spTgt spid="26"/>
                                        </p:tgtEl>
                                        <p:attrNameLst>
                                          <p:attrName>ppt_x</p:attrName>
                                          <p:attrName>ppt_y</p:attrName>
                                        </p:attrNameLst>
                                      </p:cBhvr>
                                    </p:animMotion>
                                  </p:childTnLst>
                                </p:cTn>
                              </p:par>
                            </p:childTnLst>
                          </p:cTn>
                        </p:par>
                        <p:par>
                          <p:cTn id="74" fill="hold">
                            <p:stCondLst>
                              <p:cond delay="6000"/>
                            </p:stCondLst>
                            <p:childTnLst>
                              <p:par>
                                <p:cTn id="75" presetID="42" presetClass="path" presetSubtype="0" accel="50000" decel="50000" fill="hold" grpId="0" nodeType="afterEffect">
                                  <p:stCondLst>
                                    <p:cond delay="0"/>
                                  </p:stCondLst>
                                  <p:childTnLst>
                                    <p:animMotion origin="layout" path="M 2.08333E-7 0 L 0.02669 -0.03102 " pathEditMode="relative" rAng="0" ptsTypes="AA">
                                      <p:cBhvr>
                                        <p:cTn id="76" dur="2000" fill="hold"/>
                                        <p:tgtEl>
                                          <p:spTgt spid="29"/>
                                        </p:tgtEl>
                                        <p:attrNameLst>
                                          <p:attrName>ppt_x</p:attrName>
                                          <p:attrName>ppt_y</p:attrName>
                                        </p:attrNameLst>
                                      </p:cBhvr>
                                      <p:rCtr x="1328" y="-1551"/>
                                    </p:animMotion>
                                  </p:childTnLst>
                                </p:cTn>
                              </p:par>
                            </p:childTnLst>
                          </p:cTn>
                        </p:par>
                        <p:par>
                          <p:cTn id="77" fill="hold">
                            <p:stCondLst>
                              <p:cond delay="8000"/>
                            </p:stCondLst>
                            <p:childTnLst>
                              <p:par>
                                <p:cTn id="78" presetID="0" presetClass="path" presetSubtype="0" accel="50000" decel="50000" fill="hold" grpId="0" nodeType="afterEffect">
                                  <p:stCondLst>
                                    <p:cond delay="0"/>
                                  </p:stCondLst>
                                  <p:childTnLst>
                                    <p:animMotion origin="layout" path="M 0.00156 -0.00162 L 0.11588 -0.25533 " pathEditMode="relative" ptsTypes="AA">
                                      <p:cBhvr>
                                        <p:cTn id="79" dur="2000" fill="hold"/>
                                        <p:tgtEl>
                                          <p:spTgt spid="25"/>
                                        </p:tgtEl>
                                        <p:attrNameLst>
                                          <p:attrName>ppt_x</p:attrName>
                                          <p:attrName>ppt_y</p:attrName>
                                        </p:attrNameLst>
                                      </p:cBhvr>
                                    </p:animMotion>
                                  </p:childTnLst>
                                </p:cTn>
                              </p:par>
                            </p:childTnLst>
                          </p:cTn>
                        </p:par>
                        <p:par>
                          <p:cTn id="80" fill="hold">
                            <p:stCondLst>
                              <p:cond delay="10000"/>
                            </p:stCondLst>
                            <p:childTnLst>
                              <p:par>
                                <p:cTn id="81" presetID="42" presetClass="path" presetSubtype="0" accel="50000" decel="50000" fill="hold" grpId="0" nodeType="afterEffect">
                                  <p:stCondLst>
                                    <p:cond delay="0"/>
                                  </p:stCondLst>
                                  <p:childTnLst>
                                    <p:animMotion origin="layout" path="M 1.875E-6 -4.44444E-6 L 0.01471 0.01204 " pathEditMode="relative" rAng="0" ptsTypes="AA">
                                      <p:cBhvr>
                                        <p:cTn id="82" dur="2000" fill="hold"/>
                                        <p:tgtEl>
                                          <p:spTgt spid="31"/>
                                        </p:tgtEl>
                                        <p:attrNameLst>
                                          <p:attrName>ppt_x</p:attrName>
                                          <p:attrName>ppt_y</p:attrName>
                                        </p:attrNameLst>
                                      </p:cBhvr>
                                      <p:rCtr x="729" y="602"/>
                                    </p:animMotion>
                                  </p:childTnLst>
                                </p:cTn>
                              </p:par>
                            </p:childTnLst>
                          </p:cTn>
                        </p:par>
                        <p:par>
                          <p:cTn id="83" fill="hold">
                            <p:stCondLst>
                              <p:cond delay="12000"/>
                            </p:stCondLst>
                            <p:childTnLst>
                              <p:par>
                                <p:cTn id="84" presetID="0" presetClass="path" presetSubtype="0" accel="50000" decel="50000" fill="hold" grpId="0" nodeType="afterEffect">
                                  <p:stCondLst>
                                    <p:cond delay="0"/>
                                  </p:stCondLst>
                                  <p:childTnLst>
                                    <p:animMotion origin="layout" path="M -0.00078 -0.00347 L 0.10612 0.03819 L 0.13815 -0.04931 " pathEditMode="relative" ptsTypes="AAA">
                                      <p:cBhvr>
                                        <p:cTn id="85" dur="2000" fill="hold"/>
                                        <p:tgtEl>
                                          <p:spTgt spid="24"/>
                                        </p:tgtEl>
                                        <p:attrNameLst>
                                          <p:attrName>ppt_x</p:attrName>
                                          <p:attrName>ppt_y</p:attrName>
                                        </p:attrNameLst>
                                      </p:cBhvr>
                                    </p:animMotion>
                                  </p:childTnLst>
                                </p:cTn>
                              </p:par>
                            </p:childTnLst>
                          </p:cTn>
                        </p:par>
                        <p:par>
                          <p:cTn id="86" fill="hold">
                            <p:stCondLst>
                              <p:cond delay="14000"/>
                            </p:stCondLst>
                            <p:childTnLst>
                              <p:par>
                                <p:cTn id="87" presetID="42" presetClass="path" presetSubtype="0" accel="50000" decel="50000" fill="hold" grpId="0" nodeType="afterEffect">
                                  <p:stCondLst>
                                    <p:cond delay="0"/>
                                  </p:stCondLst>
                                  <p:childTnLst>
                                    <p:animMotion origin="layout" path="M 2.5E-6 4.44444E-6 L 0.00885 0.0118 " pathEditMode="relative" rAng="0" ptsTypes="AA">
                                      <p:cBhvr>
                                        <p:cTn id="88" dur="2000" fill="hold"/>
                                        <p:tgtEl>
                                          <p:spTgt spid="30"/>
                                        </p:tgtEl>
                                        <p:attrNameLst>
                                          <p:attrName>ppt_x</p:attrName>
                                          <p:attrName>ppt_y</p:attrName>
                                        </p:attrNameLst>
                                      </p:cBhvr>
                                      <p:rCtr x="443" y="579"/>
                                    </p:animMotion>
                                  </p:childTnLst>
                                </p:cTn>
                              </p:par>
                            </p:childTnLst>
                          </p:cTn>
                        </p:par>
                      </p:childTnLst>
                    </p:cTn>
                  </p:par>
                  <p:par>
                    <p:cTn id="89" fill="hold">
                      <p:stCondLst>
                        <p:cond delay="indefinite"/>
                      </p:stCondLst>
                      <p:childTnLst>
                        <p:par>
                          <p:cTn id="90" fill="hold">
                            <p:stCondLst>
                              <p:cond delay="0"/>
                            </p:stCondLst>
                            <p:childTnLst>
                              <p:par>
                                <p:cTn id="91" presetID="0" presetClass="path" presetSubtype="0" accel="50000" decel="50000" fill="hold" grpId="0" nodeType="clickEffect">
                                  <p:stCondLst>
                                    <p:cond delay="0"/>
                                  </p:stCondLst>
                                  <p:childTnLst>
                                    <p:animMotion origin="layout" path="M 0.00925 -0.00116 L 0.12357 -0.06667 L 0.19987 0.04028 L 0.06953 0.38148 L 0.00313 0.30486 L 0.00196 0.30486 " pathEditMode="relative" ptsTypes="AAAAAA">
                                      <p:cBhvr>
                                        <p:cTn id="92" dur="2000" fill="hold"/>
                                        <p:tgtEl>
                                          <p:spTgt spid="23"/>
                                        </p:tgtEl>
                                        <p:attrNameLst>
                                          <p:attrName>ppt_x</p:attrName>
                                          <p:attrName>ppt_y</p:attrName>
                                        </p:attrNameLst>
                                      </p:cBhvr>
                                    </p:animMotion>
                                  </p:childTnLst>
                                </p:cTn>
                              </p:par>
                              <p:par>
                                <p:cTn id="93" presetID="42" presetClass="path" presetSubtype="0" accel="50000" decel="50000" fill="hold" grpId="0" nodeType="withEffect">
                                  <p:stCondLst>
                                    <p:cond delay="0"/>
                                  </p:stCondLst>
                                  <p:childTnLst>
                                    <p:animMotion origin="layout" path="M 3.125E-6 4.07407E-6 L 0.02174 -0.01968 " pathEditMode="relative" rAng="0" ptsTypes="AA">
                                      <p:cBhvr>
                                        <p:cTn id="94" dur="2000" fill="hold"/>
                                        <p:tgtEl>
                                          <p:spTgt spid="28"/>
                                        </p:tgtEl>
                                        <p:attrNameLst>
                                          <p:attrName>ppt_x</p:attrName>
                                          <p:attrName>ppt_y</p:attrName>
                                        </p:attrNameLst>
                                      </p:cBhvr>
                                      <p:rCtr x="1081" y="-995"/>
                                    </p:animMotion>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additive="base">
                                        <p:cTn id="99" dur="500" fill="hold"/>
                                        <p:tgtEl>
                                          <p:spTgt spid="35"/>
                                        </p:tgtEl>
                                        <p:attrNameLst>
                                          <p:attrName>ppt_x</p:attrName>
                                        </p:attrNameLst>
                                      </p:cBhvr>
                                      <p:tavLst>
                                        <p:tav tm="0">
                                          <p:val>
                                            <p:strVal val="#ppt_x"/>
                                          </p:val>
                                        </p:tav>
                                        <p:tav tm="100000">
                                          <p:val>
                                            <p:strVal val="#ppt_x"/>
                                          </p:val>
                                        </p:tav>
                                      </p:tavLst>
                                    </p:anim>
                                    <p:anim calcmode="lin" valueType="num">
                                      <p:cBhvr additive="base">
                                        <p:cTn id="100"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p:bldP spid="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Electrode, electrode potential, cell potential</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89947"/>
          </a:xfrm>
        </p:spPr>
        <p:txBody>
          <a:bodyPr>
            <a:normAutofit fontScale="92500" lnSpcReduction="20000"/>
          </a:bodyPr>
          <a:lstStyle/>
          <a:p>
            <a:r>
              <a:rPr lang="hu-HU" b="1" dirty="0" smtClean="0"/>
              <a:t>electrode/half-cell:</a:t>
            </a:r>
            <a:r>
              <a:rPr lang="hu-HU" dirty="0" smtClean="0"/>
              <a:t> </a:t>
            </a:r>
            <a:r>
              <a:rPr lang="en-US" dirty="0"/>
              <a:t>an electron conductor and an </a:t>
            </a:r>
            <a:r>
              <a:rPr lang="en-US" dirty="0" smtClean="0"/>
              <a:t>ion</a:t>
            </a:r>
            <a:r>
              <a:rPr lang="hu-HU" dirty="0" err="1" smtClean="0"/>
              <a:t>ic</a:t>
            </a:r>
            <a:r>
              <a:rPr lang="en-US" dirty="0" smtClean="0"/>
              <a:t> </a:t>
            </a:r>
            <a:r>
              <a:rPr lang="en-US" dirty="0" smtClean="0"/>
              <a:t>conductor</a:t>
            </a:r>
            <a:r>
              <a:rPr lang="hu-HU" dirty="0" smtClean="0"/>
              <a:t>,</a:t>
            </a:r>
            <a:r>
              <a:rPr lang="en-US" dirty="0" smtClean="0"/>
              <a:t> </a:t>
            </a:r>
            <a:r>
              <a:rPr lang="en-US" dirty="0"/>
              <a:t>in which the electron conductor is immersed, i.e</a:t>
            </a:r>
            <a:r>
              <a:rPr lang="en-US" dirty="0" smtClean="0"/>
              <a:t>.</a:t>
            </a:r>
            <a:r>
              <a:rPr lang="hu-HU" dirty="0" smtClean="0"/>
              <a:t>,</a:t>
            </a:r>
            <a:r>
              <a:rPr lang="en-US" dirty="0" smtClean="0"/>
              <a:t> </a:t>
            </a:r>
            <a:r>
              <a:rPr lang="en-US" dirty="0"/>
              <a:t>an electrode and an electrolyte solution/melt together</a:t>
            </a:r>
            <a:r>
              <a:rPr lang="hu-HU" dirty="0" smtClean="0"/>
              <a:t>.</a:t>
            </a:r>
            <a:endParaRPr lang="hu-HU" dirty="0"/>
          </a:p>
          <a:p>
            <a:r>
              <a:rPr lang="hu-HU" b="1" dirty="0" smtClean="0"/>
              <a:t>electrode potential:</a:t>
            </a:r>
            <a:r>
              <a:rPr lang="hu-HU" dirty="0" smtClean="0"/>
              <a:t> (sign: </a:t>
            </a:r>
            <a:r>
              <a:rPr lang="hu-HU" i="1" dirty="0"/>
              <a:t>ε</a:t>
            </a:r>
            <a:r>
              <a:rPr lang="hu-HU" dirty="0"/>
              <a:t>; </a:t>
            </a:r>
            <a:r>
              <a:rPr lang="hu-HU" dirty="0" smtClean="0"/>
              <a:t>unit: </a:t>
            </a:r>
            <a:r>
              <a:rPr lang="hu-HU" i="1" dirty="0"/>
              <a:t>1 V</a:t>
            </a:r>
            <a:r>
              <a:rPr lang="hu-HU" dirty="0"/>
              <a:t>) </a:t>
            </a:r>
            <a:r>
              <a:rPr lang="en-US" dirty="0"/>
              <a:t>the potential difference between the electron conductor and the ion conductor, i.e</a:t>
            </a:r>
            <a:r>
              <a:rPr lang="en-US" dirty="0" smtClean="0"/>
              <a:t>.</a:t>
            </a:r>
            <a:r>
              <a:rPr lang="hu-HU" dirty="0" smtClean="0"/>
              <a:t>,</a:t>
            </a:r>
            <a:r>
              <a:rPr lang="en-US" dirty="0" smtClean="0"/>
              <a:t> </a:t>
            </a:r>
            <a:r>
              <a:rPr lang="en-US" dirty="0"/>
              <a:t>the metal and the </a:t>
            </a:r>
            <a:r>
              <a:rPr lang="en-US" dirty="0" smtClean="0"/>
              <a:t>solution</a:t>
            </a:r>
            <a:r>
              <a:rPr lang="hu-HU" dirty="0" smtClean="0"/>
              <a:t>. </a:t>
            </a:r>
            <a:r>
              <a:rPr lang="en-US" dirty="0"/>
              <a:t>It cannot be measured directly, it has no natural zero point. </a:t>
            </a:r>
            <a:r>
              <a:rPr lang="en-US" dirty="0" smtClean="0"/>
              <a:t>It </a:t>
            </a:r>
            <a:r>
              <a:rPr lang="en-US" dirty="0"/>
              <a:t>corresponds numerically to the cell potential of the electrochemical cell whose anode is the standard hydrogen electrode in equilibrium, and whose cathode is the electrode with the potential in </a:t>
            </a:r>
            <a:r>
              <a:rPr lang="en-US" dirty="0" smtClean="0"/>
              <a:t>question</a:t>
            </a:r>
            <a:r>
              <a:rPr lang="hu-HU" dirty="0" smtClean="0"/>
              <a:t> – we will study this later.</a:t>
            </a:r>
            <a:endParaRPr lang="hu-HU" dirty="0"/>
          </a:p>
          <a:p>
            <a:r>
              <a:rPr lang="hu-HU" b="1" dirty="0" smtClean="0"/>
              <a:t>electrochemical cell:</a:t>
            </a:r>
            <a:r>
              <a:rPr lang="hu-HU" dirty="0" smtClean="0"/>
              <a:t> </a:t>
            </a:r>
            <a:r>
              <a:rPr lang="en-US" dirty="0"/>
              <a:t>a </a:t>
            </a:r>
            <a:r>
              <a:rPr lang="en-US" dirty="0" smtClean="0"/>
              <a:t>system</a:t>
            </a:r>
            <a:r>
              <a:rPr lang="hu-HU" dirty="0" smtClean="0"/>
              <a:t>,</a:t>
            </a:r>
            <a:r>
              <a:rPr lang="en-US" dirty="0" smtClean="0"/>
              <a:t> </a:t>
            </a:r>
            <a:r>
              <a:rPr lang="en-US" dirty="0"/>
              <a:t>in which two electron conductors are immersed in one or </a:t>
            </a:r>
            <a:r>
              <a:rPr lang="en-US" dirty="0" smtClean="0"/>
              <a:t>one</a:t>
            </a:r>
            <a:r>
              <a:rPr lang="hu-HU" dirty="0" smtClean="0"/>
              <a:t>-</a:t>
            </a:r>
            <a:r>
              <a:rPr lang="hu-HU" dirty="0" err="1" smtClean="0"/>
              <a:t>one</a:t>
            </a:r>
            <a:r>
              <a:rPr lang="en-US" dirty="0" smtClean="0"/>
              <a:t> </a:t>
            </a:r>
            <a:r>
              <a:rPr lang="en-US" dirty="0" smtClean="0"/>
              <a:t>ion</a:t>
            </a:r>
            <a:r>
              <a:rPr lang="hu-HU" dirty="0" err="1" smtClean="0"/>
              <a:t>ic</a:t>
            </a:r>
            <a:r>
              <a:rPr lang="en-US" dirty="0" smtClean="0"/>
              <a:t> </a:t>
            </a:r>
            <a:r>
              <a:rPr lang="en-US" dirty="0"/>
              <a:t>conductor </a:t>
            </a:r>
            <a:r>
              <a:rPr lang="hu-HU" dirty="0"/>
              <a:t>(</a:t>
            </a:r>
            <a:r>
              <a:rPr lang="en-US" dirty="0" smtClean="0"/>
              <a:t>electrolyte</a:t>
            </a:r>
            <a:r>
              <a:rPr lang="hu-HU" dirty="0" smtClean="0"/>
              <a:t>).</a:t>
            </a:r>
            <a:endParaRPr lang="hu-HU" dirty="0"/>
          </a:p>
          <a:p>
            <a:r>
              <a:rPr lang="hu-HU" b="1" dirty="0" smtClean="0"/>
              <a:t>galvanic/voltaic cell:</a:t>
            </a:r>
            <a:r>
              <a:rPr lang="hu-HU" dirty="0" smtClean="0"/>
              <a:t> </a:t>
            </a:r>
            <a:r>
              <a:rPr lang="en-US" dirty="0"/>
              <a:t>an electrochemical cell consisting of two electrically connected </a:t>
            </a:r>
            <a:r>
              <a:rPr lang="en-US" dirty="0" smtClean="0"/>
              <a:t>electrodes/half-cells</a:t>
            </a:r>
            <a:r>
              <a:rPr lang="hu-HU" dirty="0" smtClean="0"/>
              <a:t>,</a:t>
            </a:r>
            <a:r>
              <a:rPr lang="en-US" dirty="0" smtClean="0"/>
              <a:t> </a:t>
            </a:r>
            <a:r>
              <a:rPr lang="en-US" dirty="0"/>
              <a:t>in which electricity is generated as a result of a spontaneously occurring chemical reaction</a:t>
            </a:r>
            <a:r>
              <a:rPr lang="hu-HU" dirty="0" smtClean="0"/>
              <a:t>.</a:t>
            </a:r>
            <a:endParaRPr lang="hu-HU" dirty="0"/>
          </a:p>
          <a:p>
            <a:r>
              <a:rPr lang="hu-HU" b="1" dirty="0" smtClean="0"/>
              <a:t>cell potential:</a:t>
            </a:r>
            <a:r>
              <a:rPr lang="hu-HU" dirty="0" smtClean="0"/>
              <a:t> (sign: </a:t>
            </a:r>
            <a:r>
              <a:rPr lang="hu-HU" i="1" dirty="0"/>
              <a:t>E</a:t>
            </a:r>
            <a:r>
              <a:rPr lang="hu-HU" dirty="0"/>
              <a:t>, </a:t>
            </a:r>
            <a:r>
              <a:rPr lang="hu-HU" dirty="0" smtClean="0"/>
              <a:t>unit: </a:t>
            </a:r>
            <a:r>
              <a:rPr lang="hu-HU" i="1" dirty="0"/>
              <a:t>1 V</a:t>
            </a:r>
            <a:r>
              <a:rPr lang="hu-HU" dirty="0"/>
              <a:t>) </a:t>
            </a:r>
            <a:r>
              <a:rPr lang="en-US" dirty="0"/>
              <a:t>the difference between the electrode potentials of two half-cells</a:t>
            </a:r>
            <a:r>
              <a:rPr lang="hu-HU" dirty="0" smtClean="0"/>
              <a:t>.</a:t>
            </a:r>
            <a:endParaRPr lang="hu-HU" dirty="0"/>
          </a:p>
        </p:txBody>
      </p:sp>
    </p:spTree>
    <p:extLst>
      <p:ext uri="{BB962C8B-B14F-4D97-AF65-F5344CB8AC3E}">
        <p14:creationId xmlns:p14="http://schemas.microsoft.com/office/powerpoint/2010/main" val="11787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70148"/>
            <a:ext cx="11582400" cy="4768236"/>
          </a:xfrm>
        </p:spPr>
        <p:txBody>
          <a:bodyPr>
            <a:normAutofit lnSpcReduction="10000"/>
          </a:bodyPr>
          <a:lstStyle/>
          <a:p>
            <a:r>
              <a:rPr lang="en-US" dirty="0">
                <a:latin typeface="Times New Roman" panose="02020603050405020304" pitchFamily="18" charset="0"/>
                <a:cs typeface="Times New Roman" panose="02020603050405020304" pitchFamily="18" charset="0"/>
              </a:rPr>
              <a:t>The charge and thickness of the double layer formed due to the </a:t>
            </a:r>
            <a:r>
              <a:rPr lang="hu-HU" dirty="0" smtClean="0">
                <a:latin typeface="Times New Roman" panose="02020603050405020304" pitchFamily="18" charset="0"/>
                <a:cs typeface="Times New Roman" panose="02020603050405020304" pitchFamily="18" charset="0"/>
              </a:rPr>
              <a:t>surface </a:t>
            </a:r>
            <a:r>
              <a:rPr lang="en-US" dirty="0" smtClean="0">
                <a:latin typeface="Times New Roman" panose="02020603050405020304" pitchFamily="18" charset="0"/>
                <a:cs typeface="Times New Roman" panose="02020603050405020304" pitchFamily="18" charset="0"/>
              </a:rPr>
              <a:t>equilibrium depends </a:t>
            </a:r>
            <a:r>
              <a:rPr lang="en-US" dirty="0">
                <a:latin typeface="Times New Roman" panose="02020603050405020304" pitchFamily="18" charset="0"/>
                <a:cs typeface="Times New Roman" panose="02020603050405020304" pitchFamily="18" charset="0"/>
              </a:rPr>
              <a:t>on the </a:t>
            </a:r>
            <a:r>
              <a:rPr lang="hu-HU" dirty="0" smtClean="0">
                <a:latin typeface="Times New Roman" panose="02020603050405020304" pitchFamily="18" charset="0"/>
                <a:cs typeface="Times New Roman" panose="02020603050405020304" pitchFamily="18" charset="0"/>
              </a:rPr>
              <a:t>chemical composition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the material, </a:t>
            </a:r>
            <a:r>
              <a:rPr lang="en-US" dirty="0" smtClean="0">
                <a:latin typeface="Times New Roman" panose="02020603050405020304" pitchFamily="18" charset="0"/>
                <a:cs typeface="Times New Roman" panose="02020603050405020304" pitchFamily="18" charset="0"/>
              </a:rPr>
              <a:t>and</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the salt of the metal is </a:t>
            </a:r>
            <a:r>
              <a:rPr lang="hu-HU" dirty="0" err="1" smtClean="0">
                <a:latin typeface="Times New Roman" panose="02020603050405020304" pitchFamily="18" charset="0"/>
                <a:cs typeface="Times New Roman" panose="02020603050405020304" pitchFamily="18" charset="0"/>
              </a:rPr>
              <a:t>present</a:t>
            </a:r>
            <a:r>
              <a:rPr lang="hu-HU"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dissolved</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form</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in</a:t>
            </a:r>
            <a:r>
              <a:rPr lang="en-US" dirty="0" smtClean="0">
                <a:latin typeface="Times New Roman" panose="02020603050405020304" pitchFamily="18" charset="0"/>
                <a:cs typeface="Times New Roman" panose="02020603050405020304" pitchFamily="18" charset="0"/>
              </a:rPr>
              <a:t> ions</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also</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on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electrolyte</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concentration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Surface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potential cannot be measured</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However, the difference between the potential of the system formed from two different </a:t>
            </a:r>
            <a:r>
              <a:rPr lang="en-US" dirty="0" smtClean="0">
                <a:latin typeface="Times New Roman" panose="02020603050405020304" pitchFamily="18" charset="0"/>
                <a:cs typeface="Times New Roman" panose="02020603050405020304" pitchFamily="18" charset="0"/>
              </a:rPr>
              <a:t>metals </a:t>
            </a:r>
            <a:r>
              <a:rPr lang="en-US" dirty="0">
                <a:latin typeface="Times New Roman" panose="02020603050405020304" pitchFamily="18" charset="0"/>
                <a:cs typeface="Times New Roman" panose="02020603050405020304" pitchFamily="18" charset="0"/>
              </a:rPr>
              <a:t>and their salt solutions can be measured</a:t>
            </a:r>
            <a:r>
              <a:rPr lang="hu-HU" dirty="0" smtClean="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 Daniell </a:t>
            </a:r>
            <a:r>
              <a:rPr lang="hu-HU" dirty="0" smtClean="0">
                <a:latin typeface="Times New Roman" panose="02020603050405020304" pitchFamily="18" charset="0"/>
                <a:cs typeface="Times New Roman" panose="02020603050405020304" pitchFamily="18" charset="0"/>
              </a:rPr>
              <a:t>cell</a:t>
            </a:r>
            <a:endParaRPr lang="hu-HU" dirty="0">
              <a:latin typeface="Times New Roman" panose="02020603050405020304" pitchFamily="18" charset="0"/>
              <a:cs typeface="Times New Roman" panose="02020603050405020304" pitchFamily="18" charset="0"/>
            </a:endParaRPr>
          </a:p>
          <a:p>
            <a:pPr marL="3133725"/>
            <a:r>
              <a:rPr lang="en-US" dirty="0">
                <a:latin typeface="Times New Roman" panose="02020603050405020304" pitchFamily="18" charset="0"/>
                <a:cs typeface="Times New Roman" panose="02020603050405020304" pitchFamily="18" charset="0"/>
              </a:rPr>
              <a:t>One plate is zinc, the other is copper</a:t>
            </a:r>
            <a:r>
              <a:rPr lang="hu-HU"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zinc plate is immersed in zinc(II) </a:t>
            </a:r>
            <a:r>
              <a:rPr lang="en-US" dirty="0" smtClean="0">
                <a:latin typeface="Times New Roman" panose="02020603050405020304" pitchFamily="18" charset="0"/>
                <a:cs typeface="Times New Roman" panose="02020603050405020304" pitchFamily="18" charset="0"/>
              </a:rPr>
              <a:t>sulfate</a:t>
            </a:r>
            <a:r>
              <a:rPr lang="hu-HU" dirty="0" smtClean="0">
                <a:latin typeface="Times New Roman" panose="02020603050405020304" pitchFamily="18" charset="0"/>
                <a:cs typeface="Times New Roman" panose="02020603050405020304" pitchFamily="18" charset="0"/>
              </a:rPr>
              <a:t> solution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the copper is immersed in copper(II) sulfate solution</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a:p>
            <a:pPr marL="3133725"/>
            <a:r>
              <a:rPr lang="en-US" dirty="0">
                <a:latin typeface="Times New Roman" panose="02020603050405020304" pitchFamily="18" charset="0"/>
                <a:cs typeface="Times New Roman" panose="02020603050405020304" pitchFamily="18" charset="0"/>
              </a:rPr>
              <a:t>The two solutions are connected with a tube containing </a:t>
            </a:r>
            <a:r>
              <a:rPr lang="en-US" dirty="0" smtClean="0">
                <a:latin typeface="Times New Roman" panose="02020603050405020304" pitchFamily="18" charset="0"/>
                <a:cs typeface="Times New Roman" panose="02020603050405020304" pitchFamily="18" charset="0"/>
              </a:rPr>
              <a:t>a</a:t>
            </a:r>
            <a:r>
              <a:rPr lang="hu-HU" dirty="0" smtClean="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 ion </a:t>
            </a:r>
            <a:r>
              <a:rPr lang="en-US" dirty="0">
                <a:latin typeface="Times New Roman" panose="02020603050405020304" pitchFamily="18" charset="0"/>
                <a:cs typeface="Times New Roman" panose="02020603050405020304" pitchFamily="18" charset="0"/>
              </a:rPr>
              <a:t>conductor, so that the voltage between the metal plates can be </a:t>
            </a:r>
            <a:r>
              <a:rPr lang="en-US" dirty="0" smtClean="0">
                <a:latin typeface="Times New Roman" panose="02020603050405020304" pitchFamily="18" charset="0"/>
                <a:cs typeface="Times New Roman" panose="02020603050405020304" pitchFamily="18" charset="0"/>
              </a:rPr>
              <a:t>measured</a:t>
            </a:r>
            <a:r>
              <a:rPr lang="hu-HU" dirty="0">
                <a:latin typeface="Times New Roman" panose="02020603050405020304" pitchFamily="18" charset="0"/>
                <a:cs typeface="Times New Roman" panose="02020603050405020304" pitchFamily="18" charset="0"/>
              </a:rPr>
              <a:t>.</a:t>
            </a:r>
          </a:p>
        </p:txBody>
      </p:sp>
      <p:grpSp>
        <p:nvGrpSpPr>
          <p:cNvPr id="8" name="Csoportba foglalás 7">
            <a:extLst>
              <a:ext uri="{FF2B5EF4-FFF2-40B4-BE49-F238E27FC236}">
                <a16:creationId xmlns:a16="http://schemas.microsoft.com/office/drawing/2014/main" id="{2D22C686-BBE3-4C54-94C3-EFA7FBE02084}"/>
              </a:ext>
            </a:extLst>
          </p:cNvPr>
          <p:cNvGrpSpPr/>
          <p:nvPr/>
        </p:nvGrpSpPr>
        <p:grpSpPr>
          <a:xfrm>
            <a:off x="840849" y="5055726"/>
            <a:ext cx="830175" cy="1074390"/>
            <a:chOff x="1530393" y="5400039"/>
            <a:chExt cx="830175" cy="1074390"/>
          </a:xfrm>
        </p:grpSpPr>
        <p:sp>
          <p:nvSpPr>
            <p:cNvPr id="5" name="Téglalap 4">
              <a:extLst>
                <a:ext uri="{FF2B5EF4-FFF2-40B4-BE49-F238E27FC236}">
                  <a16:creationId xmlns:a16="http://schemas.microsoft.com/office/drawing/2014/main" id="{0551CFCF-2DFC-4EDC-B923-CEBE28115B2C}"/>
                </a:ext>
              </a:extLst>
            </p:cNvPr>
            <p:cNvSpPr/>
            <p:nvPr/>
          </p:nvSpPr>
          <p:spPr>
            <a:xfrm>
              <a:off x="1530393" y="5718317"/>
              <a:ext cx="829070" cy="756112"/>
            </a:xfrm>
            <a:prstGeom prst="rect">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Téglalap 5">
              <a:extLst>
                <a:ext uri="{FF2B5EF4-FFF2-40B4-BE49-F238E27FC236}">
                  <a16:creationId xmlns:a16="http://schemas.microsoft.com/office/drawing/2014/main" id="{11287928-9EE3-4382-A5FA-41B108483622}"/>
                </a:ext>
              </a:extLst>
            </p:cNvPr>
            <p:cNvSpPr/>
            <p:nvPr/>
          </p:nvSpPr>
          <p:spPr>
            <a:xfrm>
              <a:off x="1531498" y="5426485"/>
              <a:ext cx="829070" cy="418956"/>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églalap 6">
              <a:extLst>
                <a:ext uri="{FF2B5EF4-FFF2-40B4-BE49-F238E27FC236}">
                  <a16:creationId xmlns:a16="http://schemas.microsoft.com/office/drawing/2014/main" id="{03878438-4D70-4B9A-B175-22C103EC06AC}"/>
                </a:ext>
              </a:extLst>
            </p:cNvPr>
            <p:cNvSpPr/>
            <p:nvPr/>
          </p:nvSpPr>
          <p:spPr>
            <a:xfrm>
              <a:off x="1544847" y="5400039"/>
              <a:ext cx="812358" cy="461929"/>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15" name="Csoportba foglalás 14">
            <a:extLst>
              <a:ext uri="{FF2B5EF4-FFF2-40B4-BE49-F238E27FC236}">
                <a16:creationId xmlns:a16="http://schemas.microsoft.com/office/drawing/2014/main" id="{A6274A70-99CF-4714-AE4C-E241E617C0E6}"/>
              </a:ext>
            </a:extLst>
          </p:cNvPr>
          <p:cNvGrpSpPr/>
          <p:nvPr/>
        </p:nvGrpSpPr>
        <p:grpSpPr>
          <a:xfrm>
            <a:off x="1887062" y="5064546"/>
            <a:ext cx="834315" cy="1074390"/>
            <a:chOff x="2606944" y="5417527"/>
            <a:chExt cx="834315" cy="1074390"/>
          </a:xfrm>
        </p:grpSpPr>
        <p:sp>
          <p:nvSpPr>
            <p:cNvPr id="10" name="Téglalap 9">
              <a:extLst>
                <a:ext uri="{FF2B5EF4-FFF2-40B4-BE49-F238E27FC236}">
                  <a16:creationId xmlns:a16="http://schemas.microsoft.com/office/drawing/2014/main" id="{AA5B90DC-D30B-4663-8F67-767C0E2F2E62}"/>
                </a:ext>
              </a:extLst>
            </p:cNvPr>
            <p:cNvSpPr/>
            <p:nvPr/>
          </p:nvSpPr>
          <p:spPr>
            <a:xfrm>
              <a:off x="2612189" y="5735805"/>
              <a:ext cx="829070" cy="756112"/>
            </a:xfrm>
            <a:prstGeom prst="rect">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Téglalap 10">
              <a:extLst>
                <a:ext uri="{FF2B5EF4-FFF2-40B4-BE49-F238E27FC236}">
                  <a16:creationId xmlns:a16="http://schemas.microsoft.com/office/drawing/2014/main" id="{A0A64B4D-9C2E-4500-B3E8-2CD63016BD7E}"/>
                </a:ext>
              </a:extLst>
            </p:cNvPr>
            <p:cNvSpPr/>
            <p:nvPr/>
          </p:nvSpPr>
          <p:spPr>
            <a:xfrm>
              <a:off x="2606944" y="5443973"/>
              <a:ext cx="829070" cy="418956"/>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Téglalap 11">
              <a:extLst>
                <a:ext uri="{FF2B5EF4-FFF2-40B4-BE49-F238E27FC236}">
                  <a16:creationId xmlns:a16="http://schemas.microsoft.com/office/drawing/2014/main" id="{3803A170-48F2-4B4C-A6E6-8B51029DCBBD}"/>
                </a:ext>
              </a:extLst>
            </p:cNvPr>
            <p:cNvSpPr/>
            <p:nvPr/>
          </p:nvSpPr>
          <p:spPr>
            <a:xfrm>
              <a:off x="2613943" y="5417527"/>
              <a:ext cx="812358" cy="461929"/>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13" name="Téglalap 12">
            <a:extLst>
              <a:ext uri="{FF2B5EF4-FFF2-40B4-BE49-F238E27FC236}">
                <a16:creationId xmlns:a16="http://schemas.microsoft.com/office/drawing/2014/main" id="{117C606C-BD92-4AAB-BBD8-5C4D4F6AADF5}"/>
              </a:ext>
            </a:extLst>
          </p:cNvPr>
          <p:cNvSpPr/>
          <p:nvPr/>
        </p:nvSpPr>
        <p:spPr>
          <a:xfrm>
            <a:off x="1049315" y="4887254"/>
            <a:ext cx="269823"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Téglalap 13">
            <a:extLst>
              <a:ext uri="{FF2B5EF4-FFF2-40B4-BE49-F238E27FC236}">
                <a16:creationId xmlns:a16="http://schemas.microsoft.com/office/drawing/2014/main" id="{FA003FE0-3833-4D7D-881F-73F0002D1660}"/>
              </a:ext>
            </a:extLst>
          </p:cNvPr>
          <p:cNvSpPr/>
          <p:nvPr/>
        </p:nvSpPr>
        <p:spPr>
          <a:xfrm>
            <a:off x="2312607" y="4894333"/>
            <a:ext cx="269823" cy="9144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30" name="Csoportba foglalás 29">
            <a:extLst>
              <a:ext uri="{FF2B5EF4-FFF2-40B4-BE49-F238E27FC236}">
                <a16:creationId xmlns:a16="http://schemas.microsoft.com/office/drawing/2014/main" id="{DD771D54-C1B3-4177-8B38-9F0A362C428A}"/>
              </a:ext>
            </a:extLst>
          </p:cNvPr>
          <p:cNvGrpSpPr/>
          <p:nvPr/>
        </p:nvGrpSpPr>
        <p:grpSpPr>
          <a:xfrm>
            <a:off x="1473681" y="4889625"/>
            <a:ext cx="608391" cy="1101661"/>
            <a:chOff x="7127173" y="5577216"/>
            <a:chExt cx="608391" cy="1101661"/>
          </a:xfrm>
        </p:grpSpPr>
        <p:cxnSp>
          <p:nvCxnSpPr>
            <p:cNvPr id="18" name="Egyenes összekötő 17">
              <a:extLst>
                <a:ext uri="{FF2B5EF4-FFF2-40B4-BE49-F238E27FC236}">
                  <a16:creationId xmlns:a16="http://schemas.microsoft.com/office/drawing/2014/main" id="{9130C9D5-B679-4842-89D5-8AFF1DF58776}"/>
                </a:ext>
              </a:extLst>
            </p:cNvPr>
            <p:cNvCxnSpPr>
              <a:cxnSpLocks/>
            </p:cNvCxnSpPr>
            <p:nvPr/>
          </p:nvCxnSpPr>
          <p:spPr>
            <a:xfrm>
              <a:off x="7286795" y="5719504"/>
              <a:ext cx="0" cy="9456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églalap 18">
              <a:extLst>
                <a:ext uri="{FF2B5EF4-FFF2-40B4-BE49-F238E27FC236}">
                  <a16:creationId xmlns:a16="http://schemas.microsoft.com/office/drawing/2014/main" id="{3A022F3A-21AC-42DF-B59C-C3485370A15D}"/>
                </a:ext>
              </a:extLst>
            </p:cNvPr>
            <p:cNvSpPr/>
            <p:nvPr/>
          </p:nvSpPr>
          <p:spPr>
            <a:xfrm>
              <a:off x="7135317" y="5591330"/>
              <a:ext cx="144000" cy="10608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sp>
          <p:nvSpPr>
            <p:cNvPr id="20" name="Téglalap 19">
              <a:extLst>
                <a:ext uri="{FF2B5EF4-FFF2-40B4-BE49-F238E27FC236}">
                  <a16:creationId xmlns:a16="http://schemas.microsoft.com/office/drawing/2014/main" id="{DF7AA2D7-C343-47BF-84F9-F64A6BC2F714}"/>
                </a:ext>
              </a:extLst>
            </p:cNvPr>
            <p:cNvSpPr/>
            <p:nvPr/>
          </p:nvSpPr>
          <p:spPr>
            <a:xfrm>
              <a:off x="7587524" y="5582815"/>
              <a:ext cx="144000" cy="10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Téglalap 20">
              <a:extLst>
                <a:ext uri="{FF2B5EF4-FFF2-40B4-BE49-F238E27FC236}">
                  <a16:creationId xmlns:a16="http://schemas.microsoft.com/office/drawing/2014/main" id="{CA7145A1-E20A-4546-BA6C-C5221D272999}"/>
                </a:ext>
              </a:extLst>
            </p:cNvPr>
            <p:cNvSpPr/>
            <p:nvPr/>
          </p:nvSpPr>
          <p:spPr>
            <a:xfrm rot="5400000">
              <a:off x="7360871" y="5355783"/>
              <a:ext cx="144000" cy="596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23" name="Egyenes összekötő 22">
              <a:extLst>
                <a:ext uri="{FF2B5EF4-FFF2-40B4-BE49-F238E27FC236}">
                  <a16:creationId xmlns:a16="http://schemas.microsoft.com/office/drawing/2014/main" id="{5D462F6C-E79C-4D9B-B3B2-DD89C8A08E48}"/>
                </a:ext>
              </a:extLst>
            </p:cNvPr>
            <p:cNvCxnSpPr>
              <a:cxnSpLocks/>
            </p:cNvCxnSpPr>
            <p:nvPr/>
          </p:nvCxnSpPr>
          <p:spPr>
            <a:xfrm>
              <a:off x="7582207" y="5724560"/>
              <a:ext cx="0" cy="9456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gyenes összekötő 16">
              <a:extLst>
                <a:ext uri="{FF2B5EF4-FFF2-40B4-BE49-F238E27FC236}">
                  <a16:creationId xmlns:a16="http://schemas.microsoft.com/office/drawing/2014/main" id="{A5C330D5-1407-4BF9-A524-EB2BDA23E982}"/>
                </a:ext>
              </a:extLst>
            </p:cNvPr>
            <p:cNvCxnSpPr>
              <a:cxnSpLocks/>
            </p:cNvCxnSpPr>
            <p:nvPr/>
          </p:nvCxnSpPr>
          <p:spPr>
            <a:xfrm flipH="1" flipV="1">
              <a:off x="7133505" y="5581211"/>
              <a:ext cx="602059"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Egyenes összekötő 24">
              <a:extLst>
                <a:ext uri="{FF2B5EF4-FFF2-40B4-BE49-F238E27FC236}">
                  <a16:creationId xmlns:a16="http://schemas.microsoft.com/office/drawing/2014/main" id="{16EA8F40-2DC1-462E-8ADC-C3AE91F675C2}"/>
                </a:ext>
              </a:extLst>
            </p:cNvPr>
            <p:cNvCxnSpPr>
              <a:cxnSpLocks/>
            </p:cNvCxnSpPr>
            <p:nvPr/>
          </p:nvCxnSpPr>
          <p:spPr>
            <a:xfrm>
              <a:off x="7127173" y="5577216"/>
              <a:ext cx="0" cy="11009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Egyenes összekötő 26">
              <a:extLst>
                <a:ext uri="{FF2B5EF4-FFF2-40B4-BE49-F238E27FC236}">
                  <a16:creationId xmlns:a16="http://schemas.microsoft.com/office/drawing/2014/main" id="{D730EEDD-077E-4AA4-8151-41279D28ABC8}"/>
                </a:ext>
              </a:extLst>
            </p:cNvPr>
            <p:cNvCxnSpPr>
              <a:cxnSpLocks/>
            </p:cNvCxnSpPr>
            <p:nvPr/>
          </p:nvCxnSpPr>
          <p:spPr>
            <a:xfrm>
              <a:off x="7730272" y="5577939"/>
              <a:ext cx="0" cy="11009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Egyenes összekötő 27">
              <a:extLst>
                <a:ext uri="{FF2B5EF4-FFF2-40B4-BE49-F238E27FC236}">
                  <a16:creationId xmlns:a16="http://schemas.microsoft.com/office/drawing/2014/main" id="{2C8DCB0F-0107-4363-94AC-81DA9C1AFDBB}"/>
                </a:ext>
              </a:extLst>
            </p:cNvPr>
            <p:cNvCxnSpPr>
              <a:cxnSpLocks/>
            </p:cNvCxnSpPr>
            <p:nvPr/>
          </p:nvCxnSpPr>
          <p:spPr>
            <a:xfrm flipH="1">
              <a:off x="7285906" y="5724943"/>
              <a:ext cx="2979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8" name="Csoportba foglalás 37">
            <a:extLst>
              <a:ext uri="{FF2B5EF4-FFF2-40B4-BE49-F238E27FC236}">
                <a16:creationId xmlns:a16="http://schemas.microsoft.com/office/drawing/2014/main" id="{97EBB151-FEF1-47E9-96B6-FA7722FA402C}"/>
              </a:ext>
            </a:extLst>
          </p:cNvPr>
          <p:cNvGrpSpPr/>
          <p:nvPr/>
        </p:nvGrpSpPr>
        <p:grpSpPr>
          <a:xfrm>
            <a:off x="1193675" y="4196429"/>
            <a:ext cx="1269759" cy="723719"/>
            <a:chOff x="1193675" y="4660662"/>
            <a:chExt cx="1269759" cy="723719"/>
          </a:xfrm>
        </p:grpSpPr>
        <p:cxnSp>
          <p:nvCxnSpPr>
            <p:cNvPr id="32" name="Egyenes összekötő 31">
              <a:extLst>
                <a:ext uri="{FF2B5EF4-FFF2-40B4-BE49-F238E27FC236}">
                  <a16:creationId xmlns:a16="http://schemas.microsoft.com/office/drawing/2014/main" id="{28452B8C-5968-4DE3-B40D-A17FAACC032C}"/>
                </a:ext>
              </a:extLst>
            </p:cNvPr>
            <p:cNvCxnSpPr/>
            <p:nvPr/>
          </p:nvCxnSpPr>
          <p:spPr>
            <a:xfrm>
              <a:off x="1193675" y="4873010"/>
              <a:ext cx="0" cy="5113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Egyenes összekötő 32">
              <a:extLst>
                <a:ext uri="{FF2B5EF4-FFF2-40B4-BE49-F238E27FC236}">
                  <a16:creationId xmlns:a16="http://schemas.microsoft.com/office/drawing/2014/main" id="{5644F7E8-DF5D-4E9D-88C4-B078D5BEAF58}"/>
                </a:ext>
              </a:extLst>
            </p:cNvPr>
            <p:cNvCxnSpPr/>
            <p:nvPr/>
          </p:nvCxnSpPr>
          <p:spPr>
            <a:xfrm>
              <a:off x="2455489" y="4869399"/>
              <a:ext cx="0" cy="5113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Egyenes összekötő 33">
              <a:extLst>
                <a:ext uri="{FF2B5EF4-FFF2-40B4-BE49-F238E27FC236}">
                  <a16:creationId xmlns:a16="http://schemas.microsoft.com/office/drawing/2014/main" id="{D898377C-ACF6-4893-90DF-F0CB19F74318}"/>
                </a:ext>
              </a:extLst>
            </p:cNvPr>
            <p:cNvCxnSpPr>
              <a:cxnSpLocks/>
            </p:cNvCxnSpPr>
            <p:nvPr/>
          </p:nvCxnSpPr>
          <p:spPr>
            <a:xfrm flipH="1">
              <a:off x="1203065" y="4891068"/>
              <a:ext cx="126036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Ellipszis 36">
              <a:extLst>
                <a:ext uri="{FF2B5EF4-FFF2-40B4-BE49-F238E27FC236}">
                  <a16:creationId xmlns:a16="http://schemas.microsoft.com/office/drawing/2014/main" id="{59FDF294-5E85-413C-99A7-C1060FAA953D}"/>
                </a:ext>
              </a:extLst>
            </p:cNvPr>
            <p:cNvSpPr/>
            <p:nvPr/>
          </p:nvSpPr>
          <p:spPr>
            <a:xfrm>
              <a:off x="1644373" y="4660662"/>
              <a:ext cx="450699" cy="450699"/>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800" dirty="0">
                  <a:solidFill>
                    <a:srgbClr val="FF0000"/>
                  </a:solidFill>
                  <a:latin typeface="Times New Roman" panose="02020603050405020304" pitchFamily="18" charset="0"/>
                  <a:cs typeface="Times New Roman" panose="02020603050405020304" pitchFamily="18" charset="0"/>
                </a:rPr>
                <a:t>V</a:t>
              </a:r>
            </a:p>
          </p:txBody>
        </p:sp>
      </p:grpSp>
      <p:sp>
        <p:nvSpPr>
          <p:cNvPr id="35"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Electric current by chemical reaction</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16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500"/>
                                  </p:stCondLst>
                                  <p:childTnLst>
                                    <p:set>
                                      <p:cBhvr>
                                        <p:cTn id="11" dur="1" fill="hold">
                                          <p:stCondLst>
                                            <p:cond delay="0"/>
                                          </p:stCondLst>
                                        </p:cTn>
                                        <p:tgtEl>
                                          <p:spTgt spid="8"/>
                                        </p:tgtEl>
                                        <p:attrNameLst>
                                          <p:attrName>style.visibility</p:attrName>
                                        </p:attrNameLst>
                                      </p:cBhvr>
                                      <p:to>
                                        <p:strVal val="visible"/>
                                      </p:to>
                                    </p:set>
                                  </p:childTnLst>
                                </p:cTn>
                              </p:par>
                              <p:par>
                                <p:cTn id="12" presetID="1" presetClass="entr" presetSubtype="0" fill="hold" nodeType="withEffect">
                                  <p:stCondLst>
                                    <p:cond delay="500"/>
                                  </p:stCondLst>
                                  <p:childTnLst>
                                    <p:set>
                                      <p:cBhvr>
                                        <p:cTn id="13" dur="1" fill="hold">
                                          <p:stCondLst>
                                            <p:cond delay="0"/>
                                          </p:stCondLst>
                                        </p:cTn>
                                        <p:tgtEl>
                                          <p:spTgt spid="1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2" presetClass="entr" presetSubtype="1" fill="hold" grpId="0" nodeType="afterEffect">
                                  <p:stCondLst>
                                    <p:cond delay="50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50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5" fill="hold">
                            <p:stCondLst>
                              <p:cond delay="500"/>
                            </p:stCondLst>
                            <p:childTnLst>
                              <p:par>
                                <p:cTn id="36" presetID="2" presetClass="entr" presetSubtype="1" fill="hold" nodeType="afterEffect">
                                  <p:stCondLst>
                                    <p:cond delay="500"/>
                                  </p:stCondLst>
                                  <p:childTnLst>
                                    <p:set>
                                      <p:cBhvr>
                                        <p:cTn id="37" dur="1" fill="hold">
                                          <p:stCondLst>
                                            <p:cond delay="0"/>
                                          </p:stCondLst>
                                        </p:cTn>
                                        <p:tgtEl>
                                          <p:spTgt spid="30"/>
                                        </p:tgtEl>
                                        <p:attrNameLst>
                                          <p:attrName>style.visibility</p:attrName>
                                        </p:attrNameLst>
                                      </p:cBhvr>
                                      <p:to>
                                        <p:strVal val="visible"/>
                                      </p:to>
                                    </p:set>
                                    <p:anim calcmode="lin" valueType="num">
                                      <p:cBhvr additive="base">
                                        <p:cTn id="38" dur="500" fill="hold"/>
                                        <p:tgtEl>
                                          <p:spTgt spid="30"/>
                                        </p:tgtEl>
                                        <p:attrNameLst>
                                          <p:attrName>ppt_x</p:attrName>
                                        </p:attrNameLst>
                                      </p:cBhvr>
                                      <p:tavLst>
                                        <p:tav tm="0">
                                          <p:val>
                                            <p:strVal val="#ppt_x"/>
                                          </p:val>
                                        </p:tav>
                                        <p:tav tm="100000">
                                          <p:val>
                                            <p:strVal val="#ppt_x"/>
                                          </p:val>
                                        </p:tav>
                                      </p:tavLst>
                                    </p:anim>
                                    <p:anim calcmode="lin" valueType="num">
                                      <p:cBhvr additive="base">
                                        <p:cTn id="39" dur="500" fill="hold"/>
                                        <p:tgtEl>
                                          <p:spTgt spid="30"/>
                                        </p:tgtEl>
                                        <p:attrNameLst>
                                          <p:attrName>ppt_y</p:attrName>
                                        </p:attrNameLst>
                                      </p:cBhvr>
                                      <p:tavLst>
                                        <p:tav tm="0">
                                          <p:val>
                                            <p:strVal val="0-#ppt_h/2"/>
                                          </p:val>
                                        </p:tav>
                                        <p:tav tm="100000">
                                          <p:val>
                                            <p:strVal val="#ppt_y"/>
                                          </p:val>
                                        </p:tav>
                                      </p:tavLst>
                                    </p:anim>
                                  </p:childTnLst>
                                </p:cTn>
                              </p:par>
                            </p:childTnLst>
                          </p:cTn>
                        </p:par>
                        <p:par>
                          <p:cTn id="40" fill="hold">
                            <p:stCondLst>
                              <p:cond delay="1500"/>
                            </p:stCondLst>
                            <p:childTnLst>
                              <p:par>
                                <p:cTn id="41" presetID="1" presetClass="entr" presetSubtype="0" fill="hold" nodeType="after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Concentration dependence of cell potential</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116114" y="1429554"/>
            <a:ext cx="11945257" cy="1879705"/>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By changing the concentration of the electrolytes in the </a:t>
            </a:r>
            <a:r>
              <a:rPr lang="en-US" dirty="0" err="1">
                <a:latin typeface="Times New Roman" panose="02020603050405020304" pitchFamily="18" charset="0"/>
                <a:cs typeface="Times New Roman" panose="02020603050405020304" pitchFamily="18" charset="0"/>
              </a:rPr>
              <a:t>Daniell</a:t>
            </a:r>
            <a:r>
              <a:rPr lang="en-US" dirty="0">
                <a:latin typeface="Times New Roman" panose="02020603050405020304" pitchFamily="18" charset="0"/>
                <a:cs typeface="Times New Roman" panose="02020603050405020304" pitchFamily="18" charset="0"/>
              </a:rPr>
              <a:t> cell, a remarkable relationship is obtained when the potential measured with a high internal resistance voltmeter is plotted against the </a:t>
            </a:r>
            <a:r>
              <a:rPr lang="en-US" dirty="0" smtClean="0">
                <a:latin typeface="Times New Roman" panose="02020603050405020304" pitchFamily="18" charset="0"/>
                <a:cs typeface="Times New Roman" panose="02020603050405020304" pitchFamily="18" charset="0"/>
              </a:rPr>
              <a:t>concentration</a:t>
            </a:r>
            <a:r>
              <a:rPr lang="hu-HU" dirty="0" smtClean="0">
                <a:latin typeface="Times New Roman" panose="02020603050405020304" pitchFamily="18" charset="0"/>
                <a:cs typeface="Times New Roman" panose="02020603050405020304" pitchFamily="18" charset="0"/>
              </a:rPr>
              <a:t>! </a:t>
            </a:r>
            <a:r>
              <a:rPr lang="hu-HU" dirty="0"/>
              <a:t>E= (</a:t>
            </a:r>
            <a:r>
              <a:rPr lang="hu-HU" i="1" dirty="0" err="1"/>
              <a:t>ε</a:t>
            </a:r>
            <a:r>
              <a:rPr lang="hu-HU" i="1" baseline="-25000" dirty="0" err="1"/>
              <a:t>Cu</a:t>
            </a:r>
            <a:r>
              <a:rPr lang="hu-HU" i="1" dirty="0"/>
              <a:t> – </a:t>
            </a:r>
            <a:r>
              <a:rPr lang="hu-HU" i="1" dirty="0" err="1"/>
              <a:t>ε</a:t>
            </a:r>
            <a:r>
              <a:rPr lang="hu-HU" i="1" baseline="-25000" dirty="0" err="1"/>
              <a:t>Zn</a:t>
            </a:r>
            <a:r>
              <a:rPr lang="hu-HU" i="1" dirty="0"/>
              <a:t>) (T=298,15K</a:t>
            </a:r>
            <a:r>
              <a:rPr lang="hu-HU"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The measured potential is a two-term </a:t>
            </a:r>
            <a:r>
              <a:rPr lang="en-US" dirty="0" smtClean="0">
                <a:latin typeface="Times New Roman" panose="02020603050405020304" pitchFamily="18" charset="0"/>
                <a:cs typeface="Times New Roman" panose="02020603050405020304" pitchFamily="18" charset="0"/>
              </a:rPr>
              <a:t>expression</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and ln(c</a:t>
            </a:r>
            <a:r>
              <a:rPr lang="hu-HU" dirty="0">
                <a:latin typeface="Times New Roman" panose="02020603050405020304" pitchFamily="18" charset="0"/>
                <a:cs typeface="Times New Roman" panose="02020603050405020304" pitchFamily="18" charset="0"/>
              </a:rPr>
              <a:t>/(1mol/dm</a:t>
            </a:r>
            <a:r>
              <a:rPr lang="hu-HU" baseline="30000" dirty="0">
                <a:latin typeface="Times New Roman" panose="02020603050405020304" pitchFamily="18" charset="0"/>
                <a:cs typeface="Times New Roman" panose="02020603050405020304" pitchFamily="18" charset="0"/>
              </a:rPr>
              <a:t>3</a:t>
            </a:r>
            <a:r>
              <a:rPr lang="hu-HU" dirty="0">
                <a:latin typeface="Times New Roman" panose="02020603050405020304" pitchFamily="18" charset="0"/>
                <a:cs typeface="Times New Roman" panose="02020603050405020304" pitchFamily="18" charset="0"/>
              </a:rPr>
              <a:t>)) = 0 </a:t>
            </a:r>
            <a:r>
              <a:rPr lang="hu-HU" dirty="0" smtClean="0">
                <a:latin typeface="Times New Roman" panose="02020603050405020304" pitchFamily="18" charset="0"/>
                <a:cs typeface="Times New Roman" panose="02020603050405020304" pitchFamily="18" charset="0"/>
              </a:rPr>
              <a:t>if c=1mol/dm</a:t>
            </a:r>
            <a:r>
              <a:rPr lang="hu-HU" baseline="30000" dirty="0" smtClean="0">
                <a:latin typeface="Times New Roman" panose="02020603050405020304" pitchFamily="18" charset="0"/>
                <a:cs typeface="Times New Roman" panose="02020603050405020304" pitchFamily="18" charset="0"/>
              </a:rPr>
              <a:t>3</a:t>
            </a:r>
            <a:r>
              <a:rPr lang="hu-HU" dirty="0">
                <a:latin typeface="Times New Roman" panose="02020603050405020304" pitchFamily="18" charset="0"/>
                <a:cs typeface="Times New Roman" panose="02020603050405020304" pitchFamily="18" charset="0"/>
              </a:rPr>
              <a:t>.</a:t>
            </a:r>
            <a:endParaRPr lang="hu-HU" dirty="0"/>
          </a:p>
        </p:txBody>
      </p:sp>
      <p:grpSp>
        <p:nvGrpSpPr>
          <p:cNvPr id="10" name="Csoportba foglalás 9">
            <a:extLst>
              <a:ext uri="{FF2B5EF4-FFF2-40B4-BE49-F238E27FC236}">
                <a16:creationId xmlns:a16="http://schemas.microsoft.com/office/drawing/2014/main" id="{0DCAC8B7-C54F-4DF1-95BE-BB8233C4B062}"/>
              </a:ext>
            </a:extLst>
          </p:cNvPr>
          <p:cNvGrpSpPr/>
          <p:nvPr/>
        </p:nvGrpSpPr>
        <p:grpSpPr>
          <a:xfrm>
            <a:off x="80210" y="3147718"/>
            <a:ext cx="5759550" cy="3532332"/>
            <a:chOff x="0" y="3155614"/>
            <a:chExt cx="5759550" cy="3532332"/>
          </a:xfrm>
        </p:grpSpPr>
        <p:pic>
          <p:nvPicPr>
            <p:cNvPr id="4" name="Kép 3">
              <a:extLst>
                <a:ext uri="{FF2B5EF4-FFF2-40B4-BE49-F238E27FC236}">
                  <a16:creationId xmlns:a16="http://schemas.microsoft.com/office/drawing/2014/main" id="{2BCD4C44-D1A3-4998-9422-613D3229D1FE}"/>
                </a:ext>
              </a:extLst>
            </p:cNvPr>
            <p:cNvPicPr>
              <a:picLocks noChangeAspect="1"/>
            </p:cNvPicPr>
            <p:nvPr/>
          </p:nvPicPr>
          <p:blipFill>
            <a:blip r:embed="rId3"/>
            <a:stretch>
              <a:fillRect/>
            </a:stretch>
          </p:blipFill>
          <p:spPr>
            <a:xfrm>
              <a:off x="359550" y="3155614"/>
              <a:ext cx="5400000" cy="3240088"/>
            </a:xfrm>
            <a:prstGeom prst="rect">
              <a:avLst/>
            </a:prstGeom>
          </p:spPr>
        </p:pic>
        <p:sp>
          <p:nvSpPr>
            <p:cNvPr id="6" name="Szövegdoboz 5">
              <a:extLst>
                <a:ext uri="{FF2B5EF4-FFF2-40B4-BE49-F238E27FC236}">
                  <a16:creationId xmlns:a16="http://schemas.microsoft.com/office/drawing/2014/main" id="{C45B1D7C-3482-4E45-95B1-D97A3525CD08}"/>
                </a:ext>
              </a:extLst>
            </p:cNvPr>
            <p:cNvSpPr txBox="1"/>
            <p:nvPr/>
          </p:nvSpPr>
          <p:spPr>
            <a:xfrm>
              <a:off x="0" y="3356817"/>
              <a:ext cx="518091" cy="369332"/>
            </a:xfrm>
            <a:prstGeom prst="rect">
              <a:avLst/>
            </a:prstGeom>
            <a:noFill/>
          </p:spPr>
          <p:txBody>
            <a:bodyPr wrap="none" rtlCol="0">
              <a:spAutoFit/>
            </a:bodyPr>
            <a:lstStyle/>
            <a:p>
              <a:r>
                <a:rPr lang="hu-HU" dirty="0"/>
                <a:t>E/V</a:t>
              </a:r>
            </a:p>
          </p:txBody>
        </p:sp>
        <p:sp>
          <p:nvSpPr>
            <p:cNvPr id="8" name="Szövegdoboz 7">
              <a:extLst>
                <a:ext uri="{FF2B5EF4-FFF2-40B4-BE49-F238E27FC236}">
                  <a16:creationId xmlns:a16="http://schemas.microsoft.com/office/drawing/2014/main" id="{67C3E527-C266-4630-9600-95C10986C539}"/>
                </a:ext>
              </a:extLst>
            </p:cNvPr>
            <p:cNvSpPr txBox="1"/>
            <p:nvPr/>
          </p:nvSpPr>
          <p:spPr>
            <a:xfrm>
              <a:off x="4181776" y="6318614"/>
              <a:ext cx="1499128" cy="369332"/>
            </a:xfrm>
            <a:prstGeom prst="rect">
              <a:avLst/>
            </a:prstGeom>
            <a:noFill/>
          </p:spPr>
          <p:txBody>
            <a:bodyPr wrap="none" rtlCol="0">
              <a:spAutoFit/>
            </a:bodyPr>
            <a:lstStyle/>
            <a:p>
              <a:r>
                <a:rPr lang="hu-HU" dirty="0" err="1"/>
                <a:t>ln</a:t>
              </a:r>
              <a:r>
                <a:rPr lang="hu-HU" dirty="0"/>
                <a:t> ([Cu</a:t>
              </a:r>
              <a:r>
                <a:rPr lang="hu-HU" baseline="30000" dirty="0"/>
                <a:t>2+</a:t>
              </a:r>
              <a:r>
                <a:rPr lang="hu-HU" dirty="0"/>
                <a:t>]/1M)</a:t>
              </a:r>
            </a:p>
          </p:txBody>
        </p:sp>
      </p:grpSp>
      <p:grpSp>
        <p:nvGrpSpPr>
          <p:cNvPr id="11" name="Csoportba foglalás 10">
            <a:extLst>
              <a:ext uri="{FF2B5EF4-FFF2-40B4-BE49-F238E27FC236}">
                <a16:creationId xmlns:a16="http://schemas.microsoft.com/office/drawing/2014/main" id="{071CE2CA-BA4B-4194-B690-41CA69061888}"/>
              </a:ext>
            </a:extLst>
          </p:cNvPr>
          <p:cNvGrpSpPr/>
          <p:nvPr/>
        </p:nvGrpSpPr>
        <p:grpSpPr>
          <a:xfrm>
            <a:off x="6272466" y="3201546"/>
            <a:ext cx="5836858" cy="3482152"/>
            <a:chOff x="6192256" y="3209442"/>
            <a:chExt cx="5836858" cy="3482152"/>
          </a:xfrm>
        </p:grpSpPr>
        <p:pic>
          <p:nvPicPr>
            <p:cNvPr id="5" name="Kép 4">
              <a:extLst>
                <a:ext uri="{FF2B5EF4-FFF2-40B4-BE49-F238E27FC236}">
                  <a16:creationId xmlns:a16="http://schemas.microsoft.com/office/drawing/2014/main" id="{5C918301-108B-40D6-945E-01ED51F41ABF}"/>
                </a:ext>
              </a:extLst>
            </p:cNvPr>
            <p:cNvPicPr>
              <a:picLocks noChangeAspect="1"/>
            </p:cNvPicPr>
            <p:nvPr/>
          </p:nvPicPr>
          <p:blipFill>
            <a:blip r:embed="rId4"/>
            <a:stretch>
              <a:fillRect/>
            </a:stretch>
          </p:blipFill>
          <p:spPr>
            <a:xfrm>
              <a:off x="6629114" y="3209442"/>
              <a:ext cx="5400000" cy="3240088"/>
            </a:xfrm>
            <a:prstGeom prst="rect">
              <a:avLst/>
            </a:prstGeom>
          </p:spPr>
        </p:pic>
        <p:sp>
          <p:nvSpPr>
            <p:cNvPr id="7" name="Szövegdoboz 6">
              <a:extLst>
                <a:ext uri="{FF2B5EF4-FFF2-40B4-BE49-F238E27FC236}">
                  <a16:creationId xmlns:a16="http://schemas.microsoft.com/office/drawing/2014/main" id="{DF5B8BC9-7D39-433D-8134-9031A8E7CFC8}"/>
                </a:ext>
              </a:extLst>
            </p:cNvPr>
            <p:cNvSpPr txBox="1"/>
            <p:nvPr/>
          </p:nvSpPr>
          <p:spPr>
            <a:xfrm>
              <a:off x="6192256" y="3304676"/>
              <a:ext cx="518091" cy="369332"/>
            </a:xfrm>
            <a:prstGeom prst="rect">
              <a:avLst/>
            </a:prstGeom>
            <a:noFill/>
          </p:spPr>
          <p:txBody>
            <a:bodyPr wrap="none" rtlCol="0">
              <a:spAutoFit/>
            </a:bodyPr>
            <a:lstStyle/>
            <a:p>
              <a:r>
                <a:rPr lang="hu-HU" dirty="0"/>
                <a:t>E/V</a:t>
              </a:r>
            </a:p>
          </p:txBody>
        </p:sp>
        <p:sp>
          <p:nvSpPr>
            <p:cNvPr id="9" name="Szövegdoboz 8">
              <a:extLst>
                <a:ext uri="{FF2B5EF4-FFF2-40B4-BE49-F238E27FC236}">
                  <a16:creationId xmlns:a16="http://schemas.microsoft.com/office/drawing/2014/main" id="{94B26F63-5AD1-4E35-9991-7BDA91E212F1}"/>
                </a:ext>
              </a:extLst>
            </p:cNvPr>
            <p:cNvSpPr txBox="1"/>
            <p:nvPr/>
          </p:nvSpPr>
          <p:spPr>
            <a:xfrm>
              <a:off x="10333677" y="6322262"/>
              <a:ext cx="1483098" cy="369332"/>
            </a:xfrm>
            <a:prstGeom prst="rect">
              <a:avLst/>
            </a:prstGeom>
            <a:noFill/>
          </p:spPr>
          <p:txBody>
            <a:bodyPr wrap="none" rtlCol="0">
              <a:spAutoFit/>
            </a:bodyPr>
            <a:lstStyle/>
            <a:p>
              <a:r>
                <a:rPr lang="hu-HU" dirty="0" err="1"/>
                <a:t>ln</a:t>
              </a:r>
              <a:r>
                <a:rPr lang="hu-HU" dirty="0"/>
                <a:t> ([Zn</a:t>
              </a:r>
              <a:r>
                <a:rPr lang="hu-HU" baseline="30000" dirty="0"/>
                <a:t>2+</a:t>
              </a:r>
              <a:r>
                <a:rPr lang="hu-HU" dirty="0"/>
                <a:t>]/1M)</a:t>
              </a:r>
            </a:p>
          </p:txBody>
        </p:sp>
      </p:grpSp>
      <p:cxnSp>
        <p:nvCxnSpPr>
          <p:cNvPr id="13" name="Egyenes összekötő nyíllal 12">
            <a:extLst>
              <a:ext uri="{FF2B5EF4-FFF2-40B4-BE49-F238E27FC236}">
                <a16:creationId xmlns:a16="http://schemas.microsoft.com/office/drawing/2014/main" id="{EAE51DA7-2C93-42D5-AC31-FCD04A13A77F}"/>
              </a:ext>
            </a:extLst>
          </p:cNvPr>
          <p:cNvCxnSpPr/>
          <p:nvPr/>
        </p:nvCxnSpPr>
        <p:spPr>
          <a:xfrm>
            <a:off x="11353800" y="5040771"/>
            <a:ext cx="0" cy="540000"/>
          </a:xfrm>
          <a:prstGeom prst="straightConnector1">
            <a:avLst/>
          </a:prstGeom>
          <a:ln w="76200">
            <a:solidFill>
              <a:srgbClr val="2E0CFC"/>
            </a:solidFill>
            <a:tailEnd type="stealth"/>
          </a:ln>
        </p:spPr>
        <p:style>
          <a:lnRef idx="1">
            <a:schemeClr val="accent1"/>
          </a:lnRef>
          <a:fillRef idx="0">
            <a:schemeClr val="accent1"/>
          </a:fillRef>
          <a:effectRef idx="0">
            <a:schemeClr val="accent1"/>
          </a:effectRef>
          <a:fontRef idx="minor">
            <a:schemeClr val="tx1"/>
          </a:fontRef>
        </p:style>
      </p:cxnSp>
      <p:cxnSp>
        <p:nvCxnSpPr>
          <p:cNvPr id="14" name="Egyenes összekötő nyíllal 13">
            <a:extLst>
              <a:ext uri="{FF2B5EF4-FFF2-40B4-BE49-F238E27FC236}">
                <a16:creationId xmlns:a16="http://schemas.microsoft.com/office/drawing/2014/main" id="{11D1E240-7859-4EEF-A8AE-0C1C2CF83E57}"/>
              </a:ext>
            </a:extLst>
          </p:cNvPr>
          <p:cNvCxnSpPr>
            <a:cxnSpLocks/>
          </p:cNvCxnSpPr>
          <p:nvPr/>
        </p:nvCxnSpPr>
        <p:spPr>
          <a:xfrm rot="10800000">
            <a:off x="5093367" y="3802104"/>
            <a:ext cx="0" cy="540000"/>
          </a:xfrm>
          <a:prstGeom prst="straightConnector1">
            <a:avLst/>
          </a:prstGeom>
          <a:ln w="76200">
            <a:solidFill>
              <a:srgbClr val="2E0CFC"/>
            </a:solidFill>
            <a:tailEnd type="stealth"/>
          </a:ln>
        </p:spPr>
        <p:style>
          <a:lnRef idx="1">
            <a:schemeClr val="accent1"/>
          </a:lnRef>
          <a:fillRef idx="0">
            <a:schemeClr val="accent1"/>
          </a:fillRef>
          <a:effectRef idx="0">
            <a:schemeClr val="accent1"/>
          </a:effectRef>
          <a:fontRef idx="minor">
            <a:schemeClr val="tx1"/>
          </a:fontRef>
        </p:style>
      </p:cxnSp>
      <p:cxnSp>
        <p:nvCxnSpPr>
          <p:cNvPr id="16" name="Egyenes összekötő nyíllal 15">
            <a:extLst>
              <a:ext uri="{FF2B5EF4-FFF2-40B4-BE49-F238E27FC236}">
                <a16:creationId xmlns:a16="http://schemas.microsoft.com/office/drawing/2014/main" id="{21257865-40C0-45CF-840E-B8522C87A14D}"/>
              </a:ext>
            </a:extLst>
          </p:cNvPr>
          <p:cNvCxnSpPr>
            <a:cxnSpLocks/>
          </p:cNvCxnSpPr>
          <p:nvPr/>
        </p:nvCxnSpPr>
        <p:spPr>
          <a:xfrm flipH="1" flipV="1">
            <a:off x="7479631" y="3794083"/>
            <a:ext cx="3753853" cy="2021305"/>
          </a:xfrm>
          <a:prstGeom prst="straightConnector1">
            <a:avLst/>
          </a:prstGeom>
          <a:ln w="50800">
            <a:solidFill>
              <a:srgbClr val="B707AF"/>
            </a:solidFill>
            <a:tailEnd type="stealth"/>
          </a:ln>
        </p:spPr>
        <p:style>
          <a:lnRef idx="1">
            <a:schemeClr val="accent1"/>
          </a:lnRef>
          <a:fillRef idx="0">
            <a:schemeClr val="accent1"/>
          </a:fillRef>
          <a:effectRef idx="0">
            <a:schemeClr val="accent1"/>
          </a:effectRef>
          <a:fontRef idx="minor">
            <a:schemeClr val="tx1"/>
          </a:fontRef>
        </p:style>
      </p:cxnSp>
      <p:cxnSp>
        <p:nvCxnSpPr>
          <p:cNvPr id="17" name="Egyenes összekötő nyíllal 16">
            <a:extLst>
              <a:ext uri="{FF2B5EF4-FFF2-40B4-BE49-F238E27FC236}">
                <a16:creationId xmlns:a16="http://schemas.microsoft.com/office/drawing/2014/main" id="{E74C2CD7-EBC9-4C3D-979F-761B628E527F}"/>
              </a:ext>
            </a:extLst>
          </p:cNvPr>
          <p:cNvCxnSpPr>
            <a:cxnSpLocks/>
          </p:cNvCxnSpPr>
          <p:nvPr/>
        </p:nvCxnSpPr>
        <p:spPr>
          <a:xfrm flipH="1">
            <a:off x="1138989" y="3465220"/>
            <a:ext cx="3902242" cy="2109537"/>
          </a:xfrm>
          <a:prstGeom prst="straightConnector1">
            <a:avLst/>
          </a:prstGeom>
          <a:ln w="50800">
            <a:solidFill>
              <a:srgbClr val="B707AF"/>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559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3"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6"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1+#ppt_w/2"/>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par>
                          <p:cTn id="29" fill="hold">
                            <p:stCondLst>
                              <p:cond delay="0"/>
                            </p:stCondLst>
                            <p:childTnLst>
                              <p:par>
                                <p:cTn id="30" presetID="2" presetClass="entr" presetSubtype="2" fill="hold" nodeType="after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additive="base">
                                        <p:cTn id="32"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The cell reaction </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anode and cathode</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195455"/>
          </a:xfrm>
        </p:spPr>
        <p:txBody>
          <a:bodyPr>
            <a:normAutofit/>
          </a:bodyPr>
          <a:lstStyle/>
          <a:p>
            <a:r>
              <a:rPr lang="hu-HU" dirty="0" smtClean="0">
                <a:latin typeface="Times New Roman" panose="02020603050405020304" pitchFamily="18" charset="0"/>
                <a:cs typeface="Times New Roman" panose="02020603050405020304" pitchFamily="18" charset="0"/>
              </a:rPr>
              <a:t>One can observe that </a:t>
            </a:r>
            <a:r>
              <a:rPr lang="hu-HU" i="1" dirty="0"/>
              <a:t>ε</a:t>
            </a:r>
            <a:r>
              <a:rPr lang="hu-HU" i="1" baseline="-25000" dirty="0"/>
              <a:t>Cu</a:t>
            </a:r>
            <a:r>
              <a:rPr lang="hu-HU" i="1" dirty="0"/>
              <a:t> &gt; </a:t>
            </a:r>
            <a:r>
              <a:rPr lang="hu-HU" i="1" dirty="0" smtClean="0"/>
              <a:t>ε</a:t>
            </a:r>
            <a:r>
              <a:rPr lang="hu-HU" i="1" baseline="-25000" dirty="0" smtClean="0"/>
              <a:t>Zn</a:t>
            </a:r>
            <a:r>
              <a:rPr lang="hu-HU" baseline="-25000" dirty="0" smtClean="0"/>
              <a:t>,</a:t>
            </a:r>
            <a:r>
              <a:rPr lang="hu-HU" dirty="0" smtClean="0">
                <a:latin typeface="Times New Roman" panose="02020603050405020304" pitchFamily="18" charset="0"/>
                <a:cs typeface="Times New Roman" panose="02020603050405020304" pitchFamily="18" charset="0"/>
              </a:rPr>
              <a:t> since positive potential difference is measured!</a:t>
            </a:r>
            <a:endParaRPr lang="hu-HU" dirty="0">
              <a:latin typeface="Times New Roman" panose="02020603050405020304" pitchFamily="18" charset="0"/>
              <a:cs typeface="Times New Roman" panose="02020603050405020304" pitchFamily="18" charset="0"/>
            </a:endParaRPr>
          </a:p>
          <a:p>
            <a:pPr>
              <a:spcBef>
                <a:spcPts val="4000"/>
              </a:spcBef>
            </a:pPr>
            <a:r>
              <a:rPr lang="hu-HU"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f </a:t>
            </a:r>
            <a:r>
              <a:rPr lang="en-US" dirty="0">
                <a:latin typeface="Times New Roman" panose="02020603050405020304" pitchFamily="18" charset="0"/>
                <a:cs typeface="Times New Roman" panose="02020603050405020304" pitchFamily="18" charset="0"/>
              </a:rPr>
              <a:t>metallic zinc is dipped in copper(II) sulfate solution, the color of the solution becomes pale and copper precipitates on the zinc </a:t>
            </a:r>
            <a:r>
              <a:rPr lang="en-US" dirty="0" smtClean="0">
                <a:latin typeface="Times New Roman" panose="02020603050405020304" pitchFamily="18" charset="0"/>
                <a:cs typeface="Times New Roman" panose="02020603050405020304" pitchFamily="18" charset="0"/>
              </a:rPr>
              <a:t>plate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 </a:t>
            </a:r>
            <a:r>
              <a:rPr lang="en-US" dirty="0">
                <a:latin typeface="Times New Roman" panose="02020603050405020304" pitchFamily="18" charset="0"/>
                <a:cs typeface="Times New Roman" panose="02020603050405020304" pitchFamily="18" charset="0"/>
              </a:rPr>
              <a:t>the opposite </a:t>
            </a:r>
            <a:r>
              <a:rPr lang="en-US" dirty="0" smtClean="0">
                <a:latin typeface="Times New Roman" panose="02020603050405020304" pitchFamily="18" charset="0"/>
                <a:cs typeface="Times New Roman" panose="02020603050405020304" pitchFamily="18" charset="0"/>
              </a:rPr>
              <a:t>case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nothing happens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The current producing reaction in the cell is then: </a:t>
            </a:r>
            <a:r>
              <a:rPr lang="hu-HU" dirty="0">
                <a:latin typeface="Times New Roman" panose="02020603050405020304" pitchFamily="18" charset="0"/>
                <a:cs typeface="Times New Roman" panose="02020603050405020304" pitchFamily="18" charset="0"/>
              </a:rPr>
              <a:t>Zn + Cu</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 Zn</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 </a:t>
            </a:r>
            <a:r>
              <a:rPr lang="hu-HU" dirty="0" smtClean="0">
                <a:latin typeface="Times New Roman" panose="02020603050405020304" pitchFamily="18" charset="0"/>
                <a:cs typeface="Times New Roman" panose="02020603050405020304" pitchFamily="18" charset="0"/>
              </a:rPr>
              <a:t>Cu – </a:t>
            </a:r>
            <a:r>
              <a:rPr lang="hu-HU" dirty="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zinc is oxidized, copper is reduced</a:t>
            </a:r>
            <a:r>
              <a:rPr lang="hu-HU" dirty="0" smtClean="0">
                <a:latin typeface="Times New Roman" panose="02020603050405020304" pitchFamily="18" charset="0"/>
                <a:cs typeface="Times New Roman" panose="02020603050405020304" pitchFamily="18" charset="0"/>
              </a:rPr>
              <a:t>.</a:t>
            </a:r>
            <a:endParaRPr lang="hu-HU" b="1" dirty="0">
              <a:latin typeface="Times New Roman" panose="02020603050405020304" pitchFamily="18" charset="0"/>
              <a:cs typeface="Times New Roman" panose="02020603050405020304" pitchFamily="18" charset="0"/>
            </a:endParaRPr>
          </a:p>
          <a:p>
            <a:r>
              <a:rPr lang="hu-HU" b="1" dirty="0" smtClean="0"/>
              <a:t>anode:</a:t>
            </a:r>
            <a:r>
              <a:rPr lang="hu-HU" dirty="0" smtClean="0"/>
              <a:t> </a:t>
            </a:r>
            <a:r>
              <a:rPr lang="en-US" dirty="0"/>
              <a:t>in the electrochemical cell, the </a:t>
            </a:r>
            <a:r>
              <a:rPr lang="en-US" dirty="0" smtClean="0"/>
              <a:t>electrode</a:t>
            </a:r>
            <a:r>
              <a:rPr lang="hu-HU" dirty="0" smtClean="0"/>
              <a:t>,</a:t>
            </a:r>
            <a:r>
              <a:rPr lang="en-US" dirty="0" smtClean="0"/>
              <a:t> </a:t>
            </a:r>
            <a:r>
              <a:rPr lang="en-US" dirty="0"/>
              <a:t>where the oxidation </a:t>
            </a:r>
            <a:r>
              <a:rPr lang="hu-HU" dirty="0" smtClean="0"/>
              <a:t>occurs.</a:t>
            </a:r>
            <a:endParaRPr lang="hu-HU" dirty="0"/>
          </a:p>
          <a:p>
            <a:r>
              <a:rPr lang="hu-HU" b="1" dirty="0" smtClean="0"/>
              <a:t>cathode:</a:t>
            </a:r>
            <a:r>
              <a:rPr lang="hu-HU" dirty="0" smtClean="0"/>
              <a:t> </a:t>
            </a:r>
            <a:r>
              <a:rPr lang="en-US" dirty="0" smtClean="0"/>
              <a:t>the electrode</a:t>
            </a:r>
            <a:r>
              <a:rPr lang="hu-HU" dirty="0" smtClean="0"/>
              <a:t> in the cell,</a:t>
            </a:r>
            <a:r>
              <a:rPr lang="en-US" dirty="0" smtClean="0"/>
              <a:t> </a:t>
            </a:r>
            <a:r>
              <a:rPr lang="hu-HU" dirty="0" smtClean="0"/>
              <a:t>at which</a:t>
            </a:r>
            <a:r>
              <a:rPr lang="en-US" dirty="0" smtClean="0"/>
              <a:t> </a:t>
            </a:r>
            <a:r>
              <a:rPr lang="en-US" dirty="0"/>
              <a:t>the </a:t>
            </a:r>
            <a:r>
              <a:rPr lang="hu-HU" dirty="0" smtClean="0"/>
              <a:t>reduction</a:t>
            </a:r>
            <a:r>
              <a:rPr lang="en-US" dirty="0" smtClean="0"/>
              <a:t> </a:t>
            </a:r>
            <a:r>
              <a:rPr lang="hu-HU" dirty="0"/>
              <a:t>occurs.</a:t>
            </a:r>
          </a:p>
          <a:p>
            <a:r>
              <a:rPr lang="hu-HU" dirty="0" smtClean="0">
                <a:latin typeface="Times New Roman" panose="02020603050405020304" pitchFamily="18" charset="0"/>
                <a:cs typeface="Times New Roman" panose="02020603050405020304" pitchFamily="18" charset="0"/>
              </a:rPr>
              <a:t>Obviously, </a:t>
            </a:r>
            <a:r>
              <a:rPr lang="hu-HU" dirty="0" smtClean="0"/>
              <a:t>E</a:t>
            </a:r>
            <a:r>
              <a:rPr lang="hu-HU" dirty="0"/>
              <a:t>= </a:t>
            </a:r>
            <a:r>
              <a:rPr lang="hu-HU" i="1" dirty="0"/>
              <a:t>(ε</a:t>
            </a:r>
            <a:r>
              <a:rPr lang="hu-HU" i="1" baseline="-25000" dirty="0"/>
              <a:t>Cu</a:t>
            </a:r>
            <a:r>
              <a:rPr lang="hu-HU" i="1" dirty="0"/>
              <a:t> – ε</a:t>
            </a:r>
            <a:r>
              <a:rPr lang="hu-HU" i="1" baseline="-25000" dirty="0"/>
              <a:t>Zn</a:t>
            </a:r>
            <a:r>
              <a:rPr lang="hu-HU" i="1" dirty="0"/>
              <a:t>) = (</a:t>
            </a:r>
            <a:r>
              <a:rPr lang="hu-HU" i="1" dirty="0" err="1" smtClean="0"/>
              <a:t>ε</a:t>
            </a:r>
            <a:r>
              <a:rPr lang="hu-HU" i="1" baseline="-25000" dirty="0" err="1" smtClean="0"/>
              <a:t>cathode</a:t>
            </a:r>
            <a:r>
              <a:rPr lang="hu-HU" i="1" dirty="0" smtClean="0"/>
              <a:t> </a:t>
            </a:r>
            <a:r>
              <a:rPr lang="hu-HU" i="1" dirty="0"/>
              <a:t>– </a:t>
            </a:r>
            <a:r>
              <a:rPr lang="hu-HU" i="1" dirty="0" err="1" smtClean="0"/>
              <a:t>ε</a:t>
            </a:r>
            <a:r>
              <a:rPr lang="hu-HU" i="1" baseline="-25000" dirty="0" err="1" smtClean="0"/>
              <a:t>anode</a:t>
            </a:r>
            <a:r>
              <a:rPr lang="hu-HU" i="1" dirty="0" smtClean="0"/>
              <a:t>)</a:t>
            </a:r>
            <a:r>
              <a:rPr lang="hu-HU"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is the cell potential measured.</a:t>
            </a:r>
            <a:endParaRPr lang="hu-HU" dirty="0">
              <a:latin typeface="Times New Roman" panose="02020603050405020304" pitchFamily="18" charset="0"/>
              <a:cs typeface="Times New Roman" panose="02020603050405020304" pitchFamily="18" charset="0"/>
            </a:endParaRPr>
          </a:p>
        </p:txBody>
      </p:sp>
      <p:sp>
        <p:nvSpPr>
          <p:cNvPr id="4" name="Szövegdoboz 3">
            <a:extLst>
              <a:ext uri="{FF2B5EF4-FFF2-40B4-BE49-F238E27FC236}">
                <a16:creationId xmlns:a16="http://schemas.microsoft.com/office/drawing/2014/main" id="{0EA91B63-7FA7-4A72-8F0B-0DCA3F74581A}"/>
              </a:ext>
            </a:extLst>
          </p:cNvPr>
          <p:cNvSpPr txBox="1"/>
          <p:nvPr/>
        </p:nvSpPr>
        <p:spPr>
          <a:xfrm>
            <a:off x="3582906" y="2183216"/>
            <a:ext cx="5026184" cy="369332"/>
          </a:xfrm>
          <a:prstGeom prst="rect">
            <a:avLst/>
          </a:prstGeom>
          <a:noFill/>
        </p:spPr>
        <p:txBody>
          <a:bodyPr wrap="none" rtlCol="0">
            <a:spAutoFit/>
          </a:bodyPr>
          <a:lstStyle/>
          <a:p>
            <a:r>
              <a:rPr lang="hu-HU" dirty="0">
                <a:hlinkClick r:id="rId3"/>
              </a:rPr>
              <a:t>https://www.youtube.com/watch?v=6CKdw66inFQ</a:t>
            </a:r>
            <a:r>
              <a:rPr lang="hu-HU" dirty="0"/>
              <a:t> </a:t>
            </a:r>
          </a:p>
        </p:txBody>
      </p:sp>
    </p:spTree>
    <p:extLst>
      <p:ext uri="{BB962C8B-B14F-4D97-AF65-F5344CB8AC3E}">
        <p14:creationId xmlns:p14="http://schemas.microsoft.com/office/powerpoint/2010/main" val="400623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err="1" smtClean="0">
                <a:latin typeface="Times New Roman" panose="02020603050405020304" pitchFamily="18" charset="0"/>
                <a:cs typeface="Times New Roman" panose="02020603050405020304" pitchFamily="18" charset="0"/>
              </a:rPr>
              <a:t>Nernst</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equation</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fontScale="92500" lnSpcReduction="10000"/>
              </a:bodyPr>
              <a:lstStyle/>
              <a:p>
                <a:r>
                  <a:rPr lang="hu-HU" dirty="0" smtClean="0">
                    <a:latin typeface="Times New Roman" panose="02020603050405020304" pitchFamily="18" charset="0"/>
                    <a:cs typeface="Times New Roman" panose="02020603050405020304" pitchFamily="18" charset="0"/>
                  </a:rPr>
                  <a:t>If</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concentration of the copper </a:t>
                </a:r>
                <a:r>
                  <a:rPr lang="en-US" dirty="0" smtClean="0">
                    <a:latin typeface="Times New Roman" panose="02020603050405020304" pitchFamily="18" charset="0"/>
                    <a:cs typeface="Times New Roman" panose="02020603050405020304" pitchFamily="18" charset="0"/>
                  </a:rPr>
                  <a:t>electrode</a:t>
                </a:r>
                <a:r>
                  <a:rPr lang="hu-HU" dirty="0" smtClean="0">
                    <a:latin typeface="Times New Roman" panose="02020603050405020304" pitchFamily="18" charset="0"/>
                    <a:cs typeface="Times New Roman" panose="02020603050405020304" pitchFamily="18" charset="0"/>
                  </a:rPr>
                  <a:t> was changed</a:t>
                </a:r>
                <a:r>
                  <a:rPr lang="hu-HU" dirty="0">
                    <a:latin typeface="Times New Roman" panose="02020603050405020304" pitchFamily="18" charset="0"/>
                    <a:cs typeface="Times New Roman" panose="02020603050405020304" pitchFamily="18" charset="0"/>
                  </a:rPr>
                  <a:t>:</a:t>
                </a:r>
              </a:p>
              <a:p>
                <a:pPr>
                  <a:spcBef>
                    <a:spcPts val="6000"/>
                  </a:spcBef>
                </a:pPr>
                <a:r>
                  <a:rPr lang="hu-HU" dirty="0">
                    <a:latin typeface="Times New Roman" panose="02020603050405020304" pitchFamily="18" charset="0"/>
                    <a:cs typeface="Times New Roman" panose="02020603050405020304" pitchFamily="18" charset="0"/>
                  </a:rPr>
                  <a:t>If</a:t>
                </a:r>
                <a:r>
                  <a:rPr lang="en-US" dirty="0">
                    <a:latin typeface="Times New Roman" panose="02020603050405020304" pitchFamily="18" charset="0"/>
                    <a:cs typeface="Times New Roman" panose="02020603050405020304" pitchFamily="18" charset="0"/>
                  </a:rPr>
                  <a:t> the concentration of the </a:t>
                </a:r>
                <a:r>
                  <a:rPr lang="hu-HU" dirty="0" smtClean="0">
                    <a:latin typeface="Times New Roman" panose="02020603050405020304" pitchFamily="18" charset="0"/>
                    <a:cs typeface="Times New Roman" panose="02020603050405020304" pitchFamily="18" charset="0"/>
                  </a:rPr>
                  <a:t>zinc</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electrode</a:t>
                </a:r>
                <a:r>
                  <a:rPr lang="hu-HU" dirty="0">
                    <a:latin typeface="Times New Roman" panose="02020603050405020304" pitchFamily="18" charset="0"/>
                    <a:cs typeface="Times New Roman" panose="02020603050405020304" pitchFamily="18" charset="0"/>
                  </a:rPr>
                  <a:t> was changed</a:t>
                </a:r>
                <a:r>
                  <a:rPr lang="hu-HU" dirty="0" smtClean="0">
                    <a:latin typeface="Times New Roman" panose="02020603050405020304" pitchFamily="18" charset="0"/>
                    <a:cs typeface="Times New Roman" panose="02020603050405020304" pitchFamily="18" charset="0"/>
                  </a:rPr>
                  <a:t>:</a:t>
                </a:r>
              </a:p>
              <a:p>
                <a:pPr>
                  <a:spcBef>
                    <a:spcPts val="6000"/>
                  </a:spcBef>
                </a:pPr>
                <a:r>
                  <a:rPr lang="en-US" dirty="0">
                    <a:latin typeface="Times New Roman" panose="02020603050405020304" pitchFamily="18" charset="0"/>
                    <a:cs typeface="Times New Roman" panose="02020603050405020304" pitchFamily="18" charset="0"/>
                  </a:rPr>
                  <a:t>The </a:t>
                </a:r>
                <a:r>
                  <a:rPr lang="hu-HU" dirty="0" smtClean="0">
                    <a:latin typeface="Times New Roman" panose="02020603050405020304" pitchFamily="18" charset="0"/>
                    <a:cs typeface="Times New Roman" panose="02020603050405020304" pitchFamily="18" charset="0"/>
                  </a:rPr>
                  <a:t>complete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relationship is therefore, with the </a:t>
                </a:r>
                <a:r>
                  <a:rPr lang="hu-HU" dirty="0" smtClean="0">
                    <a:latin typeface="Times New Roman" panose="02020603050405020304" pitchFamily="18" charset="0"/>
                    <a:cs typeface="Times New Roman" panose="02020603050405020304" pitchFamily="18" charset="0"/>
                  </a:rPr>
                  <a:t>expression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constant </a:t>
                </a:r>
                <a:r>
                  <a:rPr lang="en-US" i="1" dirty="0" smtClean="0">
                    <a:latin typeface="Times New Roman" panose="02020603050405020304" pitchFamily="18" charset="0"/>
                    <a:cs typeface="Times New Roman" panose="02020603050405020304" pitchFamily="18" charset="0"/>
                  </a:rPr>
                  <a:t>A</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lnSpc>
                    <a:spcPct val="110000"/>
                  </a:lnSpc>
                  <a:spcBef>
                    <a:spcPts val="6000"/>
                  </a:spcBef>
                </a:pPr>
                <a:r>
                  <a:rPr lang="hu-HU" dirty="0" smtClean="0">
                    <a:latin typeface="Times New Roman" panose="02020603050405020304" pitchFamily="18" charset="0"/>
                    <a:cs typeface="Times New Roman" panose="02020603050405020304" pitchFamily="18" charset="0"/>
                  </a:rPr>
                  <a:t>The constants </a:t>
                </a:r>
                <a14:m>
                  <m:oMath xmlns:m="http://schemas.openxmlformats.org/officeDocument/2006/math">
                    <m:sSub>
                      <m:sSubPr>
                        <m:ctrlPr>
                          <a:rPr lang="hu-HU" i="1">
                            <a:latin typeface="Cambria Math" panose="02040503050406030204" pitchFamily="18" charset="0"/>
                          </a:rPr>
                        </m:ctrlPr>
                      </m:sSubPr>
                      <m:e>
                        <m:r>
                          <a:rPr lang="hu-HU" i="1">
                            <a:latin typeface="Cambria Math" panose="02040503050406030204" pitchFamily="18" charset="0"/>
                          </a:rPr>
                          <m:t>𝐴</m:t>
                        </m:r>
                      </m:e>
                      <m:sub>
                        <m:r>
                          <a:rPr lang="hu-HU" i="1">
                            <a:latin typeface="Cambria Math" panose="02040503050406030204" pitchFamily="18" charset="0"/>
                          </a:rPr>
                          <m:t>𝐶𝑢</m:t>
                        </m:r>
                        <m:r>
                          <a:rPr lang="hu-HU" i="1">
                            <a:latin typeface="Cambria Math" panose="02040503050406030204" pitchFamily="18" charset="0"/>
                          </a:rPr>
                          <m:t>/</m:t>
                        </m:r>
                        <m:sSup>
                          <m:sSupPr>
                            <m:ctrlPr>
                              <a:rPr lang="hu-HU" i="1">
                                <a:latin typeface="Cambria Math" panose="02040503050406030204" pitchFamily="18" charset="0"/>
                              </a:rPr>
                            </m:ctrlPr>
                          </m:sSupPr>
                          <m:e>
                            <m:r>
                              <a:rPr lang="hu-HU" i="1">
                                <a:latin typeface="Cambria Math" panose="02040503050406030204" pitchFamily="18" charset="0"/>
                              </a:rPr>
                              <m:t>𝐶𝑢</m:t>
                            </m:r>
                          </m:e>
                          <m:sup>
                            <m:r>
                              <a:rPr lang="hu-HU" i="1">
                                <a:latin typeface="Cambria Math" panose="02040503050406030204" pitchFamily="18" charset="0"/>
                              </a:rPr>
                              <m:t>2+</m:t>
                            </m:r>
                          </m:sup>
                        </m:sSup>
                      </m:sub>
                    </m:sSub>
                    <m:r>
                      <a:rPr lang="hu-HU" i="1">
                        <a:latin typeface="Cambria Math" panose="02040503050406030204" pitchFamily="18" charset="0"/>
                      </a:rPr>
                      <m:t> </m:t>
                    </m:r>
                  </m:oMath>
                </a14:m>
                <a:r>
                  <a:rPr lang="hu-HU" dirty="0" smtClean="0">
                    <a:latin typeface="Times New Roman" panose="02020603050405020304" pitchFamily="18" charset="0"/>
                    <a:cs typeface="Times New Roman" panose="02020603050405020304" pitchFamily="18" charset="0"/>
                  </a:rPr>
                  <a:t>and </a:t>
                </a:r>
                <a14:m>
                  <m:oMath xmlns:m="http://schemas.openxmlformats.org/officeDocument/2006/math">
                    <m:sSub>
                      <m:sSubPr>
                        <m:ctrlPr>
                          <a:rPr lang="hu-HU" i="1">
                            <a:latin typeface="Cambria Math" panose="02040503050406030204" pitchFamily="18" charset="0"/>
                          </a:rPr>
                        </m:ctrlPr>
                      </m:sSubPr>
                      <m:e>
                        <m:r>
                          <a:rPr lang="hu-HU" i="1">
                            <a:latin typeface="Cambria Math" panose="02040503050406030204" pitchFamily="18" charset="0"/>
                          </a:rPr>
                          <m:t>𝐴</m:t>
                        </m:r>
                      </m:e>
                      <m:sub>
                        <m:r>
                          <a:rPr lang="hu-HU" i="1">
                            <a:latin typeface="Cambria Math" panose="02040503050406030204" pitchFamily="18" charset="0"/>
                          </a:rPr>
                          <m:t>𝑍𝑛</m:t>
                        </m:r>
                        <m:r>
                          <a:rPr lang="hu-HU" i="1">
                            <a:latin typeface="Cambria Math" panose="02040503050406030204" pitchFamily="18" charset="0"/>
                          </a:rPr>
                          <m:t>/</m:t>
                        </m:r>
                        <m:sSup>
                          <m:sSupPr>
                            <m:ctrlPr>
                              <a:rPr lang="hu-HU" i="1">
                                <a:latin typeface="Cambria Math" panose="02040503050406030204" pitchFamily="18" charset="0"/>
                              </a:rPr>
                            </m:ctrlPr>
                          </m:sSupPr>
                          <m:e>
                            <m:r>
                              <a:rPr lang="hu-HU" i="1">
                                <a:latin typeface="Cambria Math" panose="02040503050406030204" pitchFamily="18" charset="0"/>
                              </a:rPr>
                              <m:t>𝑍𝑛</m:t>
                            </m:r>
                          </m:e>
                          <m:sup>
                            <m:r>
                              <a:rPr lang="hu-HU" i="1">
                                <a:latin typeface="Cambria Math" panose="02040503050406030204" pitchFamily="18" charset="0"/>
                              </a:rPr>
                              <m:t>2+</m:t>
                            </m:r>
                          </m:sup>
                        </m:sSup>
                      </m:sub>
                    </m:sSub>
                  </m:oMath>
                </a14:m>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are the</a:t>
                </a:r>
                <a:br>
                  <a:rPr lang="hu-HU" dirty="0" smtClean="0">
                    <a:latin typeface="Times New Roman" panose="02020603050405020304" pitchFamily="18" charset="0"/>
                    <a:cs typeface="Times New Roman" panose="02020603050405020304" pitchFamily="18" charset="0"/>
                  </a:rPr>
                </a:br>
                <a:r>
                  <a:rPr lang="hu-HU" b="1" dirty="0" smtClean="0"/>
                  <a:t>standard electrode potential(s): </a:t>
                </a:r>
                <a:r>
                  <a:rPr lang="hu-HU" dirty="0" smtClean="0"/>
                  <a:t>(sign: </a:t>
                </a:r>
                <a:r>
                  <a:rPr lang="hu-HU" i="1" dirty="0"/>
                  <a:t>ε</a:t>
                </a:r>
                <a:r>
                  <a:rPr lang="hu-HU" i="1" baseline="30000" dirty="0"/>
                  <a:t>o</a:t>
                </a:r>
                <a:r>
                  <a:rPr lang="hu-HU" dirty="0"/>
                  <a:t>; </a:t>
                </a:r>
                <a:r>
                  <a:rPr lang="hu-HU" dirty="0" smtClean="0"/>
                  <a:t>unit: </a:t>
                </a:r>
                <a:r>
                  <a:rPr lang="hu-HU" i="1" dirty="0"/>
                  <a:t>1 V</a:t>
                </a:r>
                <a:r>
                  <a:rPr lang="hu-HU" dirty="0"/>
                  <a:t>) </a:t>
                </a:r>
                <a:r>
                  <a:rPr lang="en-US" dirty="0"/>
                  <a:t>the electrode potential when the tested electrode is </a:t>
                </a:r>
                <a:r>
                  <a:rPr lang="en-US" dirty="0" smtClean="0"/>
                  <a:t>in </a:t>
                </a:r>
                <a:r>
                  <a:rPr lang="en-US" dirty="0"/>
                  <a:t>a standard state and in equilibrium, i.e</a:t>
                </a:r>
                <a:r>
                  <a:rPr lang="en-US" dirty="0" smtClean="0"/>
                  <a:t>.</a:t>
                </a:r>
                <a:r>
                  <a:rPr lang="hu-HU" dirty="0" smtClean="0"/>
                  <a:t>,</a:t>
                </a:r>
                <a:r>
                  <a:rPr lang="en-US" dirty="0" smtClean="0"/>
                  <a:t> </a:t>
                </a:r>
                <a:r>
                  <a:rPr lang="en-US" dirty="0"/>
                  <a:t>the </a:t>
                </a:r>
                <a:r>
                  <a:rPr lang="hu-HU" dirty="0" smtClean="0"/>
                  <a:t>concentration</a:t>
                </a:r>
                <a:r>
                  <a:rPr lang="en-US" dirty="0" smtClean="0"/>
                  <a:t> </a:t>
                </a:r>
                <a:r>
                  <a:rPr lang="en-US" dirty="0"/>
                  <a:t>of the </a:t>
                </a:r>
                <a:r>
                  <a:rPr lang="en-US" dirty="0" smtClean="0"/>
                  <a:t>solution</a:t>
                </a:r>
                <a:r>
                  <a:rPr lang="hu-HU" dirty="0" smtClean="0"/>
                  <a:t> is </a:t>
                </a:r>
                <a:r>
                  <a:rPr lang="hu-HU" dirty="0"/>
                  <a:t>1 mol/dm</a:t>
                </a:r>
                <a:r>
                  <a:rPr lang="hu-HU" baseline="30000" dirty="0"/>
                  <a:t>3</a:t>
                </a:r>
                <a:r>
                  <a:rPr lang="hu-HU" dirty="0"/>
                  <a:t>, </a:t>
                </a:r>
                <a:r>
                  <a:rPr lang="hu-HU" dirty="0" smtClean="0"/>
                  <a:t>and the pressure is </a:t>
                </a:r>
                <a:r>
                  <a:rPr lang="hu-HU" dirty="0"/>
                  <a:t>1 atm.</a:t>
                </a:r>
                <a:endParaRPr lang="hu-HU" dirty="0">
                  <a:latin typeface="Times New Roman" panose="02020603050405020304" pitchFamily="18" charset="0"/>
                  <a:cs typeface="Times New Roman" panose="02020603050405020304" pitchFamily="18" charset="0"/>
                </a:endParaRPr>
              </a:p>
            </p:txBody>
          </p:sp>
        </mc:Choice>
        <mc:Fallback xmlns="">
          <p:sp>
            <p:nvSpPr>
              <p:cNvPr id="3" name="Tartalom helye 2">
                <a:extLst>
                  <a:ext uri="{FF2B5EF4-FFF2-40B4-BE49-F238E27FC236}">
                    <a16:creationId xmlns:a16="http://schemas.microsoft.com/office/drawing/2014/main" id="{21C575F2-DCB5-467E-9D41-0093440515F3}"/>
                  </a:ext>
                </a:extLst>
              </p:cNvPr>
              <p:cNvSpPr>
                <a:spLocks noGrp="1" noRot="1" noChangeAspect="1" noMove="1" noResize="1" noEditPoints="1" noAdjustHandles="1" noChangeArrowheads="1" noChangeShapeType="1" noTextEdit="1"/>
              </p:cNvSpPr>
              <p:nvPr>
                <p:ph idx="1"/>
              </p:nvPr>
            </p:nvSpPr>
            <p:spPr>
              <a:xfrm>
                <a:off x="318655" y="1662544"/>
                <a:ext cx="11582400" cy="5005541"/>
              </a:xfrm>
              <a:blipFill>
                <a:blip r:embed="rId3"/>
                <a:stretch>
                  <a:fillRect l="-789" t="-2801" r="-895" b="-243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Szövegdoboz 3">
                <a:extLst>
                  <a:ext uri="{FF2B5EF4-FFF2-40B4-BE49-F238E27FC236}">
                    <a16:creationId xmlns:a16="http://schemas.microsoft.com/office/drawing/2014/main" id="{A50A587C-4219-4CE6-8F66-9EBDC724F1A7}"/>
                  </a:ext>
                </a:extLst>
              </p:cNvPr>
              <p:cNvSpPr txBox="1"/>
              <p:nvPr/>
            </p:nvSpPr>
            <p:spPr>
              <a:xfrm>
                <a:off x="3509426" y="2074279"/>
                <a:ext cx="5370316" cy="600357"/>
              </a:xfrm>
              <a:prstGeom prst="rect">
                <a:avLst/>
              </a:prstGeom>
              <a:noFill/>
            </p:spPr>
            <p:txBody>
              <a:bodyPr wrap="none" lIns="0" tIns="0" rIns="0" bIns="0" rtlCol="0">
                <a:spAutoFit/>
              </a:bodyPr>
              <a:lstStyle/>
              <a:p>
                <a14:m>
                  <m:oMath xmlns:m="http://schemas.openxmlformats.org/officeDocument/2006/math">
                    <m:r>
                      <a:rPr lang="hu-HU" sz="2400" b="0" i="1" smtClean="0">
                        <a:latin typeface="Cambria Math" panose="02040503050406030204" pitchFamily="18" charset="0"/>
                      </a:rPr>
                      <m:t>𝐸</m:t>
                    </m:r>
                    <m:r>
                      <a:rPr lang="hu-HU" sz="2400" b="0" i="1" smtClean="0">
                        <a:latin typeface="Cambria Math" panose="02040503050406030204" pitchFamily="18" charset="0"/>
                      </a:rPr>
                      <m:t>=</m:t>
                    </m:r>
                    <m:r>
                      <a:rPr lang="hu-HU" sz="2400" b="0" i="1" smtClean="0">
                        <a:latin typeface="Cambria Math" panose="02040503050406030204" pitchFamily="18" charset="0"/>
                      </a:rPr>
                      <m:t>𝐴</m:t>
                    </m:r>
                    <m:r>
                      <a:rPr lang="hu-HU" sz="2400" b="0" i="1" smtClean="0">
                        <a:latin typeface="Cambria Math" panose="02040503050406030204" pitchFamily="18" charset="0"/>
                      </a:rPr>
                      <m:t>+</m:t>
                    </m:r>
                    <m:r>
                      <a:rPr lang="hu-HU" sz="2400" b="0" i="1" smtClean="0">
                        <a:latin typeface="Cambria Math" panose="02040503050406030204" pitchFamily="18" charset="0"/>
                      </a:rPr>
                      <m:t>𝐵</m:t>
                    </m:r>
                    <m:r>
                      <a:rPr lang="hu-HU" sz="2400" b="0" i="1" smtClean="0">
                        <a:latin typeface="Cambria Math" panose="02040503050406030204" pitchFamily="18" charset="0"/>
                      </a:rPr>
                      <m:t> </m:t>
                    </m:r>
                    <m:r>
                      <a:rPr lang="hu-HU" sz="2400" b="0" i="1" smtClean="0">
                        <a:latin typeface="Cambria Math" panose="02040503050406030204" pitchFamily="18" charset="0"/>
                      </a:rPr>
                      <m:t>𝑙𝑛</m:t>
                    </m:r>
                    <m:d>
                      <m:dPr>
                        <m:ctrlPr>
                          <a:rPr lang="hu-HU" sz="2400" b="0" i="1" smtClean="0">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oMath>
                </a14:m>
                <a:r>
                  <a:rPr lang="hu-HU" sz="2400" dirty="0"/>
                  <a:t> </a:t>
                </a:r>
                <a:r>
                  <a:rPr lang="hu-HU" sz="2400" dirty="0" smtClean="0">
                    <a:latin typeface="Times New Roman" panose="02020603050405020304" pitchFamily="18" charset="0"/>
                    <a:cs typeface="Times New Roman" panose="02020603050405020304" pitchFamily="18" charset="0"/>
                  </a:rPr>
                  <a:t>and</a:t>
                </a:r>
                <a:r>
                  <a:rPr lang="hu-HU" sz="2400" dirty="0" smtClean="0"/>
                  <a:t> </a:t>
                </a:r>
                <a14:m>
                  <m:oMath xmlns:m="http://schemas.openxmlformats.org/officeDocument/2006/math">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b="0" i="1" smtClean="0">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b="0" i="1" smtClean="0">
                        <a:latin typeface="Cambria Math" panose="02040503050406030204" pitchFamily="18" charset="0"/>
                      </a:rPr>
                      <m:t>=0</m:t>
                    </m:r>
                  </m:oMath>
                </a14:m>
                <a:r>
                  <a:rPr lang="hu-HU" sz="2400" dirty="0"/>
                  <a:t> </a:t>
                </a:r>
              </a:p>
            </p:txBody>
          </p:sp>
        </mc:Choice>
        <mc:Fallback>
          <p:sp>
            <p:nvSpPr>
              <p:cNvPr id="4" name="Szövegdoboz 3">
                <a:extLst>
                  <a:ext uri="{FF2B5EF4-FFF2-40B4-BE49-F238E27FC236}">
                    <a16:creationId xmlns:a16="http://schemas.microsoft.com/office/drawing/2014/main" id="{A50A587C-4219-4CE6-8F66-9EBDC724F1A7}"/>
                  </a:ext>
                </a:extLst>
              </p:cNvPr>
              <p:cNvSpPr txBox="1">
                <a:spLocks noRot="1" noChangeAspect="1" noMove="1" noResize="1" noEditPoints="1" noAdjustHandles="1" noChangeArrowheads="1" noChangeShapeType="1" noTextEdit="1"/>
              </p:cNvSpPr>
              <p:nvPr/>
            </p:nvSpPr>
            <p:spPr>
              <a:xfrm>
                <a:off x="3509426" y="2074279"/>
                <a:ext cx="5370316" cy="600357"/>
              </a:xfrm>
              <a:prstGeom prst="rect">
                <a:avLst/>
              </a:prstGeom>
              <a:blipFill>
                <a:blip r:embed="rId4"/>
                <a:stretch>
                  <a:fillRect b="-1515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Szövegdoboz 6">
                <a:extLst>
                  <a:ext uri="{FF2B5EF4-FFF2-40B4-BE49-F238E27FC236}">
                    <a16:creationId xmlns:a16="http://schemas.microsoft.com/office/drawing/2014/main" id="{F15407C3-1FA0-4C46-AD49-72AEDC9AEC92}"/>
                  </a:ext>
                </a:extLst>
              </p:cNvPr>
              <p:cNvSpPr txBox="1"/>
              <p:nvPr/>
            </p:nvSpPr>
            <p:spPr>
              <a:xfrm>
                <a:off x="3444238" y="3129354"/>
                <a:ext cx="5370316" cy="600357"/>
              </a:xfrm>
              <a:prstGeom prst="rect">
                <a:avLst/>
              </a:prstGeom>
              <a:noFill/>
            </p:spPr>
            <p:txBody>
              <a:bodyPr wrap="none" lIns="0" tIns="0" rIns="0" bIns="0" rtlCol="0">
                <a:spAutoFit/>
              </a:bodyPr>
              <a:lstStyle/>
              <a:p>
                <a14:m>
                  <m:oMath xmlns:m="http://schemas.openxmlformats.org/officeDocument/2006/math">
                    <m:r>
                      <a:rPr lang="hu-HU" sz="2400" b="0" i="1" smtClean="0">
                        <a:latin typeface="Cambria Math" panose="02040503050406030204" pitchFamily="18" charset="0"/>
                      </a:rPr>
                      <m:t>𝐸</m:t>
                    </m:r>
                    <m:r>
                      <a:rPr lang="hu-HU" sz="2400" b="0" i="1" smtClean="0">
                        <a:latin typeface="Cambria Math" panose="02040503050406030204" pitchFamily="18" charset="0"/>
                      </a:rPr>
                      <m:t>=</m:t>
                    </m:r>
                    <m:r>
                      <a:rPr lang="hu-HU" sz="2400" b="0" i="1" smtClean="0">
                        <a:latin typeface="Cambria Math" panose="02040503050406030204" pitchFamily="18" charset="0"/>
                      </a:rPr>
                      <m:t>𝐴</m:t>
                    </m:r>
                    <m:r>
                      <a:rPr lang="hu-HU" sz="2400" b="0" i="1" smtClean="0">
                        <a:latin typeface="Cambria Math" panose="02040503050406030204" pitchFamily="18" charset="0"/>
                      </a:rPr>
                      <m:t>−</m:t>
                    </m:r>
                    <m:r>
                      <a:rPr lang="hu-HU" sz="2400" b="0" i="1" smtClean="0">
                        <a:latin typeface="Cambria Math" panose="02040503050406030204" pitchFamily="18" charset="0"/>
                      </a:rPr>
                      <m:t>𝐵</m:t>
                    </m:r>
                    <m:r>
                      <a:rPr lang="hu-HU" sz="2400" b="0" i="1" smtClean="0">
                        <a:latin typeface="Cambria Math" panose="02040503050406030204" pitchFamily="18" charset="0"/>
                      </a:rPr>
                      <m:t> </m:t>
                    </m:r>
                    <m:r>
                      <a:rPr lang="hu-HU" sz="2400" b="0" i="1" smtClean="0">
                        <a:latin typeface="Cambria Math" panose="02040503050406030204" pitchFamily="18" charset="0"/>
                      </a:rPr>
                      <m:t>𝑙𝑛</m:t>
                    </m:r>
                    <m:d>
                      <m:dPr>
                        <m:ctrlPr>
                          <a:rPr lang="hu-HU" sz="2400" b="0" i="1" smtClean="0">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b="0" i="1" smtClean="0">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oMath>
                </a14:m>
                <a:r>
                  <a:rPr lang="hu-HU" sz="2400" dirty="0"/>
                  <a:t> </a:t>
                </a:r>
                <a:r>
                  <a:rPr lang="hu-HU" sz="2400" dirty="0" smtClean="0">
                    <a:latin typeface="Times New Roman" panose="02020603050405020304" pitchFamily="18" charset="0"/>
                    <a:cs typeface="Times New Roman" panose="02020603050405020304" pitchFamily="18" charset="0"/>
                  </a:rPr>
                  <a:t>and</a:t>
                </a:r>
                <a:r>
                  <a:rPr lang="hu-HU" sz="2400" dirty="0" smtClean="0"/>
                  <a:t> </a:t>
                </a:r>
                <a14:m>
                  <m:oMath xmlns:m="http://schemas.openxmlformats.org/officeDocument/2006/math">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b="0" i="1" smtClean="0">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b="0" i="1" smtClean="0">
                        <a:latin typeface="Cambria Math" panose="02040503050406030204" pitchFamily="18" charset="0"/>
                      </a:rPr>
                      <m:t>=0</m:t>
                    </m:r>
                  </m:oMath>
                </a14:m>
                <a:r>
                  <a:rPr lang="hu-HU" sz="2400" dirty="0"/>
                  <a:t> </a:t>
                </a:r>
              </a:p>
            </p:txBody>
          </p:sp>
        </mc:Choice>
        <mc:Fallback>
          <p:sp>
            <p:nvSpPr>
              <p:cNvPr id="7" name="Szövegdoboz 6">
                <a:extLst>
                  <a:ext uri="{FF2B5EF4-FFF2-40B4-BE49-F238E27FC236}">
                    <a16:creationId xmlns:a16="http://schemas.microsoft.com/office/drawing/2014/main" id="{F15407C3-1FA0-4C46-AD49-72AEDC9AEC92}"/>
                  </a:ext>
                </a:extLst>
              </p:cNvPr>
              <p:cNvSpPr txBox="1">
                <a:spLocks noRot="1" noChangeAspect="1" noMove="1" noResize="1" noEditPoints="1" noAdjustHandles="1" noChangeArrowheads="1" noChangeShapeType="1" noTextEdit="1"/>
              </p:cNvSpPr>
              <p:nvPr/>
            </p:nvSpPr>
            <p:spPr>
              <a:xfrm>
                <a:off x="3444238" y="3129354"/>
                <a:ext cx="5370316" cy="600357"/>
              </a:xfrm>
              <a:prstGeom prst="rect">
                <a:avLst/>
              </a:prstGeom>
              <a:blipFill>
                <a:blip r:embed="rId5"/>
                <a:stretch>
                  <a:fillRect b="-151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Szövegdoboz 7">
                <a:extLst>
                  <a:ext uri="{FF2B5EF4-FFF2-40B4-BE49-F238E27FC236}">
                    <a16:creationId xmlns:a16="http://schemas.microsoft.com/office/drawing/2014/main" id="{9F0ADC26-1D3C-426C-9142-49C5CA476BA3}"/>
                  </a:ext>
                </a:extLst>
              </p:cNvPr>
              <p:cNvSpPr txBox="1"/>
              <p:nvPr/>
            </p:nvSpPr>
            <p:spPr>
              <a:xfrm>
                <a:off x="1936649" y="4259318"/>
                <a:ext cx="10027297" cy="600357"/>
              </a:xfrm>
              <a:prstGeom prst="rect">
                <a:avLst/>
              </a:prstGeom>
              <a:noFill/>
            </p:spPr>
            <p:txBody>
              <a:bodyPr wrap="none" lIns="0" tIns="0" rIns="0" bIns="0" rtlCol="0">
                <a:spAutoFit/>
              </a:bodyPr>
              <a:lstStyle/>
              <a:p>
                <a14:m>
                  <m:oMath xmlns:m="http://schemas.openxmlformats.org/officeDocument/2006/math">
                    <m:r>
                      <a:rPr lang="hu-HU" sz="2400" b="0" i="1" smtClean="0">
                        <a:latin typeface="Cambria Math" panose="02040503050406030204" pitchFamily="18" charset="0"/>
                      </a:rPr>
                      <m:t>𝐸</m:t>
                    </m:r>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𝐴</m:t>
                        </m:r>
                      </m:e>
                      <m:sub>
                        <m:r>
                          <a:rPr lang="hu-HU" sz="2400" b="0" i="1" smtClean="0">
                            <a:latin typeface="Cambria Math" panose="02040503050406030204" pitchFamily="18" charset="0"/>
                          </a:rPr>
                          <m:t>𝐶𝑢</m:t>
                        </m:r>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𝐶𝑢</m:t>
                            </m:r>
                          </m:e>
                          <m:sup>
                            <m:r>
                              <a:rPr lang="hu-HU" sz="2400" b="0" i="1" smtClean="0">
                                <a:latin typeface="Cambria Math" panose="02040503050406030204" pitchFamily="18" charset="0"/>
                              </a:rPr>
                              <m:t>2+</m:t>
                            </m:r>
                          </m:sup>
                        </m:sSup>
                      </m:sub>
                    </m:sSub>
                    <m:r>
                      <a:rPr lang="hu-HU" sz="2400" i="1">
                        <a:latin typeface="Cambria Math" panose="02040503050406030204" pitchFamily="18" charset="0"/>
                      </a:rPr>
                      <m:t>+</m:t>
                    </m:r>
                    <m:r>
                      <a:rPr lang="hu-HU" sz="2400" i="1">
                        <a:latin typeface="Cambria Math" panose="02040503050406030204" pitchFamily="18" charset="0"/>
                      </a:rPr>
                      <m:t>𝐵</m:t>
                    </m:r>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i="1">
                        <a:latin typeface="Cambria Math" panose="02040503050406030204" pitchFamily="18" charset="0"/>
                      </a:rPr>
                      <m:t>−</m:t>
                    </m:r>
                    <m:sSub>
                      <m:sSubPr>
                        <m:ctrlPr>
                          <a:rPr lang="hu-HU" sz="2400" i="1">
                            <a:latin typeface="Cambria Math" panose="02040503050406030204" pitchFamily="18" charset="0"/>
                          </a:rPr>
                        </m:ctrlPr>
                      </m:sSubPr>
                      <m:e>
                        <m:r>
                          <a:rPr lang="hu-HU" sz="2400" i="1">
                            <a:latin typeface="Cambria Math" panose="02040503050406030204" pitchFamily="18" charset="0"/>
                          </a:rPr>
                          <m:t>𝐴</m:t>
                        </m:r>
                      </m:e>
                      <m:sub>
                        <m:r>
                          <a:rPr lang="hu-HU" sz="2400" i="1">
                            <a:latin typeface="Cambria Math" panose="02040503050406030204" pitchFamily="18" charset="0"/>
                          </a:rPr>
                          <m:t>𝑍𝑛</m:t>
                        </m:r>
                        <m:r>
                          <a:rPr lang="hu-HU" sz="2400" i="1">
                            <a:latin typeface="Cambria Math" panose="02040503050406030204" pitchFamily="18" charset="0"/>
                          </a:rPr>
                          <m:t>/</m:t>
                        </m:r>
                        <m:sSup>
                          <m:sSupPr>
                            <m:ctrlPr>
                              <a:rPr lang="hu-HU" sz="2400" i="1">
                                <a:latin typeface="Cambria Math" panose="02040503050406030204" pitchFamily="18" charset="0"/>
                              </a:rPr>
                            </m:ctrlPr>
                          </m:sSupPr>
                          <m:e>
                            <m:r>
                              <a:rPr lang="hu-HU" sz="2400" b="0" i="1" smtClean="0">
                                <a:latin typeface="Cambria Math" panose="02040503050406030204" pitchFamily="18" charset="0"/>
                              </a:rPr>
                              <m:t>𝑍𝑛</m:t>
                            </m:r>
                          </m:e>
                          <m:sup>
                            <m:r>
                              <a:rPr lang="hu-HU" sz="2400" i="1">
                                <a:latin typeface="Cambria Math" panose="02040503050406030204" pitchFamily="18" charset="0"/>
                              </a:rPr>
                              <m:t>2+</m:t>
                            </m:r>
                          </m:sup>
                        </m:sSup>
                      </m:sub>
                    </m:sSub>
                    <m:r>
                      <a:rPr lang="hu-HU" sz="2400" b="0" i="1" smtClean="0">
                        <a:latin typeface="Cambria Math" panose="02040503050406030204" pitchFamily="18" charset="0"/>
                      </a:rPr>
                      <m:t>−</m:t>
                    </m:r>
                    <m:r>
                      <a:rPr lang="hu-HU" sz="2400" b="0" i="1" smtClean="0">
                        <a:latin typeface="Cambria Math" panose="02040503050406030204" pitchFamily="18" charset="0"/>
                      </a:rPr>
                      <m:t>𝐵</m:t>
                    </m:r>
                    <m:r>
                      <a:rPr lang="hu-HU" sz="2400" b="0" i="1" smtClean="0">
                        <a:latin typeface="Cambria Math" panose="02040503050406030204" pitchFamily="18" charset="0"/>
                      </a:rPr>
                      <m:t> </m:t>
                    </m:r>
                    <m:r>
                      <a:rPr lang="hu-HU" sz="2400" b="0" i="1" smtClean="0">
                        <a:latin typeface="Cambria Math" panose="02040503050406030204" pitchFamily="18" charset="0"/>
                      </a:rPr>
                      <m:t>𝑙𝑛</m:t>
                    </m:r>
                    <m:d>
                      <m:dPr>
                        <m:ctrlPr>
                          <a:rPr lang="hu-HU" sz="2400" b="0" i="1" smtClean="0">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b="0" i="1" smtClean="0">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ea typeface="Cambria Math" panose="02040503050406030204" pitchFamily="18" charset="0"/>
                          </a:rPr>
                          <m:t>𝜀</m:t>
                        </m:r>
                      </m:e>
                      <m:sub>
                        <m:r>
                          <a:rPr lang="hu-HU" sz="2400" b="0" i="1" smtClean="0">
                            <a:latin typeface="Cambria Math" panose="02040503050406030204" pitchFamily="18" charset="0"/>
                          </a:rPr>
                          <m:t>𝑐𝑎𝑡h𝑜𝑑𝑒</m:t>
                        </m:r>
                      </m:sub>
                    </m:sSub>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r>
                          <a:rPr lang="hu-HU" sz="2400" b="0" i="1" smtClean="0">
                            <a:latin typeface="Cambria Math" panose="02040503050406030204" pitchFamily="18" charset="0"/>
                          </a:rPr>
                          <m:t>𝑎𝑛𝑜𝑑𝑒</m:t>
                        </m:r>
                      </m:sub>
                    </m:sSub>
                  </m:oMath>
                </a14:m>
                <a:r>
                  <a:rPr lang="hu-HU" sz="2400" dirty="0"/>
                  <a:t>  </a:t>
                </a:r>
              </a:p>
            </p:txBody>
          </p:sp>
        </mc:Choice>
        <mc:Fallback xmlns="">
          <p:sp>
            <p:nvSpPr>
              <p:cNvPr id="8" name="Szövegdoboz 7">
                <a:extLst>
                  <a:ext uri="{FF2B5EF4-FFF2-40B4-BE49-F238E27FC236}">
                    <a16:creationId xmlns:a16="http://schemas.microsoft.com/office/drawing/2014/main" id="{9F0ADC26-1D3C-426C-9142-49C5CA476BA3}"/>
                  </a:ext>
                </a:extLst>
              </p:cNvPr>
              <p:cNvSpPr txBox="1">
                <a:spLocks noRot="1" noChangeAspect="1" noMove="1" noResize="1" noEditPoints="1" noAdjustHandles="1" noChangeArrowheads="1" noChangeShapeType="1" noTextEdit="1"/>
              </p:cNvSpPr>
              <p:nvPr/>
            </p:nvSpPr>
            <p:spPr>
              <a:xfrm>
                <a:off x="1936649" y="4259318"/>
                <a:ext cx="10027297" cy="600357"/>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5705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a:bodyPr>
          <a:lstStyle/>
          <a:p>
            <a:pPr>
              <a:spcBef>
                <a:spcPts val="6000"/>
              </a:spcBef>
            </a:pPr>
            <a:r>
              <a:rPr lang="hu-HU" dirty="0" smtClean="0">
                <a:latin typeface="Times New Roman" panose="02020603050405020304" pitchFamily="18" charset="0"/>
                <a:cs typeface="Times New Roman" panose="02020603050405020304" pitchFamily="18" charset="0"/>
              </a:rPr>
              <a:t>Using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standard </a:t>
            </a:r>
            <a:r>
              <a:rPr lang="en-US" dirty="0" smtClean="0">
                <a:latin typeface="Times New Roman" panose="02020603050405020304" pitchFamily="18" charset="0"/>
                <a:cs typeface="Times New Roman" panose="02020603050405020304" pitchFamily="18" charset="0"/>
              </a:rPr>
              <a:t>potentials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spcBef>
                <a:spcPts val="8000"/>
              </a:spcBef>
            </a:pPr>
            <a:r>
              <a:rPr lang="en-US" dirty="0">
                <a:latin typeface="Times New Roman" panose="02020603050405020304" pitchFamily="18" charset="0"/>
                <a:cs typeface="Times New Roman" panose="02020603050405020304" pitchFamily="18" charset="0"/>
              </a:rPr>
              <a:t>Performing the experiment at a higher temperature, </a:t>
            </a:r>
            <a:r>
              <a:rPr lang="en-US" i="1" dirty="0">
                <a:latin typeface="Times New Roman" panose="02020603050405020304" pitchFamily="18" charset="0"/>
                <a:cs typeface="Times New Roman" panose="02020603050405020304" pitchFamily="18" charset="0"/>
              </a:rPr>
              <a:t>B</a:t>
            </a:r>
            <a:r>
              <a:rPr lang="en-US" dirty="0">
                <a:latin typeface="Times New Roman" panose="02020603050405020304" pitchFamily="18" charset="0"/>
                <a:cs typeface="Times New Roman" panose="02020603050405020304" pitchFamily="18" charset="0"/>
              </a:rPr>
              <a:t> is constant, and the slope of the curves decreases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Note that                   , where </a:t>
            </a:r>
            <a:r>
              <a:rPr lang="hu-HU" i="1" dirty="0">
                <a:latin typeface="Times New Roman" panose="02020603050405020304" pitchFamily="18" charset="0"/>
                <a:cs typeface="Times New Roman" panose="02020603050405020304" pitchFamily="18" charset="0"/>
              </a:rPr>
              <a:t>z</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number of electrons participating in the half-reaction taking place in the </a:t>
            </a:r>
            <a:r>
              <a:rPr lang="en-US" dirty="0" smtClean="0">
                <a:latin typeface="Times New Roman" panose="02020603050405020304" pitchFamily="18" charset="0"/>
                <a:cs typeface="Times New Roman" panose="02020603050405020304" pitchFamily="18" charset="0"/>
              </a:rPr>
              <a:t>cell</a:t>
            </a:r>
            <a:r>
              <a:rPr lang="hu-HU" dirty="0" smtClean="0">
                <a:latin typeface="Times New Roman" panose="02020603050405020304" pitchFamily="18" charset="0"/>
                <a:cs typeface="Times New Roman" panose="02020603050405020304" pitchFamily="18" charset="0"/>
              </a:rPr>
              <a:t>, while </a:t>
            </a:r>
            <a:r>
              <a:rPr lang="hu-HU" i="1" dirty="0">
                <a:latin typeface="Times New Roman" panose="02020603050405020304" pitchFamily="18" charset="0"/>
                <a:cs typeface="Times New Roman" panose="02020603050405020304" pitchFamily="18" charset="0"/>
              </a:rPr>
              <a:t>F</a:t>
            </a:r>
            <a:r>
              <a:rPr lang="hu-HU" dirty="0">
                <a:latin typeface="Times New Roman" panose="02020603050405020304" pitchFamily="18" charset="0"/>
                <a:cs typeface="Times New Roman" panose="02020603050405020304" pitchFamily="18" charset="0"/>
              </a:rPr>
              <a:t>=96485 C/mol, </a:t>
            </a:r>
            <a:r>
              <a:rPr lang="hu-HU" dirty="0" smtClean="0">
                <a:latin typeface="Times New Roman" panose="02020603050405020304" pitchFamily="18" charset="0"/>
                <a:cs typeface="Times New Roman" panose="02020603050405020304" pitchFamily="18" charset="0"/>
              </a:rPr>
              <a:t>the Faraday constant, the charge of 1 </a:t>
            </a:r>
            <a:r>
              <a:rPr lang="hu-HU" dirty="0">
                <a:latin typeface="Times New Roman" panose="02020603050405020304" pitchFamily="18" charset="0"/>
                <a:cs typeface="Times New Roman" panose="02020603050405020304" pitchFamily="18" charset="0"/>
              </a:rPr>
              <a:t>mol </a:t>
            </a:r>
            <a:r>
              <a:rPr lang="hu-HU" dirty="0" smtClean="0">
                <a:latin typeface="Times New Roman" panose="02020603050405020304" pitchFamily="18" charset="0"/>
                <a:cs typeface="Times New Roman" panose="02020603050405020304" pitchFamily="18" charset="0"/>
              </a:rPr>
              <a:t>electron.</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potential</a:t>
            </a:r>
            <a:r>
              <a:rPr lang="hu-HU"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a:t>
            </a:r>
            <a:r>
              <a:rPr lang="hu-HU" dirty="0" smtClean="0">
                <a:latin typeface="Times New Roman" panose="02020603050405020304" pitchFamily="18" charset="0"/>
                <a:cs typeface="Times New Roman" panose="02020603050405020304" pitchFamily="18" charset="0"/>
              </a:rPr>
              <a:t>the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metal </a:t>
            </a:r>
            <a:r>
              <a:rPr lang="en-US" dirty="0" smtClean="0">
                <a:latin typeface="Times New Roman" panose="02020603050405020304" pitchFamily="18" charset="0"/>
                <a:cs typeface="Times New Roman" panose="02020603050405020304" pitchFamily="18" charset="0"/>
              </a:rPr>
              <a:t>electrode</a:t>
            </a:r>
            <a:r>
              <a:rPr lang="hu-HU"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therefore the </a:t>
            </a:r>
            <a:r>
              <a:rPr lang="en-US" dirty="0" smtClean="0">
                <a:latin typeface="Times New Roman" panose="02020603050405020304" pitchFamily="18" charset="0"/>
                <a:cs typeface="Times New Roman" panose="02020603050405020304" pitchFamily="18" charset="0"/>
              </a:rPr>
              <a:t>following</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Szövegdoboz 7">
                <a:extLst>
                  <a:ext uri="{FF2B5EF4-FFF2-40B4-BE49-F238E27FC236}">
                    <a16:creationId xmlns:a16="http://schemas.microsoft.com/office/drawing/2014/main" id="{9F0ADC26-1D3C-426C-9142-49C5CA476BA3}"/>
                  </a:ext>
                </a:extLst>
              </p:cNvPr>
              <p:cNvSpPr txBox="1"/>
              <p:nvPr/>
            </p:nvSpPr>
            <p:spPr>
              <a:xfrm>
                <a:off x="505320" y="2197845"/>
                <a:ext cx="11185754" cy="8373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𝐸</m:t>
                      </m:r>
                      <m:r>
                        <a:rPr lang="hu-HU" sz="2400" b="0" i="1" smtClean="0">
                          <a:latin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i="1">
                          <a:latin typeface="Cambria Math" panose="02040503050406030204" pitchFamily="18" charset="0"/>
                        </a:rPr>
                        <m:t>+</m:t>
                      </m:r>
                      <m:r>
                        <a:rPr lang="hu-HU" sz="2400" i="1">
                          <a:latin typeface="Cambria Math" panose="02040503050406030204" pitchFamily="18" charset="0"/>
                        </a:rPr>
                        <m:t>𝐵</m:t>
                      </m:r>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i="1">
                          <a:latin typeface="Cambria Math" panose="02040503050406030204" pitchFamily="18" charset="0"/>
                        </a:rPr>
                        <m:t>−</m:t>
                      </m:r>
                      <m:d>
                        <m:dPr>
                          <m:begChr m:val="["/>
                          <m:endChr m:val="]"/>
                          <m:ctrlPr>
                            <a:rPr lang="hu-HU" sz="2400" i="1" smtClean="0">
                              <a:latin typeface="Cambria Math" panose="02040503050406030204" pitchFamily="18" charset="0"/>
                            </a:rPr>
                          </m:ctrlPr>
                        </m:dPr>
                        <m:e>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smtClean="0">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𝑍𝑛</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𝑍𝑛</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i="1">
                              <a:latin typeface="Cambria Math" panose="02040503050406030204" pitchFamily="18" charset="0"/>
                            </a:rPr>
                            <m:t>+</m:t>
                          </m:r>
                          <m:r>
                            <a:rPr lang="hu-HU" sz="2400" i="1">
                              <a:latin typeface="Cambria Math" panose="02040503050406030204" pitchFamily="18" charset="0"/>
                            </a:rPr>
                            <m:t>𝐵</m:t>
                          </m:r>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e>
                      </m:d>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Sub>
                      <m:r>
                        <a:rPr lang="hu-HU" sz="2400" b="0" i="1" smtClean="0">
                          <a:latin typeface="Cambria Math" panose="02040503050406030204" pitchFamily="18" charset="0"/>
                          <a:ea typeface="Cambria Math" panose="02040503050406030204" pitchFamily="18" charset="0"/>
                        </a:rPr>
                        <m:t>−</m:t>
                      </m:r>
                      <m:sSub>
                        <m:sSubPr>
                          <m:ctrlPr>
                            <a:rPr lang="hu-HU" sz="2400" b="0" i="1" smtClean="0">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Sub>
                    </m:oMath>
                  </m:oMathPara>
                </a14:m>
                <a:endParaRPr lang="hu-HU" sz="2400" dirty="0"/>
              </a:p>
            </p:txBody>
          </p:sp>
        </mc:Choice>
        <mc:Fallback xmlns="">
          <p:sp>
            <p:nvSpPr>
              <p:cNvPr id="8" name="Szövegdoboz 7">
                <a:extLst>
                  <a:ext uri="{FF2B5EF4-FFF2-40B4-BE49-F238E27FC236}">
                    <a16:creationId xmlns:a16="http://schemas.microsoft.com/office/drawing/2014/main" id="{9F0ADC26-1D3C-426C-9142-49C5CA476BA3}"/>
                  </a:ext>
                </a:extLst>
              </p:cNvPr>
              <p:cNvSpPr txBox="1">
                <a:spLocks noRot="1" noChangeAspect="1" noMove="1" noResize="1" noEditPoints="1" noAdjustHandles="1" noChangeArrowheads="1" noChangeShapeType="1" noTextEdit="1"/>
              </p:cNvSpPr>
              <p:nvPr/>
            </p:nvSpPr>
            <p:spPr>
              <a:xfrm>
                <a:off x="505320" y="2197845"/>
                <a:ext cx="11185754" cy="837345"/>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DEE85DA4-9801-4BAD-9CEA-7A13C33C1253}"/>
                  </a:ext>
                </a:extLst>
              </p:cNvPr>
              <p:cNvSpPr txBox="1"/>
              <p:nvPr/>
            </p:nvSpPr>
            <p:spPr>
              <a:xfrm>
                <a:off x="6313714" y="5732070"/>
                <a:ext cx="5132815" cy="8373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r>
                                    <a:rPr lang="en-US" sz="2400" b="0" i="1" smtClean="0">
                                      <a:latin typeface="Cambria Math" panose="02040503050406030204" pitchFamily="18" charset="0"/>
                                      <a:ea typeface="Cambria Math" panose="02040503050406030204" pitchFamily="18" charset="0"/>
                                    </a:rPr>
                                    <m:t>  </m:t>
                                  </m:r>
                                  <m:r>
                                    <a:rPr lang="hu-HU" sz="2400" i="1">
                                      <a:latin typeface="Cambria Math" panose="02040503050406030204" pitchFamily="18" charset="0"/>
                                      <a:ea typeface="Cambria Math" panose="02040503050406030204" pitchFamily="18" charset="0"/>
                                    </a:rPr>
                                    <m:t>+</m:t>
                                  </m:r>
                                </m:sup>
                              </m:sSup>
                            </m:den>
                          </m:f>
                        </m:sub>
                      </m:sSub>
                      <m:r>
                        <a:rPr lang="hu-HU" sz="2400" b="0" i="1" smtClean="0">
                          <a:latin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i="1">
                          <a:latin typeface="Cambria Math" panose="02040503050406030204" pitchFamily="18" charset="0"/>
                        </a:rPr>
                        <m:t>+</m:t>
                      </m:r>
                      <m:f>
                        <m:fPr>
                          <m:ctrlPr>
                            <a:rPr lang="hu-HU" sz="2400" i="1">
                              <a:latin typeface="Cambria Math" panose="02040503050406030204" pitchFamily="18" charset="0"/>
                            </a:rPr>
                          </m:ctrlPr>
                        </m:fPr>
                        <m:num>
                          <m:r>
                            <a:rPr lang="hu-HU" sz="2400" i="1">
                              <a:latin typeface="Cambria Math" panose="02040503050406030204" pitchFamily="18" charset="0"/>
                            </a:rPr>
                            <m:t>𝑅𝑇</m:t>
                          </m:r>
                        </m:num>
                        <m:den>
                          <m:r>
                            <a:rPr lang="hu-HU" sz="2400" i="1">
                              <a:latin typeface="Cambria Math" panose="02040503050406030204" pitchFamily="18" charset="0"/>
                            </a:rPr>
                            <m:t>2</m:t>
                          </m:r>
                          <m:r>
                            <a:rPr lang="hu-HU" sz="2400" i="1">
                              <a:latin typeface="Cambria Math" panose="02040503050406030204" pitchFamily="18" charset="0"/>
                            </a:rPr>
                            <m:t>𝐹</m:t>
                          </m:r>
                        </m:den>
                      </m:f>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oMath>
                  </m:oMathPara>
                </a14:m>
                <a:endParaRPr lang="hu-HU" sz="2400" dirty="0"/>
              </a:p>
            </p:txBody>
          </p:sp>
        </mc:Choice>
        <mc:Fallback xmlns="">
          <p:sp>
            <p:nvSpPr>
              <p:cNvPr id="5" name="Szövegdoboz 4">
                <a:extLst>
                  <a:ext uri="{FF2B5EF4-FFF2-40B4-BE49-F238E27FC236}">
                    <a16:creationId xmlns:a16="http://schemas.microsoft.com/office/drawing/2014/main" id="{DEE85DA4-9801-4BAD-9CEA-7A13C33C1253}"/>
                  </a:ext>
                </a:extLst>
              </p:cNvPr>
              <p:cNvSpPr txBox="1">
                <a:spLocks noRot="1" noChangeAspect="1" noMove="1" noResize="1" noEditPoints="1" noAdjustHandles="1" noChangeArrowheads="1" noChangeShapeType="1" noTextEdit="1"/>
              </p:cNvSpPr>
              <p:nvPr/>
            </p:nvSpPr>
            <p:spPr>
              <a:xfrm>
                <a:off x="6313714" y="5732070"/>
                <a:ext cx="5132815" cy="83734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29A7706-E604-405F-A349-73C153B77278}"/>
                  </a:ext>
                </a:extLst>
              </p:cNvPr>
              <p:cNvSpPr txBox="1"/>
              <p:nvPr/>
            </p:nvSpPr>
            <p:spPr>
              <a:xfrm>
                <a:off x="367435" y="5746584"/>
                <a:ext cx="5128647" cy="8373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𝑍𝑛</m:t>
                              </m:r>
                            </m:num>
                            <m:den>
                              <m:sSup>
                                <m:sSupPr>
                                  <m:ctrlPr>
                                    <a:rPr lang="hu-HU" sz="2400" i="1">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𝑍𝑛</m:t>
                                  </m:r>
                                </m:e>
                                <m:sup>
                                  <m:r>
                                    <a:rPr lang="hu-HU" sz="2400" i="1">
                                      <a:latin typeface="Cambria Math" panose="02040503050406030204" pitchFamily="18" charset="0"/>
                                      <a:ea typeface="Cambria Math" panose="02040503050406030204" pitchFamily="18" charset="0"/>
                                    </a:rPr>
                                    <m:t>2+</m:t>
                                  </m:r>
                                </m:sup>
                              </m:sSup>
                            </m:den>
                          </m:f>
                        </m:sub>
                      </m:sSub>
                      <m:r>
                        <a:rPr lang="hu-HU" sz="2400" b="0" i="1" smtClean="0">
                          <a:latin typeface="Cambria Math" panose="02040503050406030204" pitchFamily="18" charset="0"/>
                          <a:ea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𝑍𝑛</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𝑍𝑛</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i="1">
                          <a:latin typeface="Cambria Math" panose="02040503050406030204" pitchFamily="18" charset="0"/>
                        </a:rPr>
                        <m:t>+</m:t>
                      </m:r>
                      <m:f>
                        <m:fPr>
                          <m:ctrlPr>
                            <a:rPr lang="hu-HU" sz="2400" i="1" smtClean="0">
                              <a:latin typeface="Cambria Math" panose="02040503050406030204" pitchFamily="18" charset="0"/>
                            </a:rPr>
                          </m:ctrlPr>
                        </m:fPr>
                        <m:num>
                          <m:r>
                            <a:rPr lang="hu-HU" sz="2400" b="0" i="1" smtClean="0">
                              <a:latin typeface="Cambria Math" panose="02040503050406030204" pitchFamily="18" charset="0"/>
                            </a:rPr>
                            <m:t>𝑅𝑇</m:t>
                          </m:r>
                        </m:num>
                        <m:den>
                          <m:r>
                            <a:rPr lang="hu-HU" sz="2400" b="0" i="1" smtClean="0">
                              <a:latin typeface="Cambria Math" panose="02040503050406030204" pitchFamily="18" charset="0"/>
                            </a:rPr>
                            <m:t>2</m:t>
                          </m:r>
                          <m:r>
                            <a:rPr lang="hu-HU" sz="2400" b="0" i="1" smtClean="0">
                              <a:latin typeface="Cambria Math" panose="02040503050406030204" pitchFamily="18" charset="0"/>
                            </a:rPr>
                            <m:t>𝐹</m:t>
                          </m:r>
                        </m:den>
                      </m:f>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oMath>
                  </m:oMathPara>
                </a14:m>
                <a:endParaRPr lang="hu-HU" sz="2400" dirty="0"/>
              </a:p>
            </p:txBody>
          </p:sp>
        </mc:Choice>
        <mc:Fallback xmlns="">
          <p:sp>
            <p:nvSpPr>
              <p:cNvPr id="6" name="Szövegdoboz 5">
                <a:extLst>
                  <a:ext uri="{FF2B5EF4-FFF2-40B4-BE49-F238E27FC236}">
                    <a16:creationId xmlns:a16="http://schemas.microsoft.com/office/drawing/2014/main" id="{D29A7706-E604-405F-A349-73C153B77278}"/>
                  </a:ext>
                </a:extLst>
              </p:cNvPr>
              <p:cNvSpPr txBox="1">
                <a:spLocks noRot="1" noChangeAspect="1" noMove="1" noResize="1" noEditPoints="1" noAdjustHandles="1" noChangeArrowheads="1" noChangeShapeType="1" noTextEdit="1"/>
              </p:cNvSpPr>
              <p:nvPr/>
            </p:nvSpPr>
            <p:spPr>
              <a:xfrm>
                <a:off x="367435" y="5746584"/>
                <a:ext cx="5128647" cy="837345"/>
              </a:xfrm>
              <a:prstGeom prst="rect">
                <a:avLst/>
              </a:prstGeom>
              <a:blipFill>
                <a:blip r:embed="rId5"/>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533FC3A9-280D-4C5C-B705-3F6538FCC35F}"/>
                  </a:ext>
                </a:extLst>
              </p:cNvPr>
              <p:cNvSpPr txBox="1"/>
              <p:nvPr/>
            </p:nvSpPr>
            <p:spPr>
              <a:xfrm>
                <a:off x="2092427" y="4013389"/>
                <a:ext cx="1583510"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i="1" smtClean="0">
                          <a:latin typeface="Cambria Math" panose="02040503050406030204" pitchFamily="18" charset="0"/>
                          <a:ea typeface="Cambria Math" panose="02040503050406030204" pitchFamily="18" charset="0"/>
                        </a:rPr>
                        <m:t>𝐵</m:t>
                      </m:r>
                      <m:r>
                        <a:rPr lang="hu-HU" sz="2400" b="0" i="1" smtClean="0">
                          <a:latin typeface="Cambria Math" panose="02040503050406030204" pitchFamily="18" charset="0"/>
                          <a:ea typeface="Cambria Math" panose="02040503050406030204" pitchFamily="18" charset="0"/>
                        </a:rPr>
                        <m:t>=</m:t>
                      </m:r>
                      <m:f>
                        <m:fPr>
                          <m:type m:val="lin"/>
                          <m:ctrlPr>
                            <a:rPr lang="hu-HU" sz="2400" b="0" i="1" smtClean="0">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𝑅𝑇</m:t>
                          </m:r>
                        </m:num>
                        <m:den>
                          <m:r>
                            <a:rPr lang="hu-HU" sz="2400" b="0" i="1" smtClean="0">
                              <a:latin typeface="Cambria Math" panose="02040503050406030204" pitchFamily="18" charset="0"/>
                              <a:ea typeface="Cambria Math" panose="02040503050406030204" pitchFamily="18" charset="0"/>
                            </a:rPr>
                            <m:t>𝑧𝐹</m:t>
                          </m:r>
                        </m:den>
                      </m:f>
                    </m:oMath>
                  </m:oMathPara>
                </a14:m>
                <a:endParaRPr lang="hu-HU" sz="2400" dirty="0"/>
              </a:p>
            </p:txBody>
          </p:sp>
        </mc:Choice>
        <mc:Fallback xmlns="">
          <p:sp>
            <p:nvSpPr>
              <p:cNvPr id="7" name="Szövegdoboz 6">
                <a:extLst>
                  <a:ext uri="{FF2B5EF4-FFF2-40B4-BE49-F238E27FC236}">
                    <a16:creationId xmlns:a16="http://schemas.microsoft.com/office/drawing/2014/main" id="{533FC3A9-280D-4C5C-B705-3F6538FCC35F}"/>
                  </a:ext>
                </a:extLst>
              </p:cNvPr>
              <p:cNvSpPr txBox="1">
                <a:spLocks noRot="1" noChangeAspect="1" noMove="1" noResize="1" noEditPoints="1" noAdjustHandles="1" noChangeArrowheads="1" noChangeShapeType="1" noTextEdit="1"/>
              </p:cNvSpPr>
              <p:nvPr/>
            </p:nvSpPr>
            <p:spPr>
              <a:xfrm>
                <a:off x="2092427" y="4013389"/>
                <a:ext cx="1583510" cy="369332"/>
              </a:xfrm>
              <a:prstGeom prst="rect">
                <a:avLst/>
              </a:prstGeom>
              <a:blipFill>
                <a:blip r:embed="rId6"/>
                <a:stretch>
                  <a:fillRect l="-3846" t="-167213" r="-36923" b="-250820"/>
                </a:stretch>
              </a:blipFill>
            </p:spPr>
            <p:txBody>
              <a:bodyPr/>
              <a:lstStyle/>
              <a:p>
                <a:r>
                  <a:rPr lang="en-US">
                    <a:noFill/>
                  </a:rPr>
                  <a:t> </a:t>
                </a:r>
              </a:p>
            </p:txBody>
          </p:sp>
        </mc:Fallback>
      </mc:AlternateContent>
      <p:sp>
        <p:nvSpPr>
          <p:cNvPr id="9"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Nernst equation for electron conductors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877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lekerekített 3">
            <a:extLst>
              <a:ext uri="{FF2B5EF4-FFF2-40B4-BE49-F238E27FC236}">
                <a16:creationId xmlns:a16="http://schemas.microsoft.com/office/drawing/2014/main" id="{9594F2B1-413D-4DBC-885F-6B8835A675CF}"/>
              </a:ext>
            </a:extLst>
          </p:cNvPr>
          <p:cNvSpPr/>
          <p:nvPr/>
        </p:nvSpPr>
        <p:spPr>
          <a:xfrm>
            <a:off x="3330314" y="434717"/>
            <a:ext cx="5561351" cy="15589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5400" dirty="0" smtClean="0">
                <a:latin typeface="Times New Roman" panose="02020603050405020304" pitchFamily="18" charset="0"/>
                <a:cs typeface="Times New Roman" panose="02020603050405020304" pitchFamily="18" charset="0"/>
              </a:rPr>
              <a:t>Electrochemistry</a:t>
            </a:r>
            <a:endParaRPr lang="hu-HU" sz="5400" dirty="0">
              <a:latin typeface="Times New Roman" panose="02020603050405020304" pitchFamily="18" charset="0"/>
              <a:cs typeface="Times New Roman" panose="02020603050405020304" pitchFamily="18" charset="0"/>
            </a:endParaRPr>
          </a:p>
        </p:txBody>
      </p:sp>
      <p:sp>
        <p:nvSpPr>
          <p:cNvPr id="7" name="Téglalap: lekerekített 6">
            <a:extLst>
              <a:ext uri="{FF2B5EF4-FFF2-40B4-BE49-F238E27FC236}">
                <a16:creationId xmlns:a16="http://schemas.microsoft.com/office/drawing/2014/main" id="{787CD7F3-D0B8-4CC2-90D4-275E140A149F}"/>
              </a:ext>
            </a:extLst>
          </p:cNvPr>
          <p:cNvSpPr/>
          <p:nvPr/>
        </p:nvSpPr>
        <p:spPr>
          <a:xfrm>
            <a:off x="347271" y="2870616"/>
            <a:ext cx="3013024" cy="786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dirty="0" smtClean="0">
                <a:latin typeface="Times New Roman" panose="02020603050405020304" pitchFamily="18" charset="0"/>
                <a:cs typeface="Times New Roman" panose="02020603050405020304" pitchFamily="18" charset="0"/>
              </a:rPr>
              <a:t>Ionic conductor</a:t>
            </a:r>
            <a:endParaRPr lang="hu-HU" sz="2400" dirty="0">
              <a:latin typeface="Times New Roman" panose="02020603050405020304" pitchFamily="18" charset="0"/>
              <a:cs typeface="Times New Roman" panose="02020603050405020304" pitchFamily="18" charset="0"/>
            </a:endParaRPr>
          </a:p>
        </p:txBody>
      </p:sp>
      <p:sp>
        <p:nvSpPr>
          <p:cNvPr id="8" name="Téglalap: lekerekített 7">
            <a:extLst>
              <a:ext uri="{FF2B5EF4-FFF2-40B4-BE49-F238E27FC236}">
                <a16:creationId xmlns:a16="http://schemas.microsoft.com/office/drawing/2014/main" id="{399E1904-C4D3-4D74-899B-834702378DA5}"/>
              </a:ext>
            </a:extLst>
          </p:cNvPr>
          <p:cNvSpPr/>
          <p:nvPr/>
        </p:nvSpPr>
        <p:spPr>
          <a:xfrm>
            <a:off x="4576992" y="3554475"/>
            <a:ext cx="3052999" cy="786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dirty="0" smtClean="0">
                <a:latin typeface="Times New Roman" panose="02020603050405020304" pitchFamily="18" charset="0"/>
                <a:cs typeface="Times New Roman" panose="02020603050405020304" pitchFamily="18" charset="0"/>
              </a:rPr>
              <a:t>Electric current by chemical reaction</a:t>
            </a:r>
            <a:endParaRPr lang="hu-HU" sz="2400" dirty="0">
              <a:latin typeface="Times New Roman" panose="02020603050405020304" pitchFamily="18" charset="0"/>
              <a:cs typeface="Times New Roman" panose="02020603050405020304" pitchFamily="18" charset="0"/>
            </a:endParaRPr>
          </a:p>
        </p:txBody>
      </p:sp>
      <p:sp>
        <p:nvSpPr>
          <p:cNvPr id="9" name="Téglalap: lekerekített 8">
            <a:extLst>
              <a:ext uri="{FF2B5EF4-FFF2-40B4-BE49-F238E27FC236}">
                <a16:creationId xmlns:a16="http://schemas.microsoft.com/office/drawing/2014/main" id="{0D980B23-DB5D-4673-BEF8-A4544F8B3F20}"/>
              </a:ext>
            </a:extLst>
          </p:cNvPr>
          <p:cNvSpPr/>
          <p:nvPr/>
        </p:nvSpPr>
        <p:spPr>
          <a:xfrm>
            <a:off x="8147150" y="2869575"/>
            <a:ext cx="3710067" cy="786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dirty="0" smtClean="0">
                <a:latin typeface="Times New Roman" panose="02020603050405020304" pitchFamily="18" charset="0"/>
                <a:cs typeface="Times New Roman" panose="02020603050405020304" pitchFamily="18" charset="0"/>
              </a:rPr>
              <a:t>Chemical reaction by electric current</a:t>
            </a:r>
            <a:endParaRPr lang="hu-HU" sz="2400" dirty="0">
              <a:latin typeface="Times New Roman" panose="02020603050405020304" pitchFamily="18" charset="0"/>
              <a:cs typeface="Times New Roman" panose="02020603050405020304" pitchFamily="18" charset="0"/>
            </a:endParaRPr>
          </a:p>
        </p:txBody>
      </p:sp>
      <p:sp>
        <p:nvSpPr>
          <p:cNvPr id="10" name="Téglalap: lekerekített 9">
            <a:extLst>
              <a:ext uri="{FF2B5EF4-FFF2-40B4-BE49-F238E27FC236}">
                <a16:creationId xmlns:a16="http://schemas.microsoft.com/office/drawing/2014/main" id="{62B9862D-E21A-4004-89CF-76EBF2E92E1E}"/>
              </a:ext>
            </a:extLst>
          </p:cNvPr>
          <p:cNvSpPr/>
          <p:nvPr/>
        </p:nvSpPr>
        <p:spPr>
          <a:xfrm>
            <a:off x="349769" y="4641960"/>
            <a:ext cx="3413848" cy="120420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conduction of melts</a:t>
            </a:r>
            <a:endParaRPr lang="hu-HU" sz="2400" dirty="0">
              <a:latin typeface="Times New Roman" panose="02020603050405020304" pitchFamily="18" charset="0"/>
              <a:cs typeface="Times New Roman" panose="02020603050405020304" pitchFamily="18" charset="0"/>
            </a:endParaRPr>
          </a:p>
          <a:p>
            <a:r>
              <a:rPr lang="hu-HU" sz="2400">
                <a:latin typeface="Times New Roman" panose="02020603050405020304" pitchFamily="18" charset="0"/>
                <a:cs typeface="Times New Roman" panose="02020603050405020304" pitchFamily="18" charset="0"/>
              </a:rPr>
              <a:t>- </a:t>
            </a:r>
            <a:r>
              <a:rPr lang="hu-HU" sz="2400" smtClean="0">
                <a:latin typeface="Times New Roman" panose="02020603050405020304" pitchFamily="18" charset="0"/>
                <a:cs typeface="Times New Roman" panose="02020603050405020304" pitchFamily="18" charset="0"/>
              </a:rPr>
              <a:t>conduction </a:t>
            </a:r>
            <a:r>
              <a:rPr lang="hu-HU" sz="2400" dirty="0" smtClean="0">
                <a:latin typeface="Times New Roman" panose="02020603050405020304" pitchFamily="18" charset="0"/>
                <a:cs typeface="Times New Roman" panose="02020603050405020304" pitchFamily="18" charset="0"/>
              </a:rPr>
              <a:t>of solutions</a:t>
            </a:r>
            <a:endParaRPr lang="hu-HU" sz="2400" dirty="0">
              <a:latin typeface="Times New Roman" panose="02020603050405020304" pitchFamily="18" charset="0"/>
              <a:cs typeface="Times New Roman" panose="02020603050405020304" pitchFamily="18" charset="0"/>
            </a:endParaRPr>
          </a:p>
        </p:txBody>
      </p:sp>
      <p:sp>
        <p:nvSpPr>
          <p:cNvPr id="12" name="Téglalap: lekerekített 11">
            <a:extLst>
              <a:ext uri="{FF2B5EF4-FFF2-40B4-BE49-F238E27FC236}">
                <a16:creationId xmlns:a16="http://schemas.microsoft.com/office/drawing/2014/main" id="{0298589E-DAF7-4A9F-9BBB-8BD1095C6CC7}"/>
              </a:ext>
            </a:extLst>
          </p:cNvPr>
          <p:cNvSpPr/>
          <p:nvPr/>
        </p:nvSpPr>
        <p:spPr>
          <a:xfrm>
            <a:off x="4594476" y="5049178"/>
            <a:ext cx="3303819" cy="154648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galvanic (voltaic) cells</a:t>
            </a:r>
            <a:endParaRPr lang="hu-HU" sz="2400" dirty="0">
              <a:latin typeface="Times New Roman" panose="02020603050405020304" pitchFamily="18" charset="0"/>
              <a:cs typeface="Times New Roman" panose="02020603050405020304" pitchFamily="18" charset="0"/>
            </a:endParaRPr>
          </a:p>
          <a:p>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batteries</a:t>
            </a:r>
            <a:endParaRPr lang="hu-HU" sz="2400" dirty="0">
              <a:latin typeface="Times New Roman" panose="02020603050405020304" pitchFamily="18" charset="0"/>
              <a:cs typeface="Times New Roman" panose="02020603050405020304" pitchFamily="18" charset="0"/>
            </a:endParaRPr>
          </a:p>
          <a:p>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fuel cells</a:t>
            </a:r>
            <a:endParaRPr lang="hu-HU" sz="2400" dirty="0">
              <a:latin typeface="Times New Roman" panose="02020603050405020304" pitchFamily="18" charset="0"/>
              <a:cs typeface="Times New Roman" panose="02020603050405020304" pitchFamily="18" charset="0"/>
            </a:endParaRPr>
          </a:p>
        </p:txBody>
      </p:sp>
      <p:sp>
        <p:nvSpPr>
          <p:cNvPr id="13" name="Téglalap: lekerekített 12">
            <a:extLst>
              <a:ext uri="{FF2B5EF4-FFF2-40B4-BE49-F238E27FC236}">
                <a16:creationId xmlns:a16="http://schemas.microsoft.com/office/drawing/2014/main" id="{DBD161EB-76C9-4944-908A-D3FC0C295599}"/>
              </a:ext>
            </a:extLst>
          </p:cNvPr>
          <p:cNvSpPr/>
          <p:nvPr/>
        </p:nvSpPr>
        <p:spPr>
          <a:xfrm>
            <a:off x="8484206" y="4763236"/>
            <a:ext cx="3013024" cy="64707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Electrolysis cells</a:t>
            </a:r>
            <a:endParaRPr lang="hu-HU" sz="2400" dirty="0">
              <a:latin typeface="Times New Roman" panose="02020603050405020304" pitchFamily="18" charset="0"/>
              <a:cs typeface="Times New Roman" panose="02020603050405020304" pitchFamily="18" charset="0"/>
            </a:endParaRPr>
          </a:p>
        </p:txBody>
      </p:sp>
      <p:cxnSp>
        <p:nvCxnSpPr>
          <p:cNvPr id="3" name="Egyenes összekötő nyíllal 2">
            <a:extLst>
              <a:ext uri="{FF2B5EF4-FFF2-40B4-BE49-F238E27FC236}">
                <a16:creationId xmlns:a16="http://schemas.microsoft.com/office/drawing/2014/main" id="{789B6BD0-624A-4FD1-A39E-0716991D0C0F}"/>
              </a:ext>
            </a:extLst>
          </p:cNvPr>
          <p:cNvCxnSpPr>
            <a:cxnSpLocks/>
            <a:endCxn id="7" idx="0"/>
          </p:cNvCxnSpPr>
          <p:nvPr/>
        </p:nvCxnSpPr>
        <p:spPr>
          <a:xfrm flipH="1">
            <a:off x="1853783" y="1925782"/>
            <a:ext cx="1554435" cy="944834"/>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4" name="Egyenes összekötő nyíllal 13">
            <a:extLst>
              <a:ext uri="{FF2B5EF4-FFF2-40B4-BE49-F238E27FC236}">
                <a16:creationId xmlns:a16="http://schemas.microsoft.com/office/drawing/2014/main" id="{F11A1BCD-3F73-4F15-A4F2-27C04DD22385}"/>
              </a:ext>
            </a:extLst>
          </p:cNvPr>
          <p:cNvCxnSpPr>
            <a:cxnSpLocks/>
            <a:stCxn id="9" idx="2"/>
            <a:endCxn id="13" idx="0"/>
          </p:cNvCxnSpPr>
          <p:nvPr/>
        </p:nvCxnSpPr>
        <p:spPr>
          <a:xfrm flipH="1">
            <a:off x="9990718" y="3656557"/>
            <a:ext cx="11466" cy="1106679"/>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DB23EDEB-C11C-4657-8770-025DD4E1CBB1}"/>
              </a:ext>
            </a:extLst>
          </p:cNvPr>
          <p:cNvCxnSpPr>
            <a:cxnSpLocks/>
            <a:endCxn id="9" idx="0"/>
          </p:cNvCxnSpPr>
          <p:nvPr/>
        </p:nvCxnSpPr>
        <p:spPr>
          <a:xfrm>
            <a:off x="8814216" y="1903751"/>
            <a:ext cx="1187968" cy="965824"/>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6" name="Egyenes összekötő nyíllal 15">
            <a:extLst>
              <a:ext uri="{FF2B5EF4-FFF2-40B4-BE49-F238E27FC236}">
                <a16:creationId xmlns:a16="http://schemas.microsoft.com/office/drawing/2014/main" id="{C61B5D48-2B18-4AB1-9844-5C2F3DCC8903}"/>
              </a:ext>
            </a:extLst>
          </p:cNvPr>
          <p:cNvCxnSpPr>
            <a:cxnSpLocks/>
            <a:stCxn id="7" idx="2"/>
            <a:endCxn id="10" idx="0"/>
          </p:cNvCxnSpPr>
          <p:nvPr/>
        </p:nvCxnSpPr>
        <p:spPr>
          <a:xfrm>
            <a:off x="1853783" y="3657598"/>
            <a:ext cx="202910" cy="984362"/>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82E9360F-3CB9-49D6-90C5-3F66B67DF75E}"/>
              </a:ext>
            </a:extLst>
          </p:cNvPr>
          <p:cNvCxnSpPr>
            <a:cxnSpLocks/>
            <a:stCxn id="8" idx="2"/>
            <a:endCxn id="12" idx="0"/>
          </p:cNvCxnSpPr>
          <p:nvPr/>
        </p:nvCxnSpPr>
        <p:spPr>
          <a:xfrm>
            <a:off x="6103492" y="4341457"/>
            <a:ext cx="142894" cy="707721"/>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2" name="Egyenes összekötő nyíllal 21">
            <a:extLst>
              <a:ext uri="{FF2B5EF4-FFF2-40B4-BE49-F238E27FC236}">
                <a16:creationId xmlns:a16="http://schemas.microsoft.com/office/drawing/2014/main" id="{47BB9D90-3B6E-4A50-B667-E841FC60AC6D}"/>
              </a:ext>
            </a:extLst>
          </p:cNvPr>
          <p:cNvCxnSpPr>
            <a:cxnSpLocks/>
            <a:stCxn id="4" idx="2"/>
            <a:endCxn id="8" idx="0"/>
          </p:cNvCxnSpPr>
          <p:nvPr/>
        </p:nvCxnSpPr>
        <p:spPr>
          <a:xfrm flipH="1">
            <a:off x="6103492" y="1993694"/>
            <a:ext cx="7498" cy="1560781"/>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99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7"/>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16"/>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100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1000"/>
                                  </p:stCondLst>
                                  <p:childTnLst>
                                    <p:set>
                                      <p:cBhvr>
                                        <p:cTn id="22" dur="1" fill="hold">
                                          <p:stCondLst>
                                            <p:cond delay="0"/>
                                          </p:stCondLst>
                                        </p:cTn>
                                        <p:tgtEl>
                                          <p:spTgt spid="8"/>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nodeType="afterEffect">
                                  <p:stCondLst>
                                    <p:cond delay="500"/>
                                  </p:stCondLst>
                                  <p:childTnLst>
                                    <p:set>
                                      <p:cBhvr>
                                        <p:cTn id="25" dur="1" fill="hold">
                                          <p:stCondLst>
                                            <p:cond delay="0"/>
                                          </p:stCondLst>
                                        </p:cTn>
                                        <p:tgtEl>
                                          <p:spTgt spid="21"/>
                                        </p:tgtEl>
                                        <p:attrNameLst>
                                          <p:attrName>style.visibility</p:attrName>
                                        </p:attrNameLst>
                                      </p:cBhvr>
                                      <p:to>
                                        <p:strVal val="visible"/>
                                      </p:to>
                                    </p:set>
                                  </p:childTnLst>
                                </p:cTn>
                              </p:par>
                            </p:childTnLst>
                          </p:cTn>
                        </p:par>
                        <p:par>
                          <p:cTn id="26" fill="hold">
                            <p:stCondLst>
                              <p:cond delay="1500"/>
                            </p:stCondLst>
                            <p:childTnLst>
                              <p:par>
                                <p:cTn id="27" presetID="1" presetClass="entr" presetSubtype="0" fill="hold" grpId="0" nodeType="afterEffect">
                                  <p:stCondLst>
                                    <p:cond delay="50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1000"/>
                                  </p:stCondLst>
                                  <p:childTnLst>
                                    <p:set>
                                      <p:cBhvr>
                                        <p:cTn id="35" dur="1" fill="hold">
                                          <p:stCondLst>
                                            <p:cond delay="0"/>
                                          </p:stCondLst>
                                        </p:cTn>
                                        <p:tgtEl>
                                          <p:spTgt spid="9"/>
                                        </p:tgtEl>
                                        <p:attrNameLst>
                                          <p:attrName>style.visibility</p:attrName>
                                        </p:attrNameLst>
                                      </p:cBhvr>
                                      <p:to>
                                        <p:strVal val="visible"/>
                                      </p:to>
                                    </p:set>
                                  </p:childTnLst>
                                </p:cTn>
                              </p:par>
                            </p:childTnLst>
                          </p:cTn>
                        </p:par>
                        <p:par>
                          <p:cTn id="36" fill="hold">
                            <p:stCondLst>
                              <p:cond delay="1000"/>
                            </p:stCondLst>
                            <p:childTnLst>
                              <p:par>
                                <p:cTn id="37" presetID="1" presetClass="entr" presetSubtype="0" fill="hold" nodeType="afterEffect">
                                  <p:stCondLst>
                                    <p:cond delay="500"/>
                                  </p:stCondLst>
                                  <p:childTnLst>
                                    <p:set>
                                      <p:cBhvr>
                                        <p:cTn id="38" dur="1" fill="hold">
                                          <p:stCondLst>
                                            <p:cond delay="0"/>
                                          </p:stCondLst>
                                        </p:cTn>
                                        <p:tgtEl>
                                          <p:spTgt spid="14"/>
                                        </p:tgtEl>
                                        <p:attrNameLst>
                                          <p:attrName>style.visibility</p:attrName>
                                        </p:attrNameLst>
                                      </p:cBhvr>
                                      <p:to>
                                        <p:strVal val="visible"/>
                                      </p:to>
                                    </p:set>
                                  </p:childTnLst>
                                </p:cTn>
                              </p:par>
                            </p:childTnLst>
                          </p:cTn>
                        </p:par>
                        <p:par>
                          <p:cTn id="39" fill="hold">
                            <p:stCondLst>
                              <p:cond delay="1500"/>
                            </p:stCondLst>
                            <p:childTnLst>
                              <p:par>
                                <p:cTn id="40" presetID="1" presetClass="entr" presetSubtype="0" fill="hold" grpId="0" nodeType="afterEffect">
                                  <p:stCondLst>
                                    <p:cond delay="500"/>
                                  </p:stCondLst>
                                  <p:childTnLst>
                                    <p:set>
                                      <p:cBhvr>
                                        <p:cTn id="4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2"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General form of the Nernst equation</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a:bodyPr>
          <a:lstStyle/>
          <a:p>
            <a:r>
              <a:rPr lang="en-US" dirty="0">
                <a:latin typeface="Times New Roman" panose="02020603050405020304" pitchFamily="18" charset="0"/>
                <a:cs typeface="Times New Roman" panose="02020603050405020304" pitchFamily="18" charset="0"/>
              </a:rPr>
              <a:t>The form of the </a:t>
            </a:r>
            <a:r>
              <a:rPr lang="en-US" b="1" dirty="0">
                <a:latin typeface="Times New Roman" panose="02020603050405020304" pitchFamily="18" charset="0"/>
                <a:cs typeface="Times New Roman" panose="02020603050405020304" pitchFamily="18" charset="0"/>
              </a:rPr>
              <a:t>Nernst equation</a:t>
            </a:r>
            <a:r>
              <a:rPr lang="en-US" dirty="0">
                <a:latin typeface="Times New Roman" panose="02020603050405020304" pitchFamily="18" charset="0"/>
                <a:cs typeface="Times New Roman" panose="02020603050405020304" pitchFamily="18" charset="0"/>
              </a:rPr>
              <a:t> valid for all </a:t>
            </a:r>
            <a:r>
              <a:rPr lang="hu-HU" dirty="0" smtClean="0">
                <a:latin typeface="Times New Roman" panose="02020603050405020304" pitchFamily="18" charset="0"/>
                <a:cs typeface="Times New Roman" panose="02020603050405020304" pitchFamily="18" charset="0"/>
              </a:rPr>
              <a:t>types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electrodes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spcBef>
                <a:spcPts val="8000"/>
              </a:spcBef>
            </a:pPr>
            <a:r>
              <a:rPr lang="hu-HU"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half</a:t>
            </a:r>
            <a:r>
              <a:rPr lang="hu-HU" dirty="0" smtClean="0">
                <a:latin typeface="Times New Roman" panose="02020603050405020304" pitchFamily="18" charset="0"/>
                <a:cs typeface="Times New Roman" panose="02020603050405020304" pitchFamily="18" charset="0"/>
              </a:rPr>
              <a:t>-cell </a:t>
            </a:r>
            <a:r>
              <a:rPr lang="en-US" dirty="0" smtClean="0">
                <a:latin typeface="Times New Roman" panose="02020603050405020304" pitchFamily="18" charset="0"/>
                <a:cs typeface="Times New Roman" panose="02020603050405020304" pitchFamily="18" charset="0"/>
              </a:rPr>
              <a:t>reaction </a:t>
            </a:r>
            <a:r>
              <a:rPr lang="hu-HU" dirty="0" smtClean="0">
                <a:latin typeface="Times New Roman" panose="02020603050405020304" pitchFamily="18" charset="0"/>
                <a:cs typeface="Times New Roman" panose="02020603050405020304" pitchFamily="18" charset="0"/>
              </a:rPr>
              <a:t>is</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always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direction of reduction, e.g.:</a:t>
            </a:r>
            <a:endParaRPr lang="hu-HU" dirty="0">
              <a:latin typeface="Times New Roman" panose="02020603050405020304" pitchFamily="18" charset="0"/>
              <a:cs typeface="Times New Roman" panose="02020603050405020304" pitchFamily="18" charset="0"/>
            </a:endParaRPr>
          </a:p>
          <a:p>
            <a:pPr>
              <a:spcBef>
                <a:spcPts val="2000"/>
              </a:spcBef>
            </a:pPr>
            <a:r>
              <a:rPr lang="hu-HU" dirty="0" smtClean="0">
                <a:latin typeface="Times New Roman" panose="02020603050405020304" pitchFamily="18" charset="0"/>
                <a:cs typeface="Times New Roman" panose="02020603050405020304" pitchFamily="18" charset="0"/>
              </a:rPr>
              <a:t>The reaction quotient:</a:t>
            </a:r>
            <a:endParaRPr lang="hu-HU" dirty="0">
              <a:latin typeface="Times New Roman" panose="02020603050405020304" pitchFamily="18" charset="0"/>
              <a:cs typeface="Times New Roman" panose="02020603050405020304" pitchFamily="18" charset="0"/>
            </a:endParaRPr>
          </a:p>
          <a:p>
            <a:pPr>
              <a:spcBef>
                <a:spcPts val="2000"/>
              </a:spcBef>
            </a:pPr>
            <a:r>
              <a:rPr lang="hu-HU" dirty="0" smtClean="0">
                <a:latin typeface="Times New Roman" panose="02020603050405020304" pitchFamily="18" charset="0"/>
                <a:cs typeface="Times New Roman" panose="02020603050405020304" pitchFamily="18" charset="0"/>
              </a:rPr>
              <a:t>For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copper electrode, according to the rules of </a:t>
            </a:r>
            <a:r>
              <a:rPr lang="hu-HU" dirty="0" smtClean="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solid-liquid equilibria</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DEE85DA4-9801-4BAD-9CEA-7A13C33C1253}"/>
                  </a:ext>
                </a:extLst>
              </p:cNvPr>
              <p:cNvSpPr txBox="1"/>
              <p:nvPr/>
            </p:nvSpPr>
            <p:spPr>
              <a:xfrm>
                <a:off x="5914800" y="5325671"/>
                <a:ext cx="5052665" cy="8298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Sub>
                      <m:r>
                        <a:rPr lang="hu-HU" sz="2400" b="0" i="1" smtClean="0">
                          <a:latin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b="0" i="1" smtClean="0">
                          <a:latin typeface="Cambria Math" panose="02040503050406030204" pitchFamily="18" charset="0"/>
                        </a:rPr>
                        <m:t>−</m:t>
                      </m:r>
                      <m:f>
                        <m:fPr>
                          <m:ctrlPr>
                            <a:rPr lang="hu-HU" sz="2400" i="1">
                              <a:latin typeface="Cambria Math" panose="02040503050406030204" pitchFamily="18" charset="0"/>
                            </a:rPr>
                          </m:ctrlPr>
                        </m:fPr>
                        <m:num>
                          <m:r>
                            <a:rPr lang="hu-HU" sz="2400" i="1">
                              <a:latin typeface="Cambria Math" panose="02040503050406030204" pitchFamily="18" charset="0"/>
                            </a:rPr>
                            <m:t>𝑅𝑇</m:t>
                          </m:r>
                        </m:num>
                        <m:den>
                          <m:r>
                            <a:rPr lang="hu-HU" sz="2400" i="1">
                              <a:latin typeface="Cambria Math" panose="02040503050406030204" pitchFamily="18" charset="0"/>
                            </a:rPr>
                            <m:t>2</m:t>
                          </m:r>
                          <m:r>
                            <a:rPr lang="hu-HU" sz="2400" i="1">
                              <a:latin typeface="Cambria Math" panose="02040503050406030204" pitchFamily="18" charset="0"/>
                            </a:rPr>
                            <m:t>𝐹</m:t>
                          </m:r>
                        </m:den>
                      </m:f>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r>
                                <a:rPr lang="hu-HU" sz="2400" b="0" i="1" smtClean="0">
                                  <a:latin typeface="Cambria Math" panose="02040503050406030204" pitchFamily="18" charset="0"/>
                                </a:rPr>
                                <m:t>1</m:t>
                              </m:r>
                              <m:r>
                                <a:rPr lang="hu-HU" sz="2400" b="0" i="1" smtClean="0">
                                  <a:latin typeface="Cambria Math" panose="02040503050406030204" pitchFamily="18" charset="0"/>
                                </a:rPr>
                                <m:t>𝑀</m:t>
                              </m:r>
                            </m:num>
                            <m:den>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den>
                          </m:f>
                        </m:e>
                      </m:d>
                    </m:oMath>
                  </m:oMathPara>
                </a14:m>
                <a:endParaRPr lang="hu-HU" sz="2400" dirty="0"/>
              </a:p>
            </p:txBody>
          </p:sp>
        </mc:Choice>
        <mc:Fallback xmlns="">
          <p:sp>
            <p:nvSpPr>
              <p:cNvPr id="5" name="Szövegdoboz 4">
                <a:extLst>
                  <a:ext uri="{FF2B5EF4-FFF2-40B4-BE49-F238E27FC236}">
                    <a16:creationId xmlns:a16="http://schemas.microsoft.com/office/drawing/2014/main" id="{DEE85DA4-9801-4BAD-9CEA-7A13C33C1253}"/>
                  </a:ext>
                </a:extLst>
              </p:cNvPr>
              <p:cNvSpPr txBox="1">
                <a:spLocks noRot="1" noChangeAspect="1" noMove="1" noResize="1" noEditPoints="1" noAdjustHandles="1" noChangeArrowheads="1" noChangeShapeType="1" noTextEdit="1"/>
              </p:cNvSpPr>
              <p:nvPr/>
            </p:nvSpPr>
            <p:spPr>
              <a:xfrm>
                <a:off x="5914800" y="5325671"/>
                <a:ext cx="5052665" cy="829843"/>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29A7706-E604-405F-A349-73C153B77278}"/>
                  </a:ext>
                </a:extLst>
              </p:cNvPr>
              <p:cNvSpPr txBox="1"/>
              <p:nvPr/>
            </p:nvSpPr>
            <p:spPr>
              <a:xfrm>
                <a:off x="3894533" y="2176069"/>
                <a:ext cx="4212114" cy="6890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𝑜𝑥</m:t>
                              </m:r>
                              <m:r>
                                <a:rPr lang="hu-HU" sz="2400" b="0" i="1" smtClean="0">
                                  <a:latin typeface="Cambria Math" panose="02040503050406030204" pitchFamily="18" charset="0"/>
                                  <a:ea typeface="Cambria Math" panose="02040503050406030204" pitchFamily="18" charset="0"/>
                                </a:rPr>
                                <m:t>.</m:t>
                              </m:r>
                            </m:num>
                            <m:den>
                              <m:r>
                                <a:rPr lang="hu-HU" sz="2400" b="0" i="1" smtClean="0">
                                  <a:latin typeface="Cambria Math" panose="02040503050406030204" pitchFamily="18" charset="0"/>
                                  <a:ea typeface="Cambria Math" panose="02040503050406030204" pitchFamily="18" charset="0"/>
                                </a:rPr>
                                <m:t>𝑟𝑒𝑑</m:t>
                              </m:r>
                              <m:r>
                                <a:rPr lang="hu-HU" sz="2400" b="0" i="1" smtClean="0">
                                  <a:latin typeface="Cambria Math" panose="02040503050406030204" pitchFamily="18" charset="0"/>
                                  <a:ea typeface="Cambria Math" panose="02040503050406030204" pitchFamily="18" charset="0"/>
                                </a:rPr>
                                <m:t>.</m:t>
                              </m:r>
                            </m:den>
                          </m:f>
                        </m:sub>
                      </m:sSub>
                      <m:r>
                        <a:rPr lang="hu-HU" sz="2400" b="0" i="1" smtClean="0">
                          <a:latin typeface="Cambria Math" panose="02040503050406030204" pitchFamily="18" charset="0"/>
                          <a:ea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𝑜𝑥</m:t>
                              </m:r>
                              <m:r>
                                <a:rPr lang="hu-HU" sz="2400" b="0" i="1" smtClean="0">
                                  <a:latin typeface="Cambria Math" panose="02040503050406030204" pitchFamily="18" charset="0"/>
                                  <a:ea typeface="Cambria Math" panose="02040503050406030204" pitchFamily="18" charset="0"/>
                                </a:rPr>
                                <m:t>.</m:t>
                              </m:r>
                            </m:num>
                            <m:den>
                              <m:r>
                                <a:rPr lang="hu-HU" sz="2400" b="0" i="1" smtClean="0">
                                  <a:latin typeface="Cambria Math" panose="02040503050406030204" pitchFamily="18" charset="0"/>
                                  <a:ea typeface="Cambria Math" panose="02040503050406030204" pitchFamily="18" charset="0"/>
                                </a:rPr>
                                <m:t>𝑟𝑒𝑑</m:t>
                              </m:r>
                              <m:r>
                                <a:rPr lang="hu-HU" sz="2400" b="0" i="1" smtClean="0">
                                  <a:latin typeface="Cambria Math" panose="02040503050406030204" pitchFamily="18" charset="0"/>
                                  <a:ea typeface="Cambria Math" panose="02040503050406030204" pitchFamily="18" charset="0"/>
                                </a:rPr>
                                <m:t>.</m:t>
                              </m:r>
                            </m:den>
                          </m:f>
                        </m:sub>
                        <m:sup>
                          <m:r>
                            <a:rPr lang="hu-HU" sz="2400" i="1">
                              <a:latin typeface="Cambria Math" panose="02040503050406030204" pitchFamily="18" charset="0"/>
                            </a:rPr>
                            <m:t>0</m:t>
                          </m:r>
                        </m:sup>
                      </m:sSubSup>
                      <m:r>
                        <a:rPr lang="hu-HU" sz="2400" b="0" i="1" smtClean="0">
                          <a:latin typeface="Cambria Math" panose="02040503050406030204" pitchFamily="18" charset="0"/>
                        </a:rPr>
                        <m:t>−</m:t>
                      </m:r>
                      <m:f>
                        <m:fPr>
                          <m:ctrlPr>
                            <a:rPr lang="hu-HU" sz="2400" i="1" smtClean="0">
                              <a:latin typeface="Cambria Math" panose="02040503050406030204" pitchFamily="18" charset="0"/>
                            </a:rPr>
                          </m:ctrlPr>
                        </m:fPr>
                        <m:num>
                          <m:r>
                            <a:rPr lang="hu-HU" sz="2400" b="0" i="1" smtClean="0">
                              <a:latin typeface="Cambria Math" panose="02040503050406030204" pitchFamily="18" charset="0"/>
                            </a:rPr>
                            <m:t>𝑅𝑇</m:t>
                          </m:r>
                        </m:num>
                        <m:den>
                          <m:r>
                            <a:rPr lang="hu-HU" sz="2400" b="0" i="1" smtClean="0">
                              <a:latin typeface="Cambria Math" panose="02040503050406030204" pitchFamily="18" charset="0"/>
                            </a:rPr>
                            <m:t>𝑧𝐹</m:t>
                          </m:r>
                        </m:den>
                      </m:f>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r>
                            <a:rPr lang="hu-HU" sz="2400" b="0" i="1" smtClean="0">
                              <a:latin typeface="Cambria Math" panose="02040503050406030204" pitchFamily="18" charset="0"/>
                            </a:rPr>
                            <m:t>𝑄</m:t>
                          </m:r>
                        </m:e>
                      </m:d>
                    </m:oMath>
                  </m:oMathPara>
                </a14:m>
                <a:endParaRPr lang="hu-HU" sz="2400" dirty="0"/>
              </a:p>
            </p:txBody>
          </p:sp>
        </mc:Choice>
        <mc:Fallback xmlns="">
          <p:sp>
            <p:nvSpPr>
              <p:cNvPr id="6" name="Szövegdoboz 5">
                <a:extLst>
                  <a:ext uri="{FF2B5EF4-FFF2-40B4-BE49-F238E27FC236}">
                    <a16:creationId xmlns:a16="http://schemas.microsoft.com/office/drawing/2014/main" id="{D29A7706-E604-405F-A349-73C153B77278}"/>
                  </a:ext>
                </a:extLst>
              </p:cNvPr>
              <p:cNvSpPr txBox="1">
                <a:spLocks noRot="1" noChangeAspect="1" noMove="1" noResize="1" noEditPoints="1" noAdjustHandles="1" noChangeArrowheads="1" noChangeShapeType="1" noTextEdit="1"/>
              </p:cNvSpPr>
              <p:nvPr/>
            </p:nvSpPr>
            <p:spPr>
              <a:xfrm>
                <a:off x="3894533" y="2176069"/>
                <a:ext cx="4212114" cy="689035"/>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9" name="Szövegdoboz 8">
                <a:extLst>
                  <a:ext uri="{FF2B5EF4-FFF2-40B4-BE49-F238E27FC236}">
                    <a16:creationId xmlns:a16="http://schemas.microsoft.com/office/drawing/2014/main" id="{05A89402-2C66-49D9-8FE0-86101205E5DF}"/>
                  </a:ext>
                </a:extLst>
              </p:cNvPr>
              <p:cNvSpPr txBox="1"/>
              <p:nvPr/>
            </p:nvSpPr>
            <p:spPr>
              <a:xfrm>
                <a:off x="9533040" y="3533155"/>
                <a:ext cx="252190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hu-HU" sz="2400" i="1" smtClean="0">
                              <a:latin typeface="Cambria Math" panose="02040503050406030204" pitchFamily="18" charset="0"/>
                            </a:rPr>
                          </m:ctrlPr>
                        </m:sSupPr>
                        <m:e>
                          <m:r>
                            <a:rPr lang="hu-HU" sz="2400" b="0" i="1" smtClean="0">
                              <a:latin typeface="Cambria Math" panose="02040503050406030204" pitchFamily="18" charset="0"/>
                            </a:rPr>
                            <m:t>𝑜𝑥</m:t>
                          </m:r>
                          <m:r>
                            <a:rPr lang="hu-HU" sz="2400" b="0" i="1" smtClean="0">
                              <a:latin typeface="Cambria Math" panose="02040503050406030204" pitchFamily="18" charset="0"/>
                            </a:rPr>
                            <m:t>.</m:t>
                          </m:r>
                        </m:e>
                        <m:sup>
                          <m:r>
                            <a:rPr lang="hu-HU" sz="2400" b="0" i="1" smtClean="0">
                              <a:latin typeface="Cambria Math" panose="02040503050406030204" pitchFamily="18" charset="0"/>
                            </a:rPr>
                            <m:t>𝑧</m:t>
                          </m:r>
                          <m:r>
                            <a:rPr lang="hu-HU" sz="2400" b="0" i="1" smtClean="0">
                              <a:latin typeface="Cambria Math" panose="02040503050406030204" pitchFamily="18" charset="0"/>
                            </a:rPr>
                            <m:t>+</m:t>
                          </m:r>
                        </m:sup>
                      </m:sSup>
                      <m:r>
                        <a:rPr lang="hu-HU" sz="2400" b="0" i="1" smtClean="0">
                          <a:latin typeface="Cambria Math" panose="02040503050406030204" pitchFamily="18" charset="0"/>
                        </a:rPr>
                        <m:t>+</m:t>
                      </m:r>
                      <m:r>
                        <a:rPr lang="hu-HU" sz="2400" b="0" i="1" smtClean="0">
                          <a:latin typeface="Cambria Math" panose="02040503050406030204" pitchFamily="18" charset="0"/>
                        </a:rPr>
                        <m:t>𝑧</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r>
                        <a:rPr lang="hu-HU" sz="2400" b="0" i="1" smtClean="0">
                          <a:latin typeface="Cambria Math" panose="02040503050406030204" pitchFamily="18" charset="0"/>
                        </a:rPr>
                        <m:t>𝑟𝑒𝑑</m:t>
                      </m:r>
                      <m:r>
                        <a:rPr lang="hu-HU" sz="2400" b="0" i="1" smtClean="0">
                          <a:latin typeface="Cambria Math" panose="02040503050406030204" pitchFamily="18" charset="0"/>
                        </a:rPr>
                        <m:t>.</m:t>
                      </m:r>
                    </m:oMath>
                  </m:oMathPara>
                </a14:m>
                <a:endParaRPr lang="hu-HU" sz="2400" dirty="0"/>
              </a:p>
            </p:txBody>
          </p:sp>
        </mc:Choice>
        <mc:Fallback xmlns="">
          <p:sp>
            <p:nvSpPr>
              <p:cNvPr id="9" name="Szövegdoboz 8">
                <a:extLst>
                  <a:ext uri="{FF2B5EF4-FFF2-40B4-BE49-F238E27FC236}">
                    <a16:creationId xmlns:a16="http://schemas.microsoft.com/office/drawing/2014/main" id="{05A89402-2C66-49D9-8FE0-86101205E5DF}"/>
                  </a:ext>
                </a:extLst>
              </p:cNvPr>
              <p:cNvSpPr txBox="1">
                <a:spLocks noRot="1" noChangeAspect="1" noMove="1" noResize="1" noEditPoints="1" noAdjustHandles="1" noChangeArrowheads="1" noChangeShapeType="1" noTextEdit="1"/>
              </p:cNvSpPr>
              <p:nvPr/>
            </p:nvSpPr>
            <p:spPr>
              <a:xfrm>
                <a:off x="9533040" y="3533155"/>
                <a:ext cx="2521909" cy="369332"/>
              </a:xfrm>
              <a:prstGeom prst="rect">
                <a:avLst/>
              </a:prstGeom>
              <a:blipFill>
                <a:blip r:embed="rId5"/>
                <a:stretch>
                  <a:fillRect l="-1208" b="-8333"/>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A01071EC-38A7-4EC2-B53A-D2A383499489}"/>
                  </a:ext>
                </a:extLst>
              </p:cNvPr>
              <p:cNvSpPr txBox="1"/>
              <p:nvPr/>
            </p:nvSpPr>
            <p:spPr>
              <a:xfrm>
                <a:off x="3885384" y="3550193"/>
                <a:ext cx="1660711" cy="7705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𝑄</m:t>
                      </m:r>
                      <m:r>
                        <a:rPr lang="hu-HU" sz="2400" b="0" i="1" smtClean="0">
                          <a:latin typeface="Cambria Math" panose="02040503050406030204" pitchFamily="18" charset="0"/>
                        </a:rPr>
                        <m:t>=</m:t>
                      </m:r>
                      <m:f>
                        <m:fPr>
                          <m:ctrlPr>
                            <a:rPr lang="hu-HU" sz="2400" b="0" i="1" smtClean="0">
                              <a:latin typeface="Cambria Math" panose="02040503050406030204" pitchFamily="18" charset="0"/>
                            </a:rPr>
                          </m:ctrlPr>
                        </m:fPr>
                        <m:num>
                          <m:d>
                            <m:dPr>
                              <m:begChr m:val="["/>
                              <m:endChr m:val="]"/>
                              <m:ctrlPr>
                                <a:rPr lang="hu-HU" sz="2400" b="0" i="1" smtClean="0">
                                  <a:latin typeface="Cambria Math" panose="02040503050406030204" pitchFamily="18" charset="0"/>
                                </a:rPr>
                              </m:ctrlPr>
                            </m:dPr>
                            <m:e>
                              <m:r>
                                <a:rPr lang="hu-HU" sz="2400" i="1">
                                  <a:latin typeface="Cambria Math" panose="02040503050406030204" pitchFamily="18" charset="0"/>
                                </a:rPr>
                                <m:t>𝑟𝑒𝑑</m:t>
                              </m:r>
                              <m:r>
                                <a:rPr lang="hu-HU" sz="2400" i="1">
                                  <a:latin typeface="Cambria Math" panose="02040503050406030204" pitchFamily="18" charset="0"/>
                                </a:rPr>
                                <m:t>.</m:t>
                              </m:r>
                            </m:e>
                          </m:d>
                        </m:num>
                        <m:den>
                          <m:d>
                            <m:dPr>
                              <m:begChr m:val="["/>
                              <m:endChr m:val="]"/>
                              <m:ctrlPr>
                                <a:rPr lang="hu-HU" sz="2400" b="0" i="1" smtClean="0">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𝑜𝑥</m:t>
                                  </m:r>
                                  <m:r>
                                    <a:rPr lang="hu-HU" sz="2400" i="1">
                                      <a:latin typeface="Cambria Math" panose="02040503050406030204" pitchFamily="18" charset="0"/>
                                    </a:rPr>
                                    <m:t>.</m:t>
                                  </m:r>
                                </m:e>
                                <m:sup>
                                  <m:r>
                                    <a:rPr lang="hu-HU" sz="2400" i="1">
                                      <a:latin typeface="Cambria Math" panose="02040503050406030204" pitchFamily="18" charset="0"/>
                                    </a:rPr>
                                    <m:t>𝑧</m:t>
                                  </m:r>
                                  <m:r>
                                    <a:rPr lang="hu-HU" sz="2400" i="1">
                                      <a:latin typeface="Cambria Math" panose="02040503050406030204" pitchFamily="18" charset="0"/>
                                    </a:rPr>
                                    <m:t>+</m:t>
                                  </m:r>
                                </m:sup>
                              </m:sSup>
                            </m:e>
                          </m:d>
                        </m:den>
                      </m:f>
                    </m:oMath>
                  </m:oMathPara>
                </a14:m>
                <a:endParaRPr lang="hu-HU" sz="2400" dirty="0"/>
              </a:p>
            </p:txBody>
          </p:sp>
        </mc:Choice>
        <mc:Fallback xmlns="">
          <p:sp>
            <p:nvSpPr>
              <p:cNvPr id="11" name="Szövegdoboz 10">
                <a:extLst>
                  <a:ext uri="{FF2B5EF4-FFF2-40B4-BE49-F238E27FC236}">
                    <a16:creationId xmlns:a16="http://schemas.microsoft.com/office/drawing/2014/main" id="{A01071EC-38A7-4EC2-B53A-D2A383499489}"/>
                  </a:ext>
                </a:extLst>
              </p:cNvPr>
              <p:cNvSpPr txBox="1">
                <a:spLocks noRot="1" noChangeAspect="1" noMove="1" noResize="1" noEditPoints="1" noAdjustHandles="1" noChangeArrowheads="1" noChangeShapeType="1" noTextEdit="1"/>
              </p:cNvSpPr>
              <p:nvPr/>
            </p:nvSpPr>
            <p:spPr>
              <a:xfrm>
                <a:off x="3885384" y="3550193"/>
                <a:ext cx="1660711" cy="77053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Szövegdoboz 11">
                <a:extLst>
                  <a:ext uri="{FF2B5EF4-FFF2-40B4-BE49-F238E27FC236}">
                    <a16:creationId xmlns:a16="http://schemas.microsoft.com/office/drawing/2014/main" id="{CBF92B9C-5A55-49FE-BC88-1B6DD5EF33DA}"/>
                  </a:ext>
                </a:extLst>
              </p:cNvPr>
              <p:cNvSpPr txBox="1"/>
              <p:nvPr/>
            </p:nvSpPr>
            <p:spPr>
              <a:xfrm>
                <a:off x="2283448" y="5528869"/>
                <a:ext cx="1576585" cy="7468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𝑄</m:t>
                      </m:r>
                      <m:r>
                        <a:rPr lang="hu-HU" sz="2400" b="0" i="1" smtClean="0">
                          <a:latin typeface="Cambria Math" panose="02040503050406030204" pitchFamily="18" charset="0"/>
                        </a:rPr>
                        <m:t>=</m:t>
                      </m:r>
                      <m:f>
                        <m:fPr>
                          <m:ctrlPr>
                            <a:rPr lang="hu-HU" sz="2400" i="1">
                              <a:latin typeface="Cambria Math" panose="02040503050406030204" pitchFamily="18" charset="0"/>
                            </a:rPr>
                          </m:ctrlPr>
                        </m:fPr>
                        <m:num>
                          <m:r>
                            <a:rPr lang="hu-HU" sz="2400" b="0" i="1" smtClean="0">
                              <a:latin typeface="Cambria Math" panose="02040503050406030204" pitchFamily="18" charset="0"/>
                            </a:rPr>
                            <m:t>1</m:t>
                          </m:r>
                          <m:r>
                            <a:rPr lang="hu-HU" sz="2400" b="0" i="1" smtClean="0">
                              <a:latin typeface="Cambria Math" panose="02040503050406030204" pitchFamily="18" charset="0"/>
                            </a:rPr>
                            <m:t>𝑀</m:t>
                          </m:r>
                        </m:num>
                        <m:den>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den>
                      </m:f>
                    </m:oMath>
                  </m:oMathPara>
                </a14:m>
                <a:endParaRPr lang="hu-HU" sz="2400" dirty="0"/>
              </a:p>
            </p:txBody>
          </p:sp>
        </mc:Choice>
        <mc:Fallback xmlns="">
          <p:sp>
            <p:nvSpPr>
              <p:cNvPr id="12" name="Szövegdoboz 11">
                <a:extLst>
                  <a:ext uri="{FF2B5EF4-FFF2-40B4-BE49-F238E27FC236}">
                    <a16:creationId xmlns:a16="http://schemas.microsoft.com/office/drawing/2014/main" id="{CBF92B9C-5A55-49FE-BC88-1B6DD5EF33DA}"/>
                  </a:ext>
                </a:extLst>
              </p:cNvPr>
              <p:cNvSpPr txBox="1">
                <a:spLocks noRot="1" noChangeAspect="1" noMove="1" noResize="1" noEditPoints="1" noAdjustHandles="1" noChangeArrowheads="1" noChangeShapeType="1" noTextEdit="1"/>
              </p:cNvSpPr>
              <p:nvPr/>
            </p:nvSpPr>
            <p:spPr>
              <a:xfrm>
                <a:off x="2283448" y="5528869"/>
                <a:ext cx="1576585" cy="746871"/>
              </a:xfrm>
              <a:prstGeom prst="rect">
                <a:avLst/>
              </a:prstGeom>
              <a:blipFill>
                <a:blip r:embed="rId7"/>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3" name="Szövegdoboz 12">
                <a:extLst>
                  <a:ext uri="{FF2B5EF4-FFF2-40B4-BE49-F238E27FC236}">
                    <a16:creationId xmlns:a16="http://schemas.microsoft.com/office/drawing/2014/main" id="{070AD76F-E414-42FD-B311-D2B1F2327DE5}"/>
                  </a:ext>
                </a:extLst>
              </p:cNvPr>
              <p:cNvSpPr txBox="1"/>
              <p:nvPr/>
            </p:nvSpPr>
            <p:spPr>
              <a:xfrm>
                <a:off x="2049674" y="4962811"/>
                <a:ext cx="2911502" cy="44223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400" i="1">
                              <a:latin typeface="Cambria Math" panose="02040503050406030204" pitchFamily="18" charset="0"/>
                            </a:rPr>
                          </m:ctrlPr>
                        </m:sSubSupPr>
                        <m:e>
                          <m:r>
                            <a:rPr lang="hu-HU" sz="2400" i="1">
                              <a:latin typeface="Cambria Math" panose="02040503050406030204" pitchFamily="18" charset="0"/>
                            </a:rPr>
                            <m:t>𝐶𝑢</m:t>
                          </m:r>
                        </m:e>
                        <m:sub>
                          <m:r>
                            <a:rPr lang="hu-HU" sz="2400" i="1">
                              <a:latin typeface="Cambria Math" panose="02040503050406030204" pitchFamily="18" charset="0"/>
                            </a:rPr>
                            <m:t>(</m:t>
                          </m:r>
                          <m:r>
                            <a:rPr lang="hu-HU" sz="2400" i="1">
                              <a:latin typeface="Cambria Math" panose="02040503050406030204" pitchFamily="18" charset="0"/>
                            </a:rPr>
                            <m:t>𝑎𝑞</m:t>
                          </m:r>
                          <m:r>
                            <a:rPr lang="hu-HU" sz="2400" i="1">
                              <a:latin typeface="Cambria Math" panose="02040503050406030204" pitchFamily="18" charset="0"/>
                            </a:rPr>
                            <m:t>.)</m:t>
                          </m:r>
                        </m:sub>
                        <m:sup>
                          <m:r>
                            <a:rPr lang="hu-HU" sz="2400" i="1">
                              <a:latin typeface="Cambria Math" panose="02040503050406030204" pitchFamily="18" charset="0"/>
                            </a:rPr>
                            <m:t>2+</m:t>
                          </m:r>
                        </m:sup>
                      </m:sSub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𝐶𝑢</m:t>
                          </m:r>
                        </m:e>
                        <m:sub>
                          <m:r>
                            <a:rPr lang="hu-HU" sz="2400" b="0" i="1" smtClean="0">
                              <a:latin typeface="Cambria Math" panose="02040503050406030204" pitchFamily="18" charset="0"/>
                            </a:rPr>
                            <m:t>(</m:t>
                          </m:r>
                          <m:r>
                            <a:rPr lang="hu-HU" sz="2400" b="0" i="1" smtClean="0">
                              <a:latin typeface="Cambria Math" panose="02040503050406030204" pitchFamily="18" charset="0"/>
                            </a:rPr>
                            <m:t>𝑠</m:t>
                          </m:r>
                          <m:r>
                            <a:rPr lang="hu-HU" sz="2400" b="0" i="1" smtClean="0">
                              <a:latin typeface="Cambria Math" panose="02040503050406030204" pitchFamily="18" charset="0"/>
                            </a:rPr>
                            <m:t>)</m:t>
                          </m:r>
                        </m:sub>
                      </m:sSub>
                    </m:oMath>
                  </m:oMathPara>
                </a14:m>
                <a:endParaRPr lang="hu-HU" sz="2400" dirty="0"/>
              </a:p>
            </p:txBody>
          </p:sp>
        </mc:Choice>
        <mc:Fallback xmlns="">
          <p:sp>
            <p:nvSpPr>
              <p:cNvPr id="13" name="Szövegdoboz 12">
                <a:extLst>
                  <a:ext uri="{FF2B5EF4-FFF2-40B4-BE49-F238E27FC236}">
                    <a16:creationId xmlns:a16="http://schemas.microsoft.com/office/drawing/2014/main" id="{070AD76F-E414-42FD-B311-D2B1F2327DE5}"/>
                  </a:ext>
                </a:extLst>
              </p:cNvPr>
              <p:cNvSpPr txBox="1">
                <a:spLocks noRot="1" noChangeAspect="1" noMove="1" noResize="1" noEditPoints="1" noAdjustHandles="1" noChangeArrowheads="1" noChangeShapeType="1" noTextEdit="1"/>
              </p:cNvSpPr>
              <p:nvPr/>
            </p:nvSpPr>
            <p:spPr>
              <a:xfrm>
                <a:off x="2049674" y="4962811"/>
                <a:ext cx="2911502" cy="442237"/>
              </a:xfrm>
              <a:prstGeom prst="rect">
                <a:avLst/>
              </a:prstGeom>
              <a:blipFill>
                <a:blip r:embed="rId8"/>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1604214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a:bodyPr>
          <a:lstStyle/>
          <a:p>
            <a:pPr>
              <a:lnSpc>
                <a:spcPct val="110000"/>
              </a:lnSpc>
            </a:pPr>
            <a:r>
              <a:rPr lang="hu-HU" dirty="0" smtClean="0">
                <a:latin typeface="Times New Roman" panose="02020603050405020304" pitchFamily="18" charset="0"/>
                <a:cs typeface="Times New Roman" panose="02020603050405020304" pitchFamily="18" charset="0"/>
              </a:rPr>
              <a:t>In case of 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so-called </a:t>
            </a:r>
            <a:r>
              <a:rPr lang="en-US" dirty="0" smtClean="0">
                <a:latin typeface="Times New Roman" panose="02020603050405020304" pitchFamily="18" charset="0"/>
                <a:cs typeface="Times New Roman" panose="02020603050405020304" pitchFamily="18" charset="0"/>
              </a:rPr>
              <a:t>redox </a:t>
            </a:r>
            <a:r>
              <a:rPr lang="en-US" dirty="0">
                <a:latin typeface="Times New Roman" panose="02020603050405020304" pitchFamily="18" charset="0"/>
                <a:cs typeface="Times New Roman" panose="02020603050405020304" pitchFamily="18" charset="0"/>
              </a:rPr>
              <a:t>electrodes, the metal </a:t>
            </a:r>
            <a:r>
              <a:rPr lang="hu-HU" dirty="0" smtClean="0">
                <a:latin typeface="Times New Roman" panose="02020603050405020304" pitchFamily="18" charset="0"/>
                <a:cs typeface="Times New Roman" panose="02020603050405020304" pitchFamily="18" charset="0"/>
              </a:rPr>
              <a:t>(a </a:t>
            </a:r>
            <a:r>
              <a:rPr lang="en-US" dirty="0" smtClean="0">
                <a:latin typeface="Times New Roman" panose="02020603050405020304" pitchFamily="18" charset="0"/>
                <a:cs typeface="Times New Roman" panose="02020603050405020304" pitchFamily="18" charset="0"/>
              </a:rPr>
              <a:t>noble metal</a:t>
            </a:r>
            <a:r>
              <a:rPr lang="hu-HU" dirty="0" smtClean="0">
                <a:latin typeface="Times New Roman" panose="02020603050405020304" pitchFamily="18" charset="0"/>
                <a:cs typeface="Times New Roman" panose="02020603050405020304" pitchFamily="18" charset="0"/>
              </a:rPr>
              <a:t> like platinum)</a:t>
            </a:r>
            <a:r>
              <a:rPr lang="en-US" dirty="0" smtClean="0">
                <a:latin typeface="Times New Roman" panose="02020603050405020304" pitchFamily="18" charset="0"/>
                <a:cs typeface="Times New Roman" panose="02020603050405020304" pitchFamily="18" charset="0"/>
              </a:rPr>
              <a:t> is </a:t>
            </a:r>
            <a:r>
              <a:rPr lang="en-US" dirty="0">
                <a:latin typeface="Times New Roman" panose="02020603050405020304" pitchFamily="18" charset="0"/>
                <a:cs typeface="Times New Roman" panose="02020603050405020304" pitchFamily="18" charset="0"/>
              </a:rPr>
              <a:t>immersed in a </a:t>
            </a:r>
            <a:r>
              <a:rPr lang="en-US" dirty="0" smtClean="0">
                <a:latin typeface="Times New Roman" panose="02020603050405020304" pitchFamily="18" charset="0"/>
                <a:cs typeface="Times New Roman" panose="02020603050405020304" pitchFamily="18" charset="0"/>
              </a:rPr>
              <a:t>solution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which both the reduced and oxidized forms of the </a:t>
            </a:r>
            <a:r>
              <a:rPr lang="en-US" dirty="0" smtClean="0">
                <a:latin typeface="Times New Roman" panose="02020603050405020304" pitchFamily="18" charset="0"/>
                <a:cs typeface="Times New Roman" panose="02020603050405020304" pitchFamily="18" charset="0"/>
              </a:rPr>
              <a:t>half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reaction </a:t>
            </a:r>
            <a:r>
              <a:rPr lang="en-US" dirty="0">
                <a:latin typeface="Times New Roman" panose="02020603050405020304" pitchFamily="18" charset="0"/>
                <a:cs typeface="Times New Roman" panose="02020603050405020304" pitchFamily="18" charset="0"/>
              </a:rPr>
              <a:t>ions </a:t>
            </a: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present in a dissolved state. </a:t>
            </a:r>
            <a:r>
              <a:rPr lang="en-US" dirty="0" smtClean="0">
                <a:latin typeface="Times New Roman" panose="02020603050405020304" pitchFamily="18" charset="0"/>
                <a:cs typeface="Times New Roman" panose="02020603050405020304" pitchFamily="18" charset="0"/>
              </a:rPr>
              <a:t>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g</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solution containing both iron(II) and iron(III) </a:t>
            </a:r>
            <a:r>
              <a:rPr lang="en-US" dirty="0" smtClean="0">
                <a:latin typeface="Times New Roman" panose="02020603050405020304" pitchFamily="18" charset="0"/>
                <a:cs typeface="Times New Roman" panose="02020603050405020304" pitchFamily="18" charset="0"/>
              </a:rPr>
              <a:t>ions</a:t>
            </a:r>
            <a:r>
              <a:rPr lang="hu-HU"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29A7706-E604-405F-A349-73C153B77278}"/>
                  </a:ext>
                </a:extLst>
              </p:cNvPr>
              <p:cNvSpPr txBox="1"/>
              <p:nvPr/>
            </p:nvSpPr>
            <p:spPr>
              <a:xfrm>
                <a:off x="410227" y="5325670"/>
                <a:ext cx="11386515" cy="97680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i="1" smtClean="0">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sSup>
                                <m:sSupPr>
                                  <m:ctrlPr>
                                    <a:rPr lang="hu-HU" sz="2800" i="1" smtClean="0">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𝐹𝑒</m:t>
                                  </m:r>
                                </m:e>
                                <m:sup>
                                  <m:r>
                                    <a:rPr lang="hu-HU" sz="2800" b="0" i="1" smtClean="0">
                                      <a:latin typeface="Cambria Math" panose="02040503050406030204" pitchFamily="18" charset="0"/>
                                      <a:ea typeface="Cambria Math" panose="02040503050406030204" pitchFamily="18" charset="0"/>
                                    </a:rPr>
                                    <m:t>3+</m:t>
                                  </m:r>
                                </m:sup>
                              </m:sSup>
                            </m:num>
                            <m:den>
                              <m:sSup>
                                <m:sSupPr>
                                  <m:ctrlPr>
                                    <a:rPr lang="hu-HU" sz="2800" i="1" smtClean="0">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𝐹𝑒</m:t>
                                  </m:r>
                                </m:e>
                                <m:sup>
                                  <m:r>
                                    <a:rPr lang="hu-HU" sz="2800" b="0" i="1" smtClean="0">
                                      <a:latin typeface="Cambria Math" panose="02040503050406030204" pitchFamily="18" charset="0"/>
                                      <a:ea typeface="Cambria Math" panose="02040503050406030204" pitchFamily="18" charset="0"/>
                                    </a:rPr>
                                    <m:t>2+</m:t>
                                  </m:r>
                                </m:sup>
                              </m:sSup>
                            </m:den>
                          </m:f>
                        </m:sub>
                      </m:sSub>
                      <m:r>
                        <a:rPr lang="hu-HU" sz="2800" b="0" i="1" smtClean="0">
                          <a:latin typeface="Cambria Math" panose="02040503050406030204" pitchFamily="18" charset="0"/>
                          <a:ea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sSup>
                                <m:sSupPr>
                                  <m:ctrlPr>
                                    <a:rPr lang="hu-HU" sz="2800" i="1">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𝐹𝑒</m:t>
                                  </m:r>
                                </m:e>
                                <m:sup>
                                  <m:r>
                                    <a:rPr lang="hu-HU" sz="2800" b="0" i="1" smtClean="0">
                                      <a:latin typeface="Cambria Math" panose="02040503050406030204" pitchFamily="18" charset="0"/>
                                      <a:ea typeface="Cambria Math" panose="02040503050406030204" pitchFamily="18" charset="0"/>
                                    </a:rPr>
                                    <m:t>3+</m:t>
                                  </m:r>
                                </m:sup>
                              </m:sSup>
                            </m:num>
                            <m:den>
                              <m:sSup>
                                <m:sSupPr>
                                  <m:ctrlPr>
                                    <a:rPr lang="hu-HU" sz="2800" i="1">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𝐹𝑒</m:t>
                                  </m:r>
                                </m:e>
                                <m:sup>
                                  <m:r>
                                    <a:rPr lang="hu-HU" sz="2800" b="0" i="1" smtClean="0">
                                      <a:latin typeface="Cambria Math" panose="02040503050406030204" pitchFamily="18" charset="0"/>
                                      <a:ea typeface="Cambria Math" panose="02040503050406030204" pitchFamily="18" charset="0"/>
                                    </a:rPr>
                                    <m:t>2+</m:t>
                                  </m:r>
                                </m:sup>
                              </m:sSup>
                            </m:den>
                          </m:f>
                        </m:sub>
                        <m:sup>
                          <m:r>
                            <a:rPr lang="hu-HU" sz="2800" i="1">
                              <a:latin typeface="Cambria Math" panose="02040503050406030204" pitchFamily="18" charset="0"/>
                            </a:rPr>
                            <m:t>0</m:t>
                          </m:r>
                        </m:sup>
                      </m:sSubSup>
                      <m:r>
                        <a:rPr lang="hu-HU" sz="2800" b="0" i="1" smtClean="0">
                          <a:latin typeface="Cambria Math" panose="02040503050406030204" pitchFamily="18" charset="0"/>
                        </a:rPr>
                        <m:t>−</m:t>
                      </m:r>
                      <m:f>
                        <m:fPr>
                          <m:ctrlPr>
                            <a:rPr lang="hu-HU" sz="2800" i="1" smtClean="0">
                              <a:latin typeface="Cambria Math" panose="02040503050406030204" pitchFamily="18" charset="0"/>
                            </a:rPr>
                          </m:ctrlPr>
                        </m:fPr>
                        <m:num>
                          <m:r>
                            <a:rPr lang="hu-HU" sz="2800" b="0" i="1" smtClean="0">
                              <a:latin typeface="Cambria Math" panose="02040503050406030204" pitchFamily="18" charset="0"/>
                            </a:rPr>
                            <m:t>𝑅𝑇</m:t>
                          </m:r>
                        </m:num>
                        <m:den>
                          <m:r>
                            <a:rPr lang="hu-HU" sz="2800" b="0" i="1" smtClean="0">
                              <a:latin typeface="Cambria Math" panose="02040503050406030204" pitchFamily="18" charset="0"/>
                            </a:rPr>
                            <m:t>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f>
                            <m:fPr>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i="1">
                                          <a:latin typeface="Cambria Math" panose="02040503050406030204" pitchFamily="18" charset="0"/>
                                        </a:rPr>
                                        <m:t>2+</m:t>
                                      </m:r>
                                    </m:sup>
                                  </m:sSup>
                                </m:e>
                              </m:d>
                            </m:num>
                            <m:den>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i="1">
                                          <a:latin typeface="Cambria Math" panose="02040503050406030204" pitchFamily="18" charset="0"/>
                                        </a:rPr>
                                        <m:t>3+</m:t>
                                      </m:r>
                                    </m:sup>
                                  </m:sSup>
                                </m:e>
                              </m:d>
                            </m:den>
                          </m:f>
                        </m:e>
                      </m:d>
                      <m:r>
                        <a:rPr lang="hu-HU" sz="2800" b="0" i="1" smtClean="0">
                          <a:latin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sSup>
                                <m:sSupPr>
                                  <m:ctrlPr>
                                    <a:rPr lang="hu-HU" sz="2800" i="1">
                                      <a:latin typeface="Cambria Math" panose="02040503050406030204" pitchFamily="18" charset="0"/>
                                      <a:ea typeface="Cambria Math" panose="02040503050406030204" pitchFamily="18" charset="0"/>
                                    </a:rPr>
                                  </m:ctrlPr>
                                </m:sSupPr>
                                <m:e>
                                  <m:r>
                                    <a:rPr lang="hu-HU" sz="2800" i="1">
                                      <a:latin typeface="Cambria Math" panose="02040503050406030204" pitchFamily="18" charset="0"/>
                                      <a:ea typeface="Cambria Math" panose="02040503050406030204" pitchFamily="18" charset="0"/>
                                    </a:rPr>
                                    <m:t>𝐹𝑒</m:t>
                                  </m:r>
                                </m:e>
                                <m:sup>
                                  <m:r>
                                    <a:rPr lang="hu-HU" sz="2800" i="1">
                                      <a:latin typeface="Cambria Math" panose="02040503050406030204" pitchFamily="18" charset="0"/>
                                      <a:ea typeface="Cambria Math" panose="02040503050406030204" pitchFamily="18" charset="0"/>
                                    </a:rPr>
                                    <m:t>3+</m:t>
                                  </m:r>
                                </m:sup>
                              </m:sSup>
                            </m:num>
                            <m:den>
                              <m:sSup>
                                <m:sSupPr>
                                  <m:ctrlPr>
                                    <a:rPr lang="hu-HU" sz="2800" i="1">
                                      <a:latin typeface="Cambria Math" panose="02040503050406030204" pitchFamily="18" charset="0"/>
                                      <a:ea typeface="Cambria Math" panose="02040503050406030204" pitchFamily="18" charset="0"/>
                                    </a:rPr>
                                  </m:ctrlPr>
                                </m:sSupPr>
                                <m:e>
                                  <m:r>
                                    <a:rPr lang="hu-HU" sz="2800" i="1">
                                      <a:latin typeface="Cambria Math" panose="02040503050406030204" pitchFamily="18" charset="0"/>
                                      <a:ea typeface="Cambria Math" panose="02040503050406030204" pitchFamily="18" charset="0"/>
                                    </a:rPr>
                                    <m:t>𝐹𝑒</m:t>
                                  </m:r>
                                </m:e>
                                <m:sup>
                                  <m:r>
                                    <a:rPr lang="hu-HU" sz="2800" i="1">
                                      <a:latin typeface="Cambria Math" panose="02040503050406030204" pitchFamily="18" charset="0"/>
                                      <a:ea typeface="Cambria Math" panose="02040503050406030204" pitchFamily="18" charset="0"/>
                                    </a:rPr>
                                    <m:t>2+</m:t>
                                  </m:r>
                                </m:sup>
                              </m:sSup>
                            </m:den>
                          </m:f>
                        </m:sub>
                        <m:sup>
                          <m:r>
                            <a:rPr lang="hu-HU" sz="2800" i="1">
                              <a:latin typeface="Cambria Math" panose="02040503050406030204" pitchFamily="18" charset="0"/>
                            </a:rPr>
                            <m:t>0</m:t>
                          </m:r>
                        </m:sup>
                      </m:sSubSup>
                      <m:r>
                        <a:rPr lang="hu-HU" sz="2800" b="0" i="1" smtClean="0">
                          <a:latin typeface="Cambria Math" panose="02040503050406030204" pitchFamily="18" charset="0"/>
                        </a:rPr>
                        <m:t>+</m:t>
                      </m:r>
                      <m:f>
                        <m:fPr>
                          <m:ctrlPr>
                            <a:rPr lang="hu-HU" sz="2800" i="1">
                              <a:latin typeface="Cambria Math" panose="02040503050406030204" pitchFamily="18" charset="0"/>
                            </a:rPr>
                          </m:ctrlPr>
                        </m:fPr>
                        <m:num>
                          <m:r>
                            <a:rPr lang="hu-HU" sz="2800" i="1">
                              <a:latin typeface="Cambria Math" panose="02040503050406030204" pitchFamily="18" charset="0"/>
                            </a:rPr>
                            <m:t>𝑅𝑇</m:t>
                          </m:r>
                        </m:num>
                        <m:den>
                          <m:r>
                            <a:rPr lang="hu-HU" sz="2800" i="1">
                              <a:latin typeface="Cambria Math" panose="02040503050406030204" pitchFamily="18" charset="0"/>
                            </a:rPr>
                            <m:t>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f>
                            <m:fPr>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i="1">
                                          <a:latin typeface="Cambria Math" panose="02040503050406030204" pitchFamily="18" charset="0"/>
                                        </a:rPr>
                                        <m:t>3+</m:t>
                                      </m:r>
                                    </m:sup>
                                  </m:sSup>
                                </m:e>
                              </m:d>
                            </m:num>
                            <m:den>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b="0" i="1" smtClean="0">
                                          <a:latin typeface="Cambria Math" panose="02040503050406030204" pitchFamily="18" charset="0"/>
                                        </a:rPr>
                                        <m:t>2</m:t>
                                      </m:r>
                                      <m:r>
                                        <a:rPr lang="hu-HU" sz="2800" i="1">
                                          <a:latin typeface="Cambria Math" panose="02040503050406030204" pitchFamily="18" charset="0"/>
                                        </a:rPr>
                                        <m:t>+</m:t>
                                      </m:r>
                                    </m:sup>
                                  </m:sSup>
                                </m:e>
                              </m:d>
                            </m:den>
                          </m:f>
                        </m:e>
                      </m:d>
                    </m:oMath>
                  </m:oMathPara>
                </a14:m>
                <a:endParaRPr lang="hu-HU" sz="2800" dirty="0"/>
              </a:p>
            </p:txBody>
          </p:sp>
        </mc:Choice>
        <mc:Fallback xmlns="">
          <p:sp>
            <p:nvSpPr>
              <p:cNvPr id="6" name="Szövegdoboz 5">
                <a:extLst>
                  <a:ext uri="{FF2B5EF4-FFF2-40B4-BE49-F238E27FC236}">
                    <a16:creationId xmlns:a16="http://schemas.microsoft.com/office/drawing/2014/main" id="{D29A7706-E604-405F-A349-73C153B77278}"/>
                  </a:ext>
                </a:extLst>
              </p:cNvPr>
              <p:cNvSpPr txBox="1">
                <a:spLocks noRot="1" noChangeAspect="1" noMove="1" noResize="1" noEditPoints="1" noAdjustHandles="1" noChangeArrowheads="1" noChangeShapeType="1" noTextEdit="1"/>
              </p:cNvSpPr>
              <p:nvPr/>
            </p:nvSpPr>
            <p:spPr>
              <a:xfrm>
                <a:off x="410227" y="5325670"/>
                <a:ext cx="11386515" cy="976806"/>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A01071EC-38A7-4EC2-B53A-D2A383499489}"/>
                  </a:ext>
                </a:extLst>
              </p:cNvPr>
              <p:cNvSpPr txBox="1"/>
              <p:nvPr/>
            </p:nvSpPr>
            <p:spPr>
              <a:xfrm>
                <a:off x="7325588" y="3896009"/>
                <a:ext cx="1827808" cy="9263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b="0" i="1" smtClean="0">
                          <a:latin typeface="Cambria Math" panose="02040503050406030204" pitchFamily="18" charset="0"/>
                        </a:rPr>
                        <m:t>𝑄</m:t>
                      </m:r>
                      <m:r>
                        <a:rPr lang="hu-HU" sz="2800" b="0" i="1" smtClean="0">
                          <a:latin typeface="Cambria Math" panose="02040503050406030204" pitchFamily="18" charset="0"/>
                        </a:rPr>
                        <m:t>=</m:t>
                      </m:r>
                      <m:f>
                        <m:fPr>
                          <m:ctrlPr>
                            <a:rPr lang="hu-HU" sz="2800" b="0" i="1" smtClean="0">
                              <a:latin typeface="Cambria Math" panose="02040503050406030204" pitchFamily="18" charset="0"/>
                            </a:rPr>
                          </m:ctrlPr>
                        </m:fPr>
                        <m:num>
                          <m:d>
                            <m:dPr>
                              <m:begChr m:val="["/>
                              <m:endChr m:val="]"/>
                              <m:ctrlPr>
                                <a:rPr lang="hu-HU" sz="2800" b="0" i="1" smtClean="0">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i="1">
                                      <a:latin typeface="Cambria Math" panose="02040503050406030204" pitchFamily="18" charset="0"/>
                                    </a:rPr>
                                    <m:t>2+</m:t>
                                  </m:r>
                                </m:sup>
                              </m:sSup>
                            </m:e>
                          </m:d>
                        </m:num>
                        <m:den>
                          <m:d>
                            <m:dPr>
                              <m:begChr m:val="["/>
                              <m:endChr m:val="]"/>
                              <m:ctrlPr>
                                <a:rPr lang="hu-HU" sz="2800" b="0" i="1" smtClean="0">
                                  <a:latin typeface="Cambria Math" panose="02040503050406030204" pitchFamily="18" charset="0"/>
                                </a:rPr>
                              </m:ctrlPr>
                            </m:dPr>
                            <m:e>
                              <m:sSup>
                                <m:sSupPr>
                                  <m:ctrlPr>
                                    <a:rPr lang="hu-HU" sz="2800" i="1">
                                      <a:latin typeface="Cambria Math" panose="02040503050406030204" pitchFamily="18" charset="0"/>
                                    </a:rPr>
                                  </m:ctrlPr>
                                </m:sSupPr>
                                <m:e>
                                  <m:r>
                                    <a:rPr lang="hu-HU" sz="2800" b="0" i="1" smtClean="0">
                                      <a:latin typeface="Cambria Math" panose="02040503050406030204" pitchFamily="18" charset="0"/>
                                    </a:rPr>
                                    <m:t>𝐹𝑒</m:t>
                                  </m:r>
                                </m:e>
                                <m:sup>
                                  <m:r>
                                    <a:rPr lang="hu-HU" sz="2800" b="0" i="1" smtClean="0">
                                      <a:latin typeface="Cambria Math" panose="02040503050406030204" pitchFamily="18" charset="0"/>
                                    </a:rPr>
                                    <m:t>3</m:t>
                                  </m:r>
                                  <m:r>
                                    <a:rPr lang="hu-HU" sz="2800" i="1">
                                      <a:latin typeface="Cambria Math" panose="02040503050406030204" pitchFamily="18" charset="0"/>
                                    </a:rPr>
                                    <m:t>+</m:t>
                                  </m:r>
                                </m:sup>
                              </m:sSup>
                            </m:e>
                          </m:d>
                        </m:den>
                      </m:f>
                    </m:oMath>
                  </m:oMathPara>
                </a14:m>
                <a:endParaRPr lang="hu-HU" sz="2800" dirty="0"/>
              </a:p>
            </p:txBody>
          </p:sp>
        </mc:Choice>
        <mc:Fallback xmlns="">
          <p:sp>
            <p:nvSpPr>
              <p:cNvPr id="11" name="Szövegdoboz 10">
                <a:extLst>
                  <a:ext uri="{FF2B5EF4-FFF2-40B4-BE49-F238E27FC236}">
                    <a16:creationId xmlns:a16="http://schemas.microsoft.com/office/drawing/2014/main" id="{A01071EC-38A7-4EC2-B53A-D2A383499489}"/>
                  </a:ext>
                </a:extLst>
              </p:cNvPr>
              <p:cNvSpPr txBox="1">
                <a:spLocks noRot="1" noChangeAspect="1" noMove="1" noResize="1" noEditPoints="1" noAdjustHandles="1" noChangeArrowheads="1" noChangeShapeType="1" noTextEdit="1"/>
              </p:cNvSpPr>
              <p:nvPr/>
            </p:nvSpPr>
            <p:spPr>
              <a:xfrm>
                <a:off x="7325588" y="3896009"/>
                <a:ext cx="1827808" cy="926344"/>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3" name="Szövegdoboz 12">
                <a:extLst>
                  <a:ext uri="{FF2B5EF4-FFF2-40B4-BE49-F238E27FC236}">
                    <a16:creationId xmlns:a16="http://schemas.microsoft.com/office/drawing/2014/main" id="{070AD76F-E414-42FD-B311-D2B1F2327DE5}"/>
                  </a:ext>
                </a:extLst>
              </p:cNvPr>
              <p:cNvSpPr txBox="1"/>
              <p:nvPr/>
            </p:nvSpPr>
            <p:spPr>
              <a:xfrm>
                <a:off x="1813127" y="4106464"/>
                <a:ext cx="3385029" cy="5159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a:rPr lang="hu-HU" sz="2800" b="0" i="1" smtClean="0">
                              <a:latin typeface="Cambria Math" panose="02040503050406030204" pitchFamily="18" charset="0"/>
                            </a:rPr>
                            <m:t>𝐹𝑒</m:t>
                          </m:r>
                        </m:e>
                        <m:sub>
                          <m:r>
                            <a:rPr lang="hu-HU" sz="2800" i="1">
                              <a:latin typeface="Cambria Math" panose="02040503050406030204" pitchFamily="18" charset="0"/>
                            </a:rPr>
                            <m:t>(</m:t>
                          </m:r>
                          <m:r>
                            <a:rPr lang="hu-HU" sz="2800" i="1">
                              <a:latin typeface="Cambria Math" panose="02040503050406030204" pitchFamily="18" charset="0"/>
                            </a:rPr>
                            <m:t>𝑎𝑞</m:t>
                          </m:r>
                          <m:r>
                            <a:rPr lang="hu-HU" sz="2800" i="1">
                              <a:latin typeface="Cambria Math" panose="02040503050406030204" pitchFamily="18" charset="0"/>
                            </a:rPr>
                            <m:t>.)</m:t>
                          </m:r>
                        </m:sub>
                        <m:sup>
                          <m:r>
                            <a:rPr lang="hu-HU" sz="2800" b="0" i="1" smtClean="0">
                              <a:latin typeface="Cambria Math" panose="02040503050406030204" pitchFamily="18" charset="0"/>
                            </a:rPr>
                            <m:t>3</m:t>
                          </m:r>
                          <m:r>
                            <a:rPr lang="hu-HU" sz="2800" i="1">
                              <a:latin typeface="Cambria Math" panose="02040503050406030204" pitchFamily="18" charset="0"/>
                            </a:rPr>
                            <m:t>+</m:t>
                          </m:r>
                        </m:sup>
                      </m:sSubSup>
                      <m:r>
                        <a:rPr lang="hu-HU" sz="2800" b="0" i="1" smtClean="0">
                          <a:latin typeface="Cambria Math" panose="02040503050406030204" pitchFamily="18" charset="0"/>
                        </a:rPr>
                        <m:t>+</m:t>
                      </m:r>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𝑒</m:t>
                          </m:r>
                        </m:e>
                        <m:sup>
                          <m:r>
                            <a:rPr lang="hu-HU" sz="2800" b="0" i="1" smtClean="0">
                              <a:latin typeface="Cambria Math" panose="02040503050406030204" pitchFamily="18" charset="0"/>
                            </a:rPr>
                            <m:t>−</m:t>
                          </m:r>
                        </m:sup>
                      </m:sSup>
                      <m:r>
                        <a:rPr lang="hu-HU" sz="2800" b="0" i="1" smtClean="0">
                          <a:latin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rPr>
                            <m:t>𝐹𝑒</m:t>
                          </m:r>
                        </m:e>
                        <m:sub>
                          <m:r>
                            <a:rPr lang="hu-HU" sz="2800" i="1">
                              <a:latin typeface="Cambria Math" panose="02040503050406030204" pitchFamily="18" charset="0"/>
                            </a:rPr>
                            <m:t>(</m:t>
                          </m:r>
                          <m:r>
                            <a:rPr lang="hu-HU" sz="2800" i="1">
                              <a:latin typeface="Cambria Math" panose="02040503050406030204" pitchFamily="18" charset="0"/>
                            </a:rPr>
                            <m:t>𝑎𝑞</m:t>
                          </m:r>
                          <m:r>
                            <a:rPr lang="hu-HU" sz="2800" i="1">
                              <a:latin typeface="Cambria Math" panose="02040503050406030204" pitchFamily="18" charset="0"/>
                            </a:rPr>
                            <m:t>.)</m:t>
                          </m:r>
                        </m:sub>
                        <m:sup>
                          <m:r>
                            <a:rPr lang="hu-HU" sz="2800" b="0" i="1" smtClean="0">
                              <a:latin typeface="Cambria Math" panose="02040503050406030204" pitchFamily="18" charset="0"/>
                            </a:rPr>
                            <m:t>2</m:t>
                          </m:r>
                          <m:r>
                            <a:rPr lang="hu-HU" sz="2800" i="1">
                              <a:latin typeface="Cambria Math" panose="02040503050406030204" pitchFamily="18" charset="0"/>
                            </a:rPr>
                            <m:t>+</m:t>
                          </m:r>
                        </m:sup>
                      </m:sSubSup>
                    </m:oMath>
                  </m:oMathPara>
                </a14:m>
                <a:endParaRPr lang="hu-HU" sz="2800" dirty="0"/>
              </a:p>
            </p:txBody>
          </p:sp>
        </mc:Choice>
        <mc:Fallback xmlns="">
          <p:sp>
            <p:nvSpPr>
              <p:cNvPr id="13" name="Szövegdoboz 12">
                <a:extLst>
                  <a:ext uri="{FF2B5EF4-FFF2-40B4-BE49-F238E27FC236}">
                    <a16:creationId xmlns:a16="http://schemas.microsoft.com/office/drawing/2014/main" id="{070AD76F-E414-42FD-B311-D2B1F2327DE5}"/>
                  </a:ext>
                </a:extLst>
              </p:cNvPr>
              <p:cNvSpPr txBox="1">
                <a:spLocks noRot="1" noChangeAspect="1" noMove="1" noResize="1" noEditPoints="1" noAdjustHandles="1" noChangeArrowheads="1" noChangeShapeType="1" noTextEdit="1"/>
              </p:cNvSpPr>
              <p:nvPr/>
            </p:nvSpPr>
            <p:spPr>
              <a:xfrm>
                <a:off x="1813127" y="4106464"/>
                <a:ext cx="3385029" cy="515910"/>
              </a:xfrm>
              <a:prstGeom prst="rect">
                <a:avLst/>
              </a:prstGeom>
              <a:blipFill>
                <a:blip r:embed="rId5"/>
                <a:stretch>
                  <a:fillRect/>
                </a:stretch>
              </a:blipFill>
            </p:spPr>
            <p:txBody>
              <a:bodyPr/>
              <a:lstStyle/>
              <a:p>
                <a:r>
                  <a:rPr lang="hu-HU">
                    <a:noFill/>
                  </a:rPr>
                  <a:t> </a:t>
                </a:r>
              </a:p>
            </p:txBody>
          </p:sp>
        </mc:Fallback>
      </mc:AlternateContent>
      <p:sp>
        <p:nvSpPr>
          <p:cNvPr id="8"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Nernst equation for redox electrodes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68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fontScale="92500"/>
          </a:bodyPr>
          <a:lstStyle/>
          <a:p>
            <a:pPr>
              <a:lnSpc>
                <a:spcPct val="110000"/>
              </a:lnSpc>
            </a:pPr>
            <a:r>
              <a:rPr lang="en-US" dirty="0">
                <a:latin typeface="Times New Roman" panose="02020603050405020304" pitchFamily="18" charset="0"/>
                <a:cs typeface="Times New Roman" panose="02020603050405020304" pitchFamily="18" charset="0"/>
              </a:rPr>
              <a:t>What </a:t>
            </a:r>
            <a:r>
              <a:rPr lang="hu-HU" dirty="0" smtClean="0">
                <a:latin typeface="Times New Roman" panose="02020603050405020304" pitchFamily="18" charset="0"/>
                <a:cs typeface="Times New Roman" panose="02020603050405020304" pitchFamily="18" charset="0"/>
              </a:rPr>
              <a:t>different phases, like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one form is dissolved and the other is in a gaseous state? What will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potential </a:t>
            </a:r>
            <a:r>
              <a:rPr lang="hu-HU" dirty="0" smtClean="0">
                <a:latin typeface="Times New Roman" panose="02020603050405020304" pitchFamily="18" charset="0"/>
                <a:cs typeface="Times New Roman" panose="02020603050405020304" pitchFamily="18" charset="0"/>
              </a:rPr>
              <a:t>be?</a:t>
            </a:r>
            <a:endParaRPr lang="hu-HU" dirty="0">
              <a:latin typeface="Times New Roman" panose="02020603050405020304" pitchFamily="18" charset="0"/>
              <a:cs typeface="Times New Roman" panose="02020603050405020304" pitchFamily="18" charset="0"/>
            </a:endParaRPr>
          </a:p>
          <a:p>
            <a:pPr>
              <a:lnSpc>
                <a:spcPct val="110000"/>
              </a:lnSpc>
            </a:pPr>
            <a:r>
              <a:rPr lang="en-US" dirty="0">
                <a:latin typeface="Times New Roman" panose="02020603050405020304" pitchFamily="18" charset="0"/>
                <a:cs typeface="Times New Roman" panose="02020603050405020304" pitchFamily="18" charset="0"/>
              </a:rPr>
              <a:t>For example, the chlorine electrode, in which a platinum plate is immersed in a solution </a:t>
            </a:r>
            <a:r>
              <a:rPr lang="hu-HU" dirty="0" smtClean="0">
                <a:latin typeface="Times New Roman" panose="02020603050405020304" pitchFamily="18" charset="0"/>
                <a:cs typeface="Times New Roman" panose="02020603050405020304" pitchFamily="18" charset="0"/>
              </a:rPr>
              <a:t>containing dissolved chloride ions</a:t>
            </a:r>
            <a:r>
              <a:rPr lang="en-US" dirty="0" smtClean="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rPr>
              <a:t>chlorine gas is bubbled through it</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lnSpc>
                <a:spcPct val="110000"/>
              </a:lnSpc>
            </a:pPr>
            <a:r>
              <a:rPr lang="hu-HU" dirty="0" smtClean="0">
                <a:latin typeface="Times New Roman" panose="02020603050405020304" pitchFamily="18" charset="0"/>
                <a:cs typeface="Times New Roman" panose="02020603050405020304" pitchFamily="18" charset="0"/>
              </a:rPr>
              <a:t>The half reaction: </a:t>
            </a:r>
            <a:endParaRPr lang="hu-HU" dirty="0">
              <a:latin typeface="Times New Roman" panose="02020603050405020304" pitchFamily="18" charset="0"/>
              <a:cs typeface="Times New Roman" panose="02020603050405020304" pitchFamily="18" charset="0"/>
            </a:endParaRPr>
          </a:p>
          <a:p>
            <a:pPr>
              <a:lnSpc>
                <a:spcPct val="110000"/>
              </a:lnSpc>
              <a:spcBef>
                <a:spcPts val="3000"/>
              </a:spcBef>
            </a:pPr>
            <a:r>
              <a:rPr lang="hu-HU" dirty="0" smtClean="0">
                <a:latin typeface="Times New Roman" panose="02020603050405020304" pitchFamily="18" charset="0"/>
                <a:cs typeface="Times New Roman" panose="02020603050405020304" pitchFamily="18" charset="0"/>
              </a:rPr>
              <a:t>The reaction quotient:</a:t>
            </a:r>
            <a:endParaRPr lang="hu-HU" dirty="0">
              <a:latin typeface="Times New Roman" panose="02020603050405020304" pitchFamily="18" charset="0"/>
              <a:cs typeface="Times New Roman" panose="02020603050405020304" pitchFamily="18" charset="0"/>
            </a:endParaRPr>
          </a:p>
          <a:p>
            <a:pPr>
              <a:lnSpc>
                <a:spcPct val="110000"/>
              </a:lnSpc>
              <a:spcBef>
                <a:spcPts val="5000"/>
              </a:spcBef>
            </a:pPr>
            <a:r>
              <a:rPr lang="en-US" dirty="0">
                <a:latin typeface="Times New Roman" panose="02020603050405020304" pitchFamily="18" charset="0"/>
                <a:cs typeface="Times New Roman" panose="02020603050405020304" pitchFamily="18" charset="0"/>
              </a:rPr>
              <a:t>The potential of the electrode depends not only on the second power of the concentration of chloride </a:t>
            </a:r>
            <a:r>
              <a:rPr lang="en-US" dirty="0" smtClean="0">
                <a:latin typeface="Times New Roman" panose="02020603050405020304" pitchFamily="18" charset="0"/>
                <a:cs typeface="Times New Roman" panose="02020603050405020304" pitchFamily="18" charset="0"/>
              </a:rPr>
              <a:t>ions</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but also on the partial pressure of chlorine </a:t>
            </a:r>
            <a:r>
              <a:rPr lang="en-US" dirty="0" smtClean="0">
                <a:latin typeface="Times New Roman" panose="02020603050405020304" pitchFamily="18" charset="0"/>
                <a:cs typeface="Times New Roman" panose="02020603050405020304" pitchFamily="18" charset="0"/>
              </a:rPr>
              <a:t>gas</a:t>
            </a:r>
            <a:r>
              <a:rPr lang="hu-HU"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29A7706-E604-405F-A349-73C153B77278}"/>
                  </a:ext>
                </a:extLst>
              </p:cNvPr>
              <p:cNvSpPr txBox="1"/>
              <p:nvPr/>
            </p:nvSpPr>
            <p:spPr>
              <a:xfrm>
                <a:off x="6244661" y="4027203"/>
                <a:ext cx="5644879" cy="8473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smtClean="0">
                                  <a:latin typeface="Cambria Math" panose="02040503050406030204" pitchFamily="18" charset="0"/>
                                  <a:ea typeface="Cambria Math" panose="02040503050406030204" pitchFamily="18" charset="0"/>
                                </a:rPr>
                              </m:ctrlPr>
                            </m:fPr>
                            <m:num>
                              <m:sSub>
                                <m:sSubPr>
                                  <m:ctrlPr>
                                    <a:rPr lang="hu-HU" sz="2400" i="1" smtClean="0">
                                      <a:latin typeface="Cambria Math" panose="02040503050406030204" pitchFamily="18" charset="0"/>
                                      <a:ea typeface="Cambria Math" panose="02040503050406030204" pitchFamily="18" charset="0"/>
                                    </a:rPr>
                                  </m:ctrlPr>
                                </m:sSubPr>
                                <m:e>
                                  <m:r>
                                    <a:rPr lang="hu-HU" sz="2400" b="0" i="1" smtClean="0">
                                      <a:latin typeface="Cambria Math" panose="02040503050406030204" pitchFamily="18" charset="0"/>
                                      <a:ea typeface="Cambria Math" panose="02040503050406030204" pitchFamily="18" charset="0"/>
                                    </a:rPr>
                                    <m:t>𝐶𝑙</m:t>
                                  </m:r>
                                </m:e>
                                <m:sub>
                                  <m:r>
                                    <a:rPr lang="hu-HU" sz="2400" b="0" i="1" smtClean="0">
                                      <a:latin typeface="Cambria Math" panose="02040503050406030204" pitchFamily="18" charset="0"/>
                                      <a:ea typeface="Cambria Math" panose="02040503050406030204" pitchFamily="18" charset="0"/>
                                    </a:rPr>
                                    <m:t>2</m:t>
                                  </m:r>
                                </m:sub>
                              </m:sSub>
                            </m:num>
                            <m:den>
                              <m:sSup>
                                <m:sSupPr>
                                  <m:ctrlPr>
                                    <a:rPr lang="hu-HU" sz="2400" i="1" smtClean="0">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𝐶𝑙</m:t>
                                  </m:r>
                                </m:e>
                                <m:sup>
                                  <m:r>
                                    <a:rPr lang="hu-HU" sz="2400" b="0" i="1" smtClean="0">
                                      <a:latin typeface="Cambria Math" panose="02040503050406030204" pitchFamily="18" charset="0"/>
                                      <a:ea typeface="Cambria Math" panose="02040503050406030204" pitchFamily="18" charset="0"/>
                                    </a:rPr>
                                    <m:t>−</m:t>
                                  </m:r>
                                </m:sup>
                              </m:sSup>
                            </m:den>
                          </m:f>
                        </m:sub>
                      </m:sSub>
                      <m:r>
                        <a:rPr lang="hu-HU" sz="2400" b="0" i="1" smtClean="0">
                          <a:latin typeface="Cambria Math" panose="02040503050406030204" pitchFamily="18" charset="0"/>
                          <a:ea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sSub>
                                <m:sSubPr>
                                  <m:ctrlPr>
                                    <a:rPr lang="hu-HU" sz="2400" i="1">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𝐶𝑙</m:t>
                                  </m:r>
                                </m:e>
                                <m:sub>
                                  <m:r>
                                    <a:rPr lang="hu-HU" sz="2400" i="1">
                                      <a:latin typeface="Cambria Math" panose="02040503050406030204" pitchFamily="18" charset="0"/>
                                      <a:ea typeface="Cambria Math" panose="02040503050406030204" pitchFamily="18" charset="0"/>
                                    </a:rPr>
                                    <m:t>2</m:t>
                                  </m:r>
                                </m:sub>
                              </m:sSub>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𝐶𝑙</m:t>
                                  </m:r>
                                </m:e>
                                <m:sup>
                                  <m:r>
                                    <a:rPr lang="hu-HU" sz="2400" i="1">
                                      <a:latin typeface="Cambria Math" panose="02040503050406030204" pitchFamily="18" charset="0"/>
                                      <a:ea typeface="Cambria Math" panose="02040503050406030204" pitchFamily="18" charset="0"/>
                                    </a:rPr>
                                    <m:t>−</m:t>
                                  </m:r>
                                </m:sup>
                              </m:sSup>
                            </m:den>
                          </m:f>
                        </m:sub>
                        <m:sup>
                          <m:r>
                            <a:rPr lang="hu-HU" sz="2400" i="1">
                              <a:latin typeface="Cambria Math" panose="02040503050406030204" pitchFamily="18" charset="0"/>
                            </a:rPr>
                            <m:t>0</m:t>
                          </m:r>
                        </m:sup>
                      </m:sSubSup>
                      <m:r>
                        <a:rPr lang="hu-HU" sz="2400" b="0" i="1" smtClean="0">
                          <a:latin typeface="Cambria Math" panose="02040503050406030204" pitchFamily="18" charset="0"/>
                        </a:rPr>
                        <m:t>−</m:t>
                      </m:r>
                      <m:f>
                        <m:fPr>
                          <m:ctrlPr>
                            <a:rPr lang="hu-HU" sz="2400" i="1" smtClean="0">
                              <a:latin typeface="Cambria Math" panose="02040503050406030204" pitchFamily="18" charset="0"/>
                            </a:rPr>
                          </m:ctrlPr>
                        </m:fPr>
                        <m:num>
                          <m:r>
                            <a:rPr lang="hu-HU" sz="2400" b="0" i="1" smtClean="0">
                              <a:latin typeface="Cambria Math" panose="02040503050406030204" pitchFamily="18" charset="0"/>
                            </a:rPr>
                            <m:t>𝑅𝑇</m:t>
                          </m:r>
                        </m:num>
                        <m:den>
                          <m:r>
                            <a:rPr lang="hu-HU" sz="2400" b="0" i="1" smtClean="0">
                              <a:latin typeface="Cambria Math" panose="02040503050406030204" pitchFamily="18" charset="0"/>
                            </a:rPr>
                            <m:t>2</m:t>
                          </m:r>
                          <m:r>
                            <a:rPr lang="hu-HU" sz="2400" b="0" i="1" smtClean="0">
                              <a:latin typeface="Cambria Math" panose="02040503050406030204" pitchFamily="18" charset="0"/>
                            </a:rPr>
                            <m:t>𝐹</m:t>
                          </m:r>
                        </m:den>
                      </m:f>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sSup>
                                <m:sSupPr>
                                  <m:ctrlPr>
                                    <a:rPr lang="hu-HU" sz="2400" i="1">
                                      <a:latin typeface="Cambria Math" panose="02040503050406030204" pitchFamily="18" charset="0"/>
                                    </a:rPr>
                                  </m:ctrlPr>
                                </m:sSupPr>
                                <m:e>
                                  <m:d>
                                    <m:dPr>
                                      <m:ctrlPr>
                                        <a:rPr lang="hu-HU" sz="2400" i="1">
                                          <a:latin typeface="Cambria Math" panose="02040503050406030204" pitchFamily="18" charset="0"/>
                                        </a:rPr>
                                      </m:ctrlPr>
                                    </m:dPr>
                                    <m:e>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𝐶𝑙</m:t>
                                              </m:r>
                                            </m:e>
                                            <m:sup>
                                              <m:r>
                                                <a:rPr lang="hu-HU" sz="2400" i="1">
                                                  <a:latin typeface="Cambria Math" panose="02040503050406030204" pitchFamily="18" charset="0"/>
                                                </a:rPr>
                                                <m:t>−</m:t>
                                              </m:r>
                                            </m:sup>
                                          </m:sSup>
                                        </m:e>
                                      </m:d>
                                      <m:r>
                                        <a:rPr lang="hu-HU" sz="2400" i="1">
                                          <a:latin typeface="Cambria Math" panose="02040503050406030204" pitchFamily="18" charset="0"/>
                                        </a:rPr>
                                        <m:t>/1</m:t>
                                      </m:r>
                                      <m:r>
                                        <a:rPr lang="hu-HU" sz="2400" i="1">
                                          <a:latin typeface="Cambria Math" panose="02040503050406030204" pitchFamily="18" charset="0"/>
                                        </a:rPr>
                                        <m:t>𝑀</m:t>
                                      </m:r>
                                    </m:e>
                                  </m:d>
                                </m:e>
                                <m:sup>
                                  <m:r>
                                    <a:rPr lang="hu-HU" sz="2400" i="1">
                                      <a:latin typeface="Cambria Math" panose="02040503050406030204" pitchFamily="18" charset="0"/>
                                    </a:rPr>
                                    <m:t>2</m:t>
                                  </m:r>
                                </m:sup>
                              </m:sSup>
                            </m:num>
                            <m:den>
                              <m:f>
                                <m:fPr>
                                  <m:type m:val="lin"/>
                                  <m:ctrlPr>
                                    <a:rPr lang="hu-HU" sz="2400" i="1">
                                      <a:latin typeface="Cambria Math" panose="02040503050406030204" pitchFamily="18" charset="0"/>
                                    </a:rPr>
                                  </m:ctrlPr>
                                </m:fPr>
                                <m:num>
                                  <m:sSub>
                                    <m:sSubPr>
                                      <m:ctrlPr>
                                        <a:rPr lang="hu-HU" sz="2400" i="1">
                                          <a:latin typeface="Cambria Math" panose="02040503050406030204" pitchFamily="18" charset="0"/>
                                        </a:rPr>
                                      </m:ctrlPr>
                                    </m:sSubPr>
                                    <m:e>
                                      <m:r>
                                        <a:rPr lang="hu-HU" sz="2400" i="1">
                                          <a:latin typeface="Cambria Math" panose="02040503050406030204" pitchFamily="18" charset="0"/>
                                        </a:rPr>
                                        <m:t>𝑝</m:t>
                                      </m:r>
                                    </m:e>
                                    <m:sub>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sub>
                                  </m:sSub>
                                </m:num>
                                <m:den>
                                  <m:r>
                                    <a:rPr lang="hu-HU" sz="2400" i="1">
                                      <a:latin typeface="Cambria Math" panose="02040503050406030204" pitchFamily="18" charset="0"/>
                                    </a:rPr>
                                    <m:t>1</m:t>
                                  </m:r>
                                  <m:r>
                                    <a:rPr lang="hu-HU" sz="2400" i="1">
                                      <a:latin typeface="Cambria Math" panose="02040503050406030204" pitchFamily="18" charset="0"/>
                                    </a:rPr>
                                    <m:t>𝑎𝑡𝑚</m:t>
                                  </m:r>
                                  <m:r>
                                    <a:rPr lang="hu-HU" sz="2400" i="1">
                                      <a:latin typeface="Cambria Math" panose="02040503050406030204" pitchFamily="18" charset="0"/>
                                    </a:rPr>
                                    <m:t>.</m:t>
                                  </m:r>
                                </m:den>
                              </m:f>
                            </m:den>
                          </m:f>
                        </m:e>
                      </m:d>
                    </m:oMath>
                  </m:oMathPara>
                </a14:m>
                <a:endParaRPr lang="hu-HU" sz="2400" dirty="0"/>
              </a:p>
            </p:txBody>
          </p:sp>
        </mc:Choice>
        <mc:Fallback xmlns="">
          <p:sp>
            <p:nvSpPr>
              <p:cNvPr id="6" name="Szövegdoboz 5">
                <a:extLst>
                  <a:ext uri="{FF2B5EF4-FFF2-40B4-BE49-F238E27FC236}">
                    <a16:creationId xmlns:a16="http://schemas.microsoft.com/office/drawing/2014/main" id="{D29A7706-E604-405F-A349-73C153B77278}"/>
                  </a:ext>
                </a:extLst>
              </p:cNvPr>
              <p:cNvSpPr txBox="1">
                <a:spLocks noRot="1" noChangeAspect="1" noMove="1" noResize="1" noEditPoints="1" noAdjustHandles="1" noChangeArrowheads="1" noChangeShapeType="1" noTextEdit="1"/>
              </p:cNvSpPr>
              <p:nvPr/>
            </p:nvSpPr>
            <p:spPr>
              <a:xfrm>
                <a:off x="6244661" y="4027203"/>
                <a:ext cx="5644879" cy="847348"/>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A01071EC-38A7-4EC2-B53A-D2A383499489}"/>
                  </a:ext>
                </a:extLst>
              </p:cNvPr>
              <p:cNvSpPr txBox="1"/>
              <p:nvPr/>
            </p:nvSpPr>
            <p:spPr>
              <a:xfrm>
                <a:off x="3537361" y="4520124"/>
                <a:ext cx="2357568" cy="8473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𝑄</m:t>
                      </m:r>
                      <m:r>
                        <a:rPr lang="hu-HU" sz="2400" b="0" i="1" smtClean="0">
                          <a:latin typeface="Cambria Math" panose="02040503050406030204" pitchFamily="18" charset="0"/>
                        </a:rPr>
                        <m:t>=</m:t>
                      </m:r>
                      <m:f>
                        <m:fPr>
                          <m:ctrlPr>
                            <a:rPr lang="hu-HU" sz="2400" i="1">
                              <a:latin typeface="Cambria Math" panose="02040503050406030204" pitchFamily="18" charset="0"/>
                            </a:rPr>
                          </m:ctrlPr>
                        </m:fPr>
                        <m:num>
                          <m:sSup>
                            <m:sSupPr>
                              <m:ctrlPr>
                                <a:rPr lang="hu-HU" sz="2400" i="1">
                                  <a:latin typeface="Cambria Math" panose="02040503050406030204" pitchFamily="18" charset="0"/>
                                </a:rPr>
                              </m:ctrlPr>
                            </m:sSupPr>
                            <m:e>
                              <m:d>
                                <m:dPr>
                                  <m:ctrlPr>
                                    <a:rPr lang="hu-HU" sz="2400" i="1">
                                      <a:latin typeface="Cambria Math" panose="02040503050406030204" pitchFamily="18" charset="0"/>
                                    </a:rPr>
                                  </m:ctrlPr>
                                </m:dPr>
                                <m:e>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𝐶𝑙</m:t>
                                          </m:r>
                                        </m:e>
                                        <m:sup>
                                          <m:r>
                                            <a:rPr lang="hu-HU" sz="2400" i="1">
                                              <a:latin typeface="Cambria Math" panose="02040503050406030204" pitchFamily="18" charset="0"/>
                                            </a:rPr>
                                            <m:t>−</m:t>
                                          </m:r>
                                        </m:sup>
                                      </m:sSup>
                                    </m:e>
                                  </m:d>
                                  <m:r>
                                    <a:rPr lang="hu-HU" sz="2400" i="1">
                                      <a:latin typeface="Cambria Math" panose="02040503050406030204" pitchFamily="18" charset="0"/>
                                    </a:rPr>
                                    <m:t>/1</m:t>
                                  </m:r>
                                  <m:r>
                                    <a:rPr lang="hu-HU" sz="2400" i="1">
                                      <a:latin typeface="Cambria Math" panose="02040503050406030204" pitchFamily="18" charset="0"/>
                                    </a:rPr>
                                    <m:t>𝑀</m:t>
                                  </m:r>
                                </m:e>
                              </m:d>
                            </m:e>
                            <m:sup>
                              <m:r>
                                <a:rPr lang="hu-HU" sz="2400" i="1">
                                  <a:latin typeface="Cambria Math" panose="02040503050406030204" pitchFamily="18" charset="0"/>
                                </a:rPr>
                                <m:t>2</m:t>
                              </m:r>
                            </m:sup>
                          </m:sSup>
                        </m:num>
                        <m:den>
                          <m:f>
                            <m:fPr>
                              <m:type m:val="lin"/>
                              <m:ctrlPr>
                                <a:rPr lang="hu-HU" sz="2400" i="1">
                                  <a:latin typeface="Cambria Math" panose="02040503050406030204" pitchFamily="18" charset="0"/>
                                </a:rPr>
                              </m:ctrlPr>
                            </m:fPr>
                            <m:num>
                              <m:sSub>
                                <m:sSubPr>
                                  <m:ctrlPr>
                                    <a:rPr lang="hu-HU" sz="2400" i="1">
                                      <a:latin typeface="Cambria Math" panose="02040503050406030204" pitchFamily="18" charset="0"/>
                                    </a:rPr>
                                  </m:ctrlPr>
                                </m:sSubPr>
                                <m:e>
                                  <m:r>
                                    <a:rPr lang="hu-HU" sz="2400" i="1">
                                      <a:latin typeface="Cambria Math" panose="02040503050406030204" pitchFamily="18" charset="0"/>
                                    </a:rPr>
                                    <m:t>𝑝</m:t>
                                  </m:r>
                                </m:e>
                                <m:sub>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sub>
                              </m:sSub>
                            </m:num>
                            <m:den>
                              <m:r>
                                <a:rPr lang="hu-HU" sz="2400" i="1">
                                  <a:latin typeface="Cambria Math" panose="02040503050406030204" pitchFamily="18" charset="0"/>
                                </a:rPr>
                                <m:t>1</m:t>
                              </m:r>
                              <m:r>
                                <a:rPr lang="hu-HU" sz="2400" i="1">
                                  <a:latin typeface="Cambria Math" panose="02040503050406030204" pitchFamily="18" charset="0"/>
                                </a:rPr>
                                <m:t>𝑎𝑡𝑚</m:t>
                              </m:r>
                              <m:r>
                                <a:rPr lang="hu-HU" sz="2400" i="1">
                                  <a:latin typeface="Cambria Math" panose="02040503050406030204" pitchFamily="18" charset="0"/>
                                </a:rPr>
                                <m:t>.</m:t>
                              </m:r>
                            </m:den>
                          </m:f>
                        </m:den>
                      </m:f>
                    </m:oMath>
                  </m:oMathPara>
                </a14:m>
                <a:endParaRPr lang="hu-HU" sz="2400" dirty="0"/>
              </a:p>
            </p:txBody>
          </p:sp>
        </mc:Choice>
        <mc:Fallback xmlns="">
          <p:sp>
            <p:nvSpPr>
              <p:cNvPr id="11" name="Szövegdoboz 10">
                <a:extLst>
                  <a:ext uri="{FF2B5EF4-FFF2-40B4-BE49-F238E27FC236}">
                    <a16:creationId xmlns:a16="http://schemas.microsoft.com/office/drawing/2014/main" id="{A01071EC-38A7-4EC2-B53A-D2A383499489}"/>
                  </a:ext>
                </a:extLst>
              </p:cNvPr>
              <p:cNvSpPr txBox="1">
                <a:spLocks noRot="1" noChangeAspect="1" noMove="1" noResize="1" noEditPoints="1" noAdjustHandles="1" noChangeArrowheads="1" noChangeShapeType="1" noTextEdit="1"/>
              </p:cNvSpPr>
              <p:nvPr/>
            </p:nvSpPr>
            <p:spPr>
              <a:xfrm>
                <a:off x="3537361" y="4520124"/>
                <a:ext cx="2357568" cy="847348"/>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Szövegdoboz 12">
                <a:extLst>
                  <a:ext uri="{FF2B5EF4-FFF2-40B4-BE49-F238E27FC236}">
                    <a16:creationId xmlns:a16="http://schemas.microsoft.com/office/drawing/2014/main" id="{070AD76F-E414-42FD-B311-D2B1F2327DE5}"/>
                  </a:ext>
                </a:extLst>
              </p:cNvPr>
              <p:cNvSpPr txBox="1"/>
              <p:nvPr/>
            </p:nvSpPr>
            <p:spPr>
              <a:xfrm>
                <a:off x="3002525" y="3743608"/>
                <a:ext cx="3093475" cy="4189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rPr>
                          </m:ctrlPr>
                        </m:sSubPr>
                        <m:e>
                          <m:r>
                            <a:rPr lang="hu-HU" sz="2400" b="0" i="1" smtClean="0">
                              <a:latin typeface="Cambria Math" panose="02040503050406030204" pitchFamily="18" charset="0"/>
                            </a:rPr>
                            <m:t>𝐶𝑙</m:t>
                          </m:r>
                        </m:e>
                        <m:sub>
                          <m:r>
                            <a:rPr lang="hu-HU" sz="2400" b="0" i="1" smtClean="0">
                              <a:latin typeface="Cambria Math" panose="02040503050406030204" pitchFamily="18" charset="0"/>
                            </a:rPr>
                            <m:t>2(</m:t>
                          </m:r>
                          <m:r>
                            <a:rPr lang="hu-HU" sz="2400" b="0" i="1" smtClean="0">
                              <a:latin typeface="Cambria Math" panose="02040503050406030204" pitchFamily="18" charset="0"/>
                            </a:rPr>
                            <m:t>𝑔</m:t>
                          </m:r>
                          <m:r>
                            <a:rPr lang="hu-HU" sz="2400" b="0" i="1" smtClean="0">
                              <a:latin typeface="Cambria Math" panose="02040503050406030204" pitchFamily="18" charset="0"/>
                            </a:rPr>
                            <m:t>)</m:t>
                          </m:r>
                        </m:sub>
                      </m:sSub>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2</m:t>
                          </m:r>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Sup>
                        <m:sSubSupPr>
                          <m:ctrlPr>
                            <a:rPr lang="hu-HU" sz="2400" i="1">
                              <a:latin typeface="Cambria Math" panose="02040503050406030204" pitchFamily="18" charset="0"/>
                            </a:rPr>
                          </m:ctrlPr>
                        </m:sSubSupPr>
                        <m:e>
                          <m:r>
                            <a:rPr lang="hu-HU" sz="2400" b="0" i="1" smtClean="0">
                              <a:latin typeface="Cambria Math" panose="02040503050406030204" pitchFamily="18" charset="0"/>
                            </a:rPr>
                            <m:t>2</m:t>
                          </m:r>
                          <m:r>
                            <a:rPr lang="hu-HU" sz="2400" b="0" i="1" smtClean="0">
                              <a:latin typeface="Cambria Math" panose="02040503050406030204" pitchFamily="18" charset="0"/>
                            </a:rPr>
                            <m:t>𝐶𝑙</m:t>
                          </m:r>
                        </m:e>
                        <m:sub>
                          <m:r>
                            <a:rPr lang="hu-HU" sz="2400" i="1">
                              <a:latin typeface="Cambria Math" panose="02040503050406030204" pitchFamily="18" charset="0"/>
                            </a:rPr>
                            <m:t>(</m:t>
                          </m:r>
                          <m:r>
                            <a:rPr lang="hu-HU" sz="2400" i="1">
                              <a:latin typeface="Cambria Math" panose="02040503050406030204" pitchFamily="18" charset="0"/>
                            </a:rPr>
                            <m:t>𝑎𝑞</m:t>
                          </m:r>
                          <m:r>
                            <a:rPr lang="hu-HU" sz="2400" i="1">
                              <a:latin typeface="Cambria Math" panose="02040503050406030204" pitchFamily="18" charset="0"/>
                            </a:rPr>
                            <m:t>.)</m:t>
                          </m:r>
                        </m:sub>
                        <m:sup>
                          <m:r>
                            <a:rPr lang="hu-HU" sz="2400" b="0" i="1" smtClean="0">
                              <a:latin typeface="Cambria Math" panose="02040503050406030204" pitchFamily="18" charset="0"/>
                            </a:rPr>
                            <m:t>−</m:t>
                          </m:r>
                        </m:sup>
                      </m:sSubSup>
                    </m:oMath>
                  </m:oMathPara>
                </a14:m>
                <a:endParaRPr lang="hu-HU" sz="2400" dirty="0"/>
              </a:p>
            </p:txBody>
          </p:sp>
        </mc:Choice>
        <mc:Fallback xmlns="">
          <p:sp>
            <p:nvSpPr>
              <p:cNvPr id="13" name="Szövegdoboz 12">
                <a:extLst>
                  <a:ext uri="{FF2B5EF4-FFF2-40B4-BE49-F238E27FC236}">
                    <a16:creationId xmlns:a16="http://schemas.microsoft.com/office/drawing/2014/main" id="{070AD76F-E414-42FD-B311-D2B1F2327DE5}"/>
                  </a:ext>
                </a:extLst>
              </p:cNvPr>
              <p:cNvSpPr txBox="1">
                <a:spLocks noRot="1" noChangeAspect="1" noMove="1" noResize="1" noEditPoints="1" noAdjustHandles="1" noChangeArrowheads="1" noChangeShapeType="1" noTextEdit="1"/>
              </p:cNvSpPr>
              <p:nvPr/>
            </p:nvSpPr>
            <p:spPr>
              <a:xfrm>
                <a:off x="3002525" y="3743608"/>
                <a:ext cx="3093475" cy="418961"/>
              </a:xfrm>
              <a:prstGeom prst="rect">
                <a:avLst/>
              </a:prstGeom>
              <a:blipFill>
                <a:blip r:embed="rId5"/>
                <a:stretch>
                  <a:fillRect l="-1972" r="-1578" b="-26087"/>
                </a:stretch>
              </a:blipFill>
            </p:spPr>
            <p:txBody>
              <a:bodyPr/>
              <a:lstStyle/>
              <a:p>
                <a:r>
                  <a:rPr lang="hu-HU">
                    <a:noFill/>
                  </a:rPr>
                  <a:t> </a:t>
                </a:r>
              </a:p>
            </p:txBody>
          </p:sp>
        </mc:Fallback>
      </mc:AlternateContent>
      <p:sp>
        <p:nvSpPr>
          <p:cNvPr id="8"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Nernst equation for gas electrodes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11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 presetClass="entr" presetSubtype="0" fill="hold" grpId="0" nodeType="afterEffect">
                                  <p:stCondLst>
                                    <p:cond delay="500"/>
                                  </p:stCondLst>
                                  <p:childTnLst>
                                    <p:set>
                                      <p:cBhvr>
                                        <p:cTn id="17" dur="1" fill="hold">
                                          <p:stCondLst>
                                            <p:cond delay="0"/>
                                          </p:stCondLst>
                                        </p:cTn>
                                        <p:tgtEl>
                                          <p:spTgt spid="1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1" presetClass="entr" presetSubtype="0" fill="hold" grpId="0" nodeType="afterEffect">
                                  <p:stCondLst>
                                    <p:cond delay="50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par>
                          <p:cTn id="31" fill="hold">
                            <p:stCondLst>
                              <p:cond delay="0"/>
                            </p:stCondLst>
                            <p:childTnLst>
                              <p:par>
                                <p:cTn id="32" presetID="2" presetClass="entr" presetSubtype="4" fill="hold" nodeType="afterEffect">
                                  <p:stCondLst>
                                    <p:cond delay="100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Standard electrode potential</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lnSpcReduction="10000"/>
          </a:bodyPr>
          <a:lstStyle/>
          <a:p>
            <a:pPr>
              <a:lnSpc>
                <a:spcPct val="110000"/>
              </a:lnSpc>
            </a:pPr>
            <a:r>
              <a:rPr lang="hu-HU" dirty="0" smtClean="0">
                <a:latin typeface="Times New Roman" panose="02020603050405020304" pitchFamily="18" charset="0"/>
                <a:cs typeface="Times New Roman" panose="02020603050405020304" pitchFamily="18" charset="0"/>
              </a:rPr>
              <a:t>What about </a:t>
            </a:r>
            <a:r>
              <a:rPr lang="en-US" dirty="0">
                <a:latin typeface="Times New Roman" panose="02020603050405020304" pitchFamily="18" charset="0"/>
                <a:cs typeface="Times New Roman" panose="02020603050405020304" pitchFamily="18" charset="0"/>
              </a:rPr>
              <a:t>the constant characteristic </a:t>
            </a:r>
            <a:r>
              <a:rPr lang="hu-HU" dirty="0" smtClean="0">
                <a:latin typeface="Times New Roman" panose="02020603050405020304" pitchFamily="18" charset="0"/>
                <a:cs typeface="Times New Roman" panose="02020603050405020304" pitchFamily="18" charset="0"/>
              </a:rPr>
              <a:t>for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
            </a:r>
            <a:r>
              <a:rPr lang="hu-HU" dirty="0" smtClean="0">
                <a:latin typeface="Times New Roman" panose="02020603050405020304" pitchFamily="18" charset="0"/>
                <a:cs typeface="Times New Roman" panose="02020603050405020304" pitchFamily="18" charset="0"/>
              </a:rPr>
              <a:t>type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the electrode </a:t>
            </a:r>
            <a:r>
              <a:rPr lang="en-US" dirty="0" smtClean="0">
                <a:latin typeface="Times New Roman" panose="02020603050405020304" pitchFamily="18" charset="0"/>
                <a:cs typeface="Times New Roman" panose="02020603050405020304" pitchFamily="18" charset="0"/>
              </a:rPr>
              <a:t>it</a:t>
            </a:r>
            <a:r>
              <a:rPr lang="hu-HU" dirty="0" smtClean="0">
                <a:latin typeface="Times New Roman" panose="02020603050405020304" pitchFamily="18" charset="0"/>
                <a:cs typeface="Times New Roman" panose="02020603050405020304" pitchFamily="18" charset="0"/>
              </a:rPr>
              <a:t> the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Nernst </a:t>
            </a:r>
            <a:r>
              <a:rPr lang="en-US" dirty="0" smtClean="0">
                <a:latin typeface="Times New Roman" panose="02020603050405020304" pitchFamily="18" charset="0"/>
                <a:cs typeface="Times New Roman" panose="02020603050405020304" pitchFamily="18" charset="0"/>
              </a:rPr>
              <a:t>equation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It is the </a:t>
            </a:r>
            <a:r>
              <a:rPr lang="hu-HU" dirty="0" smtClean="0">
                <a:solidFill>
                  <a:srgbClr val="FF0000"/>
                </a:solidFill>
                <a:latin typeface="Times New Roman" panose="02020603050405020304" pitchFamily="18" charset="0"/>
                <a:cs typeface="Times New Roman" panose="02020603050405020304" pitchFamily="18" charset="0"/>
              </a:rPr>
              <a:t>standard electrode potential</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lnSpc>
                <a:spcPct val="110000"/>
              </a:lnSpc>
              <a:spcBef>
                <a:spcPts val="8000"/>
              </a:spcBef>
            </a:pPr>
            <a:r>
              <a:rPr lang="hu-HU" dirty="0" smtClean="0">
                <a:latin typeface="Times New Roman" panose="02020603050405020304" pitchFamily="18" charset="0"/>
                <a:cs typeface="Times New Roman" panose="02020603050405020304" pitchFamily="18" charset="0"/>
              </a:rPr>
              <a:t>To understand it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one</a:t>
            </a:r>
            <a:r>
              <a:rPr lang="en-US" dirty="0" smtClean="0">
                <a:latin typeface="Times New Roman" panose="02020603050405020304" pitchFamily="18" charset="0"/>
                <a:cs typeface="Times New Roman" panose="02020603050405020304" pitchFamily="18" charset="0"/>
              </a:rPr>
              <a:t> need</a:t>
            </a:r>
            <a:r>
              <a:rPr lang="hu-HU"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go back to the definition of </a:t>
            </a:r>
            <a:r>
              <a:rPr lang="en-US" dirty="0" smtClean="0">
                <a:latin typeface="Times New Roman" panose="02020603050405020304" pitchFamily="18" charset="0"/>
                <a:cs typeface="Times New Roman" panose="02020603050405020304" pitchFamily="18" charset="0"/>
              </a:rPr>
              <a:t>electrode potential</a:t>
            </a:r>
            <a:r>
              <a:rPr lang="hu-HU" dirty="0" smtClean="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r>
            <a:br>
              <a:rPr lang="hu-HU" dirty="0">
                <a:latin typeface="Times New Roman" panose="02020603050405020304" pitchFamily="18" charset="0"/>
                <a:cs typeface="Times New Roman" panose="02020603050405020304" pitchFamily="18" charset="0"/>
              </a:rPr>
            </a:br>
            <a:r>
              <a:rPr lang="hu-HU" b="1" dirty="0" smtClean="0"/>
              <a:t>electrode potential:</a:t>
            </a:r>
            <a:r>
              <a:rPr lang="hu-HU" dirty="0" smtClean="0"/>
              <a:t> (sign: </a:t>
            </a:r>
            <a:r>
              <a:rPr lang="hu-HU" i="1" dirty="0"/>
              <a:t>ε</a:t>
            </a:r>
            <a:r>
              <a:rPr lang="hu-HU" dirty="0"/>
              <a:t>; </a:t>
            </a:r>
            <a:r>
              <a:rPr lang="hu-HU" dirty="0" smtClean="0"/>
              <a:t>unit: </a:t>
            </a:r>
            <a:r>
              <a:rPr lang="hu-HU" i="1" dirty="0"/>
              <a:t>1 V</a:t>
            </a:r>
            <a:r>
              <a:rPr lang="hu-HU" dirty="0"/>
              <a:t>) </a:t>
            </a:r>
            <a:r>
              <a:rPr lang="en-US" dirty="0"/>
              <a:t>the potential difference between the electron conductor and the ion conductor, i.e</a:t>
            </a:r>
            <a:r>
              <a:rPr lang="en-US" dirty="0" smtClean="0"/>
              <a:t>.</a:t>
            </a:r>
            <a:r>
              <a:rPr lang="hu-HU" dirty="0" smtClean="0"/>
              <a:t>,</a:t>
            </a:r>
            <a:r>
              <a:rPr lang="en-US" dirty="0" smtClean="0"/>
              <a:t> </a:t>
            </a:r>
            <a:r>
              <a:rPr lang="en-US" dirty="0"/>
              <a:t>the metal and the </a:t>
            </a:r>
            <a:r>
              <a:rPr lang="en-US" dirty="0" smtClean="0"/>
              <a:t>solution</a:t>
            </a:r>
            <a:r>
              <a:rPr lang="hu-HU" dirty="0" smtClean="0"/>
              <a:t>. </a:t>
            </a:r>
            <a:r>
              <a:rPr lang="en-US" dirty="0"/>
              <a:t>It cannot be measured directly, it has no natural zero </a:t>
            </a:r>
            <a:r>
              <a:rPr lang="en-US" dirty="0" smtClean="0"/>
              <a:t>point</a:t>
            </a:r>
            <a:r>
              <a:rPr lang="hu-HU" dirty="0" smtClean="0"/>
              <a:t>.</a:t>
            </a:r>
            <a:r>
              <a:rPr lang="en-US" dirty="0" smtClean="0"/>
              <a:t> It</a:t>
            </a:r>
            <a:r>
              <a:rPr lang="hu-HU" dirty="0" smtClean="0"/>
              <a:t>s value</a:t>
            </a:r>
            <a:r>
              <a:rPr lang="en-US" dirty="0" smtClean="0"/>
              <a:t> </a:t>
            </a:r>
            <a:r>
              <a:rPr lang="en-US" dirty="0"/>
              <a:t>corresponds </a:t>
            </a:r>
            <a:r>
              <a:rPr lang="en-US" dirty="0" smtClean="0"/>
              <a:t>to </a:t>
            </a:r>
            <a:r>
              <a:rPr lang="en-US" dirty="0"/>
              <a:t>the cell potential of the electrochemical cell whose anode is the standard hydrogen electrode in equilibrium, and </a:t>
            </a:r>
            <a:r>
              <a:rPr lang="hu-HU" dirty="0" smtClean="0"/>
              <a:t>the</a:t>
            </a:r>
            <a:r>
              <a:rPr lang="en-US" dirty="0" smtClean="0"/>
              <a:t> </a:t>
            </a:r>
            <a:r>
              <a:rPr lang="en-US" dirty="0"/>
              <a:t>cathode is the electrode with the potential </a:t>
            </a:r>
            <a:r>
              <a:rPr lang="hu-HU" dirty="0" smtClean="0"/>
              <a:t>studied.</a:t>
            </a:r>
            <a:endParaRPr lang="hu-HU"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4C2F55E9-F8BB-481C-A027-527CEC22C1A5}"/>
                  </a:ext>
                </a:extLst>
              </p:cNvPr>
              <p:cNvSpPr txBox="1"/>
              <p:nvPr/>
            </p:nvSpPr>
            <p:spPr>
              <a:xfrm>
                <a:off x="3606312" y="2727614"/>
                <a:ext cx="4979376" cy="8038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i="1" smtClean="0">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r>
                                <a:rPr lang="hu-HU" sz="2800" b="0" i="1" smtClean="0">
                                  <a:latin typeface="Cambria Math" panose="02040503050406030204" pitchFamily="18" charset="0"/>
                                  <a:ea typeface="Cambria Math" panose="02040503050406030204" pitchFamily="18" charset="0"/>
                                </a:rPr>
                                <m:t>𝑜𝑥</m:t>
                              </m:r>
                              <m:r>
                                <a:rPr lang="hu-HU" sz="2800" b="0" i="1" smtClean="0">
                                  <a:latin typeface="Cambria Math" panose="02040503050406030204" pitchFamily="18" charset="0"/>
                                  <a:ea typeface="Cambria Math" panose="02040503050406030204" pitchFamily="18" charset="0"/>
                                </a:rPr>
                                <m:t>.</m:t>
                              </m:r>
                            </m:num>
                            <m:den>
                              <m:r>
                                <a:rPr lang="hu-HU" sz="2800" b="0" i="1" smtClean="0">
                                  <a:latin typeface="Cambria Math" panose="02040503050406030204" pitchFamily="18" charset="0"/>
                                  <a:ea typeface="Cambria Math" panose="02040503050406030204" pitchFamily="18" charset="0"/>
                                </a:rPr>
                                <m:t>𝑟𝑒𝑑</m:t>
                              </m:r>
                              <m:r>
                                <a:rPr lang="hu-HU" sz="2800" b="0" i="1" smtClean="0">
                                  <a:latin typeface="Cambria Math" panose="02040503050406030204" pitchFamily="18" charset="0"/>
                                  <a:ea typeface="Cambria Math" panose="02040503050406030204" pitchFamily="18" charset="0"/>
                                </a:rPr>
                                <m:t>.</m:t>
                              </m:r>
                            </m:den>
                          </m:f>
                        </m:sub>
                      </m:sSub>
                      <m:r>
                        <a:rPr lang="hu-HU" sz="2800" b="0" i="1" smtClean="0">
                          <a:latin typeface="Cambria Math" panose="02040503050406030204" pitchFamily="18" charset="0"/>
                          <a:ea typeface="Cambria Math" panose="02040503050406030204" pitchFamily="18" charset="0"/>
                        </a:rPr>
                        <m:t>=</m:t>
                      </m:r>
                      <m:sSubSup>
                        <m:sSubSupPr>
                          <m:ctrlPr>
                            <a:rPr lang="hu-HU" sz="2800" i="1" smtClean="0">
                              <a:solidFill>
                                <a:srgbClr val="FF0000"/>
                              </a:solidFill>
                              <a:latin typeface="Cambria Math" panose="02040503050406030204" pitchFamily="18" charset="0"/>
                            </a:rPr>
                          </m:ctrlPr>
                        </m:sSubSupPr>
                        <m:e>
                          <m:r>
                            <a:rPr lang="hu-HU" sz="2800" i="1">
                              <a:solidFill>
                                <a:srgbClr val="FF0000"/>
                              </a:solidFill>
                              <a:latin typeface="Cambria Math" panose="02040503050406030204" pitchFamily="18" charset="0"/>
                              <a:ea typeface="Cambria Math" panose="02040503050406030204" pitchFamily="18" charset="0"/>
                            </a:rPr>
                            <m:t>𝜀</m:t>
                          </m:r>
                        </m:e>
                        <m:sub>
                          <m:f>
                            <m:fPr>
                              <m:type m:val="lin"/>
                              <m:ctrlPr>
                                <a:rPr lang="hu-HU" sz="2800" i="1">
                                  <a:solidFill>
                                    <a:srgbClr val="FF0000"/>
                                  </a:solidFill>
                                  <a:latin typeface="Cambria Math" panose="02040503050406030204" pitchFamily="18" charset="0"/>
                                  <a:ea typeface="Cambria Math" panose="02040503050406030204" pitchFamily="18" charset="0"/>
                                </a:rPr>
                              </m:ctrlPr>
                            </m:fPr>
                            <m:num>
                              <m:r>
                                <a:rPr lang="hu-HU" sz="2800" b="0" i="1" smtClean="0">
                                  <a:solidFill>
                                    <a:srgbClr val="FF0000"/>
                                  </a:solidFill>
                                  <a:latin typeface="Cambria Math" panose="02040503050406030204" pitchFamily="18" charset="0"/>
                                  <a:ea typeface="Cambria Math" panose="02040503050406030204" pitchFamily="18" charset="0"/>
                                </a:rPr>
                                <m:t>𝑜𝑥</m:t>
                              </m:r>
                              <m:r>
                                <a:rPr lang="hu-HU" sz="2800" b="0" i="1" smtClean="0">
                                  <a:solidFill>
                                    <a:srgbClr val="FF0000"/>
                                  </a:solidFill>
                                  <a:latin typeface="Cambria Math" panose="02040503050406030204" pitchFamily="18" charset="0"/>
                                  <a:ea typeface="Cambria Math" panose="02040503050406030204" pitchFamily="18" charset="0"/>
                                </a:rPr>
                                <m:t>.</m:t>
                              </m:r>
                            </m:num>
                            <m:den>
                              <m:r>
                                <a:rPr lang="hu-HU" sz="2800" b="0" i="1" smtClean="0">
                                  <a:solidFill>
                                    <a:srgbClr val="FF0000"/>
                                  </a:solidFill>
                                  <a:latin typeface="Cambria Math" panose="02040503050406030204" pitchFamily="18" charset="0"/>
                                  <a:ea typeface="Cambria Math" panose="02040503050406030204" pitchFamily="18" charset="0"/>
                                </a:rPr>
                                <m:t>𝑟𝑒𝑑</m:t>
                              </m:r>
                              <m:r>
                                <a:rPr lang="hu-HU" sz="2800" b="0" i="1" smtClean="0">
                                  <a:solidFill>
                                    <a:srgbClr val="FF0000"/>
                                  </a:solidFill>
                                  <a:latin typeface="Cambria Math" panose="02040503050406030204" pitchFamily="18" charset="0"/>
                                  <a:ea typeface="Cambria Math" panose="02040503050406030204" pitchFamily="18" charset="0"/>
                                </a:rPr>
                                <m:t>.</m:t>
                              </m:r>
                            </m:den>
                          </m:f>
                        </m:sub>
                        <m:sup>
                          <m:r>
                            <a:rPr lang="hu-HU" sz="2800" i="1">
                              <a:solidFill>
                                <a:srgbClr val="FF0000"/>
                              </a:solidFill>
                              <a:latin typeface="Cambria Math" panose="02040503050406030204" pitchFamily="18" charset="0"/>
                            </a:rPr>
                            <m:t>0</m:t>
                          </m:r>
                        </m:sup>
                      </m:sSubSup>
                      <m:r>
                        <a:rPr lang="hu-HU" sz="2800" b="0" i="1" smtClean="0">
                          <a:latin typeface="Cambria Math" panose="02040503050406030204" pitchFamily="18" charset="0"/>
                        </a:rPr>
                        <m:t>−</m:t>
                      </m:r>
                      <m:f>
                        <m:fPr>
                          <m:ctrlPr>
                            <a:rPr lang="hu-HU" sz="2800" i="1" smtClean="0">
                              <a:latin typeface="Cambria Math" panose="02040503050406030204" pitchFamily="18" charset="0"/>
                            </a:rPr>
                          </m:ctrlPr>
                        </m:fPr>
                        <m:num>
                          <m:r>
                            <a:rPr lang="hu-HU" sz="2800" b="0" i="1" smtClean="0">
                              <a:latin typeface="Cambria Math" panose="02040503050406030204" pitchFamily="18" charset="0"/>
                            </a:rPr>
                            <m:t>𝑅𝑇</m:t>
                          </m:r>
                        </m:num>
                        <m:den>
                          <m:r>
                            <a:rPr lang="hu-HU" sz="2800" b="0" i="1" smtClean="0">
                              <a:latin typeface="Cambria Math" panose="02040503050406030204" pitchFamily="18" charset="0"/>
                            </a:rPr>
                            <m:t>𝑧𝐹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r>
                            <a:rPr lang="hu-HU" sz="2800" b="0" i="1" smtClean="0">
                              <a:latin typeface="Cambria Math" panose="02040503050406030204" pitchFamily="18" charset="0"/>
                            </a:rPr>
                            <m:t>𝑄</m:t>
                          </m:r>
                        </m:e>
                      </m:d>
                    </m:oMath>
                  </m:oMathPara>
                </a14:m>
                <a:endParaRPr lang="hu-HU" sz="2800" dirty="0"/>
              </a:p>
            </p:txBody>
          </p:sp>
        </mc:Choice>
        <mc:Fallback xmlns="">
          <p:sp>
            <p:nvSpPr>
              <p:cNvPr id="7" name="Szövegdoboz 6">
                <a:extLst>
                  <a:ext uri="{FF2B5EF4-FFF2-40B4-BE49-F238E27FC236}">
                    <a16:creationId xmlns:a16="http://schemas.microsoft.com/office/drawing/2014/main" id="{4C2F55E9-F8BB-481C-A027-527CEC22C1A5}"/>
                  </a:ext>
                </a:extLst>
              </p:cNvPr>
              <p:cNvSpPr txBox="1">
                <a:spLocks noRot="1" noChangeAspect="1" noMove="1" noResize="1" noEditPoints="1" noAdjustHandles="1" noChangeArrowheads="1" noChangeShapeType="1" noTextEdit="1"/>
              </p:cNvSpPr>
              <p:nvPr/>
            </p:nvSpPr>
            <p:spPr>
              <a:xfrm>
                <a:off x="3606312" y="2727614"/>
                <a:ext cx="4979376" cy="803810"/>
              </a:xfrm>
              <a:prstGeom prst="rect">
                <a:avLst/>
              </a:prstGeom>
              <a:blipFill>
                <a:blip r:embed="rId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134003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Standard hydrogen electrode </a:t>
            </a:r>
            <a:r>
              <a:rPr lang="hu-HU" dirty="0">
                <a:latin typeface="Times New Roman" panose="02020603050405020304" pitchFamily="18" charset="0"/>
                <a:cs typeface="Times New Roman" panose="02020603050405020304" pitchFamily="18" charset="0"/>
              </a:rPr>
              <a:t>- SHE</a:t>
            </a:r>
          </a:p>
        </p:txBody>
      </p:sp>
      <p:grpSp>
        <p:nvGrpSpPr>
          <p:cNvPr id="8" name="Csoportba foglalás 7">
            <a:extLst>
              <a:ext uri="{FF2B5EF4-FFF2-40B4-BE49-F238E27FC236}">
                <a16:creationId xmlns:a16="http://schemas.microsoft.com/office/drawing/2014/main" id="{B47CB01E-2883-4352-B5CA-5D3C875364DC}"/>
              </a:ext>
            </a:extLst>
          </p:cNvPr>
          <p:cNvGrpSpPr/>
          <p:nvPr/>
        </p:nvGrpSpPr>
        <p:grpSpPr>
          <a:xfrm>
            <a:off x="195978" y="2639520"/>
            <a:ext cx="3722843" cy="3837480"/>
            <a:chOff x="1424066" y="4139787"/>
            <a:chExt cx="1876268" cy="2440894"/>
          </a:xfrm>
        </p:grpSpPr>
        <p:sp>
          <p:nvSpPr>
            <p:cNvPr id="9" name="Téglalap 8">
              <a:extLst>
                <a:ext uri="{FF2B5EF4-FFF2-40B4-BE49-F238E27FC236}">
                  <a16:creationId xmlns:a16="http://schemas.microsoft.com/office/drawing/2014/main" id="{07784478-FEF8-489D-B4F3-03649FEB7D6B}"/>
                </a:ext>
              </a:extLst>
            </p:cNvPr>
            <p:cNvSpPr/>
            <p:nvPr/>
          </p:nvSpPr>
          <p:spPr>
            <a:xfrm>
              <a:off x="1424066" y="4871802"/>
              <a:ext cx="1873770" cy="1708879"/>
            </a:xfrm>
            <a:prstGeom prst="rect">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Téglalap 9">
              <a:extLst>
                <a:ext uri="{FF2B5EF4-FFF2-40B4-BE49-F238E27FC236}">
                  <a16:creationId xmlns:a16="http://schemas.microsoft.com/office/drawing/2014/main" id="{6E63A167-0CE3-44DD-9822-EF0CDB8B79AE}"/>
                </a:ext>
              </a:extLst>
            </p:cNvPr>
            <p:cNvSpPr/>
            <p:nvPr/>
          </p:nvSpPr>
          <p:spPr>
            <a:xfrm>
              <a:off x="1426564" y="4212237"/>
              <a:ext cx="1873770" cy="946878"/>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Téglalap 10">
              <a:extLst>
                <a:ext uri="{FF2B5EF4-FFF2-40B4-BE49-F238E27FC236}">
                  <a16:creationId xmlns:a16="http://schemas.microsoft.com/office/drawing/2014/main" id="{F4183A56-88BB-46A5-8C77-B5C7D13500A7}"/>
                </a:ext>
              </a:extLst>
            </p:cNvPr>
            <p:cNvSpPr/>
            <p:nvPr/>
          </p:nvSpPr>
          <p:spPr>
            <a:xfrm>
              <a:off x="1444054" y="4139787"/>
              <a:ext cx="1836000" cy="104400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19" name="Csoportba foglalás 18">
            <a:extLst>
              <a:ext uri="{FF2B5EF4-FFF2-40B4-BE49-F238E27FC236}">
                <a16:creationId xmlns:a16="http://schemas.microsoft.com/office/drawing/2014/main" id="{C5EFDCAF-E4CA-49E2-8A61-7775DC9F0CC3}"/>
              </a:ext>
            </a:extLst>
          </p:cNvPr>
          <p:cNvGrpSpPr/>
          <p:nvPr/>
        </p:nvGrpSpPr>
        <p:grpSpPr>
          <a:xfrm>
            <a:off x="2262990" y="2296634"/>
            <a:ext cx="2181383" cy="2610635"/>
            <a:chOff x="6301590" y="2677634"/>
            <a:chExt cx="2181383" cy="2610635"/>
          </a:xfrm>
        </p:grpSpPr>
        <p:sp>
          <p:nvSpPr>
            <p:cNvPr id="14" name="Téglalap 13">
              <a:extLst>
                <a:ext uri="{FF2B5EF4-FFF2-40B4-BE49-F238E27FC236}">
                  <a16:creationId xmlns:a16="http://schemas.microsoft.com/office/drawing/2014/main" id="{C17F1785-302A-4C08-8E46-70DEF138176D}"/>
                </a:ext>
              </a:extLst>
            </p:cNvPr>
            <p:cNvSpPr/>
            <p:nvPr/>
          </p:nvSpPr>
          <p:spPr>
            <a:xfrm>
              <a:off x="6306887" y="2694166"/>
              <a:ext cx="329784" cy="257760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Téglalap 15">
              <a:extLst>
                <a:ext uri="{FF2B5EF4-FFF2-40B4-BE49-F238E27FC236}">
                  <a16:creationId xmlns:a16="http://schemas.microsoft.com/office/drawing/2014/main" id="{352AAA90-7225-4B9F-B309-15002B7AB1E5}"/>
                </a:ext>
              </a:extLst>
            </p:cNvPr>
            <p:cNvSpPr/>
            <p:nvPr/>
          </p:nvSpPr>
          <p:spPr>
            <a:xfrm rot="5400000">
              <a:off x="7216698" y="1762526"/>
              <a:ext cx="329784" cy="216000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Téglalap 14">
              <a:extLst>
                <a:ext uri="{FF2B5EF4-FFF2-40B4-BE49-F238E27FC236}">
                  <a16:creationId xmlns:a16="http://schemas.microsoft.com/office/drawing/2014/main" id="{71268AFC-6DEB-43E5-BED5-E98245222EA1}"/>
                </a:ext>
              </a:extLst>
            </p:cNvPr>
            <p:cNvSpPr/>
            <p:nvPr/>
          </p:nvSpPr>
          <p:spPr>
            <a:xfrm>
              <a:off x="6324293" y="2937469"/>
              <a:ext cx="302400" cy="235080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7" name="Téglalap 16">
              <a:extLst>
                <a:ext uri="{FF2B5EF4-FFF2-40B4-BE49-F238E27FC236}">
                  <a16:creationId xmlns:a16="http://schemas.microsoft.com/office/drawing/2014/main" id="{26DAC8B6-52D7-415F-9FC4-01885FC823AC}"/>
                </a:ext>
              </a:extLst>
            </p:cNvPr>
            <p:cNvSpPr/>
            <p:nvPr/>
          </p:nvSpPr>
          <p:spPr>
            <a:xfrm rot="5400000">
              <a:off x="7251773" y="1766519"/>
              <a:ext cx="302400" cy="216000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22" name="Ellipszis 21">
            <a:extLst>
              <a:ext uri="{FF2B5EF4-FFF2-40B4-BE49-F238E27FC236}">
                <a16:creationId xmlns:a16="http://schemas.microsoft.com/office/drawing/2014/main" id="{5D7CDF4F-A900-4C35-A520-279305D100CB}"/>
              </a:ext>
            </a:extLst>
          </p:cNvPr>
          <p:cNvSpPr/>
          <p:nvPr/>
        </p:nvSpPr>
        <p:spPr>
          <a:xfrm>
            <a:off x="2135777" y="4913811"/>
            <a:ext cx="304800" cy="2438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30" name="Csoportba foglalás 29">
            <a:extLst>
              <a:ext uri="{FF2B5EF4-FFF2-40B4-BE49-F238E27FC236}">
                <a16:creationId xmlns:a16="http://schemas.microsoft.com/office/drawing/2014/main" id="{5FBF09AE-DB0E-43A1-906D-0943318403BB}"/>
              </a:ext>
            </a:extLst>
          </p:cNvPr>
          <p:cNvGrpSpPr/>
          <p:nvPr/>
        </p:nvGrpSpPr>
        <p:grpSpPr>
          <a:xfrm>
            <a:off x="628051" y="2109652"/>
            <a:ext cx="1429349" cy="3040717"/>
            <a:chOff x="3112171" y="2490652"/>
            <a:chExt cx="1429349" cy="3040717"/>
          </a:xfrm>
        </p:grpSpPr>
        <p:sp>
          <p:nvSpPr>
            <p:cNvPr id="12" name="Téglalap 11">
              <a:extLst>
                <a:ext uri="{FF2B5EF4-FFF2-40B4-BE49-F238E27FC236}">
                  <a16:creationId xmlns:a16="http://schemas.microsoft.com/office/drawing/2014/main" id="{D7CBEBC6-826F-467D-9909-7171CA30C75D}"/>
                </a:ext>
              </a:extLst>
            </p:cNvPr>
            <p:cNvSpPr/>
            <p:nvPr/>
          </p:nvSpPr>
          <p:spPr>
            <a:xfrm>
              <a:off x="3112171" y="2563319"/>
              <a:ext cx="1429349" cy="2968050"/>
            </a:xfrm>
            <a:prstGeom prst="rect">
              <a:avLst/>
            </a:prstGeom>
            <a:solidFill>
              <a:schemeClr val="bg1">
                <a:lumMod val="75000"/>
                <a:alpha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7" name="Szövegdoboz 26">
              <a:extLst>
                <a:ext uri="{FF2B5EF4-FFF2-40B4-BE49-F238E27FC236}">
                  <a16:creationId xmlns:a16="http://schemas.microsoft.com/office/drawing/2014/main" id="{865FCD36-C9C3-4E06-A09E-083A92B3AFDB}"/>
                </a:ext>
              </a:extLst>
            </p:cNvPr>
            <p:cNvSpPr txBox="1"/>
            <p:nvPr/>
          </p:nvSpPr>
          <p:spPr>
            <a:xfrm>
              <a:off x="3130731" y="2490652"/>
              <a:ext cx="526106" cy="584775"/>
            </a:xfrm>
            <a:prstGeom prst="rect">
              <a:avLst/>
            </a:prstGeom>
            <a:noFill/>
          </p:spPr>
          <p:txBody>
            <a:bodyPr wrap="none" rtlCol="0">
              <a:spAutoFit/>
            </a:bodyPr>
            <a:lstStyle/>
            <a:p>
              <a:r>
                <a:rPr lang="hu-HU" sz="3200" dirty="0" err="1">
                  <a:latin typeface="Times New Roman" panose="02020603050405020304" pitchFamily="18" charset="0"/>
                  <a:cs typeface="Times New Roman" panose="02020603050405020304" pitchFamily="18" charset="0"/>
                </a:rPr>
                <a:t>Pt</a:t>
              </a:r>
              <a:endParaRPr lang="hu-HU" sz="3200" dirty="0">
                <a:latin typeface="Times New Roman" panose="02020603050405020304" pitchFamily="18" charset="0"/>
                <a:cs typeface="Times New Roman" panose="02020603050405020304" pitchFamily="18" charset="0"/>
              </a:endParaRPr>
            </a:p>
          </p:txBody>
        </p:sp>
      </p:grpSp>
      <p:sp>
        <p:nvSpPr>
          <p:cNvPr id="23" name="Ellipszis 22">
            <a:extLst>
              <a:ext uri="{FF2B5EF4-FFF2-40B4-BE49-F238E27FC236}">
                <a16:creationId xmlns:a16="http://schemas.microsoft.com/office/drawing/2014/main" id="{F8D8C4C9-8C50-4226-BBEF-6B3598A0B597}"/>
              </a:ext>
            </a:extLst>
          </p:cNvPr>
          <p:cNvSpPr/>
          <p:nvPr/>
        </p:nvSpPr>
        <p:spPr>
          <a:xfrm>
            <a:off x="1844040" y="5101046"/>
            <a:ext cx="300445" cy="22206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4" name="Ellipszis 23">
            <a:extLst>
              <a:ext uri="{FF2B5EF4-FFF2-40B4-BE49-F238E27FC236}">
                <a16:creationId xmlns:a16="http://schemas.microsoft.com/office/drawing/2014/main" id="{31101B6D-5059-4A3F-9DE2-C46474FFE142}"/>
              </a:ext>
            </a:extLst>
          </p:cNvPr>
          <p:cNvSpPr/>
          <p:nvPr/>
        </p:nvSpPr>
        <p:spPr>
          <a:xfrm>
            <a:off x="1665515" y="4818018"/>
            <a:ext cx="304800" cy="2438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5" name="Ellipszis 24">
            <a:extLst>
              <a:ext uri="{FF2B5EF4-FFF2-40B4-BE49-F238E27FC236}">
                <a16:creationId xmlns:a16="http://schemas.microsoft.com/office/drawing/2014/main" id="{BD3BEF5A-C8E5-4DF4-88BE-6425D5E3170E}"/>
              </a:ext>
            </a:extLst>
          </p:cNvPr>
          <p:cNvSpPr/>
          <p:nvPr/>
        </p:nvSpPr>
        <p:spPr>
          <a:xfrm>
            <a:off x="1608910" y="4529595"/>
            <a:ext cx="304800" cy="2438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6" name="Ellipszis 25">
            <a:extLst>
              <a:ext uri="{FF2B5EF4-FFF2-40B4-BE49-F238E27FC236}">
                <a16:creationId xmlns:a16="http://schemas.microsoft.com/office/drawing/2014/main" id="{6A659E62-812A-48B0-B4F0-5BD98AAFF3DA}"/>
              </a:ext>
            </a:extLst>
          </p:cNvPr>
          <p:cNvSpPr/>
          <p:nvPr/>
        </p:nvSpPr>
        <p:spPr>
          <a:xfrm>
            <a:off x="1582784" y="4247606"/>
            <a:ext cx="304800" cy="2438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31" name="Csoportba foglalás 30">
            <a:extLst>
              <a:ext uri="{FF2B5EF4-FFF2-40B4-BE49-F238E27FC236}">
                <a16:creationId xmlns:a16="http://schemas.microsoft.com/office/drawing/2014/main" id="{DB8A8FE2-2D11-4EDB-AB33-08F0716759E8}"/>
              </a:ext>
            </a:extLst>
          </p:cNvPr>
          <p:cNvGrpSpPr/>
          <p:nvPr/>
        </p:nvGrpSpPr>
        <p:grpSpPr>
          <a:xfrm>
            <a:off x="3965402" y="2131423"/>
            <a:ext cx="3152189" cy="584775"/>
            <a:chOff x="6449522" y="2512423"/>
            <a:chExt cx="3152189" cy="584775"/>
          </a:xfrm>
        </p:grpSpPr>
        <p:cxnSp>
          <p:nvCxnSpPr>
            <p:cNvPr id="21" name="Egyenes összekötő nyíllal 20">
              <a:extLst>
                <a:ext uri="{FF2B5EF4-FFF2-40B4-BE49-F238E27FC236}">
                  <a16:creationId xmlns:a16="http://schemas.microsoft.com/office/drawing/2014/main" id="{10ECDAC6-594B-474D-BF7E-5A73A41C874B}"/>
                </a:ext>
              </a:extLst>
            </p:cNvPr>
            <p:cNvCxnSpPr>
              <a:cxnSpLocks/>
            </p:cNvCxnSpPr>
            <p:nvPr/>
          </p:nvCxnSpPr>
          <p:spPr>
            <a:xfrm flipH="1" flipV="1">
              <a:off x="6449522" y="2829102"/>
              <a:ext cx="887450" cy="989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Szövegdoboz 27">
              <a:extLst>
                <a:ext uri="{FF2B5EF4-FFF2-40B4-BE49-F238E27FC236}">
                  <a16:creationId xmlns:a16="http://schemas.microsoft.com/office/drawing/2014/main" id="{D6411017-23C9-4C48-AFB9-7D75F10BD474}"/>
                </a:ext>
              </a:extLst>
            </p:cNvPr>
            <p:cNvSpPr txBox="1"/>
            <p:nvPr/>
          </p:nvSpPr>
          <p:spPr>
            <a:xfrm>
              <a:off x="7419703" y="2512423"/>
              <a:ext cx="2182008"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H</a:t>
              </a:r>
              <a:r>
                <a:rPr lang="hu-HU" sz="3200" baseline="-25000" dirty="0">
                  <a:latin typeface="Times New Roman" panose="02020603050405020304" pitchFamily="18" charset="0"/>
                  <a:cs typeface="Times New Roman" panose="02020603050405020304" pitchFamily="18" charset="0"/>
                </a:rPr>
                <a:t>2</a:t>
              </a:r>
              <a:r>
                <a:rPr lang="hu-HU" sz="3200" dirty="0">
                  <a:latin typeface="Times New Roman" panose="02020603050405020304" pitchFamily="18" charset="0"/>
                  <a:cs typeface="Times New Roman" panose="02020603050405020304" pitchFamily="18" charset="0"/>
                </a:rPr>
                <a:t> p = 1atm</a:t>
              </a:r>
            </a:p>
          </p:txBody>
        </p:sp>
      </p:grpSp>
      <p:sp>
        <p:nvSpPr>
          <p:cNvPr id="29" name="Szövegdoboz 28">
            <a:extLst>
              <a:ext uri="{FF2B5EF4-FFF2-40B4-BE49-F238E27FC236}">
                <a16:creationId xmlns:a16="http://schemas.microsoft.com/office/drawing/2014/main" id="{2D15B1E1-1CFD-417C-876D-A66EFAF6D2B2}"/>
              </a:ext>
            </a:extLst>
          </p:cNvPr>
          <p:cNvSpPr txBox="1"/>
          <p:nvPr/>
        </p:nvSpPr>
        <p:spPr>
          <a:xfrm>
            <a:off x="683623" y="5560423"/>
            <a:ext cx="3029997"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[H</a:t>
            </a:r>
            <a:r>
              <a:rPr lang="hu-HU" sz="3200" baseline="30000" dirty="0">
                <a:latin typeface="Times New Roman" panose="02020603050405020304" pitchFamily="18" charset="0"/>
                <a:cs typeface="Times New Roman" panose="02020603050405020304" pitchFamily="18" charset="0"/>
              </a:rPr>
              <a:t>+</a:t>
            </a:r>
            <a:r>
              <a:rPr lang="hu-HU" sz="3200" dirty="0">
                <a:latin typeface="Times New Roman" panose="02020603050405020304" pitchFamily="18" charset="0"/>
                <a:cs typeface="Times New Roman" panose="02020603050405020304" pitchFamily="18" charset="0"/>
              </a:rPr>
              <a:t>]= 1 mol/dm</a:t>
            </a:r>
            <a:r>
              <a:rPr lang="hu-HU" sz="3200" baseline="30000" dirty="0">
                <a:latin typeface="Times New Roman" panose="02020603050405020304" pitchFamily="18" charset="0"/>
                <a:cs typeface="Times New Roman" panose="02020603050405020304" pitchFamily="18" charset="0"/>
              </a:rPr>
              <a:t>3</a:t>
            </a:r>
          </a:p>
        </p:txBody>
      </p:sp>
      <p:sp>
        <p:nvSpPr>
          <p:cNvPr id="33" name="Szövegdoboz 32">
            <a:extLst>
              <a:ext uri="{FF2B5EF4-FFF2-40B4-BE49-F238E27FC236}">
                <a16:creationId xmlns:a16="http://schemas.microsoft.com/office/drawing/2014/main" id="{3821B5EB-384B-4256-ABA7-BE588226A238}"/>
              </a:ext>
            </a:extLst>
          </p:cNvPr>
          <p:cNvSpPr txBox="1"/>
          <p:nvPr/>
        </p:nvSpPr>
        <p:spPr>
          <a:xfrm>
            <a:off x="4168422" y="3786742"/>
            <a:ext cx="3046027" cy="954107"/>
          </a:xfrm>
          <a:prstGeom prst="rect">
            <a:avLst/>
          </a:prstGeom>
          <a:noFill/>
        </p:spPr>
        <p:txBody>
          <a:bodyPr wrap="none" rtlCol="0">
            <a:spAutoFit/>
          </a:bodyPr>
          <a:lstStyle/>
          <a:p>
            <a:pPr algn="ctr"/>
            <a:r>
              <a:rPr lang="hu-HU" sz="2800" dirty="0">
                <a:latin typeface="Times New Roman" panose="02020603050405020304" pitchFamily="18" charset="0"/>
                <a:cs typeface="Times New Roman" panose="02020603050405020304" pitchFamily="18" charset="0"/>
              </a:rPr>
              <a:t>2H</a:t>
            </a:r>
            <a:r>
              <a:rPr lang="hu-HU" sz="2800" baseline="30000" dirty="0">
                <a:latin typeface="Times New Roman" panose="02020603050405020304" pitchFamily="18" charset="0"/>
                <a:cs typeface="Times New Roman" panose="02020603050405020304" pitchFamily="18" charset="0"/>
              </a:rPr>
              <a:t>+</a:t>
            </a:r>
            <a:r>
              <a:rPr lang="hu-HU" sz="2800" baseline="-25000" dirty="0">
                <a:latin typeface="Times New Roman" panose="02020603050405020304" pitchFamily="18" charset="0"/>
                <a:cs typeface="Times New Roman" panose="02020603050405020304" pitchFamily="18" charset="0"/>
              </a:rPr>
              <a:t>(aq)</a:t>
            </a:r>
            <a:r>
              <a:rPr lang="hu-HU" sz="2800" dirty="0">
                <a:latin typeface="Times New Roman" panose="02020603050405020304" pitchFamily="18" charset="0"/>
                <a:cs typeface="Times New Roman" panose="02020603050405020304" pitchFamily="18" charset="0"/>
              </a:rPr>
              <a:t> + 2e</a:t>
            </a:r>
            <a:r>
              <a:rPr lang="hu-HU" sz="2800" baseline="30000" dirty="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 H</a:t>
            </a:r>
            <a:r>
              <a:rPr lang="hu-HU" sz="2800" baseline="-25000" dirty="0">
                <a:latin typeface="Times New Roman" panose="02020603050405020304" pitchFamily="18" charset="0"/>
                <a:cs typeface="Times New Roman" panose="02020603050405020304" pitchFamily="18" charset="0"/>
              </a:rPr>
              <a:t>2(g)</a:t>
            </a:r>
            <a:r>
              <a:rPr lang="hu-HU" sz="2800" dirty="0">
                <a:latin typeface="Times New Roman" panose="02020603050405020304" pitchFamily="18" charset="0"/>
                <a:cs typeface="Times New Roman" panose="02020603050405020304" pitchFamily="18" charset="0"/>
              </a:rPr>
              <a:t> </a:t>
            </a:r>
            <a:br>
              <a:rPr lang="hu-HU" sz="2800" dirty="0">
                <a:latin typeface="Times New Roman" panose="02020603050405020304" pitchFamily="18" charset="0"/>
                <a:cs typeface="Times New Roman" panose="02020603050405020304" pitchFamily="18" charset="0"/>
              </a:rPr>
            </a:br>
            <a:r>
              <a:rPr lang="hu-HU" sz="2800" dirty="0" smtClean="0">
                <a:latin typeface="Times New Roman" panose="02020603050405020304" pitchFamily="18" charset="0"/>
                <a:cs typeface="Times New Roman" panose="02020603050405020304" pitchFamily="18" charset="0"/>
              </a:rPr>
              <a:t>half-cell reaction</a:t>
            </a:r>
            <a:endParaRPr lang="hu-HU" sz="2800" dirty="0">
              <a:latin typeface="Times New Roman" panose="02020603050405020304" pitchFamily="18" charset="0"/>
              <a:cs typeface="Times New Roman" panose="02020603050405020304" pitchFamily="18" charset="0"/>
            </a:endParaRPr>
          </a:p>
        </p:txBody>
      </p:sp>
      <p:sp>
        <p:nvSpPr>
          <p:cNvPr id="34" name="Szövegdoboz 33">
            <a:extLst>
              <a:ext uri="{FF2B5EF4-FFF2-40B4-BE49-F238E27FC236}">
                <a16:creationId xmlns:a16="http://schemas.microsoft.com/office/drawing/2014/main" id="{FB367D28-DA16-40BA-84B0-05A682EC9889}"/>
              </a:ext>
            </a:extLst>
          </p:cNvPr>
          <p:cNvSpPr txBox="1"/>
          <p:nvPr/>
        </p:nvSpPr>
        <p:spPr>
          <a:xfrm>
            <a:off x="4400048" y="5705233"/>
            <a:ext cx="7513657" cy="954107"/>
          </a:xfrm>
          <a:prstGeom prst="rect">
            <a:avLst/>
          </a:prstGeom>
          <a:noFill/>
        </p:spPr>
        <p:txBody>
          <a:bodyPr wrap="square" rtlCol="0">
            <a:spAutoFit/>
          </a:bodyPr>
          <a:lstStyle/>
          <a:p>
            <a:pPr algn="ctr"/>
            <a:r>
              <a:rPr lang="en-US" sz="2800" dirty="0">
                <a:solidFill>
                  <a:srgbClr val="FF0000"/>
                </a:solidFill>
                <a:latin typeface="Times New Roman" panose="02020603050405020304" pitchFamily="18" charset="0"/>
                <a:cs typeface="Times New Roman" panose="02020603050405020304" pitchFamily="18" charset="0"/>
              </a:rPr>
              <a:t>The potential of the standard hydrogen electrode is, by definition, zero</a:t>
            </a:r>
            <a:r>
              <a:rPr lang="hu-HU" sz="2800" dirty="0" smtClean="0">
                <a:solidFill>
                  <a:srgbClr val="FF0000"/>
                </a:solidFill>
                <a:latin typeface="Times New Roman" panose="02020603050405020304" pitchFamily="18" charset="0"/>
                <a:cs typeface="Times New Roman" panose="02020603050405020304" pitchFamily="18" charset="0"/>
              </a:rPr>
              <a:t>!</a:t>
            </a:r>
            <a:endParaRPr lang="hu-HU" sz="2800" dirty="0">
              <a:solidFill>
                <a:srgbClr val="FF0000"/>
              </a:solidFill>
              <a:latin typeface="Times New Roman" panose="02020603050405020304" pitchFamily="18" charset="0"/>
              <a:cs typeface="Times New Roman" panose="02020603050405020304" pitchFamily="18" charset="0"/>
            </a:endParaRPr>
          </a:p>
        </p:txBody>
      </p:sp>
      <p:sp>
        <p:nvSpPr>
          <p:cNvPr id="35" name="Szövegdoboz 34">
            <a:extLst>
              <a:ext uri="{FF2B5EF4-FFF2-40B4-BE49-F238E27FC236}">
                <a16:creationId xmlns:a16="http://schemas.microsoft.com/office/drawing/2014/main" id="{1C357AA7-B3C6-445E-8E4E-BFCE98ECE82D}"/>
              </a:ext>
            </a:extLst>
          </p:cNvPr>
          <p:cNvSpPr txBox="1"/>
          <p:nvPr/>
        </p:nvSpPr>
        <p:spPr>
          <a:xfrm>
            <a:off x="7571317" y="1699850"/>
            <a:ext cx="4563813" cy="3693319"/>
          </a:xfrm>
          <a:prstGeom prst="rect">
            <a:avLst/>
          </a:prstGeom>
          <a:noFill/>
        </p:spPr>
        <p:txBody>
          <a:bodyPr wrap="square" rtlCol="0">
            <a:spAutoFit/>
          </a:bodyPr>
          <a:lstStyle/>
          <a:p>
            <a:r>
              <a:rPr lang="hu-HU" sz="2600" b="1" dirty="0" smtClean="0"/>
              <a:t>standard hydrogen electrode:</a:t>
            </a:r>
            <a:r>
              <a:rPr lang="hu-HU" sz="2600" dirty="0"/>
              <a:t/>
            </a:r>
            <a:br>
              <a:rPr lang="hu-HU" sz="2600" dirty="0"/>
            </a:br>
            <a:r>
              <a:rPr lang="en-US" sz="2600" dirty="0" smtClean="0"/>
              <a:t>arbitrarily </a:t>
            </a:r>
            <a:r>
              <a:rPr lang="en-US" sz="2600" dirty="0"/>
              <a:t>chosen reference electrode </a:t>
            </a:r>
            <a:r>
              <a:rPr lang="hu-HU" sz="2600" dirty="0" smtClean="0"/>
              <a:t>for the</a:t>
            </a:r>
            <a:r>
              <a:rPr lang="en-US" sz="2600" dirty="0" smtClean="0"/>
              <a:t> </a:t>
            </a:r>
            <a:r>
              <a:rPr lang="en-US" sz="2600" dirty="0"/>
              <a:t>electrode potential. In it, a platinum plate is immersed in a </a:t>
            </a:r>
            <a:r>
              <a:rPr lang="en-US" sz="2600" dirty="0" smtClean="0"/>
              <a:t>solution</a:t>
            </a:r>
            <a:r>
              <a:rPr lang="hu-HU" sz="2600" dirty="0" smtClean="0"/>
              <a:t>,</a:t>
            </a:r>
            <a:r>
              <a:rPr lang="en-US" sz="2600" dirty="0" smtClean="0"/>
              <a:t> </a:t>
            </a:r>
            <a:r>
              <a:rPr lang="en-US" sz="2600" dirty="0"/>
              <a:t>in which the activity of hydrogen ions is 1 </a:t>
            </a:r>
            <a:r>
              <a:rPr lang="en-US" sz="2600" dirty="0" err="1"/>
              <a:t>mol</a:t>
            </a:r>
            <a:r>
              <a:rPr lang="en-US" sz="2600" dirty="0"/>
              <a:t>/dm</a:t>
            </a:r>
            <a:r>
              <a:rPr lang="en-US" sz="2600" baseline="30000" dirty="0"/>
              <a:t>3</a:t>
            </a:r>
            <a:r>
              <a:rPr lang="en-US" sz="2600" dirty="0"/>
              <a:t>, and hydrogen </a:t>
            </a:r>
            <a:r>
              <a:rPr lang="en-US" sz="2600" dirty="0" smtClean="0"/>
              <a:t>gas</a:t>
            </a:r>
            <a:r>
              <a:rPr lang="hu-HU" sz="2600" dirty="0" smtClean="0"/>
              <a:t>,</a:t>
            </a:r>
            <a:r>
              <a:rPr lang="en-US" sz="2600" dirty="0" smtClean="0"/>
              <a:t> </a:t>
            </a:r>
            <a:r>
              <a:rPr lang="en-US" sz="2600" dirty="0"/>
              <a:t>at a pressure of 1 </a:t>
            </a:r>
            <a:r>
              <a:rPr lang="en-US" sz="2600" dirty="0" err="1" smtClean="0"/>
              <a:t>atm</a:t>
            </a:r>
            <a:r>
              <a:rPr lang="hu-HU" sz="2600" dirty="0" smtClean="0"/>
              <a:t>,</a:t>
            </a:r>
            <a:r>
              <a:rPr lang="en-US" sz="2600" dirty="0" smtClean="0"/>
              <a:t> </a:t>
            </a:r>
            <a:r>
              <a:rPr lang="en-US" sz="2600" dirty="0"/>
              <a:t>is bubbled through the solution.</a:t>
            </a:r>
            <a:r>
              <a:rPr lang="hu-HU" sz="2600" dirty="0" smtClean="0"/>
              <a:t>.</a:t>
            </a:r>
            <a:endParaRPr lang="hu-HU" sz="2600" dirty="0"/>
          </a:p>
        </p:txBody>
      </p:sp>
    </p:spTree>
    <p:extLst>
      <p:ext uri="{BB962C8B-B14F-4D97-AF65-F5344CB8AC3E}">
        <p14:creationId xmlns:p14="http://schemas.microsoft.com/office/powerpoint/2010/main" val="167528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par>
                          <p:cTn id="15" fill="hold">
                            <p:stCondLst>
                              <p:cond delay="0"/>
                            </p:stCondLst>
                            <p:childTnLst>
                              <p:par>
                                <p:cTn id="16" presetID="2" presetClass="entr" presetSubtype="2" fill="hold" nodeType="after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additive="base">
                                        <p:cTn id="18" dur="500" fill="hold"/>
                                        <p:tgtEl>
                                          <p:spTgt spid="31"/>
                                        </p:tgtEl>
                                        <p:attrNameLst>
                                          <p:attrName>ppt_x</p:attrName>
                                        </p:attrNameLst>
                                      </p:cBhvr>
                                      <p:tavLst>
                                        <p:tav tm="0">
                                          <p:val>
                                            <p:strVal val="1+#ppt_w/2"/>
                                          </p:val>
                                        </p:tav>
                                        <p:tav tm="100000">
                                          <p:val>
                                            <p:strVal val="#ppt_x"/>
                                          </p:val>
                                        </p:tav>
                                      </p:tavLst>
                                    </p:anim>
                                    <p:anim calcmode="lin" valueType="num">
                                      <p:cBhvr additive="base">
                                        <p:cTn id="19" dur="500" fill="hold"/>
                                        <p:tgtEl>
                                          <p:spTgt spid="31"/>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1" presetClass="entr" presetSubtype="0" fill="hold" grpId="0" nodeType="afterEffect">
                                  <p:stCondLst>
                                    <p:cond delay="500"/>
                                  </p:stCondLst>
                                  <p:childTnLst>
                                    <p:set>
                                      <p:cBhvr>
                                        <p:cTn id="22" dur="1" fill="hold">
                                          <p:stCondLst>
                                            <p:cond delay="0"/>
                                          </p:stCondLst>
                                        </p:cTn>
                                        <p:tgtEl>
                                          <p:spTgt spid="22"/>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grpId="0" nodeType="afterEffect">
                                  <p:stCondLst>
                                    <p:cond delay="500"/>
                                  </p:stCondLst>
                                  <p:childTnLst>
                                    <p:set>
                                      <p:cBhvr>
                                        <p:cTn id="25" dur="1" fill="hold">
                                          <p:stCondLst>
                                            <p:cond delay="0"/>
                                          </p:stCondLst>
                                        </p:cTn>
                                        <p:tgtEl>
                                          <p:spTgt spid="23"/>
                                        </p:tgtEl>
                                        <p:attrNameLst>
                                          <p:attrName>style.visibility</p:attrName>
                                        </p:attrNameLst>
                                      </p:cBhvr>
                                      <p:to>
                                        <p:strVal val="visible"/>
                                      </p:to>
                                    </p:set>
                                  </p:childTnLst>
                                </p:cTn>
                              </p:par>
                            </p:childTnLst>
                          </p:cTn>
                        </p:par>
                        <p:par>
                          <p:cTn id="26" fill="hold">
                            <p:stCondLst>
                              <p:cond delay="1500"/>
                            </p:stCondLst>
                            <p:childTnLst>
                              <p:par>
                                <p:cTn id="27" presetID="1" presetClass="entr" presetSubtype="0" fill="hold" grpId="0" nodeType="afterEffect">
                                  <p:stCondLst>
                                    <p:cond delay="500"/>
                                  </p:stCondLst>
                                  <p:childTnLst>
                                    <p:set>
                                      <p:cBhvr>
                                        <p:cTn id="28" dur="1" fill="hold">
                                          <p:stCondLst>
                                            <p:cond delay="0"/>
                                          </p:stCondLst>
                                        </p:cTn>
                                        <p:tgtEl>
                                          <p:spTgt spid="24"/>
                                        </p:tgtEl>
                                        <p:attrNameLst>
                                          <p:attrName>style.visibility</p:attrName>
                                        </p:attrNameLst>
                                      </p:cBhvr>
                                      <p:to>
                                        <p:strVal val="visible"/>
                                      </p:to>
                                    </p:set>
                                  </p:childTnLst>
                                </p:cTn>
                              </p:par>
                            </p:childTnLst>
                          </p:cTn>
                        </p:par>
                        <p:par>
                          <p:cTn id="29" fill="hold">
                            <p:stCondLst>
                              <p:cond delay="2000"/>
                            </p:stCondLst>
                            <p:childTnLst>
                              <p:par>
                                <p:cTn id="30" presetID="1" presetClass="entr" presetSubtype="0" fill="hold" grpId="0" nodeType="afterEffect">
                                  <p:stCondLst>
                                    <p:cond delay="500"/>
                                  </p:stCondLst>
                                  <p:childTnLst>
                                    <p:set>
                                      <p:cBhvr>
                                        <p:cTn id="31" dur="1" fill="hold">
                                          <p:stCondLst>
                                            <p:cond delay="0"/>
                                          </p:stCondLst>
                                        </p:cTn>
                                        <p:tgtEl>
                                          <p:spTgt spid="25"/>
                                        </p:tgtEl>
                                        <p:attrNameLst>
                                          <p:attrName>style.visibility</p:attrName>
                                        </p:attrNameLst>
                                      </p:cBhvr>
                                      <p:to>
                                        <p:strVal val="visible"/>
                                      </p:to>
                                    </p:set>
                                  </p:childTnLst>
                                </p:cTn>
                              </p:par>
                            </p:childTnLst>
                          </p:cTn>
                        </p:par>
                        <p:par>
                          <p:cTn id="32" fill="hold">
                            <p:stCondLst>
                              <p:cond delay="2500"/>
                            </p:stCondLst>
                            <p:childTnLst>
                              <p:par>
                                <p:cTn id="33" presetID="1" presetClass="entr" presetSubtype="0" fill="hold" grpId="0" nodeType="afterEffect">
                                  <p:stCondLst>
                                    <p:cond delay="500"/>
                                  </p:stCondLst>
                                  <p:childTnLst>
                                    <p:set>
                                      <p:cBhvr>
                                        <p:cTn id="34" dur="1" fill="hold">
                                          <p:stCondLst>
                                            <p:cond delay="0"/>
                                          </p:stCondLst>
                                        </p:cTn>
                                        <p:tgtEl>
                                          <p:spTgt spid="26"/>
                                        </p:tgtEl>
                                        <p:attrNameLst>
                                          <p:attrName>style.visibility</p:attrName>
                                        </p:attrNameLst>
                                      </p:cBhvr>
                                      <p:to>
                                        <p:strVal val="visible"/>
                                      </p:to>
                                    </p:set>
                                  </p:childTnLst>
                                </p:cTn>
                              </p:par>
                            </p:childTnLst>
                          </p:cTn>
                        </p:par>
                        <p:par>
                          <p:cTn id="35" fill="hold">
                            <p:stCondLst>
                              <p:cond delay="3000"/>
                            </p:stCondLst>
                            <p:childTnLst>
                              <p:par>
                                <p:cTn id="36" presetID="1" presetClass="entr" presetSubtype="0" fill="hold" grpId="0" nodeType="afterEffect">
                                  <p:stCondLst>
                                    <p:cond delay="1000"/>
                                  </p:stCondLst>
                                  <p:childTnLst>
                                    <p:set>
                                      <p:cBhvr>
                                        <p:cTn id="37" dur="1" fill="hold">
                                          <p:stCondLst>
                                            <p:cond delay="0"/>
                                          </p:stCondLst>
                                        </p:cTn>
                                        <p:tgtEl>
                                          <p:spTgt spid="3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additive="base">
                                        <p:cTn id="42" dur="500" fill="hold"/>
                                        <p:tgtEl>
                                          <p:spTgt spid="35"/>
                                        </p:tgtEl>
                                        <p:attrNameLst>
                                          <p:attrName>ppt_x</p:attrName>
                                        </p:attrNameLst>
                                      </p:cBhvr>
                                      <p:tavLst>
                                        <p:tav tm="0">
                                          <p:val>
                                            <p:strVal val="1+#ppt_w/2"/>
                                          </p:val>
                                        </p:tav>
                                        <p:tav tm="100000">
                                          <p:val>
                                            <p:strVal val="#ppt_x"/>
                                          </p:val>
                                        </p:tav>
                                      </p:tavLst>
                                    </p:anim>
                                    <p:anim calcmode="lin" valueType="num">
                                      <p:cBhvr additive="base">
                                        <p:cTn id="43"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additive="base">
                                        <p:cTn id="48" dur="500" fill="hold"/>
                                        <p:tgtEl>
                                          <p:spTgt spid="34"/>
                                        </p:tgtEl>
                                        <p:attrNameLst>
                                          <p:attrName>ppt_x</p:attrName>
                                        </p:attrNameLst>
                                      </p:cBhvr>
                                      <p:tavLst>
                                        <p:tav tm="0">
                                          <p:val>
                                            <p:strVal val="1+#ppt_w/2"/>
                                          </p:val>
                                        </p:tav>
                                        <p:tav tm="100000">
                                          <p:val>
                                            <p:strVal val="#ppt_x"/>
                                          </p:val>
                                        </p:tav>
                                      </p:tavLst>
                                    </p:anim>
                                    <p:anim calcmode="lin" valueType="num">
                                      <p:cBhvr additive="base">
                                        <p:cTn id="49"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5" grpId="0" animBg="1"/>
      <p:bldP spid="26" grpId="0" animBg="1"/>
      <p:bldP spid="29" grpId="0"/>
      <p:bldP spid="33" grpId="0"/>
      <p:bldP spid="34" grpId="0"/>
      <p:bldP spid="3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Nernst equation for </a:t>
            </a:r>
            <a:r>
              <a:rPr lang="en-US" dirty="0">
                <a:latin typeface="Times New Roman" panose="02020603050405020304" pitchFamily="18" charset="0"/>
                <a:cs typeface="Times New Roman" panose="02020603050405020304" pitchFamily="18" charset="0"/>
              </a:rPr>
              <a:t>metal-insoluble salt electrode</a:t>
            </a:r>
            <a:r>
              <a:rPr lang="hu-HU" dirty="0">
                <a:latin typeface="Times New Roman" panose="02020603050405020304" pitchFamily="18" charset="0"/>
                <a:cs typeface="Times New Roman" panose="02020603050405020304" pitchFamily="18" charset="0"/>
              </a:rPr>
              <a:t>s</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4993088"/>
          </a:xfrm>
        </p:spPr>
        <p:txBody>
          <a:bodyPr>
            <a:normAutofit/>
          </a:bodyPr>
          <a:lstStyle/>
          <a:p>
            <a:r>
              <a:rPr lang="hu-HU" dirty="0" smtClean="0">
                <a:latin typeface="Times New Roman" panose="02020603050405020304" pitchFamily="18" charset="0"/>
                <a:cs typeface="Times New Roman" panose="02020603050405020304" pitchFamily="18" charset="0"/>
              </a:rPr>
              <a:t>One has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a:t>
            </a:r>
            <a:r>
              <a:rPr lang="hu-HU" dirty="0" smtClean="0">
                <a:latin typeface="Times New Roman" panose="02020603050405020304" pitchFamily="18" charset="0"/>
                <a:cs typeface="Times New Roman" panose="02020603050405020304" pitchFamily="18" charset="0"/>
              </a:rPr>
              <a:t>mention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one more important type of </a:t>
            </a:r>
            <a:r>
              <a:rPr lang="en-US" dirty="0" smtClean="0">
                <a:latin typeface="Times New Roman" panose="02020603050405020304" pitchFamily="18" charset="0"/>
                <a:cs typeface="Times New Roman" panose="02020603050405020304" pitchFamily="18" charset="0"/>
              </a:rPr>
              <a:t>electrode</a:t>
            </a:r>
            <a:r>
              <a:rPr lang="hu-HU"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because </a:t>
            </a:r>
            <a:r>
              <a:rPr lang="en-US" dirty="0">
                <a:latin typeface="Times New Roman" panose="02020603050405020304" pitchFamily="18" charset="0"/>
                <a:cs typeface="Times New Roman" panose="02020603050405020304" pitchFamily="18" charset="0"/>
              </a:rPr>
              <a:t>in the case of the electrodes </a:t>
            </a:r>
            <a:r>
              <a:rPr lang="hu-HU" dirty="0" smtClean="0">
                <a:latin typeface="Times New Roman" panose="02020603050405020304" pitchFamily="18" charset="0"/>
                <a:cs typeface="Times New Roman" panose="02020603050405020304" pitchFamily="18" charset="0"/>
              </a:rPr>
              <a:t>discussed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 far, the electrode potential is different when the electrode is in equilibrium,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no current flows through it, so during a unit of </a:t>
            </a:r>
            <a:r>
              <a:rPr lang="en-US" dirty="0" smtClean="0">
                <a:latin typeface="Times New Roman" panose="02020603050405020304" pitchFamily="18" charset="0"/>
                <a:cs typeface="Times New Roman" panose="02020603050405020304" pitchFamily="18" charset="0"/>
              </a:rPr>
              <a:t>time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half-cell reaction goes </a:t>
            </a:r>
            <a:r>
              <a:rPr lang="hu-HU" dirty="0" smtClean="0">
                <a:latin typeface="Times New Roman" panose="02020603050405020304" pitchFamily="18" charset="0"/>
                <a:cs typeface="Times New Roman" panose="02020603050405020304" pitchFamily="18" charset="0"/>
              </a:rPr>
              <a:t>both directions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the same </a:t>
            </a:r>
            <a:r>
              <a:rPr lang="en-US" dirty="0" smtClean="0">
                <a:latin typeface="Times New Roman" panose="02020603050405020304" pitchFamily="18" charset="0"/>
                <a:cs typeface="Times New Roman" panose="02020603050405020304" pitchFamily="18" charset="0"/>
              </a:rPr>
              <a:t>speed</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and when </a:t>
            </a:r>
            <a:r>
              <a:rPr lang="en-US" dirty="0" smtClean="0">
                <a:latin typeface="Times New Roman" panose="02020603050405020304" pitchFamily="18" charset="0"/>
                <a:cs typeface="Times New Roman" panose="02020603050405020304" pitchFamily="18" charset="0"/>
              </a:rPr>
              <a:t>current </a:t>
            </a:r>
            <a:r>
              <a:rPr lang="en-US" dirty="0">
                <a:latin typeface="Times New Roman" panose="02020603050405020304" pitchFamily="18" charset="0"/>
                <a:cs typeface="Times New Roman" panose="02020603050405020304" pitchFamily="18" charset="0"/>
              </a:rPr>
              <a:t>flows through </a:t>
            </a:r>
            <a:r>
              <a:rPr lang="en-US" dirty="0" smtClean="0">
                <a:latin typeface="Times New Roman" panose="02020603050405020304" pitchFamily="18" charset="0"/>
                <a:cs typeface="Times New Roman" panose="02020603050405020304" pitchFamily="18" charset="0"/>
              </a:rPr>
              <a:t>it</a:t>
            </a:r>
            <a:r>
              <a:rPr lang="hu-HU"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
            </a:r>
            <a:r>
              <a:rPr lang="hu-HU" dirty="0" smtClean="0">
                <a:latin typeface="Times New Roman" panose="02020603050405020304" pitchFamily="18" charset="0"/>
                <a:cs typeface="Times New Roman" panose="02020603050405020304" pitchFamily="18" charset="0"/>
              </a:rPr>
              <a:t>equilibrium</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shifts in </a:t>
            </a:r>
            <a:r>
              <a:rPr lang="en-US" dirty="0" smtClean="0">
                <a:latin typeface="Times New Roman" panose="02020603050405020304" pitchFamily="18" charset="0"/>
                <a:cs typeface="Times New Roman" panose="02020603050405020304" pitchFamily="18" charset="0"/>
              </a:rPr>
              <a:t>one</a:t>
            </a:r>
            <a:r>
              <a:rPr lang="hu-HU" dirty="0" smtClean="0">
                <a:latin typeface="Times New Roman" panose="02020603050405020304" pitchFamily="18" charset="0"/>
                <a:cs typeface="Times New Roman" panose="02020603050405020304" pitchFamily="18" charset="0"/>
              </a:rPr>
              <a:t> or other</a:t>
            </a:r>
            <a:r>
              <a:rPr lang="en-US" dirty="0" smtClean="0">
                <a:latin typeface="Times New Roman" panose="02020603050405020304" pitchFamily="18" charset="0"/>
                <a:cs typeface="Times New Roman" panose="02020603050405020304" pitchFamily="18" charset="0"/>
              </a:rPr>
              <a:t> direction</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is called </a:t>
            </a:r>
            <a:r>
              <a:rPr lang="en-US" dirty="0" smtClean="0">
                <a:latin typeface="Times New Roman" panose="02020603050405020304" pitchFamily="18" charset="0"/>
                <a:cs typeface="Times New Roman" panose="02020603050405020304" pitchFamily="18" charset="0"/>
              </a:rPr>
              <a:t>that </a:t>
            </a:r>
            <a:r>
              <a:rPr lang="en-US" dirty="0">
                <a:latin typeface="Times New Roman" panose="02020603050405020304" pitchFamily="18" charset="0"/>
                <a:cs typeface="Times New Roman" panose="02020603050405020304" pitchFamily="18" charset="0"/>
              </a:rPr>
              <a:t>the electrodes are polarized. The cell potential measured in this way "during work" is not equal to the difference between the equilibrium potentials, which is called the electromotive force of the cell</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hu-HU" b="1" dirty="0" smtClean="0"/>
              <a:t>electromotive force:</a:t>
            </a:r>
            <a:r>
              <a:rPr lang="hu-HU" dirty="0" smtClean="0"/>
              <a:t> (sign: </a:t>
            </a:r>
            <a:r>
              <a:rPr lang="hu-HU" i="1" dirty="0"/>
              <a:t>E</a:t>
            </a:r>
            <a:r>
              <a:rPr lang="hu-HU" i="1" baseline="-25000" dirty="0"/>
              <a:t>MF</a:t>
            </a:r>
            <a:r>
              <a:rPr lang="hu-HU" dirty="0"/>
              <a:t>; </a:t>
            </a:r>
            <a:r>
              <a:rPr lang="hu-HU" dirty="0" smtClean="0"/>
              <a:t>unit: </a:t>
            </a:r>
            <a:r>
              <a:rPr lang="hu-HU" i="1" dirty="0"/>
              <a:t>1 V</a:t>
            </a:r>
            <a:r>
              <a:rPr lang="hu-HU" dirty="0"/>
              <a:t>) </a:t>
            </a:r>
            <a:r>
              <a:rPr lang="en-US" dirty="0"/>
              <a:t>is the cell potential that can be </a:t>
            </a:r>
            <a:r>
              <a:rPr lang="en-US" dirty="0" smtClean="0"/>
              <a:t>measured</a:t>
            </a:r>
            <a:r>
              <a:rPr lang="hu-HU" dirty="0" smtClean="0"/>
              <a:t>,</a:t>
            </a:r>
            <a:r>
              <a:rPr lang="en-US" dirty="0" smtClean="0"/>
              <a:t> </a:t>
            </a:r>
            <a:r>
              <a:rPr lang="en-US" dirty="0"/>
              <a:t>when no current flows through the </a:t>
            </a:r>
            <a:r>
              <a:rPr lang="en-US" dirty="0" smtClean="0"/>
              <a:t>cell. </a:t>
            </a:r>
            <a:r>
              <a:rPr lang="en-US" dirty="0"/>
              <a:t>Its sign is always positive, since</a:t>
            </a:r>
            <a:r>
              <a:rPr lang="hu-HU" dirty="0" smtClean="0"/>
              <a:t> </a:t>
            </a:r>
            <a:r>
              <a:rPr lang="hu-HU" dirty="0"/>
              <a:t>E</a:t>
            </a:r>
            <a:r>
              <a:rPr lang="hu-HU" baseline="-25000" dirty="0"/>
              <a:t>MF</a:t>
            </a:r>
            <a:r>
              <a:rPr lang="hu-HU" dirty="0"/>
              <a:t> = </a:t>
            </a:r>
            <a:r>
              <a:rPr lang="hu-HU" dirty="0" smtClean="0"/>
              <a:t>ε</a:t>
            </a:r>
            <a:r>
              <a:rPr lang="hu-HU" baseline="-25000" dirty="0" smtClean="0"/>
              <a:t>cathode</a:t>
            </a:r>
            <a:r>
              <a:rPr lang="hu-HU" dirty="0"/>
              <a:t> - </a:t>
            </a:r>
            <a:r>
              <a:rPr lang="hu-HU" dirty="0" smtClean="0"/>
              <a:t>ε</a:t>
            </a:r>
            <a:r>
              <a:rPr lang="hu-HU" baseline="-25000" dirty="0" smtClean="0"/>
              <a:t>anode</a:t>
            </a:r>
            <a:r>
              <a:rPr lang="hu-HU" dirty="0"/>
              <a:t> &gt; 0.</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70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4993088"/>
          </a:xfrm>
        </p:spPr>
        <p:txBody>
          <a:bodyPr>
            <a:normAutofit/>
          </a:bodyPr>
          <a:lstStyle/>
          <a:p>
            <a:r>
              <a:rPr lang="en-US" dirty="0">
                <a:latin typeface="Times New Roman" panose="02020603050405020304" pitchFamily="18" charset="0"/>
                <a:cs typeface="Times New Roman" panose="02020603050405020304" pitchFamily="18" charset="0"/>
              </a:rPr>
              <a:t>However, </a:t>
            </a:r>
            <a:r>
              <a:rPr lang="hu-HU" dirty="0" smtClean="0">
                <a:latin typeface="Times New Roman" panose="02020603050405020304" pitchFamily="18" charset="0"/>
                <a:cs typeface="Times New Roman" panose="02020603050405020304" pitchFamily="18" charset="0"/>
              </a:rPr>
              <a:t>one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often </a:t>
            </a:r>
            <a:r>
              <a:rPr lang="en-US" dirty="0" smtClean="0">
                <a:latin typeface="Times New Roman" panose="02020603050405020304" pitchFamily="18" charset="0"/>
                <a:cs typeface="Times New Roman" panose="02020603050405020304" pitchFamily="18" charset="0"/>
              </a:rPr>
              <a:t>need</a:t>
            </a:r>
            <a:r>
              <a:rPr lang="hu-HU"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know how the potential of an electrode changes </a:t>
            </a:r>
            <a:r>
              <a:rPr lang="hu-HU" dirty="0" smtClean="0">
                <a:latin typeface="Times New Roman" panose="02020603050405020304" pitchFamily="18" charset="0"/>
                <a:cs typeface="Times New Roman" panose="02020603050405020304" pitchFamily="18" charset="0"/>
              </a:rPr>
              <a:t>during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"does work". </a:t>
            </a:r>
            <a:r>
              <a:rPr lang="hu-HU" dirty="0" smtClean="0">
                <a:latin typeface="Times New Roman" panose="02020603050405020304" pitchFamily="18" charset="0"/>
                <a:cs typeface="Times New Roman" panose="02020603050405020304" pitchFamily="18" charset="0"/>
              </a:rPr>
              <a:t>This can o</a:t>
            </a:r>
            <a:r>
              <a:rPr lang="en-US" dirty="0" err="1" smtClean="0">
                <a:latin typeface="Times New Roman" panose="02020603050405020304" pitchFamily="18" charset="0"/>
                <a:cs typeface="Times New Roman" panose="02020603050405020304" pitchFamily="18" charset="0"/>
              </a:rPr>
              <a:t>nly</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be </a:t>
            </a:r>
            <a:r>
              <a:rPr lang="en-US" dirty="0" smtClean="0">
                <a:latin typeface="Times New Roman" panose="02020603050405020304" pitchFamily="18" charset="0"/>
                <a:cs typeface="Times New Roman" panose="02020603050405020304" pitchFamily="18" charset="0"/>
              </a:rPr>
              <a:t>measure</a:t>
            </a:r>
            <a:r>
              <a:rPr lang="hu-HU" dirty="0" smtClean="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 if one </a:t>
            </a:r>
            <a:r>
              <a:rPr lang="en-US" dirty="0">
                <a:latin typeface="Times New Roman" panose="02020603050405020304" pitchFamily="18" charset="0"/>
                <a:cs typeface="Times New Roman" panose="02020603050405020304" pitchFamily="18" charset="0"/>
              </a:rPr>
              <a:t>of the two electrodes is polarized,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potential </a:t>
            </a:r>
            <a:r>
              <a:rPr lang="en-US" dirty="0">
                <a:latin typeface="Times New Roman" panose="02020603050405020304" pitchFamily="18" charset="0"/>
                <a:cs typeface="Times New Roman" panose="02020603050405020304" pitchFamily="18" charset="0"/>
              </a:rPr>
              <a:t>changes due to the current flowing through it</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problem is solved by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use of:</a:t>
            </a:r>
            <a:r>
              <a:rPr lang="en-US"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a:p>
            <a:r>
              <a:rPr lang="en-US" b="1" dirty="0"/>
              <a:t>metal</a:t>
            </a:r>
            <a:r>
              <a:rPr lang="en-US" dirty="0"/>
              <a:t>-</a:t>
            </a:r>
            <a:r>
              <a:rPr lang="en-US" b="1" dirty="0"/>
              <a:t>insoluble salt </a:t>
            </a:r>
            <a:r>
              <a:rPr lang="en-US" b="1" dirty="0" smtClean="0"/>
              <a:t>electrode</a:t>
            </a:r>
            <a:r>
              <a:rPr lang="hu-HU" b="1" dirty="0" smtClean="0"/>
              <a:t>s:</a:t>
            </a:r>
            <a:r>
              <a:rPr lang="hu-HU" dirty="0" smtClean="0"/>
              <a:t> </a:t>
            </a:r>
            <a:r>
              <a:rPr lang="en-US" dirty="0"/>
              <a:t>an </a:t>
            </a:r>
            <a:r>
              <a:rPr lang="en-US" dirty="0" smtClean="0"/>
              <a:t>electrode</a:t>
            </a:r>
            <a:r>
              <a:rPr lang="hu-HU" dirty="0" smtClean="0"/>
              <a:t>,</a:t>
            </a:r>
            <a:r>
              <a:rPr lang="en-US" dirty="0" smtClean="0"/>
              <a:t> </a:t>
            </a:r>
            <a:r>
              <a:rPr lang="en-US" dirty="0"/>
              <a:t>in which the metallic conductor is immersed in a solution that contains its own ions in the form of a poorly soluble </a:t>
            </a:r>
            <a:r>
              <a:rPr lang="en-US" dirty="0" smtClean="0"/>
              <a:t>salt</a:t>
            </a:r>
            <a:r>
              <a:rPr lang="hu-HU" dirty="0" smtClean="0"/>
              <a:t>.</a:t>
            </a:r>
            <a:r>
              <a:rPr lang="en-US" dirty="0" smtClean="0"/>
              <a:t> </a:t>
            </a:r>
            <a:r>
              <a:rPr lang="hu-HU" dirty="0" smtClean="0"/>
              <a:t>I</a:t>
            </a:r>
            <a:r>
              <a:rPr lang="en-US" dirty="0" smtClean="0"/>
              <a:t>n </a:t>
            </a:r>
            <a:r>
              <a:rPr lang="en-US" dirty="0"/>
              <a:t>the solution, in addition to the solid form of the poorly soluble salt, a well-soluble </a:t>
            </a:r>
            <a:r>
              <a:rPr lang="en-US" dirty="0" smtClean="0"/>
              <a:t>salt</a:t>
            </a:r>
            <a:r>
              <a:rPr lang="hu-HU" dirty="0" smtClean="0"/>
              <a:t>,</a:t>
            </a:r>
            <a:r>
              <a:rPr lang="en-US" dirty="0" smtClean="0"/>
              <a:t> </a:t>
            </a:r>
            <a:r>
              <a:rPr lang="en-US" dirty="0"/>
              <a:t>whose anion matches the poorly soluble salt is also present in a known </a:t>
            </a:r>
            <a:r>
              <a:rPr lang="en-US" dirty="0" smtClean="0"/>
              <a:t>concentration</a:t>
            </a:r>
            <a:r>
              <a:rPr lang="hu-HU" dirty="0" smtClean="0"/>
              <a:t>.</a:t>
            </a:r>
            <a:r>
              <a:rPr lang="en-US" dirty="0" smtClean="0"/>
              <a:t> </a:t>
            </a:r>
            <a:r>
              <a:rPr lang="hu-HU" dirty="0" smtClean="0"/>
              <a:t>T</a:t>
            </a:r>
            <a:r>
              <a:rPr lang="en-US" dirty="0" smtClean="0"/>
              <a:t>he </a:t>
            </a:r>
            <a:r>
              <a:rPr lang="en-US" dirty="0"/>
              <a:t>Nernst </a:t>
            </a:r>
            <a:r>
              <a:rPr lang="en-US" dirty="0" smtClean="0"/>
              <a:t>equation</a:t>
            </a:r>
            <a:r>
              <a:rPr lang="hu-HU" dirty="0" smtClean="0"/>
              <a:t> must be valid</a:t>
            </a:r>
            <a:r>
              <a:rPr lang="en-US" dirty="0" smtClean="0"/>
              <a:t> </a:t>
            </a:r>
            <a:r>
              <a:rPr lang="hu-HU" dirty="0" smtClean="0"/>
              <a:t>for</a:t>
            </a:r>
            <a:r>
              <a:rPr lang="en-US" dirty="0" smtClean="0"/>
              <a:t> </a:t>
            </a:r>
            <a:r>
              <a:rPr lang="en-US" dirty="0"/>
              <a:t>the electrode potential</a:t>
            </a:r>
            <a:r>
              <a:rPr lang="en-US" dirty="0" smtClean="0"/>
              <a:t>.</a:t>
            </a:r>
            <a:endParaRPr lang="hu-HU" dirty="0">
              <a:latin typeface="Times New Roman" panose="02020603050405020304" pitchFamily="18" charset="0"/>
              <a:cs typeface="Times New Roman" panose="02020603050405020304" pitchFamily="18" charset="0"/>
            </a:endParaRPr>
          </a:p>
        </p:txBody>
      </p:sp>
      <p:sp>
        <p:nvSpPr>
          <p:cNvPr id="7"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Nernst equation for </a:t>
            </a:r>
            <a:r>
              <a:rPr lang="en-US" dirty="0">
                <a:latin typeface="Times New Roman" panose="02020603050405020304" pitchFamily="18" charset="0"/>
                <a:cs typeface="Times New Roman" panose="02020603050405020304" pitchFamily="18" charset="0"/>
              </a:rPr>
              <a:t>metal-insoluble salt electrode</a:t>
            </a:r>
            <a:r>
              <a:rPr lang="hu-HU" dirty="0">
                <a:latin typeface="Times New Roman" panose="02020603050405020304" pitchFamily="18" charset="0"/>
                <a:cs typeface="Times New Roman" panose="02020603050405020304" pitchFamily="18" charset="0"/>
              </a:rPr>
              <a:t>s</a:t>
            </a:r>
          </a:p>
        </p:txBody>
      </p:sp>
    </p:spTree>
    <p:extLst>
      <p:ext uri="{BB962C8B-B14F-4D97-AF65-F5344CB8AC3E}">
        <p14:creationId xmlns:p14="http://schemas.microsoft.com/office/powerpoint/2010/main" val="16594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6"/>
            <a:ext cx="11582400" cy="4696051"/>
          </a:xfrm>
        </p:spPr>
        <p:txBody>
          <a:bodyPr>
            <a:normAutofit lnSpcReduction="10000"/>
          </a:bodyPr>
          <a:lstStyle/>
          <a:p>
            <a:r>
              <a:rPr lang="en-US" dirty="0">
                <a:latin typeface="Times New Roman" panose="02020603050405020304" pitchFamily="18" charset="0"/>
                <a:cs typeface="Times New Roman" panose="02020603050405020304" pitchFamily="18" charset="0"/>
              </a:rPr>
              <a:t>The two most commonly used </a:t>
            </a:r>
            <a:r>
              <a:rPr lang="hu-HU" dirty="0" smtClean="0">
                <a:latin typeface="Times New Roman" panose="02020603050405020304" pitchFamily="18" charset="0"/>
                <a:cs typeface="Times New Roman" panose="02020603050405020304" pitchFamily="18" charset="0"/>
              </a:rPr>
              <a:t>such </a:t>
            </a:r>
            <a:r>
              <a:rPr lang="en-US" dirty="0" smtClean="0">
                <a:latin typeface="Times New Roman" panose="02020603050405020304" pitchFamily="18" charset="0"/>
                <a:cs typeface="Times New Roman" panose="02020603050405020304" pitchFamily="18" charset="0"/>
              </a:rPr>
              <a:t>electrodes are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silver-silver chloride</a:t>
            </a:r>
            <a:r>
              <a:rPr lang="hu-HU" dirty="0" smtClean="0">
                <a:latin typeface="Times New Roman" panose="02020603050405020304" pitchFamily="18" charset="0"/>
                <a:cs typeface="Times New Roman" panose="02020603050405020304" pitchFamily="18" charset="0"/>
              </a:rPr>
              <a:t> (Ag/AgCl))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calomel</a:t>
            </a:r>
            <a:r>
              <a:rPr lang="hu-HU" dirty="0" smtClean="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(Hg/Hg</a:t>
            </a:r>
            <a:r>
              <a:rPr lang="hu-HU" baseline="-25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Cl</a:t>
            </a:r>
            <a:r>
              <a:rPr lang="hu-HU" baseline="-25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electrodes.</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the </a:t>
            </a:r>
            <a:r>
              <a:rPr lang="hu-HU" dirty="0">
                <a:latin typeface="Times New Roman" panose="02020603050405020304" pitchFamily="18" charset="0"/>
                <a:cs typeface="Times New Roman" panose="02020603050405020304" pitchFamily="18" charset="0"/>
              </a:rPr>
              <a:t>Ag/AgCl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electrode, a silver plate is immersed in a potassium chloride </a:t>
            </a:r>
            <a:r>
              <a:rPr lang="en-US" dirty="0" smtClean="0">
                <a:latin typeface="Times New Roman" panose="02020603050405020304" pitchFamily="18" charset="0"/>
                <a:cs typeface="Times New Roman" panose="02020603050405020304" pitchFamily="18" charset="0"/>
              </a:rPr>
              <a:t>solution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which solid silver chloride has been </a:t>
            </a:r>
            <a:r>
              <a:rPr lang="en-US" dirty="0" smtClean="0">
                <a:latin typeface="Times New Roman" panose="02020603050405020304" pitchFamily="18" charset="0"/>
                <a:cs typeface="Times New Roman" panose="02020603050405020304" pitchFamily="18" charset="0"/>
              </a:rPr>
              <a:t>added</a:t>
            </a:r>
            <a:r>
              <a:rPr lang="hu-HU"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concentration of potassium chloride is high</a:t>
            </a:r>
            <a:r>
              <a:rPr lang="hu-HU" dirty="0" smtClean="0">
                <a:latin typeface="Times New Roman" panose="02020603050405020304" pitchFamily="18" charset="0"/>
                <a:cs typeface="Times New Roman" panose="02020603050405020304" pitchFamily="18" charset="0"/>
              </a:rPr>
              <a:t>, 0.1M</a:t>
            </a:r>
            <a:r>
              <a:rPr lang="hu-HU" dirty="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1M or staurated solution (</a:t>
            </a:r>
            <a:r>
              <a:rPr lang="en-US" dirty="0">
                <a:latin typeface="Times New Roman" panose="02020603050405020304" pitchFamily="18" charset="0"/>
                <a:cs typeface="Times New Roman" panose="02020603050405020304" pitchFamily="18" charset="0"/>
              </a:rPr>
              <a:t>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may also contain solid </a:t>
            </a:r>
            <a:r>
              <a:rPr lang="en-US" dirty="0" err="1">
                <a:latin typeface="Times New Roman" panose="02020603050405020304" pitchFamily="18" charset="0"/>
                <a:cs typeface="Times New Roman" panose="02020603050405020304" pitchFamily="18" charset="0"/>
              </a:rPr>
              <a:t>KCl</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Added silver chloride saturates this solution</a:t>
            </a:r>
            <a:r>
              <a:rPr lang="hu-HU" dirty="0">
                <a:latin typeface="Times New Roman" panose="02020603050405020304" pitchFamily="18" charset="0"/>
                <a:cs typeface="Times New Roman" panose="02020603050405020304" pitchFamily="18" charset="0"/>
              </a:rPr>
              <a:t>. The solubility </a:t>
            </a:r>
            <a:r>
              <a:rPr lang="hu-HU" dirty="0" smtClean="0">
                <a:latin typeface="Times New Roman" panose="02020603050405020304" pitchFamily="18" charset="0"/>
                <a:cs typeface="Times New Roman" panose="02020603050405020304" pitchFamily="18" charset="0"/>
              </a:rPr>
              <a:t>product is K</a:t>
            </a:r>
            <a:r>
              <a:rPr lang="hu-HU" baseline="-25000" dirty="0" smtClean="0">
                <a:latin typeface="Times New Roman" panose="02020603050405020304" pitchFamily="18" charset="0"/>
                <a:cs typeface="Times New Roman" panose="02020603050405020304" pitchFamily="18" charset="0"/>
              </a:rPr>
              <a:t>sp</a:t>
            </a:r>
            <a:r>
              <a:rPr lang="hu-HU" dirty="0" smtClean="0">
                <a:latin typeface="Times New Roman" panose="02020603050405020304" pitchFamily="18" charset="0"/>
                <a:cs typeface="Times New Roman" panose="02020603050405020304" pitchFamily="18" charset="0"/>
              </a:rPr>
              <a:t>(AgCl</a:t>
            </a:r>
            <a:r>
              <a:rPr lang="hu-HU" dirty="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1.77·10</a:t>
            </a:r>
            <a:r>
              <a:rPr lang="hu-HU" baseline="30000" dirty="0" smtClean="0">
                <a:latin typeface="Times New Roman" panose="02020603050405020304" pitchFamily="18" charset="0"/>
                <a:cs typeface="Times New Roman" panose="02020603050405020304" pitchFamily="18" charset="0"/>
              </a:rPr>
              <a:t>-10</a:t>
            </a:r>
            <a:r>
              <a:rPr lang="hu-HU"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very low, so the concentration of the chloride ion in the </a:t>
            </a:r>
            <a:r>
              <a:rPr lang="en-US" dirty="0" err="1">
                <a:latin typeface="Times New Roman" panose="02020603050405020304" pitchFamily="18" charset="0"/>
                <a:cs typeface="Times New Roman" panose="02020603050405020304" pitchFamily="18" charset="0"/>
              </a:rPr>
              <a:t>KCl</a:t>
            </a:r>
            <a:r>
              <a:rPr lang="en-US" dirty="0">
                <a:latin typeface="Times New Roman" panose="02020603050405020304" pitchFamily="18" charset="0"/>
                <a:cs typeface="Times New Roman" panose="02020603050405020304" pitchFamily="18" charset="0"/>
              </a:rPr>
              <a:t> solution does not change due to </a:t>
            </a:r>
            <a:r>
              <a:rPr lang="en-US" dirty="0" smtClean="0">
                <a:latin typeface="Times New Roman" panose="02020603050405020304" pitchFamily="18" charset="0"/>
                <a:cs typeface="Times New Roman" panose="02020603050405020304" pitchFamily="18" charset="0"/>
              </a:rPr>
              <a:t>saturation</a:t>
            </a:r>
            <a:r>
              <a:rPr lang="hu-HU" dirty="0" smtClean="0">
                <a:latin typeface="Times New Roman" panose="02020603050405020304" pitchFamily="18" charset="0"/>
                <a:cs typeface="Times New Roman" panose="02020603050405020304" pitchFamily="18" charset="0"/>
              </a:rPr>
              <a:t> and hence,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can be entered in the solubility </a:t>
            </a:r>
            <a:r>
              <a:rPr lang="en-US" dirty="0" smtClean="0">
                <a:latin typeface="Times New Roman" panose="02020603050405020304" pitchFamily="18" charset="0"/>
                <a:cs typeface="Times New Roman" panose="02020603050405020304" pitchFamily="18" charset="0"/>
              </a:rPr>
              <a:t>product</a:t>
            </a:r>
            <a:r>
              <a:rPr lang="hu-HU"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 concentration of silver ions can be calculated from </a:t>
            </a:r>
            <a:r>
              <a:rPr lang="en-US" dirty="0" smtClean="0">
                <a:latin typeface="Times New Roman" panose="02020603050405020304" pitchFamily="18" charset="0"/>
                <a:cs typeface="Times New Roman" panose="02020603050405020304" pitchFamily="18" charset="0"/>
              </a:rPr>
              <a:t>this</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35CF2C05-51D3-4452-B072-87E640D9C731}"/>
                  </a:ext>
                </a:extLst>
              </p:cNvPr>
              <p:cNvSpPr txBox="1"/>
              <p:nvPr/>
            </p:nvSpPr>
            <p:spPr>
              <a:xfrm>
                <a:off x="3207431" y="6006907"/>
                <a:ext cx="5795113" cy="4641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type m:val="lin"/>
                          <m:ctrlPr>
                            <a:rPr lang="hu-HU" sz="2800" i="1" smtClean="0">
                              <a:latin typeface="Cambria Math" panose="02040503050406030204" pitchFamily="18" charset="0"/>
                            </a:rPr>
                          </m:ctrlPr>
                        </m:fPr>
                        <m:num>
                          <m:d>
                            <m:dPr>
                              <m:begChr m:val="["/>
                              <m:endChr m:val="]"/>
                              <m:ctrlPr>
                                <a:rPr lang="hu-HU" sz="2800" i="1" smtClean="0">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𝐴𝑔</m:t>
                                  </m:r>
                                </m:e>
                                <m:sup>
                                  <m:r>
                                    <a:rPr lang="hu-HU" sz="2800" i="1">
                                      <a:latin typeface="Cambria Math" panose="02040503050406030204" pitchFamily="18" charset="0"/>
                                    </a:rPr>
                                    <m:t>+</m:t>
                                  </m:r>
                                </m:sup>
                              </m:sSup>
                            </m:e>
                          </m:d>
                        </m:num>
                        <m:den>
                          <m:r>
                            <a:rPr lang="hu-HU" sz="2800" b="0" i="1" smtClean="0">
                              <a:latin typeface="Cambria Math" panose="02040503050406030204" pitchFamily="18" charset="0"/>
                            </a:rPr>
                            <m:t>1</m:t>
                          </m:r>
                          <m:r>
                            <a:rPr lang="hu-HU" sz="2800" b="0" i="1" smtClean="0">
                              <a:latin typeface="Cambria Math" panose="02040503050406030204" pitchFamily="18" charset="0"/>
                            </a:rPr>
                            <m:t>𝑀</m:t>
                          </m:r>
                        </m:den>
                      </m:f>
                      <m:r>
                        <a:rPr lang="hu-HU" sz="2800" b="0" i="1" smtClean="0">
                          <a:latin typeface="Cambria Math" panose="02040503050406030204" pitchFamily="18" charset="0"/>
                        </a:rPr>
                        <m:t>=</m:t>
                      </m:r>
                      <m:f>
                        <m:fPr>
                          <m:type m:val="lin"/>
                          <m:ctrlPr>
                            <a:rPr lang="hu-HU" sz="2800" b="0" i="1" smtClean="0">
                              <a:latin typeface="Cambria Math" panose="02040503050406030204" pitchFamily="18" charset="0"/>
                            </a:rPr>
                          </m:ctrlPr>
                        </m:fPr>
                        <m:num>
                          <m:sSub>
                            <m:sSubPr>
                              <m:ctrlPr>
                                <a:rPr lang="hu-HU" sz="2800" i="1">
                                  <a:latin typeface="Cambria Math" panose="02040503050406030204" pitchFamily="18" charset="0"/>
                                </a:rPr>
                              </m:ctrlPr>
                            </m:sSubPr>
                            <m:e>
                              <m:r>
                                <a:rPr lang="hu-HU" sz="2800" i="1">
                                  <a:latin typeface="Cambria Math" panose="02040503050406030204" pitchFamily="18" charset="0"/>
                                </a:rPr>
                                <m:t>𝐾</m:t>
                              </m:r>
                            </m:e>
                            <m:sub>
                              <m:r>
                                <a:rPr lang="hu-HU" sz="2800" i="1">
                                  <a:latin typeface="Cambria Math" panose="02040503050406030204" pitchFamily="18" charset="0"/>
                                </a:rPr>
                                <m:t>𝑠𝑝</m:t>
                              </m:r>
                            </m:sub>
                          </m:sSub>
                          <m:d>
                            <m:dPr>
                              <m:ctrlPr>
                                <a:rPr lang="hu-HU" sz="2800" i="1">
                                  <a:latin typeface="Cambria Math" panose="02040503050406030204" pitchFamily="18" charset="0"/>
                                </a:rPr>
                              </m:ctrlPr>
                            </m:dPr>
                            <m:e>
                              <m:r>
                                <a:rPr lang="hu-HU" sz="2800" i="1">
                                  <a:latin typeface="Cambria Math" panose="02040503050406030204" pitchFamily="18" charset="0"/>
                                </a:rPr>
                                <m:t>𝐴𝑔𝐶𝑙</m:t>
                              </m:r>
                            </m:e>
                          </m:d>
                        </m:num>
                        <m:den>
                          <m:d>
                            <m:dPr>
                              <m:ctrlPr>
                                <a:rPr lang="hu-HU" sz="2800" i="1">
                                  <a:latin typeface="Cambria Math" panose="02040503050406030204" pitchFamily="18" charset="0"/>
                                </a:rPr>
                              </m:ctrlPr>
                            </m:dPr>
                            <m:e>
                              <m:f>
                                <m:fPr>
                                  <m:type m:val="lin"/>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𝐶𝑙</m:t>
                                          </m:r>
                                        </m:e>
                                        <m:sup>
                                          <m:r>
                                            <a:rPr lang="hu-HU" sz="2800" i="1">
                                              <a:latin typeface="Cambria Math" panose="02040503050406030204" pitchFamily="18" charset="0"/>
                                            </a:rPr>
                                            <m:t>−</m:t>
                                          </m:r>
                                        </m:sup>
                                      </m:sSup>
                                    </m:e>
                                  </m:d>
                                </m:num>
                                <m:den>
                                  <m:r>
                                    <a:rPr lang="hu-HU" sz="2800" i="1">
                                      <a:latin typeface="Cambria Math" panose="02040503050406030204" pitchFamily="18" charset="0"/>
                                    </a:rPr>
                                    <m:t>1</m:t>
                                  </m:r>
                                  <m:r>
                                    <a:rPr lang="hu-HU" sz="2800" i="1">
                                      <a:latin typeface="Cambria Math" panose="02040503050406030204" pitchFamily="18" charset="0"/>
                                    </a:rPr>
                                    <m:t>𝑀</m:t>
                                  </m:r>
                                </m:den>
                              </m:f>
                            </m:e>
                          </m:d>
                        </m:den>
                      </m:f>
                    </m:oMath>
                  </m:oMathPara>
                </a14:m>
                <a:endParaRPr lang="hu-HU" sz="2800" dirty="0"/>
              </a:p>
            </p:txBody>
          </p:sp>
        </mc:Choice>
        <mc:Fallback xmlns="">
          <p:sp>
            <p:nvSpPr>
              <p:cNvPr id="5" name="Szövegdoboz 4">
                <a:extLst>
                  <a:ext uri="{FF2B5EF4-FFF2-40B4-BE49-F238E27FC236}">
                    <a16:creationId xmlns:a16="http://schemas.microsoft.com/office/drawing/2014/main" id="{35CF2C05-51D3-4452-B072-87E640D9C731}"/>
                  </a:ext>
                </a:extLst>
              </p:cNvPr>
              <p:cNvSpPr txBox="1">
                <a:spLocks noRot="1" noChangeAspect="1" noMove="1" noResize="1" noEditPoints="1" noAdjustHandles="1" noChangeArrowheads="1" noChangeShapeType="1" noTextEdit="1"/>
              </p:cNvSpPr>
              <p:nvPr/>
            </p:nvSpPr>
            <p:spPr>
              <a:xfrm>
                <a:off x="3207431" y="6006907"/>
                <a:ext cx="5795113" cy="464101"/>
              </a:xfrm>
              <a:prstGeom prst="rect">
                <a:avLst/>
              </a:prstGeom>
              <a:blipFill>
                <a:blip r:embed="rId3"/>
                <a:stretch>
                  <a:fillRect/>
                </a:stretch>
              </a:blipFill>
            </p:spPr>
            <p:txBody>
              <a:bodyPr/>
              <a:lstStyle/>
              <a:p>
                <a:r>
                  <a:rPr lang="hu-HU">
                    <a:noFill/>
                  </a:rPr>
                  <a:t> </a:t>
                </a:r>
              </a:p>
            </p:txBody>
          </p:sp>
        </mc:Fallback>
      </mc:AlternateContent>
      <p:sp>
        <p:nvSpPr>
          <p:cNvPr id="6"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Nernst equation for </a:t>
            </a:r>
            <a:r>
              <a:rPr lang="en-US" dirty="0">
                <a:latin typeface="Times New Roman" panose="02020603050405020304" pitchFamily="18" charset="0"/>
                <a:cs typeface="Times New Roman" panose="02020603050405020304" pitchFamily="18" charset="0"/>
              </a:rPr>
              <a:t>metal-insoluble salt electrode</a:t>
            </a:r>
            <a:r>
              <a:rPr lang="hu-HU" dirty="0">
                <a:latin typeface="Times New Roman" panose="02020603050405020304" pitchFamily="18" charset="0"/>
                <a:cs typeface="Times New Roman" panose="02020603050405020304" pitchFamily="18" charset="0"/>
              </a:rPr>
              <a:t>s</a:t>
            </a:r>
          </a:p>
        </p:txBody>
      </p:sp>
    </p:spTree>
    <p:extLst>
      <p:ext uri="{BB962C8B-B14F-4D97-AF65-F5344CB8AC3E}">
        <p14:creationId xmlns:p14="http://schemas.microsoft.com/office/powerpoint/2010/main" val="898598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fill="hold" grpId="0" nodeType="afterEffect">
                                  <p:stCondLst>
                                    <p:cond delay="100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57570"/>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Substituting this into the Nernst equation for the silver </a:t>
            </a:r>
            <a:r>
              <a:rPr lang="en-US" dirty="0" smtClean="0">
                <a:latin typeface="Times New Roman" panose="02020603050405020304" pitchFamily="18" charset="0"/>
                <a:cs typeface="Times New Roman" panose="02020603050405020304" pitchFamily="18" charset="0"/>
              </a:rPr>
              <a:t>electrode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spcBef>
                <a:spcPts val="9000"/>
              </a:spcBef>
            </a:pPr>
            <a:r>
              <a:rPr lang="en-US" dirty="0">
                <a:latin typeface="Times New Roman" panose="02020603050405020304" pitchFamily="18" charset="0"/>
                <a:cs typeface="Times New Roman" panose="02020603050405020304" pitchFamily="18" charset="0"/>
              </a:rPr>
              <a:t>According to the relationship obtained, the electrode potential is determined by the </a:t>
            </a:r>
            <a:r>
              <a:rPr lang="hu-HU" dirty="0" smtClean="0">
                <a:latin typeface="Times New Roman" panose="02020603050405020304" pitchFamily="18" charset="0"/>
                <a:cs typeface="Times New Roman" panose="02020603050405020304" pitchFamily="18" charset="0"/>
              </a:rPr>
              <a:t>known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KCl</a:t>
            </a:r>
            <a:r>
              <a:rPr lang="en-US" dirty="0">
                <a:latin typeface="Times New Roman" panose="02020603050405020304" pitchFamily="18" charset="0"/>
                <a:cs typeface="Times New Roman" panose="02020603050405020304" pitchFamily="18" charset="0"/>
              </a:rPr>
              <a:t> concentration</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addition, the electrode is not polarized, because the current flowing through the electrode can neither enrich nor reduce the concentration of silver ions at the surface of the metal due to the presence of solid </a:t>
            </a:r>
            <a:r>
              <a:rPr lang="en-US" dirty="0" err="1">
                <a:latin typeface="Times New Roman" panose="02020603050405020304" pitchFamily="18" charset="0"/>
                <a:cs typeface="Times New Roman" panose="02020603050405020304" pitchFamily="18" charset="0"/>
              </a:rPr>
              <a:t>AgCl</a:t>
            </a:r>
            <a:r>
              <a:rPr lang="en-US" dirty="0">
                <a:latin typeface="Times New Roman" panose="02020603050405020304" pitchFamily="18" charset="0"/>
                <a:cs typeface="Times New Roman" panose="02020603050405020304" pitchFamily="18" charset="0"/>
              </a:rPr>
              <a:t>(s), because the </a:t>
            </a:r>
            <a:r>
              <a:rPr lang="en-US" dirty="0" smtClean="0">
                <a:latin typeface="Times New Roman" panose="02020603050405020304" pitchFamily="18" charset="0"/>
                <a:cs typeface="Times New Roman" panose="02020603050405020304" pitchFamily="18" charset="0"/>
              </a:rPr>
              <a:t>excess </a:t>
            </a:r>
            <a:r>
              <a:rPr lang="en-US" dirty="0">
                <a:latin typeface="Times New Roman" panose="02020603050405020304" pitchFamily="18" charset="0"/>
                <a:cs typeface="Times New Roman" panose="02020603050405020304" pitchFamily="18" charset="0"/>
              </a:rPr>
              <a:t>of silver ions precipitates in the form of </a:t>
            </a:r>
            <a:r>
              <a:rPr lang="en-US" dirty="0" err="1">
                <a:latin typeface="Times New Roman" panose="02020603050405020304" pitchFamily="18" charset="0"/>
                <a:cs typeface="Times New Roman" panose="02020603050405020304" pitchFamily="18" charset="0"/>
              </a:rPr>
              <a:t>AgCl</a:t>
            </a:r>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if </a:t>
            </a:r>
            <a:r>
              <a:rPr lang="hu-HU" dirty="0" smtClean="0">
                <a:latin typeface="Times New Roman" panose="02020603050405020304" pitchFamily="18" charset="0"/>
                <a:cs typeface="Times New Roman" panose="02020603050405020304" pitchFamily="18" charset="0"/>
              </a:rPr>
              <a:t>silver ion concentration decreases</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dissolution of </a:t>
            </a:r>
            <a:r>
              <a:rPr lang="en-US" dirty="0" err="1">
                <a:latin typeface="Times New Roman" panose="02020603050405020304" pitchFamily="18" charset="0"/>
                <a:cs typeface="Times New Roman" panose="02020603050405020304" pitchFamily="18" charset="0"/>
              </a:rPr>
              <a:t>AgCl</a:t>
            </a:r>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begins. </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amounts</a:t>
            </a:r>
            <a:r>
              <a:rPr lang="hu-HU" dirty="0" smtClean="0">
                <a:latin typeface="Times New Roman" panose="02020603050405020304" pitchFamily="18" charset="0"/>
                <a:cs typeface="Times New Roman" panose="02020603050405020304" pitchFamily="18" charset="0"/>
              </a:rPr>
              <a:t> in the above processes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 so small that the chloride ion concentration practically does not change, so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concentration of </a:t>
            </a:r>
            <a:r>
              <a:rPr lang="hu-HU" dirty="0" smtClean="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silver </a:t>
            </a:r>
            <a:r>
              <a:rPr lang="en-US" dirty="0">
                <a:latin typeface="Times New Roman" panose="02020603050405020304" pitchFamily="18" charset="0"/>
                <a:cs typeface="Times New Roman" panose="02020603050405020304" pitchFamily="18" charset="0"/>
              </a:rPr>
              <a:t>ions,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electrode </a:t>
            </a:r>
            <a:r>
              <a:rPr lang="en-US" dirty="0" smtClean="0">
                <a:latin typeface="Times New Roman" panose="02020603050405020304" pitchFamily="18" charset="0"/>
                <a:cs typeface="Times New Roman" panose="02020603050405020304" pitchFamily="18" charset="0"/>
              </a:rPr>
              <a:t>potential</a:t>
            </a:r>
            <a:r>
              <a:rPr lang="hu-HU" dirty="0" smtClean="0">
                <a:latin typeface="Times New Roman" panose="02020603050405020304" pitchFamily="18" charset="0"/>
                <a:cs typeface="Times New Roman" panose="02020603050405020304" pitchFamily="18" charset="0"/>
              </a:rPr>
              <a:t>, is constant.</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CC99092A-8C81-47DF-BC07-53162664076B}"/>
                  </a:ext>
                </a:extLst>
              </p:cNvPr>
              <p:cNvSpPr txBox="1"/>
              <p:nvPr/>
            </p:nvSpPr>
            <p:spPr>
              <a:xfrm>
                <a:off x="620653" y="2131181"/>
                <a:ext cx="10939470" cy="9681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i="1" smtClean="0">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r>
                                <a:rPr lang="hu-HU" sz="2800" b="0" i="1" smtClean="0">
                                  <a:latin typeface="Cambria Math" panose="02040503050406030204" pitchFamily="18" charset="0"/>
                                  <a:ea typeface="Cambria Math" panose="02040503050406030204" pitchFamily="18" charset="0"/>
                                </a:rPr>
                                <m:t>𝐴𝑔</m:t>
                              </m:r>
                            </m:num>
                            <m:den>
                              <m:sSup>
                                <m:sSupPr>
                                  <m:ctrlPr>
                                    <a:rPr lang="hu-HU" sz="2800" i="1">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𝐴𝑔</m:t>
                                  </m:r>
                                </m:e>
                                <m:sup>
                                  <m:r>
                                    <a:rPr lang="hu-HU" sz="2800" i="1">
                                      <a:latin typeface="Cambria Math" panose="02040503050406030204" pitchFamily="18" charset="0"/>
                                      <a:ea typeface="Cambria Math" panose="02040503050406030204" pitchFamily="18" charset="0"/>
                                    </a:rPr>
                                    <m:t>+</m:t>
                                  </m:r>
                                </m:sup>
                              </m:sSup>
                            </m:den>
                          </m:f>
                        </m:sub>
                      </m:sSub>
                      <m:r>
                        <a:rPr lang="hu-HU" sz="2800" b="0" i="1" smtClean="0">
                          <a:latin typeface="Cambria Math" panose="02040503050406030204" pitchFamily="18" charset="0"/>
                          <a:ea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r>
                                <a:rPr lang="hu-HU" sz="2800" i="1">
                                  <a:latin typeface="Cambria Math" panose="02040503050406030204" pitchFamily="18" charset="0"/>
                                  <a:ea typeface="Cambria Math" panose="02040503050406030204" pitchFamily="18" charset="0"/>
                                </a:rPr>
                                <m:t>𝐴𝑔</m:t>
                              </m:r>
                            </m:num>
                            <m:den>
                              <m:sSup>
                                <m:sSupPr>
                                  <m:ctrlPr>
                                    <a:rPr lang="hu-HU" sz="2800" i="1">
                                      <a:latin typeface="Cambria Math" panose="02040503050406030204" pitchFamily="18" charset="0"/>
                                      <a:ea typeface="Cambria Math" panose="02040503050406030204" pitchFamily="18" charset="0"/>
                                    </a:rPr>
                                  </m:ctrlPr>
                                </m:sSupPr>
                                <m:e>
                                  <m:r>
                                    <a:rPr lang="hu-HU" sz="2800" i="1">
                                      <a:latin typeface="Cambria Math" panose="02040503050406030204" pitchFamily="18" charset="0"/>
                                      <a:ea typeface="Cambria Math" panose="02040503050406030204" pitchFamily="18" charset="0"/>
                                    </a:rPr>
                                    <m:t>𝐴𝑔</m:t>
                                  </m:r>
                                </m:e>
                                <m:sup>
                                  <m:r>
                                    <a:rPr lang="hu-HU" sz="2800" i="1">
                                      <a:latin typeface="Cambria Math" panose="02040503050406030204" pitchFamily="18" charset="0"/>
                                      <a:ea typeface="Cambria Math" panose="02040503050406030204" pitchFamily="18" charset="0"/>
                                    </a:rPr>
                                    <m:t>+</m:t>
                                  </m:r>
                                </m:sup>
                              </m:sSup>
                            </m:den>
                          </m:f>
                        </m:sub>
                        <m:sup>
                          <m:r>
                            <a:rPr lang="hu-HU" sz="2800" i="1">
                              <a:latin typeface="Cambria Math" panose="02040503050406030204" pitchFamily="18" charset="0"/>
                            </a:rPr>
                            <m:t>0</m:t>
                          </m:r>
                        </m:sup>
                      </m:sSubSup>
                      <m:r>
                        <a:rPr lang="hu-HU" sz="2800" i="1">
                          <a:latin typeface="Cambria Math" panose="02040503050406030204" pitchFamily="18" charset="0"/>
                        </a:rPr>
                        <m:t>+</m:t>
                      </m:r>
                      <m:f>
                        <m:fPr>
                          <m:ctrlPr>
                            <a:rPr lang="hu-HU" sz="2800" i="1" smtClean="0">
                              <a:latin typeface="Cambria Math" panose="02040503050406030204" pitchFamily="18" charset="0"/>
                            </a:rPr>
                          </m:ctrlPr>
                        </m:fPr>
                        <m:num>
                          <m:r>
                            <a:rPr lang="hu-HU" sz="2800" b="0" i="1" smtClean="0">
                              <a:latin typeface="Cambria Math" panose="02040503050406030204" pitchFamily="18" charset="0"/>
                            </a:rPr>
                            <m:t>𝑅𝑇</m:t>
                          </m:r>
                        </m:num>
                        <m:den>
                          <m:r>
                            <a:rPr lang="hu-HU" sz="2800" b="0" i="1" smtClean="0">
                              <a:latin typeface="Cambria Math" panose="02040503050406030204" pitchFamily="18" charset="0"/>
                            </a:rPr>
                            <m:t>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f>
                            <m:fPr>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b="0" i="1" smtClean="0">
                                          <a:latin typeface="Cambria Math" panose="02040503050406030204" pitchFamily="18" charset="0"/>
                                        </a:rPr>
                                        <m:t>𝐴𝑔</m:t>
                                      </m:r>
                                    </m:e>
                                    <m:sup>
                                      <m:r>
                                        <a:rPr lang="hu-HU" sz="2800" i="1">
                                          <a:latin typeface="Cambria Math" panose="02040503050406030204" pitchFamily="18" charset="0"/>
                                        </a:rPr>
                                        <m:t>+</m:t>
                                      </m:r>
                                    </m:sup>
                                  </m:sSup>
                                </m:e>
                              </m:d>
                            </m:num>
                            <m:den>
                              <m:r>
                                <a:rPr lang="hu-HU" sz="2800" i="1">
                                  <a:latin typeface="Cambria Math" panose="02040503050406030204" pitchFamily="18" charset="0"/>
                                </a:rPr>
                                <m:t>1</m:t>
                              </m:r>
                              <m:r>
                                <a:rPr lang="hu-HU" sz="2800" i="1">
                                  <a:latin typeface="Cambria Math" panose="02040503050406030204" pitchFamily="18" charset="0"/>
                                </a:rPr>
                                <m:t>𝑀</m:t>
                              </m:r>
                            </m:den>
                          </m:f>
                        </m:e>
                      </m:d>
                      <m:r>
                        <a:rPr lang="hu-HU" sz="2800" b="0" i="1" smtClean="0">
                          <a:latin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r>
                                <a:rPr lang="hu-HU" sz="2800" i="1">
                                  <a:latin typeface="Cambria Math" panose="02040503050406030204" pitchFamily="18" charset="0"/>
                                  <a:ea typeface="Cambria Math" panose="02040503050406030204" pitchFamily="18" charset="0"/>
                                </a:rPr>
                                <m:t>𝐴𝑔</m:t>
                              </m:r>
                            </m:num>
                            <m:den>
                              <m:sSup>
                                <m:sSupPr>
                                  <m:ctrlPr>
                                    <a:rPr lang="hu-HU" sz="2800" i="1">
                                      <a:latin typeface="Cambria Math" panose="02040503050406030204" pitchFamily="18" charset="0"/>
                                      <a:ea typeface="Cambria Math" panose="02040503050406030204" pitchFamily="18" charset="0"/>
                                    </a:rPr>
                                  </m:ctrlPr>
                                </m:sSupPr>
                                <m:e>
                                  <m:r>
                                    <a:rPr lang="hu-HU" sz="2800" i="1">
                                      <a:latin typeface="Cambria Math" panose="02040503050406030204" pitchFamily="18" charset="0"/>
                                      <a:ea typeface="Cambria Math" panose="02040503050406030204" pitchFamily="18" charset="0"/>
                                    </a:rPr>
                                    <m:t>𝐴𝑔</m:t>
                                  </m:r>
                                </m:e>
                                <m:sup>
                                  <m:r>
                                    <a:rPr lang="hu-HU" sz="2800" i="1">
                                      <a:latin typeface="Cambria Math" panose="02040503050406030204" pitchFamily="18" charset="0"/>
                                      <a:ea typeface="Cambria Math" panose="02040503050406030204" pitchFamily="18" charset="0"/>
                                    </a:rPr>
                                    <m:t>+</m:t>
                                  </m:r>
                                </m:sup>
                              </m:sSup>
                            </m:den>
                          </m:f>
                        </m:sub>
                        <m:sup>
                          <m:r>
                            <a:rPr lang="hu-HU" sz="2800" i="1">
                              <a:latin typeface="Cambria Math" panose="02040503050406030204" pitchFamily="18" charset="0"/>
                            </a:rPr>
                            <m:t>0</m:t>
                          </m:r>
                        </m:sup>
                      </m:sSubSup>
                      <m:r>
                        <a:rPr lang="hu-HU" sz="2800" i="1">
                          <a:latin typeface="Cambria Math" panose="02040503050406030204" pitchFamily="18" charset="0"/>
                        </a:rPr>
                        <m:t>+</m:t>
                      </m:r>
                      <m:f>
                        <m:fPr>
                          <m:ctrlPr>
                            <a:rPr lang="hu-HU" sz="2800" i="1">
                              <a:latin typeface="Cambria Math" panose="02040503050406030204" pitchFamily="18" charset="0"/>
                            </a:rPr>
                          </m:ctrlPr>
                        </m:fPr>
                        <m:num>
                          <m:r>
                            <a:rPr lang="hu-HU" sz="2800" i="1">
                              <a:latin typeface="Cambria Math" panose="02040503050406030204" pitchFamily="18" charset="0"/>
                            </a:rPr>
                            <m:t>𝑅𝑇</m:t>
                          </m:r>
                        </m:num>
                        <m:den>
                          <m:r>
                            <a:rPr lang="hu-HU" sz="2800" i="1">
                              <a:latin typeface="Cambria Math" panose="02040503050406030204" pitchFamily="18" charset="0"/>
                            </a:rPr>
                            <m:t>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f>
                            <m:fPr>
                              <m:ctrlPr>
                                <a:rPr lang="hu-HU" sz="2800" i="1">
                                  <a:latin typeface="Cambria Math" panose="02040503050406030204" pitchFamily="18" charset="0"/>
                                </a:rPr>
                              </m:ctrlPr>
                            </m:fPr>
                            <m:num>
                              <m:sSub>
                                <m:sSubPr>
                                  <m:ctrlPr>
                                    <a:rPr lang="hu-HU" sz="2800" i="1">
                                      <a:latin typeface="Cambria Math" panose="02040503050406030204" pitchFamily="18" charset="0"/>
                                    </a:rPr>
                                  </m:ctrlPr>
                                </m:sSubPr>
                                <m:e>
                                  <m:r>
                                    <a:rPr lang="hu-HU" sz="2800" i="1">
                                      <a:latin typeface="Cambria Math" panose="02040503050406030204" pitchFamily="18" charset="0"/>
                                    </a:rPr>
                                    <m:t>𝐾</m:t>
                                  </m:r>
                                </m:e>
                                <m:sub>
                                  <m:r>
                                    <a:rPr lang="hu-HU" sz="2800" i="1">
                                      <a:latin typeface="Cambria Math" panose="02040503050406030204" pitchFamily="18" charset="0"/>
                                    </a:rPr>
                                    <m:t>𝑠𝑝</m:t>
                                  </m:r>
                                </m:sub>
                              </m:sSub>
                              <m:d>
                                <m:dPr>
                                  <m:ctrlPr>
                                    <a:rPr lang="hu-HU" sz="2800" i="1">
                                      <a:latin typeface="Cambria Math" panose="02040503050406030204" pitchFamily="18" charset="0"/>
                                    </a:rPr>
                                  </m:ctrlPr>
                                </m:dPr>
                                <m:e>
                                  <m:r>
                                    <a:rPr lang="hu-HU" sz="2800" i="1">
                                      <a:latin typeface="Cambria Math" panose="02040503050406030204" pitchFamily="18" charset="0"/>
                                    </a:rPr>
                                    <m:t>𝐴𝑔𝐶𝑙</m:t>
                                  </m:r>
                                </m:e>
                              </m:d>
                            </m:num>
                            <m:den>
                              <m:d>
                                <m:dPr>
                                  <m:ctrlPr>
                                    <a:rPr lang="hu-HU" sz="2800" i="1">
                                      <a:latin typeface="Cambria Math" panose="02040503050406030204" pitchFamily="18" charset="0"/>
                                    </a:rPr>
                                  </m:ctrlPr>
                                </m:dPr>
                                <m:e>
                                  <m:f>
                                    <m:fPr>
                                      <m:type m:val="lin"/>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𝐶𝑙</m:t>
                                              </m:r>
                                            </m:e>
                                            <m:sup>
                                              <m:r>
                                                <a:rPr lang="hu-HU" sz="2800" i="1">
                                                  <a:latin typeface="Cambria Math" panose="02040503050406030204" pitchFamily="18" charset="0"/>
                                                </a:rPr>
                                                <m:t>−</m:t>
                                              </m:r>
                                            </m:sup>
                                          </m:sSup>
                                        </m:e>
                                      </m:d>
                                    </m:num>
                                    <m:den>
                                      <m:r>
                                        <a:rPr lang="hu-HU" sz="2800" i="1">
                                          <a:latin typeface="Cambria Math" panose="02040503050406030204" pitchFamily="18" charset="0"/>
                                        </a:rPr>
                                        <m:t>1</m:t>
                                      </m:r>
                                      <m:r>
                                        <a:rPr lang="hu-HU" sz="2800" i="1">
                                          <a:latin typeface="Cambria Math" panose="02040503050406030204" pitchFamily="18" charset="0"/>
                                        </a:rPr>
                                        <m:t>𝑀</m:t>
                                      </m:r>
                                    </m:den>
                                  </m:f>
                                </m:e>
                              </m:d>
                            </m:den>
                          </m:f>
                        </m:e>
                      </m:d>
                    </m:oMath>
                  </m:oMathPara>
                </a14:m>
                <a:endParaRPr lang="hu-HU" sz="2800" dirty="0"/>
              </a:p>
            </p:txBody>
          </p:sp>
        </mc:Choice>
        <mc:Fallback xmlns="">
          <p:sp>
            <p:nvSpPr>
              <p:cNvPr id="5" name="Szövegdoboz 4">
                <a:extLst>
                  <a:ext uri="{FF2B5EF4-FFF2-40B4-BE49-F238E27FC236}">
                    <a16:creationId xmlns:a16="http://schemas.microsoft.com/office/drawing/2014/main" id="{CC99092A-8C81-47DF-BC07-53162664076B}"/>
                  </a:ext>
                </a:extLst>
              </p:cNvPr>
              <p:cNvSpPr txBox="1">
                <a:spLocks noRot="1" noChangeAspect="1" noMove="1" noResize="1" noEditPoints="1" noAdjustHandles="1" noChangeArrowheads="1" noChangeShapeType="1" noTextEdit="1"/>
              </p:cNvSpPr>
              <p:nvPr/>
            </p:nvSpPr>
            <p:spPr>
              <a:xfrm>
                <a:off x="620653" y="2131181"/>
                <a:ext cx="10939470" cy="968150"/>
              </a:xfrm>
              <a:prstGeom prst="rect">
                <a:avLst/>
              </a:prstGeom>
              <a:blipFill>
                <a:blip r:embed="rId3"/>
                <a:stretch>
                  <a:fillRect/>
                </a:stretch>
              </a:blipFill>
            </p:spPr>
            <p:txBody>
              <a:bodyPr/>
              <a:lstStyle/>
              <a:p>
                <a:r>
                  <a:rPr lang="hu-HU">
                    <a:noFill/>
                  </a:rPr>
                  <a:t> </a:t>
                </a:r>
              </a:p>
            </p:txBody>
          </p:sp>
        </mc:Fallback>
      </mc:AlternateContent>
      <p:sp>
        <p:nvSpPr>
          <p:cNvPr id="6"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Nernst equation for </a:t>
            </a:r>
            <a:r>
              <a:rPr lang="en-US" dirty="0">
                <a:latin typeface="Times New Roman" panose="02020603050405020304" pitchFamily="18" charset="0"/>
                <a:cs typeface="Times New Roman" panose="02020603050405020304" pitchFamily="18" charset="0"/>
              </a:rPr>
              <a:t>metal-insoluble salt electrode</a:t>
            </a:r>
            <a:r>
              <a:rPr lang="hu-HU" dirty="0">
                <a:latin typeface="Times New Roman" panose="02020603050405020304" pitchFamily="18" charset="0"/>
                <a:cs typeface="Times New Roman" panose="02020603050405020304" pitchFamily="18" charset="0"/>
              </a:rPr>
              <a:t>s</a:t>
            </a:r>
          </a:p>
        </p:txBody>
      </p:sp>
    </p:spTree>
    <p:extLst>
      <p:ext uri="{BB962C8B-B14F-4D97-AF65-F5344CB8AC3E}">
        <p14:creationId xmlns:p14="http://schemas.microsoft.com/office/powerpoint/2010/main" val="255321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grpId="0"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additive="base">
                                        <p:cTn id="1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églalap 5">
            <a:extLst>
              <a:ext uri="{FF2B5EF4-FFF2-40B4-BE49-F238E27FC236}">
                <a16:creationId xmlns:a16="http://schemas.microsoft.com/office/drawing/2014/main" id="{CFB9A314-1F69-4A10-BA44-B8190867B50B}"/>
              </a:ext>
            </a:extLst>
          </p:cNvPr>
          <p:cNvSpPr/>
          <p:nvPr/>
        </p:nvSpPr>
        <p:spPr>
          <a:xfrm>
            <a:off x="2587829" y="3135086"/>
            <a:ext cx="6943318" cy="358246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49" name="Csoportba foglalás 48">
            <a:extLst>
              <a:ext uri="{FF2B5EF4-FFF2-40B4-BE49-F238E27FC236}">
                <a16:creationId xmlns:a16="http://schemas.microsoft.com/office/drawing/2014/main" id="{DCAF9DBD-6D00-4C2A-8A72-B222AAB1D503}"/>
              </a:ext>
            </a:extLst>
          </p:cNvPr>
          <p:cNvGrpSpPr/>
          <p:nvPr/>
        </p:nvGrpSpPr>
        <p:grpSpPr>
          <a:xfrm>
            <a:off x="3460652" y="2169500"/>
            <a:ext cx="1944108" cy="4207622"/>
            <a:chOff x="3460652" y="2024360"/>
            <a:chExt cx="1944108" cy="4207622"/>
          </a:xfrm>
        </p:grpSpPr>
        <p:sp>
          <p:nvSpPr>
            <p:cNvPr id="4" name="Ellipszis 3">
              <a:extLst>
                <a:ext uri="{FF2B5EF4-FFF2-40B4-BE49-F238E27FC236}">
                  <a16:creationId xmlns:a16="http://schemas.microsoft.com/office/drawing/2014/main" id="{E3533203-0EC0-4877-92BF-05781A3B6184}"/>
                </a:ext>
              </a:extLst>
            </p:cNvPr>
            <p:cNvSpPr/>
            <p:nvPr/>
          </p:nvSpPr>
          <p:spPr>
            <a:xfrm>
              <a:off x="3460652" y="4287874"/>
              <a:ext cx="1944108" cy="1944108"/>
            </a:xfrm>
            <a:prstGeom prst="ellipse">
              <a:avLst/>
            </a:prstGeom>
            <a:solidFill>
              <a:schemeClr val="accent1">
                <a:lumMod val="60000"/>
                <a:lumOff val="40000"/>
              </a:schemeClr>
            </a:solidFill>
            <a:ln w="101600">
              <a:solidFill>
                <a:srgbClr val="2E0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9" name="Egyenes összekötő 8">
              <a:extLst>
                <a:ext uri="{FF2B5EF4-FFF2-40B4-BE49-F238E27FC236}">
                  <a16:creationId xmlns:a16="http://schemas.microsoft.com/office/drawing/2014/main" id="{DE04B415-78CD-4A3C-B9B4-6AA577DD776E}"/>
                </a:ext>
              </a:extLst>
            </p:cNvPr>
            <p:cNvCxnSpPr/>
            <p:nvPr/>
          </p:nvCxnSpPr>
          <p:spPr>
            <a:xfrm>
              <a:off x="4392118" y="2024360"/>
              <a:ext cx="0" cy="328284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églalap 4">
              <a:extLst>
                <a:ext uri="{FF2B5EF4-FFF2-40B4-BE49-F238E27FC236}">
                  <a16:creationId xmlns:a16="http://schemas.microsoft.com/office/drawing/2014/main" id="{703851DD-AEED-400F-AC87-7ACBF86C6568}"/>
                </a:ext>
              </a:extLst>
            </p:cNvPr>
            <p:cNvSpPr/>
            <p:nvPr/>
          </p:nvSpPr>
          <p:spPr>
            <a:xfrm>
              <a:off x="3672590" y="2623965"/>
              <a:ext cx="1558977" cy="2090244"/>
            </a:xfrm>
            <a:prstGeom prst="rect">
              <a:avLst/>
            </a:prstGeom>
            <a:ln w="63500">
              <a:solidFill>
                <a:srgbClr val="2E0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Combined glass electrode</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915763"/>
          </a:xfrm>
        </p:spPr>
        <p:txBody>
          <a:bodyPr>
            <a:normAutofit/>
          </a:bodyPr>
          <a:lstStyle/>
          <a:p>
            <a:r>
              <a:rPr lang="hu-HU" dirty="0" smtClean="0">
                <a:latin typeface="Times New Roman" panose="02020603050405020304" pitchFamily="18" charset="0"/>
                <a:cs typeface="Times New Roman" panose="02020603050405020304" pitchFamily="18" charset="0"/>
              </a:rPr>
              <a:t>Everyone, who works in a lab</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will probably </a:t>
            </a:r>
            <a:r>
              <a:rPr lang="hu-HU" dirty="0" smtClean="0">
                <a:latin typeface="Times New Roman" panose="02020603050405020304" pitchFamily="18" charset="0"/>
                <a:cs typeface="Times New Roman" panose="02020603050405020304" pitchFamily="18" charset="0"/>
              </a:rPr>
              <a:t>meet with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combined </a:t>
            </a:r>
            <a:r>
              <a:rPr lang="en-US" dirty="0">
                <a:latin typeface="Times New Roman" panose="02020603050405020304" pitchFamily="18" charset="0"/>
                <a:cs typeface="Times New Roman" panose="02020603050405020304" pitchFamily="18" charset="0"/>
              </a:rPr>
              <a:t>glass electrode</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p:txBody>
      </p:sp>
      <p:sp>
        <p:nvSpPr>
          <p:cNvPr id="25" name="Szövegdoboz 24">
            <a:extLst>
              <a:ext uri="{FF2B5EF4-FFF2-40B4-BE49-F238E27FC236}">
                <a16:creationId xmlns:a16="http://schemas.microsoft.com/office/drawing/2014/main" id="{35AB622E-AD0C-4D3D-A5F5-BF5163F988BD}"/>
              </a:ext>
            </a:extLst>
          </p:cNvPr>
          <p:cNvSpPr txBox="1"/>
          <p:nvPr/>
        </p:nvSpPr>
        <p:spPr>
          <a:xfrm>
            <a:off x="6085317" y="3297159"/>
            <a:ext cx="3262432"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solution to be studied</a:t>
            </a:r>
            <a:endParaRPr lang="hu-HU" sz="2800" dirty="0">
              <a:latin typeface="Times New Roman" panose="02020603050405020304" pitchFamily="18" charset="0"/>
              <a:cs typeface="Times New Roman" panose="02020603050405020304" pitchFamily="18" charset="0"/>
            </a:endParaRPr>
          </a:p>
        </p:txBody>
      </p:sp>
      <p:grpSp>
        <p:nvGrpSpPr>
          <p:cNvPr id="56" name="Csoportba foglalás 55">
            <a:extLst>
              <a:ext uri="{FF2B5EF4-FFF2-40B4-BE49-F238E27FC236}">
                <a16:creationId xmlns:a16="http://schemas.microsoft.com/office/drawing/2014/main" id="{E7F334E4-2024-49C0-82C1-082BACC4F748}"/>
              </a:ext>
            </a:extLst>
          </p:cNvPr>
          <p:cNvGrpSpPr/>
          <p:nvPr/>
        </p:nvGrpSpPr>
        <p:grpSpPr>
          <a:xfrm>
            <a:off x="3632407" y="2184490"/>
            <a:ext cx="4403070" cy="2639532"/>
            <a:chOff x="3632407" y="2184490"/>
            <a:chExt cx="4403070" cy="2639532"/>
          </a:xfrm>
        </p:grpSpPr>
        <p:cxnSp>
          <p:nvCxnSpPr>
            <p:cNvPr id="22" name="Egyenes összekötő nyíllal 21">
              <a:extLst>
                <a:ext uri="{FF2B5EF4-FFF2-40B4-BE49-F238E27FC236}">
                  <a16:creationId xmlns:a16="http://schemas.microsoft.com/office/drawing/2014/main" id="{0E4A203D-EC61-4018-A428-E9F11FA9EB3A}"/>
                </a:ext>
              </a:extLst>
            </p:cNvPr>
            <p:cNvCxnSpPr>
              <a:cxnSpLocks/>
            </p:cNvCxnSpPr>
            <p:nvPr/>
          </p:nvCxnSpPr>
          <p:spPr>
            <a:xfrm>
              <a:off x="4484536" y="4692669"/>
              <a:ext cx="357808" cy="0"/>
            </a:xfrm>
            <a:prstGeom prst="straightConnector1">
              <a:avLst/>
            </a:prstGeom>
            <a:ln w="50800">
              <a:solidFill>
                <a:srgbClr val="FF0000"/>
              </a:solidFill>
              <a:tailEnd type="stealth"/>
            </a:ln>
          </p:spPr>
          <p:style>
            <a:lnRef idx="1">
              <a:schemeClr val="accent1"/>
            </a:lnRef>
            <a:fillRef idx="0">
              <a:schemeClr val="accent1"/>
            </a:fillRef>
            <a:effectRef idx="0">
              <a:schemeClr val="accent1"/>
            </a:effectRef>
            <a:fontRef idx="minor">
              <a:schemeClr val="tx1"/>
            </a:fontRef>
          </p:style>
        </p:cxnSp>
        <p:grpSp>
          <p:nvGrpSpPr>
            <p:cNvPr id="50" name="Csoportba foglalás 49">
              <a:extLst>
                <a:ext uri="{FF2B5EF4-FFF2-40B4-BE49-F238E27FC236}">
                  <a16:creationId xmlns:a16="http://schemas.microsoft.com/office/drawing/2014/main" id="{FA4BA08C-2602-4774-9B64-742E3AEEFD59}"/>
                </a:ext>
              </a:extLst>
            </p:cNvPr>
            <p:cNvGrpSpPr/>
            <p:nvPr/>
          </p:nvGrpSpPr>
          <p:grpSpPr>
            <a:xfrm>
              <a:off x="3632407" y="2184490"/>
              <a:ext cx="4403070" cy="2639532"/>
              <a:chOff x="3632407" y="2039350"/>
              <a:chExt cx="4403070" cy="2639532"/>
            </a:xfrm>
          </p:grpSpPr>
          <p:cxnSp>
            <p:nvCxnSpPr>
              <p:cNvPr id="10" name="Egyenes összekötő 9">
                <a:extLst>
                  <a:ext uri="{FF2B5EF4-FFF2-40B4-BE49-F238E27FC236}">
                    <a16:creationId xmlns:a16="http://schemas.microsoft.com/office/drawing/2014/main" id="{CBF786FE-E80F-488F-B8DB-74B7837AFE92}"/>
                  </a:ext>
                </a:extLst>
              </p:cNvPr>
              <p:cNvCxnSpPr>
                <a:cxnSpLocks/>
              </p:cNvCxnSpPr>
              <p:nvPr/>
            </p:nvCxnSpPr>
            <p:spPr>
              <a:xfrm>
                <a:off x="4829331" y="2039350"/>
                <a:ext cx="0" cy="255082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églalap 13">
                <a:extLst>
                  <a:ext uri="{FF2B5EF4-FFF2-40B4-BE49-F238E27FC236}">
                    <a16:creationId xmlns:a16="http://schemas.microsoft.com/office/drawing/2014/main" id="{92CF522F-9DD2-4F70-8050-BE7268EA9CC4}"/>
                  </a:ext>
                </a:extLst>
              </p:cNvPr>
              <p:cNvSpPr/>
              <p:nvPr/>
            </p:nvSpPr>
            <p:spPr>
              <a:xfrm>
                <a:off x="4751883" y="3388464"/>
                <a:ext cx="164891" cy="10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Szövegdoboz 14">
                <a:extLst>
                  <a:ext uri="{FF2B5EF4-FFF2-40B4-BE49-F238E27FC236}">
                    <a16:creationId xmlns:a16="http://schemas.microsoft.com/office/drawing/2014/main" id="{69E4B265-777C-47F7-B859-0BB27D0E6EBB}"/>
                  </a:ext>
                </a:extLst>
              </p:cNvPr>
              <p:cNvSpPr txBox="1"/>
              <p:nvPr/>
            </p:nvSpPr>
            <p:spPr>
              <a:xfrm>
                <a:off x="3643008" y="2734879"/>
                <a:ext cx="1008609"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KCl</a:t>
                </a:r>
                <a:r>
                  <a:rPr lang="hu-HU" sz="2800" baseline="-25000" dirty="0" smtClean="0">
                    <a:latin typeface="Times New Roman" panose="02020603050405020304" pitchFamily="18" charset="0"/>
                    <a:cs typeface="Times New Roman" panose="02020603050405020304" pitchFamily="18" charset="0"/>
                  </a:rPr>
                  <a:t>(l)</a:t>
                </a:r>
                <a:endParaRPr lang="hu-HU" sz="2800" baseline="-25000" dirty="0">
                  <a:latin typeface="Times New Roman" panose="02020603050405020304" pitchFamily="18" charset="0"/>
                  <a:cs typeface="Times New Roman" panose="02020603050405020304" pitchFamily="18" charset="0"/>
                </a:endParaRPr>
              </a:p>
            </p:txBody>
          </p:sp>
          <p:sp>
            <p:nvSpPr>
              <p:cNvPr id="16" name="Téglalap 15">
                <a:extLst>
                  <a:ext uri="{FF2B5EF4-FFF2-40B4-BE49-F238E27FC236}">
                    <a16:creationId xmlns:a16="http://schemas.microsoft.com/office/drawing/2014/main" id="{3FD74108-8FA1-4C7B-9BBC-672CFD41CEB0}"/>
                  </a:ext>
                </a:extLst>
              </p:cNvPr>
              <p:cNvSpPr/>
              <p:nvPr/>
            </p:nvSpPr>
            <p:spPr>
              <a:xfrm>
                <a:off x="5194548" y="4287874"/>
                <a:ext cx="72000" cy="216000"/>
              </a:xfrm>
              <a:prstGeom prst="rect">
                <a:avLst/>
              </a:prstGeom>
              <a:pattFill prst="lgConfetti">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7" name="Szövegdoboz 16">
                <a:extLst>
                  <a:ext uri="{FF2B5EF4-FFF2-40B4-BE49-F238E27FC236}">
                    <a16:creationId xmlns:a16="http://schemas.microsoft.com/office/drawing/2014/main" id="{8887B316-800A-4E08-B208-75714169D088}"/>
                  </a:ext>
                </a:extLst>
              </p:cNvPr>
              <p:cNvSpPr txBox="1"/>
              <p:nvPr/>
            </p:nvSpPr>
            <p:spPr>
              <a:xfrm>
                <a:off x="3632407" y="3247888"/>
                <a:ext cx="1215397" cy="523220"/>
              </a:xfrm>
              <a:prstGeom prst="rect">
                <a:avLst/>
              </a:prstGeom>
              <a:noFill/>
            </p:spPr>
            <p:txBody>
              <a:bodyPr wrap="none" rtlCol="0">
                <a:spAutoFit/>
              </a:bodyPr>
              <a:lstStyle/>
              <a:p>
                <a:r>
                  <a:rPr lang="hu-HU" sz="2800" dirty="0" err="1">
                    <a:latin typeface="Times New Roman" panose="02020603050405020304" pitchFamily="18" charset="0"/>
                    <a:cs typeface="Times New Roman" panose="02020603050405020304" pitchFamily="18" charset="0"/>
                  </a:rPr>
                  <a:t>AgCl</a:t>
                </a:r>
                <a:r>
                  <a:rPr lang="hu-HU" sz="2800" baseline="-25000" dirty="0">
                    <a:latin typeface="Times New Roman" panose="02020603050405020304" pitchFamily="18" charset="0"/>
                    <a:cs typeface="Times New Roman" panose="02020603050405020304" pitchFamily="18" charset="0"/>
                  </a:rPr>
                  <a:t>(s)</a:t>
                </a:r>
              </a:p>
            </p:txBody>
          </p:sp>
          <p:sp>
            <p:nvSpPr>
              <p:cNvPr id="21" name="Szövegdoboz 20">
                <a:extLst>
                  <a:ext uri="{FF2B5EF4-FFF2-40B4-BE49-F238E27FC236}">
                    <a16:creationId xmlns:a16="http://schemas.microsoft.com/office/drawing/2014/main" id="{040ABA75-537B-420F-B66B-4A683AB841A1}"/>
                  </a:ext>
                </a:extLst>
              </p:cNvPr>
              <p:cNvSpPr txBox="1"/>
              <p:nvPr/>
            </p:nvSpPr>
            <p:spPr>
              <a:xfrm>
                <a:off x="3689391" y="4155662"/>
                <a:ext cx="877163" cy="523220"/>
              </a:xfrm>
              <a:prstGeom prst="rect">
                <a:avLst/>
              </a:prstGeom>
              <a:noFill/>
            </p:spPr>
            <p:txBody>
              <a:bodyPr wrap="none" rtlCol="0">
                <a:spAutoFit/>
              </a:bodyPr>
              <a:lstStyle/>
              <a:p>
                <a:r>
                  <a:rPr lang="hu-HU" sz="2800" dirty="0" err="1">
                    <a:latin typeface="Times New Roman" panose="02020603050405020304" pitchFamily="18" charset="0"/>
                    <a:cs typeface="Times New Roman" panose="02020603050405020304" pitchFamily="18" charset="0"/>
                  </a:rPr>
                  <a:t>Ag</a:t>
                </a:r>
                <a:r>
                  <a:rPr lang="hu-HU" sz="2800" baseline="-25000" dirty="0">
                    <a:latin typeface="Times New Roman" panose="02020603050405020304" pitchFamily="18" charset="0"/>
                    <a:cs typeface="Times New Roman" panose="02020603050405020304" pitchFamily="18" charset="0"/>
                  </a:rPr>
                  <a:t>(s)</a:t>
                </a:r>
              </a:p>
            </p:txBody>
          </p:sp>
          <p:sp>
            <p:nvSpPr>
              <p:cNvPr id="26" name="Szövegdoboz 25">
                <a:extLst>
                  <a:ext uri="{FF2B5EF4-FFF2-40B4-BE49-F238E27FC236}">
                    <a16:creationId xmlns:a16="http://schemas.microsoft.com/office/drawing/2014/main" id="{15F9FF2B-EE66-4BB2-9248-ADC18973C002}"/>
                  </a:ext>
                </a:extLst>
              </p:cNvPr>
              <p:cNvSpPr txBox="1"/>
              <p:nvPr/>
            </p:nvSpPr>
            <p:spPr>
              <a:xfrm>
                <a:off x="5848660" y="4057140"/>
                <a:ext cx="2186817"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sintered glass</a:t>
                </a:r>
                <a:endParaRPr lang="hu-HU" sz="2800" dirty="0">
                  <a:latin typeface="Times New Roman" panose="02020603050405020304" pitchFamily="18" charset="0"/>
                  <a:cs typeface="Times New Roman" panose="02020603050405020304" pitchFamily="18" charset="0"/>
                </a:endParaRPr>
              </a:p>
            </p:txBody>
          </p:sp>
          <p:cxnSp>
            <p:nvCxnSpPr>
              <p:cNvPr id="27" name="Egyenes összekötő nyíllal 26">
                <a:extLst>
                  <a:ext uri="{FF2B5EF4-FFF2-40B4-BE49-F238E27FC236}">
                    <a16:creationId xmlns:a16="http://schemas.microsoft.com/office/drawing/2014/main" id="{EF839A8A-DB2A-4DEF-895E-55A0165629C6}"/>
                  </a:ext>
                </a:extLst>
              </p:cNvPr>
              <p:cNvCxnSpPr>
                <a:cxnSpLocks/>
              </p:cNvCxnSpPr>
              <p:nvPr/>
            </p:nvCxnSpPr>
            <p:spPr>
              <a:xfrm flipH="1">
                <a:off x="5306519" y="4392805"/>
                <a:ext cx="494675" cy="0"/>
              </a:xfrm>
              <a:prstGeom prst="straightConnector1">
                <a:avLst/>
              </a:prstGeom>
              <a:ln w="50800">
                <a:solidFill>
                  <a:srgbClr val="FF0000"/>
                </a:solidFill>
                <a:tailEnd type="stealth"/>
              </a:ln>
            </p:spPr>
            <p:style>
              <a:lnRef idx="1">
                <a:schemeClr val="accent1"/>
              </a:lnRef>
              <a:fillRef idx="0">
                <a:schemeClr val="accent1"/>
              </a:fillRef>
              <a:effectRef idx="0">
                <a:schemeClr val="accent1"/>
              </a:effectRef>
              <a:fontRef idx="minor">
                <a:schemeClr val="tx1"/>
              </a:fontRef>
            </p:style>
          </p:cxnSp>
        </p:grpSp>
        <p:cxnSp>
          <p:nvCxnSpPr>
            <p:cNvPr id="19" name="Egyenes összekötő nyíllal 18">
              <a:extLst>
                <a:ext uri="{FF2B5EF4-FFF2-40B4-BE49-F238E27FC236}">
                  <a16:creationId xmlns:a16="http://schemas.microsoft.com/office/drawing/2014/main" id="{E8791DA3-FAC1-4BB1-9076-0E505B40FFAA}"/>
                </a:ext>
              </a:extLst>
            </p:cNvPr>
            <p:cNvCxnSpPr>
              <a:cxnSpLocks/>
            </p:cNvCxnSpPr>
            <p:nvPr/>
          </p:nvCxnSpPr>
          <p:spPr>
            <a:xfrm>
              <a:off x="4452730" y="3857782"/>
              <a:ext cx="393590" cy="397565"/>
            </a:xfrm>
            <a:prstGeom prst="straightConnector1">
              <a:avLst/>
            </a:prstGeom>
            <a:ln w="50800">
              <a:solidFill>
                <a:srgbClr val="FF0000"/>
              </a:solidFill>
              <a:tailEnd type="stealth"/>
            </a:ln>
          </p:spPr>
          <p:style>
            <a:lnRef idx="1">
              <a:schemeClr val="accent1"/>
            </a:lnRef>
            <a:fillRef idx="0">
              <a:schemeClr val="accent1"/>
            </a:fillRef>
            <a:effectRef idx="0">
              <a:schemeClr val="accent1"/>
            </a:effectRef>
            <a:fontRef idx="minor">
              <a:schemeClr val="tx1"/>
            </a:fontRef>
          </p:style>
        </p:cxnSp>
      </p:grpSp>
      <p:sp>
        <p:nvSpPr>
          <p:cNvPr id="7" name="Szövegdoboz 6">
            <a:extLst>
              <a:ext uri="{FF2B5EF4-FFF2-40B4-BE49-F238E27FC236}">
                <a16:creationId xmlns:a16="http://schemas.microsoft.com/office/drawing/2014/main" id="{8FA9FA5B-F641-4B96-883D-E446CA7CFD79}"/>
              </a:ext>
            </a:extLst>
          </p:cNvPr>
          <p:cNvSpPr txBox="1"/>
          <p:nvPr/>
        </p:nvSpPr>
        <p:spPr>
          <a:xfrm>
            <a:off x="3920492" y="5404505"/>
            <a:ext cx="1056636"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buffer</a:t>
            </a:r>
            <a:endParaRPr lang="hu-HU" sz="2800" dirty="0">
              <a:latin typeface="Times New Roman" panose="02020603050405020304" pitchFamily="18" charset="0"/>
              <a:cs typeface="Times New Roman" panose="02020603050405020304" pitchFamily="18" charset="0"/>
            </a:endParaRPr>
          </a:p>
        </p:txBody>
      </p:sp>
      <p:grpSp>
        <p:nvGrpSpPr>
          <p:cNvPr id="55" name="Csoportba foglalás 54">
            <a:extLst>
              <a:ext uri="{FF2B5EF4-FFF2-40B4-BE49-F238E27FC236}">
                <a16:creationId xmlns:a16="http://schemas.microsoft.com/office/drawing/2014/main" id="{B9AC59ED-23B9-4318-8079-2ABC6CD9C184}"/>
              </a:ext>
            </a:extLst>
          </p:cNvPr>
          <p:cNvGrpSpPr/>
          <p:nvPr/>
        </p:nvGrpSpPr>
        <p:grpSpPr>
          <a:xfrm>
            <a:off x="3415188" y="4919309"/>
            <a:ext cx="2002608" cy="1480701"/>
            <a:chOff x="3415188" y="4919309"/>
            <a:chExt cx="2002608" cy="1480701"/>
          </a:xfrm>
        </p:grpSpPr>
        <p:sp>
          <p:nvSpPr>
            <p:cNvPr id="30" name="Szövegdoboz 29">
              <a:extLst>
                <a:ext uri="{FF2B5EF4-FFF2-40B4-BE49-F238E27FC236}">
                  <a16:creationId xmlns:a16="http://schemas.microsoft.com/office/drawing/2014/main" id="{5C4C900D-66A5-4877-87AF-7C1B06EF2153}"/>
                </a:ext>
              </a:extLst>
            </p:cNvPr>
            <p:cNvSpPr txBox="1"/>
            <p:nvPr/>
          </p:nvSpPr>
          <p:spPr>
            <a:xfrm>
              <a:off x="3469052" y="4919309"/>
              <a:ext cx="300082" cy="369332"/>
            </a:xfrm>
            <a:prstGeom prst="rect">
              <a:avLst/>
            </a:prstGeom>
            <a:noFill/>
          </p:spPr>
          <p:txBody>
            <a:bodyPr wrap="none" rtlCol="0">
              <a:spAutoFit/>
            </a:bodyPr>
            <a:lstStyle/>
            <a:p>
              <a:r>
                <a:rPr lang="hu-HU" dirty="0">
                  <a:solidFill>
                    <a:srgbClr val="FF0000"/>
                  </a:solidFill>
                </a:rPr>
                <a:t>+</a:t>
              </a:r>
            </a:p>
          </p:txBody>
        </p:sp>
        <p:sp>
          <p:nvSpPr>
            <p:cNvPr id="31" name="Szövegdoboz 30">
              <a:extLst>
                <a:ext uri="{FF2B5EF4-FFF2-40B4-BE49-F238E27FC236}">
                  <a16:creationId xmlns:a16="http://schemas.microsoft.com/office/drawing/2014/main" id="{515B56C2-8C54-46AE-8B6B-9C7B6C4AF6FC}"/>
                </a:ext>
              </a:extLst>
            </p:cNvPr>
            <p:cNvSpPr txBox="1"/>
            <p:nvPr/>
          </p:nvSpPr>
          <p:spPr>
            <a:xfrm>
              <a:off x="3415188" y="5272605"/>
              <a:ext cx="300082" cy="369332"/>
            </a:xfrm>
            <a:prstGeom prst="rect">
              <a:avLst/>
            </a:prstGeom>
            <a:noFill/>
          </p:spPr>
          <p:txBody>
            <a:bodyPr wrap="none" rtlCol="0">
              <a:spAutoFit/>
            </a:bodyPr>
            <a:lstStyle/>
            <a:p>
              <a:r>
                <a:rPr lang="hu-HU" dirty="0">
                  <a:solidFill>
                    <a:srgbClr val="FF0000"/>
                  </a:solidFill>
                </a:rPr>
                <a:t>+</a:t>
              </a:r>
            </a:p>
          </p:txBody>
        </p:sp>
        <p:sp>
          <p:nvSpPr>
            <p:cNvPr id="32" name="Szövegdoboz 31">
              <a:extLst>
                <a:ext uri="{FF2B5EF4-FFF2-40B4-BE49-F238E27FC236}">
                  <a16:creationId xmlns:a16="http://schemas.microsoft.com/office/drawing/2014/main" id="{2DF256BF-ABD7-4D83-AD37-B80E9F2A9CEA}"/>
                </a:ext>
              </a:extLst>
            </p:cNvPr>
            <p:cNvSpPr txBox="1"/>
            <p:nvPr/>
          </p:nvSpPr>
          <p:spPr>
            <a:xfrm>
              <a:off x="5091588" y="4919309"/>
              <a:ext cx="300082" cy="369332"/>
            </a:xfrm>
            <a:prstGeom prst="rect">
              <a:avLst/>
            </a:prstGeom>
            <a:noFill/>
          </p:spPr>
          <p:txBody>
            <a:bodyPr wrap="none" rtlCol="0">
              <a:spAutoFit/>
            </a:bodyPr>
            <a:lstStyle/>
            <a:p>
              <a:r>
                <a:rPr lang="hu-HU" dirty="0">
                  <a:solidFill>
                    <a:srgbClr val="FF0000"/>
                  </a:solidFill>
                </a:rPr>
                <a:t>+</a:t>
              </a:r>
            </a:p>
          </p:txBody>
        </p:sp>
        <p:sp>
          <p:nvSpPr>
            <p:cNvPr id="33" name="Szövegdoboz 32">
              <a:extLst>
                <a:ext uri="{FF2B5EF4-FFF2-40B4-BE49-F238E27FC236}">
                  <a16:creationId xmlns:a16="http://schemas.microsoft.com/office/drawing/2014/main" id="{A2AB82FF-400B-4EE3-B084-D308D413A0BD}"/>
                </a:ext>
              </a:extLst>
            </p:cNvPr>
            <p:cNvSpPr txBox="1"/>
            <p:nvPr/>
          </p:nvSpPr>
          <p:spPr>
            <a:xfrm>
              <a:off x="5052400" y="5577405"/>
              <a:ext cx="300082" cy="369332"/>
            </a:xfrm>
            <a:prstGeom prst="rect">
              <a:avLst/>
            </a:prstGeom>
            <a:noFill/>
          </p:spPr>
          <p:txBody>
            <a:bodyPr wrap="none" rtlCol="0">
              <a:spAutoFit/>
            </a:bodyPr>
            <a:lstStyle/>
            <a:p>
              <a:r>
                <a:rPr lang="hu-HU" dirty="0">
                  <a:solidFill>
                    <a:srgbClr val="FF0000"/>
                  </a:solidFill>
                </a:rPr>
                <a:t>+</a:t>
              </a:r>
            </a:p>
          </p:txBody>
        </p:sp>
        <p:sp>
          <p:nvSpPr>
            <p:cNvPr id="34" name="Szövegdoboz 33">
              <a:extLst>
                <a:ext uri="{FF2B5EF4-FFF2-40B4-BE49-F238E27FC236}">
                  <a16:creationId xmlns:a16="http://schemas.microsoft.com/office/drawing/2014/main" id="{C44BCFF1-45A3-413F-AE5C-7A1CEFC438A4}"/>
                </a:ext>
              </a:extLst>
            </p:cNvPr>
            <p:cNvSpPr txBox="1"/>
            <p:nvPr/>
          </p:nvSpPr>
          <p:spPr>
            <a:xfrm>
              <a:off x="5117714" y="5259541"/>
              <a:ext cx="300082" cy="369332"/>
            </a:xfrm>
            <a:prstGeom prst="rect">
              <a:avLst/>
            </a:prstGeom>
            <a:noFill/>
          </p:spPr>
          <p:txBody>
            <a:bodyPr wrap="none" rtlCol="0">
              <a:spAutoFit/>
            </a:bodyPr>
            <a:lstStyle/>
            <a:p>
              <a:r>
                <a:rPr lang="hu-HU" dirty="0">
                  <a:solidFill>
                    <a:srgbClr val="FF0000"/>
                  </a:solidFill>
                </a:rPr>
                <a:t>+</a:t>
              </a:r>
            </a:p>
          </p:txBody>
        </p:sp>
        <p:sp>
          <p:nvSpPr>
            <p:cNvPr id="35" name="Szövegdoboz 34">
              <a:extLst>
                <a:ext uri="{FF2B5EF4-FFF2-40B4-BE49-F238E27FC236}">
                  <a16:creationId xmlns:a16="http://schemas.microsoft.com/office/drawing/2014/main" id="{29A8EEF0-514E-4057-A10F-800CB8663090}"/>
                </a:ext>
              </a:extLst>
            </p:cNvPr>
            <p:cNvSpPr txBox="1"/>
            <p:nvPr/>
          </p:nvSpPr>
          <p:spPr>
            <a:xfrm>
              <a:off x="3502274" y="5551279"/>
              <a:ext cx="300082" cy="369332"/>
            </a:xfrm>
            <a:prstGeom prst="rect">
              <a:avLst/>
            </a:prstGeom>
            <a:noFill/>
          </p:spPr>
          <p:txBody>
            <a:bodyPr wrap="none" rtlCol="0">
              <a:spAutoFit/>
            </a:bodyPr>
            <a:lstStyle/>
            <a:p>
              <a:r>
                <a:rPr lang="hu-HU" dirty="0">
                  <a:solidFill>
                    <a:srgbClr val="FF0000"/>
                  </a:solidFill>
                </a:rPr>
                <a:t>+</a:t>
              </a:r>
            </a:p>
          </p:txBody>
        </p:sp>
        <p:sp>
          <p:nvSpPr>
            <p:cNvPr id="36" name="Szövegdoboz 35">
              <a:extLst>
                <a:ext uri="{FF2B5EF4-FFF2-40B4-BE49-F238E27FC236}">
                  <a16:creationId xmlns:a16="http://schemas.microsoft.com/office/drawing/2014/main" id="{BEB398E0-805D-4E2A-BDF1-74850C692859}"/>
                </a:ext>
              </a:extLst>
            </p:cNvPr>
            <p:cNvSpPr txBox="1"/>
            <p:nvPr/>
          </p:nvSpPr>
          <p:spPr>
            <a:xfrm>
              <a:off x="3654673" y="5790765"/>
              <a:ext cx="300082" cy="369332"/>
            </a:xfrm>
            <a:prstGeom prst="rect">
              <a:avLst/>
            </a:prstGeom>
            <a:noFill/>
          </p:spPr>
          <p:txBody>
            <a:bodyPr wrap="none" rtlCol="0">
              <a:spAutoFit/>
            </a:bodyPr>
            <a:lstStyle/>
            <a:p>
              <a:r>
                <a:rPr lang="hu-HU" dirty="0">
                  <a:solidFill>
                    <a:srgbClr val="FF0000"/>
                  </a:solidFill>
                </a:rPr>
                <a:t>+</a:t>
              </a:r>
            </a:p>
          </p:txBody>
        </p:sp>
        <p:sp>
          <p:nvSpPr>
            <p:cNvPr id="37" name="Szövegdoboz 36">
              <a:extLst>
                <a:ext uri="{FF2B5EF4-FFF2-40B4-BE49-F238E27FC236}">
                  <a16:creationId xmlns:a16="http://schemas.microsoft.com/office/drawing/2014/main" id="{4A62CE80-5848-4BA0-9889-83F79D87DA2E}"/>
                </a:ext>
              </a:extLst>
            </p:cNvPr>
            <p:cNvSpPr txBox="1"/>
            <p:nvPr/>
          </p:nvSpPr>
          <p:spPr>
            <a:xfrm>
              <a:off x="3876743" y="5943165"/>
              <a:ext cx="300082" cy="369332"/>
            </a:xfrm>
            <a:prstGeom prst="rect">
              <a:avLst/>
            </a:prstGeom>
            <a:noFill/>
          </p:spPr>
          <p:txBody>
            <a:bodyPr wrap="none" rtlCol="0">
              <a:spAutoFit/>
            </a:bodyPr>
            <a:lstStyle/>
            <a:p>
              <a:r>
                <a:rPr lang="hu-HU" dirty="0">
                  <a:solidFill>
                    <a:srgbClr val="FF0000"/>
                  </a:solidFill>
                </a:rPr>
                <a:t>+</a:t>
              </a:r>
            </a:p>
          </p:txBody>
        </p:sp>
        <p:sp>
          <p:nvSpPr>
            <p:cNvPr id="38" name="Szövegdoboz 37">
              <a:extLst>
                <a:ext uri="{FF2B5EF4-FFF2-40B4-BE49-F238E27FC236}">
                  <a16:creationId xmlns:a16="http://schemas.microsoft.com/office/drawing/2014/main" id="{A8D5CBE5-D147-4650-ADDE-7DE11C99467D}"/>
                </a:ext>
              </a:extLst>
            </p:cNvPr>
            <p:cNvSpPr txBox="1"/>
            <p:nvPr/>
          </p:nvSpPr>
          <p:spPr>
            <a:xfrm>
              <a:off x="4882583" y="5808182"/>
              <a:ext cx="300082" cy="369332"/>
            </a:xfrm>
            <a:prstGeom prst="rect">
              <a:avLst/>
            </a:prstGeom>
            <a:noFill/>
          </p:spPr>
          <p:txBody>
            <a:bodyPr wrap="none" rtlCol="0">
              <a:spAutoFit/>
            </a:bodyPr>
            <a:lstStyle/>
            <a:p>
              <a:r>
                <a:rPr lang="hu-HU" dirty="0">
                  <a:solidFill>
                    <a:srgbClr val="FF0000"/>
                  </a:solidFill>
                </a:rPr>
                <a:t>+</a:t>
              </a:r>
            </a:p>
          </p:txBody>
        </p:sp>
        <p:sp>
          <p:nvSpPr>
            <p:cNvPr id="39" name="Szövegdoboz 38">
              <a:extLst>
                <a:ext uri="{FF2B5EF4-FFF2-40B4-BE49-F238E27FC236}">
                  <a16:creationId xmlns:a16="http://schemas.microsoft.com/office/drawing/2014/main" id="{CEF09A9E-CDDC-4F45-BE15-E188FECA9D9A}"/>
                </a:ext>
              </a:extLst>
            </p:cNvPr>
            <p:cNvSpPr txBox="1"/>
            <p:nvPr/>
          </p:nvSpPr>
          <p:spPr>
            <a:xfrm>
              <a:off x="4687591" y="5960582"/>
              <a:ext cx="300082" cy="369332"/>
            </a:xfrm>
            <a:prstGeom prst="rect">
              <a:avLst/>
            </a:prstGeom>
            <a:noFill/>
          </p:spPr>
          <p:txBody>
            <a:bodyPr wrap="none" rtlCol="0">
              <a:spAutoFit/>
            </a:bodyPr>
            <a:lstStyle/>
            <a:p>
              <a:r>
                <a:rPr lang="hu-HU" dirty="0">
                  <a:solidFill>
                    <a:srgbClr val="FF0000"/>
                  </a:solidFill>
                </a:rPr>
                <a:t>+</a:t>
              </a:r>
            </a:p>
          </p:txBody>
        </p:sp>
        <p:sp>
          <p:nvSpPr>
            <p:cNvPr id="40" name="Szövegdoboz 39">
              <a:extLst>
                <a:ext uri="{FF2B5EF4-FFF2-40B4-BE49-F238E27FC236}">
                  <a16:creationId xmlns:a16="http://schemas.microsoft.com/office/drawing/2014/main" id="{79FC137E-C6F4-44BB-A079-593006BBFC61}"/>
                </a:ext>
              </a:extLst>
            </p:cNvPr>
            <p:cNvSpPr txBox="1"/>
            <p:nvPr/>
          </p:nvSpPr>
          <p:spPr>
            <a:xfrm>
              <a:off x="4412319" y="6025896"/>
              <a:ext cx="300082" cy="369332"/>
            </a:xfrm>
            <a:prstGeom prst="rect">
              <a:avLst/>
            </a:prstGeom>
            <a:noFill/>
          </p:spPr>
          <p:txBody>
            <a:bodyPr wrap="none" rtlCol="0">
              <a:spAutoFit/>
            </a:bodyPr>
            <a:lstStyle/>
            <a:p>
              <a:r>
                <a:rPr lang="hu-HU" dirty="0">
                  <a:solidFill>
                    <a:srgbClr val="FF0000"/>
                  </a:solidFill>
                </a:rPr>
                <a:t>+</a:t>
              </a:r>
            </a:p>
          </p:txBody>
        </p:sp>
        <p:sp>
          <p:nvSpPr>
            <p:cNvPr id="41" name="Szövegdoboz 40">
              <a:extLst>
                <a:ext uri="{FF2B5EF4-FFF2-40B4-BE49-F238E27FC236}">
                  <a16:creationId xmlns:a16="http://schemas.microsoft.com/office/drawing/2014/main" id="{6F5F0FC7-6DF1-4743-9F62-56D0BD4FBDD4}"/>
                </a:ext>
              </a:extLst>
            </p:cNvPr>
            <p:cNvSpPr txBox="1"/>
            <p:nvPr/>
          </p:nvSpPr>
          <p:spPr>
            <a:xfrm>
              <a:off x="4120583" y="6030678"/>
              <a:ext cx="300082" cy="369332"/>
            </a:xfrm>
            <a:prstGeom prst="rect">
              <a:avLst/>
            </a:prstGeom>
            <a:noFill/>
          </p:spPr>
          <p:txBody>
            <a:bodyPr wrap="none" rtlCol="0">
              <a:spAutoFit/>
            </a:bodyPr>
            <a:lstStyle/>
            <a:p>
              <a:r>
                <a:rPr lang="hu-HU" dirty="0">
                  <a:solidFill>
                    <a:srgbClr val="FF0000"/>
                  </a:solidFill>
                </a:rPr>
                <a:t>+</a:t>
              </a:r>
            </a:p>
          </p:txBody>
        </p:sp>
      </p:grpSp>
      <p:grpSp>
        <p:nvGrpSpPr>
          <p:cNvPr id="52" name="Csoportba foglalás 51">
            <a:extLst>
              <a:ext uri="{FF2B5EF4-FFF2-40B4-BE49-F238E27FC236}">
                <a16:creationId xmlns:a16="http://schemas.microsoft.com/office/drawing/2014/main" id="{9BA3BA07-B831-4BB1-9EF7-9EFF3E9E4BE1}"/>
              </a:ext>
            </a:extLst>
          </p:cNvPr>
          <p:cNvGrpSpPr/>
          <p:nvPr/>
        </p:nvGrpSpPr>
        <p:grpSpPr>
          <a:xfrm>
            <a:off x="3217251" y="5080023"/>
            <a:ext cx="2443207" cy="1588532"/>
            <a:chOff x="3217252" y="5068070"/>
            <a:chExt cx="2443207" cy="1588532"/>
          </a:xfrm>
        </p:grpSpPr>
        <p:sp>
          <p:nvSpPr>
            <p:cNvPr id="42" name="Szövegdoboz 41">
              <a:extLst>
                <a:ext uri="{FF2B5EF4-FFF2-40B4-BE49-F238E27FC236}">
                  <a16:creationId xmlns:a16="http://schemas.microsoft.com/office/drawing/2014/main" id="{76D2238A-3A05-4711-ABE1-6BF359831C5E}"/>
                </a:ext>
              </a:extLst>
            </p:cNvPr>
            <p:cNvSpPr txBox="1"/>
            <p:nvPr/>
          </p:nvSpPr>
          <p:spPr>
            <a:xfrm>
              <a:off x="5255602" y="5701482"/>
              <a:ext cx="300082" cy="369332"/>
            </a:xfrm>
            <a:prstGeom prst="rect">
              <a:avLst/>
            </a:prstGeom>
            <a:noFill/>
          </p:spPr>
          <p:txBody>
            <a:bodyPr wrap="none" rtlCol="0">
              <a:spAutoFit/>
            </a:bodyPr>
            <a:lstStyle/>
            <a:p>
              <a:r>
                <a:rPr lang="hu-HU" dirty="0">
                  <a:solidFill>
                    <a:srgbClr val="FF0000"/>
                  </a:solidFill>
                </a:rPr>
                <a:t>+</a:t>
              </a:r>
            </a:p>
          </p:txBody>
        </p:sp>
        <p:sp>
          <p:nvSpPr>
            <p:cNvPr id="43" name="Szövegdoboz 42">
              <a:extLst>
                <a:ext uri="{FF2B5EF4-FFF2-40B4-BE49-F238E27FC236}">
                  <a16:creationId xmlns:a16="http://schemas.microsoft.com/office/drawing/2014/main" id="{4388356E-131D-4068-A8B8-C0B5D93B5063}"/>
                </a:ext>
              </a:extLst>
            </p:cNvPr>
            <p:cNvSpPr txBox="1"/>
            <p:nvPr/>
          </p:nvSpPr>
          <p:spPr>
            <a:xfrm>
              <a:off x="5360377" y="5068070"/>
              <a:ext cx="300082" cy="369332"/>
            </a:xfrm>
            <a:prstGeom prst="rect">
              <a:avLst/>
            </a:prstGeom>
            <a:noFill/>
          </p:spPr>
          <p:txBody>
            <a:bodyPr wrap="none" rtlCol="0">
              <a:spAutoFit/>
            </a:bodyPr>
            <a:lstStyle/>
            <a:p>
              <a:r>
                <a:rPr lang="hu-HU" dirty="0">
                  <a:solidFill>
                    <a:srgbClr val="FF0000"/>
                  </a:solidFill>
                </a:rPr>
                <a:t>+</a:t>
              </a:r>
            </a:p>
          </p:txBody>
        </p:sp>
        <p:sp>
          <p:nvSpPr>
            <p:cNvPr id="44" name="Szövegdoboz 43">
              <a:extLst>
                <a:ext uri="{FF2B5EF4-FFF2-40B4-BE49-F238E27FC236}">
                  <a16:creationId xmlns:a16="http://schemas.microsoft.com/office/drawing/2014/main" id="{BA044DB2-39DA-47A1-8850-EC08AF726114}"/>
                </a:ext>
              </a:extLst>
            </p:cNvPr>
            <p:cNvSpPr txBox="1"/>
            <p:nvPr/>
          </p:nvSpPr>
          <p:spPr>
            <a:xfrm>
              <a:off x="4798402" y="6144393"/>
              <a:ext cx="300082" cy="369332"/>
            </a:xfrm>
            <a:prstGeom prst="rect">
              <a:avLst/>
            </a:prstGeom>
            <a:noFill/>
          </p:spPr>
          <p:txBody>
            <a:bodyPr wrap="none" rtlCol="0">
              <a:spAutoFit/>
            </a:bodyPr>
            <a:lstStyle/>
            <a:p>
              <a:r>
                <a:rPr lang="hu-HU" dirty="0">
                  <a:solidFill>
                    <a:srgbClr val="FF0000"/>
                  </a:solidFill>
                </a:rPr>
                <a:t>+</a:t>
              </a:r>
            </a:p>
          </p:txBody>
        </p:sp>
        <p:sp>
          <p:nvSpPr>
            <p:cNvPr id="45" name="Szövegdoboz 44">
              <a:extLst>
                <a:ext uri="{FF2B5EF4-FFF2-40B4-BE49-F238E27FC236}">
                  <a16:creationId xmlns:a16="http://schemas.microsoft.com/office/drawing/2014/main" id="{132E3A38-AC18-49DF-8644-A4BC41586179}"/>
                </a:ext>
              </a:extLst>
            </p:cNvPr>
            <p:cNvSpPr txBox="1"/>
            <p:nvPr/>
          </p:nvSpPr>
          <p:spPr>
            <a:xfrm>
              <a:off x="3750653" y="6144395"/>
              <a:ext cx="300082" cy="369332"/>
            </a:xfrm>
            <a:prstGeom prst="rect">
              <a:avLst/>
            </a:prstGeom>
            <a:noFill/>
          </p:spPr>
          <p:txBody>
            <a:bodyPr wrap="none" rtlCol="0">
              <a:spAutoFit/>
            </a:bodyPr>
            <a:lstStyle/>
            <a:p>
              <a:r>
                <a:rPr lang="hu-HU" dirty="0">
                  <a:solidFill>
                    <a:srgbClr val="FF0000"/>
                  </a:solidFill>
                </a:rPr>
                <a:t>+</a:t>
              </a:r>
            </a:p>
          </p:txBody>
        </p:sp>
        <p:sp>
          <p:nvSpPr>
            <p:cNvPr id="46" name="Szövegdoboz 45">
              <a:extLst>
                <a:ext uri="{FF2B5EF4-FFF2-40B4-BE49-F238E27FC236}">
                  <a16:creationId xmlns:a16="http://schemas.microsoft.com/office/drawing/2014/main" id="{01475CAF-E544-4923-A65E-250E98EBA830}"/>
                </a:ext>
              </a:extLst>
            </p:cNvPr>
            <p:cNvSpPr txBox="1"/>
            <p:nvPr/>
          </p:nvSpPr>
          <p:spPr>
            <a:xfrm>
              <a:off x="3326790" y="5691957"/>
              <a:ext cx="300082" cy="369332"/>
            </a:xfrm>
            <a:prstGeom prst="rect">
              <a:avLst/>
            </a:prstGeom>
            <a:noFill/>
          </p:spPr>
          <p:txBody>
            <a:bodyPr wrap="none" rtlCol="0">
              <a:spAutoFit/>
            </a:bodyPr>
            <a:lstStyle/>
            <a:p>
              <a:r>
                <a:rPr lang="hu-HU" dirty="0">
                  <a:solidFill>
                    <a:srgbClr val="FF0000"/>
                  </a:solidFill>
                </a:rPr>
                <a:t>+</a:t>
              </a:r>
            </a:p>
          </p:txBody>
        </p:sp>
        <p:sp>
          <p:nvSpPr>
            <p:cNvPr id="47" name="Szövegdoboz 46">
              <a:extLst>
                <a:ext uri="{FF2B5EF4-FFF2-40B4-BE49-F238E27FC236}">
                  <a16:creationId xmlns:a16="http://schemas.microsoft.com/office/drawing/2014/main" id="{03C742DE-BE39-4FA0-8D91-B952DEF60A9B}"/>
                </a:ext>
              </a:extLst>
            </p:cNvPr>
            <p:cNvSpPr txBox="1"/>
            <p:nvPr/>
          </p:nvSpPr>
          <p:spPr>
            <a:xfrm>
              <a:off x="3217252" y="5072832"/>
              <a:ext cx="300082" cy="369332"/>
            </a:xfrm>
            <a:prstGeom prst="rect">
              <a:avLst/>
            </a:prstGeom>
            <a:noFill/>
          </p:spPr>
          <p:txBody>
            <a:bodyPr wrap="none" rtlCol="0">
              <a:spAutoFit/>
            </a:bodyPr>
            <a:lstStyle/>
            <a:p>
              <a:r>
                <a:rPr lang="hu-HU" dirty="0">
                  <a:solidFill>
                    <a:srgbClr val="FF0000"/>
                  </a:solidFill>
                </a:rPr>
                <a:t>+</a:t>
              </a:r>
            </a:p>
          </p:txBody>
        </p:sp>
        <p:sp>
          <p:nvSpPr>
            <p:cNvPr id="48" name="Szövegdoboz 47">
              <a:extLst>
                <a:ext uri="{FF2B5EF4-FFF2-40B4-BE49-F238E27FC236}">
                  <a16:creationId xmlns:a16="http://schemas.microsoft.com/office/drawing/2014/main" id="{8FB351A6-B2DF-4CD8-AD35-3BDF24BB6C0C}"/>
                </a:ext>
              </a:extLst>
            </p:cNvPr>
            <p:cNvSpPr txBox="1"/>
            <p:nvPr/>
          </p:nvSpPr>
          <p:spPr>
            <a:xfrm>
              <a:off x="4269765" y="6287270"/>
              <a:ext cx="300082" cy="369332"/>
            </a:xfrm>
            <a:prstGeom prst="rect">
              <a:avLst/>
            </a:prstGeom>
            <a:noFill/>
          </p:spPr>
          <p:txBody>
            <a:bodyPr wrap="none" rtlCol="0">
              <a:spAutoFit/>
            </a:bodyPr>
            <a:lstStyle/>
            <a:p>
              <a:r>
                <a:rPr lang="hu-HU" dirty="0">
                  <a:solidFill>
                    <a:srgbClr val="FF0000"/>
                  </a:solidFill>
                </a:rPr>
                <a:t>+</a:t>
              </a:r>
            </a:p>
          </p:txBody>
        </p:sp>
      </p:grpSp>
      <p:sp>
        <p:nvSpPr>
          <p:cNvPr id="53" name="Szövegdoboz 52">
            <a:extLst>
              <a:ext uri="{FF2B5EF4-FFF2-40B4-BE49-F238E27FC236}">
                <a16:creationId xmlns:a16="http://schemas.microsoft.com/office/drawing/2014/main" id="{23DD18A8-9DEF-43CD-817F-D22C0BFE14A9}"/>
              </a:ext>
            </a:extLst>
          </p:cNvPr>
          <p:cNvSpPr txBox="1"/>
          <p:nvPr/>
        </p:nvSpPr>
        <p:spPr>
          <a:xfrm>
            <a:off x="6138013" y="5249331"/>
            <a:ext cx="3189206" cy="1241365"/>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pH</a:t>
            </a:r>
            <a:r>
              <a:rPr lang="hu-HU" sz="2800" baseline="-25000" dirty="0" smtClean="0">
                <a:latin typeface="Times New Roman" panose="02020603050405020304" pitchFamily="18" charset="0"/>
                <a:cs typeface="Times New Roman" panose="02020603050405020304" pitchFamily="18" charset="0"/>
              </a:rPr>
              <a:t>buffer</a:t>
            </a:r>
            <a:r>
              <a:rPr lang="hu-HU" sz="2800" dirty="0" smtClean="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&lt; </a:t>
            </a:r>
            <a:r>
              <a:rPr lang="hu-HU" sz="2800" dirty="0" smtClean="0">
                <a:latin typeface="Times New Roman" panose="02020603050405020304" pitchFamily="18" charset="0"/>
                <a:cs typeface="Times New Roman" panose="02020603050405020304" pitchFamily="18" charset="0"/>
              </a:rPr>
              <a:t>pH</a:t>
            </a:r>
            <a:r>
              <a:rPr lang="hu-HU" sz="2800" baseline="-25000" dirty="0" smtClean="0">
                <a:latin typeface="Times New Roman" panose="02020603050405020304" pitchFamily="18" charset="0"/>
                <a:cs typeface="Times New Roman" panose="02020603050405020304" pitchFamily="18" charset="0"/>
              </a:rPr>
              <a:t>solution</a:t>
            </a:r>
            <a:endParaRPr lang="hu-HU" sz="2800" baseline="-25000" dirty="0">
              <a:latin typeface="Times New Roman" panose="02020603050405020304" pitchFamily="18" charset="0"/>
              <a:cs typeface="Times New Roman" panose="02020603050405020304" pitchFamily="18" charset="0"/>
            </a:endParaRPr>
          </a:p>
          <a:p>
            <a:endParaRPr lang="hu-HU" sz="2800" baseline="-25000" dirty="0">
              <a:latin typeface="Times New Roman" panose="02020603050405020304" pitchFamily="18" charset="0"/>
              <a:cs typeface="Times New Roman" panose="02020603050405020304" pitchFamily="18" charset="0"/>
            </a:endParaRPr>
          </a:p>
          <a:p>
            <a:r>
              <a:rPr lang="hu-HU" sz="2800" dirty="0">
                <a:latin typeface="Times New Roman" panose="02020603050405020304" pitchFamily="18" charset="0"/>
                <a:cs typeface="Times New Roman" panose="02020603050405020304" pitchFamily="18" charset="0"/>
              </a:rPr>
              <a:t>[H</a:t>
            </a:r>
            <a:r>
              <a:rPr lang="hu-HU" sz="2800" baseline="30000" dirty="0" smtClean="0">
                <a:latin typeface="Times New Roman" panose="02020603050405020304" pitchFamily="18" charset="0"/>
                <a:cs typeface="Times New Roman" panose="02020603050405020304" pitchFamily="18" charset="0"/>
              </a:rPr>
              <a:t>+</a:t>
            </a:r>
            <a:r>
              <a:rPr lang="hu-HU" sz="2800" dirty="0" smtClean="0">
                <a:latin typeface="Times New Roman" panose="02020603050405020304" pitchFamily="18" charset="0"/>
                <a:cs typeface="Times New Roman" panose="02020603050405020304" pitchFamily="18" charset="0"/>
              </a:rPr>
              <a:t>]</a:t>
            </a:r>
            <a:r>
              <a:rPr lang="hu-HU" sz="2800" baseline="-25000" dirty="0" smtClean="0">
                <a:latin typeface="Times New Roman" panose="02020603050405020304" pitchFamily="18" charset="0"/>
                <a:cs typeface="Times New Roman" panose="02020603050405020304" pitchFamily="18" charset="0"/>
              </a:rPr>
              <a:t>buffer</a:t>
            </a:r>
            <a:r>
              <a:rPr lang="hu-HU" sz="2800" dirty="0" smtClean="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&gt; [H</a:t>
            </a:r>
            <a:r>
              <a:rPr lang="hu-HU" sz="2800" baseline="30000" dirty="0" smtClean="0">
                <a:latin typeface="Times New Roman" panose="02020603050405020304" pitchFamily="18" charset="0"/>
                <a:cs typeface="Times New Roman" panose="02020603050405020304" pitchFamily="18" charset="0"/>
              </a:rPr>
              <a:t>+</a:t>
            </a:r>
            <a:r>
              <a:rPr lang="hu-HU" sz="2800" dirty="0" smtClean="0">
                <a:latin typeface="Times New Roman" panose="02020603050405020304" pitchFamily="18" charset="0"/>
                <a:cs typeface="Times New Roman" panose="02020603050405020304" pitchFamily="18" charset="0"/>
              </a:rPr>
              <a:t>]</a:t>
            </a:r>
            <a:r>
              <a:rPr lang="hu-HU" sz="2800" baseline="-25000" dirty="0" smtClean="0">
                <a:latin typeface="Times New Roman" panose="02020603050405020304" pitchFamily="18" charset="0"/>
                <a:cs typeface="Times New Roman" panose="02020603050405020304" pitchFamily="18" charset="0"/>
              </a:rPr>
              <a:t>solution</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470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Electron conductors</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901041"/>
                <a:ext cx="11582400" cy="3839884"/>
              </a:xfrm>
            </p:spPr>
            <p:txBody>
              <a:bodyPr>
                <a:normAutofit/>
              </a:bodyPr>
              <a:lstStyle/>
              <a:p>
                <a:pPr>
                  <a:spcAft>
                    <a:spcPts val="600"/>
                  </a:spcAft>
                </a:pPr>
                <a:r>
                  <a:rPr lang="hu-HU" dirty="0" smtClean="0">
                    <a:latin typeface="Times New Roman" panose="02020603050405020304" pitchFamily="18" charset="0"/>
                    <a:cs typeface="Times New Roman" panose="02020603050405020304" pitchFamily="18" charset="0"/>
                  </a:rPr>
                  <a:t>E</a:t>
                </a:r>
                <a:r>
                  <a:rPr lang="en-US" dirty="0" err="1" smtClean="0">
                    <a:latin typeface="Times New Roman" panose="02020603050405020304" pitchFamily="18" charset="0"/>
                    <a:cs typeface="Times New Roman" panose="02020603050405020304" pitchFamily="18" charset="0"/>
                  </a:rPr>
                  <a:t>lectr</a:t>
                </a:r>
                <a:r>
                  <a:rPr lang="hu-HU" dirty="0" err="1" smtClean="0">
                    <a:latin typeface="Times New Roman" panose="02020603050405020304" pitchFamily="18" charset="0"/>
                    <a:cs typeface="Times New Roman" panose="02020603050405020304" pitchFamily="18" charset="0"/>
                  </a:rPr>
                  <a:t>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conduction </a:t>
                </a:r>
                <a:r>
                  <a:rPr lang="hu-HU" dirty="0" err="1" smtClean="0">
                    <a:latin typeface="Times New Roman" panose="02020603050405020304" pitchFamily="18" charset="0"/>
                    <a:cs typeface="Times New Roman" panose="02020603050405020304" pitchFamily="18" charset="0"/>
                  </a:rPr>
                  <a:t>can</a:t>
                </a:r>
                <a:r>
                  <a:rPr lang="hu-HU"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be described by</a:t>
                </a:r>
                <a:r>
                  <a:rPr lang="hu-HU"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Ohm's </a:t>
                </a:r>
                <a:r>
                  <a:rPr lang="en-US" dirty="0">
                    <a:latin typeface="Times New Roman" panose="02020603050405020304" pitchFamily="18" charset="0"/>
                    <a:cs typeface="Times New Roman" panose="02020603050405020304" pitchFamily="18" charset="0"/>
                  </a:rPr>
                  <a:t>law, which </a:t>
                </a:r>
                <a:r>
                  <a:rPr lang="en-US" dirty="0" err="1" smtClean="0">
                    <a:latin typeface="Times New Roman" panose="02020603050405020304" pitchFamily="18" charset="0"/>
                    <a:cs typeface="Times New Roman" panose="02020603050405020304" pitchFamily="18" charset="0"/>
                  </a:rPr>
                  <a:t>creat</a:t>
                </a:r>
                <a:r>
                  <a:rPr lang="hu-HU" dirty="0" smtClean="0">
                    <a:latin typeface="Times New Roman" panose="02020603050405020304" pitchFamily="18" charset="0"/>
                    <a:cs typeface="Times New Roman" panose="02020603050405020304" pitchFamily="18" charset="0"/>
                  </a:rPr>
                  <a:t>es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relationship between the voltage (</a:t>
                </a:r>
                <a:r>
                  <a:rPr lang="en-US" i="1" dirty="0">
                    <a:latin typeface="Times New Roman" panose="02020603050405020304" pitchFamily="18" charset="0"/>
                    <a:cs typeface="Times New Roman" panose="02020603050405020304" pitchFamily="18" charset="0"/>
                  </a:rPr>
                  <a:t>U</a:t>
                </a:r>
                <a:r>
                  <a:rPr lang="en-US" dirty="0">
                    <a:latin typeface="Times New Roman" panose="02020603050405020304" pitchFamily="18" charset="0"/>
                    <a:cs typeface="Times New Roman" panose="02020603050405020304" pitchFamily="18" charset="0"/>
                  </a:rPr>
                  <a:t>) that creates the flowing current, the strength of the current (</a:t>
                </a:r>
                <a:r>
                  <a:rPr lang="en-US" i="1" dirty="0">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and the conductor's resistance </a:t>
                </a:r>
                <a:r>
                  <a:rPr lang="en-US" dirty="0" smtClean="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as: </a:t>
                </a:r>
                <a:r>
                  <a:rPr lang="hu-HU" i="1" dirty="0">
                    <a:latin typeface="Times New Roman" panose="02020603050405020304" pitchFamily="18" charset="0"/>
                    <a:cs typeface="Times New Roman" panose="02020603050405020304" pitchFamily="18" charset="0"/>
                  </a:rPr>
                  <a:t>U=R·I</a:t>
                </a:r>
              </a:p>
              <a:p>
                <a:pPr>
                  <a:spcAft>
                    <a:spcPts val="600"/>
                  </a:spcAft>
                </a:pPr>
                <a:r>
                  <a:rPr lang="hu-HU" dirty="0" smtClean="0">
                    <a:latin typeface="Times New Roman" panose="02020603050405020304" pitchFamily="18" charset="0"/>
                    <a:cs typeface="Times New Roman" panose="02020603050405020304" pitchFamily="18" charset="0"/>
                  </a:rPr>
                  <a:t>The resistance of a conductor depends on its length </a:t>
                </a:r>
                <a:r>
                  <a:rPr lang="hu-HU" dirty="0">
                    <a:latin typeface="Times New Roman" panose="02020603050405020304" pitchFamily="18" charset="0"/>
                    <a:cs typeface="Times New Roman" panose="02020603050405020304" pitchFamily="18" charset="0"/>
                  </a:rPr>
                  <a:t>(</a:t>
                </a:r>
                <a:r>
                  <a:rPr lang="hu-HU" i="1" dirty="0">
                    <a:latin typeface="Times New Roman" panose="02020603050405020304" pitchFamily="18" charset="0"/>
                    <a:cs typeface="Times New Roman" panose="02020603050405020304" pitchFamily="18" charset="0"/>
                  </a:rPr>
                  <a:t>ℓ</a:t>
                </a:r>
                <a:r>
                  <a:rPr lang="hu-HU" dirty="0" smtClean="0">
                    <a:latin typeface="Times New Roman" panose="02020603050405020304" pitchFamily="18" charset="0"/>
                    <a:cs typeface="Times New Roman" panose="02020603050405020304" pitchFamily="18" charset="0"/>
                  </a:rPr>
                  <a:t>) and cross-section </a:t>
                </a:r>
                <a:r>
                  <a:rPr lang="hu-HU" dirty="0">
                    <a:latin typeface="Times New Roman" panose="02020603050405020304" pitchFamily="18" charset="0"/>
                    <a:cs typeface="Times New Roman" panose="02020603050405020304" pitchFamily="18" charset="0"/>
                  </a:rPr>
                  <a:t>(</a:t>
                </a:r>
                <a:r>
                  <a:rPr lang="hu-HU" i="1" dirty="0">
                    <a:latin typeface="Times New Roman" panose="02020603050405020304" pitchFamily="18" charset="0"/>
                    <a:cs typeface="Times New Roman" panose="02020603050405020304" pitchFamily="18" charset="0"/>
                  </a:rPr>
                  <a:t>A</a:t>
                </a:r>
                <a:r>
                  <a:rPr lang="hu-HU" dirty="0" smtClean="0">
                    <a:latin typeface="Times New Roman" panose="02020603050405020304" pitchFamily="18" charset="0"/>
                    <a:cs typeface="Times New Roman" panose="02020603050405020304" pitchFamily="18" charset="0"/>
                  </a:rPr>
                  <a:t>): </a:t>
                </a:r>
                <a14:m>
                  <m:oMath xmlns:m="http://schemas.openxmlformats.org/officeDocument/2006/math">
                    <m:r>
                      <a:rPr lang="hu-HU" b="0" i="1" smtClean="0">
                        <a:latin typeface="Cambria Math" panose="02040503050406030204" pitchFamily="18" charset="0"/>
                        <a:cs typeface="Times New Roman" panose="02020603050405020304" pitchFamily="18" charset="0"/>
                      </a:rPr>
                      <m:t>𝑅</m:t>
                    </m:r>
                    <m:r>
                      <a:rPr lang="hu-HU" b="0" i="1" smtClean="0">
                        <a:latin typeface="Cambria Math" panose="02040503050406030204" pitchFamily="18" charset="0"/>
                        <a:cs typeface="Times New Roman" panose="02020603050405020304" pitchFamily="18" charset="0"/>
                      </a:rPr>
                      <m:t>=</m:t>
                    </m:r>
                    <m:r>
                      <a:rPr lang="hu-HU" b="0" i="1" smtClean="0">
                        <a:latin typeface="Cambria Math" panose="02040503050406030204" pitchFamily="18" charset="0"/>
                        <a:ea typeface="Cambria Math" panose="02040503050406030204" pitchFamily="18" charset="0"/>
                        <a:cs typeface="Times New Roman" panose="02020603050405020304" pitchFamily="18" charset="0"/>
                      </a:rPr>
                      <m:t>𝜌</m:t>
                    </m:r>
                    <m:f>
                      <m:fPr>
                        <m:ctrlPr>
                          <a:rPr lang="hu-HU" b="0" i="1" smtClean="0">
                            <a:latin typeface="Cambria Math" panose="02040503050406030204" pitchFamily="18" charset="0"/>
                            <a:cs typeface="Times New Roman" panose="02020603050405020304" pitchFamily="18" charset="0"/>
                          </a:rPr>
                        </m:ctrlPr>
                      </m:fPr>
                      <m:num>
                        <m:r>
                          <a:rPr lang="hu-HU" b="0" i="1" smtClean="0">
                            <a:latin typeface="Cambria Math" panose="02040503050406030204" pitchFamily="18" charset="0"/>
                            <a:ea typeface="Cambria Math" panose="02040503050406030204" pitchFamily="18" charset="0"/>
                            <a:cs typeface="Times New Roman" panose="02020603050405020304" pitchFamily="18" charset="0"/>
                          </a:rPr>
                          <m:t>ℓ</m:t>
                        </m:r>
                      </m:num>
                      <m:den>
                        <m:r>
                          <a:rPr lang="hu-HU" b="0" i="1" smtClean="0">
                            <a:latin typeface="Cambria Math" panose="02040503050406030204" pitchFamily="18" charset="0"/>
                            <a:cs typeface="Times New Roman" panose="02020603050405020304" pitchFamily="18" charset="0"/>
                          </a:rPr>
                          <m:t>𝐴</m:t>
                        </m:r>
                      </m:den>
                    </m:f>
                  </m:oMath>
                </a14:m>
                <a:r>
                  <a:rPr lang="hu-HU" dirty="0" smtClean="0">
                    <a:latin typeface="Times New Roman" panose="02020603050405020304" pitchFamily="18" charset="0"/>
                    <a:cs typeface="Times New Roman" panose="02020603050405020304" pitchFamily="18" charset="0"/>
                  </a:rPr>
                  <a:t>, where </a:t>
                </a:r>
                <a:r>
                  <a:rPr lang="el-GR" dirty="0" smtClean="0">
                    <a:latin typeface="Times New Roman" panose="02020603050405020304" pitchFamily="18" charset="0"/>
                    <a:cs typeface="Times New Roman" panose="02020603050405020304" pitchFamily="18" charset="0"/>
                  </a:rPr>
                  <a:t>ρ</a:t>
                </a:r>
                <a:r>
                  <a:rPr lang="hu-HU" dirty="0" smtClean="0">
                    <a:latin typeface="Times New Roman" panose="02020603050405020304" pitchFamily="18" charset="0"/>
                    <a:cs typeface="Times New Roman" panose="02020603050405020304" pitchFamily="18" charset="0"/>
                  </a:rPr>
                  <a:t> is the specific resistance, i.e.,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resistance of a conductor of unit length and cross-section, characteristic of a given conductor, which depends only on temperature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spcAft>
                    <a:spcPts val="600"/>
                  </a:spcAft>
                </a:pPr>
                <a:r>
                  <a:rPr lang="en-US" dirty="0">
                    <a:latin typeface="Times New Roman" panose="02020603050405020304" pitchFamily="18" charset="0"/>
                    <a:cs typeface="Times New Roman" panose="02020603050405020304" pitchFamily="18" charset="0"/>
                  </a:rPr>
                  <a:t>How do </a:t>
                </a:r>
                <a:r>
                  <a:rPr lang="en-US" dirty="0" smtClean="0">
                    <a:latin typeface="Times New Roman" panose="02020603050405020304" pitchFamily="18" charset="0"/>
                    <a:cs typeface="Times New Roman" panose="02020603050405020304" pitchFamily="18" charset="0"/>
                  </a:rPr>
                  <a:t>ion</a:t>
                </a:r>
                <a:r>
                  <a:rPr lang="hu-HU" dirty="0" err="1" smtClean="0">
                    <a:latin typeface="Times New Roman" panose="02020603050405020304" pitchFamily="18" charset="0"/>
                    <a:cs typeface="Times New Roman" panose="02020603050405020304" pitchFamily="18" charset="0"/>
                  </a:rPr>
                  <a:t>ic</a:t>
                </a:r>
                <a:r>
                  <a:rPr lang="en-US" dirty="0" smtClean="0">
                    <a:latin typeface="Times New Roman" panose="02020603050405020304" pitchFamily="18" charset="0"/>
                    <a:cs typeface="Times New Roman" panose="02020603050405020304" pitchFamily="18" charset="0"/>
                  </a:rPr>
                  <a:t> conduct</a:t>
                </a:r>
                <a:r>
                  <a:rPr lang="hu-HU" dirty="0" smtClean="0">
                    <a:latin typeface="Times New Roman" panose="02020603050405020304" pitchFamily="18" charset="0"/>
                    <a:cs typeface="Times New Roman" panose="02020603050405020304" pitchFamily="18" charset="0"/>
                  </a:rPr>
                  <a: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differ from these properties?</a:t>
                </a:r>
                <a:endParaRPr lang="hu-HU" dirty="0">
                  <a:latin typeface="Times New Roman" panose="02020603050405020304" pitchFamily="18" charset="0"/>
                  <a:cs typeface="Times New Roman" panose="02020603050405020304" pitchFamily="18" charset="0"/>
                </a:endParaRPr>
              </a:p>
            </p:txBody>
          </p:sp>
        </mc:Choice>
        <mc:Fallback>
          <p:sp>
            <p:nvSpPr>
              <p:cNvPr id="3" name="Tartalom helye 2">
                <a:extLst>
                  <a:ext uri="{FF2B5EF4-FFF2-40B4-BE49-F238E27FC236}">
                    <a16:creationId xmlns:a16="http://schemas.microsoft.com/office/drawing/2014/main" id="{21C575F2-DCB5-467E-9D41-0093440515F3}"/>
                  </a:ext>
                </a:extLst>
              </p:cNvPr>
              <p:cNvSpPr>
                <a:spLocks noGrp="1" noRot="1" noChangeAspect="1" noMove="1" noResize="1" noEditPoints="1" noAdjustHandles="1" noChangeArrowheads="1" noChangeShapeType="1" noTextEdit="1"/>
              </p:cNvSpPr>
              <p:nvPr>
                <p:ph idx="1"/>
              </p:nvPr>
            </p:nvSpPr>
            <p:spPr>
              <a:xfrm>
                <a:off x="318655" y="1901041"/>
                <a:ext cx="11582400" cy="3839884"/>
              </a:xfrm>
              <a:blipFill>
                <a:blip r:embed="rId3"/>
                <a:stretch>
                  <a:fillRect l="-947" t="-2857" b="-2063"/>
                </a:stretch>
              </a:blipFill>
            </p:spPr>
            <p:txBody>
              <a:bodyPr/>
              <a:lstStyle/>
              <a:p>
                <a:r>
                  <a:rPr lang="en-US">
                    <a:noFill/>
                  </a:rPr>
                  <a:t> </a:t>
                </a:r>
              </a:p>
            </p:txBody>
          </p:sp>
        </mc:Fallback>
      </mc:AlternateContent>
    </p:spTree>
    <p:extLst>
      <p:ext uri="{BB962C8B-B14F-4D97-AF65-F5344CB8AC3E}">
        <p14:creationId xmlns:p14="http://schemas.microsoft.com/office/powerpoint/2010/main" val="232605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36512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Cell diagrams</a:t>
            </a:r>
            <a:endParaRPr lang="hu-HU" dirty="0">
              <a:latin typeface="Times New Roman" panose="02020603050405020304" pitchFamily="18" charset="0"/>
              <a:cs typeface="Times New Roman" panose="02020603050405020304" pitchFamily="18" charset="0"/>
            </a:endParaRPr>
          </a:p>
        </p:txBody>
      </p:sp>
      <p:sp>
        <p:nvSpPr>
          <p:cNvPr id="4" name="Szövegdoboz 3">
            <a:extLst>
              <a:ext uri="{FF2B5EF4-FFF2-40B4-BE49-F238E27FC236}">
                <a16:creationId xmlns:a16="http://schemas.microsoft.com/office/drawing/2014/main" id="{1672CC0E-6F73-446A-AE04-13F1C18BC4DC}"/>
              </a:ext>
            </a:extLst>
          </p:cNvPr>
          <p:cNvSpPr txBox="1"/>
          <p:nvPr/>
        </p:nvSpPr>
        <p:spPr>
          <a:xfrm>
            <a:off x="2729993" y="1642534"/>
            <a:ext cx="2605200"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Left side </a:t>
            </a:r>
            <a:r>
              <a:rPr lang="hu-HU" sz="2800" dirty="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anode</a:t>
            </a:r>
            <a:endParaRPr lang="hu-HU" sz="2800" dirty="0">
              <a:latin typeface="Times New Roman" panose="02020603050405020304" pitchFamily="18" charset="0"/>
              <a:cs typeface="Times New Roman" panose="02020603050405020304" pitchFamily="18" charset="0"/>
            </a:endParaRPr>
          </a:p>
        </p:txBody>
      </p:sp>
      <p:sp>
        <p:nvSpPr>
          <p:cNvPr id="5" name="Szövegdoboz 4">
            <a:extLst>
              <a:ext uri="{FF2B5EF4-FFF2-40B4-BE49-F238E27FC236}">
                <a16:creationId xmlns:a16="http://schemas.microsoft.com/office/drawing/2014/main" id="{742183B4-EC49-4419-8172-093C835EBF3D}"/>
              </a:ext>
            </a:extLst>
          </p:cNvPr>
          <p:cNvSpPr txBox="1"/>
          <p:nvPr/>
        </p:nvSpPr>
        <p:spPr>
          <a:xfrm>
            <a:off x="6902848" y="1635275"/>
            <a:ext cx="3062057"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Right side </a:t>
            </a:r>
            <a:r>
              <a:rPr lang="hu-HU" sz="2800" dirty="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cathode</a:t>
            </a:r>
            <a:endParaRPr lang="hu-HU" sz="2800" dirty="0">
              <a:latin typeface="Times New Roman" panose="02020603050405020304" pitchFamily="18" charset="0"/>
              <a:cs typeface="Times New Roman" panose="02020603050405020304" pitchFamily="18" charset="0"/>
            </a:endParaRPr>
          </a:p>
        </p:txBody>
      </p:sp>
      <p:sp>
        <p:nvSpPr>
          <p:cNvPr id="6" name="Szövegdoboz 5">
            <a:extLst>
              <a:ext uri="{FF2B5EF4-FFF2-40B4-BE49-F238E27FC236}">
                <a16:creationId xmlns:a16="http://schemas.microsoft.com/office/drawing/2014/main" id="{30C2BDC8-B89E-46E9-83BE-4A4B2C383726}"/>
              </a:ext>
            </a:extLst>
          </p:cNvPr>
          <p:cNvSpPr txBox="1"/>
          <p:nvPr/>
        </p:nvSpPr>
        <p:spPr>
          <a:xfrm>
            <a:off x="770564" y="3892242"/>
            <a:ext cx="869149"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Zn</a:t>
            </a:r>
            <a:endParaRPr lang="hu-HU" sz="4800" dirty="0">
              <a:latin typeface="Times New Roman" panose="02020603050405020304" pitchFamily="18" charset="0"/>
              <a:cs typeface="Times New Roman" panose="02020603050405020304" pitchFamily="18" charset="0"/>
            </a:endParaRPr>
          </a:p>
        </p:txBody>
      </p:sp>
      <p:cxnSp>
        <p:nvCxnSpPr>
          <p:cNvPr id="8" name="Egyenes összekötő 7">
            <a:extLst>
              <a:ext uri="{FF2B5EF4-FFF2-40B4-BE49-F238E27FC236}">
                <a16:creationId xmlns:a16="http://schemas.microsoft.com/office/drawing/2014/main" id="{0E539411-7EF7-421D-8991-9654A3C004FA}"/>
              </a:ext>
            </a:extLst>
          </p:cNvPr>
          <p:cNvCxnSpPr/>
          <p:nvPr/>
        </p:nvCxnSpPr>
        <p:spPr>
          <a:xfrm>
            <a:off x="1770742" y="3875313"/>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Szövegdoboz 8">
            <a:extLst>
              <a:ext uri="{FF2B5EF4-FFF2-40B4-BE49-F238E27FC236}">
                <a16:creationId xmlns:a16="http://schemas.microsoft.com/office/drawing/2014/main" id="{9743DEB6-B2B8-45C0-B684-7FA5D9354176}"/>
              </a:ext>
            </a:extLst>
          </p:cNvPr>
          <p:cNvSpPr txBox="1"/>
          <p:nvPr/>
        </p:nvSpPr>
        <p:spPr>
          <a:xfrm>
            <a:off x="10589475" y="3881634"/>
            <a:ext cx="902811"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Cu</a:t>
            </a:r>
            <a:endParaRPr lang="hu-HU" sz="4800" dirty="0">
              <a:latin typeface="Times New Roman" panose="02020603050405020304" pitchFamily="18" charset="0"/>
              <a:cs typeface="Times New Roman" panose="02020603050405020304" pitchFamily="18" charset="0"/>
            </a:endParaRPr>
          </a:p>
        </p:txBody>
      </p:sp>
      <p:cxnSp>
        <p:nvCxnSpPr>
          <p:cNvPr id="10" name="Egyenes összekötő 9">
            <a:extLst>
              <a:ext uri="{FF2B5EF4-FFF2-40B4-BE49-F238E27FC236}">
                <a16:creationId xmlns:a16="http://schemas.microsoft.com/office/drawing/2014/main" id="{9BD540C4-8506-42FD-A4FA-0B3684DA8FA0}"/>
              </a:ext>
            </a:extLst>
          </p:cNvPr>
          <p:cNvCxnSpPr/>
          <p:nvPr/>
        </p:nvCxnSpPr>
        <p:spPr>
          <a:xfrm>
            <a:off x="10413998" y="3868961"/>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Csoportba foglalás 14">
            <a:extLst>
              <a:ext uri="{FF2B5EF4-FFF2-40B4-BE49-F238E27FC236}">
                <a16:creationId xmlns:a16="http://schemas.microsoft.com/office/drawing/2014/main" id="{0E73B05E-AAEA-48B5-B4DC-BD3B82C5424E}"/>
              </a:ext>
            </a:extLst>
          </p:cNvPr>
          <p:cNvGrpSpPr/>
          <p:nvPr/>
        </p:nvGrpSpPr>
        <p:grpSpPr>
          <a:xfrm>
            <a:off x="405555" y="4833254"/>
            <a:ext cx="1619353" cy="2008810"/>
            <a:chOff x="347498" y="3628571"/>
            <a:chExt cx="1619353" cy="2008810"/>
          </a:xfrm>
        </p:grpSpPr>
        <p:cxnSp>
          <p:nvCxnSpPr>
            <p:cNvPr id="13" name="Egyenes összekötő nyíllal 12">
              <a:extLst>
                <a:ext uri="{FF2B5EF4-FFF2-40B4-BE49-F238E27FC236}">
                  <a16:creationId xmlns:a16="http://schemas.microsoft.com/office/drawing/2014/main" id="{101C1160-6AB1-4EFB-B267-A9655A514B78}"/>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14" name="Szövegdoboz 13">
              <a:extLst>
                <a:ext uri="{FF2B5EF4-FFF2-40B4-BE49-F238E27FC236}">
                  <a16:creationId xmlns:a16="http://schemas.microsoft.com/office/drawing/2014/main" id="{82BF64E3-CA38-4D72-A65A-03DA8E5898E2}"/>
                </a:ext>
              </a:extLst>
            </p:cNvPr>
            <p:cNvSpPr txBox="1"/>
            <p:nvPr/>
          </p:nvSpPr>
          <p:spPr>
            <a:xfrm>
              <a:off x="347498" y="4683274"/>
              <a:ext cx="1619353" cy="954107"/>
            </a:xfrm>
            <a:prstGeom prst="rect">
              <a:avLst/>
            </a:prstGeom>
            <a:noFill/>
          </p:spPr>
          <p:txBody>
            <a:bodyPr wrap="none" rtlCol="0">
              <a:spAutoFit/>
            </a:bodyPr>
            <a:lstStyle/>
            <a:p>
              <a:pPr algn="ctr"/>
              <a:r>
                <a:rPr lang="hu-HU" sz="2800" dirty="0">
                  <a:latin typeface="Times New Roman" panose="02020603050405020304" pitchFamily="18" charset="0"/>
                  <a:cs typeface="Times New Roman" panose="02020603050405020304" pitchFamily="18" charset="0"/>
                </a:rPr>
                <a:t>metal</a:t>
              </a:r>
            </a:p>
            <a:p>
              <a:pPr algn="ctr"/>
              <a:r>
                <a:rPr lang="hu-HU" sz="2800" dirty="0">
                  <a:latin typeface="Times New Roman" panose="02020603050405020304" pitchFamily="18" charset="0"/>
                  <a:cs typeface="Times New Roman" panose="02020603050405020304" pitchFamily="18" charset="0"/>
                </a:rPr>
                <a:t>conductor</a:t>
              </a:r>
            </a:p>
          </p:txBody>
        </p:sp>
      </p:grpSp>
      <p:grpSp>
        <p:nvGrpSpPr>
          <p:cNvPr id="16" name="Csoportba foglalás 15">
            <a:extLst>
              <a:ext uri="{FF2B5EF4-FFF2-40B4-BE49-F238E27FC236}">
                <a16:creationId xmlns:a16="http://schemas.microsoft.com/office/drawing/2014/main" id="{0B517D89-545C-4497-8EB7-20C169BB8F91}"/>
              </a:ext>
            </a:extLst>
          </p:cNvPr>
          <p:cNvGrpSpPr/>
          <p:nvPr/>
        </p:nvGrpSpPr>
        <p:grpSpPr>
          <a:xfrm>
            <a:off x="9958106" y="4811482"/>
            <a:ext cx="1619354" cy="2008810"/>
            <a:chOff x="124680" y="3628571"/>
            <a:chExt cx="1619354" cy="2008810"/>
          </a:xfrm>
        </p:grpSpPr>
        <p:cxnSp>
          <p:nvCxnSpPr>
            <p:cNvPr id="17" name="Egyenes összekötő nyíllal 16">
              <a:extLst>
                <a:ext uri="{FF2B5EF4-FFF2-40B4-BE49-F238E27FC236}">
                  <a16:creationId xmlns:a16="http://schemas.microsoft.com/office/drawing/2014/main" id="{8B034918-E7A8-4ED7-85FC-E0977779A98E}"/>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18" name="Szövegdoboz 17">
              <a:extLst>
                <a:ext uri="{FF2B5EF4-FFF2-40B4-BE49-F238E27FC236}">
                  <a16:creationId xmlns:a16="http://schemas.microsoft.com/office/drawing/2014/main" id="{E7D6C051-0112-4123-9469-69B8CAE81B59}"/>
                </a:ext>
              </a:extLst>
            </p:cNvPr>
            <p:cNvSpPr txBox="1"/>
            <p:nvPr/>
          </p:nvSpPr>
          <p:spPr>
            <a:xfrm>
              <a:off x="124680" y="4683274"/>
              <a:ext cx="1619354" cy="954107"/>
            </a:xfrm>
            <a:prstGeom prst="rect">
              <a:avLst/>
            </a:prstGeom>
            <a:no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metal</a:t>
              </a:r>
            </a:p>
            <a:p>
              <a:pPr algn="ctr"/>
              <a:r>
                <a:rPr lang="hu-HU" sz="2800" dirty="0" smtClean="0">
                  <a:latin typeface="Times New Roman" panose="02020603050405020304" pitchFamily="18" charset="0"/>
                  <a:cs typeface="Times New Roman" panose="02020603050405020304" pitchFamily="18" charset="0"/>
                </a:rPr>
                <a:t>conductor</a:t>
              </a:r>
              <a:endParaRPr lang="hu-HU" sz="2800" dirty="0">
                <a:latin typeface="Times New Roman" panose="02020603050405020304" pitchFamily="18" charset="0"/>
                <a:cs typeface="Times New Roman" panose="02020603050405020304" pitchFamily="18" charset="0"/>
              </a:endParaRPr>
            </a:p>
          </p:txBody>
        </p:sp>
      </p:grpSp>
      <p:grpSp>
        <p:nvGrpSpPr>
          <p:cNvPr id="24" name="Csoportba foglalás 23">
            <a:extLst>
              <a:ext uri="{FF2B5EF4-FFF2-40B4-BE49-F238E27FC236}">
                <a16:creationId xmlns:a16="http://schemas.microsoft.com/office/drawing/2014/main" id="{DA8F0FE4-B213-4A3A-9941-451F20C9DE41}"/>
              </a:ext>
            </a:extLst>
          </p:cNvPr>
          <p:cNvGrpSpPr/>
          <p:nvPr/>
        </p:nvGrpSpPr>
        <p:grpSpPr>
          <a:xfrm>
            <a:off x="995538" y="2627640"/>
            <a:ext cx="1438214" cy="1117046"/>
            <a:chOff x="995538" y="2627640"/>
            <a:chExt cx="1438214" cy="1117046"/>
          </a:xfrm>
        </p:grpSpPr>
        <p:cxnSp>
          <p:nvCxnSpPr>
            <p:cNvPr id="20" name="Egyenes összekötő nyíllal 19">
              <a:extLst>
                <a:ext uri="{FF2B5EF4-FFF2-40B4-BE49-F238E27FC236}">
                  <a16:creationId xmlns:a16="http://schemas.microsoft.com/office/drawing/2014/main" id="{9BD45580-10D6-44A7-8CEC-081D03CAB99A}"/>
                </a:ext>
              </a:extLst>
            </p:cNvPr>
            <p:cNvCxnSpPr>
              <a:cxnSpLocks/>
            </p:cNvCxnSpPr>
            <p:nvPr/>
          </p:nvCxnSpPr>
          <p:spPr>
            <a:xfrm flipV="1">
              <a:off x="1770744" y="3149600"/>
              <a:ext cx="0" cy="595086"/>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21" name="Szövegdoboz 20">
              <a:extLst>
                <a:ext uri="{FF2B5EF4-FFF2-40B4-BE49-F238E27FC236}">
                  <a16:creationId xmlns:a16="http://schemas.microsoft.com/office/drawing/2014/main" id="{E2BD68D4-BF00-4EC4-85A4-D2A25649765B}"/>
                </a:ext>
              </a:extLst>
            </p:cNvPr>
            <p:cNvSpPr txBox="1"/>
            <p:nvPr/>
          </p:nvSpPr>
          <p:spPr>
            <a:xfrm>
              <a:off x="995538" y="2627640"/>
              <a:ext cx="1438214"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interface</a:t>
              </a:r>
              <a:endParaRPr lang="hu-HU" sz="2800" dirty="0">
                <a:latin typeface="Times New Roman" panose="02020603050405020304" pitchFamily="18" charset="0"/>
                <a:cs typeface="Times New Roman" panose="02020603050405020304" pitchFamily="18" charset="0"/>
              </a:endParaRPr>
            </a:p>
          </p:txBody>
        </p:sp>
      </p:grpSp>
      <p:grpSp>
        <p:nvGrpSpPr>
          <p:cNvPr id="25" name="Csoportba foglalás 24">
            <a:extLst>
              <a:ext uri="{FF2B5EF4-FFF2-40B4-BE49-F238E27FC236}">
                <a16:creationId xmlns:a16="http://schemas.microsoft.com/office/drawing/2014/main" id="{A31DDC51-E990-406A-9235-67C39244125B}"/>
              </a:ext>
            </a:extLst>
          </p:cNvPr>
          <p:cNvGrpSpPr/>
          <p:nvPr/>
        </p:nvGrpSpPr>
        <p:grpSpPr>
          <a:xfrm>
            <a:off x="9609763" y="2591354"/>
            <a:ext cx="1438214" cy="1117046"/>
            <a:chOff x="995538" y="2627640"/>
            <a:chExt cx="1438214" cy="1117046"/>
          </a:xfrm>
        </p:grpSpPr>
        <p:cxnSp>
          <p:nvCxnSpPr>
            <p:cNvPr id="26" name="Egyenes összekötő nyíllal 25">
              <a:extLst>
                <a:ext uri="{FF2B5EF4-FFF2-40B4-BE49-F238E27FC236}">
                  <a16:creationId xmlns:a16="http://schemas.microsoft.com/office/drawing/2014/main" id="{22A5F7A0-32CA-4DD9-A454-8DB348F75C08}"/>
                </a:ext>
              </a:extLst>
            </p:cNvPr>
            <p:cNvCxnSpPr>
              <a:cxnSpLocks/>
            </p:cNvCxnSpPr>
            <p:nvPr/>
          </p:nvCxnSpPr>
          <p:spPr>
            <a:xfrm flipV="1">
              <a:off x="1770744" y="3149600"/>
              <a:ext cx="0" cy="595086"/>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27" name="Szövegdoboz 26">
              <a:extLst>
                <a:ext uri="{FF2B5EF4-FFF2-40B4-BE49-F238E27FC236}">
                  <a16:creationId xmlns:a16="http://schemas.microsoft.com/office/drawing/2014/main" id="{CF096877-2908-4DCF-B9A4-E7BA0938757A}"/>
                </a:ext>
              </a:extLst>
            </p:cNvPr>
            <p:cNvSpPr txBox="1"/>
            <p:nvPr/>
          </p:nvSpPr>
          <p:spPr>
            <a:xfrm>
              <a:off x="995538" y="2627640"/>
              <a:ext cx="1438214"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interface</a:t>
              </a:r>
              <a:endParaRPr lang="hu-HU" sz="2800" dirty="0">
                <a:latin typeface="Times New Roman" panose="02020603050405020304" pitchFamily="18" charset="0"/>
                <a:cs typeface="Times New Roman" panose="02020603050405020304" pitchFamily="18" charset="0"/>
              </a:endParaRPr>
            </a:p>
          </p:txBody>
        </p:sp>
      </p:grpSp>
      <p:grpSp>
        <p:nvGrpSpPr>
          <p:cNvPr id="28" name="Csoportba foglalás 27">
            <a:extLst>
              <a:ext uri="{FF2B5EF4-FFF2-40B4-BE49-F238E27FC236}">
                <a16:creationId xmlns:a16="http://schemas.microsoft.com/office/drawing/2014/main" id="{6278223B-F661-4098-A3CA-EEB5E54BE02F}"/>
              </a:ext>
            </a:extLst>
          </p:cNvPr>
          <p:cNvGrpSpPr/>
          <p:nvPr/>
        </p:nvGrpSpPr>
        <p:grpSpPr>
          <a:xfrm>
            <a:off x="2947708" y="4855024"/>
            <a:ext cx="1619354" cy="2008810"/>
            <a:chOff x="168222" y="3628571"/>
            <a:chExt cx="1619354" cy="2008810"/>
          </a:xfrm>
        </p:grpSpPr>
        <p:cxnSp>
          <p:nvCxnSpPr>
            <p:cNvPr id="29" name="Egyenes összekötő nyíllal 28">
              <a:extLst>
                <a:ext uri="{FF2B5EF4-FFF2-40B4-BE49-F238E27FC236}">
                  <a16:creationId xmlns:a16="http://schemas.microsoft.com/office/drawing/2014/main" id="{864FF126-DC81-4F22-BA12-E8BF17148DC1}"/>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30" name="Szövegdoboz 29">
              <a:extLst>
                <a:ext uri="{FF2B5EF4-FFF2-40B4-BE49-F238E27FC236}">
                  <a16:creationId xmlns:a16="http://schemas.microsoft.com/office/drawing/2014/main" id="{E2F6D464-3860-41E6-8088-24BE53C81412}"/>
                </a:ext>
              </a:extLst>
            </p:cNvPr>
            <p:cNvSpPr txBox="1"/>
            <p:nvPr/>
          </p:nvSpPr>
          <p:spPr>
            <a:xfrm>
              <a:off x="168222" y="4683274"/>
              <a:ext cx="1619354" cy="954107"/>
            </a:xfrm>
            <a:prstGeom prst="rect">
              <a:avLst/>
            </a:prstGeom>
            <a:no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ion</a:t>
              </a:r>
            </a:p>
            <a:p>
              <a:pPr algn="ctr"/>
              <a:r>
                <a:rPr lang="hu-HU" sz="2800" dirty="0" smtClean="0">
                  <a:latin typeface="Times New Roman" panose="02020603050405020304" pitchFamily="18" charset="0"/>
                  <a:cs typeface="Times New Roman" panose="02020603050405020304" pitchFamily="18" charset="0"/>
                </a:rPr>
                <a:t>conductor</a:t>
              </a:r>
              <a:endParaRPr lang="hu-HU" sz="2800" dirty="0">
                <a:latin typeface="Times New Roman" panose="02020603050405020304" pitchFamily="18" charset="0"/>
                <a:cs typeface="Times New Roman" panose="02020603050405020304" pitchFamily="18" charset="0"/>
              </a:endParaRPr>
            </a:p>
          </p:txBody>
        </p:sp>
      </p:grpSp>
      <p:grpSp>
        <p:nvGrpSpPr>
          <p:cNvPr id="34" name="Csoportba foglalás 33">
            <a:extLst>
              <a:ext uri="{FF2B5EF4-FFF2-40B4-BE49-F238E27FC236}">
                <a16:creationId xmlns:a16="http://schemas.microsoft.com/office/drawing/2014/main" id="{87BF244B-6AF8-4C3F-AA6D-981CEF56332F}"/>
              </a:ext>
            </a:extLst>
          </p:cNvPr>
          <p:cNvGrpSpPr/>
          <p:nvPr/>
        </p:nvGrpSpPr>
        <p:grpSpPr>
          <a:xfrm>
            <a:off x="7652446" y="4847768"/>
            <a:ext cx="1619354" cy="2008810"/>
            <a:chOff x="351765" y="3628571"/>
            <a:chExt cx="1619354" cy="2008810"/>
          </a:xfrm>
        </p:grpSpPr>
        <p:cxnSp>
          <p:nvCxnSpPr>
            <p:cNvPr id="35" name="Egyenes összekötő nyíllal 34">
              <a:extLst>
                <a:ext uri="{FF2B5EF4-FFF2-40B4-BE49-F238E27FC236}">
                  <a16:creationId xmlns:a16="http://schemas.microsoft.com/office/drawing/2014/main" id="{28CB98EA-A6BD-4000-8C13-2702EB51C522}"/>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36" name="Szövegdoboz 35">
              <a:extLst>
                <a:ext uri="{FF2B5EF4-FFF2-40B4-BE49-F238E27FC236}">
                  <a16:creationId xmlns:a16="http://schemas.microsoft.com/office/drawing/2014/main" id="{B0695A26-A388-488E-B889-28785B5A3948}"/>
                </a:ext>
              </a:extLst>
            </p:cNvPr>
            <p:cNvSpPr txBox="1"/>
            <p:nvPr/>
          </p:nvSpPr>
          <p:spPr>
            <a:xfrm>
              <a:off x="351765" y="4683274"/>
              <a:ext cx="1619354" cy="954107"/>
            </a:xfrm>
            <a:prstGeom prst="rect">
              <a:avLst/>
            </a:prstGeom>
            <a:noFill/>
          </p:spPr>
          <p:txBody>
            <a:bodyPr wrap="none" rtlCol="0">
              <a:spAutoFit/>
            </a:bodyPr>
            <a:lstStyle/>
            <a:p>
              <a:pPr algn="ctr"/>
              <a:r>
                <a:rPr lang="hu-HU" sz="2800" dirty="0">
                  <a:latin typeface="Times New Roman" panose="02020603050405020304" pitchFamily="18" charset="0"/>
                  <a:cs typeface="Times New Roman" panose="02020603050405020304" pitchFamily="18" charset="0"/>
                </a:rPr>
                <a:t>ion</a:t>
              </a:r>
            </a:p>
            <a:p>
              <a:pPr algn="ctr"/>
              <a:r>
                <a:rPr lang="hu-HU" sz="2800" dirty="0">
                  <a:latin typeface="Times New Roman" panose="02020603050405020304" pitchFamily="18" charset="0"/>
                  <a:cs typeface="Times New Roman" panose="02020603050405020304" pitchFamily="18" charset="0"/>
                </a:rPr>
                <a:t>conductor</a:t>
              </a:r>
            </a:p>
          </p:txBody>
        </p:sp>
      </p:grpSp>
      <p:sp>
        <p:nvSpPr>
          <p:cNvPr id="37" name="Szövegdoboz 36">
            <a:extLst>
              <a:ext uri="{FF2B5EF4-FFF2-40B4-BE49-F238E27FC236}">
                <a16:creationId xmlns:a16="http://schemas.microsoft.com/office/drawing/2014/main" id="{8A08765F-BEE0-483F-AC42-7C9652243013}"/>
              </a:ext>
            </a:extLst>
          </p:cNvPr>
          <p:cNvSpPr txBox="1"/>
          <p:nvPr/>
        </p:nvSpPr>
        <p:spPr>
          <a:xfrm>
            <a:off x="2461479" y="3884984"/>
            <a:ext cx="2917786"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[Zn</a:t>
            </a:r>
            <a:r>
              <a:rPr lang="hu-HU" sz="4800" baseline="30000" dirty="0">
                <a:latin typeface="Times New Roman" panose="02020603050405020304" pitchFamily="18" charset="0"/>
                <a:cs typeface="Times New Roman" panose="02020603050405020304" pitchFamily="18" charset="0"/>
              </a:rPr>
              <a:t>2+</a:t>
            </a:r>
            <a:r>
              <a:rPr lang="hu-HU" sz="4800" dirty="0">
                <a:latin typeface="Times New Roman" panose="02020603050405020304" pitchFamily="18" charset="0"/>
                <a:cs typeface="Times New Roman" panose="02020603050405020304" pitchFamily="18" charset="0"/>
              </a:rPr>
              <a:t>]=1M</a:t>
            </a:r>
          </a:p>
        </p:txBody>
      </p:sp>
      <p:sp>
        <p:nvSpPr>
          <p:cNvPr id="38" name="Szövegdoboz 37">
            <a:extLst>
              <a:ext uri="{FF2B5EF4-FFF2-40B4-BE49-F238E27FC236}">
                <a16:creationId xmlns:a16="http://schemas.microsoft.com/office/drawing/2014/main" id="{F2475078-7594-49C0-8E1C-33DA29A6E093}"/>
              </a:ext>
            </a:extLst>
          </p:cNvPr>
          <p:cNvSpPr txBox="1"/>
          <p:nvPr/>
        </p:nvSpPr>
        <p:spPr>
          <a:xfrm>
            <a:off x="6634331" y="3891615"/>
            <a:ext cx="2951449"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[Cu</a:t>
            </a:r>
            <a:r>
              <a:rPr lang="hu-HU" sz="4800" baseline="30000" dirty="0">
                <a:latin typeface="Times New Roman" panose="02020603050405020304" pitchFamily="18" charset="0"/>
                <a:cs typeface="Times New Roman" panose="02020603050405020304" pitchFamily="18" charset="0"/>
              </a:rPr>
              <a:t>2+</a:t>
            </a:r>
            <a:r>
              <a:rPr lang="hu-HU" sz="4800" dirty="0">
                <a:latin typeface="Times New Roman" panose="02020603050405020304" pitchFamily="18" charset="0"/>
                <a:cs typeface="Times New Roman" panose="02020603050405020304" pitchFamily="18" charset="0"/>
              </a:rPr>
              <a:t>]=1M</a:t>
            </a:r>
          </a:p>
        </p:txBody>
      </p:sp>
      <p:cxnSp>
        <p:nvCxnSpPr>
          <p:cNvPr id="39" name="Egyenes összekötő 38">
            <a:extLst>
              <a:ext uri="{FF2B5EF4-FFF2-40B4-BE49-F238E27FC236}">
                <a16:creationId xmlns:a16="http://schemas.microsoft.com/office/drawing/2014/main" id="{69292861-2D4B-4C7E-A2AE-4F472A9496E1}"/>
              </a:ext>
            </a:extLst>
          </p:cNvPr>
          <p:cNvCxnSpPr/>
          <p:nvPr/>
        </p:nvCxnSpPr>
        <p:spPr>
          <a:xfrm>
            <a:off x="6090112" y="3849914"/>
            <a:ext cx="0" cy="885372"/>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41" name="Csoportba foglalás 40">
            <a:extLst>
              <a:ext uri="{FF2B5EF4-FFF2-40B4-BE49-F238E27FC236}">
                <a16:creationId xmlns:a16="http://schemas.microsoft.com/office/drawing/2014/main" id="{29F99905-478D-4358-A7C4-552C68FAD214}"/>
              </a:ext>
            </a:extLst>
          </p:cNvPr>
          <p:cNvGrpSpPr/>
          <p:nvPr/>
        </p:nvGrpSpPr>
        <p:grpSpPr>
          <a:xfrm>
            <a:off x="4983355" y="4847767"/>
            <a:ext cx="1571264" cy="2008810"/>
            <a:chOff x="37596" y="3628571"/>
            <a:chExt cx="1571264" cy="2008810"/>
          </a:xfrm>
        </p:grpSpPr>
        <p:cxnSp>
          <p:nvCxnSpPr>
            <p:cNvPr id="42" name="Egyenes összekötő nyíllal 41">
              <a:extLst>
                <a:ext uri="{FF2B5EF4-FFF2-40B4-BE49-F238E27FC236}">
                  <a16:creationId xmlns:a16="http://schemas.microsoft.com/office/drawing/2014/main" id="{1FFDD9F8-E722-470D-AF09-D5BC80C97308}"/>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43" name="Szövegdoboz 42">
              <a:extLst>
                <a:ext uri="{FF2B5EF4-FFF2-40B4-BE49-F238E27FC236}">
                  <a16:creationId xmlns:a16="http://schemas.microsoft.com/office/drawing/2014/main" id="{1D741658-5800-4DAF-B770-27171E77D2E2}"/>
                </a:ext>
              </a:extLst>
            </p:cNvPr>
            <p:cNvSpPr txBox="1"/>
            <p:nvPr/>
          </p:nvSpPr>
          <p:spPr>
            <a:xfrm>
              <a:off x="37596" y="4683274"/>
              <a:ext cx="1571264" cy="954107"/>
            </a:xfrm>
            <a:prstGeom prst="rect">
              <a:avLst/>
            </a:prstGeom>
            <a:no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border of</a:t>
              </a:r>
            </a:p>
            <a:p>
              <a:pPr algn="ctr"/>
              <a:r>
                <a:rPr lang="hu-HU" sz="2800" dirty="0" smtClean="0">
                  <a:latin typeface="Times New Roman" panose="02020603050405020304" pitchFamily="18" charset="0"/>
                  <a:cs typeface="Times New Roman" panose="02020603050405020304" pitchFamily="18" charset="0"/>
                </a:rPr>
                <a:t>solutions</a:t>
              </a:r>
              <a:endParaRPr lang="hu-HU" sz="2800" dirty="0">
                <a:latin typeface="Times New Roman" panose="02020603050405020304" pitchFamily="18" charset="0"/>
                <a:cs typeface="Times New Roman" panose="02020603050405020304" pitchFamily="18" charset="0"/>
              </a:endParaRPr>
            </a:p>
          </p:txBody>
        </p:sp>
      </p:grpSp>
      <p:sp>
        <p:nvSpPr>
          <p:cNvPr id="44" name="Szövegdoboz 43">
            <a:extLst>
              <a:ext uri="{FF2B5EF4-FFF2-40B4-BE49-F238E27FC236}">
                <a16:creationId xmlns:a16="http://schemas.microsoft.com/office/drawing/2014/main" id="{548357C2-7051-454E-8AD0-F0E56F6CD62F}"/>
              </a:ext>
            </a:extLst>
          </p:cNvPr>
          <p:cNvSpPr txBox="1"/>
          <p:nvPr/>
        </p:nvSpPr>
        <p:spPr>
          <a:xfrm>
            <a:off x="3056663" y="2353957"/>
            <a:ext cx="6123728" cy="523220"/>
          </a:xfrm>
          <a:prstGeom prst="rect">
            <a:avLst/>
          </a:prstGeom>
          <a:noFill/>
        </p:spPr>
        <p:txBody>
          <a:bodyPr wrap="none" rtlCol="0">
            <a:spAutoFit/>
          </a:bodyPr>
          <a:lstStyle/>
          <a:p>
            <a:r>
              <a:rPr lang="en-US" sz="2800" dirty="0" smtClean="0">
                <a:latin typeface="Times New Roman" panose="02020603050405020304" pitchFamily="18" charset="0"/>
                <a:cs typeface="Times New Roman" panose="02020603050405020304" pitchFamily="18" charset="0"/>
              </a:rPr>
              <a:t>diffusion</a:t>
            </a:r>
            <a:r>
              <a:rPr lang="hu-HU" sz="2800" dirty="0" smtClean="0">
                <a:latin typeface="Times New Roman" panose="02020603050405020304" pitchFamily="18" charset="0"/>
                <a:cs typeface="Times New Roman" panose="02020603050405020304" pitchFamily="18" charset="0"/>
              </a:rPr>
              <a:t>/liquid junction</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potential </a:t>
            </a:r>
            <a:r>
              <a:rPr lang="hu-HU" sz="2800" dirty="0" smtClean="0">
                <a:latin typeface="Times New Roman" panose="02020603050405020304" pitchFamily="18" charset="0"/>
                <a:cs typeface="Times New Roman" panose="02020603050405020304" pitchFamily="18" charset="0"/>
              </a:rPr>
              <a:t>applies</a:t>
            </a:r>
            <a:endParaRPr lang="hu-HU" sz="2800" dirty="0">
              <a:latin typeface="Times New Roman" panose="02020603050405020304" pitchFamily="18" charset="0"/>
              <a:cs typeface="Times New Roman" panose="02020603050405020304" pitchFamily="18" charset="0"/>
            </a:endParaRPr>
          </a:p>
        </p:txBody>
      </p:sp>
      <p:sp>
        <p:nvSpPr>
          <p:cNvPr id="45" name="Szövegdoboz 44">
            <a:extLst>
              <a:ext uri="{FF2B5EF4-FFF2-40B4-BE49-F238E27FC236}">
                <a16:creationId xmlns:a16="http://schemas.microsoft.com/office/drawing/2014/main" id="{286C612A-BE56-4C20-961C-6403864CEC57}"/>
              </a:ext>
            </a:extLst>
          </p:cNvPr>
          <p:cNvSpPr txBox="1"/>
          <p:nvPr/>
        </p:nvSpPr>
        <p:spPr>
          <a:xfrm>
            <a:off x="3321966" y="3079444"/>
            <a:ext cx="5548250"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no </a:t>
            </a:r>
            <a:r>
              <a:rPr lang="en-US" sz="2800" dirty="0" smtClean="0">
                <a:latin typeface="Times New Roman" panose="02020603050405020304" pitchFamily="18" charset="0"/>
                <a:cs typeface="Times New Roman" panose="02020603050405020304" pitchFamily="18" charset="0"/>
              </a:rPr>
              <a:t>diffusion</a:t>
            </a:r>
            <a:r>
              <a:rPr lang="hu-HU" sz="2800" dirty="0">
                <a:latin typeface="Times New Roman" panose="02020603050405020304" pitchFamily="18" charset="0"/>
                <a:cs typeface="Times New Roman" panose="02020603050405020304" pitchFamily="18" charset="0"/>
              </a:rPr>
              <a:t>/liquid junction</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potential</a:t>
            </a:r>
            <a:endParaRPr lang="hu-HU" sz="2800" dirty="0">
              <a:latin typeface="Times New Roman" panose="02020603050405020304" pitchFamily="18" charset="0"/>
              <a:cs typeface="Times New Roman" panose="02020603050405020304" pitchFamily="18" charset="0"/>
            </a:endParaRPr>
          </a:p>
        </p:txBody>
      </p:sp>
      <p:grpSp>
        <p:nvGrpSpPr>
          <p:cNvPr id="3" name="Csoportba foglalás 2">
            <a:extLst>
              <a:ext uri="{FF2B5EF4-FFF2-40B4-BE49-F238E27FC236}">
                <a16:creationId xmlns:a16="http://schemas.microsoft.com/office/drawing/2014/main" id="{B5761851-5C6C-4F38-AE09-0035DA8432ED}"/>
              </a:ext>
            </a:extLst>
          </p:cNvPr>
          <p:cNvGrpSpPr/>
          <p:nvPr/>
        </p:nvGrpSpPr>
        <p:grpSpPr>
          <a:xfrm>
            <a:off x="6027961" y="3842660"/>
            <a:ext cx="128438" cy="886468"/>
            <a:chOff x="6161316" y="3842660"/>
            <a:chExt cx="128438" cy="886468"/>
          </a:xfrm>
        </p:grpSpPr>
        <p:cxnSp>
          <p:nvCxnSpPr>
            <p:cNvPr id="40" name="Egyenes összekötő 39">
              <a:extLst>
                <a:ext uri="{FF2B5EF4-FFF2-40B4-BE49-F238E27FC236}">
                  <a16:creationId xmlns:a16="http://schemas.microsoft.com/office/drawing/2014/main" id="{9D40F7CF-8EAA-4FBE-9D38-D1DB7CE34683}"/>
                </a:ext>
              </a:extLst>
            </p:cNvPr>
            <p:cNvCxnSpPr/>
            <p:nvPr/>
          </p:nvCxnSpPr>
          <p:spPr>
            <a:xfrm>
              <a:off x="6161316" y="3842660"/>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6" name="Egyenes összekötő 45">
              <a:extLst>
                <a:ext uri="{FF2B5EF4-FFF2-40B4-BE49-F238E27FC236}">
                  <a16:creationId xmlns:a16="http://schemas.microsoft.com/office/drawing/2014/main" id="{615B6494-C526-40D6-9174-CF6CE8CA4CBB}"/>
                </a:ext>
              </a:extLst>
            </p:cNvPr>
            <p:cNvCxnSpPr/>
            <p:nvPr/>
          </p:nvCxnSpPr>
          <p:spPr>
            <a:xfrm>
              <a:off x="6289754" y="3843756"/>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2803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500"/>
                                  </p:stCondLst>
                                  <p:childTnLst>
                                    <p:set>
                                      <p:cBhvr>
                                        <p:cTn id="29" dur="1" fill="hold">
                                          <p:stCondLst>
                                            <p:cond delay="0"/>
                                          </p:stCondLst>
                                        </p:cTn>
                                        <p:tgtEl>
                                          <p:spTgt spid="24"/>
                                        </p:tgtEl>
                                        <p:attrNameLst>
                                          <p:attrName>style.visibility</p:attrName>
                                        </p:attrNameLst>
                                      </p:cBhvr>
                                      <p:to>
                                        <p:strVal val="visible"/>
                                      </p:to>
                                    </p:set>
                                  </p:childTnLst>
                                </p:cTn>
                              </p:par>
                            </p:childTnLst>
                          </p:cTn>
                        </p:par>
                        <p:par>
                          <p:cTn id="30" fill="hold">
                            <p:stCondLst>
                              <p:cond delay="500"/>
                            </p:stCondLst>
                            <p:childTnLst>
                              <p:par>
                                <p:cTn id="31" presetID="1" presetClass="entr" presetSubtype="0" fill="hold" nodeType="after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nodeType="afterEffect">
                                  <p:stCondLst>
                                    <p:cond delay="500"/>
                                  </p:stCondLst>
                                  <p:childTnLst>
                                    <p:set>
                                      <p:cBhvr>
                                        <p:cTn id="41" dur="1" fill="hold">
                                          <p:stCondLst>
                                            <p:cond delay="0"/>
                                          </p:stCondLst>
                                        </p:cTn>
                                        <p:tgtEl>
                                          <p:spTgt spid="28"/>
                                        </p:tgtEl>
                                        <p:attrNameLst>
                                          <p:attrName>style.visibility</p:attrName>
                                        </p:attrNameLst>
                                      </p:cBhvr>
                                      <p:to>
                                        <p:strVal val="visible"/>
                                      </p:to>
                                    </p:set>
                                  </p:childTnLst>
                                </p:cTn>
                              </p:par>
                            </p:childTnLst>
                          </p:cTn>
                        </p:par>
                        <p:par>
                          <p:cTn id="42" fill="hold">
                            <p:stCondLst>
                              <p:cond delay="500"/>
                            </p:stCondLst>
                            <p:childTnLst>
                              <p:par>
                                <p:cTn id="43" presetID="1" presetClass="entr" presetSubtype="0"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0" nodeType="afterEffect">
                                  <p:stCondLst>
                                    <p:cond delay="500"/>
                                  </p:stCondLst>
                                  <p:childTnLst>
                                    <p:set>
                                      <p:cBhvr>
                                        <p:cTn id="55" dur="1" fill="hold">
                                          <p:stCondLst>
                                            <p:cond delay="0"/>
                                          </p:stCondLst>
                                        </p:cTn>
                                        <p:tgtEl>
                                          <p:spTgt spid="44"/>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3"/>
                                        </p:tgtEl>
                                        <p:attrNameLst>
                                          <p:attrName>style.visibility</p:attrName>
                                        </p:attrNameLst>
                                      </p:cBhvr>
                                      <p:to>
                                        <p:strVal val="visible"/>
                                      </p:to>
                                    </p:set>
                                  </p:childTnLst>
                                </p:cTn>
                              </p:par>
                              <p:par>
                                <p:cTn id="60" presetID="1" presetClass="exit" presetSubtype="0" fill="hold" nodeType="withEffect">
                                  <p:stCondLst>
                                    <p:cond delay="0"/>
                                  </p:stCondLst>
                                  <p:childTnLst>
                                    <p:set>
                                      <p:cBhvr>
                                        <p:cTn id="61" dur="1" fill="hold">
                                          <p:stCondLst>
                                            <p:cond delay="0"/>
                                          </p:stCondLst>
                                        </p:cTn>
                                        <p:tgtEl>
                                          <p:spTgt spid="39"/>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44"/>
                                        </p:tgtEl>
                                        <p:attrNameLst>
                                          <p:attrName>style.visibility</p:attrName>
                                        </p:attrNameLst>
                                      </p:cBhvr>
                                      <p:to>
                                        <p:strVal val="hidden"/>
                                      </p:to>
                                    </p:set>
                                  </p:childTnLst>
                                </p:cTn>
                              </p:par>
                            </p:childTnLst>
                          </p:cTn>
                        </p:par>
                        <p:par>
                          <p:cTn id="64" fill="hold">
                            <p:stCondLst>
                              <p:cond delay="0"/>
                            </p:stCondLst>
                            <p:childTnLst>
                              <p:par>
                                <p:cTn id="65" presetID="1" presetClass="entr" presetSubtype="0" fill="hold" grpId="0" nodeType="afterEffect">
                                  <p:stCondLst>
                                    <p:cond delay="500"/>
                                  </p:stCondLst>
                                  <p:childTnLst>
                                    <p:set>
                                      <p:cBhvr>
                                        <p:cTn id="6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P spid="37" grpId="0"/>
      <p:bldP spid="38" grpId="0"/>
      <p:bldP spid="44" grpId="0"/>
      <p:bldP spid="44" grpId="1"/>
      <p:bldP spid="4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Csoportba foglalás 4">
            <a:extLst>
              <a:ext uri="{FF2B5EF4-FFF2-40B4-BE49-F238E27FC236}">
                <a16:creationId xmlns:a16="http://schemas.microsoft.com/office/drawing/2014/main" id="{64F692C4-3538-4C0A-A521-EB5ED12F14DD}"/>
              </a:ext>
            </a:extLst>
          </p:cNvPr>
          <p:cNvGrpSpPr/>
          <p:nvPr/>
        </p:nvGrpSpPr>
        <p:grpSpPr>
          <a:xfrm>
            <a:off x="944732" y="1896531"/>
            <a:ext cx="4384582" cy="1651054"/>
            <a:chOff x="944732" y="1896531"/>
            <a:chExt cx="4384582" cy="1651054"/>
          </a:xfrm>
        </p:grpSpPr>
        <p:sp>
          <p:nvSpPr>
            <p:cNvPr id="6" name="Szövegdoboz 5">
              <a:extLst>
                <a:ext uri="{FF2B5EF4-FFF2-40B4-BE49-F238E27FC236}">
                  <a16:creationId xmlns:a16="http://schemas.microsoft.com/office/drawing/2014/main" id="{30C2BDC8-B89E-46E9-83BE-4A4B2C383726}"/>
                </a:ext>
              </a:extLst>
            </p:cNvPr>
            <p:cNvSpPr txBox="1"/>
            <p:nvPr/>
          </p:nvSpPr>
          <p:spPr>
            <a:xfrm>
              <a:off x="944732" y="2310190"/>
              <a:ext cx="699230"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Pt</a:t>
              </a:r>
              <a:endParaRPr lang="hu-HU" sz="4800" dirty="0">
                <a:latin typeface="Times New Roman" panose="02020603050405020304" pitchFamily="18" charset="0"/>
                <a:cs typeface="Times New Roman" panose="02020603050405020304" pitchFamily="18" charset="0"/>
              </a:endParaRPr>
            </a:p>
          </p:txBody>
        </p:sp>
        <p:cxnSp>
          <p:nvCxnSpPr>
            <p:cNvPr id="8" name="Egyenes összekötő 7">
              <a:extLst>
                <a:ext uri="{FF2B5EF4-FFF2-40B4-BE49-F238E27FC236}">
                  <a16:creationId xmlns:a16="http://schemas.microsoft.com/office/drawing/2014/main" id="{0E539411-7EF7-421D-8991-9654A3C004FA}"/>
                </a:ext>
              </a:extLst>
            </p:cNvPr>
            <p:cNvCxnSpPr/>
            <p:nvPr/>
          </p:nvCxnSpPr>
          <p:spPr>
            <a:xfrm>
              <a:off x="1857826" y="2293261"/>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Szövegdoboz 36">
              <a:extLst>
                <a:ext uri="{FF2B5EF4-FFF2-40B4-BE49-F238E27FC236}">
                  <a16:creationId xmlns:a16="http://schemas.microsoft.com/office/drawing/2014/main" id="{8A08765F-BEE0-483F-AC42-7C9652243013}"/>
                </a:ext>
              </a:extLst>
            </p:cNvPr>
            <p:cNvSpPr txBox="1"/>
            <p:nvPr/>
          </p:nvSpPr>
          <p:spPr>
            <a:xfrm>
              <a:off x="1997022" y="1896531"/>
              <a:ext cx="3310522"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[Fe</a:t>
              </a:r>
              <a:r>
                <a:rPr lang="hu-HU" sz="4800" baseline="30000" dirty="0">
                  <a:latin typeface="Times New Roman" panose="02020603050405020304" pitchFamily="18" charset="0"/>
                  <a:cs typeface="Times New Roman" panose="02020603050405020304" pitchFamily="18" charset="0"/>
                </a:rPr>
                <a:t>2+</a:t>
              </a:r>
              <a:r>
                <a:rPr lang="hu-HU" sz="4800" dirty="0">
                  <a:latin typeface="Times New Roman" panose="02020603050405020304" pitchFamily="18" charset="0"/>
                  <a:cs typeface="Times New Roman" panose="02020603050405020304" pitchFamily="18" charset="0"/>
                </a:rPr>
                <a:t>]=</a:t>
              </a:r>
              <a:r>
                <a:rPr lang="hu-HU" sz="4800" dirty="0" smtClean="0">
                  <a:latin typeface="Times New Roman" panose="02020603050405020304" pitchFamily="18" charset="0"/>
                  <a:cs typeface="Times New Roman" panose="02020603050405020304" pitchFamily="18" charset="0"/>
                </a:rPr>
                <a:t>0.2M</a:t>
              </a:r>
              <a:endParaRPr lang="hu-HU" sz="4800" dirty="0">
                <a:latin typeface="Times New Roman" panose="02020603050405020304" pitchFamily="18" charset="0"/>
                <a:cs typeface="Times New Roman" panose="02020603050405020304" pitchFamily="18" charset="0"/>
              </a:endParaRPr>
            </a:p>
          </p:txBody>
        </p:sp>
        <p:sp>
          <p:nvSpPr>
            <p:cNvPr id="46" name="Szövegdoboz 45">
              <a:extLst>
                <a:ext uri="{FF2B5EF4-FFF2-40B4-BE49-F238E27FC236}">
                  <a16:creationId xmlns:a16="http://schemas.microsoft.com/office/drawing/2014/main" id="{2A2031AF-EB62-4A8A-9F75-C56F8939879B}"/>
                </a:ext>
              </a:extLst>
            </p:cNvPr>
            <p:cNvSpPr txBox="1"/>
            <p:nvPr/>
          </p:nvSpPr>
          <p:spPr>
            <a:xfrm>
              <a:off x="2018792" y="2716588"/>
              <a:ext cx="3310522"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[Fe</a:t>
              </a:r>
              <a:r>
                <a:rPr lang="hu-HU" sz="4800" baseline="30000" dirty="0">
                  <a:latin typeface="Times New Roman" panose="02020603050405020304" pitchFamily="18" charset="0"/>
                  <a:cs typeface="Times New Roman" panose="02020603050405020304" pitchFamily="18" charset="0"/>
                </a:rPr>
                <a:t>3+</a:t>
              </a:r>
              <a:r>
                <a:rPr lang="hu-HU" sz="4800" dirty="0">
                  <a:latin typeface="Times New Roman" panose="02020603050405020304" pitchFamily="18" charset="0"/>
                  <a:cs typeface="Times New Roman" panose="02020603050405020304" pitchFamily="18" charset="0"/>
                </a:rPr>
                <a:t>]=</a:t>
              </a:r>
              <a:r>
                <a:rPr lang="hu-HU" sz="4800" dirty="0" smtClean="0">
                  <a:latin typeface="Times New Roman" panose="02020603050405020304" pitchFamily="18" charset="0"/>
                  <a:cs typeface="Times New Roman" panose="02020603050405020304" pitchFamily="18" charset="0"/>
                </a:rPr>
                <a:t>0.7M</a:t>
              </a:r>
              <a:endParaRPr lang="hu-HU" sz="4800" dirty="0">
                <a:latin typeface="Times New Roman" panose="02020603050405020304" pitchFamily="18" charset="0"/>
                <a:cs typeface="Times New Roman" panose="02020603050405020304" pitchFamily="18" charset="0"/>
              </a:endParaRPr>
            </a:p>
          </p:txBody>
        </p:sp>
      </p:grpSp>
      <p:grpSp>
        <p:nvGrpSpPr>
          <p:cNvPr id="11" name="Csoportba foglalás 10">
            <a:extLst>
              <a:ext uri="{FF2B5EF4-FFF2-40B4-BE49-F238E27FC236}">
                <a16:creationId xmlns:a16="http://schemas.microsoft.com/office/drawing/2014/main" id="{0BD26334-404A-43EA-9182-75F610543E0D}"/>
              </a:ext>
            </a:extLst>
          </p:cNvPr>
          <p:cNvGrpSpPr/>
          <p:nvPr/>
        </p:nvGrpSpPr>
        <p:grpSpPr>
          <a:xfrm>
            <a:off x="5528116" y="2267862"/>
            <a:ext cx="5722069" cy="904419"/>
            <a:chOff x="5528116" y="2267862"/>
            <a:chExt cx="5722069" cy="904419"/>
          </a:xfrm>
        </p:grpSpPr>
        <p:sp>
          <p:nvSpPr>
            <p:cNvPr id="9" name="Szövegdoboz 8">
              <a:extLst>
                <a:ext uri="{FF2B5EF4-FFF2-40B4-BE49-F238E27FC236}">
                  <a16:creationId xmlns:a16="http://schemas.microsoft.com/office/drawing/2014/main" id="{9743DEB6-B2B8-45C0-B684-7FA5D9354176}"/>
                </a:ext>
              </a:extLst>
            </p:cNvPr>
            <p:cNvSpPr txBox="1"/>
            <p:nvPr/>
          </p:nvSpPr>
          <p:spPr>
            <a:xfrm>
              <a:off x="10313710" y="2299582"/>
              <a:ext cx="936475"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Ag</a:t>
              </a:r>
              <a:endParaRPr lang="hu-HU" sz="4800" dirty="0">
                <a:latin typeface="Times New Roman" panose="02020603050405020304" pitchFamily="18" charset="0"/>
                <a:cs typeface="Times New Roman" panose="02020603050405020304" pitchFamily="18" charset="0"/>
              </a:endParaRPr>
            </a:p>
          </p:txBody>
        </p:sp>
        <p:cxnSp>
          <p:nvCxnSpPr>
            <p:cNvPr id="10" name="Egyenes összekötő 9">
              <a:extLst>
                <a:ext uri="{FF2B5EF4-FFF2-40B4-BE49-F238E27FC236}">
                  <a16:creationId xmlns:a16="http://schemas.microsoft.com/office/drawing/2014/main" id="{9BD540C4-8506-42FD-A4FA-0B3684DA8FA0}"/>
                </a:ext>
              </a:extLst>
            </p:cNvPr>
            <p:cNvCxnSpPr/>
            <p:nvPr/>
          </p:nvCxnSpPr>
          <p:spPr>
            <a:xfrm>
              <a:off x="10167257" y="2286909"/>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Szövegdoboz 37">
              <a:extLst>
                <a:ext uri="{FF2B5EF4-FFF2-40B4-BE49-F238E27FC236}">
                  <a16:creationId xmlns:a16="http://schemas.microsoft.com/office/drawing/2014/main" id="{F2475078-7594-49C0-8E1C-33DA29A6E093}"/>
                </a:ext>
              </a:extLst>
            </p:cNvPr>
            <p:cNvSpPr txBox="1"/>
            <p:nvPr/>
          </p:nvSpPr>
          <p:spPr>
            <a:xfrm>
              <a:off x="5528116" y="2309563"/>
              <a:ext cx="2343911"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c</a:t>
              </a:r>
              <a:r>
                <a:rPr lang="hu-HU" sz="4800" baseline="-25000" dirty="0" err="1">
                  <a:latin typeface="Times New Roman" panose="02020603050405020304" pitchFamily="18" charset="0"/>
                  <a:cs typeface="Times New Roman" panose="02020603050405020304" pitchFamily="18" charset="0"/>
                </a:rPr>
                <a:t>KCl</a:t>
              </a:r>
              <a:r>
                <a:rPr lang="hu-HU" sz="4800" dirty="0">
                  <a:latin typeface="Times New Roman" panose="02020603050405020304" pitchFamily="18" charset="0"/>
                  <a:cs typeface="Times New Roman" panose="02020603050405020304" pitchFamily="18" charset="0"/>
                </a:rPr>
                <a:t>=1M</a:t>
              </a:r>
            </a:p>
          </p:txBody>
        </p:sp>
        <p:cxnSp>
          <p:nvCxnSpPr>
            <p:cNvPr id="48" name="Egyenes összekötő 47">
              <a:extLst>
                <a:ext uri="{FF2B5EF4-FFF2-40B4-BE49-F238E27FC236}">
                  <a16:creationId xmlns:a16="http://schemas.microsoft.com/office/drawing/2014/main" id="{23F6EE45-C61C-464E-AE64-98FA1BE27E9B}"/>
                </a:ext>
              </a:extLst>
            </p:cNvPr>
            <p:cNvCxnSpPr/>
            <p:nvPr/>
          </p:nvCxnSpPr>
          <p:spPr>
            <a:xfrm>
              <a:off x="8055426" y="2267862"/>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Szövegdoboz 48">
              <a:extLst>
                <a:ext uri="{FF2B5EF4-FFF2-40B4-BE49-F238E27FC236}">
                  <a16:creationId xmlns:a16="http://schemas.microsoft.com/office/drawing/2014/main" id="{60C13FE9-3868-43BE-8F1B-800B3E644ADB}"/>
                </a:ext>
              </a:extLst>
            </p:cNvPr>
            <p:cNvSpPr txBox="1"/>
            <p:nvPr/>
          </p:nvSpPr>
          <p:spPr>
            <a:xfrm>
              <a:off x="8158332" y="2295049"/>
              <a:ext cx="1951175"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AgCl</a:t>
              </a:r>
              <a:r>
                <a:rPr lang="hu-HU" sz="4800" baseline="-25000" dirty="0">
                  <a:latin typeface="Times New Roman" panose="02020603050405020304" pitchFamily="18" charset="0"/>
                  <a:cs typeface="Times New Roman" panose="02020603050405020304" pitchFamily="18" charset="0"/>
                </a:rPr>
                <a:t>(s)</a:t>
              </a:r>
            </a:p>
          </p:txBody>
        </p:sp>
      </p:grpSp>
      <p:grpSp>
        <p:nvGrpSpPr>
          <p:cNvPr id="12" name="Csoportba foglalás 11">
            <a:extLst>
              <a:ext uri="{FF2B5EF4-FFF2-40B4-BE49-F238E27FC236}">
                <a16:creationId xmlns:a16="http://schemas.microsoft.com/office/drawing/2014/main" id="{E061F9BB-2C81-4010-9152-19B65898F140}"/>
              </a:ext>
            </a:extLst>
          </p:cNvPr>
          <p:cNvGrpSpPr/>
          <p:nvPr/>
        </p:nvGrpSpPr>
        <p:grpSpPr>
          <a:xfrm>
            <a:off x="1190915" y="4327155"/>
            <a:ext cx="4874942" cy="1420745"/>
            <a:chOff x="1190915" y="4806127"/>
            <a:chExt cx="4874942" cy="1420745"/>
          </a:xfrm>
        </p:grpSpPr>
        <p:sp>
          <p:nvSpPr>
            <p:cNvPr id="17" name="Szövegdoboz 16">
              <a:extLst>
                <a:ext uri="{FF2B5EF4-FFF2-40B4-BE49-F238E27FC236}">
                  <a16:creationId xmlns:a16="http://schemas.microsoft.com/office/drawing/2014/main" id="{F5F66EFF-7497-412E-88EF-F62589FE590B}"/>
                </a:ext>
              </a:extLst>
            </p:cNvPr>
            <p:cNvSpPr txBox="1"/>
            <p:nvPr/>
          </p:nvSpPr>
          <p:spPr>
            <a:xfrm>
              <a:off x="1190915" y="4865260"/>
              <a:ext cx="699230"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Pt</a:t>
              </a:r>
              <a:endParaRPr lang="hu-HU" sz="4800" dirty="0">
                <a:latin typeface="Times New Roman" panose="02020603050405020304" pitchFamily="18" charset="0"/>
                <a:cs typeface="Times New Roman" panose="02020603050405020304" pitchFamily="18" charset="0"/>
              </a:endParaRPr>
            </a:p>
          </p:txBody>
        </p:sp>
        <p:cxnSp>
          <p:nvCxnSpPr>
            <p:cNvPr id="18" name="Egyenes összekötő 17">
              <a:extLst>
                <a:ext uri="{FF2B5EF4-FFF2-40B4-BE49-F238E27FC236}">
                  <a16:creationId xmlns:a16="http://schemas.microsoft.com/office/drawing/2014/main" id="{0725E9C3-A152-4BE7-A6E9-AE7A6089BF47}"/>
                </a:ext>
              </a:extLst>
            </p:cNvPr>
            <p:cNvCxnSpPr/>
            <p:nvPr/>
          </p:nvCxnSpPr>
          <p:spPr>
            <a:xfrm>
              <a:off x="2104009" y="4806127"/>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Szövegdoboz 18">
              <a:extLst>
                <a:ext uri="{FF2B5EF4-FFF2-40B4-BE49-F238E27FC236}">
                  <a16:creationId xmlns:a16="http://schemas.microsoft.com/office/drawing/2014/main" id="{035CE79C-3A19-48BA-82BC-CA773AD617E6}"/>
                </a:ext>
              </a:extLst>
            </p:cNvPr>
            <p:cNvSpPr txBox="1"/>
            <p:nvPr/>
          </p:nvSpPr>
          <p:spPr>
            <a:xfrm>
              <a:off x="3593705" y="4854470"/>
              <a:ext cx="2472152"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[H</a:t>
              </a:r>
              <a:r>
                <a:rPr lang="hu-HU" sz="4800" baseline="30000" dirty="0">
                  <a:latin typeface="Times New Roman" panose="02020603050405020304" pitchFamily="18" charset="0"/>
                  <a:cs typeface="Times New Roman" panose="02020603050405020304" pitchFamily="18" charset="0"/>
                </a:rPr>
                <a:t>+</a:t>
              </a:r>
              <a:r>
                <a:rPr lang="hu-HU" sz="4800" dirty="0">
                  <a:latin typeface="Times New Roman" panose="02020603050405020304" pitchFamily="18" charset="0"/>
                  <a:cs typeface="Times New Roman" panose="02020603050405020304" pitchFamily="18" charset="0"/>
                </a:rPr>
                <a:t>]=1M</a:t>
              </a:r>
            </a:p>
          </p:txBody>
        </p:sp>
        <p:sp>
          <p:nvSpPr>
            <p:cNvPr id="21" name="Szövegdoboz 20">
              <a:extLst>
                <a:ext uri="{FF2B5EF4-FFF2-40B4-BE49-F238E27FC236}">
                  <a16:creationId xmlns:a16="http://schemas.microsoft.com/office/drawing/2014/main" id="{D676B0C2-6ADE-4946-8A96-60889B1B3A32}"/>
                </a:ext>
              </a:extLst>
            </p:cNvPr>
            <p:cNvSpPr txBox="1"/>
            <p:nvPr/>
          </p:nvSpPr>
          <p:spPr>
            <a:xfrm>
              <a:off x="2194637" y="5703652"/>
              <a:ext cx="1282723"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p=1atm</a:t>
              </a:r>
            </a:p>
          </p:txBody>
        </p:sp>
        <p:cxnSp>
          <p:nvCxnSpPr>
            <p:cNvPr id="22" name="Egyenes összekötő 21">
              <a:extLst>
                <a:ext uri="{FF2B5EF4-FFF2-40B4-BE49-F238E27FC236}">
                  <a16:creationId xmlns:a16="http://schemas.microsoft.com/office/drawing/2014/main" id="{CD19020C-2FA1-4D69-9C3F-B891924C458C}"/>
                </a:ext>
              </a:extLst>
            </p:cNvPr>
            <p:cNvCxnSpPr/>
            <p:nvPr/>
          </p:nvCxnSpPr>
          <p:spPr>
            <a:xfrm>
              <a:off x="3564708" y="4817849"/>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Szövegdoboz 22">
              <a:extLst>
                <a:ext uri="{FF2B5EF4-FFF2-40B4-BE49-F238E27FC236}">
                  <a16:creationId xmlns:a16="http://schemas.microsoft.com/office/drawing/2014/main" id="{D84F8E62-07BE-4C79-A2F3-E6CD3EEE7E24}"/>
                </a:ext>
              </a:extLst>
            </p:cNvPr>
            <p:cNvSpPr txBox="1"/>
            <p:nvPr/>
          </p:nvSpPr>
          <p:spPr>
            <a:xfrm>
              <a:off x="2184590" y="4866198"/>
              <a:ext cx="1311578"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H</a:t>
              </a:r>
              <a:r>
                <a:rPr lang="hu-HU" sz="4800" baseline="-25000" dirty="0">
                  <a:latin typeface="Times New Roman" panose="02020603050405020304" pitchFamily="18" charset="0"/>
                  <a:cs typeface="Times New Roman" panose="02020603050405020304" pitchFamily="18" charset="0"/>
                </a:rPr>
                <a:t>2(g)</a:t>
              </a:r>
            </a:p>
          </p:txBody>
        </p:sp>
      </p:grpSp>
      <p:grpSp>
        <p:nvGrpSpPr>
          <p:cNvPr id="24" name="Csoportba foglalás 23">
            <a:extLst>
              <a:ext uri="{FF2B5EF4-FFF2-40B4-BE49-F238E27FC236}">
                <a16:creationId xmlns:a16="http://schemas.microsoft.com/office/drawing/2014/main" id="{F55F1585-0BAD-4643-AEB4-839A106ABAD9}"/>
              </a:ext>
            </a:extLst>
          </p:cNvPr>
          <p:cNvGrpSpPr/>
          <p:nvPr/>
        </p:nvGrpSpPr>
        <p:grpSpPr>
          <a:xfrm>
            <a:off x="5283182" y="2273526"/>
            <a:ext cx="128438" cy="886468"/>
            <a:chOff x="6161316" y="3842660"/>
            <a:chExt cx="128438" cy="886468"/>
          </a:xfrm>
        </p:grpSpPr>
        <p:cxnSp>
          <p:nvCxnSpPr>
            <p:cNvPr id="25" name="Egyenes összekötő 24">
              <a:extLst>
                <a:ext uri="{FF2B5EF4-FFF2-40B4-BE49-F238E27FC236}">
                  <a16:creationId xmlns:a16="http://schemas.microsoft.com/office/drawing/2014/main" id="{AEFD59BF-BF16-4FFD-AF3C-17AF7CD2E1A0}"/>
                </a:ext>
              </a:extLst>
            </p:cNvPr>
            <p:cNvCxnSpPr/>
            <p:nvPr/>
          </p:nvCxnSpPr>
          <p:spPr>
            <a:xfrm>
              <a:off x="6161316" y="3842660"/>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6" name="Egyenes összekötő 25">
              <a:extLst>
                <a:ext uri="{FF2B5EF4-FFF2-40B4-BE49-F238E27FC236}">
                  <a16:creationId xmlns:a16="http://schemas.microsoft.com/office/drawing/2014/main" id="{1F14719D-8D8A-4AB5-B37F-0CE4ADD0C097}"/>
                </a:ext>
              </a:extLst>
            </p:cNvPr>
            <p:cNvCxnSpPr/>
            <p:nvPr/>
          </p:nvCxnSpPr>
          <p:spPr>
            <a:xfrm>
              <a:off x="6289754" y="3843756"/>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grpSp>
      <p:grpSp>
        <p:nvGrpSpPr>
          <p:cNvPr id="27" name="Csoportba foglalás 26">
            <a:extLst>
              <a:ext uri="{FF2B5EF4-FFF2-40B4-BE49-F238E27FC236}">
                <a16:creationId xmlns:a16="http://schemas.microsoft.com/office/drawing/2014/main" id="{B650BFAC-7E27-43EA-B687-BE936EC5C2EF}"/>
              </a:ext>
            </a:extLst>
          </p:cNvPr>
          <p:cNvGrpSpPr/>
          <p:nvPr/>
        </p:nvGrpSpPr>
        <p:grpSpPr>
          <a:xfrm>
            <a:off x="6059488" y="4345346"/>
            <a:ext cx="128438" cy="886468"/>
            <a:chOff x="6161316" y="3842660"/>
            <a:chExt cx="128438" cy="886468"/>
          </a:xfrm>
        </p:grpSpPr>
        <p:cxnSp>
          <p:nvCxnSpPr>
            <p:cNvPr id="28" name="Egyenes összekötő 27">
              <a:extLst>
                <a:ext uri="{FF2B5EF4-FFF2-40B4-BE49-F238E27FC236}">
                  <a16:creationId xmlns:a16="http://schemas.microsoft.com/office/drawing/2014/main" id="{23190F04-3E1A-4DAA-A223-64F672D2BA23}"/>
                </a:ext>
              </a:extLst>
            </p:cNvPr>
            <p:cNvCxnSpPr/>
            <p:nvPr/>
          </p:nvCxnSpPr>
          <p:spPr>
            <a:xfrm>
              <a:off x="6161316" y="3842660"/>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9" name="Egyenes összekötő 28">
              <a:extLst>
                <a:ext uri="{FF2B5EF4-FFF2-40B4-BE49-F238E27FC236}">
                  <a16:creationId xmlns:a16="http://schemas.microsoft.com/office/drawing/2014/main" id="{9C8938EA-AC97-457B-9761-3F75BE71460D}"/>
                </a:ext>
              </a:extLst>
            </p:cNvPr>
            <p:cNvCxnSpPr/>
            <p:nvPr/>
          </p:nvCxnSpPr>
          <p:spPr>
            <a:xfrm>
              <a:off x="6289754" y="3843756"/>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84AA8A2D-BC8F-4EC9-93C3-08FC27328433}"/>
                  </a:ext>
                </a:extLst>
              </p:cNvPr>
              <p:cNvSpPr txBox="1"/>
              <p:nvPr/>
            </p:nvSpPr>
            <p:spPr>
              <a:xfrm>
                <a:off x="6262919" y="5922611"/>
                <a:ext cx="4577600"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hu-HU" sz="2400" i="1" smtClean="0">
                              <a:latin typeface="Cambria Math" panose="02040503050406030204" pitchFamily="18" charset="0"/>
                            </a:rPr>
                          </m:ctrlPr>
                        </m:sSupPr>
                        <m:e>
                          <m:r>
                            <a:rPr lang="hu-HU" sz="2400" b="0" i="1" smtClean="0">
                              <a:latin typeface="Cambria Math" panose="02040503050406030204" pitchFamily="18" charset="0"/>
                            </a:rPr>
                            <m:t>𝐶𝑙𝑂</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
                        <m:sSubPr>
                          <m:ctrlPr>
                            <a:rPr lang="hu-HU" sz="2400" i="1" smtClean="0">
                              <a:latin typeface="Cambria Math" panose="02040503050406030204" pitchFamily="18" charset="0"/>
                            </a:rPr>
                          </m:ctrlPr>
                        </m:sSubPr>
                        <m:e>
                          <m:r>
                            <a:rPr lang="hu-HU" sz="2400" b="0" i="1" smtClean="0">
                              <a:latin typeface="Cambria Math" panose="02040503050406030204" pitchFamily="18" charset="0"/>
                            </a:rPr>
                            <m:t>𝐻</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𝑂</m:t>
                      </m:r>
                      <m:r>
                        <a:rPr lang="hu-HU" sz="2400" b="0" i="0"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𝐶𝑙</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𝑂𝐻</m:t>
                          </m:r>
                        </m:e>
                        <m:sup>
                          <m:r>
                            <a:rPr lang="hu-HU" sz="2400" b="0" i="1" smtClean="0">
                              <a:latin typeface="Cambria Math" panose="02040503050406030204" pitchFamily="18" charset="0"/>
                            </a:rPr>
                            <m:t>−</m:t>
                          </m:r>
                        </m:sup>
                      </m:sSup>
                    </m:oMath>
                  </m:oMathPara>
                </a14:m>
                <a:endParaRPr lang="hu-HU" sz="2400" dirty="0"/>
              </a:p>
            </p:txBody>
          </p:sp>
        </mc:Choice>
        <mc:Fallback xmlns="">
          <p:sp>
            <p:nvSpPr>
              <p:cNvPr id="4" name="Szövegdoboz 3">
                <a:extLst>
                  <a:ext uri="{FF2B5EF4-FFF2-40B4-BE49-F238E27FC236}">
                    <a16:creationId xmlns:a16="http://schemas.microsoft.com/office/drawing/2014/main" id="{84AA8A2D-BC8F-4EC9-93C3-08FC27328433}"/>
                  </a:ext>
                </a:extLst>
              </p:cNvPr>
              <p:cNvSpPr txBox="1">
                <a:spLocks noRot="1" noChangeAspect="1" noMove="1" noResize="1" noEditPoints="1" noAdjustHandles="1" noChangeArrowheads="1" noChangeShapeType="1" noTextEdit="1"/>
              </p:cNvSpPr>
              <p:nvPr/>
            </p:nvSpPr>
            <p:spPr>
              <a:xfrm>
                <a:off x="6262919" y="5922611"/>
                <a:ext cx="4577600" cy="369332"/>
              </a:xfrm>
              <a:prstGeom prst="rect">
                <a:avLst/>
              </a:prstGeom>
              <a:blipFill>
                <a:blip r:embed="rId3"/>
                <a:stretch>
                  <a:fillRect l="-1198" b="-15000"/>
                </a:stretch>
              </a:blipFill>
            </p:spPr>
            <p:txBody>
              <a:bodyPr/>
              <a:lstStyle/>
              <a:p>
                <a:r>
                  <a:rPr lang="hu-HU">
                    <a:noFill/>
                  </a:rPr>
                  <a:t> </a:t>
                </a:r>
              </a:p>
            </p:txBody>
          </p:sp>
        </mc:Fallback>
      </mc:AlternateContent>
      <p:grpSp>
        <p:nvGrpSpPr>
          <p:cNvPr id="13" name="Csoportba foglalás 12">
            <a:extLst>
              <a:ext uri="{FF2B5EF4-FFF2-40B4-BE49-F238E27FC236}">
                <a16:creationId xmlns:a16="http://schemas.microsoft.com/office/drawing/2014/main" id="{1BE1EFBC-A887-4E76-84BB-024FF19F321C}"/>
              </a:ext>
            </a:extLst>
          </p:cNvPr>
          <p:cNvGrpSpPr/>
          <p:nvPr/>
        </p:nvGrpSpPr>
        <p:grpSpPr>
          <a:xfrm>
            <a:off x="6293360" y="3816699"/>
            <a:ext cx="4733529" cy="1941340"/>
            <a:chOff x="6293360" y="4295671"/>
            <a:chExt cx="4733529" cy="1941340"/>
          </a:xfrm>
        </p:grpSpPr>
        <p:sp>
          <p:nvSpPr>
            <p:cNvPr id="31" name="Szövegdoboz 30">
              <a:extLst>
                <a:ext uri="{FF2B5EF4-FFF2-40B4-BE49-F238E27FC236}">
                  <a16:creationId xmlns:a16="http://schemas.microsoft.com/office/drawing/2014/main" id="{A5CE275B-BBCA-4791-B943-530B6494EE64}"/>
                </a:ext>
              </a:extLst>
            </p:cNvPr>
            <p:cNvSpPr txBox="1"/>
            <p:nvPr/>
          </p:nvSpPr>
          <p:spPr>
            <a:xfrm>
              <a:off x="6300619" y="4295671"/>
              <a:ext cx="2977097"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[Cl</a:t>
              </a:r>
              <a:r>
                <a:rPr lang="hu-HU" sz="4800" baseline="30000" dirty="0">
                  <a:latin typeface="Times New Roman" panose="02020603050405020304" pitchFamily="18" charset="0"/>
                  <a:cs typeface="Times New Roman" panose="02020603050405020304" pitchFamily="18" charset="0"/>
                </a:rPr>
                <a:t>-</a:t>
              </a:r>
              <a:r>
                <a:rPr lang="hu-HU" sz="4800" dirty="0">
                  <a:latin typeface="Times New Roman" panose="02020603050405020304" pitchFamily="18" charset="0"/>
                  <a:cs typeface="Times New Roman" panose="02020603050405020304" pitchFamily="18" charset="0"/>
                </a:rPr>
                <a:t>]=</a:t>
              </a:r>
              <a:r>
                <a:rPr lang="hu-HU" sz="4800" dirty="0" smtClean="0">
                  <a:latin typeface="Times New Roman" panose="02020603050405020304" pitchFamily="18" charset="0"/>
                  <a:cs typeface="Times New Roman" panose="02020603050405020304" pitchFamily="18" charset="0"/>
                </a:rPr>
                <a:t>0.2M</a:t>
              </a:r>
              <a:endParaRPr lang="hu-HU" sz="4800" dirty="0">
                <a:latin typeface="Times New Roman" panose="02020603050405020304" pitchFamily="18" charset="0"/>
                <a:cs typeface="Times New Roman" panose="02020603050405020304" pitchFamily="18" charset="0"/>
              </a:endParaRPr>
            </a:p>
          </p:txBody>
        </p:sp>
        <p:sp>
          <p:nvSpPr>
            <p:cNvPr id="32" name="Szövegdoboz 31">
              <a:extLst>
                <a:ext uri="{FF2B5EF4-FFF2-40B4-BE49-F238E27FC236}">
                  <a16:creationId xmlns:a16="http://schemas.microsoft.com/office/drawing/2014/main" id="{E9476156-87F4-4EAC-A1B6-2BC33FE9E75B}"/>
                </a:ext>
              </a:extLst>
            </p:cNvPr>
            <p:cNvSpPr txBox="1"/>
            <p:nvPr/>
          </p:nvSpPr>
          <p:spPr>
            <a:xfrm>
              <a:off x="6293361" y="4854469"/>
              <a:ext cx="3421129"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[ClO</a:t>
              </a:r>
              <a:r>
                <a:rPr lang="hu-HU" sz="4800" baseline="30000" dirty="0">
                  <a:latin typeface="Times New Roman" panose="02020603050405020304" pitchFamily="18" charset="0"/>
                  <a:cs typeface="Times New Roman" panose="02020603050405020304" pitchFamily="18" charset="0"/>
                </a:rPr>
                <a:t>-</a:t>
              </a:r>
              <a:r>
                <a:rPr lang="hu-HU" sz="4800" dirty="0">
                  <a:latin typeface="Times New Roman" panose="02020603050405020304" pitchFamily="18" charset="0"/>
                  <a:cs typeface="Times New Roman" panose="02020603050405020304" pitchFamily="18" charset="0"/>
                </a:rPr>
                <a:t>]=</a:t>
              </a:r>
              <a:r>
                <a:rPr lang="hu-HU" sz="4800" dirty="0" smtClean="0">
                  <a:latin typeface="Times New Roman" panose="02020603050405020304" pitchFamily="18" charset="0"/>
                  <a:cs typeface="Times New Roman" panose="02020603050405020304" pitchFamily="18" charset="0"/>
                </a:rPr>
                <a:t>0.1M</a:t>
              </a:r>
              <a:endParaRPr lang="hu-HU" sz="4800" dirty="0">
                <a:latin typeface="Times New Roman" panose="02020603050405020304" pitchFamily="18" charset="0"/>
                <a:cs typeface="Times New Roman" panose="02020603050405020304" pitchFamily="18" charset="0"/>
              </a:endParaRPr>
            </a:p>
          </p:txBody>
        </p:sp>
        <p:sp>
          <p:nvSpPr>
            <p:cNvPr id="33" name="Szövegdoboz 32">
              <a:extLst>
                <a:ext uri="{FF2B5EF4-FFF2-40B4-BE49-F238E27FC236}">
                  <a16:creationId xmlns:a16="http://schemas.microsoft.com/office/drawing/2014/main" id="{FA460D75-58A7-46E6-8D59-4B4EE68E6D7D}"/>
                </a:ext>
              </a:extLst>
            </p:cNvPr>
            <p:cNvSpPr txBox="1"/>
            <p:nvPr/>
          </p:nvSpPr>
          <p:spPr>
            <a:xfrm>
              <a:off x="6293360" y="5406014"/>
              <a:ext cx="3908442"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[H</a:t>
              </a:r>
              <a:r>
                <a:rPr lang="hu-HU" sz="4800" baseline="30000" dirty="0">
                  <a:latin typeface="Times New Roman" panose="02020603050405020304" pitchFamily="18" charset="0"/>
                  <a:cs typeface="Times New Roman" panose="02020603050405020304" pitchFamily="18" charset="0"/>
                </a:rPr>
                <a:t>+</a:t>
              </a:r>
              <a:r>
                <a:rPr lang="hu-HU" sz="4800" dirty="0">
                  <a:latin typeface="Times New Roman" panose="02020603050405020304" pitchFamily="18" charset="0"/>
                  <a:cs typeface="Times New Roman" panose="02020603050405020304" pitchFamily="18" charset="0"/>
                </a:rPr>
                <a:t>]=2·10</a:t>
              </a:r>
              <a:r>
                <a:rPr lang="hu-HU" sz="4800" baseline="30000" dirty="0">
                  <a:latin typeface="Times New Roman" panose="02020603050405020304" pitchFamily="18" charset="0"/>
                  <a:cs typeface="Times New Roman" panose="02020603050405020304" pitchFamily="18" charset="0"/>
                </a:rPr>
                <a:t>-13</a:t>
              </a:r>
              <a:r>
                <a:rPr lang="hu-HU" sz="4800" dirty="0">
                  <a:latin typeface="Times New Roman" panose="02020603050405020304" pitchFamily="18" charset="0"/>
                  <a:cs typeface="Times New Roman" panose="02020603050405020304" pitchFamily="18" charset="0"/>
                </a:rPr>
                <a:t>M</a:t>
              </a:r>
            </a:p>
          </p:txBody>
        </p:sp>
        <p:sp>
          <p:nvSpPr>
            <p:cNvPr id="34" name="Szövegdoboz 33">
              <a:extLst>
                <a:ext uri="{FF2B5EF4-FFF2-40B4-BE49-F238E27FC236}">
                  <a16:creationId xmlns:a16="http://schemas.microsoft.com/office/drawing/2014/main" id="{F0F7FEE0-7C0B-4FFF-B5E8-0B6A41CD3FA8}"/>
                </a:ext>
              </a:extLst>
            </p:cNvPr>
            <p:cNvSpPr txBox="1"/>
            <p:nvPr/>
          </p:nvSpPr>
          <p:spPr>
            <a:xfrm>
              <a:off x="10327659" y="4866567"/>
              <a:ext cx="699230"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Pt</a:t>
              </a:r>
              <a:endParaRPr lang="hu-HU" sz="4800" dirty="0">
                <a:latin typeface="Times New Roman" panose="02020603050405020304" pitchFamily="18" charset="0"/>
                <a:cs typeface="Times New Roman" panose="02020603050405020304" pitchFamily="18" charset="0"/>
              </a:endParaRPr>
            </a:p>
          </p:txBody>
        </p:sp>
        <p:cxnSp>
          <p:nvCxnSpPr>
            <p:cNvPr id="35" name="Egyenes összekötő 34">
              <a:extLst>
                <a:ext uri="{FF2B5EF4-FFF2-40B4-BE49-F238E27FC236}">
                  <a16:creationId xmlns:a16="http://schemas.microsoft.com/office/drawing/2014/main" id="{E556B8D3-71FC-4234-8CE9-0CD2C9313370}"/>
                </a:ext>
              </a:extLst>
            </p:cNvPr>
            <p:cNvCxnSpPr/>
            <p:nvPr/>
          </p:nvCxnSpPr>
          <p:spPr>
            <a:xfrm>
              <a:off x="10148435" y="4810352"/>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 name="Szövegdoboz 40">
            <a:extLst>
              <a:ext uri="{FF2B5EF4-FFF2-40B4-BE49-F238E27FC236}">
                <a16:creationId xmlns:a16="http://schemas.microsoft.com/office/drawing/2014/main" id="{D3A69064-3F5C-4D8E-BFE8-7E65E375DF38}"/>
              </a:ext>
            </a:extLst>
          </p:cNvPr>
          <p:cNvSpPr txBox="1"/>
          <p:nvPr/>
        </p:nvSpPr>
        <p:spPr>
          <a:xfrm>
            <a:off x="3860801" y="5373259"/>
            <a:ext cx="1348446"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SHE</a:t>
            </a:r>
          </a:p>
        </p:txBody>
      </p:sp>
      <p:sp>
        <p:nvSpPr>
          <p:cNvPr id="36" name="Cím 1">
            <a:extLst>
              <a:ext uri="{FF2B5EF4-FFF2-40B4-BE49-F238E27FC236}">
                <a16:creationId xmlns:a16="http://schemas.microsoft.com/office/drawing/2014/main" id="{D295C7CD-7D78-49FC-9DA0-450DD01B4413}"/>
              </a:ext>
            </a:extLst>
          </p:cNvPr>
          <p:cNvSpPr>
            <a:spLocks noGrp="1"/>
          </p:cNvSpPr>
          <p:nvPr>
            <p:ph type="title"/>
          </p:nvPr>
        </p:nvSpPr>
        <p:spPr>
          <a:xfrm>
            <a:off x="838200" y="36512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Cell diagrams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324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en-US" dirty="0" smtClean="0">
                <a:latin typeface="Times New Roman" panose="02020603050405020304" pitchFamily="18" charset="0"/>
                <a:cs typeface="Times New Roman" panose="02020603050405020304" pitchFamily="18" charset="0"/>
              </a:rPr>
              <a:t>Electric work</a:t>
            </a:r>
            <a:r>
              <a:rPr lang="hu-HU" dirty="0" smtClean="0">
                <a:latin typeface="Times New Roman" panose="02020603050405020304" pitchFamily="18" charset="0"/>
                <a:cs typeface="Times New Roman" panose="02020603050405020304" pitchFamily="18" charset="0"/>
              </a:rPr>
              <a:t> and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direction of redox reactions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742056"/>
            <a:ext cx="11582400" cy="5072085"/>
          </a:xfrm>
        </p:spPr>
        <p:txBody>
          <a:bodyPr>
            <a:normAutofit lnSpcReduction="10000"/>
          </a:bodyPr>
          <a:lstStyle/>
          <a:p>
            <a:r>
              <a:rPr lang="en-US" dirty="0">
                <a:latin typeface="Times New Roman" panose="02020603050405020304" pitchFamily="18" charset="0"/>
                <a:cs typeface="Times New Roman" panose="02020603050405020304" pitchFamily="18" charset="0"/>
              </a:rPr>
              <a:t>With the help of galvanic cells, </a:t>
            </a:r>
            <a:r>
              <a:rPr lang="hu-HU" dirty="0" smtClean="0">
                <a:latin typeface="Times New Roman" panose="02020603050405020304" pitchFamily="18" charset="0"/>
                <a:cs typeface="Times New Roman" panose="02020603050405020304" pitchFamily="18" charset="0"/>
              </a:rPr>
              <a:t>one can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generate an electric voltage, the resulting current can perform work, for which the necessary energy is provided by the redox reaction taking place in the cell</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maximum work can be calculated from </a:t>
            </a:r>
            <a:r>
              <a:rPr lang="en-US" dirty="0" smtClean="0">
                <a:latin typeface="Times New Roman" panose="02020603050405020304" pitchFamily="18" charset="0"/>
                <a:cs typeface="Times New Roman" panose="02020603050405020304" pitchFamily="18" charset="0"/>
              </a:rPr>
              <a:t>electromotive </a:t>
            </a:r>
            <a:r>
              <a:rPr lang="en-US" dirty="0">
                <a:latin typeface="Times New Roman" panose="02020603050405020304" pitchFamily="18" charset="0"/>
                <a:cs typeface="Times New Roman" panose="02020603050405020304" pitchFamily="18" charset="0"/>
              </a:rPr>
              <a:t>force of the </a:t>
            </a:r>
            <a:r>
              <a:rPr lang="en-US" dirty="0" smtClean="0">
                <a:latin typeface="Times New Roman" panose="02020603050405020304" pitchFamily="18" charset="0"/>
                <a:cs typeface="Times New Roman" panose="02020603050405020304" pitchFamily="18" charset="0"/>
              </a:rPr>
              <a:t>cell</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spcBef>
                <a:spcPts val="4000"/>
              </a:spcBef>
            </a:pPr>
            <a:r>
              <a:rPr lang="en-US" dirty="0">
                <a:latin typeface="Times New Roman" panose="02020603050405020304" pitchFamily="18" charset="0"/>
                <a:cs typeface="Times New Roman" panose="02020603050405020304" pitchFamily="18" charset="0"/>
              </a:rPr>
              <a:t>The electromotive force is the difference </a:t>
            </a:r>
            <a:r>
              <a:rPr lang="hu-HU" dirty="0" smtClean="0">
                <a:latin typeface="Times New Roman" panose="02020603050405020304" pitchFamily="18" charset="0"/>
                <a:cs typeface="Times New Roman" panose="02020603050405020304" pitchFamily="18" charset="0"/>
              </a:rPr>
              <a:t>of</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cathode and anode </a:t>
            </a:r>
            <a:r>
              <a:rPr lang="en-US" dirty="0" smtClean="0">
                <a:latin typeface="Times New Roman" panose="02020603050405020304" pitchFamily="18" charset="0"/>
                <a:cs typeface="Times New Roman" panose="02020603050405020304" pitchFamily="18" charset="0"/>
              </a:rPr>
              <a:t>potential</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spcBef>
                <a:spcPts val="4000"/>
              </a:spcBef>
            </a:pPr>
            <a:r>
              <a:rPr lang="en-US" dirty="0">
                <a:latin typeface="Times New Roman" panose="02020603050405020304" pitchFamily="18" charset="0"/>
                <a:cs typeface="Times New Roman" panose="02020603050405020304" pitchFamily="18" charset="0"/>
              </a:rPr>
              <a:t>Which also gives the direction of the reaction, because reduction occurs at the cathode with a higher potential, while oxidation occurs at the anode with a lower </a:t>
            </a:r>
            <a:r>
              <a:rPr lang="en-US" dirty="0" smtClean="0">
                <a:latin typeface="Times New Roman" panose="02020603050405020304" pitchFamily="18" charset="0"/>
                <a:cs typeface="Times New Roman" panose="02020603050405020304" pitchFamily="18" charset="0"/>
              </a:rPr>
              <a:t>potential</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Accordingly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knowing the half-reactions </a:t>
            </a:r>
            <a:r>
              <a:rPr lang="hu-HU" dirty="0" smtClean="0">
                <a:latin typeface="Times New Roman" panose="02020603050405020304" pitchFamily="18" charset="0"/>
                <a:cs typeface="Times New Roman" panose="02020603050405020304" pitchFamily="18" charset="0"/>
              </a:rPr>
              <a:t>occurred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their standard electrode potentials, it is possible to decide in which direction the reaction takes place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09255E06-E2B3-40BF-AB2F-0285C0EE2848}"/>
                  </a:ext>
                </a:extLst>
              </p:cNvPr>
              <p:cNvSpPr txBox="1"/>
              <p:nvPr/>
            </p:nvSpPr>
            <p:spPr>
              <a:xfrm>
                <a:off x="4584918" y="3309349"/>
                <a:ext cx="3049874"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b="0" i="1" smtClean="0">
                          <a:latin typeface="Cambria Math" panose="02040503050406030204" pitchFamily="18" charset="0"/>
                        </a:rPr>
                        <m:t>𝑤</m:t>
                      </m:r>
                      <m:r>
                        <a:rPr lang="hu-HU" sz="2800" b="0" i="1" smtClean="0">
                          <a:latin typeface="Cambria Math" panose="02040503050406030204" pitchFamily="18" charset="0"/>
                        </a:rPr>
                        <m:t>=−</m:t>
                      </m:r>
                      <m:r>
                        <a:rPr lang="hu-HU" sz="2800" b="0" i="1" smtClean="0">
                          <a:latin typeface="Cambria Math" panose="02040503050406030204" pitchFamily="18" charset="0"/>
                        </a:rPr>
                        <m:t>𝑧𝐹</m:t>
                      </m:r>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𝐸</m:t>
                          </m:r>
                        </m:e>
                        <m:sub>
                          <m:r>
                            <a:rPr lang="hu-HU" sz="2800" b="0" i="1" smtClean="0">
                              <a:latin typeface="Cambria Math" panose="02040503050406030204" pitchFamily="18" charset="0"/>
                              <a:ea typeface="Cambria Math" panose="02040503050406030204" pitchFamily="18" charset="0"/>
                            </a:rPr>
                            <m:t>𝑀𝐹</m:t>
                          </m:r>
                        </m:sub>
                      </m:sSub>
                      <m:r>
                        <a:rPr lang="hu-HU" sz="2800" b="0" i="1" smtClean="0">
                          <a:latin typeface="Cambria Math" panose="02040503050406030204" pitchFamily="18" charset="0"/>
                          <a:ea typeface="Cambria Math" panose="02040503050406030204" pitchFamily="18" charset="0"/>
                        </a:rPr>
                        <m:t>&lt;0</m:t>
                      </m:r>
                    </m:oMath>
                  </m:oMathPara>
                </a14:m>
                <a:endParaRPr lang="hu-HU" sz="2800" dirty="0"/>
              </a:p>
            </p:txBody>
          </p:sp>
        </mc:Choice>
        <mc:Fallback xmlns="">
          <p:sp>
            <p:nvSpPr>
              <p:cNvPr id="4" name="Szövegdoboz 3">
                <a:extLst>
                  <a:ext uri="{FF2B5EF4-FFF2-40B4-BE49-F238E27FC236}">
                    <a16:creationId xmlns:a16="http://schemas.microsoft.com/office/drawing/2014/main" id="{09255E06-E2B3-40BF-AB2F-0285C0EE2848}"/>
                  </a:ext>
                </a:extLst>
              </p:cNvPr>
              <p:cNvSpPr txBox="1">
                <a:spLocks noRot="1" noChangeAspect="1" noMove="1" noResize="1" noEditPoints="1" noAdjustHandles="1" noChangeArrowheads="1" noChangeShapeType="1" noTextEdit="1"/>
              </p:cNvSpPr>
              <p:nvPr/>
            </p:nvSpPr>
            <p:spPr>
              <a:xfrm>
                <a:off x="4584918" y="3309349"/>
                <a:ext cx="3049874"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5EF5404C-4DA2-4C00-9DE6-919CB0DDB832}"/>
                  </a:ext>
                </a:extLst>
              </p:cNvPr>
              <p:cNvSpPr txBox="1"/>
              <p:nvPr/>
            </p:nvSpPr>
            <p:spPr>
              <a:xfrm>
                <a:off x="3876936" y="4115662"/>
                <a:ext cx="446583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𝐸</m:t>
                          </m:r>
                        </m:e>
                        <m:sub>
                          <m:r>
                            <a:rPr lang="hu-HU" sz="2800" b="0" i="1" smtClean="0">
                              <a:latin typeface="Cambria Math" panose="02040503050406030204" pitchFamily="18" charset="0"/>
                              <a:ea typeface="Cambria Math" panose="02040503050406030204" pitchFamily="18" charset="0"/>
                            </a:rPr>
                            <m:t>𝑀𝐹</m:t>
                          </m:r>
                        </m:sub>
                      </m:sSub>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𝜀</m:t>
                          </m:r>
                        </m:e>
                        <m:sub>
                          <m:r>
                            <a:rPr lang="hu-HU" sz="2800" b="0" i="1" smtClean="0">
                              <a:latin typeface="Cambria Math" panose="02040503050406030204" pitchFamily="18" charset="0"/>
                              <a:ea typeface="Cambria Math" panose="02040503050406030204" pitchFamily="18" charset="0"/>
                            </a:rPr>
                            <m:t>𝑐𝑎𝑡h𝑜𝑑𝑒</m:t>
                          </m:r>
                        </m:sub>
                      </m:sSub>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𝜀</m:t>
                          </m:r>
                        </m:e>
                        <m:sub>
                          <m:r>
                            <a:rPr lang="hu-HU" sz="2800" b="0" i="1" smtClean="0">
                              <a:latin typeface="Cambria Math" panose="02040503050406030204" pitchFamily="18" charset="0"/>
                              <a:ea typeface="Cambria Math" panose="02040503050406030204" pitchFamily="18" charset="0"/>
                            </a:rPr>
                            <m:t>𝑎𝑛𝑜𝑑𝑒</m:t>
                          </m:r>
                        </m:sub>
                      </m:sSub>
                      <m:r>
                        <a:rPr lang="hu-HU" sz="2800" b="0" i="1" smtClean="0">
                          <a:latin typeface="Cambria Math" panose="02040503050406030204" pitchFamily="18" charset="0"/>
                          <a:ea typeface="Cambria Math" panose="02040503050406030204" pitchFamily="18" charset="0"/>
                        </a:rPr>
                        <m:t>&gt;0</m:t>
                      </m:r>
                    </m:oMath>
                  </m:oMathPara>
                </a14:m>
                <a:endParaRPr lang="hu-HU" sz="2800" dirty="0"/>
              </a:p>
            </p:txBody>
          </p:sp>
        </mc:Choice>
        <mc:Fallback xmlns="">
          <p:sp>
            <p:nvSpPr>
              <p:cNvPr id="5" name="Szövegdoboz 4">
                <a:extLst>
                  <a:ext uri="{FF2B5EF4-FFF2-40B4-BE49-F238E27FC236}">
                    <a16:creationId xmlns:a16="http://schemas.microsoft.com/office/drawing/2014/main" id="{5EF5404C-4DA2-4C00-9DE6-919CB0DDB832}"/>
                  </a:ext>
                </a:extLst>
              </p:cNvPr>
              <p:cNvSpPr txBox="1">
                <a:spLocks noRot="1" noChangeAspect="1" noMove="1" noResize="1" noEditPoints="1" noAdjustHandles="1" noChangeArrowheads="1" noChangeShapeType="1" noTextEdit="1"/>
              </p:cNvSpPr>
              <p:nvPr/>
            </p:nvSpPr>
            <p:spPr>
              <a:xfrm>
                <a:off x="3876936" y="4115662"/>
                <a:ext cx="4465838" cy="430887"/>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07998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500"/>
                            </p:stCondLst>
                            <p:childTnLst>
                              <p:par>
                                <p:cTn id="19" presetID="1" presetClass="entr" presetSubtype="0" fill="hold" grpId="0" nodeType="afterEffect">
                                  <p:stCondLst>
                                    <p:cond delay="50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560945"/>
            <a:ext cx="11582400" cy="587171"/>
          </a:xfrm>
        </p:spPr>
        <p:txBody>
          <a:bodyPr>
            <a:normAutofit/>
          </a:bodyPr>
          <a:lstStyle/>
          <a:p>
            <a:pPr marL="0" indent="0" algn="ctr">
              <a:buNone/>
            </a:pPr>
            <a:r>
              <a:rPr lang="hu-HU" dirty="0" smtClean="0">
                <a:latin typeface="Times New Roman" panose="02020603050405020304" pitchFamily="18" charset="0"/>
                <a:cs typeface="Times New Roman" panose="02020603050405020304" pitchFamily="18" charset="0"/>
              </a:rPr>
              <a:t>For example,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dissolution of metals in solutions of strong mineral </a:t>
            </a:r>
            <a:r>
              <a:rPr lang="en-US" dirty="0" smtClean="0">
                <a:latin typeface="Times New Roman" panose="02020603050405020304" pitchFamily="18" charset="0"/>
                <a:cs typeface="Times New Roman" panose="02020603050405020304" pitchFamily="18" charset="0"/>
              </a:rPr>
              <a:t>acids</a:t>
            </a:r>
            <a:r>
              <a:rPr lang="hu-HU"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E0C5D3A2-D424-4D12-A56D-B3285DDF0527}"/>
                  </a:ext>
                </a:extLst>
              </p:cNvPr>
              <p:cNvSpPr txBox="1"/>
              <p:nvPr/>
            </p:nvSpPr>
            <p:spPr>
              <a:xfrm>
                <a:off x="3730506" y="2677776"/>
                <a:ext cx="4743606" cy="5458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𝑀</m:t>
                          </m:r>
                        </m:e>
                        <m:sup>
                          <m:r>
                            <a:rPr lang="hu-HU" sz="2800" b="0" i="1" smtClean="0">
                              <a:latin typeface="Cambria Math" panose="02040503050406030204" pitchFamily="18" charset="0"/>
                            </a:rPr>
                            <m:t>𝑘</m:t>
                          </m:r>
                          <m:r>
                            <a:rPr lang="hu-HU" sz="2800" b="0" i="1" smtClean="0">
                              <a:latin typeface="Cambria Math" panose="02040503050406030204" pitchFamily="18" charset="0"/>
                            </a:rPr>
                            <m:t>+</m:t>
                          </m:r>
                        </m:sup>
                      </m:sSup>
                      <m:r>
                        <a:rPr lang="hu-HU" sz="2800" b="0" i="1" smtClean="0">
                          <a:latin typeface="Cambria Math" panose="02040503050406030204" pitchFamily="18" charset="0"/>
                        </a:rPr>
                        <m:t>+</m:t>
                      </m:r>
                      <m:r>
                        <a:rPr lang="hu-HU" sz="2800" b="0" i="1" smtClean="0">
                          <a:latin typeface="Cambria Math" panose="02040503050406030204" pitchFamily="18" charset="0"/>
                        </a:rPr>
                        <m:t>𝑘</m:t>
                      </m:r>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𝑒</m:t>
                          </m:r>
                        </m:e>
                        <m:sup>
                          <m:r>
                            <a:rPr lang="hu-HU" sz="2800" b="0" i="1" smtClean="0">
                              <a:latin typeface="Cambria Math" panose="02040503050406030204" pitchFamily="18" charset="0"/>
                            </a:rPr>
                            <m:t>−</m:t>
                          </m:r>
                        </m:sup>
                      </m:sSup>
                      <m:r>
                        <a:rPr lang="hu-HU" sz="2800" b="0" i="1" smtClean="0">
                          <a:latin typeface="Cambria Math" panose="02040503050406030204" pitchFamily="18" charset="0"/>
                        </a:rPr>
                        <m:t>=</m:t>
                      </m:r>
                      <m:r>
                        <a:rPr lang="hu-HU" sz="2800" b="0" i="1" smtClean="0">
                          <a:latin typeface="Cambria Math" panose="02040503050406030204" pitchFamily="18" charset="0"/>
                        </a:rPr>
                        <m:t>𝑀</m:t>
                      </m:r>
                      <m:sSubSup>
                        <m:sSubSupPr>
                          <m:ctrlPr>
                            <a:rPr lang="hu-HU" sz="2800" i="1">
                              <a:latin typeface="Cambria Math" panose="02040503050406030204" pitchFamily="18" charset="0"/>
                            </a:rPr>
                          </m:ctrlPr>
                        </m:sSubSupPr>
                        <m:e>
                          <m:r>
                            <a:rPr lang="hu-HU" sz="2800" b="0" i="1" smtClean="0">
                              <a:latin typeface="Cambria Math" panose="02040503050406030204" pitchFamily="18" charset="0"/>
                            </a:rPr>
                            <m:t>  </m:t>
                          </m:r>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𝑀</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𝑀</m:t>
                                  </m:r>
                                </m:e>
                                <m:sup>
                                  <m:r>
                                    <a:rPr lang="hu-HU" sz="2800" b="0" i="1" smtClean="0">
                                      <a:latin typeface="Cambria Math" panose="02040503050406030204" pitchFamily="18" charset="0"/>
                                    </a:rPr>
                                    <m:t>𝑘</m:t>
                                  </m:r>
                                  <m:r>
                                    <a:rPr lang="hu-HU" sz="2800" b="0" i="1" smtClean="0">
                                      <a:latin typeface="Cambria Math" panose="02040503050406030204" pitchFamily="18" charset="0"/>
                                    </a:rPr>
                                    <m:t>+</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 ?</m:t>
                      </m:r>
                      <m:r>
                        <a:rPr lang="hu-HU" sz="2800" b="0" i="1" smtClean="0">
                          <a:latin typeface="Cambria Math" panose="02040503050406030204" pitchFamily="18" charset="0"/>
                        </a:rPr>
                        <m:t>𝑉</m:t>
                      </m:r>
                    </m:oMath>
                  </m:oMathPara>
                </a14:m>
                <a:endParaRPr lang="hu-HU" sz="2800" dirty="0"/>
              </a:p>
            </p:txBody>
          </p:sp>
        </mc:Choice>
        <mc:Fallback xmlns="">
          <p:sp>
            <p:nvSpPr>
              <p:cNvPr id="5" name="Szövegdoboz 4">
                <a:extLst>
                  <a:ext uri="{FF2B5EF4-FFF2-40B4-BE49-F238E27FC236}">
                    <a16:creationId xmlns:a16="http://schemas.microsoft.com/office/drawing/2014/main" id="{E0C5D3A2-D424-4D12-A56D-B3285DDF0527}"/>
                  </a:ext>
                </a:extLst>
              </p:cNvPr>
              <p:cNvSpPr txBox="1">
                <a:spLocks noRot="1" noChangeAspect="1" noMove="1" noResize="1" noEditPoints="1" noAdjustHandles="1" noChangeArrowheads="1" noChangeShapeType="1" noTextEdit="1"/>
              </p:cNvSpPr>
              <p:nvPr/>
            </p:nvSpPr>
            <p:spPr>
              <a:xfrm>
                <a:off x="3730506" y="2677776"/>
                <a:ext cx="4743606" cy="545855"/>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01939DE7-E548-4859-926E-02074E391253}"/>
                  </a:ext>
                </a:extLst>
              </p:cNvPr>
              <p:cNvSpPr txBox="1"/>
              <p:nvPr/>
            </p:nvSpPr>
            <p:spPr>
              <a:xfrm>
                <a:off x="3677472" y="2145321"/>
                <a:ext cx="485562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2</m:t>
                          </m:r>
                          <m:r>
                            <a:rPr lang="hu-HU" sz="2800" b="0" i="1" smtClean="0">
                              <a:latin typeface="Cambria Math" panose="02040503050406030204" pitchFamily="18" charset="0"/>
                            </a:rPr>
                            <m:t>𝐻</m:t>
                          </m:r>
                        </m:e>
                        <m:sup>
                          <m:r>
                            <a:rPr lang="hu-HU" sz="2800" b="0" i="1" smtClean="0">
                              <a:latin typeface="Cambria Math" panose="02040503050406030204" pitchFamily="18" charset="0"/>
                            </a:rPr>
                            <m:t>+</m:t>
                          </m:r>
                        </m:sup>
                      </m:sSup>
                      <m:r>
                        <a:rPr lang="hu-HU" sz="2800" b="0" i="1" smtClean="0">
                          <a:latin typeface="Cambria Math" panose="02040503050406030204" pitchFamily="18" charset="0"/>
                        </a:rPr>
                        <m:t>+2</m:t>
                      </m:r>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𝑒</m:t>
                          </m:r>
                        </m:e>
                        <m:sup>
                          <m:r>
                            <a:rPr lang="hu-HU" sz="2800" b="0" i="1" smtClean="0">
                              <a:latin typeface="Cambria Math" panose="02040503050406030204" pitchFamily="18" charset="0"/>
                            </a:rPr>
                            <m:t>−</m:t>
                          </m:r>
                        </m:sup>
                      </m:sSup>
                      <m:r>
                        <a:rPr lang="hu-HU" sz="2800" b="0" i="1" smtClean="0">
                          <a:latin typeface="Cambria Math" panose="02040503050406030204" pitchFamily="18" charset="0"/>
                        </a:rPr>
                        <m:t>=</m:t>
                      </m:r>
                      <m:sSub>
                        <m:sSubPr>
                          <m:ctrlPr>
                            <a:rPr lang="hu-HU" sz="2800" b="0" i="1" smtClean="0">
                              <a:latin typeface="Cambria Math" panose="02040503050406030204" pitchFamily="18" charset="0"/>
                            </a:rPr>
                          </m:ctrlPr>
                        </m:sSubPr>
                        <m:e>
                          <m:r>
                            <a:rPr lang="hu-HU" sz="2800" b="0" i="1" smtClean="0">
                              <a:latin typeface="Cambria Math" panose="02040503050406030204" pitchFamily="18" charset="0"/>
                            </a:rPr>
                            <m:t>𝐻</m:t>
                          </m:r>
                        </m:e>
                        <m:sub>
                          <m:r>
                            <a:rPr lang="hu-HU" sz="2800" b="0" i="1" smtClean="0">
                              <a:latin typeface="Cambria Math" panose="02040503050406030204" pitchFamily="18" charset="0"/>
                            </a:rPr>
                            <m:t>2</m:t>
                          </m:r>
                        </m:sub>
                      </m:sSub>
                      <m:r>
                        <a:rPr lang="hu-HU" sz="2800" b="0" i="1" smtClean="0">
                          <a:latin typeface="Cambria Math" panose="02040503050406030204" pitchFamily="18" charset="0"/>
                        </a:rPr>
                        <m:t>  </m:t>
                      </m:r>
                      <m:sSubSup>
                        <m:sSubSupPr>
                          <m:ctrlPr>
                            <a:rPr lang="hu-HU" sz="2800" b="0" i="1" smtClean="0">
                              <a:latin typeface="Cambria Math" panose="02040503050406030204" pitchFamily="18" charset="0"/>
                            </a:rPr>
                          </m:ctrlPr>
                        </m:sSubSupPr>
                        <m:e>
                          <m:r>
                            <m:rPr>
                              <m:sty m:val="p"/>
                            </m:rPr>
                            <a:rPr lang="el-GR" sz="2800" i="1">
                              <a:latin typeface="Cambria Math" panose="02040503050406030204" pitchFamily="18" charset="0"/>
                            </a:rPr>
                            <m:t>ε</m:t>
                          </m:r>
                        </m:e>
                        <m:sub>
                          <m:r>
                            <a:rPr lang="hu-HU" sz="2800" b="0" i="1" smtClean="0">
                              <a:latin typeface="Cambria Math" panose="02040503050406030204" pitchFamily="18" charset="0"/>
                            </a:rPr>
                            <m:t>𝑆𝐻𝐸</m:t>
                          </m:r>
                        </m:sub>
                        <m:sup>
                          <m:r>
                            <a:rPr lang="hu-HU" sz="2800" b="0" i="1" smtClean="0">
                              <a:latin typeface="Cambria Math" panose="02040503050406030204" pitchFamily="18" charset="0"/>
                            </a:rPr>
                            <m:t>𝑜</m:t>
                          </m:r>
                        </m:sup>
                      </m:sSubSup>
                      <m:r>
                        <a:rPr lang="hu-HU" sz="2800" b="0" i="1" smtClean="0">
                          <a:latin typeface="Cambria Math" panose="02040503050406030204" pitchFamily="18" charset="0"/>
                        </a:rPr>
                        <m:t>=</m:t>
                      </m:r>
                      <m:r>
                        <a:rPr lang="hu-HU" sz="2800" b="0" i="0" smtClean="0">
                          <a:latin typeface="Cambria Math" panose="02040503050406030204" pitchFamily="18" charset="0"/>
                        </a:rPr>
                        <m:t>0.00</m:t>
                      </m:r>
                      <m:r>
                        <m:rPr>
                          <m:sty m:val="p"/>
                        </m:rPr>
                        <a:rPr lang="hu-HU" sz="2800" b="0" i="0" smtClean="0">
                          <a:latin typeface="Cambria Math" panose="02040503050406030204" pitchFamily="18" charset="0"/>
                        </a:rPr>
                        <m:t>V</m:t>
                      </m:r>
                    </m:oMath>
                  </m:oMathPara>
                </a14:m>
                <a:endParaRPr lang="hu-HU" sz="2800" dirty="0"/>
              </a:p>
            </p:txBody>
          </p:sp>
        </mc:Choice>
        <mc:Fallback xmlns="">
          <p:sp>
            <p:nvSpPr>
              <p:cNvPr id="6" name="Szövegdoboz 5">
                <a:extLst>
                  <a:ext uri="{FF2B5EF4-FFF2-40B4-BE49-F238E27FC236}">
                    <a16:creationId xmlns:a16="http://schemas.microsoft.com/office/drawing/2014/main" id="{01939DE7-E548-4859-926E-02074E391253}"/>
                  </a:ext>
                </a:extLst>
              </p:cNvPr>
              <p:cNvSpPr txBox="1">
                <a:spLocks noRot="1" noChangeAspect="1" noMove="1" noResize="1" noEditPoints="1" noAdjustHandles="1" noChangeArrowheads="1" noChangeShapeType="1" noTextEdit="1"/>
              </p:cNvSpPr>
              <p:nvPr/>
            </p:nvSpPr>
            <p:spPr>
              <a:xfrm>
                <a:off x="3677472" y="2145321"/>
                <a:ext cx="4855625" cy="43088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5DF51EA4-E687-4EE2-B888-C83B0DEA1AB4}"/>
                  </a:ext>
                </a:extLst>
              </p:cNvPr>
              <p:cNvSpPr txBox="1"/>
              <p:nvPr/>
            </p:nvSpPr>
            <p:spPr>
              <a:xfrm>
                <a:off x="1045027" y="3452949"/>
                <a:ext cx="3148618" cy="5054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𝑁𝑎</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𝑁𝑎</m:t>
                                  </m:r>
                                </m:e>
                                <m:sup>
                                  <m:r>
                                    <a:rPr lang="hu-HU" sz="2800" b="0" i="1" smtClean="0">
                                      <a:latin typeface="Cambria Math" panose="02040503050406030204" pitchFamily="18" charset="0"/>
                                    </a:rPr>
                                    <m:t>+</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−2.713</m:t>
                      </m:r>
                      <m:r>
                        <a:rPr lang="hu-HU" sz="2800" b="0" i="1" smtClean="0">
                          <a:latin typeface="Cambria Math" panose="02040503050406030204" pitchFamily="18" charset="0"/>
                        </a:rPr>
                        <m:t>𝑉</m:t>
                      </m:r>
                    </m:oMath>
                  </m:oMathPara>
                </a14:m>
                <a:endParaRPr lang="hu-HU" sz="2800" dirty="0"/>
              </a:p>
            </p:txBody>
          </p:sp>
        </mc:Choice>
        <mc:Fallback xmlns="">
          <p:sp>
            <p:nvSpPr>
              <p:cNvPr id="7" name="Szövegdoboz 6">
                <a:extLst>
                  <a:ext uri="{FF2B5EF4-FFF2-40B4-BE49-F238E27FC236}">
                    <a16:creationId xmlns:a16="http://schemas.microsoft.com/office/drawing/2014/main" id="{5DF51EA4-E687-4EE2-B888-C83B0DEA1AB4}"/>
                  </a:ext>
                </a:extLst>
              </p:cNvPr>
              <p:cNvSpPr txBox="1">
                <a:spLocks noRot="1" noChangeAspect="1" noMove="1" noResize="1" noEditPoints="1" noAdjustHandles="1" noChangeArrowheads="1" noChangeShapeType="1" noTextEdit="1"/>
              </p:cNvSpPr>
              <p:nvPr/>
            </p:nvSpPr>
            <p:spPr>
              <a:xfrm>
                <a:off x="1045027" y="3452949"/>
                <a:ext cx="3148618" cy="505459"/>
              </a:xfrm>
              <a:prstGeom prst="rect">
                <a:avLst/>
              </a:prstGeom>
              <a:blipFill>
                <a:blip r:embed="rId5"/>
                <a:stretch>
                  <a:fillRect/>
                </a:stretch>
              </a:blipFill>
            </p:spPr>
            <p:txBody>
              <a:bodyPr/>
              <a:lstStyle/>
              <a:p>
                <a:r>
                  <a:rPr lang="en-US">
                    <a:noFill/>
                  </a:rPr>
                  <a:t> </a:t>
                </a:r>
              </a:p>
            </p:txBody>
          </p:sp>
        </mc:Fallback>
      </mc:AlternateContent>
      <p:sp>
        <p:nvSpPr>
          <p:cNvPr id="8" name="Szövegdoboz 7">
            <a:extLst>
              <a:ext uri="{FF2B5EF4-FFF2-40B4-BE49-F238E27FC236}">
                <a16:creationId xmlns:a16="http://schemas.microsoft.com/office/drawing/2014/main" id="{45D64608-CEAF-4415-8ECB-7D58C6317EE5}"/>
              </a:ext>
            </a:extLst>
          </p:cNvPr>
          <p:cNvSpPr txBox="1"/>
          <p:nvPr/>
        </p:nvSpPr>
        <p:spPr>
          <a:xfrm>
            <a:off x="4671368" y="3443902"/>
            <a:ext cx="6285695"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I</a:t>
            </a:r>
            <a:r>
              <a:rPr lang="en-US" sz="2800" dirty="0" smtClean="0">
                <a:latin typeface="Times New Roman" panose="02020603050405020304" pitchFamily="18" charset="0"/>
                <a:cs typeface="Times New Roman" panose="02020603050405020304" pitchFamily="18" charset="0"/>
              </a:rPr>
              <a:t>t </a:t>
            </a:r>
            <a:r>
              <a:rPr lang="en-US" sz="2800" dirty="0">
                <a:latin typeface="Times New Roman" panose="02020603050405020304" pitchFamily="18" charset="0"/>
                <a:cs typeface="Times New Roman" panose="02020603050405020304" pitchFamily="18" charset="0"/>
              </a:rPr>
              <a:t>produces </a:t>
            </a:r>
            <a:r>
              <a:rPr lang="en-US" sz="2800" dirty="0" smtClean="0">
                <a:latin typeface="Times New Roman" panose="02020603050405020304" pitchFamily="18" charset="0"/>
                <a:cs typeface="Times New Roman" panose="02020603050405020304" pitchFamily="18" charset="0"/>
              </a:rPr>
              <a:t>hydrogen</a:t>
            </a:r>
            <a:r>
              <a:rPr lang="hu-HU" sz="2800" dirty="0" smtClean="0">
                <a:latin typeface="Times New Roman" panose="02020603050405020304" pitchFamily="18" charset="0"/>
                <a:cs typeface="Times New Roman" panose="02020603050405020304" pitchFamily="18" charset="0"/>
              </a:rPr>
              <a:t> quickly from water</a:t>
            </a:r>
            <a:r>
              <a:rPr lang="hu-HU" sz="2800"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9" name="Szövegdoboz 8">
                <a:extLst>
                  <a:ext uri="{FF2B5EF4-FFF2-40B4-BE49-F238E27FC236}">
                    <a16:creationId xmlns:a16="http://schemas.microsoft.com/office/drawing/2014/main" id="{8563EA07-FAC9-49C9-BF8D-6CDA721F27DF}"/>
                  </a:ext>
                </a:extLst>
              </p:cNvPr>
              <p:cNvSpPr txBox="1"/>
              <p:nvPr/>
            </p:nvSpPr>
            <p:spPr>
              <a:xfrm>
                <a:off x="1037770" y="4028493"/>
                <a:ext cx="3212098"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𝑍𝑛</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𝑍𝑛</m:t>
                                  </m:r>
                                </m:e>
                                <m:sup>
                                  <m:r>
                                    <a:rPr lang="hu-HU" sz="2800" b="0" i="1" smtClean="0">
                                      <a:latin typeface="Cambria Math" panose="02040503050406030204" pitchFamily="18" charset="0"/>
                                    </a:rPr>
                                    <m:t>2+</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−0.763</m:t>
                      </m:r>
                      <m:r>
                        <a:rPr lang="hu-HU" sz="2800" b="0" i="1" smtClean="0">
                          <a:latin typeface="Cambria Math" panose="02040503050406030204" pitchFamily="18" charset="0"/>
                        </a:rPr>
                        <m:t>𝑉</m:t>
                      </m:r>
                    </m:oMath>
                  </m:oMathPara>
                </a14:m>
                <a:endParaRPr lang="hu-HU" sz="2800" dirty="0"/>
              </a:p>
            </p:txBody>
          </p:sp>
        </mc:Choice>
        <mc:Fallback xmlns="">
          <p:sp>
            <p:nvSpPr>
              <p:cNvPr id="9" name="Szövegdoboz 8">
                <a:extLst>
                  <a:ext uri="{FF2B5EF4-FFF2-40B4-BE49-F238E27FC236}">
                    <a16:creationId xmlns:a16="http://schemas.microsoft.com/office/drawing/2014/main" id="{8563EA07-FAC9-49C9-BF8D-6CDA721F27DF}"/>
                  </a:ext>
                </a:extLst>
              </p:cNvPr>
              <p:cNvSpPr txBox="1">
                <a:spLocks noRot="1" noChangeAspect="1" noMove="1" noResize="1" noEditPoints="1" noAdjustHandles="1" noChangeArrowheads="1" noChangeShapeType="1" noTextEdit="1"/>
              </p:cNvSpPr>
              <p:nvPr/>
            </p:nvSpPr>
            <p:spPr>
              <a:xfrm>
                <a:off x="1037770" y="4028493"/>
                <a:ext cx="3212098" cy="508601"/>
              </a:xfrm>
              <a:prstGeom prst="rect">
                <a:avLst/>
              </a:prstGeom>
              <a:blipFill>
                <a:blip r:embed="rId6"/>
                <a:stretch>
                  <a:fillRect/>
                </a:stretch>
              </a:blipFill>
            </p:spPr>
            <p:txBody>
              <a:bodyPr/>
              <a:lstStyle/>
              <a:p>
                <a:r>
                  <a:rPr lang="en-US">
                    <a:noFill/>
                  </a:rPr>
                  <a:t> </a:t>
                </a:r>
              </a:p>
            </p:txBody>
          </p:sp>
        </mc:Fallback>
      </mc:AlternateContent>
      <p:sp>
        <p:nvSpPr>
          <p:cNvPr id="10" name="Szövegdoboz 9">
            <a:extLst>
              <a:ext uri="{FF2B5EF4-FFF2-40B4-BE49-F238E27FC236}">
                <a16:creationId xmlns:a16="http://schemas.microsoft.com/office/drawing/2014/main" id="{717B8A86-9240-488E-A1D9-DC5726D0F4FB}"/>
              </a:ext>
            </a:extLst>
          </p:cNvPr>
          <p:cNvSpPr txBox="1"/>
          <p:nvPr/>
        </p:nvSpPr>
        <p:spPr>
          <a:xfrm>
            <a:off x="4664110" y="4019448"/>
            <a:ext cx="6901248" cy="523220"/>
          </a:xfrm>
          <a:prstGeom prst="rect">
            <a:avLst/>
          </a:prstGeom>
          <a:noFill/>
        </p:spPr>
        <p:txBody>
          <a:bodyPr wrap="none" rtlCol="0">
            <a:spAutoFit/>
          </a:bodyPr>
          <a:lstStyle/>
          <a:p>
            <a:r>
              <a:rPr lang="en-US" sz="2800" dirty="0">
                <a:latin typeface="Times New Roman" panose="02020603050405020304" pitchFamily="18" charset="0"/>
                <a:cs typeface="Times New Roman" panose="02020603050405020304" pitchFamily="18" charset="0"/>
              </a:rPr>
              <a:t>It </a:t>
            </a:r>
            <a:r>
              <a:rPr lang="hu-HU" sz="2800" dirty="0" smtClean="0">
                <a:latin typeface="Times New Roman" panose="02020603050405020304" pitchFamily="18" charset="0"/>
                <a:cs typeface="Times New Roman" panose="02020603050405020304" pitchFamily="18" charset="0"/>
              </a:rPr>
              <a:t>produces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hydrogen from dilute, weak </a:t>
            </a:r>
            <a:r>
              <a:rPr lang="en-US" sz="2800" dirty="0" smtClean="0">
                <a:latin typeface="Times New Roman" panose="02020603050405020304" pitchFamily="18" charset="0"/>
                <a:cs typeface="Times New Roman" panose="02020603050405020304" pitchFamily="18" charset="0"/>
              </a:rPr>
              <a:t>acids</a:t>
            </a:r>
            <a:r>
              <a:rPr lang="hu-HU" sz="2800" dirty="0">
                <a:latin typeface="Times New Roman" panose="02020603050405020304" pitchFamily="18" charset="0"/>
                <a:cs typeface="Times New Roman" panose="02020603050405020304" pitchFamily="18" charset="0"/>
              </a:rPr>
              <a:t>.</a:t>
            </a:r>
            <a:r>
              <a:rPr lang="hu-HU" sz="2800" dirty="0" smtClean="0">
                <a:latin typeface="Times New Roman" panose="02020603050405020304" pitchFamily="18" charset="0"/>
                <a:cs typeface="Times New Roman" panose="02020603050405020304" pitchFamily="18" charset="0"/>
              </a:rPr>
              <a:t> </a:t>
            </a:r>
            <a:endParaRPr lang="hu-HU" sz="28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C1FC5C45-889F-47E6-86F4-9510FD2DAE8B}"/>
                  </a:ext>
                </a:extLst>
              </p:cNvPr>
              <p:cNvSpPr txBox="1"/>
              <p:nvPr/>
            </p:nvSpPr>
            <p:spPr>
              <a:xfrm>
                <a:off x="1070815" y="4552443"/>
                <a:ext cx="2977225"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𝐹𝑒</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𝐹𝑒</m:t>
                                  </m:r>
                                </m:e>
                                <m:sup>
                                  <m:r>
                                    <a:rPr lang="hu-HU" sz="2800" b="0" i="1" smtClean="0">
                                      <a:latin typeface="Cambria Math" panose="02040503050406030204" pitchFamily="18" charset="0"/>
                                    </a:rPr>
                                    <m:t>2+</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−0.44</m:t>
                      </m:r>
                      <m:r>
                        <a:rPr lang="hu-HU" sz="2800" b="0" i="1" smtClean="0">
                          <a:latin typeface="Cambria Math" panose="02040503050406030204" pitchFamily="18" charset="0"/>
                        </a:rPr>
                        <m:t>𝑉</m:t>
                      </m:r>
                    </m:oMath>
                  </m:oMathPara>
                </a14:m>
                <a:endParaRPr lang="hu-HU" sz="2800" dirty="0"/>
              </a:p>
            </p:txBody>
          </p:sp>
        </mc:Choice>
        <mc:Fallback xmlns="">
          <p:sp>
            <p:nvSpPr>
              <p:cNvPr id="11" name="Szövegdoboz 10">
                <a:extLst>
                  <a:ext uri="{FF2B5EF4-FFF2-40B4-BE49-F238E27FC236}">
                    <a16:creationId xmlns:a16="http://schemas.microsoft.com/office/drawing/2014/main" id="{C1FC5C45-889F-47E6-86F4-9510FD2DAE8B}"/>
                  </a:ext>
                </a:extLst>
              </p:cNvPr>
              <p:cNvSpPr txBox="1">
                <a:spLocks noRot="1" noChangeAspect="1" noMove="1" noResize="1" noEditPoints="1" noAdjustHandles="1" noChangeArrowheads="1" noChangeShapeType="1" noTextEdit="1"/>
              </p:cNvSpPr>
              <p:nvPr/>
            </p:nvSpPr>
            <p:spPr>
              <a:xfrm>
                <a:off x="1070815" y="4552443"/>
                <a:ext cx="2977225" cy="508601"/>
              </a:xfrm>
              <a:prstGeom prst="rect">
                <a:avLst/>
              </a:prstGeom>
              <a:blipFill>
                <a:blip r:embed="rId7"/>
                <a:stretch>
                  <a:fillRect/>
                </a:stretch>
              </a:blipFill>
            </p:spPr>
            <p:txBody>
              <a:bodyPr/>
              <a:lstStyle/>
              <a:p>
                <a:r>
                  <a:rPr lang="en-US">
                    <a:noFill/>
                  </a:rPr>
                  <a:t> </a:t>
                </a:r>
              </a:p>
            </p:txBody>
          </p:sp>
        </mc:Fallback>
      </mc:AlternateContent>
      <p:sp>
        <p:nvSpPr>
          <p:cNvPr id="12" name="Szövegdoboz 11">
            <a:extLst>
              <a:ext uri="{FF2B5EF4-FFF2-40B4-BE49-F238E27FC236}">
                <a16:creationId xmlns:a16="http://schemas.microsoft.com/office/drawing/2014/main" id="{C8498196-EF63-42C3-B022-A69D59681019}"/>
              </a:ext>
            </a:extLst>
          </p:cNvPr>
          <p:cNvSpPr txBox="1"/>
          <p:nvPr/>
        </p:nvSpPr>
        <p:spPr>
          <a:xfrm>
            <a:off x="4669023" y="4559081"/>
            <a:ext cx="7600157" cy="523220"/>
          </a:xfrm>
          <a:prstGeom prst="rect">
            <a:avLst/>
          </a:prstGeom>
          <a:noFill/>
        </p:spPr>
        <p:txBody>
          <a:bodyPr wrap="none" rtlCol="0">
            <a:spAutoFit/>
          </a:bodyPr>
          <a:lstStyle/>
          <a:p>
            <a:r>
              <a:rPr lang="en-US" sz="2800" dirty="0">
                <a:latin typeface="Times New Roman" panose="02020603050405020304" pitchFamily="18" charset="0"/>
                <a:cs typeface="Times New Roman" panose="02020603050405020304" pitchFamily="18" charset="0"/>
              </a:rPr>
              <a:t>It </a:t>
            </a:r>
            <a:r>
              <a:rPr lang="hu-HU" sz="2800" dirty="0" smtClean="0">
                <a:latin typeface="Times New Roman" panose="02020603050405020304" pitchFamily="18" charset="0"/>
                <a:cs typeface="Times New Roman" panose="02020603050405020304" pitchFamily="18" charset="0"/>
              </a:rPr>
              <a:t>produces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hydrogen from medium-strength </a:t>
            </a:r>
            <a:r>
              <a:rPr lang="en-US" sz="2800" dirty="0" smtClean="0">
                <a:latin typeface="Times New Roman" panose="02020603050405020304" pitchFamily="18" charset="0"/>
                <a:cs typeface="Times New Roman" panose="02020603050405020304" pitchFamily="18" charset="0"/>
              </a:rPr>
              <a:t>acids</a:t>
            </a:r>
            <a:r>
              <a:rPr lang="hu-HU" sz="2800"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13" name="Szövegdoboz 12">
                <a:extLst>
                  <a:ext uri="{FF2B5EF4-FFF2-40B4-BE49-F238E27FC236}">
                    <a16:creationId xmlns:a16="http://schemas.microsoft.com/office/drawing/2014/main" id="{EADD35CD-81B3-41A9-BE07-8954C9B07E0F}"/>
                  </a:ext>
                </a:extLst>
              </p:cNvPr>
              <p:cNvSpPr txBox="1"/>
              <p:nvPr/>
            </p:nvSpPr>
            <p:spPr>
              <a:xfrm>
                <a:off x="1063562" y="5067160"/>
                <a:ext cx="3006912"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𝐶𝑢</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𝐶𝑢</m:t>
                                  </m:r>
                                </m:e>
                                <m:sup>
                                  <m:r>
                                    <a:rPr lang="hu-HU" sz="2800" b="0" i="1" smtClean="0">
                                      <a:latin typeface="Cambria Math" panose="02040503050406030204" pitchFamily="18" charset="0"/>
                                    </a:rPr>
                                    <m:t>2+</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+0.34</m:t>
                      </m:r>
                      <m:r>
                        <a:rPr lang="hu-HU" sz="2800" b="0" i="1" smtClean="0">
                          <a:latin typeface="Cambria Math" panose="02040503050406030204" pitchFamily="18" charset="0"/>
                        </a:rPr>
                        <m:t>𝑉</m:t>
                      </m:r>
                    </m:oMath>
                  </m:oMathPara>
                </a14:m>
                <a:endParaRPr lang="hu-HU" sz="2800" dirty="0"/>
              </a:p>
            </p:txBody>
          </p:sp>
        </mc:Choice>
        <mc:Fallback xmlns="">
          <p:sp>
            <p:nvSpPr>
              <p:cNvPr id="13" name="Szövegdoboz 12">
                <a:extLst>
                  <a:ext uri="{FF2B5EF4-FFF2-40B4-BE49-F238E27FC236}">
                    <a16:creationId xmlns:a16="http://schemas.microsoft.com/office/drawing/2014/main" id="{EADD35CD-81B3-41A9-BE07-8954C9B07E0F}"/>
                  </a:ext>
                </a:extLst>
              </p:cNvPr>
              <p:cNvSpPr txBox="1">
                <a:spLocks noRot="1" noChangeAspect="1" noMove="1" noResize="1" noEditPoints="1" noAdjustHandles="1" noChangeArrowheads="1" noChangeShapeType="1" noTextEdit="1"/>
              </p:cNvSpPr>
              <p:nvPr/>
            </p:nvSpPr>
            <p:spPr>
              <a:xfrm>
                <a:off x="1063562" y="5067160"/>
                <a:ext cx="3006912" cy="508601"/>
              </a:xfrm>
              <a:prstGeom prst="rect">
                <a:avLst/>
              </a:prstGeom>
              <a:blipFill>
                <a:blip r:embed="rId8"/>
                <a:stretch>
                  <a:fillRect/>
                </a:stretch>
              </a:blipFill>
            </p:spPr>
            <p:txBody>
              <a:bodyPr/>
              <a:lstStyle/>
              <a:p>
                <a:r>
                  <a:rPr lang="en-US">
                    <a:noFill/>
                  </a:rPr>
                  <a:t> </a:t>
                </a:r>
              </a:p>
            </p:txBody>
          </p:sp>
        </mc:Fallback>
      </mc:AlternateContent>
      <p:sp>
        <p:nvSpPr>
          <p:cNvPr id="14" name="Szövegdoboz 13">
            <a:extLst>
              <a:ext uri="{FF2B5EF4-FFF2-40B4-BE49-F238E27FC236}">
                <a16:creationId xmlns:a16="http://schemas.microsoft.com/office/drawing/2014/main" id="{546FC6CB-3966-4D1B-A12D-36088489432E}"/>
              </a:ext>
            </a:extLst>
          </p:cNvPr>
          <p:cNvSpPr txBox="1"/>
          <p:nvPr/>
        </p:nvSpPr>
        <p:spPr>
          <a:xfrm>
            <a:off x="4675833" y="5058118"/>
            <a:ext cx="6138219" cy="523220"/>
          </a:xfrm>
          <a:prstGeom prst="rect">
            <a:avLst/>
          </a:prstGeom>
          <a:noFill/>
        </p:spPr>
        <p:txBody>
          <a:bodyPr wrap="none" rtlCol="0">
            <a:spAutoFit/>
          </a:bodyPr>
          <a:lstStyle/>
          <a:p>
            <a:r>
              <a:rPr lang="en-US" sz="2800" dirty="0">
                <a:latin typeface="Times New Roman" panose="02020603050405020304" pitchFamily="18" charset="0"/>
                <a:cs typeface="Times New Roman" panose="02020603050405020304" pitchFamily="18" charset="0"/>
              </a:rPr>
              <a:t>It does not react with concentrated </a:t>
            </a:r>
            <a:r>
              <a:rPr lang="en-US" sz="2800" dirty="0" smtClean="0">
                <a:latin typeface="Times New Roman" panose="02020603050405020304" pitchFamily="18" charset="0"/>
                <a:cs typeface="Times New Roman" panose="02020603050405020304" pitchFamily="18" charset="0"/>
              </a:rPr>
              <a:t>acid</a:t>
            </a:r>
            <a:r>
              <a:rPr lang="hu-HU" sz="2800" dirty="0" smtClean="0">
                <a:latin typeface="Times New Roman" panose="02020603050405020304" pitchFamily="18" charset="0"/>
                <a:cs typeface="Times New Roman" panose="02020603050405020304" pitchFamily="18" charset="0"/>
              </a:rPr>
              <a:t>s.</a:t>
            </a:r>
            <a:endParaRPr lang="hu-HU" sz="28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Szövegdoboz 14">
                <a:extLst>
                  <a:ext uri="{FF2B5EF4-FFF2-40B4-BE49-F238E27FC236}">
                    <a16:creationId xmlns:a16="http://schemas.microsoft.com/office/drawing/2014/main" id="{C8AB5B69-785D-439A-8DC0-73F65CC9DBDD}"/>
                  </a:ext>
                </a:extLst>
              </p:cNvPr>
              <p:cNvSpPr txBox="1"/>
              <p:nvPr/>
            </p:nvSpPr>
            <p:spPr>
              <a:xfrm>
                <a:off x="1063561" y="5598729"/>
                <a:ext cx="2734979"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𝑃𝑡</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𝑃𝑡</m:t>
                                  </m:r>
                                </m:e>
                                <m:sup>
                                  <m:r>
                                    <a:rPr lang="hu-HU" sz="2800" b="0" i="1" smtClean="0">
                                      <a:latin typeface="Cambria Math" panose="02040503050406030204" pitchFamily="18" charset="0"/>
                                    </a:rPr>
                                    <m:t>2+</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+1.2</m:t>
                      </m:r>
                      <m:r>
                        <a:rPr lang="hu-HU" sz="2800" b="0" i="1" smtClean="0">
                          <a:latin typeface="Cambria Math" panose="02040503050406030204" pitchFamily="18" charset="0"/>
                        </a:rPr>
                        <m:t>𝑉</m:t>
                      </m:r>
                    </m:oMath>
                  </m:oMathPara>
                </a14:m>
                <a:endParaRPr lang="hu-HU" sz="2800" dirty="0"/>
              </a:p>
            </p:txBody>
          </p:sp>
        </mc:Choice>
        <mc:Fallback xmlns="">
          <p:sp>
            <p:nvSpPr>
              <p:cNvPr id="15" name="Szövegdoboz 14">
                <a:extLst>
                  <a:ext uri="{FF2B5EF4-FFF2-40B4-BE49-F238E27FC236}">
                    <a16:creationId xmlns:a16="http://schemas.microsoft.com/office/drawing/2014/main" id="{C8AB5B69-785D-439A-8DC0-73F65CC9DBDD}"/>
                  </a:ext>
                </a:extLst>
              </p:cNvPr>
              <p:cNvSpPr txBox="1">
                <a:spLocks noRot="1" noChangeAspect="1" noMove="1" noResize="1" noEditPoints="1" noAdjustHandles="1" noChangeArrowheads="1" noChangeShapeType="1" noTextEdit="1"/>
              </p:cNvSpPr>
              <p:nvPr/>
            </p:nvSpPr>
            <p:spPr>
              <a:xfrm>
                <a:off x="1063561" y="5598729"/>
                <a:ext cx="2734979" cy="508601"/>
              </a:xfrm>
              <a:prstGeom prst="rect">
                <a:avLst/>
              </a:prstGeom>
              <a:blipFill>
                <a:blip r:embed="rId9"/>
                <a:stretch>
                  <a:fillRect/>
                </a:stretch>
              </a:blipFill>
            </p:spPr>
            <p:txBody>
              <a:bodyPr/>
              <a:lstStyle/>
              <a:p>
                <a:r>
                  <a:rPr lang="en-US">
                    <a:noFill/>
                  </a:rPr>
                  <a:t> </a:t>
                </a:r>
              </a:p>
            </p:txBody>
          </p:sp>
        </mc:Fallback>
      </mc:AlternateContent>
      <p:sp>
        <p:nvSpPr>
          <p:cNvPr id="16" name="Szövegdoboz 15">
            <a:extLst>
              <a:ext uri="{FF2B5EF4-FFF2-40B4-BE49-F238E27FC236}">
                <a16:creationId xmlns:a16="http://schemas.microsoft.com/office/drawing/2014/main" id="{B95626DC-591C-4072-8B51-ABDCC8727B1C}"/>
              </a:ext>
            </a:extLst>
          </p:cNvPr>
          <p:cNvSpPr txBox="1"/>
          <p:nvPr/>
        </p:nvSpPr>
        <p:spPr>
          <a:xfrm>
            <a:off x="4675833" y="5589588"/>
            <a:ext cx="4395755" cy="523220"/>
          </a:xfrm>
          <a:prstGeom prst="rect">
            <a:avLst/>
          </a:prstGeom>
          <a:noFill/>
        </p:spPr>
        <p:txBody>
          <a:bodyPr wrap="none" rtlCol="0">
            <a:spAutoFit/>
          </a:bodyPr>
          <a:lstStyle/>
          <a:p>
            <a:r>
              <a:rPr lang="en-US" sz="2800" dirty="0">
                <a:latin typeface="Times New Roman" panose="02020603050405020304" pitchFamily="18" charset="0"/>
                <a:cs typeface="Times New Roman" panose="02020603050405020304" pitchFamily="18" charset="0"/>
              </a:rPr>
              <a:t>Inert metal in the </a:t>
            </a:r>
            <a:r>
              <a:rPr lang="en-US" sz="2800" dirty="0" smtClean="0">
                <a:latin typeface="Times New Roman" panose="02020603050405020304" pitchFamily="18" charset="0"/>
                <a:cs typeface="Times New Roman" panose="02020603050405020304" pitchFamily="18" charset="0"/>
              </a:rPr>
              <a:t>electrodes</a:t>
            </a:r>
            <a:r>
              <a:rPr lang="hu-HU" sz="2800" dirty="0" smtClean="0">
                <a:latin typeface="Times New Roman" panose="02020603050405020304" pitchFamily="18" charset="0"/>
                <a:cs typeface="Times New Roman" panose="02020603050405020304" pitchFamily="18" charset="0"/>
              </a:rPr>
              <a:t>. </a:t>
            </a:r>
            <a:endParaRPr lang="hu-HU" sz="28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Szövegdoboz 16">
                <a:extLst>
                  <a:ext uri="{FF2B5EF4-FFF2-40B4-BE49-F238E27FC236}">
                    <a16:creationId xmlns:a16="http://schemas.microsoft.com/office/drawing/2014/main" id="{8D1EB0FD-3F0E-4196-BA65-D523432EE032}"/>
                  </a:ext>
                </a:extLst>
              </p:cNvPr>
              <p:cNvSpPr txBox="1"/>
              <p:nvPr/>
            </p:nvSpPr>
            <p:spPr>
              <a:xfrm>
                <a:off x="1055688" y="6173159"/>
                <a:ext cx="3035766"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𝐴𝑢</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𝐴𝑢</m:t>
                                  </m:r>
                                </m:e>
                                <m:sup>
                                  <m:r>
                                    <a:rPr lang="hu-HU" sz="2800" b="0" i="1" smtClean="0">
                                      <a:latin typeface="Cambria Math" panose="02040503050406030204" pitchFamily="18" charset="0"/>
                                    </a:rPr>
                                    <m:t>3+</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+1.42</m:t>
                      </m:r>
                      <m:r>
                        <a:rPr lang="hu-HU" sz="2800" b="0" i="1" smtClean="0">
                          <a:latin typeface="Cambria Math" panose="02040503050406030204" pitchFamily="18" charset="0"/>
                        </a:rPr>
                        <m:t>𝑉</m:t>
                      </m:r>
                    </m:oMath>
                  </m:oMathPara>
                </a14:m>
                <a:endParaRPr lang="hu-HU" sz="2800" dirty="0"/>
              </a:p>
            </p:txBody>
          </p:sp>
        </mc:Choice>
        <mc:Fallback xmlns="">
          <p:sp>
            <p:nvSpPr>
              <p:cNvPr id="17" name="Szövegdoboz 16">
                <a:extLst>
                  <a:ext uri="{FF2B5EF4-FFF2-40B4-BE49-F238E27FC236}">
                    <a16:creationId xmlns:a16="http://schemas.microsoft.com/office/drawing/2014/main" id="{8D1EB0FD-3F0E-4196-BA65-D523432EE032}"/>
                  </a:ext>
                </a:extLst>
              </p:cNvPr>
              <p:cNvSpPr txBox="1">
                <a:spLocks noRot="1" noChangeAspect="1" noMove="1" noResize="1" noEditPoints="1" noAdjustHandles="1" noChangeArrowheads="1" noChangeShapeType="1" noTextEdit="1"/>
              </p:cNvSpPr>
              <p:nvPr/>
            </p:nvSpPr>
            <p:spPr>
              <a:xfrm>
                <a:off x="1055688" y="6173159"/>
                <a:ext cx="3035766" cy="508601"/>
              </a:xfrm>
              <a:prstGeom prst="rect">
                <a:avLst/>
              </a:prstGeom>
              <a:blipFill>
                <a:blip r:embed="rId10"/>
                <a:stretch>
                  <a:fillRect/>
                </a:stretch>
              </a:blipFill>
            </p:spPr>
            <p:txBody>
              <a:bodyPr/>
              <a:lstStyle/>
              <a:p>
                <a:r>
                  <a:rPr lang="en-US">
                    <a:noFill/>
                  </a:rPr>
                  <a:t> </a:t>
                </a:r>
              </a:p>
            </p:txBody>
          </p:sp>
        </mc:Fallback>
      </mc:AlternateContent>
      <p:sp>
        <p:nvSpPr>
          <p:cNvPr id="18" name="Szövegdoboz 17">
            <a:extLst>
              <a:ext uri="{FF2B5EF4-FFF2-40B4-BE49-F238E27FC236}">
                <a16:creationId xmlns:a16="http://schemas.microsoft.com/office/drawing/2014/main" id="{F5C1E6A5-B063-48A6-A242-B21EB3404ACF}"/>
              </a:ext>
            </a:extLst>
          </p:cNvPr>
          <p:cNvSpPr txBox="1"/>
          <p:nvPr/>
        </p:nvSpPr>
        <p:spPr>
          <a:xfrm>
            <a:off x="4659420" y="6107748"/>
            <a:ext cx="7151253" cy="523220"/>
          </a:xfrm>
          <a:prstGeom prst="rect">
            <a:avLst/>
          </a:prstGeom>
          <a:noFill/>
        </p:spPr>
        <p:txBody>
          <a:bodyPr wrap="none" rtlCol="0">
            <a:spAutoFit/>
          </a:bodyPr>
          <a:lstStyle/>
          <a:p>
            <a:r>
              <a:rPr lang="en-US" sz="2800" dirty="0">
                <a:latin typeface="Times New Roman" panose="02020603050405020304" pitchFamily="18" charset="0"/>
                <a:cs typeface="Times New Roman" panose="02020603050405020304" pitchFamily="18" charset="0"/>
              </a:rPr>
              <a:t>It is one of the most difficult metals to </a:t>
            </a:r>
            <a:r>
              <a:rPr lang="en-US" sz="2800" dirty="0" smtClean="0">
                <a:latin typeface="Times New Roman" panose="02020603050405020304" pitchFamily="18" charset="0"/>
                <a:cs typeface="Times New Roman" panose="02020603050405020304" pitchFamily="18" charset="0"/>
              </a:rPr>
              <a:t>dissolve</a:t>
            </a:r>
            <a:r>
              <a:rPr lang="hu-HU" sz="2800" dirty="0" smtClean="0">
                <a:latin typeface="Times New Roman" panose="02020603050405020304" pitchFamily="18" charset="0"/>
                <a:cs typeface="Times New Roman" panose="02020603050405020304" pitchFamily="18" charset="0"/>
              </a:rPr>
              <a:t>. </a:t>
            </a:r>
            <a:endParaRPr lang="hu-HU" sz="2800" dirty="0">
              <a:latin typeface="Times New Roman" panose="02020603050405020304" pitchFamily="18" charset="0"/>
              <a:cs typeface="Times New Roman" panose="02020603050405020304" pitchFamily="18" charset="0"/>
            </a:endParaRPr>
          </a:p>
        </p:txBody>
      </p:sp>
      <p:sp>
        <p:nvSpPr>
          <p:cNvPr id="19"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en-US" dirty="0" smtClean="0">
                <a:latin typeface="Times New Roman" panose="02020603050405020304" pitchFamily="18" charset="0"/>
                <a:cs typeface="Times New Roman" panose="02020603050405020304" pitchFamily="18" charset="0"/>
              </a:rPr>
              <a:t>Electric work</a:t>
            </a:r>
            <a:r>
              <a:rPr lang="hu-HU" dirty="0" smtClean="0">
                <a:latin typeface="Times New Roman" panose="02020603050405020304" pitchFamily="18" charset="0"/>
                <a:cs typeface="Times New Roman" panose="02020603050405020304" pitchFamily="18" charset="0"/>
              </a:rPr>
              <a:t> and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direction of redox reactions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660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ppt_x"/>
                                          </p:val>
                                        </p:tav>
                                        <p:tav tm="100000">
                                          <p:val>
                                            <p:strVal val="#ppt_x"/>
                                          </p:val>
                                        </p:tav>
                                      </p:tavLst>
                                    </p:anim>
                                    <p:anim calcmode="lin" valueType="num">
                                      <p:cBhvr additive="base">
                                        <p:cTn id="5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17"/>
                                        </p:tgtEl>
                                        <p:attrNameLst>
                                          <p:attrName>style.visibility</p:attrName>
                                        </p:attrNameLst>
                                      </p:cBhvr>
                                      <p:to>
                                        <p:strVal val="visible"/>
                                      </p:to>
                                    </p:set>
                                    <p:anim calcmode="lin" valueType="num">
                                      <p:cBhvr additive="base">
                                        <p:cTn id="64" dur="500" fill="hold"/>
                                        <p:tgtEl>
                                          <p:spTgt spid="17"/>
                                        </p:tgtEl>
                                        <p:attrNameLst>
                                          <p:attrName>ppt_x</p:attrName>
                                        </p:attrNameLst>
                                      </p:cBhvr>
                                      <p:tavLst>
                                        <p:tav tm="0">
                                          <p:val>
                                            <p:strVal val="#ppt_x"/>
                                          </p:val>
                                        </p:tav>
                                        <p:tav tm="100000">
                                          <p:val>
                                            <p:strVal val="#ppt_x"/>
                                          </p:val>
                                        </p:tav>
                                      </p:tavLst>
                                    </p:anim>
                                    <p:anim calcmode="lin" valueType="num">
                                      <p:cBhvr additive="base">
                                        <p:cTn id="65" dur="500" fill="hold"/>
                                        <p:tgtEl>
                                          <p:spTgt spid="17"/>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additive="base">
                                        <p:cTn id="68" dur="500" fill="hold"/>
                                        <p:tgtEl>
                                          <p:spTgt spid="18"/>
                                        </p:tgtEl>
                                        <p:attrNameLst>
                                          <p:attrName>ppt_x</p:attrName>
                                        </p:attrNameLst>
                                      </p:cBhvr>
                                      <p:tavLst>
                                        <p:tav tm="0">
                                          <p:val>
                                            <p:strVal val="#ppt_x"/>
                                          </p:val>
                                        </p:tav>
                                        <p:tav tm="100000">
                                          <p:val>
                                            <p:strVal val="#ppt_x"/>
                                          </p:val>
                                        </p:tav>
                                      </p:tavLst>
                                    </p:anim>
                                    <p:anim calcmode="lin" valueType="num">
                                      <p:cBhvr additive="base">
                                        <p:cTn id="6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477078" y="1604487"/>
            <a:ext cx="11251096" cy="587171"/>
          </a:xfrm>
        </p:spPr>
        <p:txBody>
          <a:bodyPr>
            <a:normAutofit/>
          </a:bodyPr>
          <a:lstStyle/>
          <a:p>
            <a:pPr marL="0" indent="0" algn="ctr">
              <a:buNone/>
            </a:pPr>
            <a:r>
              <a:rPr lang="en-US" dirty="0">
                <a:latin typeface="Times New Roman" panose="02020603050405020304" pitchFamily="18" charset="0"/>
                <a:cs typeface="Times New Roman" panose="02020603050405020304" pitchFamily="18" charset="0"/>
              </a:rPr>
              <a:t>Let's look at two already known redox </a:t>
            </a:r>
            <a:r>
              <a:rPr lang="en-US" dirty="0" smtClean="0">
                <a:latin typeface="Times New Roman" panose="02020603050405020304" pitchFamily="18" charset="0"/>
                <a:cs typeface="Times New Roman" panose="02020603050405020304" pitchFamily="18" charset="0"/>
              </a:rPr>
              <a:t>reactions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
        <p:nvSpPr>
          <p:cNvPr id="10" name="Szövegdoboz 9">
            <a:extLst>
              <a:ext uri="{FF2B5EF4-FFF2-40B4-BE49-F238E27FC236}">
                <a16:creationId xmlns:a16="http://schemas.microsoft.com/office/drawing/2014/main" id="{717B8A86-9240-488E-A1D9-DC5726D0F4FB}"/>
              </a:ext>
            </a:extLst>
          </p:cNvPr>
          <p:cNvSpPr txBox="1"/>
          <p:nvPr/>
        </p:nvSpPr>
        <p:spPr>
          <a:xfrm>
            <a:off x="477078" y="3584025"/>
            <a:ext cx="11251096"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The permanganate </a:t>
            </a:r>
            <a:r>
              <a:rPr lang="en-US" sz="2400" dirty="0" smtClean="0">
                <a:latin typeface="Times New Roman" panose="02020603050405020304" pitchFamily="18" charset="0"/>
                <a:cs typeface="Times New Roman" panose="02020603050405020304" pitchFamily="18" charset="0"/>
              </a:rPr>
              <a:t>is </a:t>
            </a:r>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cathodic</a:t>
            </a:r>
            <a:r>
              <a:rPr lang="en-US" sz="2400" dirty="0">
                <a:latin typeface="Times New Roman" panose="02020603050405020304" pitchFamily="18" charset="0"/>
                <a:cs typeface="Times New Roman" panose="02020603050405020304" pitchFamily="18" charset="0"/>
              </a:rPr>
              <a:t> half-reaction, the peroxide </a:t>
            </a:r>
            <a:r>
              <a:rPr lang="hu-HU" sz="2400" dirty="0" smtClean="0">
                <a:latin typeface="Times New Roman" panose="02020603050405020304" pitchFamily="18" charset="0"/>
                <a:cs typeface="Times New Roman" panose="02020603050405020304" pitchFamily="18" charset="0"/>
              </a:rPr>
              <a:t>is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anodic half-reaction, i.e</a:t>
            </a:r>
            <a:r>
              <a:rPr lang="en-US" sz="2400" dirty="0" smtClean="0">
                <a:latin typeface="Times New Roman" panose="02020603050405020304" pitchFamily="18" charset="0"/>
                <a:cs typeface="Times New Roman" panose="02020603050405020304" pitchFamily="18" charset="0"/>
              </a:rPr>
              <a:t>.</a:t>
            </a:r>
            <a:r>
              <a:rPr lang="hu-HU"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permanganate ion is reduced, while the peroxide is </a:t>
            </a:r>
            <a:r>
              <a:rPr lang="en-US" sz="2400" dirty="0" smtClean="0">
                <a:latin typeface="Times New Roman" panose="02020603050405020304" pitchFamily="18" charset="0"/>
                <a:cs typeface="Times New Roman" panose="02020603050405020304" pitchFamily="18" charset="0"/>
              </a:rPr>
              <a:t>oxidized</a:t>
            </a:r>
            <a:r>
              <a:rPr lang="hu-HU" sz="2400" dirty="0" smtClean="0">
                <a:latin typeface="Times New Roman" panose="02020603050405020304" pitchFamily="18" charset="0"/>
                <a:cs typeface="Times New Roman" panose="02020603050405020304" pitchFamily="18" charset="0"/>
              </a:rPr>
              <a:t>.</a:t>
            </a:r>
            <a:endParaRPr lang="hu-HU" sz="2400" dirty="0">
              <a:latin typeface="Times New Roman" panose="02020603050405020304" pitchFamily="18" charset="0"/>
              <a:cs typeface="Times New Roman" panose="02020603050405020304" pitchFamily="18" charset="0"/>
            </a:endParaRPr>
          </a:p>
        </p:txBody>
      </p:sp>
      <p:sp>
        <p:nvSpPr>
          <p:cNvPr id="12" name="Szövegdoboz 11">
            <a:extLst>
              <a:ext uri="{FF2B5EF4-FFF2-40B4-BE49-F238E27FC236}">
                <a16:creationId xmlns:a16="http://schemas.microsoft.com/office/drawing/2014/main" id="{C8498196-EF63-42C3-B022-A69D59681019}"/>
              </a:ext>
            </a:extLst>
          </p:cNvPr>
          <p:cNvSpPr txBox="1"/>
          <p:nvPr/>
        </p:nvSpPr>
        <p:spPr>
          <a:xfrm>
            <a:off x="589001" y="5942894"/>
            <a:ext cx="11036996" cy="830997"/>
          </a:xfrm>
          <a:prstGeom prst="rect">
            <a:avLst/>
          </a:prstGeom>
          <a:noFill/>
        </p:spPr>
        <p:txBody>
          <a:bodyPr wrap="none" rtlCol="0">
            <a:spAutoFit/>
          </a:bodyPr>
          <a:lstStyle/>
          <a:p>
            <a:pPr algn="ctr"/>
            <a:r>
              <a:rPr lang="en-US" sz="2400" dirty="0">
                <a:latin typeface="Times New Roman" panose="02020603050405020304" pitchFamily="18" charset="0"/>
                <a:cs typeface="Times New Roman" panose="02020603050405020304" pitchFamily="18" charset="0"/>
              </a:rPr>
              <a:t>Both half-reactions take place in the direction of chlorine evolution</a:t>
            </a:r>
            <a:r>
              <a:rPr lang="hu-HU" sz="2400" dirty="0" smtClean="0">
                <a:latin typeface="Times New Roman" panose="02020603050405020304" pitchFamily="18" charset="0"/>
                <a:cs typeface="Times New Roman" panose="02020603050405020304" pitchFamily="18" charset="0"/>
              </a:rPr>
              <a:t>!</a:t>
            </a:r>
            <a:r>
              <a:rPr lang="hu-HU" sz="2400" dirty="0">
                <a:latin typeface="Times New Roman" panose="02020603050405020304" pitchFamily="18" charset="0"/>
                <a:cs typeface="Times New Roman" panose="02020603050405020304" pitchFamily="18" charset="0"/>
              </a:rPr>
              <a:t/>
            </a:r>
            <a:br>
              <a:rPr lang="hu-HU"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Do not pour </a:t>
            </a:r>
            <a:r>
              <a:rPr lang="en-US" sz="2400" dirty="0" smtClean="0">
                <a:latin typeface="Times New Roman" panose="02020603050405020304" pitchFamily="18" charset="0"/>
                <a:cs typeface="Times New Roman" panose="02020603050405020304" pitchFamily="18" charset="0"/>
              </a:rPr>
              <a:t>Hypo</a:t>
            </a:r>
            <a:r>
              <a:rPr lang="hu-HU" sz="2400" dirty="0" smtClean="0">
                <a:latin typeface="Times New Roman" panose="02020603050405020304" pitchFamily="18" charset="0"/>
                <a:cs typeface="Times New Roman" panose="02020603050405020304" pitchFamily="18" charset="0"/>
              </a:rPr>
              <a:t> (NaOCl)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hydrochloric </a:t>
            </a:r>
            <a:r>
              <a:rPr lang="en-US" sz="2400" dirty="0" smtClean="0">
                <a:latin typeface="Times New Roman" panose="02020603050405020304" pitchFamily="18" charset="0"/>
                <a:cs typeface="Times New Roman" panose="02020603050405020304" pitchFamily="18" charset="0"/>
              </a:rPr>
              <a:t>acid</a:t>
            </a:r>
            <a:r>
              <a:rPr lang="hu-HU" sz="2400" dirty="0" smtClean="0">
                <a:latin typeface="Times New Roman" panose="02020603050405020304" pitchFamily="18" charset="0"/>
                <a:cs typeface="Times New Roman" panose="02020603050405020304" pitchFamily="18" charset="0"/>
              </a:rPr>
              <a:t> (HCl)</a:t>
            </a:r>
            <a:r>
              <a:rPr lang="en-US" sz="2400" dirty="0" smtClean="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into</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toilet at the same time</a:t>
            </a:r>
            <a:r>
              <a:rPr lang="hu-HU" sz="2400" dirty="0" smtClean="0">
                <a:latin typeface="Times New Roman" panose="02020603050405020304" pitchFamily="18" charset="0"/>
                <a:cs typeface="Times New Roman" panose="02020603050405020304" pitchFamily="18" charset="0"/>
              </a:rPr>
              <a:t>!</a:t>
            </a:r>
            <a:endParaRPr lang="hu-HU"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9" name="Szövegdoboz 18">
                <a:extLst>
                  <a:ext uri="{FF2B5EF4-FFF2-40B4-BE49-F238E27FC236}">
                    <a16:creationId xmlns:a16="http://schemas.microsoft.com/office/drawing/2014/main" id="{8C38FC55-06F9-4BED-BEE8-31B1E16438A7}"/>
                  </a:ext>
                </a:extLst>
              </p:cNvPr>
              <p:cNvSpPr txBox="1"/>
              <p:nvPr/>
            </p:nvSpPr>
            <p:spPr>
              <a:xfrm>
                <a:off x="2008324" y="2145321"/>
                <a:ext cx="8163196" cy="4571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400" b="0" i="1" smtClean="0">
                              <a:latin typeface="Cambria Math" panose="02040503050406030204" pitchFamily="18" charset="0"/>
                            </a:rPr>
                          </m:ctrlPr>
                        </m:sSubSupPr>
                        <m:e>
                          <m:r>
                            <a:rPr lang="hu-HU" sz="2400" b="0" i="1" smtClean="0">
                              <a:latin typeface="Cambria Math" panose="02040503050406030204" pitchFamily="18" charset="0"/>
                            </a:rPr>
                            <m:t>𝑀𝑛𝑂</m:t>
                          </m:r>
                        </m:e>
                        <m:sub>
                          <m:r>
                            <a:rPr lang="hu-HU" sz="2400" b="0" i="1" smtClean="0">
                              <a:latin typeface="Cambria Math" panose="02040503050406030204" pitchFamily="18" charset="0"/>
                            </a:rPr>
                            <m:t>4</m:t>
                          </m:r>
                        </m:sub>
                        <m:sup>
                          <m:r>
                            <a:rPr lang="hu-HU" sz="2400" b="0" i="1" smtClean="0">
                              <a:latin typeface="Cambria Math" panose="02040503050406030204" pitchFamily="18" charset="0"/>
                            </a:rPr>
                            <m:t>−</m:t>
                          </m:r>
                        </m:sup>
                      </m:sSubSup>
                      <m:r>
                        <a:rPr lang="hu-HU" sz="2400" b="0" i="1" smtClean="0">
                          <a:latin typeface="Cambria Math" panose="02040503050406030204" pitchFamily="18" charset="0"/>
                        </a:rPr>
                        <m:t>+8</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𝐻</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+5</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𝑀𝑛</m:t>
                          </m:r>
                        </m:e>
                        <m:sup>
                          <m:r>
                            <a:rPr lang="hu-HU" sz="2400" b="0" i="1" smtClean="0">
                              <a:latin typeface="Cambria Math" panose="02040503050406030204" pitchFamily="18" charset="0"/>
                            </a:rPr>
                            <m:t>2+</m:t>
                          </m:r>
                        </m:sup>
                      </m:sSup>
                      <m:r>
                        <a:rPr lang="hu-HU" sz="2400" b="0" i="1" smtClean="0">
                          <a:latin typeface="Cambria Math" panose="02040503050406030204" pitchFamily="18" charset="0"/>
                        </a:rPr>
                        <m:t>+4</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𝐻</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𝑂</m:t>
                      </m:r>
                      <m:r>
                        <a:rPr lang="hu-HU" sz="2400" b="0" i="1" smtClean="0">
                          <a:latin typeface="Cambria Math" panose="02040503050406030204" pitchFamily="18" charset="0"/>
                        </a:rPr>
                        <m:t>    </m:t>
                      </m:r>
                      <m:sSubSup>
                        <m:sSubSupPr>
                          <m:ctrlPr>
                            <a:rPr lang="hu-HU" sz="2400" b="0" i="1" smtClean="0">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b="0" i="1" smtClean="0">
                                  <a:latin typeface="Cambria Math" panose="02040503050406030204" pitchFamily="18" charset="0"/>
                                </a:rPr>
                              </m:ctrlPr>
                            </m:fPr>
                            <m:num>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𝑀𝑛</m:t>
                                  </m:r>
                                </m:e>
                                <m:sup>
                                  <m:r>
                                    <a:rPr lang="hu-HU" sz="2400" b="0" i="1" smtClean="0">
                                      <a:latin typeface="Cambria Math" panose="02040503050406030204" pitchFamily="18" charset="0"/>
                                    </a:rPr>
                                    <m:t>2+</m:t>
                                  </m:r>
                                </m:sup>
                              </m:sSup>
                            </m:num>
                            <m:den>
                              <m:sSubSup>
                                <m:sSubSupPr>
                                  <m:ctrlPr>
                                    <a:rPr lang="hu-HU" sz="2400" i="1">
                                      <a:latin typeface="Cambria Math" panose="02040503050406030204" pitchFamily="18" charset="0"/>
                                    </a:rPr>
                                  </m:ctrlPr>
                                </m:sSubSupPr>
                                <m:e>
                                  <m:r>
                                    <a:rPr lang="hu-HU" sz="2400" i="1">
                                      <a:latin typeface="Cambria Math" panose="02040503050406030204" pitchFamily="18" charset="0"/>
                                    </a:rPr>
                                    <m:t>𝑀𝑛𝑂</m:t>
                                  </m:r>
                                </m:e>
                                <m:sub>
                                  <m:r>
                                    <a:rPr lang="hu-HU" sz="2400" i="1">
                                      <a:latin typeface="Cambria Math" panose="02040503050406030204" pitchFamily="18" charset="0"/>
                                    </a:rPr>
                                    <m:t>4</m:t>
                                  </m:r>
                                </m:sub>
                                <m:sup>
                                  <m:r>
                                    <a:rPr lang="hu-HU" sz="2400" i="1">
                                      <a:latin typeface="Cambria Math" panose="02040503050406030204" pitchFamily="18" charset="0"/>
                                    </a:rPr>
                                    <m:t>−</m:t>
                                  </m:r>
                                </m:sup>
                              </m:sSubSup>
                            </m:den>
                          </m:f>
                        </m:sub>
                        <m:sup>
                          <m:r>
                            <a:rPr lang="hu-HU" sz="2400" b="0" i="1" smtClean="0">
                              <a:latin typeface="Cambria Math" panose="02040503050406030204" pitchFamily="18" charset="0"/>
                            </a:rPr>
                            <m:t>𝑜</m:t>
                          </m:r>
                        </m:sup>
                      </m:sSubSup>
                      <m:r>
                        <a:rPr lang="hu-HU" sz="2400" b="0" i="1" smtClean="0">
                          <a:latin typeface="Cambria Math" panose="02040503050406030204" pitchFamily="18" charset="0"/>
                        </a:rPr>
                        <m:t>=</m:t>
                      </m:r>
                      <m:r>
                        <a:rPr lang="hu-HU" sz="2400" b="0" i="0" smtClean="0">
                          <a:latin typeface="Cambria Math" panose="02040503050406030204" pitchFamily="18" charset="0"/>
                        </a:rPr>
                        <m:t>+1.52</m:t>
                      </m:r>
                      <m:r>
                        <m:rPr>
                          <m:sty m:val="p"/>
                        </m:rPr>
                        <a:rPr lang="hu-HU" sz="2400" b="0" i="0" smtClean="0">
                          <a:latin typeface="Cambria Math" panose="02040503050406030204" pitchFamily="18" charset="0"/>
                        </a:rPr>
                        <m:t>V</m:t>
                      </m:r>
                    </m:oMath>
                  </m:oMathPara>
                </a14:m>
                <a:endParaRPr lang="hu-HU" sz="2400" dirty="0"/>
              </a:p>
            </p:txBody>
          </p:sp>
        </mc:Choice>
        <mc:Fallback xmlns="">
          <p:sp>
            <p:nvSpPr>
              <p:cNvPr id="19" name="Szövegdoboz 18">
                <a:extLst>
                  <a:ext uri="{FF2B5EF4-FFF2-40B4-BE49-F238E27FC236}">
                    <a16:creationId xmlns:a16="http://schemas.microsoft.com/office/drawing/2014/main" id="{8C38FC55-06F9-4BED-BEE8-31B1E16438A7}"/>
                  </a:ext>
                </a:extLst>
              </p:cNvPr>
              <p:cNvSpPr txBox="1">
                <a:spLocks noRot="1" noChangeAspect="1" noMove="1" noResize="1" noEditPoints="1" noAdjustHandles="1" noChangeArrowheads="1" noChangeShapeType="1" noTextEdit="1"/>
              </p:cNvSpPr>
              <p:nvPr/>
            </p:nvSpPr>
            <p:spPr>
              <a:xfrm>
                <a:off x="2008324" y="2145321"/>
                <a:ext cx="8163196" cy="457176"/>
              </a:xfrm>
              <a:prstGeom prst="rect">
                <a:avLst/>
              </a:prstGeom>
              <a:blipFill>
                <a:blip r:embed="rId3"/>
                <a:stretch>
                  <a:fillRect l="-373" t="-58667" r="-522" b="-150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Szövegdoboz 19">
                <a:extLst>
                  <a:ext uri="{FF2B5EF4-FFF2-40B4-BE49-F238E27FC236}">
                    <a16:creationId xmlns:a16="http://schemas.microsoft.com/office/drawing/2014/main" id="{18E04BA2-EB1E-4B7A-AC5E-C120596E6986}"/>
                  </a:ext>
                </a:extLst>
              </p:cNvPr>
              <p:cNvSpPr txBox="1"/>
              <p:nvPr/>
            </p:nvSpPr>
            <p:spPr>
              <a:xfrm>
                <a:off x="3067866" y="2609778"/>
                <a:ext cx="6058325" cy="4199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𝑂</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𝐻</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𝐻</m:t>
                          </m:r>
                        </m:e>
                        <m:sub>
                          <m:r>
                            <a:rPr lang="hu-HU" sz="2400" b="0" i="1" smtClean="0">
                              <a:latin typeface="Cambria Math" panose="02040503050406030204" pitchFamily="18" charset="0"/>
                            </a:rPr>
                            <m:t>2</m:t>
                          </m:r>
                        </m:sub>
                      </m:sSub>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𝑂</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    </m:t>
                      </m:r>
                      <m:sSubSup>
                        <m:sSubSupPr>
                          <m:ctrlPr>
                            <a:rPr lang="hu-HU" sz="2400" b="0" i="1" smtClean="0">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b="0" i="1" smtClean="0">
                                  <a:latin typeface="Cambria Math" panose="02040503050406030204" pitchFamily="18" charset="0"/>
                                </a:rPr>
                              </m:ctrlPr>
                            </m:fPr>
                            <m:num>
                              <m:sSub>
                                <m:sSubPr>
                                  <m:ctrlPr>
                                    <a:rPr lang="hu-HU" sz="2400" i="1">
                                      <a:latin typeface="Cambria Math" panose="02040503050406030204" pitchFamily="18" charset="0"/>
                                    </a:rPr>
                                  </m:ctrlPr>
                                </m:sSubPr>
                                <m:e>
                                  <m:sSub>
                                    <m:sSubPr>
                                      <m:ctrlPr>
                                        <a:rPr lang="hu-HU" sz="2400" i="1">
                                          <a:latin typeface="Cambria Math" panose="02040503050406030204" pitchFamily="18" charset="0"/>
                                        </a:rPr>
                                      </m:ctrlPr>
                                    </m:sSubPr>
                                    <m:e>
                                      <m:r>
                                        <a:rPr lang="hu-HU" sz="2400" i="1">
                                          <a:latin typeface="Cambria Math" panose="02040503050406030204" pitchFamily="18" charset="0"/>
                                        </a:rPr>
                                        <m:t>𝐻</m:t>
                                      </m:r>
                                    </m:e>
                                    <m:sub>
                                      <m:r>
                                        <a:rPr lang="hu-HU" sz="2400" i="1">
                                          <a:latin typeface="Cambria Math" panose="02040503050406030204" pitchFamily="18" charset="0"/>
                                        </a:rPr>
                                        <m:t>2</m:t>
                                      </m:r>
                                    </m:sub>
                                  </m:sSub>
                                  <m:r>
                                    <a:rPr lang="hu-HU" sz="2400" i="1">
                                      <a:latin typeface="Cambria Math" panose="02040503050406030204" pitchFamily="18" charset="0"/>
                                    </a:rPr>
                                    <m:t>𝑂</m:t>
                                  </m:r>
                                </m:e>
                                <m:sub>
                                  <m:r>
                                    <a:rPr lang="hu-HU" sz="2400" i="1">
                                      <a:latin typeface="Cambria Math" panose="02040503050406030204" pitchFamily="18" charset="0"/>
                                    </a:rPr>
                                    <m:t>2</m:t>
                                  </m:r>
                                </m:sub>
                              </m:sSub>
                            </m:num>
                            <m:den>
                              <m:sSub>
                                <m:sSubPr>
                                  <m:ctrlPr>
                                    <a:rPr lang="hu-HU" sz="2400" i="1">
                                      <a:latin typeface="Cambria Math" panose="02040503050406030204" pitchFamily="18" charset="0"/>
                                    </a:rPr>
                                  </m:ctrlPr>
                                </m:sSubPr>
                                <m:e>
                                  <m:r>
                                    <a:rPr lang="hu-HU" sz="2400" i="1">
                                      <a:latin typeface="Cambria Math" panose="02040503050406030204" pitchFamily="18" charset="0"/>
                                    </a:rPr>
                                    <m:t>𝑂</m:t>
                                  </m:r>
                                </m:e>
                                <m:sub>
                                  <m:r>
                                    <a:rPr lang="hu-HU" sz="2400" i="1">
                                      <a:latin typeface="Cambria Math" panose="02040503050406030204" pitchFamily="18" charset="0"/>
                                    </a:rPr>
                                    <m:t>2</m:t>
                                  </m:r>
                                </m:sub>
                              </m:sSub>
                            </m:den>
                          </m:f>
                        </m:sub>
                        <m:sup>
                          <m:r>
                            <a:rPr lang="hu-HU" sz="2400" b="0" i="1" smtClean="0">
                              <a:latin typeface="Cambria Math" panose="02040503050406030204" pitchFamily="18" charset="0"/>
                            </a:rPr>
                            <m:t>𝑜</m:t>
                          </m:r>
                        </m:sup>
                      </m:sSubSup>
                      <m:r>
                        <a:rPr lang="hu-HU" sz="2400" b="0" i="1" smtClean="0">
                          <a:latin typeface="Cambria Math" panose="02040503050406030204" pitchFamily="18" charset="0"/>
                        </a:rPr>
                        <m:t>=</m:t>
                      </m:r>
                      <m:r>
                        <a:rPr lang="hu-HU" sz="2400" b="0" i="0" smtClean="0">
                          <a:latin typeface="Cambria Math" panose="02040503050406030204" pitchFamily="18" charset="0"/>
                        </a:rPr>
                        <m:t>+0.68</m:t>
                      </m:r>
                      <m:r>
                        <m:rPr>
                          <m:sty m:val="p"/>
                        </m:rPr>
                        <a:rPr lang="hu-HU" sz="2400" b="0" i="0" smtClean="0">
                          <a:latin typeface="Cambria Math" panose="02040503050406030204" pitchFamily="18" charset="0"/>
                        </a:rPr>
                        <m:t>V</m:t>
                      </m:r>
                    </m:oMath>
                  </m:oMathPara>
                </a14:m>
                <a:endParaRPr lang="hu-HU" sz="2400" dirty="0"/>
              </a:p>
            </p:txBody>
          </p:sp>
        </mc:Choice>
        <mc:Fallback xmlns="">
          <p:sp>
            <p:nvSpPr>
              <p:cNvPr id="20" name="Szövegdoboz 19">
                <a:extLst>
                  <a:ext uri="{FF2B5EF4-FFF2-40B4-BE49-F238E27FC236}">
                    <a16:creationId xmlns:a16="http://schemas.microsoft.com/office/drawing/2014/main" id="{18E04BA2-EB1E-4B7A-AC5E-C120596E6986}"/>
                  </a:ext>
                </a:extLst>
              </p:cNvPr>
              <p:cNvSpPr txBox="1">
                <a:spLocks noRot="1" noChangeAspect="1" noMove="1" noResize="1" noEditPoints="1" noAdjustHandles="1" noChangeArrowheads="1" noChangeShapeType="1" noTextEdit="1"/>
              </p:cNvSpPr>
              <p:nvPr/>
            </p:nvSpPr>
            <p:spPr>
              <a:xfrm>
                <a:off x="3067866" y="2609778"/>
                <a:ext cx="6058325" cy="419923"/>
              </a:xfrm>
              <a:prstGeom prst="rect">
                <a:avLst/>
              </a:prstGeom>
              <a:blipFill>
                <a:blip r:embed="rId4"/>
                <a:stretch>
                  <a:fillRect l="-704" t="-68116" r="-805" b="-1681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Szövegdoboz 20">
                <a:extLst>
                  <a:ext uri="{FF2B5EF4-FFF2-40B4-BE49-F238E27FC236}">
                    <a16:creationId xmlns:a16="http://schemas.microsoft.com/office/drawing/2014/main" id="{BDD51544-1937-4D54-B91E-7CC4119F48A5}"/>
                  </a:ext>
                </a:extLst>
              </p:cNvPr>
              <p:cNvSpPr txBox="1"/>
              <p:nvPr/>
            </p:nvSpPr>
            <p:spPr>
              <a:xfrm>
                <a:off x="4555586" y="3096004"/>
                <a:ext cx="3083152" cy="4513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400" i="1">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i="1">
                                  <a:latin typeface="Cambria Math" panose="02040503050406030204" pitchFamily="18" charset="0"/>
                                </a:rPr>
                              </m:ctrlPr>
                            </m:fPr>
                            <m:num>
                              <m:sSup>
                                <m:sSupPr>
                                  <m:ctrlPr>
                                    <a:rPr lang="hu-HU" sz="2400" i="1">
                                      <a:latin typeface="Cambria Math" panose="02040503050406030204" pitchFamily="18" charset="0"/>
                                    </a:rPr>
                                  </m:ctrlPr>
                                </m:sSupPr>
                                <m:e>
                                  <m:r>
                                    <a:rPr lang="hu-HU" sz="2400" i="1">
                                      <a:latin typeface="Cambria Math" panose="02040503050406030204" pitchFamily="18" charset="0"/>
                                    </a:rPr>
                                    <m:t>𝑀𝑛</m:t>
                                  </m:r>
                                </m:e>
                                <m:sup>
                                  <m:r>
                                    <a:rPr lang="hu-HU" sz="2400" i="1">
                                      <a:latin typeface="Cambria Math" panose="02040503050406030204" pitchFamily="18" charset="0"/>
                                    </a:rPr>
                                    <m:t>2+</m:t>
                                  </m:r>
                                </m:sup>
                              </m:sSup>
                            </m:num>
                            <m:den>
                              <m:sSubSup>
                                <m:sSubSupPr>
                                  <m:ctrlPr>
                                    <a:rPr lang="hu-HU" sz="2400" i="1">
                                      <a:latin typeface="Cambria Math" panose="02040503050406030204" pitchFamily="18" charset="0"/>
                                    </a:rPr>
                                  </m:ctrlPr>
                                </m:sSubSupPr>
                                <m:e>
                                  <m:r>
                                    <a:rPr lang="hu-HU" sz="2400" i="1">
                                      <a:latin typeface="Cambria Math" panose="02040503050406030204" pitchFamily="18" charset="0"/>
                                    </a:rPr>
                                    <m:t>𝑀𝑛𝑂</m:t>
                                  </m:r>
                                </m:e>
                                <m:sub>
                                  <m:r>
                                    <a:rPr lang="hu-HU" sz="2400" i="1">
                                      <a:latin typeface="Cambria Math" panose="02040503050406030204" pitchFamily="18" charset="0"/>
                                    </a:rPr>
                                    <m:t>4</m:t>
                                  </m:r>
                                </m:sub>
                                <m:sup>
                                  <m:r>
                                    <a:rPr lang="hu-HU" sz="2400" i="1">
                                      <a:latin typeface="Cambria Math" panose="02040503050406030204" pitchFamily="18" charset="0"/>
                                    </a:rPr>
                                    <m:t>−</m:t>
                                  </m:r>
                                </m:sup>
                              </m:sSubSup>
                            </m:den>
                          </m:f>
                        </m:sub>
                        <m:sup>
                          <m:r>
                            <a:rPr lang="hu-HU" sz="2400" i="1">
                              <a:latin typeface="Cambria Math" panose="02040503050406030204" pitchFamily="18" charset="0"/>
                            </a:rPr>
                            <m:t>𝑜</m:t>
                          </m:r>
                        </m:sup>
                      </m:sSubSup>
                      <m:r>
                        <a:rPr lang="hu-HU" sz="2400" b="0" i="1" smtClean="0">
                          <a:latin typeface="Cambria Math" panose="02040503050406030204" pitchFamily="18" charset="0"/>
                        </a:rPr>
                        <m:t>&gt;</m:t>
                      </m:r>
                      <m:sSubSup>
                        <m:sSubSupPr>
                          <m:ctrlPr>
                            <a:rPr lang="hu-HU" sz="2400" i="1">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i="1">
                                  <a:latin typeface="Cambria Math" panose="02040503050406030204" pitchFamily="18" charset="0"/>
                                </a:rPr>
                              </m:ctrlPr>
                            </m:fPr>
                            <m:num>
                              <m:sSub>
                                <m:sSubPr>
                                  <m:ctrlPr>
                                    <a:rPr lang="hu-HU" sz="2400" i="1">
                                      <a:latin typeface="Cambria Math" panose="02040503050406030204" pitchFamily="18" charset="0"/>
                                    </a:rPr>
                                  </m:ctrlPr>
                                </m:sSubPr>
                                <m:e>
                                  <m:sSub>
                                    <m:sSubPr>
                                      <m:ctrlPr>
                                        <a:rPr lang="hu-HU" sz="2400" i="1">
                                          <a:latin typeface="Cambria Math" panose="02040503050406030204" pitchFamily="18" charset="0"/>
                                        </a:rPr>
                                      </m:ctrlPr>
                                    </m:sSubPr>
                                    <m:e>
                                      <m:r>
                                        <a:rPr lang="hu-HU" sz="2400" i="1">
                                          <a:latin typeface="Cambria Math" panose="02040503050406030204" pitchFamily="18" charset="0"/>
                                        </a:rPr>
                                        <m:t>𝐻</m:t>
                                      </m:r>
                                    </m:e>
                                    <m:sub>
                                      <m:r>
                                        <a:rPr lang="hu-HU" sz="2400" i="1">
                                          <a:latin typeface="Cambria Math" panose="02040503050406030204" pitchFamily="18" charset="0"/>
                                        </a:rPr>
                                        <m:t>2</m:t>
                                      </m:r>
                                    </m:sub>
                                  </m:sSub>
                                  <m:r>
                                    <a:rPr lang="hu-HU" sz="2400" i="1">
                                      <a:latin typeface="Cambria Math" panose="02040503050406030204" pitchFamily="18" charset="0"/>
                                    </a:rPr>
                                    <m:t>𝑂</m:t>
                                  </m:r>
                                </m:e>
                                <m:sub>
                                  <m:r>
                                    <a:rPr lang="hu-HU" sz="2400" i="1">
                                      <a:latin typeface="Cambria Math" panose="02040503050406030204" pitchFamily="18" charset="0"/>
                                    </a:rPr>
                                    <m:t>2</m:t>
                                  </m:r>
                                </m:sub>
                              </m:sSub>
                            </m:num>
                            <m:den>
                              <m:sSub>
                                <m:sSubPr>
                                  <m:ctrlPr>
                                    <a:rPr lang="hu-HU" sz="2400" i="1">
                                      <a:latin typeface="Cambria Math" panose="02040503050406030204" pitchFamily="18" charset="0"/>
                                    </a:rPr>
                                  </m:ctrlPr>
                                </m:sSubPr>
                                <m:e>
                                  <m:r>
                                    <a:rPr lang="hu-HU" sz="2400" i="1">
                                      <a:latin typeface="Cambria Math" panose="02040503050406030204" pitchFamily="18" charset="0"/>
                                    </a:rPr>
                                    <m:t>𝑂</m:t>
                                  </m:r>
                                </m:e>
                                <m:sub>
                                  <m:r>
                                    <a:rPr lang="hu-HU" sz="2400" i="1">
                                      <a:latin typeface="Cambria Math" panose="02040503050406030204" pitchFamily="18" charset="0"/>
                                    </a:rPr>
                                    <m:t>2</m:t>
                                  </m:r>
                                </m:sub>
                              </m:sSub>
                            </m:den>
                          </m:f>
                        </m:sub>
                        <m:sup>
                          <m:r>
                            <a:rPr lang="hu-HU" sz="2400" i="1">
                              <a:latin typeface="Cambria Math" panose="02040503050406030204" pitchFamily="18" charset="0"/>
                            </a:rPr>
                            <m:t>𝑜</m:t>
                          </m:r>
                        </m:sup>
                      </m:sSubSup>
                    </m:oMath>
                  </m:oMathPara>
                </a14:m>
                <a:endParaRPr lang="hu-HU" sz="2400" dirty="0"/>
              </a:p>
            </p:txBody>
          </p:sp>
        </mc:Choice>
        <mc:Fallback xmlns="">
          <p:sp>
            <p:nvSpPr>
              <p:cNvPr id="21" name="Szövegdoboz 20">
                <a:extLst>
                  <a:ext uri="{FF2B5EF4-FFF2-40B4-BE49-F238E27FC236}">
                    <a16:creationId xmlns:a16="http://schemas.microsoft.com/office/drawing/2014/main" id="{BDD51544-1937-4D54-B91E-7CC4119F48A5}"/>
                  </a:ext>
                </a:extLst>
              </p:cNvPr>
              <p:cNvSpPr txBox="1">
                <a:spLocks noRot="1" noChangeAspect="1" noMove="1" noResize="1" noEditPoints="1" noAdjustHandles="1" noChangeArrowheads="1" noChangeShapeType="1" noTextEdit="1"/>
              </p:cNvSpPr>
              <p:nvPr/>
            </p:nvSpPr>
            <p:spPr>
              <a:xfrm>
                <a:off x="4555586" y="3096004"/>
                <a:ext cx="3083152" cy="451342"/>
              </a:xfrm>
              <a:prstGeom prst="rect">
                <a:avLst/>
              </a:prstGeom>
              <a:blipFill>
                <a:blip r:embed="rId5"/>
                <a:stretch>
                  <a:fillRect l="-791" t="-64865" r="-12846" b="-152703"/>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22" name="Szövegdoboz 21">
                <a:extLst>
                  <a:ext uri="{FF2B5EF4-FFF2-40B4-BE49-F238E27FC236}">
                    <a16:creationId xmlns:a16="http://schemas.microsoft.com/office/drawing/2014/main" id="{95E7F577-E3B8-4336-AFF1-597FC87A99A3}"/>
                  </a:ext>
                </a:extLst>
              </p:cNvPr>
              <p:cNvSpPr txBox="1"/>
              <p:nvPr/>
            </p:nvSpPr>
            <p:spPr>
              <a:xfrm>
                <a:off x="2407468" y="4503892"/>
                <a:ext cx="7389844" cy="4199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2</m:t>
                      </m:r>
                      <m:r>
                        <a:rPr lang="hu-HU" sz="2400" b="0" i="1" smtClean="0">
                          <a:latin typeface="Cambria Math" panose="02040503050406030204" pitchFamily="18" charset="0"/>
                        </a:rPr>
                        <m:t>𝐻𝐶𝑙𝑂</m:t>
                      </m:r>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2</m:t>
                          </m:r>
                          <m:r>
                            <a:rPr lang="hu-HU" sz="2400" b="0" i="1" smtClean="0">
                              <a:latin typeface="Cambria Math" panose="02040503050406030204" pitchFamily="18" charset="0"/>
                            </a:rPr>
                            <m:t>𝐻</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𝐶𝑙</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+2</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𝐻</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𝑂</m:t>
                      </m:r>
                      <m:r>
                        <a:rPr lang="hu-HU" sz="2400" b="0" i="1" smtClean="0">
                          <a:latin typeface="Cambria Math" panose="02040503050406030204" pitchFamily="18" charset="0"/>
                        </a:rPr>
                        <m:t>  </m:t>
                      </m:r>
                      <m:sSubSup>
                        <m:sSubSupPr>
                          <m:ctrlPr>
                            <a:rPr lang="hu-HU" sz="2400" b="0" i="1" smtClean="0">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b="0" i="1" smtClean="0">
                                  <a:latin typeface="Cambria Math" panose="02040503050406030204" pitchFamily="18" charset="0"/>
                                </a:rPr>
                              </m:ctrlPr>
                            </m:fPr>
                            <m:num>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num>
                            <m:den>
                              <m:r>
                                <a:rPr lang="hu-HU" sz="2400" b="0" i="1" smtClean="0">
                                  <a:latin typeface="Cambria Math" panose="02040503050406030204" pitchFamily="18" charset="0"/>
                                </a:rPr>
                                <m:t>𝐻𝐶𝑙𝑂</m:t>
                              </m:r>
                            </m:den>
                          </m:f>
                        </m:sub>
                        <m:sup>
                          <m:r>
                            <a:rPr lang="hu-HU" sz="2400" b="0" i="1" smtClean="0">
                              <a:latin typeface="Cambria Math" panose="02040503050406030204" pitchFamily="18" charset="0"/>
                            </a:rPr>
                            <m:t>𝑜</m:t>
                          </m:r>
                        </m:sup>
                      </m:sSubSup>
                      <m:r>
                        <a:rPr lang="hu-HU" sz="2400" b="0" i="1" smtClean="0">
                          <a:latin typeface="Cambria Math" panose="02040503050406030204" pitchFamily="18" charset="0"/>
                        </a:rPr>
                        <m:t>=</m:t>
                      </m:r>
                      <m:r>
                        <a:rPr lang="hu-HU" sz="2400" b="0" i="0" smtClean="0">
                          <a:latin typeface="Cambria Math" panose="02040503050406030204" pitchFamily="18" charset="0"/>
                        </a:rPr>
                        <m:t>+1.63</m:t>
                      </m:r>
                      <m:r>
                        <m:rPr>
                          <m:sty m:val="p"/>
                        </m:rPr>
                        <a:rPr lang="hu-HU" sz="2400" b="0" i="0" smtClean="0">
                          <a:latin typeface="Cambria Math" panose="02040503050406030204" pitchFamily="18" charset="0"/>
                        </a:rPr>
                        <m:t>V</m:t>
                      </m:r>
                    </m:oMath>
                  </m:oMathPara>
                </a14:m>
                <a:endParaRPr lang="hu-HU" sz="2400" dirty="0"/>
              </a:p>
            </p:txBody>
          </p:sp>
        </mc:Choice>
        <mc:Fallback xmlns="">
          <p:sp>
            <p:nvSpPr>
              <p:cNvPr id="22" name="Szövegdoboz 21">
                <a:extLst>
                  <a:ext uri="{FF2B5EF4-FFF2-40B4-BE49-F238E27FC236}">
                    <a16:creationId xmlns:a16="http://schemas.microsoft.com/office/drawing/2014/main" id="{95E7F577-E3B8-4336-AFF1-597FC87A99A3}"/>
                  </a:ext>
                </a:extLst>
              </p:cNvPr>
              <p:cNvSpPr txBox="1">
                <a:spLocks noRot="1" noChangeAspect="1" noMove="1" noResize="1" noEditPoints="1" noAdjustHandles="1" noChangeArrowheads="1" noChangeShapeType="1" noTextEdit="1"/>
              </p:cNvSpPr>
              <p:nvPr/>
            </p:nvSpPr>
            <p:spPr>
              <a:xfrm>
                <a:off x="2407468" y="4503892"/>
                <a:ext cx="7389844" cy="419923"/>
              </a:xfrm>
              <a:prstGeom prst="rect">
                <a:avLst/>
              </a:prstGeom>
              <a:blipFill>
                <a:blip r:embed="rId6"/>
                <a:stretch>
                  <a:fillRect l="-578" t="-69565" r="-578" b="-16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Szövegdoboz 22">
                <a:extLst>
                  <a:ext uri="{FF2B5EF4-FFF2-40B4-BE49-F238E27FC236}">
                    <a16:creationId xmlns:a16="http://schemas.microsoft.com/office/drawing/2014/main" id="{00B0C4A2-B2E1-4842-9B97-ED6E3CE08E0E}"/>
                  </a:ext>
                </a:extLst>
              </p:cNvPr>
              <p:cNvSpPr txBox="1"/>
              <p:nvPr/>
            </p:nvSpPr>
            <p:spPr>
              <a:xfrm>
                <a:off x="3583126" y="4958712"/>
                <a:ext cx="5047600" cy="4199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𝐶𝑙</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𝐶𝑙</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    </m:t>
                      </m:r>
                      <m:sSubSup>
                        <m:sSubSupPr>
                          <m:ctrlPr>
                            <a:rPr lang="hu-HU" sz="2400" b="0" i="1" smtClean="0">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b="0" i="1" smtClean="0">
                                  <a:latin typeface="Cambria Math" panose="02040503050406030204" pitchFamily="18" charset="0"/>
                                </a:rPr>
                              </m:ctrlPr>
                            </m:fPr>
                            <m:num>
                              <m:sSup>
                                <m:sSupPr>
                                  <m:ctrlPr>
                                    <a:rPr lang="hu-HU" sz="2400" i="1">
                                      <a:latin typeface="Cambria Math" panose="02040503050406030204" pitchFamily="18" charset="0"/>
                                    </a:rPr>
                                  </m:ctrlPr>
                                </m:sSupPr>
                                <m:e>
                                  <m:r>
                                    <a:rPr lang="hu-HU" sz="2400" i="1">
                                      <a:latin typeface="Cambria Math" panose="02040503050406030204" pitchFamily="18" charset="0"/>
                                    </a:rPr>
                                    <m:t>𝐶𝑙</m:t>
                                  </m:r>
                                </m:e>
                                <m:sup>
                                  <m:r>
                                    <a:rPr lang="hu-HU" sz="2400" i="1">
                                      <a:latin typeface="Cambria Math" panose="02040503050406030204" pitchFamily="18" charset="0"/>
                                    </a:rPr>
                                    <m:t>−</m:t>
                                  </m:r>
                                </m:sup>
                              </m:sSup>
                            </m:num>
                            <m:den>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den>
                          </m:f>
                        </m:sub>
                        <m:sup>
                          <m:r>
                            <a:rPr lang="hu-HU" sz="2400" b="0" i="1" smtClean="0">
                              <a:latin typeface="Cambria Math" panose="02040503050406030204" pitchFamily="18" charset="0"/>
                            </a:rPr>
                            <m:t>𝑜</m:t>
                          </m:r>
                        </m:sup>
                      </m:sSubSup>
                      <m:r>
                        <a:rPr lang="hu-HU" sz="2400" b="0" i="1" smtClean="0">
                          <a:latin typeface="Cambria Math" panose="02040503050406030204" pitchFamily="18" charset="0"/>
                        </a:rPr>
                        <m:t>=</m:t>
                      </m:r>
                      <m:r>
                        <a:rPr lang="hu-HU" sz="2400" b="0" i="0" smtClean="0">
                          <a:latin typeface="Cambria Math" panose="02040503050406030204" pitchFamily="18" charset="0"/>
                        </a:rPr>
                        <m:t>+1.40</m:t>
                      </m:r>
                      <m:r>
                        <m:rPr>
                          <m:sty m:val="p"/>
                        </m:rPr>
                        <a:rPr lang="hu-HU" sz="2400" b="0" i="0" smtClean="0">
                          <a:latin typeface="Cambria Math" panose="02040503050406030204" pitchFamily="18" charset="0"/>
                        </a:rPr>
                        <m:t>V</m:t>
                      </m:r>
                    </m:oMath>
                  </m:oMathPara>
                </a14:m>
                <a:endParaRPr lang="hu-HU" sz="2400" dirty="0"/>
              </a:p>
            </p:txBody>
          </p:sp>
        </mc:Choice>
        <mc:Fallback xmlns="">
          <p:sp>
            <p:nvSpPr>
              <p:cNvPr id="23" name="Szövegdoboz 22">
                <a:extLst>
                  <a:ext uri="{FF2B5EF4-FFF2-40B4-BE49-F238E27FC236}">
                    <a16:creationId xmlns:a16="http://schemas.microsoft.com/office/drawing/2014/main" id="{00B0C4A2-B2E1-4842-9B97-ED6E3CE08E0E}"/>
                  </a:ext>
                </a:extLst>
              </p:cNvPr>
              <p:cNvSpPr txBox="1">
                <a:spLocks noRot="1" noChangeAspect="1" noMove="1" noResize="1" noEditPoints="1" noAdjustHandles="1" noChangeArrowheads="1" noChangeShapeType="1" noTextEdit="1"/>
              </p:cNvSpPr>
              <p:nvPr/>
            </p:nvSpPr>
            <p:spPr>
              <a:xfrm>
                <a:off x="3583126" y="4958712"/>
                <a:ext cx="5047600" cy="419923"/>
              </a:xfrm>
              <a:prstGeom prst="rect">
                <a:avLst/>
              </a:prstGeom>
              <a:blipFill>
                <a:blip r:embed="rId7"/>
                <a:stretch>
                  <a:fillRect l="-966" t="-68116" r="-966" b="-1681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Szövegdoboz 23">
                <a:extLst>
                  <a:ext uri="{FF2B5EF4-FFF2-40B4-BE49-F238E27FC236}">
                    <a16:creationId xmlns:a16="http://schemas.microsoft.com/office/drawing/2014/main" id="{E008FC7C-824C-4F83-8A8C-B1EE92A334C3}"/>
                  </a:ext>
                </a:extLst>
              </p:cNvPr>
              <p:cNvSpPr txBox="1"/>
              <p:nvPr/>
            </p:nvSpPr>
            <p:spPr>
              <a:xfrm>
                <a:off x="4795072" y="5444448"/>
                <a:ext cx="2602251" cy="4199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400" i="1">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i="1">
                                  <a:latin typeface="Cambria Math" panose="02040503050406030204" pitchFamily="18" charset="0"/>
                                </a:rPr>
                              </m:ctrlPr>
                            </m:fPr>
                            <m:num>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num>
                            <m:den>
                              <m:r>
                                <a:rPr lang="hu-HU" sz="2400" i="1">
                                  <a:latin typeface="Cambria Math" panose="02040503050406030204" pitchFamily="18" charset="0"/>
                                </a:rPr>
                                <m:t>𝐻𝐶𝑙𝑂</m:t>
                              </m:r>
                            </m:den>
                          </m:f>
                        </m:sub>
                        <m:sup>
                          <m:r>
                            <a:rPr lang="hu-HU" sz="2400" i="1">
                              <a:latin typeface="Cambria Math" panose="02040503050406030204" pitchFamily="18" charset="0"/>
                            </a:rPr>
                            <m:t>𝑜</m:t>
                          </m:r>
                        </m:sup>
                      </m:sSubSup>
                      <m:r>
                        <a:rPr lang="hu-HU" sz="2400" b="0" i="1" smtClean="0">
                          <a:latin typeface="Cambria Math" panose="02040503050406030204" pitchFamily="18" charset="0"/>
                        </a:rPr>
                        <m:t>&gt;</m:t>
                      </m:r>
                      <m:sSubSup>
                        <m:sSubSupPr>
                          <m:ctrlPr>
                            <a:rPr lang="hu-HU" sz="2400" i="1">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i="1">
                                  <a:latin typeface="Cambria Math" panose="02040503050406030204" pitchFamily="18" charset="0"/>
                                </a:rPr>
                              </m:ctrlPr>
                            </m:fPr>
                            <m:num>
                              <m:sSup>
                                <m:sSupPr>
                                  <m:ctrlPr>
                                    <a:rPr lang="hu-HU" sz="2400" i="1">
                                      <a:latin typeface="Cambria Math" panose="02040503050406030204" pitchFamily="18" charset="0"/>
                                    </a:rPr>
                                  </m:ctrlPr>
                                </m:sSupPr>
                                <m:e>
                                  <m:r>
                                    <a:rPr lang="hu-HU" sz="2400" i="1">
                                      <a:latin typeface="Cambria Math" panose="02040503050406030204" pitchFamily="18" charset="0"/>
                                    </a:rPr>
                                    <m:t>𝐶𝑙</m:t>
                                  </m:r>
                                </m:e>
                                <m:sup>
                                  <m:r>
                                    <a:rPr lang="hu-HU" sz="2400" i="1">
                                      <a:latin typeface="Cambria Math" panose="02040503050406030204" pitchFamily="18" charset="0"/>
                                    </a:rPr>
                                    <m:t>−</m:t>
                                  </m:r>
                                </m:sup>
                              </m:sSup>
                            </m:num>
                            <m:den>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den>
                          </m:f>
                        </m:sub>
                        <m:sup>
                          <m:r>
                            <a:rPr lang="hu-HU" sz="2400" i="1">
                              <a:latin typeface="Cambria Math" panose="02040503050406030204" pitchFamily="18" charset="0"/>
                            </a:rPr>
                            <m:t>𝑜</m:t>
                          </m:r>
                        </m:sup>
                      </m:sSubSup>
                    </m:oMath>
                  </m:oMathPara>
                </a14:m>
                <a:endParaRPr lang="hu-HU" sz="2400" dirty="0"/>
              </a:p>
            </p:txBody>
          </p:sp>
        </mc:Choice>
        <mc:Fallback xmlns="">
          <p:sp>
            <p:nvSpPr>
              <p:cNvPr id="24" name="Szövegdoboz 23">
                <a:extLst>
                  <a:ext uri="{FF2B5EF4-FFF2-40B4-BE49-F238E27FC236}">
                    <a16:creationId xmlns:a16="http://schemas.microsoft.com/office/drawing/2014/main" id="{E008FC7C-824C-4F83-8A8C-B1EE92A334C3}"/>
                  </a:ext>
                </a:extLst>
              </p:cNvPr>
              <p:cNvSpPr txBox="1">
                <a:spLocks noRot="1" noChangeAspect="1" noMove="1" noResize="1" noEditPoints="1" noAdjustHandles="1" noChangeArrowheads="1" noChangeShapeType="1" noTextEdit="1"/>
              </p:cNvSpPr>
              <p:nvPr/>
            </p:nvSpPr>
            <p:spPr>
              <a:xfrm>
                <a:off x="4795072" y="5444448"/>
                <a:ext cx="2602251" cy="419923"/>
              </a:xfrm>
              <a:prstGeom prst="rect">
                <a:avLst/>
              </a:prstGeom>
              <a:blipFill>
                <a:blip r:embed="rId8"/>
                <a:stretch>
                  <a:fillRect l="-1174" t="-68116" r="-12676" b="-168116"/>
                </a:stretch>
              </a:blipFill>
            </p:spPr>
            <p:txBody>
              <a:bodyPr/>
              <a:lstStyle/>
              <a:p>
                <a:r>
                  <a:rPr lang="hu-HU">
                    <a:noFill/>
                  </a:rPr>
                  <a:t> </a:t>
                </a:r>
              </a:p>
            </p:txBody>
          </p:sp>
        </mc:Fallback>
      </mc:AlternateContent>
      <p:sp>
        <p:nvSpPr>
          <p:cNvPr id="13"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en-US" dirty="0" smtClean="0">
                <a:latin typeface="Times New Roman" panose="02020603050405020304" pitchFamily="18" charset="0"/>
                <a:cs typeface="Times New Roman" panose="02020603050405020304" pitchFamily="18" charset="0"/>
              </a:rPr>
              <a:t>Electric work</a:t>
            </a:r>
            <a:r>
              <a:rPr lang="hu-HU" dirty="0" smtClean="0">
                <a:latin typeface="Times New Roman" panose="02020603050405020304" pitchFamily="18" charset="0"/>
                <a:cs typeface="Times New Roman" panose="02020603050405020304" pitchFamily="18" charset="0"/>
              </a:rPr>
              <a:t> and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direction of redox reactions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9" grpId="0"/>
      <p:bldP spid="20" grpId="0"/>
      <p:bldP spid="21" grpId="0"/>
      <p:bldP spid="22" grpId="0"/>
      <p:bldP spid="23" grpId="0"/>
      <p:bldP spid="2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Galvanic/voltaic cells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3"/>
            <a:ext cx="11582400" cy="4993089"/>
          </a:xfrm>
        </p:spPr>
        <p:txBody>
          <a:bodyPr>
            <a:normAutofit/>
          </a:bodyPr>
          <a:lstStyle/>
          <a:p>
            <a:r>
              <a:rPr lang="en-US" dirty="0">
                <a:latin typeface="Times New Roman" panose="02020603050405020304" pitchFamily="18" charset="0"/>
                <a:cs typeface="Times New Roman" panose="02020603050405020304" pitchFamily="18" charset="0"/>
              </a:rPr>
              <a:t>The appearance of the galvanic </a:t>
            </a:r>
            <a:r>
              <a:rPr lang="hu-HU" dirty="0" smtClean="0">
                <a:latin typeface="Times New Roman" panose="02020603050405020304" pitchFamily="18" charset="0"/>
                <a:cs typeface="Times New Roman" panose="02020603050405020304" pitchFamily="18" charset="0"/>
              </a:rPr>
              <a:t>cells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used today was preceded by a long development of the technical design of the electrodes</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a:p>
            <a:pPr>
              <a:spcAft>
                <a:spcPts val="1800"/>
              </a:spcAft>
            </a:pPr>
            <a:r>
              <a:rPr lang="en-US" dirty="0">
                <a:latin typeface="Times New Roman" panose="02020603050405020304" pitchFamily="18" charset="0"/>
                <a:cs typeface="Times New Roman" panose="02020603050405020304" pitchFamily="18" charset="0"/>
              </a:rPr>
              <a:t>The first portable batteries appeared by gelling electrolytes. For the longest </a:t>
            </a:r>
            <a:r>
              <a:rPr lang="en-US" dirty="0" smtClean="0">
                <a:latin typeface="Times New Roman" panose="02020603050405020304" pitchFamily="18" charset="0"/>
                <a:cs typeface="Times New Roman" panose="02020603050405020304" pitchFamily="18" charset="0"/>
              </a:rPr>
              <a:t>time</a:t>
            </a:r>
            <a:r>
              <a:rPr lang="hu-HU"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(from 1870)</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so-called </a:t>
            </a:r>
            <a:r>
              <a:rPr lang="en-US" dirty="0" err="1">
                <a:latin typeface="Times New Roman" panose="02020603050405020304" pitchFamily="18" charset="0"/>
                <a:cs typeface="Times New Roman" panose="02020603050405020304" pitchFamily="18" charset="0"/>
              </a:rPr>
              <a:t>Lechlanché</a:t>
            </a:r>
            <a:r>
              <a:rPr lang="en-US"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cell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was </a:t>
            </a:r>
            <a:r>
              <a:rPr lang="hu-HU" dirty="0" smtClean="0">
                <a:latin typeface="Times New Roman" panose="02020603050405020304" pitchFamily="18" charset="0"/>
                <a:cs typeface="Times New Roman" panose="02020603050405020304" pitchFamily="18" charset="0"/>
              </a:rPr>
              <a:t>used. </a:t>
            </a:r>
            <a:endParaRPr lang="hu-HU" dirty="0">
              <a:latin typeface="Times New Roman" panose="02020603050405020304" pitchFamily="18" charset="0"/>
              <a:cs typeface="Times New Roman" panose="02020603050405020304" pitchFamily="18" charset="0"/>
            </a:endParaRPr>
          </a:p>
          <a:p>
            <a:pPr marL="3492500">
              <a:spcBef>
                <a:spcPts val="0"/>
              </a:spcBef>
            </a:pPr>
            <a:r>
              <a:rPr lang="en-US" dirty="0">
                <a:latin typeface="Times New Roman" panose="02020603050405020304" pitchFamily="18" charset="0"/>
                <a:cs typeface="Times New Roman" panose="02020603050405020304" pitchFamily="18" charset="0"/>
              </a:rPr>
              <a:t>In the longer-life alkaline cell, the electrolyte was changed to KOH (from 1950</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marL="3492500"/>
            <a:r>
              <a:rPr lang="hu-HU" dirty="0" smtClean="0">
                <a:latin typeface="Times New Roman" panose="02020603050405020304" pitchFamily="18" charset="0"/>
                <a:cs typeface="Times New Roman" panose="02020603050405020304" pitchFamily="18" charset="0"/>
              </a:rPr>
              <a:t>In lithium-batteries, anode is Li metal and the cathode consists of FeS</a:t>
            </a:r>
            <a:r>
              <a:rPr lang="hu-HU" baseline="-25000" dirty="0" smtClean="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a:t>
            </a:r>
            <a:r>
              <a:rPr lang="hu-HU" baseline="-25000" dirty="0" smtClean="0">
                <a:latin typeface="Times New Roman" panose="02020603050405020304" pitchFamily="18" charset="0"/>
                <a:cs typeface="Times New Roman" panose="02020603050405020304" pitchFamily="18" charset="0"/>
              </a:rPr>
              <a:t>2</a:t>
            </a:r>
            <a:r>
              <a:rPr lang="hu-HU" dirty="0" smtClean="0">
                <a:latin typeface="Times New Roman" panose="02020603050405020304" pitchFamily="18" charset="0"/>
                <a:cs typeface="Times New Roman" panose="02020603050405020304" pitchFamily="18" charset="0"/>
              </a:rPr>
              <a:t> and (CF)</a:t>
            </a:r>
            <a:r>
              <a:rPr lang="hu-HU" baseline="-25000" dirty="0" smtClean="0">
                <a:latin typeface="Times New Roman" panose="02020603050405020304" pitchFamily="18" charset="0"/>
                <a:cs typeface="Times New Roman" panose="02020603050405020304" pitchFamily="18" charset="0"/>
              </a:rPr>
              <a:t>n</a:t>
            </a:r>
            <a:r>
              <a:rPr lang="hu-HU" dirty="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T</a:t>
            </a:r>
            <a:r>
              <a:rPr lang="en-US" dirty="0" smtClean="0">
                <a:latin typeface="Times New Roman" panose="02020603050405020304" pitchFamily="18" charset="0"/>
                <a:cs typeface="Times New Roman" panose="02020603050405020304" pitchFamily="18" charset="0"/>
              </a:rPr>
              <a:t>hey </a:t>
            </a:r>
            <a:r>
              <a:rPr lang="en-US" dirty="0">
                <a:latin typeface="Times New Roman" panose="02020603050405020304" pitchFamily="18" charset="0"/>
                <a:cs typeface="Times New Roman" panose="02020603050405020304" pitchFamily="18" charset="0"/>
              </a:rPr>
              <a:t>are lighter and provide </a:t>
            </a:r>
            <a:r>
              <a:rPr lang="en-US" dirty="0" smtClean="0">
                <a:latin typeface="Times New Roman" panose="02020603050405020304" pitchFamily="18" charset="0"/>
                <a:cs typeface="Times New Roman" panose="02020603050405020304" pitchFamily="18" charset="0"/>
              </a:rPr>
              <a:t>higher </a:t>
            </a:r>
            <a:r>
              <a:rPr lang="en-US" dirty="0">
                <a:latin typeface="Times New Roman" panose="02020603050405020304" pitchFamily="18" charset="0"/>
                <a:cs typeface="Times New Roman" panose="02020603050405020304" pitchFamily="18" charset="0"/>
              </a:rPr>
              <a:t>charge density</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marL="3492500"/>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the </a:t>
            </a:r>
            <a:r>
              <a:rPr lang="hu-HU" dirty="0" smtClean="0">
                <a:latin typeface="Times New Roman" panose="02020603050405020304" pitchFamily="18" charset="0"/>
                <a:cs typeface="Times New Roman" panose="02020603050405020304" pitchFamily="18" charset="0"/>
              </a:rPr>
              <a:t>product </a:t>
            </a:r>
            <a:r>
              <a:rPr lang="en-US" dirty="0" smtClean="0">
                <a:latin typeface="Times New Roman" panose="02020603050405020304" pitchFamily="18" charset="0"/>
                <a:cs typeface="Times New Roman" panose="02020603050405020304" pitchFamily="18" charset="0"/>
              </a:rPr>
              <a:t>developments </a:t>
            </a:r>
            <a:r>
              <a:rPr lang="en-US" dirty="0">
                <a:latin typeface="Times New Roman" panose="02020603050405020304" pitchFamily="18" charset="0"/>
                <a:cs typeface="Times New Roman" panose="02020603050405020304" pitchFamily="18" charset="0"/>
              </a:rPr>
              <a:t>did not stop</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marL="3492500"/>
            <a:endParaRPr lang="hu-HU" dirty="0">
              <a:latin typeface="Times New Roman" panose="02020603050405020304" pitchFamily="18" charset="0"/>
              <a:cs typeface="Times New Roman" panose="02020603050405020304" pitchFamily="18" charset="0"/>
            </a:endParaRPr>
          </a:p>
        </p:txBody>
      </p:sp>
      <p:grpSp>
        <p:nvGrpSpPr>
          <p:cNvPr id="6" name="Csoportba foglalás 5">
            <a:extLst>
              <a:ext uri="{FF2B5EF4-FFF2-40B4-BE49-F238E27FC236}">
                <a16:creationId xmlns:a16="http://schemas.microsoft.com/office/drawing/2014/main" id="{7F01EDA5-A19F-49F5-9694-26E8BDE2C557}"/>
              </a:ext>
            </a:extLst>
          </p:cNvPr>
          <p:cNvGrpSpPr/>
          <p:nvPr/>
        </p:nvGrpSpPr>
        <p:grpSpPr>
          <a:xfrm>
            <a:off x="711200" y="4038528"/>
            <a:ext cx="1016000" cy="2407459"/>
            <a:chOff x="711200" y="4283627"/>
            <a:chExt cx="1016000" cy="2407459"/>
          </a:xfrm>
        </p:grpSpPr>
        <p:sp>
          <p:nvSpPr>
            <p:cNvPr id="4" name="Téglalap 3">
              <a:extLst>
                <a:ext uri="{FF2B5EF4-FFF2-40B4-BE49-F238E27FC236}">
                  <a16:creationId xmlns:a16="http://schemas.microsoft.com/office/drawing/2014/main" id="{3D7E570E-6891-45B6-A05B-BB7CA840BE7C}"/>
                </a:ext>
              </a:extLst>
            </p:cNvPr>
            <p:cNvSpPr/>
            <p:nvPr/>
          </p:nvSpPr>
          <p:spPr>
            <a:xfrm>
              <a:off x="711200" y="4296229"/>
              <a:ext cx="1016000" cy="2394857"/>
            </a:xfrm>
            <a:prstGeom prst="rect">
              <a:avLst/>
            </a:prstGeom>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sp>
          <p:nvSpPr>
            <p:cNvPr id="5" name="Téglalap 4">
              <a:extLst>
                <a:ext uri="{FF2B5EF4-FFF2-40B4-BE49-F238E27FC236}">
                  <a16:creationId xmlns:a16="http://schemas.microsoft.com/office/drawing/2014/main" id="{07F5AC4F-8381-4E49-9779-53F1CC98066C}"/>
                </a:ext>
              </a:extLst>
            </p:cNvPr>
            <p:cNvSpPr/>
            <p:nvPr/>
          </p:nvSpPr>
          <p:spPr>
            <a:xfrm>
              <a:off x="739905" y="4283627"/>
              <a:ext cx="964800" cy="983988"/>
            </a:xfrm>
            <a:prstGeom prst="rect">
              <a:avLst/>
            </a:prstGeom>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grpSp>
      <p:grpSp>
        <p:nvGrpSpPr>
          <p:cNvPr id="10" name="Csoportba foglalás 9">
            <a:extLst>
              <a:ext uri="{FF2B5EF4-FFF2-40B4-BE49-F238E27FC236}">
                <a16:creationId xmlns:a16="http://schemas.microsoft.com/office/drawing/2014/main" id="{1311F86B-4118-4728-8C72-92ACDDAD46DB}"/>
              </a:ext>
            </a:extLst>
          </p:cNvPr>
          <p:cNvGrpSpPr/>
          <p:nvPr/>
        </p:nvGrpSpPr>
        <p:grpSpPr>
          <a:xfrm>
            <a:off x="1100457" y="3883725"/>
            <a:ext cx="234000" cy="2333685"/>
            <a:chOff x="1100457" y="4128824"/>
            <a:chExt cx="234000" cy="2333685"/>
          </a:xfrm>
        </p:grpSpPr>
        <p:sp>
          <p:nvSpPr>
            <p:cNvPr id="8" name="Téglalap 7">
              <a:extLst>
                <a:ext uri="{FF2B5EF4-FFF2-40B4-BE49-F238E27FC236}">
                  <a16:creationId xmlns:a16="http://schemas.microsoft.com/office/drawing/2014/main" id="{EB58B472-7F48-486C-937B-6FFAA229A4D8}"/>
                </a:ext>
              </a:extLst>
            </p:cNvPr>
            <p:cNvSpPr/>
            <p:nvPr/>
          </p:nvSpPr>
          <p:spPr>
            <a:xfrm>
              <a:off x="1100457" y="4298054"/>
              <a:ext cx="234000" cy="2164455"/>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églalap 6">
              <a:extLst>
                <a:ext uri="{FF2B5EF4-FFF2-40B4-BE49-F238E27FC236}">
                  <a16:creationId xmlns:a16="http://schemas.microsoft.com/office/drawing/2014/main" id="{E9457846-607A-492A-8D59-10D614B3F0BE}"/>
                </a:ext>
              </a:extLst>
            </p:cNvPr>
            <p:cNvSpPr/>
            <p:nvPr/>
          </p:nvSpPr>
          <p:spPr>
            <a:xfrm>
              <a:off x="1138793" y="4134433"/>
              <a:ext cx="157075" cy="229441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a:extLst>
                <a:ext uri="{FF2B5EF4-FFF2-40B4-BE49-F238E27FC236}">
                  <a16:creationId xmlns:a16="http://schemas.microsoft.com/office/drawing/2014/main" id="{7AA93E73-016A-4D2F-9FF0-94CD9CEE4BF2}"/>
                </a:ext>
              </a:extLst>
            </p:cNvPr>
            <p:cNvSpPr/>
            <p:nvPr/>
          </p:nvSpPr>
          <p:spPr>
            <a:xfrm>
              <a:off x="1127572" y="4128824"/>
              <a:ext cx="180000" cy="100977"/>
            </a:xfrm>
            <a:prstGeom prst="rect">
              <a:avLst/>
            </a:prstGeom>
            <a:solidFill>
              <a:srgbClr val="CC33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27" name="Csoportba foglalás 26">
            <a:extLst>
              <a:ext uri="{FF2B5EF4-FFF2-40B4-BE49-F238E27FC236}">
                <a16:creationId xmlns:a16="http://schemas.microsoft.com/office/drawing/2014/main" id="{CFB66B9B-A747-4759-BD69-6A86A3DF47A1}"/>
              </a:ext>
            </a:extLst>
          </p:cNvPr>
          <p:cNvGrpSpPr/>
          <p:nvPr/>
        </p:nvGrpSpPr>
        <p:grpSpPr>
          <a:xfrm>
            <a:off x="1743831" y="5884532"/>
            <a:ext cx="1080385" cy="461665"/>
            <a:chOff x="1743831" y="6129631"/>
            <a:chExt cx="1080385" cy="461665"/>
          </a:xfrm>
        </p:grpSpPr>
        <p:cxnSp>
          <p:nvCxnSpPr>
            <p:cNvPr id="13" name="Egyenes összekötő nyíllal 12">
              <a:extLst>
                <a:ext uri="{FF2B5EF4-FFF2-40B4-BE49-F238E27FC236}">
                  <a16:creationId xmlns:a16="http://schemas.microsoft.com/office/drawing/2014/main" id="{FD5DA34A-0EDD-4A7D-A46C-3EBD2BE855B1}"/>
                </a:ext>
              </a:extLst>
            </p:cNvPr>
            <p:cNvCxnSpPr>
              <a:cxnSpLocks/>
            </p:cNvCxnSpPr>
            <p:nvPr/>
          </p:nvCxnSpPr>
          <p:spPr>
            <a:xfrm flipH="1">
              <a:off x="1743831" y="6414434"/>
              <a:ext cx="396468" cy="0"/>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16" name="Szövegdoboz 15">
              <a:extLst>
                <a:ext uri="{FF2B5EF4-FFF2-40B4-BE49-F238E27FC236}">
                  <a16:creationId xmlns:a16="http://schemas.microsoft.com/office/drawing/2014/main" id="{B2D5BF63-5493-4E17-9D73-549EE722DEF8}"/>
                </a:ext>
              </a:extLst>
            </p:cNvPr>
            <p:cNvSpPr txBox="1"/>
            <p:nvPr/>
          </p:nvSpPr>
          <p:spPr>
            <a:xfrm>
              <a:off x="2128192" y="6129631"/>
              <a:ext cx="696024" cy="461665"/>
            </a:xfrm>
            <a:prstGeom prst="rect">
              <a:avLst/>
            </a:prstGeom>
            <a:noFill/>
          </p:spPr>
          <p:txBody>
            <a:bodyPr wrap="none" rtlCol="0">
              <a:spAutoFit/>
            </a:bodyPr>
            <a:lstStyle/>
            <a:p>
              <a:r>
                <a:rPr lang="hu-HU" sz="2400" dirty="0" smtClean="0">
                  <a:latin typeface="Times New Roman" panose="02020603050405020304" pitchFamily="18" charset="0"/>
                  <a:cs typeface="Times New Roman" panose="02020603050405020304" pitchFamily="18" charset="0"/>
                </a:rPr>
                <a:t>zinc</a:t>
              </a:r>
              <a:endParaRPr lang="hu-HU" sz="2400" dirty="0">
                <a:latin typeface="Times New Roman" panose="02020603050405020304" pitchFamily="18" charset="0"/>
                <a:cs typeface="Times New Roman" panose="02020603050405020304" pitchFamily="18" charset="0"/>
              </a:endParaRPr>
            </a:p>
          </p:txBody>
        </p:sp>
      </p:grpSp>
      <p:grpSp>
        <p:nvGrpSpPr>
          <p:cNvPr id="30" name="Csoportba foglalás 29">
            <a:extLst>
              <a:ext uri="{FF2B5EF4-FFF2-40B4-BE49-F238E27FC236}">
                <a16:creationId xmlns:a16="http://schemas.microsoft.com/office/drawing/2014/main" id="{0FD2B079-2F17-4F82-8920-A8D7511496D6}"/>
              </a:ext>
            </a:extLst>
          </p:cNvPr>
          <p:cNvGrpSpPr/>
          <p:nvPr/>
        </p:nvGrpSpPr>
        <p:grpSpPr>
          <a:xfrm>
            <a:off x="1223781" y="3533081"/>
            <a:ext cx="1633236" cy="601001"/>
            <a:chOff x="1223781" y="3778180"/>
            <a:chExt cx="1633236" cy="601001"/>
          </a:xfrm>
        </p:grpSpPr>
        <p:cxnSp>
          <p:nvCxnSpPr>
            <p:cNvPr id="15" name="Egyenes összekötő nyíllal 14">
              <a:extLst>
                <a:ext uri="{FF2B5EF4-FFF2-40B4-BE49-F238E27FC236}">
                  <a16:creationId xmlns:a16="http://schemas.microsoft.com/office/drawing/2014/main" id="{4457D55F-9465-49DA-9801-09DAB3696CDD}"/>
                </a:ext>
              </a:extLst>
            </p:cNvPr>
            <p:cNvCxnSpPr/>
            <p:nvPr/>
          </p:nvCxnSpPr>
          <p:spPr>
            <a:xfrm flipH="1">
              <a:off x="1223781" y="4076251"/>
              <a:ext cx="510494" cy="302930"/>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17" name="Szövegdoboz 16">
              <a:extLst>
                <a:ext uri="{FF2B5EF4-FFF2-40B4-BE49-F238E27FC236}">
                  <a16:creationId xmlns:a16="http://schemas.microsoft.com/office/drawing/2014/main" id="{B7EC8249-D7F9-4DF7-AB7B-A57876BA6FFC}"/>
                </a:ext>
              </a:extLst>
            </p:cNvPr>
            <p:cNvSpPr txBox="1"/>
            <p:nvPr/>
          </p:nvSpPr>
          <p:spPr>
            <a:xfrm>
              <a:off x="1665665" y="3778180"/>
              <a:ext cx="1191352" cy="461665"/>
            </a:xfrm>
            <a:prstGeom prst="rect">
              <a:avLst/>
            </a:prstGeom>
            <a:noFill/>
          </p:spPr>
          <p:txBody>
            <a:bodyPr wrap="none" rtlCol="0">
              <a:spAutoFit/>
            </a:bodyPr>
            <a:lstStyle/>
            <a:p>
              <a:r>
                <a:rPr lang="hu-HU" sz="2400" dirty="0" smtClean="0">
                  <a:latin typeface="Times New Roman" panose="02020603050405020304" pitchFamily="18" charset="0"/>
                  <a:cs typeface="Times New Roman" panose="02020603050405020304" pitchFamily="18" charset="0"/>
                </a:rPr>
                <a:t>graphite</a:t>
              </a:r>
              <a:endParaRPr lang="hu-HU" sz="2400" dirty="0">
                <a:latin typeface="Times New Roman" panose="02020603050405020304" pitchFamily="18" charset="0"/>
                <a:cs typeface="Times New Roman" panose="02020603050405020304" pitchFamily="18" charset="0"/>
              </a:endParaRPr>
            </a:p>
          </p:txBody>
        </p:sp>
      </p:grpSp>
      <p:grpSp>
        <p:nvGrpSpPr>
          <p:cNvPr id="31" name="Csoportba foglalás 30">
            <a:extLst>
              <a:ext uri="{FF2B5EF4-FFF2-40B4-BE49-F238E27FC236}">
                <a16:creationId xmlns:a16="http://schemas.microsoft.com/office/drawing/2014/main" id="{626A54BE-B032-435E-B5B1-6688682CDD62}"/>
              </a:ext>
            </a:extLst>
          </p:cNvPr>
          <p:cNvGrpSpPr/>
          <p:nvPr/>
        </p:nvGrpSpPr>
        <p:grpSpPr>
          <a:xfrm>
            <a:off x="209541" y="3337567"/>
            <a:ext cx="1021433" cy="524093"/>
            <a:chOff x="209541" y="3609170"/>
            <a:chExt cx="1021433" cy="524093"/>
          </a:xfrm>
        </p:grpSpPr>
        <p:cxnSp>
          <p:nvCxnSpPr>
            <p:cNvPr id="12" name="Egyenes összekötő nyíllal 11">
              <a:extLst>
                <a:ext uri="{FF2B5EF4-FFF2-40B4-BE49-F238E27FC236}">
                  <a16:creationId xmlns:a16="http://schemas.microsoft.com/office/drawing/2014/main" id="{60E436F4-BFA6-4F3C-89AD-8565EA1C7736}"/>
                </a:ext>
              </a:extLst>
            </p:cNvPr>
            <p:cNvCxnSpPr>
              <a:cxnSpLocks/>
            </p:cNvCxnSpPr>
            <p:nvPr/>
          </p:nvCxnSpPr>
          <p:spPr>
            <a:xfrm>
              <a:off x="708409" y="3883688"/>
              <a:ext cx="442343" cy="249575"/>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19" name="Szövegdoboz 18">
              <a:extLst>
                <a:ext uri="{FF2B5EF4-FFF2-40B4-BE49-F238E27FC236}">
                  <a16:creationId xmlns:a16="http://schemas.microsoft.com/office/drawing/2014/main" id="{A55247A5-7CB7-4F77-B979-C180DF3F5523}"/>
                </a:ext>
              </a:extLst>
            </p:cNvPr>
            <p:cNvSpPr txBox="1"/>
            <p:nvPr/>
          </p:nvSpPr>
          <p:spPr>
            <a:xfrm>
              <a:off x="209541" y="3609170"/>
              <a:ext cx="1021433" cy="461665"/>
            </a:xfrm>
            <a:prstGeom prst="rect">
              <a:avLst/>
            </a:prstGeom>
            <a:noFill/>
          </p:spPr>
          <p:txBody>
            <a:bodyPr wrap="none" rtlCol="0">
              <a:spAutoFit/>
            </a:bodyPr>
            <a:lstStyle/>
            <a:p>
              <a:r>
                <a:rPr lang="hu-HU" sz="2400" dirty="0" smtClean="0">
                  <a:latin typeface="Times New Roman" panose="02020603050405020304" pitchFamily="18" charset="0"/>
                  <a:cs typeface="Times New Roman" panose="02020603050405020304" pitchFamily="18" charset="0"/>
                </a:rPr>
                <a:t>copper</a:t>
              </a:r>
              <a:endParaRPr lang="hu-HU" sz="2400" dirty="0">
                <a:latin typeface="Times New Roman" panose="02020603050405020304" pitchFamily="18" charset="0"/>
                <a:cs typeface="Times New Roman" panose="02020603050405020304" pitchFamily="18" charset="0"/>
              </a:endParaRPr>
            </a:p>
          </p:txBody>
        </p:sp>
      </p:grpSp>
      <p:grpSp>
        <p:nvGrpSpPr>
          <p:cNvPr id="29" name="Csoportba foglalás 28">
            <a:extLst>
              <a:ext uri="{FF2B5EF4-FFF2-40B4-BE49-F238E27FC236}">
                <a16:creationId xmlns:a16="http://schemas.microsoft.com/office/drawing/2014/main" id="{8C28CBB3-B093-4E04-AF72-532505264ACE}"/>
              </a:ext>
            </a:extLst>
          </p:cNvPr>
          <p:cNvGrpSpPr/>
          <p:nvPr/>
        </p:nvGrpSpPr>
        <p:grpSpPr>
          <a:xfrm>
            <a:off x="1318388" y="4087416"/>
            <a:ext cx="1648769" cy="461665"/>
            <a:chOff x="1318388" y="4332515"/>
            <a:chExt cx="1648769" cy="461665"/>
          </a:xfrm>
        </p:grpSpPr>
        <p:cxnSp>
          <p:nvCxnSpPr>
            <p:cNvPr id="20" name="Egyenes összekötő nyíllal 19">
              <a:extLst>
                <a:ext uri="{FF2B5EF4-FFF2-40B4-BE49-F238E27FC236}">
                  <a16:creationId xmlns:a16="http://schemas.microsoft.com/office/drawing/2014/main" id="{EF40FCBB-9CBB-41BC-8386-33BDFD9D6E85}"/>
                </a:ext>
              </a:extLst>
            </p:cNvPr>
            <p:cNvCxnSpPr>
              <a:cxnSpLocks/>
            </p:cNvCxnSpPr>
            <p:nvPr/>
          </p:nvCxnSpPr>
          <p:spPr>
            <a:xfrm flipH="1">
              <a:off x="1318388" y="4617218"/>
              <a:ext cx="766645" cy="103555"/>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25" name="Szövegdoboz 24">
              <a:extLst>
                <a:ext uri="{FF2B5EF4-FFF2-40B4-BE49-F238E27FC236}">
                  <a16:creationId xmlns:a16="http://schemas.microsoft.com/office/drawing/2014/main" id="{696852F1-E6E3-42D7-A639-6B82350FC6F9}"/>
                </a:ext>
              </a:extLst>
            </p:cNvPr>
            <p:cNvSpPr txBox="1"/>
            <p:nvPr/>
          </p:nvSpPr>
          <p:spPr>
            <a:xfrm>
              <a:off x="2029080" y="4332515"/>
              <a:ext cx="938077"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MnO</a:t>
              </a:r>
              <a:r>
                <a:rPr lang="hu-HU" sz="2400" baseline="-25000" dirty="0">
                  <a:latin typeface="Times New Roman" panose="02020603050405020304" pitchFamily="18" charset="0"/>
                  <a:cs typeface="Times New Roman" panose="02020603050405020304" pitchFamily="18" charset="0"/>
                </a:rPr>
                <a:t>2</a:t>
              </a:r>
            </a:p>
          </p:txBody>
        </p:sp>
      </p:grpSp>
      <p:grpSp>
        <p:nvGrpSpPr>
          <p:cNvPr id="28" name="Csoportba foglalás 27">
            <a:extLst>
              <a:ext uri="{FF2B5EF4-FFF2-40B4-BE49-F238E27FC236}">
                <a16:creationId xmlns:a16="http://schemas.microsoft.com/office/drawing/2014/main" id="{EC012C5D-C80B-41EE-B254-7CE44E81247A}"/>
              </a:ext>
            </a:extLst>
          </p:cNvPr>
          <p:cNvGrpSpPr/>
          <p:nvPr/>
        </p:nvGrpSpPr>
        <p:grpSpPr>
          <a:xfrm>
            <a:off x="1507634" y="4584810"/>
            <a:ext cx="1738762" cy="1200329"/>
            <a:chOff x="1507634" y="4829909"/>
            <a:chExt cx="1738762" cy="1200329"/>
          </a:xfrm>
        </p:grpSpPr>
        <p:cxnSp>
          <p:nvCxnSpPr>
            <p:cNvPr id="14" name="Egyenes összekötő nyíllal 13">
              <a:extLst>
                <a:ext uri="{FF2B5EF4-FFF2-40B4-BE49-F238E27FC236}">
                  <a16:creationId xmlns:a16="http://schemas.microsoft.com/office/drawing/2014/main" id="{9B41A94C-3F8C-4A8E-B2DD-EE64B373AC3A}"/>
                </a:ext>
              </a:extLst>
            </p:cNvPr>
            <p:cNvCxnSpPr>
              <a:cxnSpLocks/>
            </p:cNvCxnSpPr>
            <p:nvPr/>
          </p:nvCxnSpPr>
          <p:spPr>
            <a:xfrm flipH="1">
              <a:off x="1507634" y="5422484"/>
              <a:ext cx="657786" cy="0"/>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26" name="Szövegdoboz 25">
              <a:extLst>
                <a:ext uri="{FF2B5EF4-FFF2-40B4-BE49-F238E27FC236}">
                  <a16:creationId xmlns:a16="http://schemas.microsoft.com/office/drawing/2014/main" id="{6236A004-9015-4DD2-B686-CF19E89703A2}"/>
                </a:ext>
              </a:extLst>
            </p:cNvPr>
            <p:cNvSpPr txBox="1"/>
            <p:nvPr/>
          </p:nvSpPr>
          <p:spPr>
            <a:xfrm>
              <a:off x="2146416" y="4829909"/>
              <a:ext cx="1099980" cy="1200329"/>
            </a:xfrm>
            <a:prstGeom prst="rect">
              <a:avLst/>
            </a:prstGeom>
            <a:noFill/>
          </p:spPr>
          <p:txBody>
            <a:bodyPr wrap="none" rtlCol="0">
              <a:spAutoFit/>
            </a:bodyPr>
            <a:lstStyle/>
            <a:p>
              <a:pPr algn="ctr"/>
              <a:r>
                <a:rPr lang="hu-HU" sz="2400" dirty="0" smtClean="0">
                  <a:latin typeface="Times New Roman" panose="02020603050405020304" pitchFamily="18" charset="0"/>
                  <a:cs typeface="Times New Roman" panose="02020603050405020304" pitchFamily="18" charset="0"/>
                </a:rPr>
                <a:t>Gelled</a:t>
              </a:r>
            </a:p>
            <a:p>
              <a:pPr algn="ctr"/>
              <a:r>
                <a:rPr lang="hu-HU" sz="2400" dirty="0" smtClean="0">
                  <a:latin typeface="Times New Roman" panose="02020603050405020304" pitchFamily="18" charset="0"/>
                  <a:cs typeface="Times New Roman" panose="02020603050405020304" pitchFamily="18" charset="0"/>
                </a:rPr>
                <a:t>NH</a:t>
              </a:r>
              <a:r>
                <a:rPr lang="hu-HU" sz="2400" baseline="-25000" dirty="0" smtClean="0">
                  <a:latin typeface="Times New Roman" panose="02020603050405020304" pitchFamily="18" charset="0"/>
                  <a:cs typeface="Times New Roman" panose="02020603050405020304" pitchFamily="18" charset="0"/>
                </a:rPr>
                <a:t>4</a:t>
              </a:r>
              <a:r>
                <a:rPr lang="hu-HU" sz="2400" dirty="0" smtClean="0">
                  <a:latin typeface="Times New Roman" panose="02020603050405020304" pitchFamily="18" charset="0"/>
                  <a:cs typeface="Times New Roman" panose="02020603050405020304" pitchFamily="18" charset="0"/>
                </a:rPr>
                <a:t>Cl</a:t>
              </a:r>
              <a:r>
                <a:rPr lang="hu-HU" sz="2400" dirty="0">
                  <a:latin typeface="Times New Roman" panose="02020603050405020304" pitchFamily="18" charset="0"/>
                  <a:cs typeface="Times New Roman" panose="02020603050405020304" pitchFamily="18" charset="0"/>
                </a:rPr>
                <a:t>,</a:t>
              </a:r>
              <a:br>
                <a:rPr lang="hu-HU" sz="2400" dirty="0">
                  <a:latin typeface="Times New Roman" panose="02020603050405020304" pitchFamily="18" charset="0"/>
                  <a:cs typeface="Times New Roman" panose="02020603050405020304" pitchFamily="18" charset="0"/>
                </a:rPr>
              </a:br>
              <a:r>
                <a:rPr lang="hu-HU" sz="2400" dirty="0">
                  <a:latin typeface="Times New Roman" panose="02020603050405020304" pitchFamily="18" charset="0"/>
                  <a:cs typeface="Times New Roman" panose="02020603050405020304" pitchFamily="18" charset="0"/>
                </a:rPr>
                <a:t>ZnCl</a:t>
              </a:r>
              <a:r>
                <a:rPr lang="hu-HU" sz="2400" baseline="-25000" dirty="0">
                  <a:latin typeface="Times New Roman" panose="02020603050405020304" pitchFamily="18" charset="0"/>
                  <a:cs typeface="Times New Roman" panose="02020603050405020304" pitchFamily="18" charset="0"/>
                </a:rPr>
                <a:t>2</a:t>
              </a:r>
            </a:p>
          </p:txBody>
        </p:sp>
      </p:grpSp>
    </p:spTree>
    <p:extLst>
      <p:ext uri="{BB962C8B-B14F-4D97-AF65-F5344CB8AC3E}">
        <p14:creationId xmlns:p14="http://schemas.microsoft.com/office/powerpoint/2010/main" val="31388844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149355"/>
            <a:ext cx="10515600" cy="1404588"/>
          </a:xfrm>
        </p:spPr>
        <p:txBody>
          <a:bodyPr/>
          <a:lstStyle/>
          <a:p>
            <a:pPr algn="ctr"/>
            <a:r>
              <a:rPr lang="hu-HU" dirty="0" smtClean="0">
                <a:latin typeface="Times New Roman" panose="02020603050405020304" pitchFamily="18" charset="0"/>
                <a:cs typeface="Times New Roman" panose="02020603050405020304" pitchFamily="18" charset="0"/>
              </a:rPr>
              <a:t>Batteries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557614"/>
            <a:ext cx="11582400" cy="5113009"/>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In recent decades, it has been one of the areas showing the greatest development - also due to the appearance of portable electronic devices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Historical overview of only the most important </a:t>
            </a:r>
            <a:r>
              <a:rPr lang="hu-HU" dirty="0" smtClean="0">
                <a:latin typeface="Times New Roman" panose="02020603050405020304" pitchFamily="18" charset="0"/>
                <a:cs typeface="Times New Roman" panose="02020603050405020304" pitchFamily="18" charset="0"/>
              </a:rPr>
              <a:t>steps:</a:t>
            </a:r>
            <a:endParaRPr lang="hu-HU"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lead-acid battery - </a:t>
            </a:r>
            <a:r>
              <a:rPr lang="en-US" dirty="0">
                <a:latin typeface="Times New Roman" panose="02020603050405020304" pitchFamily="18" charset="0"/>
                <a:cs typeface="Times New Roman" panose="02020603050405020304" pitchFamily="18" charset="0"/>
              </a:rPr>
              <a:t>the first battery that </a:t>
            </a:r>
            <a:r>
              <a:rPr lang="hu-HU" dirty="0" smtClean="0">
                <a:latin typeface="Times New Roman" panose="02020603050405020304" pitchFamily="18" charset="0"/>
                <a:cs typeface="Times New Roman" panose="02020603050405020304" pitchFamily="18" charset="0"/>
              </a:rPr>
              <a:t>can be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used in everyday practice, and even today most of them are produced - it is heavy, polluting, but it </a:t>
            </a:r>
            <a:r>
              <a:rPr lang="hu-HU" dirty="0" smtClean="0">
                <a:latin typeface="Times New Roman" panose="02020603050405020304" pitchFamily="18" charset="0"/>
                <a:cs typeface="Times New Roman" panose="02020603050405020304" pitchFamily="18" charset="0"/>
              </a:rPr>
              <a:t>is durable</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and can be well-loaded.</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largest market </a:t>
            </a:r>
            <a:r>
              <a:rPr lang="hu-HU" dirty="0" smtClean="0">
                <a:latin typeface="Times New Roman" panose="02020603050405020304" pitchFamily="18" charset="0"/>
                <a:cs typeface="Times New Roman" panose="02020603050405020304" pitchFamily="18" charset="0"/>
              </a:rPr>
              <a:t>is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traditional car manufacturing industry</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dirty="0" err="1">
                <a:latin typeface="Times New Roman" panose="02020603050405020304" pitchFamily="18" charset="0"/>
                <a:cs typeface="Times New Roman" panose="02020603050405020304" pitchFamily="18" charset="0"/>
              </a:rPr>
              <a:t>NiCd</a:t>
            </a:r>
            <a:r>
              <a:rPr lang="en-US" dirty="0">
                <a:latin typeface="Times New Roman" panose="02020603050405020304" pitchFamily="18" charset="0"/>
                <a:cs typeface="Times New Roman" panose="02020603050405020304" pitchFamily="18" charset="0"/>
              </a:rPr>
              <a:t> battery - anode: metal cadmium, cathode: Ni(III)OOH, the electrolyte </a:t>
            </a:r>
            <a:r>
              <a:rPr lang="hu-HU" dirty="0" smtClean="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KOH </a:t>
            </a:r>
            <a:r>
              <a:rPr lang="en-US" dirty="0">
                <a:latin typeface="Times New Roman" panose="02020603050405020304" pitchFamily="18" charset="0"/>
                <a:cs typeface="Times New Roman" panose="02020603050405020304" pitchFamily="18" charset="0"/>
              </a:rPr>
              <a:t>- can be recharged many times, the charge barely "leaks" from it, but it is expensive, has a lower charge density, the "memory effect" is known </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charging </a:t>
            </a: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not fully </a:t>
            </a:r>
            <a:r>
              <a:rPr lang="en-US" dirty="0" smtClean="0">
                <a:latin typeface="Times New Roman" panose="02020603050405020304" pitchFamily="18" charset="0"/>
                <a:cs typeface="Times New Roman" panose="02020603050405020304" pitchFamily="18" charset="0"/>
              </a:rPr>
              <a:t>discharged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battery "notices" that its full capacity has not been used and this leads to a voltage drop)</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NiMH batteries - cadmium is replaced by a hydrogen binding alloy - have 2-3 times the capacity of </a:t>
            </a:r>
            <a:r>
              <a:rPr lang="en-US" dirty="0" err="1">
                <a:latin typeface="Times New Roman" panose="02020603050405020304" pitchFamily="18" charset="0"/>
                <a:cs typeface="Times New Roman" panose="02020603050405020304" pitchFamily="18" charset="0"/>
              </a:rPr>
              <a:t>NiCd</a:t>
            </a:r>
            <a:r>
              <a:rPr lang="en-US" dirty="0">
                <a:latin typeface="Times New Roman" panose="02020603050405020304" pitchFamily="18" charset="0"/>
                <a:cs typeface="Times New Roman" panose="02020603050405020304" pitchFamily="18" charset="0"/>
              </a:rPr>
              <a:t>, but the electrolyte "leakage" is more significant</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Lithium-ion battery - lighter, higher charge density, no "memory effect", hardly "leaks", </a:t>
            </a:r>
            <a:r>
              <a:rPr lang="hu-HU" dirty="0" smtClean="0">
                <a:latin typeface="Times New Roman" panose="02020603050405020304" pitchFamily="18" charset="0"/>
                <a:cs typeface="Times New Roman" panose="02020603050405020304" pitchFamily="18" charset="0"/>
              </a:rPr>
              <a:t>does not </a:t>
            </a:r>
            <a:r>
              <a:rPr lang="en-US" dirty="0" smtClean="0">
                <a:latin typeface="Times New Roman" panose="02020603050405020304" pitchFamily="18" charset="0"/>
                <a:cs typeface="Times New Roman" panose="02020603050405020304" pitchFamily="18" charset="0"/>
              </a:rPr>
              <a:t>contain polluting </a:t>
            </a:r>
            <a:r>
              <a:rPr lang="en-US" dirty="0">
                <a:latin typeface="Times New Roman" panose="02020603050405020304" pitchFamily="18" charset="0"/>
                <a:cs typeface="Times New Roman" panose="02020603050405020304" pitchFamily="18" charset="0"/>
              </a:rPr>
              <a:t>components, and </a:t>
            </a:r>
            <a:r>
              <a:rPr lang="hu-HU" dirty="0" smtClean="0">
                <a:latin typeface="Times New Roman" panose="02020603050405020304" pitchFamily="18" charset="0"/>
                <a:cs typeface="Times New Roman" panose="02020603050405020304" pitchFamily="18" charset="0"/>
              </a:rPr>
              <a:t>possesses </a:t>
            </a:r>
            <a:r>
              <a:rPr lang="en-US" dirty="0" smtClean="0">
                <a:latin typeface="Times New Roman" panose="02020603050405020304" pitchFamily="18" charset="0"/>
                <a:cs typeface="Times New Roman" panose="02020603050405020304" pitchFamily="18" charset="0"/>
              </a:rPr>
              <a:t>high </a:t>
            </a:r>
            <a:r>
              <a:rPr lang="en-US" dirty="0">
                <a:latin typeface="Times New Roman" panose="02020603050405020304" pitchFamily="18" charset="0"/>
                <a:cs typeface="Times New Roman" panose="02020603050405020304" pitchFamily="18" charset="0"/>
              </a:rPr>
              <a:t>cell </a:t>
            </a:r>
            <a:r>
              <a:rPr lang="en-US" dirty="0" smtClean="0">
                <a:latin typeface="Times New Roman" panose="02020603050405020304" pitchFamily="18" charset="0"/>
                <a:cs typeface="Times New Roman" panose="02020603050405020304" pitchFamily="18" charset="0"/>
              </a:rPr>
              <a:t>potential</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Nevertheless, it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can explode if overcharged, requires protective </a:t>
            </a:r>
            <a:r>
              <a:rPr lang="en-US" dirty="0" smtClean="0">
                <a:latin typeface="Times New Roman" panose="02020603050405020304" pitchFamily="18" charset="0"/>
                <a:cs typeface="Times New Roman" panose="02020603050405020304" pitchFamily="18" charset="0"/>
              </a:rPr>
              <a:t>circuits</a:t>
            </a:r>
            <a:r>
              <a:rPr lang="hu-HU" dirty="0" smtClean="0">
                <a:latin typeface="Times New Roman" panose="02020603050405020304" pitchFamily="18" charset="0"/>
                <a:cs typeface="Times New Roman" panose="02020603050405020304" pitchFamily="18" charset="0"/>
              </a:rPr>
              <a:t> and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aging problems occur during storage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...and </a:t>
            </a:r>
            <a:r>
              <a:rPr lang="hu-HU" dirty="0" smtClean="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development </a:t>
            </a:r>
            <a:r>
              <a:rPr lang="en-US" dirty="0">
                <a:latin typeface="Times New Roman" panose="02020603050405020304" pitchFamily="18" charset="0"/>
                <a:cs typeface="Times New Roman" panose="02020603050405020304" pitchFamily="18" charset="0"/>
              </a:rPr>
              <a:t>is even faster than with galvanic cells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1517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Electrolysis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470992"/>
            <a:ext cx="11582400" cy="5387008"/>
          </a:xfrm>
        </p:spPr>
        <p:txBody>
          <a:bodyPr>
            <a:normAutofit/>
          </a:bodyPr>
          <a:lstStyle/>
          <a:p>
            <a:r>
              <a:rPr lang="en-US" dirty="0">
                <a:latin typeface="Times New Roman" panose="02020603050405020304" pitchFamily="18" charset="0"/>
                <a:cs typeface="Times New Roman" panose="02020603050405020304" pitchFamily="18" charset="0"/>
              </a:rPr>
              <a:t>Redox reactions that do not take place spontaneously can be triggered by applying a suitable </a:t>
            </a:r>
            <a:r>
              <a:rPr lang="en-US" dirty="0" smtClean="0">
                <a:latin typeface="Times New Roman" panose="02020603050405020304" pitchFamily="18" charset="0"/>
                <a:cs typeface="Times New Roman" panose="02020603050405020304" pitchFamily="18" charset="0"/>
              </a:rPr>
              <a:t>voltage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This is applied</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during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charging the batteries! Such processes are called </a:t>
            </a:r>
            <a:r>
              <a:rPr lang="en-US" dirty="0" smtClean="0">
                <a:latin typeface="Times New Roman" panose="02020603050405020304" pitchFamily="18" charset="0"/>
                <a:cs typeface="Times New Roman" panose="02020603050405020304" pitchFamily="18" charset="0"/>
              </a:rPr>
              <a:t>electrolysis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S</a:t>
            </a:r>
            <a:r>
              <a:rPr lang="en-US" dirty="0" err="1" smtClean="0">
                <a:latin typeface="Times New Roman" panose="02020603050405020304" pitchFamily="18" charset="0"/>
                <a:cs typeface="Times New Roman" panose="02020603050405020304" pitchFamily="18" charset="0"/>
              </a:rPr>
              <a:t>uch</a:t>
            </a:r>
            <a:r>
              <a:rPr lang="en-US" dirty="0" smtClean="0">
                <a:latin typeface="Times New Roman" panose="02020603050405020304" pitchFamily="18" charset="0"/>
                <a:cs typeface="Times New Roman" panose="02020603050405020304" pitchFamily="18" charset="0"/>
              </a:rPr>
              <a:t> procedures</a:t>
            </a:r>
            <a:r>
              <a:rPr lang="hu-HU" dirty="0" smtClean="0">
                <a:latin typeface="Times New Roman" panose="02020603050405020304" pitchFamily="18" charset="0"/>
                <a:cs typeface="Times New Roman" panose="02020603050405020304" pitchFamily="18" charset="0"/>
              </a:rPr>
              <a:t> exist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chemical synthesis and industrial processes! E.g</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production of metals, </a:t>
            </a:r>
            <a:r>
              <a:rPr lang="hu-HU" dirty="0" smtClean="0">
                <a:latin typeface="Times New Roman" panose="02020603050405020304" pitchFamily="18" charset="0"/>
                <a:cs typeface="Times New Roman" panose="02020603050405020304" pitchFamily="18" charset="0"/>
              </a:rPr>
              <a:t>creation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metal or oxide coatings, production of </a:t>
            </a:r>
            <a:r>
              <a:rPr lang="en-US" dirty="0" err="1">
                <a:latin typeface="Times New Roman" panose="02020603050405020304" pitchFamily="18" charset="0"/>
                <a:cs typeface="Times New Roman" panose="02020603050405020304" pitchFamily="18" charset="0"/>
              </a:rPr>
              <a:t>NaOH</a:t>
            </a:r>
            <a:r>
              <a:rPr lang="en-US" dirty="0">
                <a:latin typeface="Times New Roman" panose="02020603050405020304" pitchFamily="18" charset="0"/>
                <a:cs typeface="Times New Roman" panose="02020603050405020304" pitchFamily="18" charset="0"/>
              </a:rPr>
              <a:t> and Cl</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by electrolysis of </a:t>
            </a:r>
            <a:r>
              <a:rPr lang="en-US" dirty="0" err="1">
                <a:latin typeface="Times New Roman" panose="02020603050405020304" pitchFamily="18" charset="0"/>
                <a:cs typeface="Times New Roman" panose="02020603050405020304" pitchFamily="18" charset="0"/>
              </a:rPr>
              <a:t>NaCl</a:t>
            </a:r>
            <a:r>
              <a:rPr lang="en-US" dirty="0">
                <a:latin typeface="Times New Roman" panose="02020603050405020304" pitchFamily="18" charset="0"/>
                <a:cs typeface="Times New Roman" panose="02020603050405020304" pitchFamily="18" charset="0"/>
              </a:rPr>
              <a:t>, etc.</a:t>
            </a:r>
            <a:endParaRPr lang="hu-HU"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laws describing the phenomenon are the so-called Faraday's </a:t>
            </a:r>
            <a:r>
              <a:rPr lang="en-US" dirty="0" smtClean="0">
                <a:latin typeface="Times New Roman" panose="02020603050405020304" pitchFamily="18" charset="0"/>
                <a:cs typeface="Times New Roman" panose="02020603050405020304" pitchFamily="18" charset="0"/>
              </a:rPr>
              <a:t>laws</a:t>
            </a:r>
            <a:r>
              <a:rPr lang="hu-HU" dirty="0" smtClean="0">
                <a:latin typeface="Times New Roman" panose="02020603050405020304" pitchFamily="18" charset="0"/>
                <a:cs typeface="Times New Roman" panose="02020603050405020304" pitchFamily="18" charset="0"/>
              </a:rPr>
              <a:t>:</a:t>
            </a:r>
          </a:p>
          <a:p>
            <a:pPr lvl="1">
              <a:buFont typeface="Wingdings" panose="05000000000000000000" pitchFamily="2" charset="2"/>
              <a:buChar char="§"/>
            </a:pPr>
            <a:r>
              <a:rPr lang="hu-HU" dirty="0" smtClean="0">
                <a:latin typeface="Times New Roman" panose="02020603050405020304" pitchFamily="18" charset="0"/>
                <a:cs typeface="Times New Roman" panose="02020603050405020304" pitchFamily="18" charset="0"/>
              </a:rPr>
              <a:t>Faraday </a:t>
            </a:r>
            <a:r>
              <a:rPr lang="hu-HU" dirty="0">
                <a:latin typeface="Times New Roman" panose="02020603050405020304" pitchFamily="18" charset="0"/>
                <a:cs typeface="Times New Roman" panose="02020603050405020304" pitchFamily="18" charset="0"/>
              </a:rPr>
              <a:t>I. – </a:t>
            </a:r>
            <a:r>
              <a:rPr lang="en-US" dirty="0">
                <a:latin typeface="Times New Roman" panose="02020603050405020304" pitchFamily="18" charset="0"/>
                <a:cs typeface="Times New Roman" panose="02020603050405020304" pitchFamily="18" charset="0"/>
              </a:rPr>
              <a:t>the mass of the </a:t>
            </a:r>
            <a:r>
              <a:rPr lang="hu-HU" dirty="0" smtClean="0">
                <a:latin typeface="Times New Roman" panose="02020603050405020304" pitchFamily="18" charset="0"/>
                <a:cs typeface="Times New Roman" panose="02020603050405020304" pitchFamily="18" charset="0"/>
              </a:rPr>
              <a:t>converted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material is proportional to the charge passing through the electrolytic cell, </a:t>
            </a:r>
            <a:r>
              <a:rPr lang="en-US" dirty="0" err="1" smtClean="0">
                <a:latin typeface="Times New Roman" panose="02020603050405020304" pitchFamily="18" charset="0"/>
                <a:cs typeface="Times New Roman" panose="02020603050405020304" pitchFamily="18" charset="0"/>
              </a:rPr>
              <a:t>i.e</a:t>
            </a:r>
            <a:r>
              <a:rPr lang="hu-HU" dirty="0" smtClean="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m=k·Q, </a:t>
            </a:r>
            <a:r>
              <a:rPr lang="hu-HU" dirty="0" smtClean="0">
                <a:latin typeface="Times New Roman" panose="02020603050405020304" pitchFamily="18" charset="0"/>
                <a:cs typeface="Times New Roman" panose="02020603050405020304" pitchFamily="18" charset="0"/>
              </a:rPr>
              <a:t>if the current is constant, </a:t>
            </a:r>
            <a:r>
              <a:rPr lang="hu-HU" dirty="0">
                <a:latin typeface="Times New Roman" panose="02020603050405020304" pitchFamily="18" charset="0"/>
                <a:cs typeface="Times New Roman" panose="02020603050405020304" pitchFamily="18" charset="0"/>
              </a:rPr>
              <a:t>m=k·I·t</a:t>
            </a:r>
          </a:p>
          <a:p>
            <a:pPr lvl="1">
              <a:buFont typeface="Wingdings" panose="05000000000000000000" pitchFamily="2" charset="2"/>
              <a:buChar char="§"/>
            </a:pPr>
            <a:r>
              <a:rPr lang="hu-HU" dirty="0">
                <a:latin typeface="Times New Roman" panose="02020603050405020304" pitchFamily="18" charset="0"/>
                <a:cs typeface="Times New Roman" panose="02020603050405020304" pitchFamily="18" charset="0"/>
              </a:rPr>
              <a:t>Faraday II. – </a:t>
            </a:r>
            <a:r>
              <a:rPr lang="en-US" dirty="0">
                <a:latin typeface="Times New Roman" panose="02020603050405020304" pitchFamily="18" charset="0"/>
                <a:cs typeface="Times New Roman" panose="02020603050405020304" pitchFamily="18" charset="0"/>
              </a:rPr>
              <a:t>the proportionality factor can be calculated from the </a:t>
            </a:r>
            <a:r>
              <a:rPr lang="en-US" dirty="0" smtClean="0">
                <a:latin typeface="Times New Roman" panose="02020603050405020304" pitchFamily="18" charset="0"/>
                <a:cs typeface="Times New Roman" panose="02020603050405020304" pitchFamily="18" charset="0"/>
              </a:rPr>
              <a:t>molecular</a:t>
            </a:r>
            <a:r>
              <a:rPr lang="hu-HU" dirty="0" smtClean="0">
                <a:latin typeface="Times New Roman" panose="02020603050405020304" pitchFamily="18" charset="0"/>
                <a:cs typeface="Times New Roman" panose="02020603050405020304" pitchFamily="18" charset="0"/>
              </a:rPr>
              <a:t> (M)</a:t>
            </a:r>
            <a:r>
              <a:rPr lang="en-US" dirty="0" smtClean="0">
                <a:latin typeface="Times New Roman" panose="02020603050405020304" pitchFamily="18" charset="0"/>
                <a:cs typeface="Times New Roman" panose="02020603050405020304" pitchFamily="18" charset="0"/>
              </a:rPr>
              <a:t>/atomic</a:t>
            </a:r>
            <a:r>
              <a:rPr lang="hu-HU" dirty="0" smtClean="0">
                <a:latin typeface="Times New Roman" panose="02020603050405020304" pitchFamily="18" charset="0"/>
                <a:cs typeface="Times New Roman" panose="02020603050405020304" pitchFamily="18" charset="0"/>
              </a:rPr>
              <a:t> (A)</a:t>
            </a:r>
            <a:r>
              <a:rPr lang="en-US" dirty="0" smtClean="0">
                <a:latin typeface="Times New Roman" panose="02020603050405020304" pitchFamily="18" charset="0"/>
                <a:cs typeface="Times New Roman" panose="02020603050405020304" pitchFamily="18" charset="0"/>
              </a:rPr>
              <a:t> mass </a:t>
            </a:r>
            <a:r>
              <a:rPr lang="en-US" dirty="0">
                <a:latin typeface="Times New Roman" panose="02020603050405020304" pitchFamily="18" charset="0"/>
                <a:cs typeface="Times New Roman" panose="02020603050405020304" pitchFamily="18" charset="0"/>
              </a:rPr>
              <a:t>of the substance involved in the transformation, the change in electron number (z) and the Faraday </a:t>
            </a:r>
            <a:r>
              <a:rPr lang="en-US" dirty="0" smtClean="0">
                <a:latin typeface="Times New Roman" panose="02020603050405020304" pitchFamily="18" charset="0"/>
                <a:cs typeface="Times New Roman" panose="02020603050405020304" pitchFamily="18" charset="0"/>
              </a:rPr>
              <a:t>constant</a:t>
            </a:r>
            <a:r>
              <a:rPr lang="hu-HU" dirty="0" smtClean="0">
                <a:latin typeface="Times New Roman" panose="02020603050405020304" pitchFamily="18" charset="0"/>
                <a:cs typeface="Times New Roman" panose="02020603050405020304" pitchFamily="18" charset="0"/>
              </a:rPr>
              <a:t> as:</a:t>
            </a:r>
            <a:r>
              <a:rPr lang="hu-HU" dirty="0">
                <a:latin typeface="Times New Roman" panose="02020603050405020304" pitchFamily="18" charset="0"/>
                <a:cs typeface="Times New Roman" panose="02020603050405020304" pitchFamily="18" charset="0"/>
              </a:rPr>
              <a:t/>
            </a:r>
            <a:br>
              <a:rPr lang="hu-HU" dirty="0">
                <a:latin typeface="Times New Roman" panose="02020603050405020304" pitchFamily="18" charset="0"/>
                <a:cs typeface="Times New Roman" panose="02020603050405020304" pitchFamily="18" charset="0"/>
              </a:rPr>
            </a:br>
            <a:r>
              <a:rPr lang="hu-HU" dirty="0">
                <a:latin typeface="Times New Roman" panose="02020603050405020304" pitchFamily="18" charset="0"/>
                <a:cs typeface="Times New Roman" panose="02020603050405020304" pitchFamily="18" charset="0"/>
              </a:rPr>
              <a:t>k = </a:t>
            </a:r>
            <a:r>
              <a:rPr lang="hu-HU" dirty="0" smtClean="0">
                <a:latin typeface="Times New Roman" panose="02020603050405020304" pitchFamily="18" charset="0"/>
                <a:cs typeface="Times New Roman" panose="02020603050405020304" pitchFamily="18" charset="0"/>
              </a:rPr>
              <a:t>M/zF for molecules, and k </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A/zF for atoms.</a:t>
            </a:r>
            <a:endParaRPr lang="hu-HU" dirty="0">
              <a:latin typeface="Times New Roman" panose="02020603050405020304" pitchFamily="18" charset="0"/>
              <a:cs typeface="Times New Roman" panose="02020603050405020304" pitchFamily="18" charset="0"/>
            </a:endParaRPr>
          </a:p>
          <a:p>
            <a:endParaRPr lang="hu-HU" dirty="0">
              <a:latin typeface="Times New Roman" panose="02020603050405020304" pitchFamily="18" charset="0"/>
              <a:cs typeface="Times New Roman" panose="02020603050405020304" pitchFamily="18" charset="0"/>
            </a:endParaRP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231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Conductance of melts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825625"/>
            <a:ext cx="11582400" cy="4740067"/>
          </a:xfrm>
        </p:spPr>
        <p:txBody>
          <a:bodyPr>
            <a:normAutofit/>
          </a:bodyPr>
          <a:lstStyle/>
          <a:p>
            <a:r>
              <a:rPr lang="hu-HU" dirty="0" smtClean="0">
                <a:latin typeface="Times New Roman" panose="02020603050405020304" pitchFamily="18" charset="0"/>
                <a:cs typeface="Times New Roman" panose="02020603050405020304" pitchFamily="18" charset="0"/>
              </a:rPr>
              <a:t>At an appropriately high temperature, the lattice of solid materials containing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oppositely charged </a:t>
            </a:r>
            <a:r>
              <a:rPr lang="en-US" dirty="0" smtClean="0">
                <a:latin typeface="Times New Roman" panose="02020603050405020304" pitchFamily="18" charset="0"/>
                <a:cs typeface="Times New Roman" panose="02020603050405020304" pitchFamily="18" charset="0"/>
              </a:rPr>
              <a:t>ions</a:t>
            </a:r>
            <a:r>
              <a:rPr lang="hu-HU" dirty="0" smtClean="0">
                <a:latin typeface="Times New Roman" panose="02020603050405020304" pitchFamily="18" charset="0"/>
                <a:cs typeface="Times New Roman" panose="02020603050405020304" pitchFamily="18" charset="0"/>
              </a:rPr>
              <a:t> in the lattice points</a:t>
            </a:r>
            <a:r>
              <a:rPr lang="en-US" dirty="0" smtClean="0">
                <a:latin typeface="Times New Roman" panose="02020603050405020304" pitchFamily="18" charset="0"/>
                <a:cs typeface="Times New Roman" panose="02020603050405020304" pitchFamily="18" charset="0"/>
              </a:rPr>
              <a:t> collapses</a:t>
            </a:r>
            <a:r>
              <a:rPr lang="en-US" dirty="0">
                <a:latin typeface="Times New Roman" panose="02020603050405020304" pitchFamily="18" charset="0"/>
                <a:cs typeface="Times New Roman" panose="02020603050405020304" pitchFamily="18" charset="0"/>
              </a:rPr>
              <a:t>, because the transmitted heat, exciting the vibrations of the ions, increases their amplitude so much that the attractive force is no longer able to return them to their original position,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the solid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melts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Under the influence of an electric field, the ions in the melts move relative to each other,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melts conduct the electric current</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a:spcBef>
                <a:spcPts val="4000"/>
              </a:spcBef>
            </a:pPr>
            <a:r>
              <a:rPr lang="en-US" dirty="0">
                <a:latin typeface="Times New Roman" panose="02020603050405020304" pitchFamily="18" charset="0"/>
                <a:cs typeface="Times New Roman" panose="02020603050405020304" pitchFamily="18" charset="0"/>
              </a:rPr>
              <a:t>The movement of oppositely charged ions in opposite directions is, however, much more strongly inhibited than </a:t>
            </a:r>
            <a:r>
              <a:rPr lang="hu-HU" dirty="0" smtClean="0">
                <a:latin typeface="Times New Roman" panose="02020603050405020304" pitchFamily="18" charset="0"/>
                <a:cs typeface="Times New Roman" panose="02020603050405020304" pitchFamily="18" charset="0"/>
              </a:rPr>
              <a:t>for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electrons in </a:t>
            </a:r>
            <a:r>
              <a:rPr lang="hu-HU" dirty="0" smtClean="0">
                <a:latin typeface="Times New Roman" panose="02020603050405020304" pitchFamily="18" charset="0"/>
                <a:cs typeface="Times New Roman" panose="02020603050405020304" pitchFamily="18" charset="0"/>
              </a:rPr>
              <a:t>a </a:t>
            </a:r>
            <a:r>
              <a:rPr lang="en-US" dirty="0" smtClean="0">
                <a:latin typeface="Times New Roman" panose="02020603050405020304" pitchFamily="18" charset="0"/>
                <a:cs typeface="Times New Roman" panose="02020603050405020304" pitchFamily="18" charset="0"/>
              </a:rPr>
              <a:t>metal </a:t>
            </a:r>
            <a:r>
              <a:rPr lang="en-US" dirty="0">
                <a:latin typeface="Times New Roman" panose="02020603050405020304" pitchFamily="18" charset="0"/>
                <a:cs typeface="Times New Roman" panose="02020603050405020304" pitchFamily="18" charset="0"/>
              </a:rPr>
              <a:t>lattice, so their conductivity is orders of magnitude lower than that of </a:t>
            </a:r>
            <a:r>
              <a:rPr lang="hu-HU" dirty="0" smtClean="0">
                <a:latin typeface="Times New Roman" panose="02020603050405020304" pitchFamily="18" charset="0"/>
                <a:cs typeface="Times New Roman" panose="02020603050405020304" pitchFamily="18" charset="0"/>
              </a:rPr>
              <a:t>electron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conductors</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p:txBody>
      </p:sp>
      <p:sp>
        <p:nvSpPr>
          <p:cNvPr id="4" name="Szövegdoboz 3">
            <a:extLst>
              <a:ext uri="{FF2B5EF4-FFF2-40B4-BE49-F238E27FC236}">
                <a16:creationId xmlns:a16="http://schemas.microsoft.com/office/drawing/2014/main" id="{DD60B8F7-96D3-4C85-8F23-8AA00DAEDD20}"/>
              </a:ext>
            </a:extLst>
          </p:cNvPr>
          <p:cNvSpPr txBox="1"/>
          <p:nvPr/>
        </p:nvSpPr>
        <p:spPr>
          <a:xfrm>
            <a:off x="3657601" y="4706911"/>
            <a:ext cx="4924553" cy="369332"/>
          </a:xfrm>
          <a:prstGeom prst="rect">
            <a:avLst/>
          </a:prstGeom>
          <a:noFill/>
        </p:spPr>
        <p:txBody>
          <a:bodyPr wrap="none" rtlCol="0">
            <a:spAutoFit/>
          </a:bodyPr>
          <a:lstStyle/>
          <a:p>
            <a:r>
              <a:rPr lang="hu-HU" dirty="0">
                <a:hlinkClick r:id="rId3"/>
              </a:rPr>
              <a:t>https://www.youtube.com/watch?v=NfNIn4R8tg4</a:t>
            </a:r>
            <a:r>
              <a:rPr lang="hu-HU" dirty="0"/>
              <a:t> </a:t>
            </a:r>
          </a:p>
        </p:txBody>
      </p:sp>
    </p:spTree>
    <p:extLst>
      <p:ext uri="{BB962C8B-B14F-4D97-AF65-F5344CB8AC3E}">
        <p14:creationId xmlns:p14="http://schemas.microsoft.com/office/powerpoint/2010/main" val="142014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825625"/>
            <a:ext cx="11582400" cy="4830008"/>
          </a:xfrm>
        </p:spPr>
        <p:txBody>
          <a:bodyPr/>
          <a:lstStyle/>
          <a:p>
            <a:r>
              <a:rPr lang="en-US" dirty="0">
                <a:latin typeface="Times New Roman" panose="02020603050405020304" pitchFamily="18" charset="0"/>
                <a:cs typeface="Times New Roman" panose="02020603050405020304" pitchFamily="18" charset="0"/>
              </a:rPr>
              <a:t>At the same time, </a:t>
            </a:r>
            <a:r>
              <a:rPr lang="en-US" dirty="0" smtClean="0">
                <a:latin typeface="Times New Roman" panose="02020603050405020304" pitchFamily="18" charset="0"/>
                <a:cs typeface="Times New Roman" panose="02020603050405020304" pitchFamily="18" charset="0"/>
              </a:rPr>
              <a:t>substances </a:t>
            </a:r>
            <a:r>
              <a:rPr lang="en-US" dirty="0">
                <a:latin typeface="Times New Roman" panose="02020603050405020304" pitchFamily="18" charset="0"/>
                <a:cs typeface="Times New Roman" panose="02020603050405020304" pitchFamily="18" charset="0"/>
              </a:rPr>
              <a:t>consisting of ions in a polar solvent, such as </a:t>
            </a:r>
            <a:r>
              <a:rPr lang="en-US" dirty="0" smtClean="0">
                <a:latin typeface="Times New Roman" panose="02020603050405020304" pitchFamily="18" charset="0"/>
                <a:cs typeface="Times New Roman" panose="02020603050405020304" pitchFamily="18" charset="0"/>
              </a:rPr>
              <a:t>water, </a:t>
            </a:r>
            <a:r>
              <a:rPr lang="hu-HU" dirty="0" smtClean="0">
                <a:latin typeface="Times New Roman" panose="02020603050405020304" pitchFamily="18" charset="0"/>
                <a:cs typeface="Times New Roman" panose="02020603050405020304" pitchFamily="18" charset="0"/>
              </a:rPr>
              <a:t>dissociate </a:t>
            </a:r>
            <a:r>
              <a:rPr lang="en-US" dirty="0" smtClean="0">
                <a:latin typeface="Times New Roman" panose="02020603050405020304" pitchFamily="18" charset="0"/>
                <a:cs typeface="Times New Roman" panose="02020603050405020304" pitchFamily="18" charset="0"/>
              </a:rPr>
              <a:t>into </a:t>
            </a:r>
            <a:r>
              <a:rPr lang="en-US" dirty="0">
                <a:latin typeface="Times New Roman" panose="02020603050405020304" pitchFamily="18" charset="0"/>
                <a:cs typeface="Times New Roman" panose="02020603050405020304" pitchFamily="18" charset="0"/>
              </a:rPr>
              <a:t>their ions. Even though the ions are surrounded by solvent molecules, forming a solvate – hydrate in water – shell, they are able to move under the influence of an electric </a:t>
            </a:r>
            <a:r>
              <a:rPr lang="en-US" dirty="0" smtClean="0">
                <a:latin typeface="Times New Roman" panose="02020603050405020304" pitchFamily="18" charset="0"/>
                <a:cs typeface="Times New Roman" panose="02020603050405020304" pitchFamily="18" charset="0"/>
              </a:rPr>
              <a:t>field</a:t>
            </a:r>
            <a:r>
              <a:rPr lang="en-US" dirty="0">
                <a:latin typeface="Times New Roman" panose="02020603050405020304" pitchFamily="18" charset="0"/>
                <a:cs typeface="Times New Roman" panose="02020603050405020304" pitchFamily="18" charset="0"/>
              </a:rPr>
              <a:t>,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electrolyte solutions also conduct electricity</a:t>
            </a:r>
            <a:r>
              <a:rPr lang="en-US"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Conduction </a:t>
            </a:r>
            <a:r>
              <a:rPr lang="hu-HU" dirty="0" smtClean="0">
                <a:latin typeface="Times New Roman" panose="02020603050405020304" pitchFamily="18" charset="0"/>
                <a:cs typeface="Times New Roman" panose="02020603050405020304" pitchFamily="18" charset="0"/>
              </a:rPr>
              <a:t>in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electrolyte solutions is </a:t>
            </a:r>
            <a:r>
              <a:rPr lang="en-US" dirty="0" smtClean="0">
                <a:latin typeface="Times New Roman" panose="02020603050405020304" pitchFamily="18" charset="0"/>
                <a:cs typeface="Times New Roman" panose="02020603050405020304" pitchFamily="18" charset="0"/>
              </a:rPr>
              <a:t>more </a:t>
            </a:r>
            <a:r>
              <a:rPr lang="en-US" dirty="0">
                <a:latin typeface="Times New Roman" panose="02020603050405020304" pitchFamily="18" charset="0"/>
                <a:cs typeface="Times New Roman" panose="02020603050405020304" pitchFamily="18" charset="0"/>
              </a:rPr>
              <a:t>complicated than that </a:t>
            </a:r>
            <a:r>
              <a:rPr lang="hu-HU" dirty="0" smtClean="0">
                <a:latin typeface="Times New Roman" panose="02020603050405020304" pitchFamily="18" charset="0"/>
                <a:cs typeface="Times New Roman" panose="02020603050405020304" pitchFamily="18" charset="0"/>
              </a:rPr>
              <a:t>in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metallic conductors, since in addition to the </a:t>
            </a:r>
            <a:r>
              <a:rPr lang="hu-HU" dirty="0" smtClean="0">
                <a:latin typeface="Times New Roman" panose="02020603050405020304" pitchFamily="18" charset="0"/>
                <a:cs typeface="Times New Roman" panose="02020603050405020304" pitchFamily="18" charset="0"/>
              </a:rPr>
              <a:t>type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the ions and the temperature, </a:t>
            </a:r>
            <a:r>
              <a:rPr lang="hu-HU" dirty="0" smtClean="0">
                <a:latin typeface="Times New Roman" panose="02020603050405020304" pitchFamily="18" charset="0"/>
                <a:cs typeface="Times New Roman" panose="02020603050405020304" pitchFamily="18" charset="0"/>
              </a:rPr>
              <a:t>conduction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also </a:t>
            </a:r>
            <a:r>
              <a:rPr lang="en-US" dirty="0" smtClean="0">
                <a:latin typeface="Times New Roman" panose="02020603050405020304" pitchFamily="18" charset="0"/>
                <a:cs typeface="Times New Roman" panose="02020603050405020304" pitchFamily="18" charset="0"/>
              </a:rPr>
              <a:t>depend</a:t>
            </a:r>
            <a:r>
              <a:rPr lang="hu-HU"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on the number of charged particles in the solution,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on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concentration of the electrolyte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Melts of electrolytes and their solutions are the so-called </a:t>
            </a:r>
            <a:r>
              <a:rPr lang="en-US" dirty="0" smtClean="0">
                <a:latin typeface="Times New Roman" panose="02020603050405020304" pitchFamily="18" charset="0"/>
                <a:cs typeface="Times New Roman" panose="02020603050405020304" pitchFamily="18" charset="0"/>
              </a:rPr>
              <a:t>ion</a:t>
            </a:r>
            <a:r>
              <a:rPr lang="hu-HU" dirty="0" err="1" smtClean="0">
                <a:latin typeface="Times New Roman" panose="02020603050405020304" pitchFamily="18" charset="0"/>
                <a:cs typeface="Times New Roman" panose="02020603050405020304" pitchFamily="18" charset="0"/>
              </a:rPr>
              <a:t>ic</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conductors, whose electrical conduction laws </a:t>
            </a:r>
            <a:r>
              <a:rPr lang="hu-HU" dirty="0" smtClean="0">
                <a:latin typeface="Times New Roman" panose="02020603050405020304" pitchFamily="18" charset="0"/>
                <a:cs typeface="Times New Roman" panose="02020603050405020304" pitchFamily="18" charset="0"/>
              </a:rPr>
              <a:t>are important.</a:t>
            </a:r>
            <a:endParaRPr lang="hu-HU"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295C7CD-7D78-49FC-9DA0-450DD01B4413}"/>
              </a:ext>
            </a:extLst>
          </p:cNvPr>
          <p:cNvSpPr>
            <a:spLocks noGrp="1"/>
          </p:cNvSpPr>
          <p:nvPr>
            <p:ph type="title"/>
          </p:nvPr>
        </p:nvSpPr>
        <p:spPr>
          <a:xfrm>
            <a:off x="838200" y="36512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Conductance of melts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312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Conductance and specific conductance</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4993088"/>
              </a:xfrm>
            </p:spPr>
            <p:txBody>
              <a:bodyPr>
                <a:normAutofit/>
              </a:bodyPr>
              <a:lstStyle/>
              <a:p>
                <a:r>
                  <a:rPr lang="hu-HU" dirty="0" smtClean="0">
                    <a:latin typeface="Times New Roman" panose="02020603050405020304" pitchFamily="18" charset="0"/>
                    <a:cs typeface="Times New Roman" panose="02020603050405020304" pitchFamily="18" charset="0"/>
                  </a:rPr>
                  <a:t>The inverse of the resistance discussed with the electron conductors is the</a:t>
                </a:r>
                <a:endParaRPr lang="hu-HU" dirty="0">
                  <a:latin typeface="Times New Roman" panose="02020603050405020304" pitchFamily="18" charset="0"/>
                  <a:cs typeface="Times New Roman" panose="02020603050405020304" pitchFamily="18" charset="0"/>
                </a:endParaRPr>
              </a:p>
              <a:p>
                <a:pPr marL="457200" lvl="1" indent="0">
                  <a:buNone/>
                </a:pPr>
                <a:r>
                  <a:rPr lang="hu-HU" b="1" dirty="0" smtClean="0"/>
                  <a:t>conductance:</a:t>
                </a:r>
                <a:r>
                  <a:rPr lang="hu-HU" dirty="0" smtClean="0"/>
                  <a:t> (sign: </a:t>
                </a:r>
                <a:r>
                  <a:rPr lang="hu-HU" i="1" dirty="0"/>
                  <a:t>G</a:t>
                </a:r>
                <a:r>
                  <a:rPr lang="hu-HU" dirty="0"/>
                  <a:t>; </a:t>
                </a:r>
                <a:r>
                  <a:rPr lang="hu-HU" dirty="0" smtClean="0"/>
                  <a:t>unit:</a:t>
                </a:r>
                <a:r>
                  <a:rPr lang="hu-HU" i="1" dirty="0" smtClean="0"/>
                  <a:t> </a:t>
                </a:r>
                <a:r>
                  <a:rPr lang="hu-HU" i="1" dirty="0"/>
                  <a:t>1 S(iemens</a:t>
                </a:r>
                <a:r>
                  <a:rPr lang="hu-HU" i="1" dirty="0" smtClean="0"/>
                  <a:t>)</a:t>
                </a:r>
                <a:r>
                  <a:rPr lang="hu-HU" dirty="0" smtClean="0"/>
                  <a:t>), i.e.,</a:t>
                </a:r>
                <a:r>
                  <a:rPr lang="hu-HU" i="1" dirty="0"/>
                  <a:t/>
                </a:r>
                <a:br>
                  <a:rPr lang="hu-HU" i="1" dirty="0"/>
                </a:br>
                <a14:m>
                  <m:oMathPara xmlns:m="http://schemas.openxmlformats.org/officeDocument/2006/math">
                    <m:oMathParaPr>
                      <m:jc m:val="centerGroup"/>
                    </m:oMathParaPr>
                    <m:oMath xmlns:m="http://schemas.openxmlformats.org/officeDocument/2006/math">
                      <m:r>
                        <a:rPr lang="hu-HU" i="1">
                          <a:latin typeface="Cambria Math" panose="02040503050406030204" pitchFamily="18" charset="0"/>
                        </a:rPr>
                        <m:t>𝐺</m:t>
                      </m:r>
                      <m:r>
                        <a:rPr lang="hu-HU" i="1">
                          <a:latin typeface="Cambria Math" panose="02040503050406030204" pitchFamily="18" charset="0"/>
                        </a:rPr>
                        <m:t>=</m:t>
                      </m:r>
                      <m:f>
                        <m:fPr>
                          <m:ctrlPr>
                            <a:rPr lang="hu-HU" i="1">
                              <a:latin typeface="Cambria Math" panose="02040503050406030204" pitchFamily="18" charset="0"/>
                            </a:rPr>
                          </m:ctrlPr>
                        </m:fPr>
                        <m:num>
                          <m:r>
                            <a:rPr lang="hu-HU" i="1">
                              <a:latin typeface="Cambria Math" panose="02040503050406030204" pitchFamily="18" charset="0"/>
                            </a:rPr>
                            <m:t>1</m:t>
                          </m:r>
                        </m:num>
                        <m:den>
                          <m:r>
                            <a:rPr lang="hu-HU" i="1">
                              <a:latin typeface="Cambria Math" panose="02040503050406030204" pitchFamily="18" charset="0"/>
                            </a:rPr>
                            <m:t>𝑅</m:t>
                          </m:r>
                        </m:den>
                      </m:f>
                    </m:oMath>
                  </m:oMathPara>
                </a14:m>
                <a:endParaRPr lang="hu-HU" dirty="0"/>
              </a:p>
              <a:p>
                <a:r>
                  <a:rPr lang="hu-HU"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reciprocal of the specific resistance is the </a:t>
                </a:r>
                <a:r>
                  <a:rPr lang="en-US" dirty="0" smtClean="0">
                    <a:latin typeface="Times New Roman" panose="02020603050405020304" pitchFamily="18" charset="0"/>
                    <a:cs typeface="Times New Roman" panose="02020603050405020304" pitchFamily="18" charset="0"/>
                  </a:rPr>
                  <a:t>specific </a:t>
                </a:r>
                <a:r>
                  <a:rPr lang="hu-HU" dirty="0" smtClean="0">
                    <a:latin typeface="Times New Roman" panose="02020603050405020304" pitchFamily="18" charset="0"/>
                    <a:cs typeface="Times New Roman" panose="02020603050405020304" pitchFamily="18" charset="0"/>
                  </a:rPr>
                  <a:t>conductance is the</a:t>
                </a:r>
                <a:endParaRPr lang="hu-HU" dirty="0">
                  <a:latin typeface="Times New Roman" panose="02020603050405020304" pitchFamily="18" charset="0"/>
                  <a:cs typeface="Times New Roman" panose="02020603050405020304" pitchFamily="18" charset="0"/>
                </a:endParaRPr>
              </a:p>
              <a:p>
                <a:pPr marL="457200" lvl="1" indent="0">
                  <a:buNone/>
                </a:pPr>
                <a:r>
                  <a:rPr lang="hu-HU" b="1" dirty="0"/>
                  <a:t>s</a:t>
                </a:r>
                <a:r>
                  <a:rPr lang="hu-HU" b="1" dirty="0" smtClean="0"/>
                  <a:t>pecific conductance/specific conductivity:</a:t>
                </a:r>
                <a:r>
                  <a:rPr lang="hu-HU" dirty="0" smtClean="0"/>
                  <a:t> (sign: </a:t>
                </a:r>
                <a:r>
                  <a:rPr lang="hu-HU" i="1" dirty="0"/>
                  <a:t>κ</a:t>
                </a:r>
                <a:r>
                  <a:rPr lang="hu-HU" dirty="0"/>
                  <a:t>; </a:t>
                </a:r>
                <a:r>
                  <a:rPr lang="hu-HU" dirty="0" smtClean="0"/>
                  <a:t>unit: </a:t>
                </a:r>
                <a:r>
                  <a:rPr lang="hu-HU" i="1" dirty="0"/>
                  <a:t>1 S/m</a:t>
                </a:r>
                <a:r>
                  <a:rPr lang="hu-HU" dirty="0"/>
                  <a:t>) </a:t>
                </a:r>
                <a:r>
                  <a:rPr lang="en-US" dirty="0"/>
                  <a:t>the conductance of the conductivity </a:t>
                </a:r>
                <a:r>
                  <a:rPr lang="en-US" dirty="0" smtClean="0"/>
                  <a:t>cell</a:t>
                </a:r>
                <a:r>
                  <a:rPr lang="hu-HU" dirty="0" smtClean="0"/>
                  <a:t>,</a:t>
                </a:r>
                <a:r>
                  <a:rPr lang="en-US" dirty="0" smtClean="0"/>
                  <a:t> </a:t>
                </a:r>
                <a:r>
                  <a:rPr lang="en-US" dirty="0"/>
                  <a:t>in which noble metal plates with a unit area and a unit distance from each other are immersed in the solution, i.e</a:t>
                </a:r>
                <a:r>
                  <a:rPr lang="en-US" dirty="0" smtClean="0"/>
                  <a:t>.</a:t>
                </a:r>
                <a:r>
                  <a:rPr lang="hu-HU" dirty="0" smtClean="0"/>
                  <a:t>,</a:t>
                </a:r>
                <a:r>
                  <a:rPr lang="hu-HU" dirty="0"/>
                  <a:t/>
                </a:r>
                <a:br>
                  <a:rPr lang="hu-HU" dirty="0"/>
                </a:br>
                <a:r>
                  <a:rPr lang="hu-HU" dirty="0" smtClean="0"/>
                  <a:t>		</a:t>
                </a:r>
                <a14:m>
                  <m:oMath xmlns:m="http://schemas.openxmlformats.org/officeDocument/2006/math">
                    <m:r>
                      <a:rPr lang="hu-HU" i="1">
                        <a:latin typeface="Cambria Math" panose="02040503050406030204" pitchFamily="18" charset="0"/>
                      </a:rPr>
                      <m:t>𝜅</m:t>
                    </m:r>
                    <m:r>
                      <a:rPr lang="hu-HU" i="1">
                        <a:latin typeface="Cambria Math" panose="02040503050406030204" pitchFamily="18" charset="0"/>
                      </a:rPr>
                      <m:t>=</m:t>
                    </m:r>
                    <m:r>
                      <a:rPr lang="hu-HU" i="1">
                        <a:latin typeface="Cambria Math" panose="02040503050406030204" pitchFamily="18" charset="0"/>
                      </a:rPr>
                      <m:t>𝐺</m:t>
                    </m:r>
                    <m:r>
                      <a:rPr lang="hu-HU" i="1">
                        <a:latin typeface="Cambria Math" panose="02040503050406030204" pitchFamily="18" charset="0"/>
                      </a:rPr>
                      <m:t>∙</m:t>
                    </m:r>
                    <m:f>
                      <m:fPr>
                        <m:ctrlPr>
                          <a:rPr lang="hu-HU" i="1">
                            <a:latin typeface="Cambria Math" panose="02040503050406030204" pitchFamily="18" charset="0"/>
                          </a:rPr>
                        </m:ctrlPr>
                      </m:fPr>
                      <m:num>
                        <m:r>
                          <a:rPr lang="hu-HU" i="1">
                            <a:latin typeface="Cambria Math" panose="02040503050406030204" pitchFamily="18" charset="0"/>
                          </a:rPr>
                          <m:t>𝑙</m:t>
                        </m:r>
                      </m:num>
                      <m:den>
                        <m:r>
                          <a:rPr lang="hu-HU" i="1">
                            <a:latin typeface="Cambria Math" panose="02040503050406030204" pitchFamily="18" charset="0"/>
                          </a:rPr>
                          <m:t>𝐴</m:t>
                        </m:r>
                      </m:den>
                    </m:f>
                  </m:oMath>
                </a14:m>
                <a:r>
                  <a:rPr lang="hu-HU" dirty="0" smtClean="0">
                    <a:latin typeface="Times New Roman" panose="02020603050405020304" pitchFamily="18" charset="0"/>
                    <a:cs typeface="Times New Roman" panose="02020603050405020304" pitchFamily="18" charset="0"/>
                  </a:rPr>
                  <a:t>, where </a:t>
                </a:r>
                <a:r>
                  <a:rPr lang="hu-HU" i="1" dirty="0" smtClean="0">
                    <a:latin typeface="Times New Roman" panose="02020603050405020304" pitchFamily="18" charset="0"/>
                    <a:cs typeface="Times New Roman" panose="02020603050405020304" pitchFamily="18" charset="0"/>
                  </a:rPr>
                  <a:t>l</a:t>
                </a:r>
                <a:r>
                  <a:rPr lang="hu-HU" dirty="0" smtClean="0">
                    <a:latin typeface="Times New Roman" panose="02020603050405020304" pitchFamily="18" charset="0"/>
                    <a:cs typeface="Times New Roman" panose="02020603050405020304" pitchFamily="18" charset="0"/>
                  </a:rPr>
                  <a:t> is the distance and </a:t>
                </a:r>
                <a:r>
                  <a:rPr lang="hu-HU" i="1" dirty="0" smtClean="0">
                    <a:latin typeface="Times New Roman" panose="02020603050405020304" pitchFamily="18" charset="0"/>
                    <a:cs typeface="Times New Roman" panose="02020603050405020304" pitchFamily="18" charset="0"/>
                  </a:rPr>
                  <a:t>A</a:t>
                </a:r>
                <a:r>
                  <a:rPr lang="hu-HU" dirty="0" smtClean="0">
                    <a:latin typeface="Times New Roman" panose="02020603050405020304" pitchFamily="18" charset="0"/>
                    <a:cs typeface="Times New Roman" panose="02020603050405020304" pitchFamily="18" charset="0"/>
                  </a:rPr>
                  <a:t> is the surface area of the plates.</a:t>
                </a:r>
                <a:endParaRPr lang="hu-HU"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Let</a:t>
                </a:r>
                <a:r>
                  <a:rPr lang="hu-HU" dirty="0" smtClean="0">
                    <a:latin typeface="Times New Roman" panose="02020603050405020304" pitchFamily="18" charset="0"/>
                    <a:cs typeface="Times New Roman" panose="02020603050405020304" pitchFamily="18" charset="0"/>
                  </a:rPr>
                  <a:t> u</a:t>
                </a:r>
                <a:r>
                  <a:rPr lang="en-US" dirty="0" smtClean="0">
                    <a:latin typeface="Times New Roman" panose="02020603050405020304" pitchFamily="18" charset="0"/>
                    <a:cs typeface="Times New Roman" panose="02020603050405020304" pitchFamily="18" charset="0"/>
                  </a:rPr>
                  <a:t>s </a:t>
                </a:r>
                <a:r>
                  <a:rPr lang="en-US" dirty="0">
                    <a:latin typeface="Times New Roman" panose="02020603050405020304" pitchFamily="18" charset="0"/>
                    <a:cs typeface="Times New Roman" panose="02020603050405020304" pitchFamily="18" charset="0"/>
                  </a:rPr>
                  <a:t>examine how the specific conductivity of electrolyte solutions depends on the concentration of the </a:t>
                </a:r>
                <a:r>
                  <a:rPr lang="en-US" dirty="0" smtClean="0">
                    <a:latin typeface="Times New Roman" panose="02020603050405020304" pitchFamily="18" charset="0"/>
                    <a:cs typeface="Times New Roman" panose="02020603050405020304" pitchFamily="18" charset="0"/>
                  </a:rPr>
                  <a:t>electrolyte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mc:Choice>
        <mc:Fallback xmlns="">
          <p:sp>
            <p:nvSpPr>
              <p:cNvPr id="3" name="Tartalom helye 2">
                <a:extLst>
                  <a:ext uri="{FF2B5EF4-FFF2-40B4-BE49-F238E27FC236}">
                    <a16:creationId xmlns:a16="http://schemas.microsoft.com/office/drawing/2014/main" id="{21C575F2-DCB5-467E-9D41-0093440515F3}"/>
                  </a:ext>
                </a:extLst>
              </p:cNvPr>
              <p:cNvSpPr>
                <a:spLocks noGrp="1" noRot="1" noChangeAspect="1" noMove="1" noResize="1" noEditPoints="1" noAdjustHandles="1" noChangeArrowheads="1" noChangeShapeType="1" noTextEdit="1"/>
              </p:cNvSpPr>
              <p:nvPr>
                <p:ph idx="1"/>
              </p:nvPr>
            </p:nvSpPr>
            <p:spPr>
              <a:xfrm>
                <a:off x="318655" y="1662545"/>
                <a:ext cx="11582400" cy="4993088"/>
              </a:xfrm>
              <a:blipFill>
                <a:blip r:embed="rId3"/>
                <a:stretch>
                  <a:fillRect l="-947" t="-2198" r="-789"/>
                </a:stretch>
              </a:blipFill>
            </p:spPr>
            <p:txBody>
              <a:bodyPr/>
              <a:lstStyle/>
              <a:p>
                <a:r>
                  <a:rPr lang="en-US">
                    <a:noFill/>
                  </a:rPr>
                  <a:t> </a:t>
                </a:r>
              </a:p>
            </p:txBody>
          </p:sp>
        </mc:Fallback>
      </mc:AlternateContent>
    </p:spTree>
    <p:extLst>
      <p:ext uri="{BB962C8B-B14F-4D97-AF65-F5344CB8AC3E}">
        <p14:creationId xmlns:p14="http://schemas.microsoft.com/office/powerpoint/2010/main" val="169949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Csoportba foglalás 2">
            <a:extLst>
              <a:ext uri="{FF2B5EF4-FFF2-40B4-BE49-F238E27FC236}">
                <a16:creationId xmlns:a16="http://schemas.microsoft.com/office/drawing/2014/main" id="{65249DFD-D713-4149-A7EB-C2B3E0D52D10}"/>
              </a:ext>
            </a:extLst>
          </p:cNvPr>
          <p:cNvGrpSpPr/>
          <p:nvPr/>
        </p:nvGrpSpPr>
        <p:grpSpPr>
          <a:xfrm>
            <a:off x="4777789" y="1359672"/>
            <a:ext cx="7032310" cy="5316407"/>
            <a:chOff x="4777789" y="1359672"/>
            <a:chExt cx="7032310" cy="5316407"/>
          </a:xfrm>
        </p:grpSpPr>
        <p:sp>
          <p:nvSpPr>
            <p:cNvPr id="57" name="Romboid 56">
              <a:extLst>
                <a:ext uri="{FF2B5EF4-FFF2-40B4-BE49-F238E27FC236}">
                  <a16:creationId xmlns:a16="http://schemas.microsoft.com/office/drawing/2014/main" id="{3A364015-C3DC-4D3A-B9D9-5111ED7A0BF9}"/>
                </a:ext>
              </a:extLst>
            </p:cNvPr>
            <p:cNvSpPr/>
            <p:nvPr/>
          </p:nvSpPr>
          <p:spPr>
            <a:xfrm rot="5400000">
              <a:off x="8452302" y="3301898"/>
              <a:ext cx="4583633"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8" name="Romboid 57">
              <a:extLst>
                <a:ext uri="{FF2B5EF4-FFF2-40B4-BE49-F238E27FC236}">
                  <a16:creationId xmlns:a16="http://schemas.microsoft.com/office/drawing/2014/main" id="{93F93E6A-18C7-4505-85AE-18B4ACBDC7B7}"/>
                </a:ext>
              </a:extLst>
            </p:cNvPr>
            <p:cNvSpPr/>
            <p:nvPr/>
          </p:nvSpPr>
          <p:spPr>
            <a:xfrm rot="5400000">
              <a:off x="3551953" y="3318282"/>
              <a:ext cx="4583633"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64" name="Egyenes összekötő nyíllal 63">
              <a:extLst>
                <a:ext uri="{FF2B5EF4-FFF2-40B4-BE49-F238E27FC236}">
                  <a16:creationId xmlns:a16="http://schemas.microsoft.com/office/drawing/2014/main" id="{4DAB7B04-CB8E-4127-95AA-C77C038478FE}"/>
                </a:ext>
              </a:extLst>
            </p:cNvPr>
            <p:cNvCxnSpPr/>
            <p:nvPr/>
          </p:nvCxnSpPr>
          <p:spPr>
            <a:xfrm flipV="1">
              <a:off x="5894904" y="1772023"/>
              <a:ext cx="4932000"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65" name="Egyenes összekötő nyíllal 64">
              <a:extLst>
                <a:ext uri="{FF2B5EF4-FFF2-40B4-BE49-F238E27FC236}">
                  <a16:creationId xmlns:a16="http://schemas.microsoft.com/office/drawing/2014/main" id="{DAC1330C-FB01-4520-9B97-9E8459C707AC}"/>
                </a:ext>
              </a:extLst>
            </p:cNvPr>
            <p:cNvCxnSpPr>
              <a:cxnSpLocks/>
            </p:cNvCxnSpPr>
            <p:nvPr/>
          </p:nvCxnSpPr>
          <p:spPr>
            <a:xfrm rot="5400000" flipV="1">
              <a:off x="5357757" y="2307128"/>
              <a:ext cx="1080000"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66" name="Egyenes összekötő nyíllal 65">
              <a:extLst>
                <a:ext uri="{FF2B5EF4-FFF2-40B4-BE49-F238E27FC236}">
                  <a16:creationId xmlns:a16="http://schemas.microsoft.com/office/drawing/2014/main" id="{BD2CB28C-9871-4885-98F7-85BEC6157974}"/>
                </a:ext>
              </a:extLst>
            </p:cNvPr>
            <p:cNvCxnSpPr>
              <a:cxnSpLocks/>
            </p:cNvCxnSpPr>
            <p:nvPr/>
          </p:nvCxnSpPr>
          <p:spPr>
            <a:xfrm rot="5400000" flipV="1">
              <a:off x="10285892" y="2294636"/>
              <a:ext cx="1080000"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67" name="Ellipszis 66">
              <a:extLst>
                <a:ext uri="{FF2B5EF4-FFF2-40B4-BE49-F238E27FC236}">
                  <a16:creationId xmlns:a16="http://schemas.microsoft.com/office/drawing/2014/main" id="{0E9B4874-69C6-4525-8C7B-F3E41D7D9EF9}"/>
                </a:ext>
              </a:extLst>
            </p:cNvPr>
            <p:cNvSpPr/>
            <p:nvPr/>
          </p:nvSpPr>
          <p:spPr>
            <a:xfrm>
              <a:off x="8030818" y="1359672"/>
              <a:ext cx="882595" cy="88259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800" dirty="0">
                  <a:solidFill>
                    <a:schemeClr val="tx1"/>
                  </a:solidFill>
                  <a:latin typeface="Times New Roman" panose="02020603050405020304" pitchFamily="18" charset="0"/>
                  <a:cs typeface="Times New Roman" panose="02020603050405020304" pitchFamily="18" charset="0"/>
                </a:rPr>
                <a:t>G</a:t>
              </a:r>
            </a:p>
          </p:txBody>
        </p:sp>
        <p:sp>
          <p:nvSpPr>
            <p:cNvPr id="68" name="Szövegdoboz 67">
              <a:extLst>
                <a:ext uri="{FF2B5EF4-FFF2-40B4-BE49-F238E27FC236}">
                  <a16:creationId xmlns:a16="http://schemas.microsoft.com/office/drawing/2014/main" id="{7000AA3C-4676-413C-A61B-B536B55086CC}"/>
                </a:ext>
              </a:extLst>
            </p:cNvPr>
            <p:cNvSpPr txBox="1"/>
            <p:nvPr/>
          </p:nvSpPr>
          <p:spPr>
            <a:xfrm>
              <a:off x="5576341" y="3837481"/>
              <a:ext cx="567784" cy="1015663"/>
            </a:xfrm>
            <a:prstGeom prst="rect">
              <a:avLst/>
            </a:prstGeom>
            <a:noFill/>
          </p:spPr>
          <p:txBody>
            <a:bodyPr wrap="none" rtlCol="0">
              <a:spAutoFit/>
            </a:bodyPr>
            <a:lstStyle/>
            <a:p>
              <a:r>
                <a:rPr lang="hu-HU" sz="6000" dirty="0">
                  <a:solidFill>
                    <a:srgbClr val="FF0000"/>
                  </a:solidFill>
                </a:rPr>
                <a:t>+</a:t>
              </a:r>
            </a:p>
          </p:txBody>
        </p:sp>
        <p:sp>
          <p:nvSpPr>
            <p:cNvPr id="69" name="Szövegdoboz 68">
              <a:extLst>
                <a:ext uri="{FF2B5EF4-FFF2-40B4-BE49-F238E27FC236}">
                  <a16:creationId xmlns:a16="http://schemas.microsoft.com/office/drawing/2014/main" id="{A603FB08-2F03-4312-9CB1-388971BBDF59}"/>
                </a:ext>
              </a:extLst>
            </p:cNvPr>
            <p:cNvSpPr txBox="1"/>
            <p:nvPr/>
          </p:nvSpPr>
          <p:spPr>
            <a:xfrm>
              <a:off x="10480623" y="3645108"/>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grpSp>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Concentration dependence of specific conductance</a:t>
            </a:r>
            <a:endParaRPr lang="hu-HU" dirty="0">
              <a:latin typeface="Times New Roman" panose="02020603050405020304" pitchFamily="18" charset="0"/>
              <a:cs typeface="Times New Roman" panose="02020603050405020304" pitchFamily="18" charset="0"/>
            </a:endParaRPr>
          </a:p>
        </p:txBody>
      </p:sp>
      <p:grpSp>
        <p:nvGrpSpPr>
          <p:cNvPr id="36" name="Csoportba foglalás 35">
            <a:extLst>
              <a:ext uri="{FF2B5EF4-FFF2-40B4-BE49-F238E27FC236}">
                <a16:creationId xmlns:a16="http://schemas.microsoft.com/office/drawing/2014/main" id="{5CB18586-7447-43EB-9441-71D027DD4455}"/>
              </a:ext>
            </a:extLst>
          </p:cNvPr>
          <p:cNvGrpSpPr/>
          <p:nvPr/>
        </p:nvGrpSpPr>
        <p:grpSpPr>
          <a:xfrm>
            <a:off x="287375" y="1866110"/>
            <a:ext cx="4392842" cy="4752050"/>
            <a:chOff x="4665288" y="1804521"/>
            <a:chExt cx="4392842" cy="4752050"/>
          </a:xfrm>
        </p:grpSpPr>
        <p:cxnSp>
          <p:nvCxnSpPr>
            <p:cNvPr id="6" name="Egyenes összekötő nyíllal 5">
              <a:extLst>
                <a:ext uri="{FF2B5EF4-FFF2-40B4-BE49-F238E27FC236}">
                  <a16:creationId xmlns:a16="http://schemas.microsoft.com/office/drawing/2014/main" id="{E6C7372D-DA8D-4252-86B7-FD7659F0AB7E}"/>
                </a:ext>
              </a:extLst>
            </p:cNvPr>
            <p:cNvCxnSpPr/>
            <p:nvPr/>
          </p:nvCxnSpPr>
          <p:spPr>
            <a:xfrm flipV="1">
              <a:off x="5460149" y="1830204"/>
              <a:ext cx="0" cy="4140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Egyenes összekötő 7">
              <a:extLst>
                <a:ext uri="{FF2B5EF4-FFF2-40B4-BE49-F238E27FC236}">
                  <a16:creationId xmlns:a16="http://schemas.microsoft.com/office/drawing/2014/main" id="{C5F83D3E-CE7B-49CF-9EA1-88ED8105C20C}"/>
                </a:ext>
              </a:extLst>
            </p:cNvPr>
            <p:cNvCxnSpPr/>
            <p:nvPr/>
          </p:nvCxnSpPr>
          <p:spPr>
            <a:xfrm>
              <a:off x="5347291" y="2428875"/>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Egyenes összekötő 8">
              <a:extLst>
                <a:ext uri="{FF2B5EF4-FFF2-40B4-BE49-F238E27FC236}">
                  <a16:creationId xmlns:a16="http://schemas.microsoft.com/office/drawing/2014/main" id="{7C4D9D11-1D07-470E-A36B-C2C747338EB0}"/>
                </a:ext>
              </a:extLst>
            </p:cNvPr>
            <p:cNvCxnSpPr/>
            <p:nvPr/>
          </p:nvCxnSpPr>
          <p:spPr>
            <a:xfrm>
              <a:off x="5347291" y="2943225"/>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Egyenes összekötő 9">
              <a:extLst>
                <a:ext uri="{FF2B5EF4-FFF2-40B4-BE49-F238E27FC236}">
                  <a16:creationId xmlns:a16="http://schemas.microsoft.com/office/drawing/2014/main" id="{138355D7-81E3-4907-A740-8E3AF7406C49}"/>
                </a:ext>
              </a:extLst>
            </p:cNvPr>
            <p:cNvCxnSpPr/>
            <p:nvPr/>
          </p:nvCxnSpPr>
          <p:spPr>
            <a:xfrm>
              <a:off x="5347291" y="3476625"/>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Egyenes összekötő 10">
              <a:extLst>
                <a:ext uri="{FF2B5EF4-FFF2-40B4-BE49-F238E27FC236}">
                  <a16:creationId xmlns:a16="http://schemas.microsoft.com/office/drawing/2014/main" id="{9D2055E4-8E22-4F7C-B9E4-95EE51B56DD4}"/>
                </a:ext>
              </a:extLst>
            </p:cNvPr>
            <p:cNvCxnSpPr/>
            <p:nvPr/>
          </p:nvCxnSpPr>
          <p:spPr>
            <a:xfrm>
              <a:off x="5353668" y="3971925"/>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Egyenes összekötő 11">
              <a:extLst>
                <a:ext uri="{FF2B5EF4-FFF2-40B4-BE49-F238E27FC236}">
                  <a16:creationId xmlns:a16="http://schemas.microsoft.com/office/drawing/2014/main" id="{27376385-A29D-4A77-8713-D9E36A7638E9}"/>
                </a:ext>
              </a:extLst>
            </p:cNvPr>
            <p:cNvCxnSpPr/>
            <p:nvPr/>
          </p:nvCxnSpPr>
          <p:spPr>
            <a:xfrm>
              <a:off x="5348865" y="4476750"/>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Egyenes összekötő 12">
              <a:extLst>
                <a:ext uri="{FF2B5EF4-FFF2-40B4-BE49-F238E27FC236}">
                  <a16:creationId xmlns:a16="http://schemas.microsoft.com/office/drawing/2014/main" id="{E51CE65A-B9FB-41FE-BE2D-00AE35CAFC0D}"/>
                </a:ext>
              </a:extLst>
            </p:cNvPr>
            <p:cNvCxnSpPr/>
            <p:nvPr/>
          </p:nvCxnSpPr>
          <p:spPr>
            <a:xfrm>
              <a:off x="5352013" y="5010150"/>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Egyenes összekötő 13">
              <a:extLst>
                <a:ext uri="{FF2B5EF4-FFF2-40B4-BE49-F238E27FC236}">
                  <a16:creationId xmlns:a16="http://schemas.microsoft.com/office/drawing/2014/main" id="{7061EB79-B33B-4CC0-B6D8-B2E83674E7CF}"/>
                </a:ext>
              </a:extLst>
            </p:cNvPr>
            <p:cNvCxnSpPr/>
            <p:nvPr/>
          </p:nvCxnSpPr>
          <p:spPr>
            <a:xfrm>
              <a:off x="5347291" y="5524500"/>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217DED60-3EA8-4BFA-A7C4-6AFDB9CDF7B1}"/>
                </a:ext>
              </a:extLst>
            </p:cNvPr>
            <p:cNvCxnSpPr>
              <a:cxnSpLocks/>
            </p:cNvCxnSpPr>
            <p:nvPr/>
          </p:nvCxnSpPr>
          <p:spPr>
            <a:xfrm rot="5400000" flipV="1">
              <a:off x="7258130" y="4164238"/>
              <a:ext cx="0" cy="3600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gyenes összekötő 15">
              <a:extLst>
                <a:ext uri="{FF2B5EF4-FFF2-40B4-BE49-F238E27FC236}">
                  <a16:creationId xmlns:a16="http://schemas.microsoft.com/office/drawing/2014/main" id="{02518104-8506-4426-AC2A-3FAAAE0590BC}"/>
                </a:ext>
              </a:extLst>
            </p:cNvPr>
            <p:cNvCxnSpPr>
              <a:cxnSpLocks/>
            </p:cNvCxnSpPr>
            <p:nvPr/>
          </p:nvCxnSpPr>
          <p:spPr>
            <a:xfrm rot="5400000">
              <a:off x="6306970" y="6006661"/>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gyenes összekötő 16">
              <a:extLst>
                <a:ext uri="{FF2B5EF4-FFF2-40B4-BE49-F238E27FC236}">
                  <a16:creationId xmlns:a16="http://schemas.microsoft.com/office/drawing/2014/main" id="{26C7A424-1A44-4A2E-A679-F999733A2908}"/>
                </a:ext>
              </a:extLst>
            </p:cNvPr>
            <p:cNvCxnSpPr>
              <a:cxnSpLocks/>
            </p:cNvCxnSpPr>
            <p:nvPr/>
          </p:nvCxnSpPr>
          <p:spPr>
            <a:xfrm rot="5400000">
              <a:off x="7373771" y="6007989"/>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Egyenes összekötő 17">
              <a:extLst>
                <a:ext uri="{FF2B5EF4-FFF2-40B4-BE49-F238E27FC236}">
                  <a16:creationId xmlns:a16="http://schemas.microsoft.com/office/drawing/2014/main" id="{17EAFB95-B62A-4CB8-982C-D76FC9D19964}"/>
                </a:ext>
              </a:extLst>
            </p:cNvPr>
            <p:cNvCxnSpPr>
              <a:cxnSpLocks/>
            </p:cNvCxnSpPr>
            <p:nvPr/>
          </p:nvCxnSpPr>
          <p:spPr>
            <a:xfrm rot="5400000">
              <a:off x="8472374" y="5999800"/>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Egyenes összekötő 18">
              <a:extLst>
                <a:ext uri="{FF2B5EF4-FFF2-40B4-BE49-F238E27FC236}">
                  <a16:creationId xmlns:a16="http://schemas.microsoft.com/office/drawing/2014/main" id="{6C4862CA-2C7C-47EF-8B7B-4254F62C9F1B}"/>
                </a:ext>
              </a:extLst>
            </p:cNvPr>
            <p:cNvCxnSpPr>
              <a:cxnSpLocks/>
            </p:cNvCxnSpPr>
            <p:nvPr/>
          </p:nvCxnSpPr>
          <p:spPr>
            <a:xfrm rot="5400000">
              <a:off x="5408470" y="6018238"/>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Egyenes összekötő 19">
              <a:extLst>
                <a:ext uri="{FF2B5EF4-FFF2-40B4-BE49-F238E27FC236}">
                  <a16:creationId xmlns:a16="http://schemas.microsoft.com/office/drawing/2014/main" id="{C2B2E707-6585-4297-A605-62672B3BF7A4}"/>
                </a:ext>
              </a:extLst>
            </p:cNvPr>
            <p:cNvCxnSpPr/>
            <p:nvPr/>
          </p:nvCxnSpPr>
          <p:spPr>
            <a:xfrm>
              <a:off x="5356565" y="5955198"/>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Szövegdoboz 20">
              <a:extLst>
                <a:ext uri="{FF2B5EF4-FFF2-40B4-BE49-F238E27FC236}">
                  <a16:creationId xmlns:a16="http://schemas.microsoft.com/office/drawing/2014/main" id="{A9CF3BE2-59D5-43EB-873B-14DCFDC4D8DA}"/>
                </a:ext>
              </a:extLst>
            </p:cNvPr>
            <p:cNvSpPr txBox="1"/>
            <p:nvPr/>
          </p:nvSpPr>
          <p:spPr>
            <a:xfrm>
              <a:off x="5319424" y="6003236"/>
              <a:ext cx="287258"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0</a:t>
              </a:r>
            </a:p>
          </p:txBody>
        </p:sp>
        <p:sp>
          <p:nvSpPr>
            <p:cNvPr id="22" name="Szövegdoboz 21">
              <a:extLst>
                <a:ext uri="{FF2B5EF4-FFF2-40B4-BE49-F238E27FC236}">
                  <a16:creationId xmlns:a16="http://schemas.microsoft.com/office/drawing/2014/main" id="{17748AB1-A7D1-464D-9B92-7D5A467532BA}"/>
                </a:ext>
              </a:extLst>
            </p:cNvPr>
            <p:cNvSpPr txBox="1"/>
            <p:nvPr/>
          </p:nvSpPr>
          <p:spPr>
            <a:xfrm>
              <a:off x="5010648" y="5794961"/>
              <a:ext cx="287258"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0</a:t>
              </a:r>
            </a:p>
          </p:txBody>
        </p:sp>
        <p:sp>
          <p:nvSpPr>
            <p:cNvPr id="23" name="Szövegdoboz 22">
              <a:extLst>
                <a:ext uri="{FF2B5EF4-FFF2-40B4-BE49-F238E27FC236}">
                  <a16:creationId xmlns:a16="http://schemas.microsoft.com/office/drawing/2014/main" id="{CA578F72-63FB-4EDD-8B63-4E8BF1664460}"/>
                </a:ext>
              </a:extLst>
            </p:cNvPr>
            <p:cNvSpPr txBox="1"/>
            <p:nvPr/>
          </p:nvSpPr>
          <p:spPr>
            <a:xfrm>
              <a:off x="6219246" y="6008986"/>
              <a:ext cx="287258"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5</a:t>
              </a:r>
            </a:p>
          </p:txBody>
        </p:sp>
        <p:sp>
          <p:nvSpPr>
            <p:cNvPr id="24" name="Szövegdoboz 23">
              <a:extLst>
                <a:ext uri="{FF2B5EF4-FFF2-40B4-BE49-F238E27FC236}">
                  <a16:creationId xmlns:a16="http://schemas.microsoft.com/office/drawing/2014/main" id="{780B16ED-1269-4B85-BDD0-15192CE6BDB7}"/>
                </a:ext>
              </a:extLst>
            </p:cNvPr>
            <p:cNvSpPr txBox="1"/>
            <p:nvPr/>
          </p:nvSpPr>
          <p:spPr>
            <a:xfrm>
              <a:off x="7237012" y="6004561"/>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10</a:t>
              </a:r>
            </a:p>
          </p:txBody>
        </p:sp>
        <p:sp>
          <p:nvSpPr>
            <p:cNvPr id="25" name="Szövegdoboz 24">
              <a:extLst>
                <a:ext uri="{FF2B5EF4-FFF2-40B4-BE49-F238E27FC236}">
                  <a16:creationId xmlns:a16="http://schemas.microsoft.com/office/drawing/2014/main" id="{C0B92009-F7FB-437B-8AA2-9DBD651D5345}"/>
                </a:ext>
              </a:extLst>
            </p:cNvPr>
            <p:cNvSpPr txBox="1"/>
            <p:nvPr/>
          </p:nvSpPr>
          <p:spPr>
            <a:xfrm>
              <a:off x="8334293" y="6006684"/>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15</a:t>
              </a:r>
            </a:p>
          </p:txBody>
        </p:sp>
        <p:sp>
          <p:nvSpPr>
            <p:cNvPr id="27" name="Szövegdoboz 26">
              <a:extLst>
                <a:ext uri="{FF2B5EF4-FFF2-40B4-BE49-F238E27FC236}">
                  <a16:creationId xmlns:a16="http://schemas.microsoft.com/office/drawing/2014/main" id="{9FC764E0-6C20-42E7-AF26-0D1319E40863}"/>
                </a:ext>
              </a:extLst>
            </p:cNvPr>
            <p:cNvSpPr txBox="1"/>
            <p:nvPr/>
          </p:nvSpPr>
          <p:spPr>
            <a:xfrm>
              <a:off x="7922148" y="6218017"/>
              <a:ext cx="1099981"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c/mol·dm</a:t>
              </a:r>
              <a:r>
                <a:rPr lang="hu-HU" sz="1600" baseline="30000" dirty="0">
                  <a:latin typeface="Times New Roman" panose="02020603050405020304" pitchFamily="18" charset="0"/>
                  <a:cs typeface="Times New Roman" panose="02020603050405020304" pitchFamily="18" charset="0"/>
                </a:rPr>
                <a:t>-3</a:t>
              </a:r>
            </a:p>
          </p:txBody>
        </p:sp>
        <p:sp>
          <p:nvSpPr>
            <p:cNvPr id="28" name="Szövegdoboz 27">
              <a:extLst>
                <a:ext uri="{FF2B5EF4-FFF2-40B4-BE49-F238E27FC236}">
                  <a16:creationId xmlns:a16="http://schemas.microsoft.com/office/drawing/2014/main" id="{2BE2C088-F420-4B69-93F4-0BCD9453D301}"/>
                </a:ext>
              </a:extLst>
            </p:cNvPr>
            <p:cNvSpPr txBox="1"/>
            <p:nvPr/>
          </p:nvSpPr>
          <p:spPr>
            <a:xfrm>
              <a:off x="4908605" y="5358302"/>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10</a:t>
              </a:r>
            </a:p>
          </p:txBody>
        </p:sp>
        <p:sp>
          <p:nvSpPr>
            <p:cNvPr id="29" name="Szövegdoboz 28">
              <a:extLst>
                <a:ext uri="{FF2B5EF4-FFF2-40B4-BE49-F238E27FC236}">
                  <a16:creationId xmlns:a16="http://schemas.microsoft.com/office/drawing/2014/main" id="{C1EDD033-FEDD-4073-B882-45CDE388B02D}"/>
                </a:ext>
              </a:extLst>
            </p:cNvPr>
            <p:cNvSpPr txBox="1"/>
            <p:nvPr/>
          </p:nvSpPr>
          <p:spPr>
            <a:xfrm>
              <a:off x="4901983" y="4842789"/>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20</a:t>
              </a:r>
            </a:p>
          </p:txBody>
        </p:sp>
        <p:sp>
          <p:nvSpPr>
            <p:cNvPr id="30" name="Szövegdoboz 29">
              <a:extLst>
                <a:ext uri="{FF2B5EF4-FFF2-40B4-BE49-F238E27FC236}">
                  <a16:creationId xmlns:a16="http://schemas.microsoft.com/office/drawing/2014/main" id="{E6521C36-B29C-4DC7-A892-2CA6AFA4AC01}"/>
                </a:ext>
              </a:extLst>
            </p:cNvPr>
            <p:cNvSpPr txBox="1"/>
            <p:nvPr/>
          </p:nvSpPr>
          <p:spPr>
            <a:xfrm>
              <a:off x="4909929" y="4310055"/>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30</a:t>
              </a:r>
            </a:p>
          </p:txBody>
        </p:sp>
        <p:sp>
          <p:nvSpPr>
            <p:cNvPr id="31" name="Szövegdoboz 30">
              <a:extLst>
                <a:ext uri="{FF2B5EF4-FFF2-40B4-BE49-F238E27FC236}">
                  <a16:creationId xmlns:a16="http://schemas.microsoft.com/office/drawing/2014/main" id="{0ED82B58-6838-484A-95FC-229EE666A2B9}"/>
                </a:ext>
              </a:extLst>
            </p:cNvPr>
            <p:cNvSpPr txBox="1"/>
            <p:nvPr/>
          </p:nvSpPr>
          <p:spPr>
            <a:xfrm>
              <a:off x="4919205" y="3810447"/>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40</a:t>
              </a:r>
            </a:p>
          </p:txBody>
        </p:sp>
        <p:sp>
          <p:nvSpPr>
            <p:cNvPr id="32" name="Szövegdoboz 31">
              <a:extLst>
                <a:ext uri="{FF2B5EF4-FFF2-40B4-BE49-F238E27FC236}">
                  <a16:creationId xmlns:a16="http://schemas.microsoft.com/office/drawing/2014/main" id="{F9DE9DEB-75C9-401A-92AB-DB07C6562E62}"/>
                </a:ext>
              </a:extLst>
            </p:cNvPr>
            <p:cNvSpPr txBox="1"/>
            <p:nvPr/>
          </p:nvSpPr>
          <p:spPr>
            <a:xfrm>
              <a:off x="4927156" y="3317466"/>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50</a:t>
              </a:r>
            </a:p>
          </p:txBody>
        </p:sp>
        <p:sp>
          <p:nvSpPr>
            <p:cNvPr id="33" name="Szövegdoboz 32">
              <a:extLst>
                <a:ext uri="{FF2B5EF4-FFF2-40B4-BE49-F238E27FC236}">
                  <a16:creationId xmlns:a16="http://schemas.microsoft.com/office/drawing/2014/main" id="{EA86CC88-F0D2-4CE4-8DA9-F44341B6731C}"/>
                </a:ext>
              </a:extLst>
            </p:cNvPr>
            <p:cNvSpPr txBox="1"/>
            <p:nvPr/>
          </p:nvSpPr>
          <p:spPr>
            <a:xfrm>
              <a:off x="4927155" y="2776781"/>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60</a:t>
              </a:r>
            </a:p>
          </p:txBody>
        </p:sp>
        <p:sp>
          <p:nvSpPr>
            <p:cNvPr id="34" name="Szövegdoboz 33">
              <a:extLst>
                <a:ext uri="{FF2B5EF4-FFF2-40B4-BE49-F238E27FC236}">
                  <a16:creationId xmlns:a16="http://schemas.microsoft.com/office/drawing/2014/main" id="{9BB2F578-98AA-41E3-B903-C96678AF5CD9}"/>
                </a:ext>
              </a:extLst>
            </p:cNvPr>
            <p:cNvSpPr txBox="1"/>
            <p:nvPr/>
          </p:nvSpPr>
          <p:spPr>
            <a:xfrm>
              <a:off x="4927156" y="2259944"/>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70</a:t>
              </a:r>
            </a:p>
          </p:txBody>
        </p:sp>
        <p:sp>
          <p:nvSpPr>
            <p:cNvPr id="35" name="Szövegdoboz 34">
              <a:extLst>
                <a:ext uri="{FF2B5EF4-FFF2-40B4-BE49-F238E27FC236}">
                  <a16:creationId xmlns:a16="http://schemas.microsoft.com/office/drawing/2014/main" id="{1629FB1A-5640-4E28-A4E4-0129B6C142D7}"/>
                </a:ext>
              </a:extLst>
            </p:cNvPr>
            <p:cNvSpPr txBox="1"/>
            <p:nvPr/>
          </p:nvSpPr>
          <p:spPr>
            <a:xfrm rot="16200000">
              <a:off x="4432852" y="2036957"/>
              <a:ext cx="803425"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κ/S·m</a:t>
              </a:r>
              <a:r>
                <a:rPr lang="hu-HU" sz="1600" baseline="30000" dirty="0">
                  <a:latin typeface="Times New Roman" panose="02020603050405020304" pitchFamily="18" charset="0"/>
                  <a:cs typeface="Times New Roman" panose="02020603050405020304" pitchFamily="18" charset="0"/>
                </a:rPr>
                <a:t>-1</a:t>
              </a:r>
            </a:p>
          </p:txBody>
        </p:sp>
      </p:grpSp>
      <p:grpSp>
        <p:nvGrpSpPr>
          <p:cNvPr id="52" name="Csoportba foglalás 51">
            <a:extLst>
              <a:ext uri="{FF2B5EF4-FFF2-40B4-BE49-F238E27FC236}">
                <a16:creationId xmlns:a16="http://schemas.microsoft.com/office/drawing/2014/main" id="{473D2EFF-57E8-4E48-8353-F23BC8441FC7}"/>
              </a:ext>
            </a:extLst>
          </p:cNvPr>
          <p:cNvGrpSpPr/>
          <p:nvPr/>
        </p:nvGrpSpPr>
        <p:grpSpPr>
          <a:xfrm>
            <a:off x="1096571" y="3151122"/>
            <a:ext cx="2552379" cy="2853080"/>
            <a:chOff x="1096571" y="3151122"/>
            <a:chExt cx="2552379" cy="2853080"/>
          </a:xfrm>
        </p:grpSpPr>
        <p:sp>
          <p:nvSpPr>
            <p:cNvPr id="39" name="Szabadkézi sokszög: alakzat 38">
              <a:extLst>
                <a:ext uri="{FF2B5EF4-FFF2-40B4-BE49-F238E27FC236}">
                  <a16:creationId xmlns:a16="http://schemas.microsoft.com/office/drawing/2014/main" id="{C4738994-B6AE-448C-96D4-BEC7BC404135}"/>
                </a:ext>
              </a:extLst>
            </p:cNvPr>
            <p:cNvSpPr/>
            <p:nvPr/>
          </p:nvSpPr>
          <p:spPr>
            <a:xfrm>
              <a:off x="1096571" y="3151122"/>
              <a:ext cx="2177142" cy="2853080"/>
            </a:xfrm>
            <a:custGeom>
              <a:avLst/>
              <a:gdLst>
                <a:gd name="connsiteX0" fmla="*/ 0 w 2177142"/>
                <a:gd name="connsiteY0" fmla="*/ 2853080 h 2853080"/>
                <a:gd name="connsiteX1" fmla="*/ 496388 w 2177142"/>
                <a:gd name="connsiteY1" fmla="*/ 858817 h 2853080"/>
                <a:gd name="connsiteX2" fmla="*/ 923108 w 2177142"/>
                <a:gd name="connsiteY2" fmla="*/ 48920 h 2853080"/>
                <a:gd name="connsiteX3" fmla="*/ 1367245 w 2177142"/>
                <a:gd name="connsiteY3" fmla="*/ 170840 h 2853080"/>
                <a:gd name="connsiteX4" fmla="*/ 1907177 w 2177142"/>
                <a:gd name="connsiteY4" fmla="*/ 832691 h 2853080"/>
                <a:gd name="connsiteX5" fmla="*/ 2177142 w 2177142"/>
                <a:gd name="connsiteY5" fmla="*/ 1224577 h 285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7142" h="2853080">
                  <a:moveTo>
                    <a:pt x="0" y="2853080"/>
                  </a:moveTo>
                  <a:cubicBezTo>
                    <a:pt x="171268" y="2089628"/>
                    <a:pt x="342537" y="1326177"/>
                    <a:pt x="496388" y="858817"/>
                  </a:cubicBezTo>
                  <a:cubicBezTo>
                    <a:pt x="650239" y="391457"/>
                    <a:pt x="777965" y="163583"/>
                    <a:pt x="923108" y="48920"/>
                  </a:cubicBezTo>
                  <a:cubicBezTo>
                    <a:pt x="1068251" y="-65743"/>
                    <a:pt x="1203234" y="40212"/>
                    <a:pt x="1367245" y="170840"/>
                  </a:cubicBezTo>
                  <a:cubicBezTo>
                    <a:pt x="1531256" y="301468"/>
                    <a:pt x="1772194" y="657068"/>
                    <a:pt x="1907177" y="832691"/>
                  </a:cubicBezTo>
                  <a:cubicBezTo>
                    <a:pt x="2042160" y="1008314"/>
                    <a:pt x="2109651" y="1116445"/>
                    <a:pt x="2177142" y="1224577"/>
                  </a:cubicBezTo>
                </a:path>
              </a:pathLst>
            </a:custGeom>
            <a:noFill/>
            <a:ln w="25400">
              <a:solidFill>
                <a:srgbClr val="2E0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0" name="Szövegdoboz 39">
              <a:extLst>
                <a:ext uri="{FF2B5EF4-FFF2-40B4-BE49-F238E27FC236}">
                  <a16:creationId xmlns:a16="http://schemas.microsoft.com/office/drawing/2014/main" id="{E409A4BE-603D-4C2F-8A76-DD987CE40800}"/>
                </a:ext>
              </a:extLst>
            </p:cNvPr>
            <p:cNvSpPr txBox="1"/>
            <p:nvPr/>
          </p:nvSpPr>
          <p:spPr>
            <a:xfrm>
              <a:off x="2795831" y="3204672"/>
              <a:ext cx="853119"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KOH</a:t>
              </a:r>
            </a:p>
          </p:txBody>
        </p:sp>
      </p:grpSp>
      <p:grpSp>
        <p:nvGrpSpPr>
          <p:cNvPr id="51" name="Csoportba foglalás 50">
            <a:extLst>
              <a:ext uri="{FF2B5EF4-FFF2-40B4-BE49-F238E27FC236}">
                <a16:creationId xmlns:a16="http://schemas.microsoft.com/office/drawing/2014/main" id="{38834B5D-A1FE-40BD-A19F-79AD9A3B568D}"/>
              </a:ext>
            </a:extLst>
          </p:cNvPr>
          <p:cNvGrpSpPr/>
          <p:nvPr/>
        </p:nvGrpSpPr>
        <p:grpSpPr>
          <a:xfrm>
            <a:off x="1094938" y="2061672"/>
            <a:ext cx="3048000" cy="3949338"/>
            <a:chOff x="1094938" y="2061672"/>
            <a:chExt cx="3048000" cy="3949338"/>
          </a:xfrm>
        </p:grpSpPr>
        <p:sp>
          <p:nvSpPr>
            <p:cNvPr id="41" name="Szabadkézi sokszög: alakzat 40">
              <a:extLst>
                <a:ext uri="{FF2B5EF4-FFF2-40B4-BE49-F238E27FC236}">
                  <a16:creationId xmlns:a16="http://schemas.microsoft.com/office/drawing/2014/main" id="{0AF16428-2CFD-49FC-A492-378427857DE0}"/>
                </a:ext>
              </a:extLst>
            </p:cNvPr>
            <p:cNvSpPr/>
            <p:nvPr/>
          </p:nvSpPr>
          <p:spPr>
            <a:xfrm>
              <a:off x="1094938" y="2152567"/>
              <a:ext cx="3048000" cy="3858443"/>
            </a:xfrm>
            <a:custGeom>
              <a:avLst/>
              <a:gdLst>
                <a:gd name="connsiteX0" fmla="*/ 0 w 3048000"/>
                <a:gd name="connsiteY0" fmla="*/ 3858443 h 3858443"/>
                <a:gd name="connsiteX1" fmla="*/ 269965 w 3048000"/>
                <a:gd name="connsiteY1" fmla="*/ 2047060 h 3858443"/>
                <a:gd name="connsiteX2" fmla="*/ 557348 w 3048000"/>
                <a:gd name="connsiteY2" fmla="*/ 853986 h 3858443"/>
                <a:gd name="connsiteX3" fmla="*/ 783771 w 3048000"/>
                <a:gd name="connsiteY3" fmla="*/ 314054 h 3858443"/>
                <a:gd name="connsiteX4" fmla="*/ 1036320 w 3048000"/>
                <a:gd name="connsiteY4" fmla="*/ 35380 h 3858443"/>
                <a:gd name="connsiteX5" fmla="*/ 1410788 w 3048000"/>
                <a:gd name="connsiteY5" fmla="*/ 35380 h 3858443"/>
                <a:gd name="connsiteX6" fmla="*/ 1968137 w 3048000"/>
                <a:gd name="connsiteY6" fmla="*/ 322763 h 3858443"/>
                <a:gd name="connsiteX7" fmla="*/ 2638697 w 3048000"/>
                <a:gd name="connsiteY7" fmla="*/ 888820 h 3858443"/>
                <a:gd name="connsiteX8" fmla="*/ 3048000 w 3048000"/>
                <a:gd name="connsiteY8" fmla="*/ 1245871 h 3858443"/>
                <a:gd name="connsiteX9" fmla="*/ 3048000 w 3048000"/>
                <a:gd name="connsiteY9" fmla="*/ 1245871 h 3858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48000" h="3858443">
                  <a:moveTo>
                    <a:pt x="0" y="3858443"/>
                  </a:moveTo>
                  <a:cubicBezTo>
                    <a:pt x="88537" y="3203123"/>
                    <a:pt x="177074" y="2547803"/>
                    <a:pt x="269965" y="2047060"/>
                  </a:cubicBezTo>
                  <a:cubicBezTo>
                    <a:pt x="362856" y="1546317"/>
                    <a:pt x="471714" y="1142820"/>
                    <a:pt x="557348" y="853986"/>
                  </a:cubicBezTo>
                  <a:cubicBezTo>
                    <a:pt x="642982" y="565152"/>
                    <a:pt x="703942" y="450488"/>
                    <a:pt x="783771" y="314054"/>
                  </a:cubicBezTo>
                  <a:cubicBezTo>
                    <a:pt x="863600" y="177620"/>
                    <a:pt x="931817" y="81826"/>
                    <a:pt x="1036320" y="35380"/>
                  </a:cubicBezTo>
                  <a:cubicBezTo>
                    <a:pt x="1140823" y="-11066"/>
                    <a:pt x="1255485" y="-12517"/>
                    <a:pt x="1410788" y="35380"/>
                  </a:cubicBezTo>
                  <a:cubicBezTo>
                    <a:pt x="1566091" y="83277"/>
                    <a:pt x="1763486" y="180523"/>
                    <a:pt x="1968137" y="322763"/>
                  </a:cubicBezTo>
                  <a:cubicBezTo>
                    <a:pt x="2172789" y="465003"/>
                    <a:pt x="2458720" y="734969"/>
                    <a:pt x="2638697" y="888820"/>
                  </a:cubicBezTo>
                  <a:cubicBezTo>
                    <a:pt x="2818674" y="1042671"/>
                    <a:pt x="3048000" y="1245871"/>
                    <a:pt x="3048000" y="1245871"/>
                  </a:cubicBezTo>
                  <a:lnTo>
                    <a:pt x="3048000" y="1245871"/>
                  </a:ln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2" name="Szövegdoboz 41">
              <a:extLst>
                <a:ext uri="{FF2B5EF4-FFF2-40B4-BE49-F238E27FC236}">
                  <a16:creationId xmlns:a16="http://schemas.microsoft.com/office/drawing/2014/main" id="{7E721FF5-F859-45B6-B7A0-DA8E1CF911CB}"/>
                </a:ext>
              </a:extLst>
            </p:cNvPr>
            <p:cNvSpPr txBox="1"/>
            <p:nvPr/>
          </p:nvSpPr>
          <p:spPr>
            <a:xfrm>
              <a:off x="3081581" y="2061672"/>
              <a:ext cx="1007007"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H</a:t>
              </a:r>
              <a:r>
                <a:rPr lang="hu-HU" sz="2400" baseline="-25000" dirty="0">
                  <a:latin typeface="Times New Roman" panose="02020603050405020304" pitchFamily="18" charset="0"/>
                  <a:cs typeface="Times New Roman" panose="02020603050405020304" pitchFamily="18" charset="0"/>
                </a:rPr>
                <a:t>2</a:t>
              </a:r>
              <a:r>
                <a:rPr lang="hu-HU" sz="2400" dirty="0">
                  <a:latin typeface="Times New Roman" panose="02020603050405020304" pitchFamily="18" charset="0"/>
                  <a:cs typeface="Times New Roman" panose="02020603050405020304" pitchFamily="18" charset="0"/>
                </a:rPr>
                <a:t>SO</a:t>
              </a:r>
              <a:r>
                <a:rPr lang="hu-HU" sz="2400" baseline="-25000" dirty="0">
                  <a:latin typeface="Times New Roman" panose="02020603050405020304" pitchFamily="18" charset="0"/>
                  <a:cs typeface="Times New Roman" panose="02020603050405020304" pitchFamily="18" charset="0"/>
                </a:rPr>
                <a:t>4</a:t>
              </a:r>
            </a:p>
          </p:txBody>
        </p:sp>
      </p:grpSp>
      <p:grpSp>
        <p:nvGrpSpPr>
          <p:cNvPr id="55" name="Csoportba foglalás 54">
            <a:extLst>
              <a:ext uri="{FF2B5EF4-FFF2-40B4-BE49-F238E27FC236}">
                <a16:creationId xmlns:a16="http://schemas.microsoft.com/office/drawing/2014/main" id="{3134FF41-A3D3-4DF1-9DD5-B7FCA04EE501}"/>
              </a:ext>
            </a:extLst>
          </p:cNvPr>
          <p:cNvGrpSpPr/>
          <p:nvPr/>
        </p:nvGrpSpPr>
        <p:grpSpPr>
          <a:xfrm>
            <a:off x="1091944" y="4071447"/>
            <a:ext cx="1489182" cy="1941875"/>
            <a:chOff x="1091944" y="4071447"/>
            <a:chExt cx="1489182" cy="1941875"/>
          </a:xfrm>
        </p:grpSpPr>
        <p:sp>
          <p:nvSpPr>
            <p:cNvPr id="44" name="Szabadkézi sokszög: alakzat 43">
              <a:extLst>
                <a:ext uri="{FF2B5EF4-FFF2-40B4-BE49-F238E27FC236}">
                  <a16:creationId xmlns:a16="http://schemas.microsoft.com/office/drawing/2014/main" id="{FF52E549-347E-42E4-9F35-BD4F4F1A9470}"/>
                </a:ext>
              </a:extLst>
            </p:cNvPr>
            <p:cNvSpPr/>
            <p:nvPr/>
          </p:nvSpPr>
          <p:spPr>
            <a:xfrm>
              <a:off x="1091944" y="4613147"/>
              <a:ext cx="628650" cy="1400175"/>
            </a:xfrm>
            <a:custGeom>
              <a:avLst/>
              <a:gdLst>
                <a:gd name="connsiteX0" fmla="*/ 0 w 628650"/>
                <a:gd name="connsiteY0" fmla="*/ 1400175 h 1400175"/>
                <a:gd name="connsiteX1" fmla="*/ 247650 w 628650"/>
                <a:gd name="connsiteY1" fmla="*/ 752475 h 1400175"/>
                <a:gd name="connsiteX2" fmla="*/ 628650 w 628650"/>
                <a:gd name="connsiteY2" fmla="*/ 0 h 1400175"/>
              </a:gdLst>
              <a:ahLst/>
              <a:cxnLst>
                <a:cxn ang="0">
                  <a:pos x="connsiteX0" y="connsiteY0"/>
                </a:cxn>
                <a:cxn ang="0">
                  <a:pos x="connsiteX1" y="connsiteY1"/>
                </a:cxn>
                <a:cxn ang="0">
                  <a:pos x="connsiteX2" y="connsiteY2"/>
                </a:cxn>
              </a:cxnLst>
              <a:rect l="l" t="t" r="r" b="b"/>
              <a:pathLst>
                <a:path w="628650" h="1400175">
                  <a:moveTo>
                    <a:pt x="0" y="1400175"/>
                  </a:moveTo>
                  <a:cubicBezTo>
                    <a:pt x="71437" y="1193006"/>
                    <a:pt x="142875" y="985837"/>
                    <a:pt x="247650" y="752475"/>
                  </a:cubicBezTo>
                  <a:cubicBezTo>
                    <a:pt x="352425" y="519112"/>
                    <a:pt x="490537" y="259556"/>
                    <a:pt x="628650" y="0"/>
                  </a:cubicBezTo>
                </a:path>
              </a:pathLst>
            </a:custGeom>
            <a:noFill/>
            <a:ln w="25400">
              <a:solidFill>
                <a:srgbClr val="B707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5" name="Szövegdoboz 44">
              <a:extLst>
                <a:ext uri="{FF2B5EF4-FFF2-40B4-BE49-F238E27FC236}">
                  <a16:creationId xmlns:a16="http://schemas.microsoft.com/office/drawing/2014/main" id="{6908AFD0-2BFC-4024-ABDE-F17420AE9CDC}"/>
                </a:ext>
              </a:extLst>
            </p:cNvPr>
            <p:cNvSpPr txBox="1"/>
            <p:nvPr/>
          </p:nvSpPr>
          <p:spPr>
            <a:xfrm>
              <a:off x="1833806" y="4071447"/>
              <a:ext cx="747320" cy="461665"/>
            </a:xfrm>
            <a:prstGeom prst="rect">
              <a:avLst/>
            </a:prstGeom>
            <a:noFill/>
          </p:spPr>
          <p:txBody>
            <a:bodyPr wrap="none" rtlCol="0">
              <a:spAutoFit/>
            </a:bodyPr>
            <a:lstStyle/>
            <a:p>
              <a:r>
                <a:rPr lang="hu-HU" sz="2400" dirty="0" err="1">
                  <a:latin typeface="Times New Roman" panose="02020603050405020304" pitchFamily="18" charset="0"/>
                  <a:cs typeface="Times New Roman" panose="02020603050405020304" pitchFamily="18" charset="0"/>
                </a:rPr>
                <a:t>LiCl</a:t>
              </a:r>
              <a:endParaRPr lang="hu-HU" sz="2400" dirty="0">
                <a:latin typeface="Times New Roman" panose="02020603050405020304" pitchFamily="18" charset="0"/>
                <a:cs typeface="Times New Roman" panose="02020603050405020304" pitchFamily="18" charset="0"/>
              </a:endParaRPr>
            </a:p>
          </p:txBody>
        </p:sp>
      </p:grpSp>
      <p:grpSp>
        <p:nvGrpSpPr>
          <p:cNvPr id="54" name="Csoportba foglalás 53">
            <a:extLst>
              <a:ext uri="{FF2B5EF4-FFF2-40B4-BE49-F238E27FC236}">
                <a16:creationId xmlns:a16="http://schemas.microsoft.com/office/drawing/2014/main" id="{6C4FF8B0-A36E-4903-970E-DC8FFE58ACC3}"/>
              </a:ext>
            </a:extLst>
          </p:cNvPr>
          <p:cNvGrpSpPr/>
          <p:nvPr/>
        </p:nvGrpSpPr>
        <p:grpSpPr>
          <a:xfrm>
            <a:off x="1088622" y="4989170"/>
            <a:ext cx="1835512" cy="1038884"/>
            <a:chOff x="1088622" y="4989170"/>
            <a:chExt cx="1835512" cy="1038884"/>
          </a:xfrm>
        </p:grpSpPr>
        <p:sp>
          <p:nvSpPr>
            <p:cNvPr id="46" name="Szabadkézi sokszög: alakzat 45">
              <a:extLst>
                <a:ext uri="{FF2B5EF4-FFF2-40B4-BE49-F238E27FC236}">
                  <a16:creationId xmlns:a16="http://schemas.microsoft.com/office/drawing/2014/main" id="{0D976777-ECF2-419E-B456-4E556C4214AB}"/>
                </a:ext>
              </a:extLst>
            </p:cNvPr>
            <p:cNvSpPr/>
            <p:nvPr/>
          </p:nvSpPr>
          <p:spPr>
            <a:xfrm>
              <a:off x="1088622" y="5515645"/>
              <a:ext cx="1653363" cy="512409"/>
            </a:xfrm>
            <a:custGeom>
              <a:avLst/>
              <a:gdLst>
                <a:gd name="connsiteX0" fmla="*/ 0 w 1653363"/>
                <a:gd name="connsiteY0" fmla="*/ 512409 h 512409"/>
                <a:gd name="connsiteX1" fmla="*/ 255181 w 1653363"/>
                <a:gd name="connsiteY1" fmla="*/ 299758 h 512409"/>
                <a:gd name="connsiteX2" fmla="*/ 632637 w 1653363"/>
                <a:gd name="connsiteY2" fmla="*/ 87107 h 512409"/>
                <a:gd name="connsiteX3" fmla="*/ 893135 w 1653363"/>
                <a:gd name="connsiteY3" fmla="*/ 7362 h 512409"/>
                <a:gd name="connsiteX4" fmla="*/ 1254642 w 1653363"/>
                <a:gd name="connsiteY4" fmla="*/ 17995 h 512409"/>
                <a:gd name="connsiteX5" fmla="*/ 1653363 w 1653363"/>
                <a:gd name="connsiteY5" fmla="*/ 134953 h 512409"/>
                <a:gd name="connsiteX6" fmla="*/ 1653363 w 1653363"/>
                <a:gd name="connsiteY6" fmla="*/ 134953 h 51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53363" h="512409">
                  <a:moveTo>
                    <a:pt x="0" y="512409"/>
                  </a:moveTo>
                  <a:cubicBezTo>
                    <a:pt x="74870" y="441525"/>
                    <a:pt x="149741" y="370642"/>
                    <a:pt x="255181" y="299758"/>
                  </a:cubicBezTo>
                  <a:cubicBezTo>
                    <a:pt x="360621" y="228874"/>
                    <a:pt x="526311" y="135840"/>
                    <a:pt x="632637" y="87107"/>
                  </a:cubicBezTo>
                  <a:cubicBezTo>
                    <a:pt x="738963" y="38374"/>
                    <a:pt x="789468" y="18881"/>
                    <a:pt x="893135" y="7362"/>
                  </a:cubicBezTo>
                  <a:cubicBezTo>
                    <a:pt x="996802" y="-4157"/>
                    <a:pt x="1127937" y="-3270"/>
                    <a:pt x="1254642" y="17995"/>
                  </a:cubicBezTo>
                  <a:cubicBezTo>
                    <a:pt x="1381347" y="39260"/>
                    <a:pt x="1653363" y="134953"/>
                    <a:pt x="1653363" y="134953"/>
                  </a:cubicBezTo>
                  <a:lnTo>
                    <a:pt x="1653363" y="134953"/>
                  </a:lnTo>
                </a:path>
              </a:pathLst>
            </a:custGeom>
            <a:no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7" name="Szövegdoboz 46">
              <a:extLst>
                <a:ext uri="{FF2B5EF4-FFF2-40B4-BE49-F238E27FC236}">
                  <a16:creationId xmlns:a16="http://schemas.microsoft.com/office/drawing/2014/main" id="{275ECD14-1F52-46A4-A946-B49D3E812960}"/>
                </a:ext>
              </a:extLst>
            </p:cNvPr>
            <p:cNvSpPr txBox="1"/>
            <p:nvPr/>
          </p:nvSpPr>
          <p:spPr>
            <a:xfrm>
              <a:off x="1814535" y="4989170"/>
              <a:ext cx="1109599"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MgSO</a:t>
              </a:r>
              <a:r>
                <a:rPr lang="hu-HU" sz="2400" baseline="-25000" dirty="0">
                  <a:latin typeface="Times New Roman" panose="02020603050405020304" pitchFamily="18" charset="0"/>
                  <a:cs typeface="Times New Roman" panose="02020603050405020304" pitchFamily="18" charset="0"/>
                </a:rPr>
                <a:t>4</a:t>
              </a:r>
            </a:p>
          </p:txBody>
        </p:sp>
      </p:grpSp>
      <p:grpSp>
        <p:nvGrpSpPr>
          <p:cNvPr id="53" name="Csoportba foglalás 52">
            <a:extLst>
              <a:ext uri="{FF2B5EF4-FFF2-40B4-BE49-F238E27FC236}">
                <a16:creationId xmlns:a16="http://schemas.microsoft.com/office/drawing/2014/main" id="{7856900F-2C22-437D-B924-E99BAA8C8075}"/>
              </a:ext>
            </a:extLst>
          </p:cNvPr>
          <p:cNvGrpSpPr/>
          <p:nvPr/>
        </p:nvGrpSpPr>
        <p:grpSpPr>
          <a:xfrm>
            <a:off x="1072673" y="5627343"/>
            <a:ext cx="1967171" cy="461665"/>
            <a:chOff x="1072673" y="5627343"/>
            <a:chExt cx="1967171" cy="461665"/>
          </a:xfrm>
        </p:grpSpPr>
        <p:sp>
          <p:nvSpPr>
            <p:cNvPr id="49" name="Szabadkézi sokszög: alakzat 48">
              <a:extLst>
                <a:ext uri="{FF2B5EF4-FFF2-40B4-BE49-F238E27FC236}">
                  <a16:creationId xmlns:a16="http://schemas.microsoft.com/office/drawing/2014/main" id="{9B24467D-CBB2-42C6-ABB2-5F5A58CA8C12}"/>
                </a:ext>
              </a:extLst>
            </p:cNvPr>
            <p:cNvSpPr/>
            <p:nvPr/>
          </p:nvSpPr>
          <p:spPr>
            <a:xfrm>
              <a:off x="1072673" y="5884321"/>
              <a:ext cx="1206795" cy="143733"/>
            </a:xfrm>
            <a:custGeom>
              <a:avLst/>
              <a:gdLst>
                <a:gd name="connsiteX0" fmla="*/ 0 w 1206795"/>
                <a:gd name="connsiteY0" fmla="*/ 143733 h 143733"/>
                <a:gd name="connsiteX1" fmla="*/ 419986 w 1206795"/>
                <a:gd name="connsiteY1" fmla="*/ 32091 h 143733"/>
                <a:gd name="connsiteX2" fmla="*/ 733646 w 1206795"/>
                <a:gd name="connsiteY2" fmla="*/ 193 h 143733"/>
                <a:gd name="connsiteX3" fmla="*/ 935665 w 1206795"/>
                <a:gd name="connsiteY3" fmla="*/ 21458 h 143733"/>
                <a:gd name="connsiteX4" fmla="*/ 1206795 w 1206795"/>
                <a:gd name="connsiteY4" fmla="*/ 74621 h 14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795" h="143733">
                  <a:moveTo>
                    <a:pt x="0" y="143733"/>
                  </a:moveTo>
                  <a:cubicBezTo>
                    <a:pt x="148856" y="99873"/>
                    <a:pt x="297712" y="56014"/>
                    <a:pt x="419986" y="32091"/>
                  </a:cubicBezTo>
                  <a:cubicBezTo>
                    <a:pt x="542260" y="8168"/>
                    <a:pt x="647700" y="1965"/>
                    <a:pt x="733646" y="193"/>
                  </a:cubicBezTo>
                  <a:cubicBezTo>
                    <a:pt x="819592" y="-1579"/>
                    <a:pt x="856807" y="9053"/>
                    <a:pt x="935665" y="21458"/>
                  </a:cubicBezTo>
                  <a:cubicBezTo>
                    <a:pt x="1014523" y="33863"/>
                    <a:pt x="1110659" y="54242"/>
                    <a:pt x="1206795" y="74621"/>
                  </a:cubicBezTo>
                </a:path>
              </a:pathLst>
            </a:custGeom>
            <a:noFill/>
            <a:ln w="254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0" name="Szövegdoboz 49">
              <a:extLst>
                <a:ext uri="{FF2B5EF4-FFF2-40B4-BE49-F238E27FC236}">
                  <a16:creationId xmlns:a16="http://schemas.microsoft.com/office/drawing/2014/main" id="{E98E7C70-9D6E-45B1-8C36-F08C2A3109DD}"/>
                </a:ext>
              </a:extLst>
            </p:cNvPr>
            <p:cNvSpPr txBox="1"/>
            <p:nvPr/>
          </p:nvSpPr>
          <p:spPr>
            <a:xfrm>
              <a:off x="2273287" y="5627343"/>
              <a:ext cx="766557" cy="461665"/>
            </a:xfrm>
            <a:prstGeom prst="rect">
              <a:avLst/>
            </a:prstGeom>
            <a:noFill/>
          </p:spPr>
          <p:txBody>
            <a:bodyPr wrap="none" rtlCol="0">
              <a:spAutoFit/>
            </a:bodyPr>
            <a:lstStyle/>
            <a:p>
              <a:r>
                <a:rPr lang="hu-HU" sz="2400" dirty="0" err="1">
                  <a:latin typeface="Times New Roman" panose="02020603050405020304" pitchFamily="18" charset="0"/>
                  <a:cs typeface="Times New Roman" panose="02020603050405020304" pitchFamily="18" charset="0"/>
                </a:rPr>
                <a:t>HAc</a:t>
              </a:r>
              <a:endParaRPr lang="hu-HU" sz="2400" dirty="0">
                <a:latin typeface="Times New Roman" panose="02020603050405020304" pitchFamily="18" charset="0"/>
                <a:cs typeface="Times New Roman" panose="02020603050405020304" pitchFamily="18" charset="0"/>
              </a:endParaRPr>
            </a:p>
          </p:txBody>
        </p:sp>
      </p:grpSp>
      <p:grpSp>
        <p:nvGrpSpPr>
          <p:cNvPr id="4" name="Csoportba foglalás 3">
            <a:extLst>
              <a:ext uri="{FF2B5EF4-FFF2-40B4-BE49-F238E27FC236}">
                <a16:creationId xmlns:a16="http://schemas.microsoft.com/office/drawing/2014/main" id="{B0685FB3-6C10-4DE6-8290-4915CA9FA732}"/>
              </a:ext>
            </a:extLst>
          </p:cNvPr>
          <p:cNvGrpSpPr/>
          <p:nvPr/>
        </p:nvGrpSpPr>
        <p:grpSpPr>
          <a:xfrm>
            <a:off x="6497546" y="6004019"/>
            <a:ext cx="5331201" cy="660250"/>
            <a:chOff x="6497546" y="6004019"/>
            <a:chExt cx="5331201" cy="660250"/>
          </a:xfrm>
        </p:grpSpPr>
        <p:cxnSp>
          <p:nvCxnSpPr>
            <p:cNvPr id="60" name="Egyenes összekötő nyíllal 59">
              <a:extLst>
                <a:ext uri="{FF2B5EF4-FFF2-40B4-BE49-F238E27FC236}">
                  <a16:creationId xmlns:a16="http://schemas.microsoft.com/office/drawing/2014/main" id="{D9FDCCA8-DB01-4CDA-A106-A5B9943CC52C}"/>
                </a:ext>
              </a:extLst>
            </p:cNvPr>
            <p:cNvCxnSpPr/>
            <p:nvPr/>
          </p:nvCxnSpPr>
          <p:spPr>
            <a:xfrm flipV="1">
              <a:off x="6896747" y="6664269"/>
              <a:ext cx="4932000" cy="0"/>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Szövegdoboz 60">
              <a:extLst>
                <a:ext uri="{FF2B5EF4-FFF2-40B4-BE49-F238E27FC236}">
                  <a16:creationId xmlns:a16="http://schemas.microsoft.com/office/drawing/2014/main" id="{5DEFC5FD-E113-4763-8B2C-98BB57CC48AC}"/>
                </a:ext>
              </a:extLst>
            </p:cNvPr>
            <p:cNvSpPr txBox="1"/>
            <p:nvPr/>
          </p:nvSpPr>
          <p:spPr>
            <a:xfrm>
              <a:off x="6497546" y="6004019"/>
              <a:ext cx="407484"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A</a:t>
              </a:r>
            </a:p>
          </p:txBody>
        </p:sp>
        <p:sp>
          <p:nvSpPr>
            <p:cNvPr id="62" name="Szövegdoboz 61">
              <a:extLst>
                <a:ext uri="{FF2B5EF4-FFF2-40B4-BE49-F238E27FC236}">
                  <a16:creationId xmlns:a16="http://schemas.microsoft.com/office/drawing/2014/main" id="{97088464-823C-4106-87E3-C2B6AAA5E477}"/>
                </a:ext>
              </a:extLst>
            </p:cNvPr>
            <p:cNvSpPr txBox="1"/>
            <p:nvPr/>
          </p:nvSpPr>
          <p:spPr>
            <a:xfrm>
              <a:off x="7026933" y="6124339"/>
              <a:ext cx="332142"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ℓ</a:t>
              </a:r>
            </a:p>
          </p:txBody>
        </p:sp>
      </p:grpSp>
      <mc:AlternateContent xmlns:mc="http://schemas.openxmlformats.org/markup-compatibility/2006" xmlns:a14="http://schemas.microsoft.com/office/drawing/2010/main">
        <mc:Choice Requires="a14">
          <p:sp>
            <p:nvSpPr>
              <p:cNvPr id="63" name="Szövegdoboz 62">
                <a:extLst>
                  <a:ext uri="{FF2B5EF4-FFF2-40B4-BE49-F238E27FC236}">
                    <a16:creationId xmlns:a16="http://schemas.microsoft.com/office/drawing/2014/main" id="{483E9CF8-EC29-4FFC-985B-53B21984B021}"/>
                  </a:ext>
                </a:extLst>
              </p:cNvPr>
              <p:cNvSpPr txBox="1"/>
              <p:nvPr/>
            </p:nvSpPr>
            <p:spPr>
              <a:xfrm>
                <a:off x="3122983" y="4532552"/>
                <a:ext cx="1101455" cy="6980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i="1" smtClean="0">
                          <a:latin typeface="Cambria Math" panose="02040503050406030204" pitchFamily="18" charset="0"/>
                          <a:ea typeface="Cambria Math" panose="02040503050406030204" pitchFamily="18" charset="0"/>
                        </a:rPr>
                        <m:t>𝜅</m:t>
                      </m:r>
                      <m:r>
                        <a:rPr lang="hu-HU" sz="2400" b="0" i="1" smtClean="0">
                          <a:latin typeface="Cambria Math" panose="02040503050406030204" pitchFamily="18" charset="0"/>
                          <a:ea typeface="Cambria Math" panose="02040503050406030204" pitchFamily="18" charset="0"/>
                        </a:rPr>
                        <m:t>=</m:t>
                      </m:r>
                      <m:r>
                        <a:rPr lang="hu-HU" sz="2400" b="0" i="1" smtClean="0">
                          <a:latin typeface="Cambria Math" panose="02040503050406030204" pitchFamily="18" charset="0"/>
                          <a:ea typeface="Cambria Math" panose="02040503050406030204" pitchFamily="18" charset="0"/>
                        </a:rPr>
                        <m:t>𝐺</m:t>
                      </m:r>
                      <m:f>
                        <m:fPr>
                          <m:ctrlPr>
                            <a:rPr lang="hu-HU" sz="2400" b="0" i="1" smtClean="0">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ℓ</m:t>
                          </m:r>
                        </m:num>
                        <m:den>
                          <m:r>
                            <a:rPr lang="hu-HU" sz="2400" b="0" i="1" smtClean="0">
                              <a:latin typeface="Cambria Math" panose="02040503050406030204" pitchFamily="18" charset="0"/>
                              <a:ea typeface="Cambria Math" panose="02040503050406030204" pitchFamily="18" charset="0"/>
                            </a:rPr>
                            <m:t>𝐴</m:t>
                          </m:r>
                        </m:den>
                      </m:f>
                    </m:oMath>
                  </m:oMathPara>
                </a14:m>
                <a:endParaRPr lang="hu-HU" sz="2400" dirty="0"/>
              </a:p>
            </p:txBody>
          </p:sp>
        </mc:Choice>
        <mc:Fallback xmlns="">
          <p:sp>
            <p:nvSpPr>
              <p:cNvPr id="63" name="Szövegdoboz 62">
                <a:extLst>
                  <a:ext uri="{FF2B5EF4-FFF2-40B4-BE49-F238E27FC236}">
                    <a16:creationId xmlns:a16="http://schemas.microsoft.com/office/drawing/2014/main" id="{483E9CF8-EC29-4FFC-985B-53B21984B021}"/>
                  </a:ext>
                </a:extLst>
              </p:cNvPr>
              <p:cNvSpPr txBox="1">
                <a:spLocks noRot="1" noChangeAspect="1" noMove="1" noResize="1" noEditPoints="1" noAdjustHandles="1" noChangeArrowheads="1" noChangeShapeType="1" noTextEdit="1"/>
              </p:cNvSpPr>
              <p:nvPr/>
            </p:nvSpPr>
            <p:spPr>
              <a:xfrm>
                <a:off x="3122983" y="4532552"/>
                <a:ext cx="1101455" cy="698076"/>
              </a:xfrm>
              <a:prstGeom prst="rect">
                <a:avLst/>
              </a:prstGeom>
              <a:blipFill>
                <a:blip r:embed="rId3"/>
                <a:stretch>
                  <a:fillRect/>
                </a:stretch>
              </a:blipFill>
            </p:spPr>
            <p:txBody>
              <a:bodyPr/>
              <a:lstStyle/>
              <a:p>
                <a:r>
                  <a:rPr lang="hu-HU">
                    <a:noFill/>
                  </a:rPr>
                  <a:t> </a:t>
                </a:r>
              </a:p>
            </p:txBody>
          </p:sp>
        </mc:Fallback>
      </mc:AlternateContent>
      <p:grpSp>
        <p:nvGrpSpPr>
          <p:cNvPr id="97" name="Csoportba foglalás 96">
            <a:extLst>
              <a:ext uri="{FF2B5EF4-FFF2-40B4-BE49-F238E27FC236}">
                <a16:creationId xmlns:a16="http://schemas.microsoft.com/office/drawing/2014/main" id="{BD1CC1DA-0FBB-4809-9430-304FF8DED614}"/>
              </a:ext>
            </a:extLst>
          </p:cNvPr>
          <p:cNvGrpSpPr/>
          <p:nvPr/>
        </p:nvGrpSpPr>
        <p:grpSpPr>
          <a:xfrm>
            <a:off x="6430319" y="2789732"/>
            <a:ext cx="4951668" cy="3514411"/>
            <a:chOff x="6195934" y="2653260"/>
            <a:chExt cx="4951668" cy="3514411"/>
          </a:xfrm>
        </p:grpSpPr>
        <p:sp>
          <p:nvSpPr>
            <p:cNvPr id="70" name="Ellipszis 69">
              <a:extLst>
                <a:ext uri="{FF2B5EF4-FFF2-40B4-BE49-F238E27FC236}">
                  <a16:creationId xmlns:a16="http://schemas.microsoft.com/office/drawing/2014/main" id="{77B1755F-3368-407E-872D-A1A29575AE52}"/>
                </a:ext>
              </a:extLst>
            </p:cNvPr>
            <p:cNvSpPr/>
            <p:nvPr/>
          </p:nvSpPr>
          <p:spPr>
            <a:xfrm>
              <a:off x="8994098" y="2653260"/>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5" name="Ellipszis 74">
              <a:extLst>
                <a:ext uri="{FF2B5EF4-FFF2-40B4-BE49-F238E27FC236}">
                  <a16:creationId xmlns:a16="http://schemas.microsoft.com/office/drawing/2014/main" id="{27997765-7F1E-4180-927F-F3D3DF5B0675}"/>
                </a:ext>
              </a:extLst>
            </p:cNvPr>
            <p:cNvSpPr/>
            <p:nvPr/>
          </p:nvSpPr>
          <p:spPr>
            <a:xfrm>
              <a:off x="6195934" y="2658256"/>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9" name="Ellipszis 78">
              <a:extLst>
                <a:ext uri="{FF2B5EF4-FFF2-40B4-BE49-F238E27FC236}">
                  <a16:creationId xmlns:a16="http://schemas.microsoft.com/office/drawing/2014/main" id="{FD5CE31B-A409-445E-A400-E80EEB766581}"/>
                </a:ext>
              </a:extLst>
            </p:cNvPr>
            <p:cNvSpPr/>
            <p:nvPr/>
          </p:nvSpPr>
          <p:spPr>
            <a:xfrm>
              <a:off x="9218950" y="5879671"/>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4" name="Ellipszis 83">
              <a:extLst>
                <a:ext uri="{FF2B5EF4-FFF2-40B4-BE49-F238E27FC236}">
                  <a16:creationId xmlns:a16="http://schemas.microsoft.com/office/drawing/2014/main" id="{CE7C6B74-AB32-48E2-8B5A-3CFCD46DD5FC}"/>
                </a:ext>
              </a:extLst>
            </p:cNvPr>
            <p:cNvSpPr/>
            <p:nvPr/>
          </p:nvSpPr>
          <p:spPr>
            <a:xfrm>
              <a:off x="8113426" y="3950634"/>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5" name="Ellipszis 84">
              <a:extLst>
                <a:ext uri="{FF2B5EF4-FFF2-40B4-BE49-F238E27FC236}">
                  <a16:creationId xmlns:a16="http://schemas.microsoft.com/office/drawing/2014/main" id="{C3ECD05C-4C12-4CF1-9196-09F9FE8A7A51}"/>
                </a:ext>
              </a:extLst>
            </p:cNvPr>
            <p:cNvSpPr/>
            <p:nvPr/>
          </p:nvSpPr>
          <p:spPr>
            <a:xfrm>
              <a:off x="10859602" y="4285836"/>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3" name="Ellipszis 92">
              <a:extLst>
                <a:ext uri="{FF2B5EF4-FFF2-40B4-BE49-F238E27FC236}">
                  <a16:creationId xmlns:a16="http://schemas.microsoft.com/office/drawing/2014/main" id="{8154AD59-91AD-49BC-A254-8845FE3278FD}"/>
                </a:ext>
              </a:extLst>
            </p:cNvPr>
            <p:cNvSpPr/>
            <p:nvPr/>
          </p:nvSpPr>
          <p:spPr>
            <a:xfrm>
              <a:off x="7322447" y="5136120"/>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121" name="Csoportba foglalás 120">
            <a:extLst>
              <a:ext uri="{FF2B5EF4-FFF2-40B4-BE49-F238E27FC236}">
                <a16:creationId xmlns:a16="http://schemas.microsoft.com/office/drawing/2014/main" id="{4ACADEA4-89C2-4228-8322-10CEC409CF18}"/>
              </a:ext>
            </a:extLst>
          </p:cNvPr>
          <p:cNvGrpSpPr/>
          <p:nvPr/>
        </p:nvGrpSpPr>
        <p:grpSpPr>
          <a:xfrm>
            <a:off x="7154864" y="3679471"/>
            <a:ext cx="3473005" cy="2723941"/>
            <a:chOff x="7213553" y="3691503"/>
            <a:chExt cx="3473005" cy="2723941"/>
          </a:xfrm>
        </p:grpSpPr>
        <p:sp>
          <p:nvSpPr>
            <p:cNvPr id="72" name="Ellipszis 71">
              <a:extLst>
                <a:ext uri="{FF2B5EF4-FFF2-40B4-BE49-F238E27FC236}">
                  <a16:creationId xmlns:a16="http://schemas.microsoft.com/office/drawing/2014/main" id="{6039864D-6C77-4A84-A9F6-5FE91DEBA96A}"/>
                </a:ext>
              </a:extLst>
            </p:cNvPr>
            <p:cNvSpPr/>
            <p:nvPr/>
          </p:nvSpPr>
          <p:spPr>
            <a:xfrm>
              <a:off x="7655590" y="4593171"/>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6" name="Ellipszis 75">
              <a:extLst>
                <a:ext uri="{FF2B5EF4-FFF2-40B4-BE49-F238E27FC236}">
                  <a16:creationId xmlns:a16="http://schemas.microsoft.com/office/drawing/2014/main" id="{DABC0E4C-277D-47DE-AC97-B58F3EB10D18}"/>
                </a:ext>
              </a:extLst>
            </p:cNvPr>
            <p:cNvSpPr/>
            <p:nvPr/>
          </p:nvSpPr>
          <p:spPr>
            <a:xfrm>
              <a:off x="9839788" y="3942350"/>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3" name="Ellipszis 82">
              <a:extLst>
                <a:ext uri="{FF2B5EF4-FFF2-40B4-BE49-F238E27FC236}">
                  <a16:creationId xmlns:a16="http://schemas.microsoft.com/office/drawing/2014/main" id="{28EBBC9D-80D1-42EA-9D90-CD6D28D47F9B}"/>
                </a:ext>
              </a:extLst>
            </p:cNvPr>
            <p:cNvSpPr/>
            <p:nvPr/>
          </p:nvSpPr>
          <p:spPr>
            <a:xfrm>
              <a:off x="7926714" y="6098117"/>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2" name="Ellipszis 91">
              <a:extLst>
                <a:ext uri="{FF2B5EF4-FFF2-40B4-BE49-F238E27FC236}">
                  <a16:creationId xmlns:a16="http://schemas.microsoft.com/office/drawing/2014/main" id="{9F31B806-D0B5-4921-94D3-D573D2513527}"/>
                </a:ext>
              </a:extLst>
            </p:cNvPr>
            <p:cNvSpPr/>
            <p:nvPr/>
          </p:nvSpPr>
          <p:spPr>
            <a:xfrm>
              <a:off x="7213553" y="3691503"/>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4" name="Ellipszis 93">
              <a:extLst>
                <a:ext uri="{FF2B5EF4-FFF2-40B4-BE49-F238E27FC236}">
                  <a16:creationId xmlns:a16="http://schemas.microsoft.com/office/drawing/2014/main" id="{31888438-9F06-4E08-9164-C1A69C7DC324}"/>
                </a:ext>
              </a:extLst>
            </p:cNvPr>
            <p:cNvSpPr/>
            <p:nvPr/>
          </p:nvSpPr>
          <p:spPr>
            <a:xfrm>
              <a:off x="10398558" y="6127444"/>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5" name="Ellipszis 94">
              <a:extLst>
                <a:ext uri="{FF2B5EF4-FFF2-40B4-BE49-F238E27FC236}">
                  <a16:creationId xmlns:a16="http://schemas.microsoft.com/office/drawing/2014/main" id="{FBAD1F67-A556-40D6-B3B5-2B498519EA27}"/>
                </a:ext>
              </a:extLst>
            </p:cNvPr>
            <p:cNvSpPr/>
            <p:nvPr/>
          </p:nvSpPr>
          <p:spPr>
            <a:xfrm>
              <a:off x="9241845" y="5084222"/>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119" name="Csoportba foglalás 118">
            <a:extLst>
              <a:ext uri="{FF2B5EF4-FFF2-40B4-BE49-F238E27FC236}">
                <a16:creationId xmlns:a16="http://schemas.microsoft.com/office/drawing/2014/main" id="{2798B2D4-D29C-441F-B4ED-19610B656206}"/>
              </a:ext>
            </a:extLst>
          </p:cNvPr>
          <p:cNvGrpSpPr/>
          <p:nvPr/>
        </p:nvGrpSpPr>
        <p:grpSpPr>
          <a:xfrm>
            <a:off x="6249770" y="2934618"/>
            <a:ext cx="5312057" cy="3230478"/>
            <a:chOff x="6321945" y="3083135"/>
            <a:chExt cx="5312057" cy="3230478"/>
          </a:xfrm>
        </p:grpSpPr>
        <p:cxnSp>
          <p:nvCxnSpPr>
            <p:cNvPr id="99" name="Egyenes összekötő nyíllal 98">
              <a:extLst>
                <a:ext uri="{FF2B5EF4-FFF2-40B4-BE49-F238E27FC236}">
                  <a16:creationId xmlns:a16="http://schemas.microsoft.com/office/drawing/2014/main" id="{D34DB24A-7B80-43D4-ABB1-690F1106A60E}"/>
                </a:ext>
              </a:extLst>
            </p:cNvPr>
            <p:cNvCxnSpPr>
              <a:cxnSpLocks/>
            </p:cNvCxnSpPr>
            <p:nvPr/>
          </p:nvCxnSpPr>
          <p:spPr>
            <a:xfrm>
              <a:off x="8678719" y="4374647"/>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Egyenes összekötő nyíllal 99">
              <a:extLst>
                <a:ext uri="{FF2B5EF4-FFF2-40B4-BE49-F238E27FC236}">
                  <a16:creationId xmlns:a16="http://schemas.microsoft.com/office/drawing/2014/main" id="{64F93159-F03E-450C-A8A6-6EF6F0AB7B63}"/>
                </a:ext>
              </a:extLst>
            </p:cNvPr>
            <p:cNvCxnSpPr>
              <a:cxnSpLocks/>
            </p:cNvCxnSpPr>
            <p:nvPr/>
          </p:nvCxnSpPr>
          <p:spPr>
            <a:xfrm>
              <a:off x="11454002" y="4707522"/>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Egyenes összekötő nyíllal 100">
              <a:extLst>
                <a:ext uri="{FF2B5EF4-FFF2-40B4-BE49-F238E27FC236}">
                  <a16:creationId xmlns:a16="http://schemas.microsoft.com/office/drawing/2014/main" id="{238E30C4-8781-4C3A-BC8E-0DBE699C33E8}"/>
                </a:ext>
              </a:extLst>
            </p:cNvPr>
            <p:cNvCxnSpPr>
              <a:cxnSpLocks/>
            </p:cNvCxnSpPr>
            <p:nvPr/>
          </p:nvCxnSpPr>
          <p:spPr>
            <a:xfrm>
              <a:off x="7888645" y="5564268"/>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Egyenes összekötő nyíllal 103">
              <a:extLst>
                <a:ext uri="{FF2B5EF4-FFF2-40B4-BE49-F238E27FC236}">
                  <a16:creationId xmlns:a16="http://schemas.microsoft.com/office/drawing/2014/main" id="{3E64201E-CF82-4DEF-BE81-649F4D598599}"/>
                </a:ext>
              </a:extLst>
            </p:cNvPr>
            <p:cNvCxnSpPr>
              <a:cxnSpLocks/>
            </p:cNvCxnSpPr>
            <p:nvPr/>
          </p:nvCxnSpPr>
          <p:spPr>
            <a:xfrm>
              <a:off x="6321945" y="3094499"/>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5" name="Egyenes összekötő nyíllal 104">
              <a:extLst>
                <a:ext uri="{FF2B5EF4-FFF2-40B4-BE49-F238E27FC236}">
                  <a16:creationId xmlns:a16="http://schemas.microsoft.com/office/drawing/2014/main" id="{0831B8C8-4A01-4F7F-9207-62E0E9F33E97}"/>
                </a:ext>
              </a:extLst>
            </p:cNvPr>
            <p:cNvCxnSpPr>
              <a:cxnSpLocks/>
            </p:cNvCxnSpPr>
            <p:nvPr/>
          </p:nvCxnSpPr>
          <p:spPr>
            <a:xfrm>
              <a:off x="9115945" y="3083135"/>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6" name="Egyenes összekötő nyíllal 105">
              <a:extLst>
                <a:ext uri="{FF2B5EF4-FFF2-40B4-BE49-F238E27FC236}">
                  <a16:creationId xmlns:a16="http://schemas.microsoft.com/office/drawing/2014/main" id="{2CE522DD-5667-453E-86EF-889B05AB4680}"/>
                </a:ext>
              </a:extLst>
            </p:cNvPr>
            <p:cNvCxnSpPr>
              <a:cxnSpLocks/>
            </p:cNvCxnSpPr>
            <p:nvPr/>
          </p:nvCxnSpPr>
          <p:spPr>
            <a:xfrm>
              <a:off x="9336190" y="6313613"/>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grpSp>
      <p:grpSp>
        <p:nvGrpSpPr>
          <p:cNvPr id="120" name="Csoportba foglalás 119">
            <a:extLst>
              <a:ext uri="{FF2B5EF4-FFF2-40B4-BE49-F238E27FC236}">
                <a16:creationId xmlns:a16="http://schemas.microsoft.com/office/drawing/2014/main" id="{0427B07D-DA66-4DA5-8A0A-59E5D5A9F2CA}"/>
              </a:ext>
            </a:extLst>
          </p:cNvPr>
          <p:cNvGrpSpPr/>
          <p:nvPr/>
        </p:nvGrpSpPr>
        <p:grpSpPr>
          <a:xfrm>
            <a:off x="7412020" y="3822953"/>
            <a:ext cx="3389370" cy="2424621"/>
            <a:chOff x="7470709" y="3834985"/>
            <a:chExt cx="3389370" cy="2424621"/>
          </a:xfrm>
        </p:grpSpPr>
        <p:cxnSp>
          <p:nvCxnSpPr>
            <p:cNvPr id="107" name="Egyenes összekötő nyíllal 106">
              <a:extLst>
                <a:ext uri="{FF2B5EF4-FFF2-40B4-BE49-F238E27FC236}">
                  <a16:creationId xmlns:a16="http://schemas.microsoft.com/office/drawing/2014/main" id="{24610AF7-F926-4FA0-97E1-1CE2260283B2}"/>
                </a:ext>
              </a:extLst>
            </p:cNvPr>
            <p:cNvCxnSpPr/>
            <p:nvPr/>
          </p:nvCxnSpPr>
          <p:spPr>
            <a:xfrm>
              <a:off x="10680079" y="6259606"/>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Egyenes összekötő nyíllal 107">
              <a:extLst>
                <a:ext uri="{FF2B5EF4-FFF2-40B4-BE49-F238E27FC236}">
                  <a16:creationId xmlns:a16="http://schemas.microsoft.com/office/drawing/2014/main" id="{A06DF3B9-0CF2-4B98-B3E6-AB964570FEA7}"/>
                </a:ext>
              </a:extLst>
            </p:cNvPr>
            <p:cNvCxnSpPr/>
            <p:nvPr/>
          </p:nvCxnSpPr>
          <p:spPr>
            <a:xfrm>
              <a:off x="9642268" y="4098092"/>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9" name="Egyenes összekötő nyíllal 108">
              <a:extLst>
                <a:ext uri="{FF2B5EF4-FFF2-40B4-BE49-F238E27FC236}">
                  <a16:creationId xmlns:a16="http://schemas.microsoft.com/office/drawing/2014/main" id="{3510641D-3854-4148-BB9D-6EB57575934C}"/>
                </a:ext>
              </a:extLst>
            </p:cNvPr>
            <p:cNvCxnSpPr/>
            <p:nvPr/>
          </p:nvCxnSpPr>
          <p:spPr>
            <a:xfrm>
              <a:off x="9520961" y="5220893"/>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Egyenes összekötő nyíllal 109">
              <a:extLst>
                <a:ext uri="{FF2B5EF4-FFF2-40B4-BE49-F238E27FC236}">
                  <a16:creationId xmlns:a16="http://schemas.microsoft.com/office/drawing/2014/main" id="{8262CB60-DF2E-4AF1-8C68-D586C85DE644}"/>
                </a:ext>
              </a:extLst>
            </p:cNvPr>
            <p:cNvCxnSpPr/>
            <p:nvPr/>
          </p:nvCxnSpPr>
          <p:spPr>
            <a:xfrm>
              <a:off x="7470709" y="4737308"/>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11" name="Egyenes összekötő nyíllal 110">
              <a:extLst>
                <a:ext uri="{FF2B5EF4-FFF2-40B4-BE49-F238E27FC236}">
                  <a16:creationId xmlns:a16="http://schemas.microsoft.com/office/drawing/2014/main" id="{A9AE3AAE-DDAE-4A5F-9C94-8EE7A1FA59D2}"/>
                </a:ext>
              </a:extLst>
            </p:cNvPr>
            <p:cNvCxnSpPr/>
            <p:nvPr/>
          </p:nvCxnSpPr>
          <p:spPr>
            <a:xfrm>
              <a:off x="7498819" y="3834985"/>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Egyenes összekötő nyíllal 111">
              <a:extLst>
                <a:ext uri="{FF2B5EF4-FFF2-40B4-BE49-F238E27FC236}">
                  <a16:creationId xmlns:a16="http://schemas.microsoft.com/office/drawing/2014/main" id="{445B269E-BC5B-4B36-84D9-B15020696398}"/>
                </a:ext>
              </a:extLst>
            </p:cNvPr>
            <p:cNvCxnSpPr/>
            <p:nvPr/>
          </p:nvCxnSpPr>
          <p:spPr>
            <a:xfrm>
              <a:off x="7736866" y="6245955"/>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grpSp>
      <p:grpSp>
        <p:nvGrpSpPr>
          <p:cNvPr id="5" name="Csoportba foglalás 4">
            <a:extLst>
              <a:ext uri="{FF2B5EF4-FFF2-40B4-BE49-F238E27FC236}">
                <a16:creationId xmlns:a16="http://schemas.microsoft.com/office/drawing/2014/main" id="{1CE22598-0541-4A42-A937-362F5D637B14}"/>
              </a:ext>
            </a:extLst>
          </p:cNvPr>
          <p:cNvGrpSpPr/>
          <p:nvPr/>
        </p:nvGrpSpPr>
        <p:grpSpPr>
          <a:xfrm>
            <a:off x="7097531" y="2761706"/>
            <a:ext cx="4085184" cy="3328277"/>
            <a:chOff x="7097531" y="2761706"/>
            <a:chExt cx="4085184" cy="3328277"/>
          </a:xfrm>
        </p:grpSpPr>
        <p:sp>
          <p:nvSpPr>
            <p:cNvPr id="71" name="Ellipszis 70">
              <a:extLst>
                <a:ext uri="{FF2B5EF4-FFF2-40B4-BE49-F238E27FC236}">
                  <a16:creationId xmlns:a16="http://schemas.microsoft.com/office/drawing/2014/main" id="{D2CA39B3-9390-4C73-A9BD-0149383ECD20}"/>
                </a:ext>
              </a:extLst>
            </p:cNvPr>
            <p:cNvSpPr/>
            <p:nvPr/>
          </p:nvSpPr>
          <p:spPr>
            <a:xfrm>
              <a:off x="8447900" y="3484023"/>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3" name="Ellipszis 72">
              <a:extLst>
                <a:ext uri="{FF2B5EF4-FFF2-40B4-BE49-F238E27FC236}">
                  <a16:creationId xmlns:a16="http://schemas.microsoft.com/office/drawing/2014/main" id="{125BF33B-7463-4A85-B468-7E4B0E0072E0}"/>
                </a:ext>
              </a:extLst>
            </p:cNvPr>
            <p:cNvSpPr/>
            <p:nvPr/>
          </p:nvSpPr>
          <p:spPr>
            <a:xfrm>
              <a:off x="8590574" y="5220383"/>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4" name="Ellipszis 73">
              <a:extLst>
                <a:ext uri="{FF2B5EF4-FFF2-40B4-BE49-F238E27FC236}">
                  <a16:creationId xmlns:a16="http://schemas.microsoft.com/office/drawing/2014/main" id="{EE206605-6399-455B-83E1-55A9995B002F}"/>
                </a:ext>
              </a:extLst>
            </p:cNvPr>
            <p:cNvSpPr/>
            <p:nvPr/>
          </p:nvSpPr>
          <p:spPr>
            <a:xfrm>
              <a:off x="8858945" y="4510329"/>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7" name="Ellipszis 76">
              <a:extLst>
                <a:ext uri="{FF2B5EF4-FFF2-40B4-BE49-F238E27FC236}">
                  <a16:creationId xmlns:a16="http://schemas.microsoft.com/office/drawing/2014/main" id="{29533D52-0943-403E-B123-6C94FAFA40ED}"/>
                </a:ext>
              </a:extLst>
            </p:cNvPr>
            <p:cNvSpPr/>
            <p:nvPr/>
          </p:nvSpPr>
          <p:spPr>
            <a:xfrm>
              <a:off x="9983788" y="4879430"/>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8" name="Ellipszis 77">
              <a:extLst>
                <a:ext uri="{FF2B5EF4-FFF2-40B4-BE49-F238E27FC236}">
                  <a16:creationId xmlns:a16="http://schemas.microsoft.com/office/drawing/2014/main" id="{C37A6C81-7D52-4ADA-B028-D7DBF0031A9D}"/>
                </a:ext>
              </a:extLst>
            </p:cNvPr>
            <p:cNvSpPr/>
            <p:nvPr/>
          </p:nvSpPr>
          <p:spPr>
            <a:xfrm>
              <a:off x="7589779" y="3160953"/>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0" name="Ellipszis 79">
              <a:extLst>
                <a:ext uri="{FF2B5EF4-FFF2-40B4-BE49-F238E27FC236}">
                  <a16:creationId xmlns:a16="http://schemas.microsoft.com/office/drawing/2014/main" id="{BA5FE9A7-B463-4339-89A6-2C11D966220D}"/>
                </a:ext>
              </a:extLst>
            </p:cNvPr>
            <p:cNvSpPr/>
            <p:nvPr/>
          </p:nvSpPr>
          <p:spPr>
            <a:xfrm>
              <a:off x="10894715" y="5424205"/>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1" name="Ellipszis 80">
              <a:extLst>
                <a:ext uri="{FF2B5EF4-FFF2-40B4-BE49-F238E27FC236}">
                  <a16:creationId xmlns:a16="http://schemas.microsoft.com/office/drawing/2014/main" id="{E56E20EC-F556-4787-9D93-038F5D3C45E6}"/>
                </a:ext>
              </a:extLst>
            </p:cNvPr>
            <p:cNvSpPr/>
            <p:nvPr/>
          </p:nvSpPr>
          <p:spPr>
            <a:xfrm>
              <a:off x="9839788" y="5801983"/>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6" name="Ellipszis 85">
              <a:extLst>
                <a:ext uri="{FF2B5EF4-FFF2-40B4-BE49-F238E27FC236}">
                  <a16:creationId xmlns:a16="http://schemas.microsoft.com/office/drawing/2014/main" id="{D5DE1532-F548-46FE-A9FE-DD4244F95715}"/>
                </a:ext>
              </a:extLst>
            </p:cNvPr>
            <p:cNvSpPr/>
            <p:nvPr/>
          </p:nvSpPr>
          <p:spPr>
            <a:xfrm>
              <a:off x="8538579" y="5779563"/>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7" name="Ellipszis 86">
              <a:extLst>
                <a:ext uri="{FF2B5EF4-FFF2-40B4-BE49-F238E27FC236}">
                  <a16:creationId xmlns:a16="http://schemas.microsoft.com/office/drawing/2014/main" id="{F2DE0435-F662-444D-BCA5-90F49DD16E7C}"/>
                </a:ext>
              </a:extLst>
            </p:cNvPr>
            <p:cNvSpPr/>
            <p:nvPr/>
          </p:nvSpPr>
          <p:spPr>
            <a:xfrm>
              <a:off x="8311143" y="3003762"/>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8" name="Ellipszis 87">
              <a:extLst>
                <a:ext uri="{FF2B5EF4-FFF2-40B4-BE49-F238E27FC236}">
                  <a16:creationId xmlns:a16="http://schemas.microsoft.com/office/drawing/2014/main" id="{26FA8167-DDD4-4D2B-9177-E602B1A1DD5B}"/>
                </a:ext>
              </a:extLst>
            </p:cNvPr>
            <p:cNvSpPr/>
            <p:nvPr/>
          </p:nvSpPr>
          <p:spPr>
            <a:xfrm>
              <a:off x="9188414" y="3733030"/>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9" name="Ellipszis 88">
              <a:extLst>
                <a:ext uri="{FF2B5EF4-FFF2-40B4-BE49-F238E27FC236}">
                  <a16:creationId xmlns:a16="http://schemas.microsoft.com/office/drawing/2014/main" id="{8759FADE-748D-4C57-B53E-D4BFD9B9BD22}"/>
                </a:ext>
              </a:extLst>
            </p:cNvPr>
            <p:cNvSpPr/>
            <p:nvPr/>
          </p:nvSpPr>
          <p:spPr>
            <a:xfrm>
              <a:off x="9983788" y="3175179"/>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0" name="Ellipszis 89">
              <a:extLst>
                <a:ext uri="{FF2B5EF4-FFF2-40B4-BE49-F238E27FC236}">
                  <a16:creationId xmlns:a16="http://schemas.microsoft.com/office/drawing/2014/main" id="{34D8A009-9FA3-4A14-9F9C-ED5871E69D3E}"/>
                </a:ext>
              </a:extLst>
            </p:cNvPr>
            <p:cNvSpPr/>
            <p:nvPr/>
          </p:nvSpPr>
          <p:spPr>
            <a:xfrm>
              <a:off x="7097531" y="2761706"/>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1" name="Ellipszis 90">
              <a:extLst>
                <a:ext uri="{FF2B5EF4-FFF2-40B4-BE49-F238E27FC236}">
                  <a16:creationId xmlns:a16="http://schemas.microsoft.com/office/drawing/2014/main" id="{3D3BD72F-1754-4AF6-8452-7BBD46F988A8}"/>
                </a:ext>
              </a:extLst>
            </p:cNvPr>
            <p:cNvSpPr/>
            <p:nvPr/>
          </p:nvSpPr>
          <p:spPr>
            <a:xfrm>
              <a:off x="9695788" y="4408480"/>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6" name="Ellipszis 95">
              <a:extLst>
                <a:ext uri="{FF2B5EF4-FFF2-40B4-BE49-F238E27FC236}">
                  <a16:creationId xmlns:a16="http://schemas.microsoft.com/office/drawing/2014/main" id="{7C337F6E-16BE-4DDC-85CC-160AB37010D0}"/>
                </a:ext>
              </a:extLst>
            </p:cNvPr>
            <p:cNvSpPr/>
            <p:nvPr/>
          </p:nvSpPr>
          <p:spPr>
            <a:xfrm>
              <a:off x="10373330" y="5407489"/>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cxnSp>
          <p:nvCxnSpPr>
            <p:cNvPr id="102" name="Egyenes összekötő nyíllal 101">
              <a:extLst>
                <a:ext uri="{FF2B5EF4-FFF2-40B4-BE49-F238E27FC236}">
                  <a16:creationId xmlns:a16="http://schemas.microsoft.com/office/drawing/2014/main" id="{80B5A985-0FE6-4EEE-A6A0-994DABEC13EE}"/>
                </a:ext>
              </a:extLst>
            </p:cNvPr>
            <p:cNvCxnSpPr/>
            <p:nvPr/>
          </p:nvCxnSpPr>
          <p:spPr>
            <a:xfrm>
              <a:off x="7389234" y="2895549"/>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Egyenes összekötő nyíllal 102">
              <a:extLst>
                <a:ext uri="{FF2B5EF4-FFF2-40B4-BE49-F238E27FC236}">
                  <a16:creationId xmlns:a16="http://schemas.microsoft.com/office/drawing/2014/main" id="{0AFF1EF6-AAC0-4BCF-9EA9-AC31BD7448DB}"/>
                </a:ext>
              </a:extLst>
            </p:cNvPr>
            <p:cNvCxnSpPr/>
            <p:nvPr/>
          </p:nvCxnSpPr>
          <p:spPr>
            <a:xfrm>
              <a:off x="9643780" y="5945509"/>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2" name="Egyenes összekötő nyíllal 121">
              <a:extLst>
                <a:ext uri="{FF2B5EF4-FFF2-40B4-BE49-F238E27FC236}">
                  <a16:creationId xmlns:a16="http://schemas.microsoft.com/office/drawing/2014/main" id="{B31F04A5-BFFD-43B1-BB3A-EEBDC69A0459}"/>
                </a:ext>
              </a:extLst>
            </p:cNvPr>
            <p:cNvCxnSpPr/>
            <p:nvPr/>
          </p:nvCxnSpPr>
          <p:spPr>
            <a:xfrm>
              <a:off x="8843216" y="5914404"/>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Egyenes összekötő nyíllal 122">
              <a:extLst>
                <a:ext uri="{FF2B5EF4-FFF2-40B4-BE49-F238E27FC236}">
                  <a16:creationId xmlns:a16="http://schemas.microsoft.com/office/drawing/2014/main" id="{ED608DDF-A6BD-4282-B0ED-2888FCFCC6AB}"/>
                </a:ext>
              </a:extLst>
            </p:cNvPr>
            <p:cNvCxnSpPr/>
            <p:nvPr/>
          </p:nvCxnSpPr>
          <p:spPr>
            <a:xfrm>
              <a:off x="10719289" y="5580733"/>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4" name="Egyenes összekötő nyíllal 123">
              <a:extLst>
                <a:ext uri="{FF2B5EF4-FFF2-40B4-BE49-F238E27FC236}">
                  <a16:creationId xmlns:a16="http://schemas.microsoft.com/office/drawing/2014/main" id="{3A32A5ED-AC77-4DB4-BD6F-6C2C20AA68B6}"/>
                </a:ext>
              </a:extLst>
            </p:cNvPr>
            <p:cNvCxnSpPr/>
            <p:nvPr/>
          </p:nvCxnSpPr>
          <p:spPr>
            <a:xfrm>
              <a:off x="10666326" y="5531577"/>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Egyenes összekötő nyíllal 124">
              <a:extLst>
                <a:ext uri="{FF2B5EF4-FFF2-40B4-BE49-F238E27FC236}">
                  <a16:creationId xmlns:a16="http://schemas.microsoft.com/office/drawing/2014/main" id="{6C477A26-FF88-4F46-AC6F-9DC4D91632DB}"/>
                </a:ext>
              </a:extLst>
            </p:cNvPr>
            <p:cNvCxnSpPr/>
            <p:nvPr/>
          </p:nvCxnSpPr>
          <p:spPr>
            <a:xfrm>
              <a:off x="8404495" y="5353327"/>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6" name="Egyenes összekötő nyíllal 125">
              <a:extLst>
                <a:ext uri="{FF2B5EF4-FFF2-40B4-BE49-F238E27FC236}">
                  <a16:creationId xmlns:a16="http://schemas.microsoft.com/office/drawing/2014/main" id="{295BFC87-48D3-471F-B9A2-91EA91F9DADF}"/>
                </a:ext>
              </a:extLst>
            </p:cNvPr>
            <p:cNvCxnSpPr/>
            <p:nvPr/>
          </p:nvCxnSpPr>
          <p:spPr>
            <a:xfrm>
              <a:off x="9991162" y="4553197"/>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Egyenes összekötő nyíllal 126">
              <a:extLst>
                <a:ext uri="{FF2B5EF4-FFF2-40B4-BE49-F238E27FC236}">
                  <a16:creationId xmlns:a16="http://schemas.microsoft.com/office/drawing/2014/main" id="{BA6B087F-125D-4BD9-8FDE-619B02C405FC}"/>
                </a:ext>
              </a:extLst>
            </p:cNvPr>
            <p:cNvCxnSpPr/>
            <p:nvPr/>
          </p:nvCxnSpPr>
          <p:spPr>
            <a:xfrm>
              <a:off x="8673475" y="4652286"/>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8" name="Egyenes összekötő nyíllal 127">
              <a:extLst>
                <a:ext uri="{FF2B5EF4-FFF2-40B4-BE49-F238E27FC236}">
                  <a16:creationId xmlns:a16="http://schemas.microsoft.com/office/drawing/2014/main" id="{1C72EB06-DCA8-46F0-8FE1-E34D0FFAD931}"/>
                </a:ext>
              </a:extLst>
            </p:cNvPr>
            <p:cNvCxnSpPr/>
            <p:nvPr/>
          </p:nvCxnSpPr>
          <p:spPr>
            <a:xfrm>
              <a:off x="9478591" y="3866204"/>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Egyenes összekötő nyíllal 128">
              <a:extLst>
                <a:ext uri="{FF2B5EF4-FFF2-40B4-BE49-F238E27FC236}">
                  <a16:creationId xmlns:a16="http://schemas.microsoft.com/office/drawing/2014/main" id="{4F3FB572-25B4-41E2-B354-75BB1430FD95}"/>
                </a:ext>
              </a:extLst>
            </p:cNvPr>
            <p:cNvCxnSpPr/>
            <p:nvPr/>
          </p:nvCxnSpPr>
          <p:spPr>
            <a:xfrm>
              <a:off x="8271197" y="3631699"/>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0" name="Egyenes összekötő nyíllal 129">
              <a:extLst>
                <a:ext uri="{FF2B5EF4-FFF2-40B4-BE49-F238E27FC236}">
                  <a16:creationId xmlns:a16="http://schemas.microsoft.com/office/drawing/2014/main" id="{4EC0F71A-B57F-49EF-9AB2-96BA641123BE}"/>
                </a:ext>
              </a:extLst>
            </p:cNvPr>
            <p:cNvCxnSpPr/>
            <p:nvPr/>
          </p:nvCxnSpPr>
          <p:spPr>
            <a:xfrm>
              <a:off x="8597340" y="3135035"/>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Egyenes összekötő nyíllal 130">
              <a:extLst>
                <a:ext uri="{FF2B5EF4-FFF2-40B4-BE49-F238E27FC236}">
                  <a16:creationId xmlns:a16="http://schemas.microsoft.com/office/drawing/2014/main" id="{5B45E96E-4A0C-4431-A3F9-9F2998BC88D2}"/>
                </a:ext>
              </a:extLst>
            </p:cNvPr>
            <p:cNvCxnSpPr/>
            <p:nvPr/>
          </p:nvCxnSpPr>
          <p:spPr>
            <a:xfrm>
              <a:off x="7399288" y="3301123"/>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2" name="Egyenes összekötő nyíllal 131">
              <a:extLst>
                <a:ext uri="{FF2B5EF4-FFF2-40B4-BE49-F238E27FC236}">
                  <a16:creationId xmlns:a16="http://schemas.microsoft.com/office/drawing/2014/main" id="{C32359A7-330A-4956-9293-6C318A91F474}"/>
                </a:ext>
              </a:extLst>
            </p:cNvPr>
            <p:cNvCxnSpPr>
              <a:cxnSpLocks/>
            </p:cNvCxnSpPr>
            <p:nvPr/>
          </p:nvCxnSpPr>
          <p:spPr>
            <a:xfrm>
              <a:off x="10275775" y="3312226"/>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Egyenes összekötő nyíllal 132">
              <a:extLst>
                <a:ext uri="{FF2B5EF4-FFF2-40B4-BE49-F238E27FC236}">
                  <a16:creationId xmlns:a16="http://schemas.microsoft.com/office/drawing/2014/main" id="{B4BE7EF5-ED33-494B-83A6-66513DBFDE23}"/>
                </a:ext>
              </a:extLst>
            </p:cNvPr>
            <p:cNvCxnSpPr>
              <a:cxnSpLocks/>
            </p:cNvCxnSpPr>
            <p:nvPr/>
          </p:nvCxnSpPr>
          <p:spPr>
            <a:xfrm>
              <a:off x="9796414" y="5027105"/>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1434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1000"/>
                                  </p:stCondLst>
                                  <p:childTnLst>
                                    <p:set>
                                      <p:cBhvr>
                                        <p:cTn id="13" dur="1" fill="hold">
                                          <p:stCondLst>
                                            <p:cond delay="0"/>
                                          </p:stCondLst>
                                        </p:cTn>
                                        <p:tgtEl>
                                          <p:spTgt spid="12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500"/>
                                  </p:stCondLst>
                                  <p:childTnLst>
                                    <p:set>
                                      <p:cBhvr>
                                        <p:cTn id="20" dur="1" fill="hold">
                                          <p:stCondLst>
                                            <p:cond delay="0"/>
                                          </p:stCondLst>
                                        </p:cTn>
                                        <p:tgtEl>
                                          <p:spTgt spid="6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7"/>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500"/>
                                  </p:stCondLst>
                                  <p:childTnLst>
                                    <p:set>
                                      <p:cBhvr>
                                        <p:cTn id="27" dur="1" fill="hold">
                                          <p:stCondLst>
                                            <p:cond delay="0"/>
                                          </p:stCondLst>
                                        </p:cTn>
                                        <p:tgtEl>
                                          <p:spTgt spid="11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52"/>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nodeType="afterEffect">
                                  <p:stCondLst>
                                    <p:cond delay="500"/>
                                  </p:stCondLst>
                                  <p:childTnLst>
                                    <p:set>
                                      <p:cBhvr>
                                        <p:cTn id="42" dur="1" fill="hold">
                                          <p:stCondLst>
                                            <p:cond delay="0"/>
                                          </p:stCondLst>
                                        </p:cTn>
                                        <p:tgtEl>
                                          <p:spTgt spid="51"/>
                                        </p:tgtEl>
                                        <p:attrNameLst>
                                          <p:attrName>style.visibility</p:attrName>
                                        </p:attrNameLst>
                                      </p:cBhvr>
                                      <p:to>
                                        <p:strVal val="visible"/>
                                      </p:to>
                                    </p:set>
                                  </p:childTnLst>
                                </p:cTn>
                              </p:par>
                            </p:childTnLst>
                          </p:cTn>
                        </p:par>
                        <p:par>
                          <p:cTn id="43" fill="hold">
                            <p:stCondLst>
                              <p:cond delay="500"/>
                            </p:stCondLst>
                            <p:childTnLst>
                              <p:par>
                                <p:cTn id="44" presetID="1" presetClass="entr" presetSubtype="0" fill="hold" nodeType="afterEffect">
                                  <p:stCondLst>
                                    <p:cond delay="500"/>
                                  </p:stCondLst>
                                  <p:childTnLst>
                                    <p:set>
                                      <p:cBhvr>
                                        <p:cTn id="45" dur="1" fill="hold">
                                          <p:stCondLst>
                                            <p:cond delay="0"/>
                                          </p:stCondLst>
                                        </p:cTn>
                                        <p:tgtEl>
                                          <p:spTgt spid="54"/>
                                        </p:tgtEl>
                                        <p:attrNameLst>
                                          <p:attrName>style.visibility</p:attrName>
                                        </p:attrNameLst>
                                      </p:cBhvr>
                                      <p:to>
                                        <p:strVal val="visible"/>
                                      </p:to>
                                    </p:set>
                                  </p:childTnLst>
                                </p:cTn>
                              </p:par>
                              <p:par>
                                <p:cTn id="46" presetID="1" presetClass="entr" presetSubtype="0" fill="hold" nodeType="withEffect">
                                  <p:stCondLst>
                                    <p:cond delay="500"/>
                                  </p:stCondLst>
                                  <p:childTnLst>
                                    <p:set>
                                      <p:cBhvr>
                                        <p:cTn id="47"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mboid 8">
            <a:extLst>
              <a:ext uri="{FF2B5EF4-FFF2-40B4-BE49-F238E27FC236}">
                <a16:creationId xmlns:a16="http://schemas.microsoft.com/office/drawing/2014/main" id="{9303981B-D5CF-43C9-A7C1-0B73FFD94E32}"/>
              </a:ext>
            </a:extLst>
          </p:cNvPr>
          <p:cNvSpPr/>
          <p:nvPr/>
        </p:nvSpPr>
        <p:spPr>
          <a:xfrm rot="5400000">
            <a:off x="782391" y="3834276"/>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Romboid 15">
            <a:extLst>
              <a:ext uri="{FF2B5EF4-FFF2-40B4-BE49-F238E27FC236}">
                <a16:creationId xmlns:a16="http://schemas.microsoft.com/office/drawing/2014/main" id="{F0ED21D9-8554-4B73-B894-70DC49331CCD}"/>
              </a:ext>
            </a:extLst>
          </p:cNvPr>
          <p:cNvSpPr/>
          <p:nvPr/>
        </p:nvSpPr>
        <p:spPr>
          <a:xfrm rot="5400000">
            <a:off x="-144502" y="3832420"/>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18" name="Csoportba foglalás 17">
            <a:extLst>
              <a:ext uri="{FF2B5EF4-FFF2-40B4-BE49-F238E27FC236}">
                <a16:creationId xmlns:a16="http://schemas.microsoft.com/office/drawing/2014/main" id="{3AE91FA4-98A3-47C4-8D96-8D7730D388E4}"/>
              </a:ext>
            </a:extLst>
          </p:cNvPr>
          <p:cNvGrpSpPr/>
          <p:nvPr/>
        </p:nvGrpSpPr>
        <p:grpSpPr>
          <a:xfrm>
            <a:off x="1950287" y="2987040"/>
            <a:ext cx="1929431" cy="893720"/>
            <a:chOff x="1950287" y="2987040"/>
            <a:chExt cx="1929431" cy="893720"/>
          </a:xfrm>
        </p:grpSpPr>
        <p:cxnSp>
          <p:nvCxnSpPr>
            <p:cNvPr id="11" name="Egyenes összekötő nyíllal 10">
              <a:extLst>
                <a:ext uri="{FF2B5EF4-FFF2-40B4-BE49-F238E27FC236}">
                  <a16:creationId xmlns:a16="http://schemas.microsoft.com/office/drawing/2014/main" id="{BD902C27-2AE2-4458-9C9E-BDB5FAD1F0CF}"/>
                </a:ext>
              </a:extLst>
            </p:cNvPr>
            <p:cNvCxnSpPr>
              <a:cxnSpLocks/>
            </p:cNvCxnSpPr>
            <p:nvPr/>
          </p:nvCxnSpPr>
          <p:spPr>
            <a:xfrm>
              <a:off x="2759958" y="3413760"/>
              <a:ext cx="0" cy="32283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Egyenes összekötő nyíllal 11">
              <a:extLst>
                <a:ext uri="{FF2B5EF4-FFF2-40B4-BE49-F238E27FC236}">
                  <a16:creationId xmlns:a16="http://schemas.microsoft.com/office/drawing/2014/main" id="{A179EEDB-2EC7-4DC7-8466-5C3EE9985500}"/>
                </a:ext>
              </a:extLst>
            </p:cNvPr>
            <p:cNvCxnSpPr>
              <a:cxnSpLocks/>
            </p:cNvCxnSpPr>
            <p:nvPr/>
          </p:nvCxnSpPr>
          <p:spPr>
            <a:xfrm>
              <a:off x="1950287" y="2987040"/>
              <a:ext cx="0" cy="836634"/>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3" name="Ellipszis 12">
              <a:extLst>
                <a:ext uri="{FF2B5EF4-FFF2-40B4-BE49-F238E27FC236}">
                  <a16:creationId xmlns:a16="http://schemas.microsoft.com/office/drawing/2014/main" id="{4CE918CD-262E-4619-9668-A8DE24982FAC}"/>
                </a:ext>
              </a:extLst>
            </p:cNvPr>
            <p:cNvSpPr/>
            <p:nvPr/>
          </p:nvSpPr>
          <p:spPr>
            <a:xfrm>
              <a:off x="2997123" y="2998165"/>
              <a:ext cx="882595" cy="88259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800" dirty="0">
                  <a:solidFill>
                    <a:schemeClr val="tx1"/>
                  </a:solidFill>
                  <a:latin typeface="Times New Roman" panose="02020603050405020304" pitchFamily="18" charset="0"/>
                  <a:cs typeface="Times New Roman" panose="02020603050405020304" pitchFamily="18" charset="0"/>
                </a:rPr>
                <a:t>G</a:t>
              </a:r>
            </a:p>
          </p:txBody>
        </p:sp>
        <p:cxnSp>
          <p:nvCxnSpPr>
            <p:cNvPr id="40" name="Egyenes összekötő nyíllal 39">
              <a:extLst>
                <a:ext uri="{FF2B5EF4-FFF2-40B4-BE49-F238E27FC236}">
                  <a16:creationId xmlns:a16="http://schemas.microsoft.com/office/drawing/2014/main" id="{32D76C39-1F02-4A6F-92E9-D0C547CEF209}"/>
                </a:ext>
              </a:extLst>
            </p:cNvPr>
            <p:cNvCxnSpPr>
              <a:cxnSpLocks/>
            </p:cNvCxnSpPr>
            <p:nvPr/>
          </p:nvCxnSpPr>
          <p:spPr>
            <a:xfrm>
              <a:off x="1950720" y="2995749"/>
              <a:ext cx="1497874"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Egyenes összekötő nyíllal 44">
              <a:extLst>
                <a:ext uri="{FF2B5EF4-FFF2-40B4-BE49-F238E27FC236}">
                  <a16:creationId xmlns:a16="http://schemas.microsoft.com/office/drawing/2014/main" id="{62A9DEA2-BB76-4816-9C24-C7BFE9EE2D7E}"/>
                </a:ext>
              </a:extLst>
            </p:cNvPr>
            <p:cNvCxnSpPr>
              <a:cxnSpLocks/>
            </p:cNvCxnSpPr>
            <p:nvPr/>
          </p:nvCxnSpPr>
          <p:spPr>
            <a:xfrm flipH="1">
              <a:off x="2760617" y="3430754"/>
              <a:ext cx="236506"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4" name="Cím 3">
            <a:extLst>
              <a:ext uri="{FF2B5EF4-FFF2-40B4-BE49-F238E27FC236}">
                <a16:creationId xmlns:a16="http://schemas.microsoft.com/office/drawing/2014/main" id="{F7234C8F-880A-4ECC-83F4-DDD9487B32F5}"/>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Molar conductivity</a:t>
            </a:r>
            <a:endParaRPr lang="hu-HU" dirty="0">
              <a:latin typeface="Times New Roman" panose="02020603050405020304" pitchFamily="18" charset="0"/>
              <a:cs typeface="Times New Roman" panose="02020603050405020304" pitchFamily="18" charset="0"/>
            </a:endParaRPr>
          </a:p>
        </p:txBody>
      </p:sp>
      <p:sp>
        <p:nvSpPr>
          <p:cNvPr id="6" name="Szövegdoboz 5">
            <a:extLst>
              <a:ext uri="{FF2B5EF4-FFF2-40B4-BE49-F238E27FC236}">
                <a16:creationId xmlns:a16="http://schemas.microsoft.com/office/drawing/2014/main" id="{B4CE62E2-C9A3-4933-A27A-E6C216C48D47}"/>
              </a:ext>
            </a:extLst>
          </p:cNvPr>
          <p:cNvSpPr txBox="1"/>
          <p:nvPr/>
        </p:nvSpPr>
        <p:spPr>
          <a:xfrm>
            <a:off x="359109" y="1386136"/>
            <a:ext cx="11469511" cy="1384995"/>
          </a:xfrm>
          <a:prstGeom prst="rect">
            <a:avLst/>
          </a:prstGeom>
          <a:noFill/>
        </p:spPr>
        <p:txBody>
          <a:bodyPr wrap="square" rtlCol="0">
            <a:spAutoFit/>
          </a:bodyPr>
          <a:lstStyle/>
          <a:p>
            <a:r>
              <a:rPr lang="hu-HU" sz="2800" dirty="0" smtClean="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specific </a:t>
            </a:r>
            <a:r>
              <a:rPr lang="en-US" sz="2800" dirty="0">
                <a:latin typeface="Times New Roman" panose="02020603050405020304" pitchFamily="18" charset="0"/>
                <a:cs typeface="Times New Roman" panose="02020603050405020304" pitchFamily="18" charset="0"/>
              </a:rPr>
              <a:t>conductance is not suitable for comparing </a:t>
            </a:r>
            <a:r>
              <a:rPr lang="en-US" sz="2800" dirty="0" smtClean="0">
                <a:latin typeface="Times New Roman" panose="02020603050405020304" pitchFamily="18" charset="0"/>
                <a:cs typeface="Times New Roman" panose="02020603050405020304" pitchFamily="18" charset="0"/>
              </a:rPr>
              <a:t>electrolytes</a:t>
            </a:r>
            <a:r>
              <a:rPr lang="hu-HU"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Another indicator must be </a:t>
            </a:r>
            <a:r>
              <a:rPr lang="hu-HU" sz="2800" dirty="0" smtClean="0">
                <a:latin typeface="Times New Roman" panose="02020603050405020304" pitchFamily="18" charset="0"/>
                <a:cs typeface="Times New Roman" panose="02020603050405020304" pitchFamily="18" charset="0"/>
              </a:rPr>
              <a:t>introduced</a:t>
            </a:r>
            <a:r>
              <a:rPr lang="en-US" sz="2800" dirty="0" smtClean="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for</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which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number of </a:t>
            </a:r>
            <a:r>
              <a:rPr lang="hu-HU" sz="2800" dirty="0" smtClean="0">
                <a:latin typeface="Times New Roman" panose="02020603050405020304" pitchFamily="18" charset="0"/>
                <a:cs typeface="Times New Roman" panose="02020603050405020304" pitchFamily="18" charset="0"/>
              </a:rPr>
              <a:t>conducting </a:t>
            </a:r>
            <a:r>
              <a:rPr lang="en-US" sz="2800" dirty="0" smtClean="0">
                <a:latin typeface="Times New Roman" panose="02020603050405020304" pitchFamily="18" charset="0"/>
                <a:cs typeface="Times New Roman" panose="02020603050405020304" pitchFamily="18" charset="0"/>
              </a:rPr>
              <a:t>particles does </a:t>
            </a:r>
            <a:r>
              <a:rPr lang="en-US" sz="2800" dirty="0">
                <a:latin typeface="Times New Roman" panose="02020603050405020304" pitchFamily="18" charset="0"/>
                <a:cs typeface="Times New Roman" panose="02020603050405020304" pitchFamily="18" charset="0"/>
              </a:rPr>
              <a:t>not </a:t>
            </a:r>
            <a:r>
              <a:rPr lang="en-US" sz="2800" dirty="0" smtClean="0">
                <a:latin typeface="Times New Roman" panose="02020603050405020304" pitchFamily="18" charset="0"/>
                <a:cs typeface="Times New Roman" panose="02020603050405020304" pitchFamily="18" charset="0"/>
              </a:rPr>
              <a:t>change</a:t>
            </a:r>
            <a:r>
              <a:rPr lang="hu-HU" sz="2800" dirty="0">
                <a:latin typeface="Times New Roman" panose="02020603050405020304" pitchFamily="18" charset="0"/>
                <a:cs typeface="Times New Roman" panose="02020603050405020304" pitchFamily="18" charset="0"/>
              </a:rPr>
              <a:t>.</a:t>
            </a:r>
          </a:p>
        </p:txBody>
      </p:sp>
      <p:grpSp>
        <p:nvGrpSpPr>
          <p:cNvPr id="24" name="Csoportba foglalás 23">
            <a:extLst>
              <a:ext uri="{FF2B5EF4-FFF2-40B4-BE49-F238E27FC236}">
                <a16:creationId xmlns:a16="http://schemas.microsoft.com/office/drawing/2014/main" id="{0BA519CB-1929-4B04-A23A-211AAB02CF31}"/>
              </a:ext>
            </a:extLst>
          </p:cNvPr>
          <p:cNvGrpSpPr/>
          <p:nvPr/>
        </p:nvGrpSpPr>
        <p:grpSpPr>
          <a:xfrm>
            <a:off x="693314" y="3086967"/>
            <a:ext cx="3489221" cy="3808077"/>
            <a:chOff x="693314" y="3086967"/>
            <a:chExt cx="3489221" cy="3808077"/>
          </a:xfrm>
        </p:grpSpPr>
        <p:sp>
          <p:nvSpPr>
            <p:cNvPr id="48" name="Szövegdoboz 47">
              <a:extLst>
                <a:ext uri="{FF2B5EF4-FFF2-40B4-BE49-F238E27FC236}">
                  <a16:creationId xmlns:a16="http://schemas.microsoft.com/office/drawing/2014/main" id="{A835DB15-AEDB-44DC-9B92-072A3DDDA0E3}"/>
                </a:ext>
              </a:extLst>
            </p:cNvPr>
            <p:cNvSpPr txBox="1"/>
            <p:nvPr/>
          </p:nvSpPr>
          <p:spPr>
            <a:xfrm>
              <a:off x="3882453" y="623590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grpSp>
          <p:nvGrpSpPr>
            <p:cNvPr id="23" name="Csoportba foglalás 22">
              <a:extLst>
                <a:ext uri="{FF2B5EF4-FFF2-40B4-BE49-F238E27FC236}">
                  <a16:creationId xmlns:a16="http://schemas.microsoft.com/office/drawing/2014/main" id="{4C432527-9E4E-4B53-B4EE-12078E847DF8}"/>
                </a:ext>
              </a:extLst>
            </p:cNvPr>
            <p:cNvGrpSpPr/>
            <p:nvPr/>
          </p:nvGrpSpPr>
          <p:grpSpPr>
            <a:xfrm>
              <a:off x="693314" y="3086967"/>
              <a:ext cx="3067737" cy="3730627"/>
              <a:chOff x="693314" y="3086967"/>
              <a:chExt cx="3067737" cy="3730627"/>
            </a:xfrm>
          </p:grpSpPr>
          <p:cxnSp>
            <p:nvCxnSpPr>
              <p:cNvPr id="26" name="Egyenes összekötő nyíllal 25">
                <a:extLst>
                  <a:ext uri="{FF2B5EF4-FFF2-40B4-BE49-F238E27FC236}">
                    <a16:creationId xmlns:a16="http://schemas.microsoft.com/office/drawing/2014/main" id="{1FD07DCF-1EB3-4501-BCB9-4B4BB92748AB}"/>
                  </a:ext>
                </a:extLst>
              </p:cNvPr>
              <p:cNvCxnSpPr>
                <a:cxnSpLocks/>
              </p:cNvCxnSpPr>
              <p:nvPr/>
            </p:nvCxnSpPr>
            <p:spPr>
              <a:xfrm>
                <a:off x="2838567" y="5278837"/>
                <a:ext cx="922484" cy="61460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Egyenes összekötő nyíllal 26">
                <a:extLst>
                  <a:ext uri="{FF2B5EF4-FFF2-40B4-BE49-F238E27FC236}">
                    <a16:creationId xmlns:a16="http://schemas.microsoft.com/office/drawing/2014/main" id="{5435D138-D159-44DA-BC2C-C1EE7B9BC117}"/>
                  </a:ext>
                </a:extLst>
              </p:cNvPr>
              <p:cNvCxnSpPr>
                <a:cxnSpLocks/>
              </p:cNvCxnSpPr>
              <p:nvPr/>
            </p:nvCxnSpPr>
            <p:spPr>
              <a:xfrm>
                <a:off x="1620218" y="3560834"/>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Egyenes összekötő nyíllal 9">
                <a:extLst>
                  <a:ext uri="{FF2B5EF4-FFF2-40B4-BE49-F238E27FC236}">
                    <a16:creationId xmlns:a16="http://schemas.microsoft.com/office/drawing/2014/main" id="{C1644DE1-4895-4470-95C3-8EEE76B586D1}"/>
                  </a:ext>
                </a:extLst>
              </p:cNvPr>
              <p:cNvCxnSpPr>
                <a:cxnSpLocks/>
              </p:cNvCxnSpPr>
              <p:nvPr/>
            </p:nvCxnSpPr>
            <p:spPr>
              <a:xfrm>
                <a:off x="693541" y="3561139"/>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Egyenes összekötő nyíllal 18">
                <a:extLst>
                  <a:ext uri="{FF2B5EF4-FFF2-40B4-BE49-F238E27FC236}">
                    <a16:creationId xmlns:a16="http://schemas.microsoft.com/office/drawing/2014/main" id="{D4CCF2AC-326C-4F0D-9502-DEF3A194977E}"/>
                  </a:ext>
                </a:extLst>
              </p:cNvPr>
              <p:cNvCxnSpPr>
                <a:cxnSpLocks/>
              </p:cNvCxnSpPr>
              <p:nvPr/>
            </p:nvCxnSpPr>
            <p:spPr>
              <a:xfrm>
                <a:off x="693314" y="4485231"/>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ACB9ACC1-69C0-43D9-A567-130602B38DAC}"/>
                  </a:ext>
                </a:extLst>
              </p:cNvPr>
              <p:cNvCxnSpPr>
                <a:cxnSpLocks/>
              </p:cNvCxnSpPr>
              <p:nvPr/>
            </p:nvCxnSpPr>
            <p:spPr>
              <a:xfrm>
                <a:off x="2830285" y="68132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Egyenes összekötő nyíllal 24">
                <a:extLst>
                  <a:ext uri="{FF2B5EF4-FFF2-40B4-BE49-F238E27FC236}">
                    <a16:creationId xmlns:a16="http://schemas.microsoft.com/office/drawing/2014/main" id="{DB8457EA-C1F4-4858-8AD8-D0025C9C85C0}"/>
                  </a:ext>
                </a:extLst>
              </p:cNvPr>
              <p:cNvCxnSpPr>
                <a:cxnSpLocks/>
              </p:cNvCxnSpPr>
              <p:nvPr/>
            </p:nvCxnSpPr>
            <p:spPr>
              <a:xfrm rot="5400000">
                <a:off x="957999" y="5159471"/>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Egyenes összekötő nyíllal 27">
                <a:extLst>
                  <a:ext uri="{FF2B5EF4-FFF2-40B4-BE49-F238E27FC236}">
                    <a16:creationId xmlns:a16="http://schemas.microsoft.com/office/drawing/2014/main" id="{67FD572F-B500-4EB2-B4E2-8045EF8E995F}"/>
                  </a:ext>
                </a:extLst>
              </p:cNvPr>
              <p:cNvCxnSpPr>
                <a:cxnSpLocks/>
              </p:cNvCxnSpPr>
              <p:nvPr/>
            </p:nvCxnSpPr>
            <p:spPr>
              <a:xfrm>
                <a:off x="2823935" y="589249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Egyenes összekötő nyíllal 28">
                <a:extLst>
                  <a:ext uri="{FF2B5EF4-FFF2-40B4-BE49-F238E27FC236}">
                    <a16:creationId xmlns:a16="http://schemas.microsoft.com/office/drawing/2014/main" id="{82BF3F81-1DE0-483F-9224-832EAC069D6E}"/>
                  </a:ext>
                </a:extLst>
              </p:cNvPr>
              <p:cNvCxnSpPr>
                <a:cxnSpLocks/>
              </p:cNvCxnSpPr>
              <p:nvPr/>
            </p:nvCxnSpPr>
            <p:spPr>
              <a:xfrm>
                <a:off x="2836635" y="49717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Egyenes összekötő nyíllal 29">
                <a:extLst>
                  <a:ext uri="{FF2B5EF4-FFF2-40B4-BE49-F238E27FC236}">
                    <a16:creationId xmlns:a16="http://schemas.microsoft.com/office/drawing/2014/main" id="{B5DCFB6D-ED2C-4042-9D50-C8A8D654787E}"/>
                  </a:ext>
                </a:extLst>
              </p:cNvPr>
              <p:cNvCxnSpPr>
                <a:cxnSpLocks/>
              </p:cNvCxnSpPr>
              <p:nvPr/>
            </p:nvCxnSpPr>
            <p:spPr>
              <a:xfrm rot="5400000">
                <a:off x="291792" y="4728396"/>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Egyenes összekötő nyíllal 30">
                <a:extLst>
                  <a:ext uri="{FF2B5EF4-FFF2-40B4-BE49-F238E27FC236}">
                    <a16:creationId xmlns:a16="http://schemas.microsoft.com/office/drawing/2014/main" id="{6EBE25BB-2B5E-459E-B723-87F0CC634E05}"/>
                  </a:ext>
                </a:extLst>
              </p:cNvPr>
              <p:cNvCxnSpPr>
                <a:cxnSpLocks/>
              </p:cNvCxnSpPr>
              <p:nvPr/>
            </p:nvCxnSpPr>
            <p:spPr>
              <a:xfrm rot="5400000">
                <a:off x="-352641" y="4292967"/>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Egyenes összekötő nyíllal 31">
                <a:extLst>
                  <a:ext uri="{FF2B5EF4-FFF2-40B4-BE49-F238E27FC236}">
                    <a16:creationId xmlns:a16="http://schemas.microsoft.com/office/drawing/2014/main" id="{4296766D-F7A1-4FC5-B8E2-0E7D97275EAF}"/>
                  </a:ext>
                </a:extLst>
              </p:cNvPr>
              <p:cNvCxnSpPr>
                <a:cxnSpLocks/>
              </p:cNvCxnSpPr>
              <p:nvPr/>
            </p:nvCxnSpPr>
            <p:spPr>
              <a:xfrm rot="5400000">
                <a:off x="1881114" y="5159463"/>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Egyenes összekötő nyíllal 32">
                <a:extLst>
                  <a:ext uri="{FF2B5EF4-FFF2-40B4-BE49-F238E27FC236}">
                    <a16:creationId xmlns:a16="http://schemas.microsoft.com/office/drawing/2014/main" id="{8704A523-52D6-4F9C-82BA-02AFE202A251}"/>
                  </a:ext>
                </a:extLst>
              </p:cNvPr>
              <p:cNvCxnSpPr>
                <a:cxnSpLocks/>
              </p:cNvCxnSpPr>
              <p:nvPr/>
            </p:nvCxnSpPr>
            <p:spPr>
              <a:xfrm>
                <a:off x="2828289" y="6367107"/>
                <a:ext cx="25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4" name="Egyenes összekötő nyíllal 33">
                <a:extLst>
                  <a:ext uri="{FF2B5EF4-FFF2-40B4-BE49-F238E27FC236}">
                    <a16:creationId xmlns:a16="http://schemas.microsoft.com/office/drawing/2014/main" id="{02E4527F-C009-48D1-B5BB-2C90756A1770}"/>
                  </a:ext>
                </a:extLst>
              </p:cNvPr>
              <p:cNvCxnSpPr>
                <a:cxnSpLocks/>
              </p:cNvCxnSpPr>
              <p:nvPr/>
            </p:nvCxnSpPr>
            <p:spPr>
              <a:xfrm rot="5400000">
                <a:off x="2114908" y="3828392"/>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7" name="Egyenes összekötő nyíllal 36">
                <a:extLst>
                  <a:ext uri="{FF2B5EF4-FFF2-40B4-BE49-F238E27FC236}">
                    <a16:creationId xmlns:a16="http://schemas.microsoft.com/office/drawing/2014/main" id="{5E1C5B00-8F33-4AE5-8307-EE49D16B0B88}"/>
                  </a:ext>
                </a:extLst>
              </p:cNvPr>
              <p:cNvCxnSpPr>
                <a:cxnSpLocks/>
              </p:cNvCxnSpPr>
              <p:nvPr/>
            </p:nvCxnSpPr>
            <p:spPr>
              <a:xfrm rot="5400000">
                <a:off x="1474826" y="3400414"/>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49" name="Szövegdoboz 48">
                <a:extLst>
                  <a:ext uri="{FF2B5EF4-FFF2-40B4-BE49-F238E27FC236}">
                    <a16:creationId xmlns:a16="http://schemas.microsoft.com/office/drawing/2014/main" id="{15F3A396-E453-429F-A01D-11D9A34DEF48}"/>
                  </a:ext>
                </a:extLst>
              </p:cNvPr>
              <p:cNvSpPr txBox="1"/>
              <p:nvPr/>
            </p:nvSpPr>
            <p:spPr>
              <a:xfrm>
                <a:off x="3075485" y="644826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grpSp>
        <p:sp>
          <p:nvSpPr>
            <p:cNvPr id="50" name="Szövegdoboz 49">
              <a:extLst>
                <a:ext uri="{FF2B5EF4-FFF2-40B4-BE49-F238E27FC236}">
                  <a16:creationId xmlns:a16="http://schemas.microsoft.com/office/drawing/2014/main" id="{70165D77-E653-49B0-B06C-5CFA44900107}"/>
                </a:ext>
              </a:extLst>
            </p:cNvPr>
            <p:cNvSpPr txBox="1"/>
            <p:nvPr/>
          </p:nvSpPr>
          <p:spPr>
            <a:xfrm>
              <a:off x="2193561" y="652571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grpSp>
      <p:grpSp>
        <p:nvGrpSpPr>
          <p:cNvPr id="22" name="Csoportba foglalás 21">
            <a:extLst>
              <a:ext uri="{FF2B5EF4-FFF2-40B4-BE49-F238E27FC236}">
                <a16:creationId xmlns:a16="http://schemas.microsoft.com/office/drawing/2014/main" id="{EA889ADA-9E45-43C2-AB75-FA59E85C9D19}"/>
              </a:ext>
            </a:extLst>
          </p:cNvPr>
          <p:cNvGrpSpPr/>
          <p:nvPr/>
        </p:nvGrpSpPr>
        <p:grpSpPr>
          <a:xfrm>
            <a:off x="1581765" y="3403524"/>
            <a:ext cx="1358500" cy="1114234"/>
            <a:chOff x="1581765" y="3403524"/>
            <a:chExt cx="1358500" cy="1114234"/>
          </a:xfrm>
        </p:grpSpPr>
        <p:sp>
          <p:nvSpPr>
            <p:cNvPr id="15" name="Szövegdoboz 14">
              <a:extLst>
                <a:ext uri="{FF2B5EF4-FFF2-40B4-BE49-F238E27FC236}">
                  <a16:creationId xmlns:a16="http://schemas.microsoft.com/office/drawing/2014/main" id="{62EE4D0D-7909-4074-9DAD-EDFABA9C8D7A}"/>
                </a:ext>
              </a:extLst>
            </p:cNvPr>
            <p:cNvSpPr txBox="1"/>
            <p:nvPr/>
          </p:nvSpPr>
          <p:spPr>
            <a:xfrm>
              <a:off x="2519957" y="3403524"/>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sp>
          <p:nvSpPr>
            <p:cNvPr id="14" name="Szövegdoboz 13">
              <a:extLst>
                <a:ext uri="{FF2B5EF4-FFF2-40B4-BE49-F238E27FC236}">
                  <a16:creationId xmlns:a16="http://schemas.microsoft.com/office/drawing/2014/main" id="{F5DFE4FB-5171-48AD-9B41-8B38BC6781B7}"/>
                </a:ext>
              </a:extLst>
            </p:cNvPr>
            <p:cNvSpPr txBox="1"/>
            <p:nvPr/>
          </p:nvSpPr>
          <p:spPr>
            <a:xfrm>
              <a:off x="1581765" y="3502095"/>
              <a:ext cx="567784" cy="1015663"/>
            </a:xfrm>
            <a:prstGeom prst="rect">
              <a:avLst/>
            </a:prstGeom>
            <a:noFill/>
          </p:spPr>
          <p:txBody>
            <a:bodyPr wrap="none" rtlCol="0">
              <a:spAutoFit/>
            </a:bodyPr>
            <a:lstStyle/>
            <a:p>
              <a:r>
                <a:rPr lang="hu-HU" sz="6000" dirty="0">
                  <a:solidFill>
                    <a:srgbClr val="FF0000"/>
                  </a:solidFill>
                </a:rPr>
                <a:t>+</a:t>
              </a:r>
            </a:p>
          </p:txBody>
        </p:sp>
      </p:grpSp>
      <p:sp>
        <p:nvSpPr>
          <p:cNvPr id="51" name="Szövegdoboz 50">
            <a:extLst>
              <a:ext uri="{FF2B5EF4-FFF2-40B4-BE49-F238E27FC236}">
                <a16:creationId xmlns:a16="http://schemas.microsoft.com/office/drawing/2014/main" id="{34447BD2-31FC-42F3-A000-FDEE6AEED2EF}"/>
              </a:ext>
            </a:extLst>
          </p:cNvPr>
          <p:cNvSpPr txBox="1"/>
          <p:nvPr/>
        </p:nvSpPr>
        <p:spPr>
          <a:xfrm>
            <a:off x="4349646" y="2381466"/>
            <a:ext cx="7783122" cy="1815882"/>
          </a:xfrm>
          <a:prstGeom prst="rect">
            <a:avLst/>
          </a:prstGeom>
          <a:noFill/>
        </p:spPr>
        <p:txBody>
          <a:bodyPr wrap="square" rtlCol="0">
            <a:spAutoFit/>
          </a:bodyPr>
          <a:lstStyle/>
          <a:p>
            <a:r>
              <a:rPr lang="hu-HU" sz="2800" dirty="0" smtClean="0">
                <a:latin typeface="Times New Roman" panose="02020603050405020304" pitchFamily="18" charset="0"/>
                <a:cs typeface="Times New Roman" panose="02020603050405020304" pitchFamily="18" charset="0"/>
              </a:rPr>
              <a:t>Apply</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n=1 </a:t>
            </a:r>
            <a:r>
              <a:rPr lang="en-US" sz="2800" dirty="0" err="1" smtClean="0">
                <a:latin typeface="Times New Roman" panose="02020603050405020304" pitchFamily="18" charset="0"/>
                <a:cs typeface="Times New Roman" panose="02020603050405020304" pitchFamily="18" charset="0"/>
              </a:rPr>
              <a:t>mol</a:t>
            </a:r>
            <a:r>
              <a:rPr lang="hu-HU" sz="2800" dirty="0" smtClean="0">
                <a:latin typeface="Times New Roman" panose="02020603050405020304" pitchFamily="18" charset="0"/>
                <a:cs typeface="Times New Roman" panose="02020603050405020304" pitchFamily="18" charset="0"/>
              </a:rPr>
              <a:t>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of electrolyte between the two plates, and then dilute it with solvent. The measured conductivity can be calculated from the specific conductivity and the concentration of the </a:t>
            </a:r>
            <a:r>
              <a:rPr lang="en-US" sz="2800" dirty="0" smtClean="0">
                <a:latin typeface="Times New Roman" panose="02020603050405020304" pitchFamily="18" charset="0"/>
                <a:cs typeface="Times New Roman" panose="02020603050405020304" pitchFamily="18" charset="0"/>
              </a:rPr>
              <a:t>solution</a:t>
            </a:r>
            <a:r>
              <a:rPr lang="hu-HU" sz="2800"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52" name="Szövegdoboz 51">
                <a:extLst>
                  <a:ext uri="{FF2B5EF4-FFF2-40B4-BE49-F238E27FC236}">
                    <a16:creationId xmlns:a16="http://schemas.microsoft.com/office/drawing/2014/main" id="{6772F6B1-FDB8-4C53-A75F-30D4F85CFBBA}"/>
                  </a:ext>
                </a:extLst>
              </p:cNvPr>
              <p:cNvSpPr txBox="1"/>
              <p:nvPr/>
            </p:nvSpPr>
            <p:spPr>
              <a:xfrm>
                <a:off x="6096000" y="4230455"/>
                <a:ext cx="5940921" cy="8908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b="0" i="1" smtClean="0">
                          <a:latin typeface="Cambria Math" panose="02040503050406030204" pitchFamily="18" charset="0"/>
                        </a:rPr>
                        <m:t>𝑐</m:t>
                      </m:r>
                      <m:r>
                        <a:rPr lang="hu-HU" sz="2800" b="0" i="1" smtClean="0">
                          <a:latin typeface="Cambria Math" panose="02040503050406030204" pitchFamily="18" charset="0"/>
                        </a:rPr>
                        <m:t>=</m:t>
                      </m:r>
                      <m:f>
                        <m:fPr>
                          <m:ctrlPr>
                            <a:rPr lang="hu-HU" sz="2800" b="0" i="1" smtClean="0">
                              <a:latin typeface="Cambria Math" panose="02040503050406030204" pitchFamily="18" charset="0"/>
                            </a:rPr>
                          </m:ctrlPr>
                        </m:fPr>
                        <m:num>
                          <m:r>
                            <a:rPr lang="hu-HU" sz="2800" b="0" i="1" smtClean="0">
                              <a:latin typeface="Cambria Math" panose="02040503050406030204" pitchFamily="18" charset="0"/>
                            </a:rPr>
                            <m:t>1 </m:t>
                          </m:r>
                          <m:r>
                            <a:rPr lang="hu-HU" sz="2800" b="0" i="1" smtClean="0">
                              <a:latin typeface="Cambria Math" panose="02040503050406030204" pitchFamily="18" charset="0"/>
                            </a:rPr>
                            <m:t>𝑚𝑜𝑙</m:t>
                          </m:r>
                        </m:num>
                        <m:den>
                          <m:sSub>
                            <m:sSubPr>
                              <m:ctrlPr>
                                <a:rPr lang="hu-HU" sz="2800" b="0" i="1" smtClean="0">
                                  <a:latin typeface="Cambria Math" panose="02040503050406030204" pitchFamily="18" charset="0"/>
                                </a:rPr>
                              </m:ctrlPr>
                            </m:sSubPr>
                            <m:e>
                              <m:r>
                                <a:rPr lang="hu-HU" sz="2800" b="0" i="1" smtClean="0">
                                  <a:latin typeface="Cambria Math" panose="02040503050406030204" pitchFamily="18" charset="0"/>
                                </a:rPr>
                                <m:t>𝑉</m:t>
                              </m:r>
                            </m:e>
                            <m:sub>
                              <m:r>
                                <a:rPr lang="hu-HU" sz="2800" b="0" i="1" smtClean="0">
                                  <a:latin typeface="Cambria Math" panose="02040503050406030204" pitchFamily="18" charset="0"/>
                                </a:rPr>
                                <m:t>𝑐</m:t>
                              </m:r>
                            </m:sub>
                          </m:sSub>
                        </m:den>
                      </m:f>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𝑉</m:t>
                          </m:r>
                        </m:e>
                        <m:sub>
                          <m:r>
                            <a:rPr lang="hu-HU" sz="2800" b="0" i="1" smtClean="0">
                              <a:latin typeface="Cambria Math" panose="02040503050406030204" pitchFamily="18" charset="0"/>
                              <a:ea typeface="Cambria Math" panose="02040503050406030204" pitchFamily="18" charset="0"/>
                            </a:rPr>
                            <m:t>𝑐</m:t>
                          </m:r>
                        </m:sub>
                      </m:sSub>
                      <m:r>
                        <a:rPr lang="hu-HU" sz="2800" b="0" i="1" smtClean="0">
                          <a:latin typeface="Cambria Math" panose="02040503050406030204" pitchFamily="18" charset="0"/>
                          <a:ea typeface="Cambria Math" panose="02040503050406030204" pitchFamily="18" charset="0"/>
                        </a:rPr>
                        <m:t>=</m:t>
                      </m:r>
                      <m:f>
                        <m:fPr>
                          <m:ctrlPr>
                            <a:rPr lang="hu-HU" sz="2800" b="0" i="1" smtClean="0">
                              <a:latin typeface="Cambria Math" panose="02040503050406030204" pitchFamily="18" charset="0"/>
                              <a:ea typeface="Cambria Math" panose="02040503050406030204" pitchFamily="18" charset="0"/>
                            </a:rPr>
                          </m:ctrlPr>
                        </m:fPr>
                        <m:num>
                          <m:r>
                            <a:rPr lang="hu-HU" sz="2800" b="0" i="1" smtClean="0">
                              <a:latin typeface="Cambria Math" panose="02040503050406030204" pitchFamily="18" charset="0"/>
                              <a:ea typeface="Cambria Math" panose="02040503050406030204" pitchFamily="18" charset="0"/>
                            </a:rPr>
                            <m:t>1 </m:t>
                          </m:r>
                          <m:r>
                            <a:rPr lang="hu-HU" sz="2800" b="0" i="1" smtClean="0">
                              <a:latin typeface="Cambria Math" panose="02040503050406030204" pitchFamily="18" charset="0"/>
                              <a:ea typeface="Cambria Math" panose="02040503050406030204" pitchFamily="18" charset="0"/>
                            </a:rPr>
                            <m:t>𝑚𝑜𝑙</m:t>
                          </m:r>
                        </m:num>
                        <m:den>
                          <m:r>
                            <a:rPr lang="hu-HU" sz="2800" b="0" i="1" smtClean="0">
                              <a:latin typeface="Cambria Math" panose="02040503050406030204" pitchFamily="18" charset="0"/>
                              <a:ea typeface="Cambria Math" panose="02040503050406030204" pitchFamily="18" charset="0"/>
                            </a:rPr>
                            <m:t>𝑐</m:t>
                          </m:r>
                        </m:den>
                      </m:f>
                      <m:r>
                        <a:rPr lang="hu-HU" sz="2800" b="0" i="1" smtClean="0">
                          <a:latin typeface="Cambria Math" panose="02040503050406030204" pitchFamily="18" charset="0"/>
                          <a:ea typeface="Cambria Math" panose="02040503050406030204" pitchFamily="18" charset="0"/>
                        </a:rPr>
                        <m:t>=</m:t>
                      </m:r>
                      <m:sSub>
                        <m:sSubPr>
                          <m:ctrlPr>
                            <a:rPr lang="hu-HU" sz="280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𝐴</m:t>
                          </m:r>
                        </m:e>
                        <m:sub>
                          <m:r>
                            <a:rPr lang="hu-HU" sz="2800" b="0" i="1" smtClean="0">
                              <a:latin typeface="Cambria Math" panose="02040503050406030204" pitchFamily="18" charset="0"/>
                              <a:ea typeface="Cambria Math" panose="02040503050406030204" pitchFamily="18" charset="0"/>
                            </a:rPr>
                            <m:t>𝑐</m:t>
                          </m:r>
                        </m:sub>
                      </m:sSub>
                      <m:r>
                        <a:rPr lang="hu-HU" sz="2800" i="1" smtClean="0">
                          <a:latin typeface="Cambria Math" panose="02040503050406030204" pitchFamily="18" charset="0"/>
                          <a:ea typeface="Cambria Math" panose="02040503050406030204" pitchFamily="18" charset="0"/>
                        </a:rPr>
                        <m:t>∙</m:t>
                      </m:r>
                      <m:r>
                        <a:rPr lang="hu-HU" sz="2800" b="0" i="1" smtClean="0">
                          <a:latin typeface="Cambria Math" panose="02040503050406030204" pitchFamily="18" charset="0"/>
                          <a:ea typeface="Cambria Math" panose="02040503050406030204" pitchFamily="18" charset="0"/>
                        </a:rPr>
                        <m:t>1=</m:t>
                      </m:r>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𝐴</m:t>
                          </m:r>
                        </m:e>
                        <m:sub>
                          <m:r>
                            <a:rPr lang="hu-HU" sz="2800" i="1">
                              <a:latin typeface="Cambria Math" panose="02040503050406030204" pitchFamily="18" charset="0"/>
                              <a:ea typeface="Cambria Math" panose="02040503050406030204" pitchFamily="18" charset="0"/>
                            </a:rPr>
                            <m:t>𝑐</m:t>
                          </m:r>
                        </m:sub>
                      </m:sSub>
                    </m:oMath>
                  </m:oMathPara>
                </a14:m>
                <a:endParaRPr lang="hu-HU" sz="2800" dirty="0"/>
              </a:p>
            </p:txBody>
          </p:sp>
        </mc:Choice>
        <mc:Fallback xmlns="">
          <p:sp>
            <p:nvSpPr>
              <p:cNvPr id="52" name="Szövegdoboz 51">
                <a:extLst>
                  <a:ext uri="{FF2B5EF4-FFF2-40B4-BE49-F238E27FC236}">
                    <a16:creationId xmlns:a16="http://schemas.microsoft.com/office/drawing/2014/main" id="{6772F6B1-FDB8-4C53-A75F-30D4F85CFBBA}"/>
                  </a:ext>
                </a:extLst>
              </p:cNvPr>
              <p:cNvSpPr txBox="1">
                <a:spLocks noRot="1" noChangeAspect="1" noMove="1" noResize="1" noEditPoints="1" noAdjustHandles="1" noChangeArrowheads="1" noChangeShapeType="1" noTextEdit="1"/>
              </p:cNvSpPr>
              <p:nvPr/>
            </p:nvSpPr>
            <p:spPr>
              <a:xfrm>
                <a:off x="6096000" y="4230455"/>
                <a:ext cx="5940921" cy="890821"/>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4" name="Szövegdoboz 53">
                <a:extLst>
                  <a:ext uri="{FF2B5EF4-FFF2-40B4-BE49-F238E27FC236}">
                    <a16:creationId xmlns:a16="http://schemas.microsoft.com/office/drawing/2014/main" id="{5439A2F2-D868-479E-9AB7-3778832BB641}"/>
                  </a:ext>
                </a:extLst>
              </p:cNvPr>
              <p:cNvSpPr txBox="1"/>
              <p:nvPr/>
            </p:nvSpPr>
            <p:spPr>
              <a:xfrm>
                <a:off x="3957173" y="5048694"/>
                <a:ext cx="5199308" cy="10083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𝑐</m:t>
                          </m:r>
                        </m:sub>
                      </m:sSub>
                      <m:r>
                        <a:rPr lang="hu-HU" sz="3200" b="0" i="1" smtClean="0">
                          <a:latin typeface="Cambria Math" panose="02040503050406030204" pitchFamily="18" charset="0"/>
                          <a:ea typeface="Cambria Math" panose="02040503050406030204" pitchFamily="18" charset="0"/>
                        </a:rPr>
                        <m:t>=</m:t>
                      </m:r>
                      <m:sSub>
                        <m:sSubPr>
                          <m:ctrlPr>
                            <a:rPr lang="hu-HU" sz="320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𝐺</m:t>
                          </m:r>
                        </m:e>
                        <m:sub>
                          <m:r>
                            <a:rPr lang="hu-HU" sz="3200" b="0" i="1" smtClean="0">
                              <a:latin typeface="Cambria Math" panose="02040503050406030204" pitchFamily="18" charset="0"/>
                              <a:ea typeface="Cambria Math" panose="02040503050406030204" pitchFamily="18" charset="0"/>
                            </a:rPr>
                            <m:t>𝑐</m:t>
                          </m:r>
                        </m:sub>
                      </m:sSub>
                      <m:r>
                        <a:rPr lang="hu-HU" sz="3200" i="1" smtClean="0">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1</m:t>
                          </m:r>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𝐴</m:t>
                              </m:r>
                            </m:e>
                            <m:sub>
                              <m:r>
                                <a:rPr lang="hu-HU" sz="3200" i="1">
                                  <a:latin typeface="Cambria Math" panose="02040503050406030204" pitchFamily="18" charset="0"/>
                                  <a:ea typeface="Cambria Math" panose="02040503050406030204" pitchFamily="18" charset="0"/>
                                </a:rPr>
                                <m:t>𝑐</m:t>
                              </m:r>
                            </m:sub>
                          </m:sSub>
                        </m:den>
                      </m:f>
                      <m:r>
                        <a:rPr lang="hu-HU" sz="3200" b="0" i="1" smtClean="0">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𝐺</m:t>
                          </m:r>
                        </m:e>
                        <m:sub>
                          <m:r>
                            <a:rPr lang="hu-HU" sz="3200" i="1">
                              <a:latin typeface="Cambria Math" panose="02040503050406030204" pitchFamily="18" charset="0"/>
                              <a:ea typeface="Cambria Math" panose="02040503050406030204" pitchFamily="18" charset="0"/>
                            </a:rPr>
                            <m:t>𝑐</m:t>
                          </m:r>
                        </m:sub>
                      </m:sSub>
                      <m:r>
                        <a:rPr lang="hu-HU" sz="3200" i="1">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1</m:t>
                          </m:r>
                        </m:num>
                        <m:den>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𝑉</m:t>
                              </m:r>
                            </m:e>
                            <m:sub>
                              <m:r>
                                <a:rPr lang="hu-HU" sz="3200" i="1">
                                  <a:latin typeface="Cambria Math" panose="02040503050406030204" pitchFamily="18" charset="0"/>
                                  <a:ea typeface="Cambria Math" panose="02040503050406030204" pitchFamily="18" charset="0"/>
                                </a:rPr>
                                <m:t>𝑐</m:t>
                              </m:r>
                            </m:sub>
                          </m:sSub>
                        </m:den>
                      </m:f>
                      <m:r>
                        <a:rPr lang="hu-HU" sz="3200" b="0" i="0" smtClean="0">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𝐺</m:t>
                          </m:r>
                        </m:e>
                        <m:sub>
                          <m:r>
                            <a:rPr lang="hu-HU" sz="3200" i="1">
                              <a:latin typeface="Cambria Math" panose="02040503050406030204" pitchFamily="18" charset="0"/>
                              <a:ea typeface="Cambria Math" panose="02040503050406030204" pitchFamily="18" charset="0"/>
                            </a:rPr>
                            <m:t>𝑐</m:t>
                          </m:r>
                        </m:sub>
                      </m:sSub>
                      <m:r>
                        <a:rPr lang="hu-HU" sz="3200" i="1">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𝑐</m:t>
                      </m:r>
                    </m:oMath>
                  </m:oMathPara>
                </a14:m>
                <a:endParaRPr lang="hu-HU" sz="3200" dirty="0"/>
              </a:p>
            </p:txBody>
          </p:sp>
        </mc:Choice>
        <mc:Fallback xmlns="">
          <p:sp>
            <p:nvSpPr>
              <p:cNvPr id="54" name="Szövegdoboz 53">
                <a:extLst>
                  <a:ext uri="{FF2B5EF4-FFF2-40B4-BE49-F238E27FC236}">
                    <a16:creationId xmlns:a16="http://schemas.microsoft.com/office/drawing/2014/main" id="{5439A2F2-D868-479E-9AB7-3778832BB641}"/>
                  </a:ext>
                </a:extLst>
              </p:cNvPr>
              <p:cNvSpPr txBox="1">
                <a:spLocks noRot="1" noChangeAspect="1" noMove="1" noResize="1" noEditPoints="1" noAdjustHandles="1" noChangeArrowheads="1" noChangeShapeType="1" noTextEdit="1"/>
              </p:cNvSpPr>
              <p:nvPr/>
            </p:nvSpPr>
            <p:spPr>
              <a:xfrm>
                <a:off x="3957173" y="5048694"/>
                <a:ext cx="5199308" cy="1008353"/>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5" name="Szövegdoboz 54">
                <a:extLst>
                  <a:ext uri="{FF2B5EF4-FFF2-40B4-BE49-F238E27FC236}">
                    <a16:creationId xmlns:a16="http://schemas.microsoft.com/office/drawing/2014/main" id="{06D2AC90-4E2F-4A55-9B2E-16AD587D5423}"/>
                  </a:ext>
                </a:extLst>
              </p:cNvPr>
              <p:cNvSpPr txBox="1"/>
              <p:nvPr/>
            </p:nvSpPr>
            <p:spPr>
              <a:xfrm>
                <a:off x="9197562" y="5109556"/>
                <a:ext cx="2956579" cy="9490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600" i="1" smtClean="0">
                              <a:solidFill>
                                <a:srgbClr val="FF0000"/>
                              </a:solidFill>
                              <a:latin typeface="Cambria Math" panose="02040503050406030204" pitchFamily="18" charset="0"/>
                              <a:ea typeface="Cambria Math" panose="02040503050406030204" pitchFamily="18" charset="0"/>
                            </a:rPr>
                          </m:ctrlPr>
                        </m:sSubPr>
                        <m:e>
                          <m:r>
                            <a:rPr lang="hu-HU" sz="3600" b="0" i="1" smtClean="0">
                              <a:solidFill>
                                <a:srgbClr val="FF0000"/>
                              </a:solidFill>
                              <a:latin typeface="Cambria Math" panose="02040503050406030204" pitchFamily="18" charset="0"/>
                              <a:ea typeface="Cambria Math" panose="02040503050406030204" pitchFamily="18" charset="0"/>
                            </a:rPr>
                            <m:t>𝐺</m:t>
                          </m:r>
                        </m:e>
                        <m:sub>
                          <m:r>
                            <a:rPr lang="hu-HU" sz="3600" b="0" i="1" smtClean="0">
                              <a:solidFill>
                                <a:srgbClr val="FF0000"/>
                              </a:solidFill>
                              <a:latin typeface="Cambria Math" panose="02040503050406030204" pitchFamily="18" charset="0"/>
                              <a:ea typeface="Cambria Math" panose="02040503050406030204" pitchFamily="18" charset="0"/>
                            </a:rPr>
                            <m:t>𝑐</m:t>
                          </m:r>
                        </m:sub>
                      </m:sSub>
                      <m:r>
                        <a:rPr lang="hu-HU" sz="3600" b="0" i="1" smtClean="0">
                          <a:solidFill>
                            <a:srgbClr val="FF0000"/>
                          </a:solidFill>
                          <a:latin typeface="Cambria Math" panose="02040503050406030204" pitchFamily="18" charset="0"/>
                          <a:ea typeface="Cambria Math" panose="02040503050406030204" pitchFamily="18" charset="0"/>
                        </a:rPr>
                        <m:t>=</m:t>
                      </m:r>
                      <m:f>
                        <m:fPr>
                          <m:ctrlPr>
                            <a:rPr lang="hu-HU" sz="3600" i="1">
                              <a:solidFill>
                                <a:srgbClr val="FF0000"/>
                              </a:solidFill>
                              <a:latin typeface="Cambria Math" panose="02040503050406030204" pitchFamily="18" charset="0"/>
                              <a:ea typeface="Cambria Math" panose="02040503050406030204" pitchFamily="18" charset="0"/>
                            </a:rPr>
                          </m:ctrlPr>
                        </m:fPr>
                        <m:num>
                          <m:sSub>
                            <m:sSubPr>
                              <m:ctrlPr>
                                <a:rPr lang="hu-HU" sz="3600" i="1">
                                  <a:solidFill>
                                    <a:srgbClr val="FF0000"/>
                                  </a:solidFill>
                                  <a:latin typeface="Cambria Math" panose="02040503050406030204" pitchFamily="18" charset="0"/>
                                  <a:ea typeface="Cambria Math" panose="02040503050406030204" pitchFamily="18" charset="0"/>
                                </a:rPr>
                              </m:ctrlPr>
                            </m:sSubPr>
                            <m:e>
                              <m:r>
                                <a:rPr lang="hu-HU" sz="3600" i="1">
                                  <a:solidFill>
                                    <a:srgbClr val="FF0000"/>
                                  </a:solidFill>
                                  <a:latin typeface="Cambria Math" panose="02040503050406030204" pitchFamily="18" charset="0"/>
                                  <a:ea typeface="Cambria Math" panose="02040503050406030204" pitchFamily="18" charset="0"/>
                                </a:rPr>
                                <m:t>𝜅</m:t>
                              </m:r>
                            </m:e>
                            <m:sub>
                              <m:r>
                                <a:rPr lang="hu-HU" sz="3600" i="1">
                                  <a:solidFill>
                                    <a:srgbClr val="FF0000"/>
                                  </a:solidFill>
                                  <a:latin typeface="Cambria Math" panose="02040503050406030204" pitchFamily="18" charset="0"/>
                                  <a:ea typeface="Cambria Math" panose="02040503050406030204" pitchFamily="18" charset="0"/>
                                </a:rPr>
                                <m:t>𝑐</m:t>
                              </m:r>
                            </m:sub>
                          </m:sSub>
                        </m:num>
                        <m:den>
                          <m:r>
                            <a:rPr lang="hu-HU" sz="3600" b="0" i="1" smtClean="0">
                              <a:solidFill>
                                <a:srgbClr val="FF0000"/>
                              </a:solidFill>
                              <a:latin typeface="Cambria Math" panose="02040503050406030204" pitchFamily="18" charset="0"/>
                              <a:ea typeface="Cambria Math" panose="02040503050406030204" pitchFamily="18" charset="0"/>
                            </a:rPr>
                            <m:t>𝑐</m:t>
                          </m:r>
                        </m:den>
                      </m:f>
                      <m:r>
                        <a:rPr lang="hu-HU" sz="3600" b="0" i="1" smtClean="0">
                          <a:solidFill>
                            <a:srgbClr val="FF0000"/>
                          </a:solidFill>
                          <a:latin typeface="Cambria Math" panose="02040503050406030204" pitchFamily="18" charset="0"/>
                          <a:ea typeface="Cambria Math" panose="02040503050406030204" pitchFamily="18" charset="0"/>
                        </a:rPr>
                        <m:t>=</m:t>
                      </m:r>
                      <m:sSub>
                        <m:sSubPr>
                          <m:ctrlPr>
                            <a:rPr lang="hu-HU" sz="3600" b="0" i="1" smtClean="0">
                              <a:solidFill>
                                <a:srgbClr val="FF0000"/>
                              </a:solidFill>
                              <a:latin typeface="Cambria Math" panose="02040503050406030204" pitchFamily="18" charset="0"/>
                              <a:ea typeface="Cambria Math" panose="02040503050406030204" pitchFamily="18" charset="0"/>
                            </a:rPr>
                          </m:ctrlPr>
                        </m:sSubPr>
                        <m:e>
                          <m:r>
                            <m:rPr>
                              <m:sty m:val="p"/>
                            </m:rPr>
                            <a:rPr lang="el-GR" sz="3600" b="0" i="1" smtClean="0">
                              <a:solidFill>
                                <a:srgbClr val="FF0000"/>
                              </a:solidFill>
                              <a:latin typeface="Cambria Math" panose="02040503050406030204" pitchFamily="18" charset="0"/>
                              <a:ea typeface="Cambria Math" panose="02040503050406030204" pitchFamily="18" charset="0"/>
                            </a:rPr>
                            <m:t>Λ</m:t>
                          </m:r>
                        </m:e>
                        <m:sub>
                          <m:r>
                            <a:rPr lang="hu-HU" sz="3600" b="0" i="1" smtClean="0">
                              <a:solidFill>
                                <a:srgbClr val="FF0000"/>
                              </a:solidFill>
                              <a:latin typeface="Cambria Math" panose="02040503050406030204" pitchFamily="18" charset="0"/>
                              <a:ea typeface="Cambria Math" panose="02040503050406030204" pitchFamily="18" charset="0"/>
                            </a:rPr>
                            <m:t>𝑚</m:t>
                          </m:r>
                        </m:sub>
                      </m:sSub>
                    </m:oMath>
                  </m:oMathPara>
                </a14:m>
                <a:endParaRPr lang="hu-HU" sz="3600" dirty="0">
                  <a:solidFill>
                    <a:srgbClr val="FF0000"/>
                  </a:solidFill>
                </a:endParaRPr>
              </a:p>
            </p:txBody>
          </p:sp>
        </mc:Choice>
        <mc:Fallback xmlns="">
          <p:sp>
            <p:nvSpPr>
              <p:cNvPr id="55" name="Szövegdoboz 54">
                <a:extLst>
                  <a:ext uri="{FF2B5EF4-FFF2-40B4-BE49-F238E27FC236}">
                    <a16:creationId xmlns:a16="http://schemas.microsoft.com/office/drawing/2014/main" id="{06D2AC90-4E2F-4A55-9B2E-16AD587D5423}"/>
                  </a:ext>
                </a:extLst>
              </p:cNvPr>
              <p:cNvSpPr txBox="1">
                <a:spLocks noRot="1" noChangeAspect="1" noMove="1" noResize="1" noEditPoints="1" noAdjustHandles="1" noChangeArrowheads="1" noChangeShapeType="1" noTextEdit="1"/>
              </p:cNvSpPr>
              <p:nvPr/>
            </p:nvSpPr>
            <p:spPr>
              <a:xfrm>
                <a:off x="9197562" y="5109556"/>
                <a:ext cx="2956579" cy="949042"/>
              </a:xfrm>
              <a:prstGeom prst="rect">
                <a:avLst/>
              </a:prstGeom>
              <a:blipFill>
                <a:blip r:embed="rId5"/>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6" name="Szövegdoboz 55">
                <a:extLst>
                  <a:ext uri="{FF2B5EF4-FFF2-40B4-BE49-F238E27FC236}">
                    <a16:creationId xmlns:a16="http://schemas.microsoft.com/office/drawing/2014/main" id="{A3440870-7D47-410A-BCEF-D143721CBE31}"/>
                  </a:ext>
                </a:extLst>
              </p:cNvPr>
              <p:cNvSpPr txBox="1"/>
              <p:nvPr/>
            </p:nvSpPr>
            <p:spPr>
              <a:xfrm>
                <a:off x="5991969" y="6186652"/>
                <a:ext cx="4597862" cy="523220"/>
              </a:xfrm>
              <a:prstGeom prst="rect">
                <a:avLst/>
              </a:prstGeom>
              <a:noFill/>
            </p:spPr>
            <p:txBody>
              <a:bodyPr wrap="none" rtlCol="0">
                <a:spAutoFit/>
              </a:bodyPr>
              <a:lstStyle/>
              <a:p>
                <a14:m>
                  <m:oMath xmlns:m="http://schemas.openxmlformats.org/officeDocument/2006/math">
                    <m:sSub>
                      <m:sSubPr>
                        <m:ctrlPr>
                          <a:rPr lang="hu-HU" sz="2800" i="1">
                            <a:solidFill>
                              <a:srgbClr val="FF0000"/>
                            </a:solidFill>
                            <a:latin typeface="Cambria Math" panose="02040503050406030204" pitchFamily="18" charset="0"/>
                            <a:ea typeface="Cambria Math" panose="02040503050406030204" pitchFamily="18" charset="0"/>
                          </a:rPr>
                        </m:ctrlPr>
                      </m:sSubPr>
                      <m:e>
                        <m:r>
                          <m:rPr>
                            <m:sty m:val="p"/>
                          </m:rPr>
                          <a:rPr lang="el-GR" sz="2800" i="1">
                            <a:solidFill>
                              <a:srgbClr val="FF0000"/>
                            </a:solidFill>
                            <a:latin typeface="Cambria Math" panose="02040503050406030204" pitchFamily="18" charset="0"/>
                            <a:ea typeface="Cambria Math" panose="02040503050406030204" pitchFamily="18" charset="0"/>
                          </a:rPr>
                          <m:t>Λ</m:t>
                        </m:r>
                      </m:e>
                      <m:sub>
                        <m:r>
                          <a:rPr lang="hu-HU" sz="2800" i="1">
                            <a:solidFill>
                              <a:srgbClr val="FF0000"/>
                            </a:solidFill>
                            <a:latin typeface="Cambria Math" panose="02040503050406030204" pitchFamily="18" charset="0"/>
                            <a:ea typeface="Cambria Math" panose="02040503050406030204" pitchFamily="18" charset="0"/>
                          </a:rPr>
                          <m:t>𝑚</m:t>
                        </m:r>
                      </m:sub>
                    </m:sSub>
                  </m:oMath>
                </a14:m>
                <a:r>
                  <a:rPr lang="hu-HU" sz="2800" dirty="0" smtClean="0">
                    <a:solidFill>
                      <a:srgbClr val="FF0000"/>
                    </a:solidFill>
                    <a:latin typeface="Times New Roman" panose="02020603050405020304" pitchFamily="18" charset="0"/>
                    <a:cs typeface="Times New Roman" panose="02020603050405020304" pitchFamily="18" charset="0"/>
                  </a:rPr>
                  <a:t> is the molar conductivity. </a:t>
                </a:r>
                <a:endParaRPr lang="hu-HU" sz="2800"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56" name="Szövegdoboz 55">
                <a:extLst>
                  <a:ext uri="{FF2B5EF4-FFF2-40B4-BE49-F238E27FC236}">
                    <a16:creationId xmlns:a16="http://schemas.microsoft.com/office/drawing/2014/main" id="{A3440870-7D47-410A-BCEF-D143721CBE31}"/>
                  </a:ext>
                </a:extLst>
              </p:cNvPr>
              <p:cNvSpPr txBox="1">
                <a:spLocks noRot="1" noChangeAspect="1" noMove="1" noResize="1" noEditPoints="1" noAdjustHandles="1" noChangeArrowheads="1" noChangeShapeType="1" noTextEdit="1"/>
              </p:cNvSpPr>
              <p:nvPr/>
            </p:nvSpPr>
            <p:spPr>
              <a:xfrm>
                <a:off x="5991969" y="6186652"/>
                <a:ext cx="4597862" cy="523220"/>
              </a:xfrm>
              <a:prstGeom prst="rect">
                <a:avLst/>
              </a:prstGeom>
              <a:blipFill>
                <a:blip r:embed="rId6"/>
                <a:stretch>
                  <a:fillRect t="-12791" b="-31395"/>
                </a:stretch>
              </a:blipFill>
            </p:spPr>
            <p:txBody>
              <a:bodyPr/>
              <a:lstStyle/>
              <a:p>
                <a:r>
                  <a:rPr lang="en-US">
                    <a:noFill/>
                  </a:rPr>
                  <a:t> </a:t>
                </a:r>
              </a:p>
            </p:txBody>
          </p:sp>
        </mc:Fallback>
      </mc:AlternateContent>
    </p:spTree>
    <p:extLst>
      <p:ext uri="{BB962C8B-B14F-4D97-AF65-F5344CB8AC3E}">
        <p14:creationId xmlns:p14="http://schemas.microsoft.com/office/powerpoint/2010/main" val="160480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
                                        </p:tgtEl>
                                        <p:attrNameLst>
                                          <p:attrName>style.visibility</p:attrName>
                                        </p:attrNameLst>
                                      </p:cBhvr>
                                      <p:to>
                                        <p:strVal val="visible"/>
                                      </p:to>
                                    </p:set>
                                    <p:anim calcmode="lin" valueType="num">
                                      <p:cBhvr additive="base">
                                        <p:cTn id="13" dur="500" fill="hold"/>
                                        <p:tgtEl>
                                          <p:spTgt spid="51"/>
                                        </p:tgtEl>
                                        <p:attrNameLst>
                                          <p:attrName>ppt_x</p:attrName>
                                        </p:attrNameLst>
                                      </p:cBhvr>
                                      <p:tavLst>
                                        <p:tav tm="0">
                                          <p:val>
                                            <p:strVal val="#ppt_x"/>
                                          </p:val>
                                        </p:tav>
                                        <p:tav tm="100000">
                                          <p:val>
                                            <p:strVal val="#ppt_x"/>
                                          </p:val>
                                        </p:tav>
                                      </p:tavLst>
                                    </p:anim>
                                    <p:anim calcmode="lin" valueType="num">
                                      <p:cBhvr additive="base">
                                        <p:cTn id="14"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additive="base">
                                        <p:cTn id="33" dur="500" fill="hold"/>
                                        <p:tgtEl>
                                          <p:spTgt spid="54"/>
                                        </p:tgtEl>
                                        <p:attrNameLst>
                                          <p:attrName>ppt_x</p:attrName>
                                        </p:attrNameLst>
                                      </p:cBhvr>
                                      <p:tavLst>
                                        <p:tav tm="0">
                                          <p:val>
                                            <p:strVal val="#ppt_x"/>
                                          </p:val>
                                        </p:tav>
                                        <p:tav tm="100000">
                                          <p:val>
                                            <p:strVal val="#ppt_x"/>
                                          </p:val>
                                        </p:tav>
                                      </p:tavLst>
                                    </p:anim>
                                    <p:anim calcmode="lin" valueType="num">
                                      <p:cBhvr additive="base">
                                        <p:cTn id="34"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51" grpId="0"/>
      <p:bldP spid="52" grpId="0"/>
      <p:bldP spid="54" grpId="0"/>
      <p:bldP spid="55" grpId="0"/>
      <p:bldP spid="5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Egyenes összekötő 58">
            <a:extLst>
              <a:ext uri="{FF2B5EF4-FFF2-40B4-BE49-F238E27FC236}">
                <a16:creationId xmlns:a16="http://schemas.microsoft.com/office/drawing/2014/main" id="{F92EEE22-12F6-4B03-A41B-D943DFC5955B}"/>
              </a:ext>
            </a:extLst>
          </p:cNvPr>
          <p:cNvCxnSpPr/>
          <p:nvPr/>
        </p:nvCxnSpPr>
        <p:spPr>
          <a:xfrm flipH="1">
            <a:off x="5743300" y="3666743"/>
            <a:ext cx="4788000" cy="0"/>
          </a:xfrm>
          <a:prstGeom prst="line">
            <a:avLst/>
          </a:prstGeom>
          <a:ln>
            <a:solidFill>
              <a:srgbClr val="00B050"/>
            </a:solidFill>
            <a:prstDash val="dash"/>
            <a:headEnd type="none"/>
            <a:tailEnd type="stealth"/>
          </a:ln>
        </p:spPr>
        <p:style>
          <a:lnRef idx="1">
            <a:schemeClr val="accent1"/>
          </a:lnRef>
          <a:fillRef idx="0">
            <a:schemeClr val="accent1"/>
          </a:fillRef>
          <a:effectRef idx="0">
            <a:schemeClr val="accent1"/>
          </a:effectRef>
          <a:fontRef idx="minor">
            <a:schemeClr val="tx1"/>
          </a:fontRef>
        </p:style>
      </p:cxnSp>
      <p:grpSp>
        <p:nvGrpSpPr>
          <p:cNvPr id="4" name="Csoportba foglalás 3">
            <a:extLst>
              <a:ext uri="{FF2B5EF4-FFF2-40B4-BE49-F238E27FC236}">
                <a16:creationId xmlns:a16="http://schemas.microsoft.com/office/drawing/2014/main" id="{369E628D-0557-4F39-A108-AA9BDC9CA868}"/>
              </a:ext>
            </a:extLst>
          </p:cNvPr>
          <p:cNvGrpSpPr/>
          <p:nvPr/>
        </p:nvGrpSpPr>
        <p:grpSpPr>
          <a:xfrm>
            <a:off x="259365" y="2723572"/>
            <a:ext cx="3489221" cy="4187014"/>
            <a:chOff x="693314" y="2987040"/>
            <a:chExt cx="3489221" cy="4187014"/>
          </a:xfrm>
        </p:grpSpPr>
        <p:sp>
          <p:nvSpPr>
            <p:cNvPr id="5" name="Romboid 4">
              <a:extLst>
                <a:ext uri="{FF2B5EF4-FFF2-40B4-BE49-F238E27FC236}">
                  <a16:creationId xmlns:a16="http://schemas.microsoft.com/office/drawing/2014/main" id="{E09081CD-C02A-4AE2-85F7-832E865229D9}"/>
                </a:ext>
              </a:extLst>
            </p:cNvPr>
            <p:cNvSpPr/>
            <p:nvPr/>
          </p:nvSpPr>
          <p:spPr>
            <a:xfrm rot="5400000">
              <a:off x="782391" y="3834275"/>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6" name="Egyenes összekötő nyíllal 5">
              <a:extLst>
                <a:ext uri="{FF2B5EF4-FFF2-40B4-BE49-F238E27FC236}">
                  <a16:creationId xmlns:a16="http://schemas.microsoft.com/office/drawing/2014/main" id="{BE9458C0-67F0-4340-9743-F0B770DCCA76}"/>
                </a:ext>
              </a:extLst>
            </p:cNvPr>
            <p:cNvCxnSpPr>
              <a:cxnSpLocks/>
            </p:cNvCxnSpPr>
            <p:nvPr/>
          </p:nvCxnSpPr>
          <p:spPr>
            <a:xfrm>
              <a:off x="1620218" y="3560834"/>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Egyenes összekötő nyíllal 6">
              <a:extLst>
                <a:ext uri="{FF2B5EF4-FFF2-40B4-BE49-F238E27FC236}">
                  <a16:creationId xmlns:a16="http://schemas.microsoft.com/office/drawing/2014/main" id="{44E5951F-7D2E-40EE-A9A9-BE785022060E}"/>
                </a:ext>
              </a:extLst>
            </p:cNvPr>
            <p:cNvCxnSpPr>
              <a:cxnSpLocks/>
            </p:cNvCxnSpPr>
            <p:nvPr/>
          </p:nvCxnSpPr>
          <p:spPr>
            <a:xfrm>
              <a:off x="1622717" y="4487727"/>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 name="Egyenes összekötő nyíllal 7">
              <a:extLst>
                <a:ext uri="{FF2B5EF4-FFF2-40B4-BE49-F238E27FC236}">
                  <a16:creationId xmlns:a16="http://schemas.microsoft.com/office/drawing/2014/main" id="{3980942D-4081-4B3A-9B8A-38076D3C6123}"/>
                </a:ext>
              </a:extLst>
            </p:cNvPr>
            <p:cNvCxnSpPr>
              <a:cxnSpLocks/>
            </p:cNvCxnSpPr>
            <p:nvPr/>
          </p:nvCxnSpPr>
          <p:spPr>
            <a:xfrm>
              <a:off x="2759958" y="3413760"/>
              <a:ext cx="0" cy="32283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Egyenes összekötő nyíllal 8">
              <a:extLst>
                <a:ext uri="{FF2B5EF4-FFF2-40B4-BE49-F238E27FC236}">
                  <a16:creationId xmlns:a16="http://schemas.microsoft.com/office/drawing/2014/main" id="{264520F7-33BA-4B09-A8C6-1F99C8EB13F0}"/>
                </a:ext>
              </a:extLst>
            </p:cNvPr>
            <p:cNvCxnSpPr>
              <a:cxnSpLocks/>
            </p:cNvCxnSpPr>
            <p:nvPr/>
          </p:nvCxnSpPr>
          <p:spPr>
            <a:xfrm>
              <a:off x="1950287" y="2987040"/>
              <a:ext cx="0" cy="836634"/>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0" name="Ellipszis 9">
              <a:extLst>
                <a:ext uri="{FF2B5EF4-FFF2-40B4-BE49-F238E27FC236}">
                  <a16:creationId xmlns:a16="http://schemas.microsoft.com/office/drawing/2014/main" id="{4BD4D42E-1BD4-4522-A2B4-20A3C7686E31}"/>
                </a:ext>
              </a:extLst>
            </p:cNvPr>
            <p:cNvSpPr/>
            <p:nvPr/>
          </p:nvSpPr>
          <p:spPr>
            <a:xfrm>
              <a:off x="2997123" y="2998165"/>
              <a:ext cx="882595" cy="88259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800" dirty="0">
                  <a:solidFill>
                    <a:schemeClr val="tx1"/>
                  </a:solidFill>
                  <a:latin typeface="Times New Roman" panose="02020603050405020304" pitchFamily="18" charset="0"/>
                  <a:cs typeface="Times New Roman" panose="02020603050405020304" pitchFamily="18" charset="0"/>
                </a:rPr>
                <a:t>G</a:t>
              </a:r>
            </a:p>
          </p:txBody>
        </p:sp>
        <p:sp>
          <p:nvSpPr>
            <p:cNvPr id="11" name="Szövegdoboz 10">
              <a:extLst>
                <a:ext uri="{FF2B5EF4-FFF2-40B4-BE49-F238E27FC236}">
                  <a16:creationId xmlns:a16="http://schemas.microsoft.com/office/drawing/2014/main" id="{FD2648CD-3659-43A6-917B-3C68CC0C9C4D}"/>
                </a:ext>
              </a:extLst>
            </p:cNvPr>
            <p:cNvSpPr txBox="1"/>
            <p:nvPr/>
          </p:nvSpPr>
          <p:spPr>
            <a:xfrm>
              <a:off x="2595802" y="3465232"/>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sp>
          <p:nvSpPr>
            <p:cNvPr id="12" name="Romboid 11">
              <a:extLst>
                <a:ext uri="{FF2B5EF4-FFF2-40B4-BE49-F238E27FC236}">
                  <a16:creationId xmlns:a16="http://schemas.microsoft.com/office/drawing/2014/main" id="{06BA6853-1A0F-4C5A-A2B9-D6A1ABE4EB9A}"/>
                </a:ext>
              </a:extLst>
            </p:cNvPr>
            <p:cNvSpPr/>
            <p:nvPr/>
          </p:nvSpPr>
          <p:spPr>
            <a:xfrm rot="5400000">
              <a:off x="-144502" y="3832419"/>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13" name="Egyenes összekötő nyíllal 12">
              <a:extLst>
                <a:ext uri="{FF2B5EF4-FFF2-40B4-BE49-F238E27FC236}">
                  <a16:creationId xmlns:a16="http://schemas.microsoft.com/office/drawing/2014/main" id="{97263C54-79E2-474C-81DB-C5150AD14647}"/>
                </a:ext>
              </a:extLst>
            </p:cNvPr>
            <p:cNvCxnSpPr>
              <a:cxnSpLocks/>
            </p:cNvCxnSpPr>
            <p:nvPr/>
          </p:nvCxnSpPr>
          <p:spPr>
            <a:xfrm>
              <a:off x="693541" y="3561139"/>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Egyenes összekötő nyíllal 13">
              <a:extLst>
                <a:ext uri="{FF2B5EF4-FFF2-40B4-BE49-F238E27FC236}">
                  <a16:creationId xmlns:a16="http://schemas.microsoft.com/office/drawing/2014/main" id="{B8256E45-E9D5-4E58-BB45-705825847B03}"/>
                </a:ext>
              </a:extLst>
            </p:cNvPr>
            <p:cNvCxnSpPr>
              <a:cxnSpLocks/>
            </p:cNvCxnSpPr>
            <p:nvPr/>
          </p:nvCxnSpPr>
          <p:spPr>
            <a:xfrm>
              <a:off x="693314" y="4485231"/>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B6B0DDFF-94EF-43F1-B0C4-3A8D21F63F12}"/>
                </a:ext>
              </a:extLst>
            </p:cNvPr>
            <p:cNvCxnSpPr>
              <a:cxnSpLocks/>
            </p:cNvCxnSpPr>
            <p:nvPr/>
          </p:nvCxnSpPr>
          <p:spPr>
            <a:xfrm>
              <a:off x="696036" y="5404513"/>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Egyenes összekötő nyíllal 15">
              <a:extLst>
                <a:ext uri="{FF2B5EF4-FFF2-40B4-BE49-F238E27FC236}">
                  <a16:creationId xmlns:a16="http://schemas.microsoft.com/office/drawing/2014/main" id="{485FC27B-DC45-4EF0-9606-DA8EA228E5CE}"/>
                </a:ext>
              </a:extLst>
            </p:cNvPr>
            <p:cNvCxnSpPr>
              <a:cxnSpLocks/>
            </p:cNvCxnSpPr>
            <p:nvPr/>
          </p:nvCxnSpPr>
          <p:spPr>
            <a:xfrm>
              <a:off x="2830285" y="68132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Egyenes összekötő nyíllal 16">
              <a:extLst>
                <a:ext uri="{FF2B5EF4-FFF2-40B4-BE49-F238E27FC236}">
                  <a16:creationId xmlns:a16="http://schemas.microsoft.com/office/drawing/2014/main" id="{0ADD928E-37C7-4ACB-AEB9-92FF2BA9C054}"/>
                </a:ext>
              </a:extLst>
            </p:cNvPr>
            <p:cNvCxnSpPr>
              <a:cxnSpLocks/>
            </p:cNvCxnSpPr>
            <p:nvPr/>
          </p:nvCxnSpPr>
          <p:spPr>
            <a:xfrm rot="5400000">
              <a:off x="957999" y="5159471"/>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Egyenes összekötő nyíllal 17">
              <a:extLst>
                <a:ext uri="{FF2B5EF4-FFF2-40B4-BE49-F238E27FC236}">
                  <a16:creationId xmlns:a16="http://schemas.microsoft.com/office/drawing/2014/main" id="{E766616D-6670-4417-9790-4B97D4FD7239}"/>
                </a:ext>
              </a:extLst>
            </p:cNvPr>
            <p:cNvCxnSpPr>
              <a:cxnSpLocks/>
            </p:cNvCxnSpPr>
            <p:nvPr/>
          </p:nvCxnSpPr>
          <p:spPr>
            <a:xfrm>
              <a:off x="2823935" y="589249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Egyenes összekötő nyíllal 18">
              <a:extLst>
                <a:ext uri="{FF2B5EF4-FFF2-40B4-BE49-F238E27FC236}">
                  <a16:creationId xmlns:a16="http://schemas.microsoft.com/office/drawing/2014/main" id="{D4310807-8CCA-483F-8FB5-95F33BFA71F1}"/>
                </a:ext>
              </a:extLst>
            </p:cNvPr>
            <p:cNvCxnSpPr>
              <a:cxnSpLocks/>
            </p:cNvCxnSpPr>
            <p:nvPr/>
          </p:nvCxnSpPr>
          <p:spPr>
            <a:xfrm>
              <a:off x="2836635" y="49717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Egyenes összekötő nyíllal 19">
              <a:extLst>
                <a:ext uri="{FF2B5EF4-FFF2-40B4-BE49-F238E27FC236}">
                  <a16:creationId xmlns:a16="http://schemas.microsoft.com/office/drawing/2014/main" id="{509807FF-955C-49D3-A1BB-491CF7517D1B}"/>
                </a:ext>
              </a:extLst>
            </p:cNvPr>
            <p:cNvCxnSpPr>
              <a:cxnSpLocks/>
            </p:cNvCxnSpPr>
            <p:nvPr/>
          </p:nvCxnSpPr>
          <p:spPr>
            <a:xfrm rot="5400000">
              <a:off x="291792" y="4728396"/>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3B056DE8-D8EF-4EF3-B06D-25266E8953DF}"/>
                </a:ext>
              </a:extLst>
            </p:cNvPr>
            <p:cNvCxnSpPr>
              <a:cxnSpLocks/>
            </p:cNvCxnSpPr>
            <p:nvPr/>
          </p:nvCxnSpPr>
          <p:spPr>
            <a:xfrm rot="5400000">
              <a:off x="-352641" y="4292967"/>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Egyenes összekötő nyíllal 21">
              <a:extLst>
                <a:ext uri="{FF2B5EF4-FFF2-40B4-BE49-F238E27FC236}">
                  <a16:creationId xmlns:a16="http://schemas.microsoft.com/office/drawing/2014/main" id="{74220181-0EF3-4C05-AA53-BABF46B4DB44}"/>
                </a:ext>
              </a:extLst>
            </p:cNvPr>
            <p:cNvCxnSpPr>
              <a:cxnSpLocks/>
            </p:cNvCxnSpPr>
            <p:nvPr/>
          </p:nvCxnSpPr>
          <p:spPr>
            <a:xfrm rot="5400000">
              <a:off x="1881114" y="5159463"/>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Egyenes összekötő nyíllal 22">
              <a:extLst>
                <a:ext uri="{FF2B5EF4-FFF2-40B4-BE49-F238E27FC236}">
                  <a16:creationId xmlns:a16="http://schemas.microsoft.com/office/drawing/2014/main" id="{2160E2C0-B03B-4562-9AE7-47EB2FE52257}"/>
                </a:ext>
              </a:extLst>
            </p:cNvPr>
            <p:cNvCxnSpPr>
              <a:cxnSpLocks/>
            </p:cNvCxnSpPr>
            <p:nvPr/>
          </p:nvCxnSpPr>
          <p:spPr>
            <a:xfrm>
              <a:off x="2828289" y="6367107"/>
              <a:ext cx="25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Egyenes összekötő nyíllal 23">
              <a:extLst>
                <a:ext uri="{FF2B5EF4-FFF2-40B4-BE49-F238E27FC236}">
                  <a16:creationId xmlns:a16="http://schemas.microsoft.com/office/drawing/2014/main" id="{A5AB6FB3-84E6-47A1-BF35-629442F56745}"/>
                </a:ext>
              </a:extLst>
            </p:cNvPr>
            <p:cNvCxnSpPr>
              <a:cxnSpLocks/>
            </p:cNvCxnSpPr>
            <p:nvPr/>
          </p:nvCxnSpPr>
          <p:spPr>
            <a:xfrm rot="5400000">
              <a:off x="2114908" y="3828392"/>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Egyenes összekötő nyíllal 24">
              <a:extLst>
                <a:ext uri="{FF2B5EF4-FFF2-40B4-BE49-F238E27FC236}">
                  <a16:creationId xmlns:a16="http://schemas.microsoft.com/office/drawing/2014/main" id="{6A527A99-C3C4-4331-9AC0-1E77C08E85FD}"/>
                </a:ext>
              </a:extLst>
            </p:cNvPr>
            <p:cNvCxnSpPr>
              <a:cxnSpLocks/>
            </p:cNvCxnSpPr>
            <p:nvPr/>
          </p:nvCxnSpPr>
          <p:spPr>
            <a:xfrm rot="5400000">
              <a:off x="1474826" y="3406024"/>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Egyenes összekötő nyíllal 25">
              <a:extLst>
                <a:ext uri="{FF2B5EF4-FFF2-40B4-BE49-F238E27FC236}">
                  <a16:creationId xmlns:a16="http://schemas.microsoft.com/office/drawing/2014/main" id="{08981636-B496-4A79-B825-6D91B0B22703}"/>
                </a:ext>
              </a:extLst>
            </p:cNvPr>
            <p:cNvCxnSpPr>
              <a:cxnSpLocks/>
            </p:cNvCxnSpPr>
            <p:nvPr/>
          </p:nvCxnSpPr>
          <p:spPr>
            <a:xfrm>
              <a:off x="1950720" y="2995749"/>
              <a:ext cx="1497874"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Egyenes összekötő nyíllal 26">
              <a:extLst>
                <a:ext uri="{FF2B5EF4-FFF2-40B4-BE49-F238E27FC236}">
                  <a16:creationId xmlns:a16="http://schemas.microsoft.com/office/drawing/2014/main" id="{F5DB22FA-6596-439F-BC17-0A9FA583F857}"/>
                </a:ext>
              </a:extLst>
            </p:cNvPr>
            <p:cNvCxnSpPr>
              <a:cxnSpLocks/>
            </p:cNvCxnSpPr>
            <p:nvPr/>
          </p:nvCxnSpPr>
          <p:spPr>
            <a:xfrm flipH="1">
              <a:off x="2760617" y="3430754"/>
              <a:ext cx="236506"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8" name="Szövegdoboz 27">
              <a:extLst>
                <a:ext uri="{FF2B5EF4-FFF2-40B4-BE49-F238E27FC236}">
                  <a16:creationId xmlns:a16="http://schemas.microsoft.com/office/drawing/2014/main" id="{AE7E57AE-52B7-4AD7-9B34-1B084EDA45DE}"/>
                </a:ext>
              </a:extLst>
            </p:cNvPr>
            <p:cNvSpPr txBox="1"/>
            <p:nvPr/>
          </p:nvSpPr>
          <p:spPr>
            <a:xfrm>
              <a:off x="3882453" y="623590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29" name="Szövegdoboz 28">
              <a:extLst>
                <a:ext uri="{FF2B5EF4-FFF2-40B4-BE49-F238E27FC236}">
                  <a16:creationId xmlns:a16="http://schemas.microsoft.com/office/drawing/2014/main" id="{43DAD352-8CDC-4B23-911C-D5D2D85BB220}"/>
                </a:ext>
              </a:extLst>
            </p:cNvPr>
            <p:cNvSpPr txBox="1"/>
            <p:nvPr/>
          </p:nvSpPr>
          <p:spPr>
            <a:xfrm>
              <a:off x="3075485" y="680472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30" name="Szövegdoboz 29">
              <a:extLst>
                <a:ext uri="{FF2B5EF4-FFF2-40B4-BE49-F238E27FC236}">
                  <a16:creationId xmlns:a16="http://schemas.microsoft.com/office/drawing/2014/main" id="{4EE38635-F80F-4DBF-B7F9-F3854EE87E26}"/>
                </a:ext>
              </a:extLst>
            </p:cNvPr>
            <p:cNvSpPr txBox="1"/>
            <p:nvPr/>
          </p:nvSpPr>
          <p:spPr>
            <a:xfrm>
              <a:off x="2193561" y="652571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31" name="Szövegdoboz 30">
              <a:extLst>
                <a:ext uri="{FF2B5EF4-FFF2-40B4-BE49-F238E27FC236}">
                  <a16:creationId xmlns:a16="http://schemas.microsoft.com/office/drawing/2014/main" id="{0E9FDE37-3B14-45DE-BAD1-B576E86D3FBC}"/>
                </a:ext>
              </a:extLst>
            </p:cNvPr>
            <p:cNvSpPr txBox="1"/>
            <p:nvPr/>
          </p:nvSpPr>
          <p:spPr>
            <a:xfrm>
              <a:off x="1576154" y="3507704"/>
              <a:ext cx="567784" cy="1015663"/>
            </a:xfrm>
            <a:prstGeom prst="rect">
              <a:avLst/>
            </a:prstGeom>
            <a:noFill/>
          </p:spPr>
          <p:txBody>
            <a:bodyPr wrap="none" rtlCol="0">
              <a:spAutoFit/>
            </a:bodyPr>
            <a:lstStyle/>
            <a:p>
              <a:r>
                <a:rPr lang="hu-HU" sz="6000" dirty="0">
                  <a:solidFill>
                    <a:srgbClr val="FF0000"/>
                  </a:solidFill>
                </a:rPr>
                <a:t>+</a:t>
              </a:r>
            </a:p>
          </p:txBody>
        </p:sp>
      </p:grpSp>
      <p:sp>
        <p:nvSpPr>
          <p:cNvPr id="32" name="Szövegdoboz 31">
            <a:extLst>
              <a:ext uri="{FF2B5EF4-FFF2-40B4-BE49-F238E27FC236}">
                <a16:creationId xmlns:a16="http://schemas.microsoft.com/office/drawing/2014/main" id="{511D3DFA-C8C8-42EF-99FD-DEDAE2F2E9AF}"/>
              </a:ext>
            </a:extLst>
          </p:cNvPr>
          <p:cNvSpPr txBox="1"/>
          <p:nvPr/>
        </p:nvSpPr>
        <p:spPr>
          <a:xfrm>
            <a:off x="421115" y="1600655"/>
            <a:ext cx="11400878"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Plot molar conductance versus the volume of the solution under investigation!</a:t>
            </a:r>
            <a:endParaRPr lang="hu-HU" sz="2800" dirty="0">
              <a:latin typeface="Times New Roman" panose="02020603050405020304" pitchFamily="18" charset="0"/>
              <a:cs typeface="Times New Roman" panose="02020603050405020304" pitchFamily="18" charset="0"/>
            </a:endParaRPr>
          </a:p>
        </p:txBody>
      </p:sp>
      <p:sp>
        <p:nvSpPr>
          <p:cNvPr id="43" name="Szabadkézi sokszög: alakzat 42">
            <a:extLst>
              <a:ext uri="{FF2B5EF4-FFF2-40B4-BE49-F238E27FC236}">
                <a16:creationId xmlns:a16="http://schemas.microsoft.com/office/drawing/2014/main" id="{7C7870C5-3934-4D26-A4A5-CB056AE0214F}"/>
              </a:ext>
            </a:extLst>
          </p:cNvPr>
          <p:cNvSpPr/>
          <p:nvPr/>
        </p:nvSpPr>
        <p:spPr>
          <a:xfrm>
            <a:off x="5779490" y="2824787"/>
            <a:ext cx="3640183" cy="1959429"/>
          </a:xfrm>
          <a:custGeom>
            <a:avLst/>
            <a:gdLst>
              <a:gd name="connsiteX0" fmla="*/ 0 w 2499360"/>
              <a:gd name="connsiteY0" fmla="*/ 2238103 h 2238103"/>
              <a:gd name="connsiteX1" fmla="*/ 566058 w 2499360"/>
              <a:gd name="connsiteY1" fmla="*/ 400594 h 2238103"/>
              <a:gd name="connsiteX2" fmla="*/ 2499360 w 2499360"/>
              <a:gd name="connsiteY2" fmla="*/ 0 h 2238103"/>
            </a:gdLst>
            <a:ahLst/>
            <a:cxnLst>
              <a:cxn ang="0">
                <a:pos x="connsiteX0" y="connsiteY0"/>
              </a:cxn>
              <a:cxn ang="0">
                <a:pos x="connsiteX1" y="connsiteY1"/>
              </a:cxn>
              <a:cxn ang="0">
                <a:pos x="connsiteX2" y="connsiteY2"/>
              </a:cxn>
            </a:cxnLst>
            <a:rect l="l" t="t" r="r" b="b"/>
            <a:pathLst>
              <a:path w="2499360" h="2238103">
                <a:moveTo>
                  <a:pt x="0" y="2238103"/>
                </a:moveTo>
                <a:cubicBezTo>
                  <a:pt x="74749" y="1505857"/>
                  <a:pt x="149498" y="773611"/>
                  <a:pt x="566058" y="400594"/>
                </a:cubicBezTo>
                <a:cubicBezTo>
                  <a:pt x="982618" y="27577"/>
                  <a:pt x="1740989" y="13788"/>
                  <a:pt x="2499360" y="0"/>
                </a:cubicBezTo>
              </a:path>
            </a:pathLst>
          </a:custGeom>
          <a:noFill/>
          <a:ln w="25400">
            <a:solidFill>
              <a:srgbClr val="2E0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48" name="Egyenes összekötő 47">
            <a:extLst>
              <a:ext uri="{FF2B5EF4-FFF2-40B4-BE49-F238E27FC236}">
                <a16:creationId xmlns:a16="http://schemas.microsoft.com/office/drawing/2014/main" id="{37EF738B-87A3-46EB-AF61-06C30798EACE}"/>
              </a:ext>
            </a:extLst>
          </p:cNvPr>
          <p:cNvCxnSpPr>
            <a:cxnSpLocks/>
          </p:cNvCxnSpPr>
          <p:nvPr/>
        </p:nvCxnSpPr>
        <p:spPr>
          <a:xfrm>
            <a:off x="9422049" y="2824787"/>
            <a:ext cx="1184367" cy="0"/>
          </a:xfrm>
          <a:prstGeom prst="line">
            <a:avLst/>
          </a:prstGeom>
          <a:ln w="25400">
            <a:solidFill>
              <a:srgbClr val="2E0CFC"/>
            </a:solidFill>
          </a:ln>
        </p:spPr>
        <p:style>
          <a:lnRef idx="1">
            <a:schemeClr val="accent1"/>
          </a:lnRef>
          <a:fillRef idx="0">
            <a:schemeClr val="accent1"/>
          </a:fillRef>
          <a:effectRef idx="0">
            <a:schemeClr val="accent1"/>
          </a:effectRef>
          <a:fontRef idx="minor">
            <a:schemeClr val="tx1"/>
          </a:fontRef>
        </p:style>
      </p:cxnSp>
      <p:cxnSp>
        <p:nvCxnSpPr>
          <p:cNvPr id="54" name="Egyenes összekötő 53">
            <a:extLst>
              <a:ext uri="{FF2B5EF4-FFF2-40B4-BE49-F238E27FC236}">
                <a16:creationId xmlns:a16="http://schemas.microsoft.com/office/drawing/2014/main" id="{7BC19376-3682-4F70-9D3B-43A667FB3077}"/>
              </a:ext>
            </a:extLst>
          </p:cNvPr>
          <p:cNvCxnSpPr/>
          <p:nvPr/>
        </p:nvCxnSpPr>
        <p:spPr>
          <a:xfrm>
            <a:off x="10595331" y="2833496"/>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Egyenes összekötő 55">
            <a:extLst>
              <a:ext uri="{FF2B5EF4-FFF2-40B4-BE49-F238E27FC236}">
                <a16:creationId xmlns:a16="http://schemas.microsoft.com/office/drawing/2014/main" id="{051BE818-F3F4-4AD4-978C-8980D340FC15}"/>
              </a:ext>
            </a:extLst>
          </p:cNvPr>
          <p:cNvCxnSpPr/>
          <p:nvPr/>
        </p:nvCxnSpPr>
        <p:spPr>
          <a:xfrm flipH="1">
            <a:off x="5770782" y="2809799"/>
            <a:ext cx="4788000" cy="0"/>
          </a:xfrm>
          <a:prstGeom prst="line">
            <a:avLst/>
          </a:prstGeom>
          <a:ln>
            <a:solidFill>
              <a:srgbClr val="2E0CFC"/>
            </a:solidFill>
            <a:prstDash val="dash"/>
            <a:headEnd type="none"/>
            <a:tailEnd type="stealth"/>
          </a:ln>
        </p:spPr>
        <p:style>
          <a:lnRef idx="1">
            <a:schemeClr val="accent1"/>
          </a:lnRef>
          <a:fillRef idx="0">
            <a:schemeClr val="accent1"/>
          </a:fillRef>
          <a:effectRef idx="0">
            <a:schemeClr val="accent1"/>
          </a:effectRef>
          <a:fontRef idx="minor">
            <a:schemeClr val="tx1"/>
          </a:fontRef>
        </p:style>
      </p:cxnSp>
      <p:sp>
        <p:nvSpPr>
          <p:cNvPr id="57" name="Szabadkézi sokszög: alakzat 56">
            <a:extLst>
              <a:ext uri="{FF2B5EF4-FFF2-40B4-BE49-F238E27FC236}">
                <a16:creationId xmlns:a16="http://schemas.microsoft.com/office/drawing/2014/main" id="{E1EA05A9-7475-42A8-970A-29C053417373}"/>
              </a:ext>
            </a:extLst>
          </p:cNvPr>
          <p:cNvSpPr/>
          <p:nvPr/>
        </p:nvSpPr>
        <p:spPr>
          <a:xfrm>
            <a:off x="5767000" y="3686793"/>
            <a:ext cx="3640183" cy="1084933"/>
          </a:xfrm>
          <a:custGeom>
            <a:avLst/>
            <a:gdLst>
              <a:gd name="connsiteX0" fmla="*/ 0 w 2499360"/>
              <a:gd name="connsiteY0" fmla="*/ 2238103 h 2238103"/>
              <a:gd name="connsiteX1" fmla="*/ 566058 w 2499360"/>
              <a:gd name="connsiteY1" fmla="*/ 400594 h 2238103"/>
              <a:gd name="connsiteX2" fmla="*/ 2499360 w 2499360"/>
              <a:gd name="connsiteY2" fmla="*/ 0 h 2238103"/>
            </a:gdLst>
            <a:ahLst/>
            <a:cxnLst>
              <a:cxn ang="0">
                <a:pos x="connsiteX0" y="connsiteY0"/>
              </a:cxn>
              <a:cxn ang="0">
                <a:pos x="connsiteX1" y="connsiteY1"/>
              </a:cxn>
              <a:cxn ang="0">
                <a:pos x="connsiteX2" y="connsiteY2"/>
              </a:cxn>
            </a:cxnLst>
            <a:rect l="l" t="t" r="r" b="b"/>
            <a:pathLst>
              <a:path w="2499360" h="2238103">
                <a:moveTo>
                  <a:pt x="0" y="2238103"/>
                </a:moveTo>
                <a:cubicBezTo>
                  <a:pt x="74749" y="1505857"/>
                  <a:pt x="149498" y="773611"/>
                  <a:pt x="566058" y="400594"/>
                </a:cubicBezTo>
                <a:cubicBezTo>
                  <a:pt x="982618" y="27577"/>
                  <a:pt x="1740989" y="13788"/>
                  <a:pt x="2499360" y="0"/>
                </a:cubicBezTo>
              </a:path>
            </a:pathLst>
          </a:cu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58" name="Egyenes összekötő 57">
            <a:extLst>
              <a:ext uri="{FF2B5EF4-FFF2-40B4-BE49-F238E27FC236}">
                <a16:creationId xmlns:a16="http://schemas.microsoft.com/office/drawing/2014/main" id="{FBA0A105-2160-4958-B1F9-134A9498F49D}"/>
              </a:ext>
            </a:extLst>
          </p:cNvPr>
          <p:cNvCxnSpPr>
            <a:cxnSpLocks/>
          </p:cNvCxnSpPr>
          <p:nvPr/>
        </p:nvCxnSpPr>
        <p:spPr>
          <a:xfrm>
            <a:off x="9392191" y="3686749"/>
            <a:ext cx="1184367"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63" name="Szövegdoboz 62">
            <a:extLst>
              <a:ext uri="{FF2B5EF4-FFF2-40B4-BE49-F238E27FC236}">
                <a16:creationId xmlns:a16="http://schemas.microsoft.com/office/drawing/2014/main" id="{3CEB2082-465A-4D31-AB99-BEB0D1B431F0}"/>
              </a:ext>
            </a:extLst>
          </p:cNvPr>
          <p:cNvSpPr txBox="1"/>
          <p:nvPr/>
        </p:nvSpPr>
        <p:spPr>
          <a:xfrm>
            <a:off x="9355250" y="2142807"/>
            <a:ext cx="1257075" cy="584775"/>
          </a:xfrm>
          <a:prstGeom prst="rect">
            <a:avLst/>
          </a:prstGeom>
          <a:noFill/>
        </p:spPr>
        <p:txBody>
          <a:bodyPr wrap="none" rtlCol="0">
            <a:spAutoFit/>
          </a:bodyPr>
          <a:lstStyle/>
          <a:p>
            <a:r>
              <a:rPr lang="hu-HU" sz="3200" dirty="0" err="1">
                <a:latin typeface="Times New Roman" panose="02020603050405020304" pitchFamily="18" charset="0"/>
                <a:cs typeface="Times New Roman" panose="02020603050405020304" pitchFamily="18" charset="0"/>
              </a:rPr>
              <a:t>NaOH</a:t>
            </a:r>
            <a:endParaRPr lang="hu-HU" sz="3200" dirty="0">
              <a:latin typeface="Times New Roman" panose="02020603050405020304" pitchFamily="18" charset="0"/>
              <a:cs typeface="Times New Roman" panose="02020603050405020304" pitchFamily="18" charset="0"/>
            </a:endParaRPr>
          </a:p>
        </p:txBody>
      </p:sp>
      <p:sp>
        <p:nvSpPr>
          <p:cNvPr id="64" name="Szövegdoboz 63">
            <a:extLst>
              <a:ext uri="{FF2B5EF4-FFF2-40B4-BE49-F238E27FC236}">
                <a16:creationId xmlns:a16="http://schemas.microsoft.com/office/drawing/2014/main" id="{00B065D4-8497-4AFE-9287-10BEDBD0F58E}"/>
              </a:ext>
            </a:extLst>
          </p:cNvPr>
          <p:cNvSpPr txBox="1"/>
          <p:nvPr/>
        </p:nvSpPr>
        <p:spPr>
          <a:xfrm>
            <a:off x="9370490" y="2982506"/>
            <a:ext cx="1415772"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MgSO</a:t>
            </a:r>
            <a:r>
              <a:rPr lang="hu-HU" sz="3200" baseline="-25000" dirty="0">
                <a:latin typeface="Times New Roman" panose="02020603050405020304" pitchFamily="18" charset="0"/>
                <a:cs typeface="Times New Roman" panose="02020603050405020304" pitchFamily="18" charset="0"/>
              </a:rPr>
              <a:t>4</a:t>
            </a:r>
          </a:p>
        </p:txBody>
      </p:sp>
      <p:grpSp>
        <p:nvGrpSpPr>
          <p:cNvPr id="34" name="Csoportba foglalás 33">
            <a:extLst>
              <a:ext uri="{FF2B5EF4-FFF2-40B4-BE49-F238E27FC236}">
                <a16:creationId xmlns:a16="http://schemas.microsoft.com/office/drawing/2014/main" id="{62CD2AD0-E52D-4E1F-B695-1EBE2B269C23}"/>
              </a:ext>
            </a:extLst>
          </p:cNvPr>
          <p:cNvGrpSpPr/>
          <p:nvPr/>
        </p:nvGrpSpPr>
        <p:grpSpPr>
          <a:xfrm>
            <a:off x="5779490" y="3719273"/>
            <a:ext cx="4911635" cy="1056234"/>
            <a:chOff x="5779490" y="3719273"/>
            <a:chExt cx="4911635" cy="1056234"/>
          </a:xfrm>
        </p:grpSpPr>
        <p:sp>
          <p:nvSpPr>
            <p:cNvPr id="52" name="Szabadkézi sokszög: alakzat 51">
              <a:extLst>
                <a:ext uri="{FF2B5EF4-FFF2-40B4-BE49-F238E27FC236}">
                  <a16:creationId xmlns:a16="http://schemas.microsoft.com/office/drawing/2014/main" id="{72DC03D4-69E5-430E-AD1F-9940A0BD63EF}"/>
                </a:ext>
              </a:extLst>
            </p:cNvPr>
            <p:cNvSpPr/>
            <p:nvPr/>
          </p:nvSpPr>
          <p:spPr>
            <a:xfrm>
              <a:off x="5779490" y="4226867"/>
              <a:ext cx="4911635" cy="548640"/>
            </a:xfrm>
            <a:custGeom>
              <a:avLst/>
              <a:gdLst>
                <a:gd name="connsiteX0" fmla="*/ 0 w 4293326"/>
                <a:gd name="connsiteY0" fmla="*/ 548640 h 548640"/>
                <a:gd name="connsiteX1" fmla="*/ 1942012 w 4293326"/>
                <a:gd name="connsiteY1" fmla="*/ 156754 h 548640"/>
                <a:gd name="connsiteX2" fmla="*/ 4293326 w 4293326"/>
                <a:gd name="connsiteY2" fmla="*/ 0 h 548640"/>
              </a:gdLst>
              <a:ahLst/>
              <a:cxnLst>
                <a:cxn ang="0">
                  <a:pos x="connsiteX0" y="connsiteY0"/>
                </a:cxn>
                <a:cxn ang="0">
                  <a:pos x="connsiteX1" y="connsiteY1"/>
                </a:cxn>
                <a:cxn ang="0">
                  <a:pos x="connsiteX2" y="connsiteY2"/>
                </a:cxn>
              </a:cxnLst>
              <a:rect l="l" t="t" r="r" b="b"/>
              <a:pathLst>
                <a:path w="4293326" h="548640">
                  <a:moveTo>
                    <a:pt x="0" y="548640"/>
                  </a:moveTo>
                  <a:cubicBezTo>
                    <a:pt x="613229" y="398417"/>
                    <a:pt x="1226458" y="248194"/>
                    <a:pt x="1942012" y="156754"/>
                  </a:cubicBezTo>
                  <a:cubicBezTo>
                    <a:pt x="2657566" y="65314"/>
                    <a:pt x="3475446" y="32657"/>
                    <a:pt x="4293326" y="0"/>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5" name="Szövegdoboz 64">
              <a:extLst>
                <a:ext uri="{FF2B5EF4-FFF2-40B4-BE49-F238E27FC236}">
                  <a16:creationId xmlns:a16="http://schemas.microsoft.com/office/drawing/2014/main" id="{4FA3B279-FF42-43EB-993E-3F16B9E7F3B5}"/>
                </a:ext>
              </a:extLst>
            </p:cNvPr>
            <p:cNvSpPr txBox="1"/>
            <p:nvPr/>
          </p:nvSpPr>
          <p:spPr>
            <a:xfrm>
              <a:off x="9627571" y="3719273"/>
              <a:ext cx="960519" cy="584775"/>
            </a:xfrm>
            <a:prstGeom prst="rect">
              <a:avLst/>
            </a:prstGeom>
            <a:noFill/>
          </p:spPr>
          <p:txBody>
            <a:bodyPr wrap="none" rtlCol="0">
              <a:spAutoFit/>
            </a:bodyPr>
            <a:lstStyle/>
            <a:p>
              <a:r>
                <a:rPr lang="hu-HU" sz="3200" dirty="0" err="1">
                  <a:latin typeface="Times New Roman" panose="02020603050405020304" pitchFamily="18" charset="0"/>
                  <a:cs typeface="Times New Roman" panose="02020603050405020304" pitchFamily="18" charset="0"/>
                </a:rPr>
                <a:t>HAc</a:t>
              </a:r>
              <a:endParaRPr lang="hu-HU" sz="3200" dirty="0">
                <a:latin typeface="Times New Roman" panose="02020603050405020304" pitchFamily="18" charset="0"/>
                <a:cs typeface="Times New Roman" panose="02020603050405020304" pitchFamily="18" charset="0"/>
              </a:endParaRPr>
            </a:p>
          </p:txBody>
        </p:sp>
      </p:grpSp>
      <p:sp>
        <p:nvSpPr>
          <p:cNvPr id="60" name="Szövegdoboz 59">
            <a:extLst>
              <a:ext uri="{FF2B5EF4-FFF2-40B4-BE49-F238E27FC236}">
                <a16:creationId xmlns:a16="http://schemas.microsoft.com/office/drawing/2014/main" id="{37BAFA3B-A238-43D6-88C5-411130E9637F}"/>
              </a:ext>
            </a:extLst>
          </p:cNvPr>
          <p:cNvSpPr txBox="1"/>
          <p:nvPr/>
        </p:nvSpPr>
        <p:spPr>
          <a:xfrm>
            <a:off x="5194763" y="2621150"/>
            <a:ext cx="535724" cy="369332"/>
          </a:xfrm>
          <a:prstGeom prst="rect">
            <a:avLst/>
          </a:prstGeom>
          <a:noFill/>
        </p:spPr>
        <p:txBody>
          <a:bodyPr wrap="none" rtlCol="0">
            <a:spAutoFit/>
          </a:bodyPr>
          <a:lstStyle/>
          <a:p>
            <a:r>
              <a:rPr lang="hu-HU" dirty="0">
                <a:solidFill>
                  <a:srgbClr val="2E0CFC"/>
                </a:solidFill>
                <a:latin typeface="Times New Roman" panose="02020603050405020304" pitchFamily="18" charset="0"/>
                <a:cs typeface="Times New Roman" panose="02020603050405020304" pitchFamily="18" charset="0"/>
              </a:rPr>
              <a:t>248</a:t>
            </a:r>
          </a:p>
        </p:txBody>
      </p:sp>
      <p:sp>
        <p:nvSpPr>
          <p:cNvPr id="61" name="Szövegdoboz 60">
            <a:extLst>
              <a:ext uri="{FF2B5EF4-FFF2-40B4-BE49-F238E27FC236}">
                <a16:creationId xmlns:a16="http://schemas.microsoft.com/office/drawing/2014/main" id="{8B0873F6-8D86-4ECB-9BCA-619D9023B5AB}"/>
              </a:ext>
            </a:extLst>
          </p:cNvPr>
          <p:cNvSpPr txBox="1"/>
          <p:nvPr/>
        </p:nvSpPr>
        <p:spPr>
          <a:xfrm>
            <a:off x="5188982" y="3487596"/>
            <a:ext cx="530915" cy="369332"/>
          </a:xfrm>
          <a:prstGeom prst="rect">
            <a:avLst/>
          </a:prstGeom>
          <a:noFill/>
        </p:spPr>
        <p:txBody>
          <a:bodyPr wrap="none" rtlCol="0">
            <a:spAutoFit/>
          </a:bodyPr>
          <a:lstStyle/>
          <a:p>
            <a:r>
              <a:rPr lang="hu-HU" dirty="0">
                <a:solidFill>
                  <a:srgbClr val="00B050"/>
                </a:solidFill>
                <a:latin typeface="Times New Roman" panose="02020603050405020304" pitchFamily="18" charset="0"/>
                <a:cs typeface="Times New Roman" panose="02020603050405020304" pitchFamily="18" charset="0"/>
              </a:rPr>
              <a:t>133</a:t>
            </a:r>
          </a:p>
        </p:txBody>
      </p:sp>
      <p:grpSp>
        <p:nvGrpSpPr>
          <p:cNvPr id="33" name="Csoportba foglalás 32">
            <a:extLst>
              <a:ext uri="{FF2B5EF4-FFF2-40B4-BE49-F238E27FC236}">
                <a16:creationId xmlns:a16="http://schemas.microsoft.com/office/drawing/2014/main" id="{271DE676-41DD-4A8B-A337-77DEBD80E179}"/>
              </a:ext>
            </a:extLst>
          </p:cNvPr>
          <p:cNvGrpSpPr/>
          <p:nvPr/>
        </p:nvGrpSpPr>
        <p:grpSpPr>
          <a:xfrm>
            <a:off x="4862557" y="2095264"/>
            <a:ext cx="5993506" cy="3283942"/>
            <a:chOff x="4862557" y="2095264"/>
            <a:chExt cx="5993506" cy="3283942"/>
          </a:xfrm>
        </p:grpSpPr>
        <p:cxnSp>
          <p:nvCxnSpPr>
            <p:cNvPr id="38" name="Egyenes összekötő nyíllal 37">
              <a:extLst>
                <a:ext uri="{FF2B5EF4-FFF2-40B4-BE49-F238E27FC236}">
                  <a16:creationId xmlns:a16="http://schemas.microsoft.com/office/drawing/2014/main" id="{12561961-E313-40E2-A55E-634B3033C481}"/>
                </a:ext>
              </a:extLst>
            </p:cNvPr>
            <p:cNvCxnSpPr/>
            <p:nvPr/>
          </p:nvCxnSpPr>
          <p:spPr>
            <a:xfrm flipV="1">
              <a:off x="5771211" y="2277717"/>
              <a:ext cx="0" cy="2520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Egyenes összekötő nyíllal 38">
              <a:extLst>
                <a:ext uri="{FF2B5EF4-FFF2-40B4-BE49-F238E27FC236}">
                  <a16:creationId xmlns:a16="http://schemas.microsoft.com/office/drawing/2014/main" id="{641FDFCD-D894-4943-B9AE-64C798288E2D}"/>
                </a:ext>
              </a:extLst>
            </p:cNvPr>
            <p:cNvCxnSpPr>
              <a:cxnSpLocks/>
            </p:cNvCxnSpPr>
            <p:nvPr/>
          </p:nvCxnSpPr>
          <p:spPr>
            <a:xfrm rot="5400000" flipV="1">
              <a:off x="8276240" y="2264400"/>
              <a:ext cx="0" cy="5040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Szövegdoboz 61">
              <a:extLst>
                <a:ext uri="{FF2B5EF4-FFF2-40B4-BE49-F238E27FC236}">
                  <a16:creationId xmlns:a16="http://schemas.microsoft.com/office/drawing/2014/main" id="{3CC12C05-D699-4D50-B8BB-4F46EEB4845C}"/>
                </a:ext>
              </a:extLst>
            </p:cNvPr>
            <p:cNvSpPr txBox="1"/>
            <p:nvPr/>
          </p:nvSpPr>
          <p:spPr>
            <a:xfrm rot="16200000">
              <a:off x="4081253" y="2876568"/>
              <a:ext cx="1931939"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Λ</a:t>
              </a:r>
              <a:r>
                <a:rPr lang="hu-HU" baseline="-25000" dirty="0">
                  <a:latin typeface="Times New Roman" panose="02020603050405020304" pitchFamily="18" charset="0"/>
                  <a:cs typeface="Times New Roman" panose="02020603050405020304" pitchFamily="18" charset="0"/>
                </a:rPr>
                <a:t>m</a:t>
              </a:r>
              <a:r>
                <a:rPr lang="hu-HU" dirty="0">
                  <a:latin typeface="Times New Roman" panose="02020603050405020304" pitchFamily="18" charset="0"/>
                  <a:cs typeface="Times New Roman" panose="02020603050405020304" pitchFamily="18" charset="0"/>
                </a:rPr>
                <a:t>/10</a:t>
              </a:r>
              <a:r>
                <a:rPr lang="hu-HU" baseline="30000" dirty="0">
                  <a:latin typeface="Times New Roman" panose="02020603050405020304" pitchFamily="18" charset="0"/>
                  <a:cs typeface="Times New Roman" panose="02020603050405020304" pitchFamily="18" charset="0"/>
                </a:rPr>
                <a:t>-4 </a:t>
              </a:r>
              <a:r>
                <a:rPr lang="hu-HU" dirty="0">
                  <a:latin typeface="Times New Roman" panose="02020603050405020304" pitchFamily="18" charset="0"/>
                  <a:cs typeface="Times New Roman" panose="02020603050405020304" pitchFamily="18" charset="0"/>
                </a:rPr>
                <a:t>S m</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mol</a:t>
              </a:r>
              <a:r>
                <a:rPr lang="hu-HU" baseline="30000" dirty="0">
                  <a:latin typeface="Times New Roman" panose="02020603050405020304" pitchFamily="18" charset="0"/>
                  <a:cs typeface="Times New Roman" panose="02020603050405020304" pitchFamily="18" charset="0"/>
                </a:rPr>
                <a:t>-1</a:t>
              </a:r>
            </a:p>
          </p:txBody>
        </p:sp>
        <p:sp>
          <p:nvSpPr>
            <p:cNvPr id="66" name="Szövegdoboz 65">
              <a:extLst>
                <a:ext uri="{FF2B5EF4-FFF2-40B4-BE49-F238E27FC236}">
                  <a16:creationId xmlns:a16="http://schemas.microsoft.com/office/drawing/2014/main" id="{F1599416-AB52-44E9-A8B3-1832BE2C4CA8}"/>
                </a:ext>
              </a:extLst>
            </p:cNvPr>
            <p:cNvSpPr txBox="1"/>
            <p:nvPr/>
          </p:nvSpPr>
          <p:spPr>
            <a:xfrm>
              <a:off x="9698374" y="5009874"/>
              <a:ext cx="1157689" cy="369332"/>
            </a:xfrm>
            <a:prstGeom prst="rect">
              <a:avLst/>
            </a:prstGeom>
            <a:noFill/>
          </p:spPr>
          <p:txBody>
            <a:bodyPr wrap="none" rtlCol="0">
              <a:spAutoFit/>
            </a:bodyPr>
            <a:lstStyle/>
            <a:p>
              <a:r>
                <a:rPr lang="hu-HU" dirty="0" err="1">
                  <a:latin typeface="Times New Roman" panose="02020603050405020304" pitchFamily="18" charset="0"/>
                  <a:cs typeface="Times New Roman" panose="02020603050405020304" pitchFamily="18" charset="0"/>
                </a:rPr>
                <a:t>V</a:t>
              </a:r>
              <a:r>
                <a:rPr lang="hu-HU" baseline="-25000" dirty="0" err="1">
                  <a:latin typeface="Times New Roman" panose="02020603050405020304" pitchFamily="18" charset="0"/>
                  <a:cs typeface="Times New Roman" panose="02020603050405020304" pitchFamily="18" charset="0"/>
                </a:rPr>
                <a:t>c</a:t>
              </a:r>
              <a:r>
                <a:rPr lang="hu-HU" dirty="0">
                  <a:latin typeface="Times New Roman" panose="02020603050405020304" pitchFamily="18" charset="0"/>
                  <a:cs typeface="Times New Roman" panose="02020603050405020304" pitchFamily="18" charset="0"/>
                </a:rPr>
                <a:t>/10</a:t>
              </a:r>
              <a:r>
                <a:rPr lang="hu-HU" baseline="30000" dirty="0">
                  <a:latin typeface="Times New Roman" panose="02020603050405020304" pitchFamily="18" charset="0"/>
                  <a:cs typeface="Times New Roman" panose="02020603050405020304" pitchFamily="18" charset="0"/>
                </a:rPr>
                <a:t>-4</a:t>
              </a:r>
              <a:r>
                <a:rPr lang="hu-HU" dirty="0">
                  <a:latin typeface="Times New Roman" panose="02020603050405020304" pitchFamily="18" charset="0"/>
                  <a:cs typeface="Times New Roman" panose="02020603050405020304" pitchFamily="18" charset="0"/>
                </a:rPr>
                <a:t> m</a:t>
              </a:r>
              <a:r>
                <a:rPr lang="hu-HU" baseline="30000" dirty="0">
                  <a:latin typeface="Times New Roman" panose="02020603050405020304" pitchFamily="18" charset="0"/>
                  <a:cs typeface="Times New Roman" panose="02020603050405020304" pitchFamily="18" charset="0"/>
                </a:rPr>
                <a:t>3</a:t>
              </a:r>
            </a:p>
          </p:txBody>
        </p:sp>
        <p:cxnSp>
          <p:nvCxnSpPr>
            <p:cNvPr id="68" name="Egyenes összekötő 67">
              <a:extLst>
                <a:ext uri="{FF2B5EF4-FFF2-40B4-BE49-F238E27FC236}">
                  <a16:creationId xmlns:a16="http://schemas.microsoft.com/office/drawing/2014/main" id="{0DBB3ADA-251F-4784-9C7C-D68782BFC75A}"/>
                </a:ext>
              </a:extLst>
            </p:cNvPr>
            <p:cNvCxnSpPr/>
            <p:nvPr/>
          </p:nvCxnSpPr>
          <p:spPr>
            <a:xfrm>
              <a:off x="7531886" y="4781964"/>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Egyenes összekötő 68">
              <a:extLst>
                <a:ext uri="{FF2B5EF4-FFF2-40B4-BE49-F238E27FC236}">
                  <a16:creationId xmlns:a16="http://schemas.microsoft.com/office/drawing/2014/main" id="{ADF719F7-7366-4BF9-A809-426A93CCFCA9}"/>
                </a:ext>
              </a:extLst>
            </p:cNvPr>
            <p:cNvCxnSpPr/>
            <p:nvPr/>
          </p:nvCxnSpPr>
          <p:spPr>
            <a:xfrm>
              <a:off x="9253779" y="4797887"/>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Szövegdoboz 69">
              <a:extLst>
                <a:ext uri="{FF2B5EF4-FFF2-40B4-BE49-F238E27FC236}">
                  <a16:creationId xmlns:a16="http://schemas.microsoft.com/office/drawing/2014/main" id="{2209CEF5-4F05-492C-8231-DBE4D7DEF570}"/>
                </a:ext>
              </a:extLst>
            </p:cNvPr>
            <p:cNvSpPr txBox="1"/>
            <p:nvPr/>
          </p:nvSpPr>
          <p:spPr>
            <a:xfrm>
              <a:off x="7299838" y="4916061"/>
              <a:ext cx="473206" cy="369332"/>
            </a:xfrm>
            <a:prstGeom prst="rect">
              <a:avLst/>
            </a:prstGeom>
            <a:noFill/>
          </p:spPr>
          <p:txBody>
            <a:bodyPr wrap="none" rtlCol="0">
              <a:spAutoFit/>
            </a:bodyPr>
            <a:lstStyle/>
            <a:p>
              <a:r>
                <a:rPr lang="hu-HU" dirty="0" smtClean="0">
                  <a:latin typeface="Times New Roman" panose="02020603050405020304" pitchFamily="18" charset="0"/>
                  <a:cs typeface="Times New Roman" panose="02020603050405020304" pitchFamily="18" charset="0"/>
                </a:rPr>
                <a:t>2.5</a:t>
              </a:r>
              <a:endParaRPr lang="hu-HU" dirty="0">
                <a:latin typeface="Times New Roman" panose="02020603050405020304" pitchFamily="18" charset="0"/>
                <a:cs typeface="Times New Roman" panose="02020603050405020304" pitchFamily="18" charset="0"/>
              </a:endParaRPr>
            </a:p>
          </p:txBody>
        </p:sp>
        <p:sp>
          <p:nvSpPr>
            <p:cNvPr id="71" name="Szövegdoboz 70">
              <a:extLst>
                <a:ext uri="{FF2B5EF4-FFF2-40B4-BE49-F238E27FC236}">
                  <a16:creationId xmlns:a16="http://schemas.microsoft.com/office/drawing/2014/main" id="{9D08F1D9-61D2-4B35-A1AA-4CB67333F864}"/>
                </a:ext>
              </a:extLst>
            </p:cNvPr>
            <p:cNvSpPr txBox="1"/>
            <p:nvPr/>
          </p:nvSpPr>
          <p:spPr>
            <a:xfrm>
              <a:off x="9021731" y="4925160"/>
              <a:ext cx="473206" cy="369332"/>
            </a:xfrm>
            <a:prstGeom prst="rect">
              <a:avLst/>
            </a:prstGeom>
            <a:noFill/>
          </p:spPr>
          <p:txBody>
            <a:bodyPr wrap="none" rtlCol="0">
              <a:spAutoFit/>
            </a:bodyPr>
            <a:lstStyle/>
            <a:p>
              <a:r>
                <a:rPr lang="hu-HU" dirty="0" smtClean="0">
                  <a:latin typeface="Times New Roman" panose="02020603050405020304" pitchFamily="18" charset="0"/>
                  <a:cs typeface="Times New Roman" panose="02020603050405020304" pitchFamily="18" charset="0"/>
                </a:rPr>
                <a:t>5.0</a:t>
              </a:r>
              <a:endParaRPr lang="hu-HU" dirty="0">
                <a:latin typeface="Times New Roman" panose="02020603050405020304" pitchFamily="18" charset="0"/>
                <a:cs typeface="Times New Roman" panose="02020603050405020304" pitchFamily="18" charset="0"/>
              </a:endParaRPr>
            </a:p>
          </p:txBody>
        </p:sp>
        <p:sp>
          <p:nvSpPr>
            <p:cNvPr id="72" name="Szövegdoboz 71">
              <a:extLst>
                <a:ext uri="{FF2B5EF4-FFF2-40B4-BE49-F238E27FC236}">
                  <a16:creationId xmlns:a16="http://schemas.microsoft.com/office/drawing/2014/main" id="{71D8F508-91EF-49A4-B1EB-00E5AD5B4520}"/>
                </a:ext>
              </a:extLst>
            </p:cNvPr>
            <p:cNvSpPr txBox="1"/>
            <p:nvPr/>
          </p:nvSpPr>
          <p:spPr>
            <a:xfrm>
              <a:off x="5534727" y="4897864"/>
              <a:ext cx="473206" cy="369332"/>
            </a:xfrm>
            <a:prstGeom prst="rect">
              <a:avLst/>
            </a:prstGeom>
            <a:noFill/>
          </p:spPr>
          <p:txBody>
            <a:bodyPr wrap="none" rtlCol="0">
              <a:spAutoFit/>
            </a:bodyPr>
            <a:lstStyle/>
            <a:p>
              <a:r>
                <a:rPr lang="hu-HU" dirty="0" smtClean="0">
                  <a:latin typeface="Times New Roman" panose="02020603050405020304" pitchFamily="18" charset="0"/>
                  <a:cs typeface="Times New Roman" panose="02020603050405020304" pitchFamily="18" charset="0"/>
                </a:rPr>
                <a:t>0.0</a:t>
              </a:r>
              <a:endParaRPr lang="hu-HU" dirty="0">
                <a:latin typeface="Times New Roman" panose="02020603050405020304" pitchFamily="18" charset="0"/>
                <a:cs typeface="Times New Roman" panose="02020603050405020304" pitchFamily="18" charset="0"/>
              </a:endParaRPr>
            </a:p>
          </p:txBody>
        </p:sp>
        <p:cxnSp>
          <p:nvCxnSpPr>
            <p:cNvPr id="73" name="Egyenes összekötő 72">
              <a:extLst>
                <a:ext uri="{FF2B5EF4-FFF2-40B4-BE49-F238E27FC236}">
                  <a16:creationId xmlns:a16="http://schemas.microsoft.com/office/drawing/2014/main" id="{76511053-DF03-4C2E-ACA0-5B1491AD16AF}"/>
                </a:ext>
              </a:extLst>
            </p:cNvPr>
            <p:cNvCxnSpPr/>
            <p:nvPr/>
          </p:nvCxnSpPr>
          <p:spPr>
            <a:xfrm>
              <a:off x="5773600" y="4784239"/>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Egyenes összekötő 73">
              <a:extLst>
                <a:ext uri="{FF2B5EF4-FFF2-40B4-BE49-F238E27FC236}">
                  <a16:creationId xmlns:a16="http://schemas.microsoft.com/office/drawing/2014/main" id="{B86F949C-AFCE-471F-904C-E9F9226E4252}"/>
                </a:ext>
              </a:extLst>
            </p:cNvPr>
            <p:cNvCxnSpPr>
              <a:cxnSpLocks/>
            </p:cNvCxnSpPr>
            <p:nvPr/>
          </p:nvCxnSpPr>
          <p:spPr>
            <a:xfrm rot="5400000">
              <a:off x="5712186" y="4729647"/>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Szövegdoboz 74">
              <a:extLst>
                <a:ext uri="{FF2B5EF4-FFF2-40B4-BE49-F238E27FC236}">
                  <a16:creationId xmlns:a16="http://schemas.microsoft.com/office/drawing/2014/main" id="{3FF4A34D-85EB-40A5-8F2B-8CB0AFFE69B9}"/>
                </a:ext>
              </a:extLst>
            </p:cNvPr>
            <p:cNvSpPr txBox="1"/>
            <p:nvPr/>
          </p:nvSpPr>
          <p:spPr>
            <a:xfrm>
              <a:off x="5414175" y="4593064"/>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0</a:t>
              </a:r>
            </a:p>
          </p:txBody>
        </p:sp>
        <p:cxnSp>
          <p:nvCxnSpPr>
            <p:cNvPr id="76" name="Egyenes összekötő 75">
              <a:extLst>
                <a:ext uri="{FF2B5EF4-FFF2-40B4-BE49-F238E27FC236}">
                  <a16:creationId xmlns:a16="http://schemas.microsoft.com/office/drawing/2014/main" id="{C40B8C41-A25C-409B-9433-046BB850ED6B}"/>
                </a:ext>
              </a:extLst>
            </p:cNvPr>
            <p:cNvCxnSpPr>
              <a:cxnSpLocks/>
            </p:cNvCxnSpPr>
            <p:nvPr/>
          </p:nvCxnSpPr>
          <p:spPr>
            <a:xfrm rot="5400000">
              <a:off x="5700813" y="3612805"/>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Egyenes összekötő 76">
              <a:extLst>
                <a:ext uri="{FF2B5EF4-FFF2-40B4-BE49-F238E27FC236}">
                  <a16:creationId xmlns:a16="http://schemas.microsoft.com/office/drawing/2014/main" id="{7C883374-BB77-4BE7-B944-072E9FEEBD78}"/>
                </a:ext>
              </a:extLst>
            </p:cNvPr>
            <p:cNvCxnSpPr>
              <a:cxnSpLocks/>
            </p:cNvCxnSpPr>
            <p:nvPr/>
          </p:nvCxnSpPr>
          <p:spPr>
            <a:xfrm rot="5400000">
              <a:off x="5707637" y="2752997"/>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8" name="Szövegdoboz 77">
            <a:extLst>
              <a:ext uri="{FF2B5EF4-FFF2-40B4-BE49-F238E27FC236}">
                <a16:creationId xmlns:a16="http://schemas.microsoft.com/office/drawing/2014/main" id="{A6FEFCBA-71F9-42AD-AF7D-76ECEDB83D1D}"/>
              </a:ext>
            </a:extLst>
          </p:cNvPr>
          <p:cNvSpPr txBox="1"/>
          <p:nvPr/>
        </p:nvSpPr>
        <p:spPr>
          <a:xfrm>
            <a:off x="3765892" y="5314403"/>
            <a:ext cx="8322215" cy="1384995"/>
          </a:xfrm>
          <a:prstGeom prst="rect">
            <a:avLst/>
          </a:prstGeom>
          <a:noFill/>
        </p:spPr>
        <p:txBody>
          <a:bodyPr wrap="square" rtlCol="0">
            <a:spAutoFit/>
          </a:bodyPr>
          <a:lstStyle/>
          <a:p>
            <a:pPr algn="ctr"/>
            <a:r>
              <a:rPr lang="hu-HU" sz="2800" dirty="0" smtClean="0">
                <a:latin typeface="Times New Roman" panose="02020603050405020304" pitchFamily="18" charset="0"/>
                <a:cs typeface="Times New Roman" panose="02020603050405020304" pitchFamily="18" charset="0"/>
              </a:rPr>
              <a:t>For very diluted solutions that </a:t>
            </a:r>
            <a:r>
              <a:rPr lang="el-GR" sz="2800" dirty="0" smtClean="0">
                <a:latin typeface="Times New Roman" panose="02020603050405020304" pitchFamily="18" charset="0"/>
                <a:cs typeface="Times New Roman" panose="02020603050405020304" pitchFamily="18" charset="0"/>
              </a:rPr>
              <a:t>κ</a:t>
            </a:r>
            <a:r>
              <a:rPr lang="hu-HU" sz="2800" dirty="0" smtClean="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 c </a:t>
            </a:r>
            <a:r>
              <a:rPr lang="hu-HU" sz="2800" dirty="0" smtClean="0">
                <a:latin typeface="Times New Roman" panose="02020603050405020304" pitchFamily="18" charset="0"/>
                <a:cs typeface="Times New Roman" panose="02020603050405020304" pitchFamily="18" charset="0"/>
              </a:rPr>
              <a:t>plot is linear,</a:t>
            </a:r>
            <a:r>
              <a:rPr lang="hu-HU" sz="2800" dirty="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Λ</a:t>
            </a:r>
            <a:r>
              <a:rPr lang="hu-HU" sz="2800" baseline="-25000" dirty="0">
                <a:latin typeface="Times New Roman" panose="02020603050405020304" pitchFamily="18" charset="0"/>
                <a:cs typeface="Times New Roman" panose="02020603050405020304" pitchFamily="18" charset="0"/>
              </a:rPr>
              <a:t>m</a:t>
            </a:r>
            <a:r>
              <a:rPr lang="hu-HU" sz="2800" dirty="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is constant and equal to the molar conductivity at </a:t>
            </a:r>
            <a:r>
              <a:rPr lang="en-US" sz="2800" dirty="0" smtClean="0">
                <a:latin typeface="Times New Roman" panose="02020603050405020304" pitchFamily="18" charset="0"/>
                <a:cs typeface="Times New Roman" panose="02020603050405020304" pitchFamily="18" charset="0"/>
              </a:rPr>
              <a:t>infinite </a:t>
            </a:r>
            <a:r>
              <a:rPr lang="hu-HU" sz="2800" dirty="0" smtClean="0">
                <a:latin typeface="Times New Roman" panose="02020603050405020304" pitchFamily="18" charset="0"/>
                <a:cs typeface="Times New Roman" panose="02020603050405020304" pitchFamily="18" charset="0"/>
              </a:rPr>
              <a:t>dilution</a:t>
            </a:r>
            <a:r>
              <a:rPr lang="en-US" sz="2800" dirty="0" smtClean="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Λ</a:t>
            </a:r>
            <a:r>
              <a:rPr lang="hu-HU" sz="2800" baseline="-25000" dirty="0">
                <a:latin typeface="Times New Roman" panose="02020603050405020304" pitchFamily="18" charset="0"/>
                <a:cs typeface="Times New Roman" panose="02020603050405020304" pitchFamily="18" charset="0"/>
              </a:rPr>
              <a:t>∞</a:t>
            </a:r>
            <a:r>
              <a:rPr lang="hu-HU" sz="2800" dirty="0">
                <a:latin typeface="Times New Roman" panose="02020603050405020304" pitchFamily="18" charset="0"/>
                <a:cs typeface="Times New Roman" panose="02020603050405020304" pitchFamily="18" charset="0"/>
              </a:rPr>
              <a:t> </a:t>
            </a:r>
          </a:p>
        </p:txBody>
      </p:sp>
      <p:sp>
        <p:nvSpPr>
          <p:cNvPr id="67" name="Cím 3">
            <a:extLst>
              <a:ext uri="{FF2B5EF4-FFF2-40B4-BE49-F238E27FC236}">
                <a16:creationId xmlns:a16="http://schemas.microsoft.com/office/drawing/2014/main" id="{F7234C8F-880A-4ECC-83F4-DDD9487B32F5}"/>
              </a:ext>
            </a:extLst>
          </p:cNvPr>
          <p:cNvSpPr>
            <a:spLocks noGrp="1"/>
          </p:cNvSpPr>
          <p:nvPr>
            <p:ph type="title"/>
          </p:nvPr>
        </p:nvSpPr>
        <p:spPr>
          <a:xfrm>
            <a:off x="838200" y="36512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Molar conductivity</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9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8"/>
                                        </p:tgtEl>
                                        <p:attrNameLst>
                                          <p:attrName>style.visibility</p:attrName>
                                        </p:attrNameLst>
                                      </p:cBhvr>
                                      <p:to>
                                        <p:strVal val="visible"/>
                                      </p:to>
                                    </p:set>
                                    <p:anim calcmode="lin" valueType="num">
                                      <p:cBhvr additive="base">
                                        <p:cTn id="31" dur="500" fill="hold"/>
                                        <p:tgtEl>
                                          <p:spTgt spid="78"/>
                                        </p:tgtEl>
                                        <p:attrNameLst>
                                          <p:attrName>ppt_x</p:attrName>
                                        </p:attrNameLst>
                                      </p:cBhvr>
                                      <p:tavLst>
                                        <p:tav tm="0">
                                          <p:val>
                                            <p:strVal val="#ppt_x"/>
                                          </p:val>
                                        </p:tav>
                                        <p:tav tm="100000">
                                          <p:val>
                                            <p:strVal val="#ppt_x"/>
                                          </p:val>
                                        </p:tav>
                                      </p:tavLst>
                                    </p:anim>
                                    <p:anim calcmode="lin" valueType="num">
                                      <p:cBhvr additive="base">
                                        <p:cTn id="32"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6"/>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0" nodeType="afterEffect">
                                  <p:stCondLst>
                                    <p:cond delay="500"/>
                                  </p:stCondLst>
                                  <p:childTnLst>
                                    <p:set>
                                      <p:cBhvr>
                                        <p:cTn id="41" dur="1" fill="hold">
                                          <p:stCondLst>
                                            <p:cond delay="0"/>
                                          </p:stCondLst>
                                        </p:cTn>
                                        <p:tgtEl>
                                          <p:spTgt spid="61"/>
                                        </p:tgtEl>
                                        <p:attrNameLst>
                                          <p:attrName>style.visibility</p:attrName>
                                        </p:attrNameLst>
                                      </p:cBhvr>
                                      <p:to>
                                        <p:strVal val="visible"/>
                                      </p:to>
                                    </p:set>
                                  </p:childTnLst>
                                </p:cTn>
                              </p:par>
                            </p:childTnLst>
                          </p:cTn>
                        </p:par>
                        <p:par>
                          <p:cTn id="42" fill="hold">
                            <p:stCondLst>
                              <p:cond delay="500"/>
                            </p:stCondLst>
                            <p:childTnLst>
                              <p:par>
                                <p:cTn id="43" presetID="1" presetClass="entr" presetSubtype="0" fill="hold" grpId="0" nodeType="after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57" grpId="0" animBg="1"/>
      <p:bldP spid="63" grpId="0"/>
      <p:bldP spid="64" grpId="0"/>
      <p:bldP spid="60" grpId="0"/>
      <p:bldP spid="61" grpId="0"/>
      <p:bldP spid="78" grpId="0"/>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15750</TotalTime>
  <Words>5792</Words>
  <Application>Microsoft Office PowerPoint</Application>
  <PresentationFormat>Widescreen</PresentationFormat>
  <Paragraphs>461</Paragraphs>
  <Slides>37</Slides>
  <Notes>36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Calibri Light</vt:lpstr>
      <vt:lpstr>Cambria Math</vt:lpstr>
      <vt:lpstr>Times New Roman</vt:lpstr>
      <vt:lpstr>Wingdings</vt:lpstr>
      <vt:lpstr>Office-téma</vt:lpstr>
      <vt:lpstr>General Chemistry 7. Electrochemistry</vt:lpstr>
      <vt:lpstr>PowerPoint Presentation</vt:lpstr>
      <vt:lpstr>Electron conductors</vt:lpstr>
      <vt:lpstr>Conductance of melts</vt:lpstr>
      <vt:lpstr>Conductance of melts</vt:lpstr>
      <vt:lpstr>Conductance and specific conductance</vt:lpstr>
      <vt:lpstr>Concentration dependence of specific conductance</vt:lpstr>
      <vt:lpstr>Molar conductivity</vt:lpstr>
      <vt:lpstr>Molar conductivity</vt:lpstr>
      <vt:lpstr>Molar conductivity</vt:lpstr>
      <vt:lpstr>Molar conductivity</vt:lpstr>
      <vt:lpstr>Molar conductivity</vt:lpstr>
      <vt:lpstr>Electric current by chemical reaction</vt:lpstr>
      <vt:lpstr>Electrode, electrode potential, cell potential</vt:lpstr>
      <vt:lpstr>Electric current by chemical reaction</vt:lpstr>
      <vt:lpstr>Concentration dependence of cell potential</vt:lpstr>
      <vt:lpstr>The cell reaction – anode and cathode</vt:lpstr>
      <vt:lpstr>Nernst equation</vt:lpstr>
      <vt:lpstr>Nernst equation for electron conductors</vt:lpstr>
      <vt:lpstr>General form of the Nernst equation</vt:lpstr>
      <vt:lpstr>Nernst equation for redox electrodes</vt:lpstr>
      <vt:lpstr>Nernst equation for gas electrodes</vt:lpstr>
      <vt:lpstr>Standard electrode potential</vt:lpstr>
      <vt:lpstr>Standard hydrogen electrode - SHE</vt:lpstr>
      <vt:lpstr>Nernst equation for metal-insoluble salt electrodes</vt:lpstr>
      <vt:lpstr>Nernst equation for metal-insoluble salt electrodes</vt:lpstr>
      <vt:lpstr>Nernst equation for metal-insoluble salt electrodes</vt:lpstr>
      <vt:lpstr>Nernst equation for metal-insoluble salt electrodes</vt:lpstr>
      <vt:lpstr>Combined glass electrode</vt:lpstr>
      <vt:lpstr>Cell diagrams</vt:lpstr>
      <vt:lpstr>Cell diagrams</vt:lpstr>
      <vt:lpstr>Electric work and direction of redox reactions</vt:lpstr>
      <vt:lpstr>Electric work and direction of redox reactions</vt:lpstr>
      <vt:lpstr>Electric work and direction of redox reactions</vt:lpstr>
      <vt:lpstr>Galvanic/voltaic cells</vt:lpstr>
      <vt:lpstr>Batteries</vt:lpstr>
      <vt:lpstr>Electrolysis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Kémia alapjai  1. Alapfogalmak</dc:title>
  <dc:creator>Ottó</dc:creator>
  <cp:lastModifiedBy>szistvan</cp:lastModifiedBy>
  <cp:revision>1055</cp:revision>
  <dcterms:created xsi:type="dcterms:W3CDTF">2018-07-21T17:18:01Z</dcterms:created>
  <dcterms:modified xsi:type="dcterms:W3CDTF">2024-11-06T08:27:02Z</dcterms:modified>
</cp:coreProperties>
</file>