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4" r:id="rId2"/>
    <p:sldId id="332" r:id="rId3"/>
    <p:sldId id="338" r:id="rId4"/>
    <p:sldId id="339" r:id="rId5"/>
    <p:sldId id="340" r:id="rId6"/>
    <p:sldId id="346" r:id="rId7"/>
    <p:sldId id="347" r:id="rId8"/>
    <p:sldId id="351" r:id="rId9"/>
    <p:sldId id="343" r:id="rId10"/>
    <p:sldId id="356" r:id="rId11"/>
    <p:sldId id="358" r:id="rId12"/>
    <p:sldId id="348" r:id="rId13"/>
    <p:sldId id="334" r:id="rId14"/>
    <p:sldId id="341" r:id="rId15"/>
    <p:sldId id="342" r:id="rId16"/>
    <p:sldId id="349" r:id="rId17"/>
    <p:sldId id="350" r:id="rId18"/>
    <p:sldId id="344" r:id="rId19"/>
    <p:sldId id="345" r:id="rId20"/>
    <p:sldId id="336" r:id="rId21"/>
    <p:sldId id="378" r:id="rId22"/>
    <p:sldId id="321"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5" r:id="rId37"/>
    <p:sldId id="376" r:id="rId38"/>
    <p:sldId id="377" r:id="rId39"/>
    <p:sldId id="372" r:id="rId40"/>
    <p:sldId id="373" r:id="rId41"/>
    <p:sldId id="374" r:id="rId42"/>
    <p:sldId id="397" r:id="rId43"/>
    <p:sldId id="390" r:id="rId44"/>
    <p:sldId id="391" r:id="rId45"/>
    <p:sldId id="380" r:id="rId46"/>
    <p:sldId id="392" r:id="rId47"/>
    <p:sldId id="393" r:id="rId48"/>
    <p:sldId id="394" r:id="rId49"/>
    <p:sldId id="396" r:id="rId50"/>
    <p:sldId id="395" r:id="rId51"/>
    <p:sldId id="381" r:id="rId52"/>
    <p:sldId id="382" r:id="rId53"/>
    <p:sldId id="383" r:id="rId5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CFC"/>
    <a:srgbClr val="B707AF"/>
    <a:srgbClr val="CC3300"/>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2" autoAdjust="0"/>
    <p:restoredTop sz="96353" autoAdjust="0"/>
  </p:normalViewPr>
  <p:slideViewPr>
    <p:cSldViewPr snapToGrid="0" showGuides="1">
      <p:cViewPr varScale="1">
        <p:scale>
          <a:sx n="110" d="100"/>
          <a:sy n="110" d="100"/>
        </p:scale>
        <p:origin x="948" y="114"/>
      </p:cViewPr>
      <p:guideLst>
        <p:guide orient="horz" pos="3578"/>
        <p:guide pos="3840"/>
      </p:guideLst>
    </p:cSldViewPr>
  </p:slideViewPr>
  <p:notesTextViewPr>
    <p:cViewPr>
      <p:scale>
        <a:sx n="3" d="2"/>
        <a:sy n="3" d="2"/>
      </p:scale>
      <p:origin x="0" y="0"/>
    </p:cViewPr>
  </p:notesTextViewPr>
  <p:sorterViewPr>
    <p:cViewPr>
      <p:scale>
        <a:sx n="100" d="100"/>
        <a:sy n="100" d="100"/>
      </p:scale>
      <p:origin x="0" y="-245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E511C-5F32-4510-9552-F6558A4110E0}" type="datetimeFigureOut">
              <a:rPr lang="hu-HU" smtClean="0"/>
              <a:t>2025. 08. 26.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3BF4-DF2B-40C3-9B68-A2456896F069}" type="slidenum">
              <a:rPr lang="hu-HU" smtClean="0"/>
              <a:t>‹#›</a:t>
            </a:fld>
            <a:endParaRPr lang="hu-HU"/>
          </a:p>
        </p:txBody>
      </p:sp>
    </p:spTree>
    <p:extLst>
      <p:ext uri="{BB962C8B-B14F-4D97-AF65-F5344CB8AC3E}">
        <p14:creationId xmlns:p14="http://schemas.microsoft.com/office/powerpoint/2010/main" val="235419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a:t>
            </a:fld>
            <a:endParaRPr lang="hu-HU"/>
          </a:p>
        </p:txBody>
      </p:sp>
    </p:spTree>
    <p:extLst>
      <p:ext uri="{BB962C8B-B14F-4D97-AF65-F5344CB8AC3E}">
        <p14:creationId xmlns:p14="http://schemas.microsoft.com/office/powerpoint/2010/main" val="237628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11</a:t>
            </a:fld>
            <a:endParaRPr lang="hu-HU"/>
          </a:p>
        </p:txBody>
      </p:sp>
    </p:spTree>
    <p:extLst>
      <p:ext uri="{BB962C8B-B14F-4D97-AF65-F5344CB8AC3E}">
        <p14:creationId xmlns:p14="http://schemas.microsoft.com/office/powerpoint/2010/main" val="398089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12</a:t>
            </a:fld>
            <a:endParaRPr lang="hu-HU"/>
          </a:p>
        </p:txBody>
      </p:sp>
    </p:spTree>
    <p:extLst>
      <p:ext uri="{BB962C8B-B14F-4D97-AF65-F5344CB8AC3E}">
        <p14:creationId xmlns:p14="http://schemas.microsoft.com/office/powerpoint/2010/main" val="166674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13</a:t>
            </a:fld>
            <a:endParaRPr lang="hu-HU"/>
          </a:p>
        </p:txBody>
      </p:sp>
    </p:spTree>
    <p:extLst>
      <p:ext uri="{BB962C8B-B14F-4D97-AF65-F5344CB8AC3E}">
        <p14:creationId xmlns:p14="http://schemas.microsoft.com/office/powerpoint/2010/main" val="192336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14</a:t>
            </a:fld>
            <a:endParaRPr lang="hu-HU"/>
          </a:p>
        </p:txBody>
      </p:sp>
    </p:spTree>
    <p:extLst>
      <p:ext uri="{BB962C8B-B14F-4D97-AF65-F5344CB8AC3E}">
        <p14:creationId xmlns:p14="http://schemas.microsoft.com/office/powerpoint/2010/main" val="2393404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15</a:t>
            </a:fld>
            <a:endParaRPr lang="hu-HU"/>
          </a:p>
        </p:txBody>
      </p:sp>
    </p:spTree>
    <p:extLst>
      <p:ext uri="{BB962C8B-B14F-4D97-AF65-F5344CB8AC3E}">
        <p14:creationId xmlns:p14="http://schemas.microsoft.com/office/powerpoint/2010/main" val="327127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16</a:t>
            </a:fld>
            <a:endParaRPr lang="hu-HU"/>
          </a:p>
        </p:txBody>
      </p:sp>
    </p:spTree>
    <p:extLst>
      <p:ext uri="{BB962C8B-B14F-4D97-AF65-F5344CB8AC3E}">
        <p14:creationId xmlns:p14="http://schemas.microsoft.com/office/powerpoint/2010/main" val="203624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17</a:t>
            </a:fld>
            <a:endParaRPr lang="hu-HU"/>
          </a:p>
        </p:txBody>
      </p:sp>
    </p:spTree>
    <p:extLst>
      <p:ext uri="{BB962C8B-B14F-4D97-AF65-F5344CB8AC3E}">
        <p14:creationId xmlns:p14="http://schemas.microsoft.com/office/powerpoint/2010/main" val="2274831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18</a:t>
            </a:fld>
            <a:endParaRPr lang="hu-HU"/>
          </a:p>
        </p:txBody>
      </p:sp>
    </p:spTree>
    <p:extLst>
      <p:ext uri="{BB962C8B-B14F-4D97-AF65-F5344CB8AC3E}">
        <p14:creationId xmlns:p14="http://schemas.microsoft.com/office/powerpoint/2010/main" val="10365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19</a:t>
            </a:fld>
            <a:endParaRPr lang="hu-HU"/>
          </a:p>
        </p:txBody>
      </p:sp>
    </p:spTree>
    <p:extLst>
      <p:ext uri="{BB962C8B-B14F-4D97-AF65-F5344CB8AC3E}">
        <p14:creationId xmlns:p14="http://schemas.microsoft.com/office/powerpoint/2010/main" val="347595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20</a:t>
            </a:fld>
            <a:endParaRPr lang="hu-HU"/>
          </a:p>
        </p:txBody>
      </p:sp>
    </p:spTree>
    <p:extLst>
      <p:ext uri="{BB962C8B-B14F-4D97-AF65-F5344CB8AC3E}">
        <p14:creationId xmlns:p14="http://schemas.microsoft.com/office/powerpoint/2010/main" val="301144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a:t>
            </a:fld>
            <a:endParaRPr lang="hu-HU"/>
          </a:p>
        </p:txBody>
      </p:sp>
    </p:spTree>
    <p:extLst>
      <p:ext uri="{BB962C8B-B14F-4D97-AF65-F5344CB8AC3E}">
        <p14:creationId xmlns:p14="http://schemas.microsoft.com/office/powerpoint/2010/main" val="333823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21</a:t>
            </a:fld>
            <a:endParaRPr lang="hu-HU"/>
          </a:p>
        </p:txBody>
      </p:sp>
    </p:spTree>
    <p:extLst>
      <p:ext uri="{BB962C8B-B14F-4D97-AF65-F5344CB8AC3E}">
        <p14:creationId xmlns:p14="http://schemas.microsoft.com/office/powerpoint/2010/main" val="287572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22</a:t>
            </a:fld>
            <a:endParaRPr lang="hu-HU"/>
          </a:p>
        </p:txBody>
      </p:sp>
    </p:spTree>
    <p:extLst>
      <p:ext uri="{BB962C8B-B14F-4D97-AF65-F5344CB8AC3E}">
        <p14:creationId xmlns:p14="http://schemas.microsoft.com/office/powerpoint/2010/main" val="299963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23</a:t>
            </a:fld>
            <a:endParaRPr lang="hu-HU"/>
          </a:p>
        </p:txBody>
      </p:sp>
    </p:spTree>
    <p:extLst>
      <p:ext uri="{BB962C8B-B14F-4D97-AF65-F5344CB8AC3E}">
        <p14:creationId xmlns:p14="http://schemas.microsoft.com/office/powerpoint/2010/main" val="1654164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24</a:t>
            </a:fld>
            <a:endParaRPr lang="hu-HU"/>
          </a:p>
        </p:txBody>
      </p:sp>
    </p:spTree>
    <p:extLst>
      <p:ext uri="{BB962C8B-B14F-4D97-AF65-F5344CB8AC3E}">
        <p14:creationId xmlns:p14="http://schemas.microsoft.com/office/powerpoint/2010/main" val="201533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25</a:t>
            </a:fld>
            <a:endParaRPr lang="hu-HU"/>
          </a:p>
        </p:txBody>
      </p:sp>
    </p:spTree>
    <p:extLst>
      <p:ext uri="{BB962C8B-B14F-4D97-AF65-F5344CB8AC3E}">
        <p14:creationId xmlns:p14="http://schemas.microsoft.com/office/powerpoint/2010/main" val="1045204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26</a:t>
            </a:fld>
            <a:endParaRPr lang="hu-HU"/>
          </a:p>
        </p:txBody>
      </p:sp>
    </p:spTree>
    <p:extLst>
      <p:ext uri="{BB962C8B-B14F-4D97-AF65-F5344CB8AC3E}">
        <p14:creationId xmlns:p14="http://schemas.microsoft.com/office/powerpoint/2010/main" val="3563095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27</a:t>
            </a:fld>
            <a:endParaRPr lang="hu-HU"/>
          </a:p>
        </p:txBody>
      </p:sp>
    </p:spTree>
    <p:extLst>
      <p:ext uri="{BB962C8B-B14F-4D97-AF65-F5344CB8AC3E}">
        <p14:creationId xmlns:p14="http://schemas.microsoft.com/office/powerpoint/2010/main" val="2078858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28</a:t>
            </a:fld>
            <a:endParaRPr lang="hu-HU"/>
          </a:p>
        </p:txBody>
      </p:sp>
    </p:spTree>
    <p:extLst>
      <p:ext uri="{BB962C8B-B14F-4D97-AF65-F5344CB8AC3E}">
        <p14:creationId xmlns:p14="http://schemas.microsoft.com/office/powerpoint/2010/main" val="1999490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29</a:t>
            </a:fld>
            <a:endParaRPr lang="hu-HU"/>
          </a:p>
        </p:txBody>
      </p:sp>
    </p:spTree>
    <p:extLst>
      <p:ext uri="{BB962C8B-B14F-4D97-AF65-F5344CB8AC3E}">
        <p14:creationId xmlns:p14="http://schemas.microsoft.com/office/powerpoint/2010/main" val="3470484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30</a:t>
            </a:fld>
            <a:endParaRPr lang="hu-HU"/>
          </a:p>
        </p:txBody>
      </p:sp>
    </p:spTree>
    <p:extLst>
      <p:ext uri="{BB962C8B-B14F-4D97-AF65-F5344CB8AC3E}">
        <p14:creationId xmlns:p14="http://schemas.microsoft.com/office/powerpoint/2010/main" val="46184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a:t>
            </a:fld>
            <a:endParaRPr lang="hu-HU"/>
          </a:p>
        </p:txBody>
      </p:sp>
    </p:spTree>
    <p:extLst>
      <p:ext uri="{BB962C8B-B14F-4D97-AF65-F5344CB8AC3E}">
        <p14:creationId xmlns:p14="http://schemas.microsoft.com/office/powerpoint/2010/main" val="1187510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31</a:t>
            </a:fld>
            <a:endParaRPr lang="hu-HU"/>
          </a:p>
        </p:txBody>
      </p:sp>
    </p:spTree>
    <p:extLst>
      <p:ext uri="{BB962C8B-B14F-4D97-AF65-F5344CB8AC3E}">
        <p14:creationId xmlns:p14="http://schemas.microsoft.com/office/powerpoint/2010/main" val="3534223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32</a:t>
            </a:fld>
            <a:endParaRPr lang="hu-HU"/>
          </a:p>
        </p:txBody>
      </p:sp>
    </p:spTree>
    <p:extLst>
      <p:ext uri="{BB962C8B-B14F-4D97-AF65-F5344CB8AC3E}">
        <p14:creationId xmlns:p14="http://schemas.microsoft.com/office/powerpoint/2010/main" val="527946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33</a:t>
            </a:fld>
            <a:endParaRPr lang="hu-HU"/>
          </a:p>
        </p:txBody>
      </p:sp>
    </p:spTree>
    <p:extLst>
      <p:ext uri="{BB962C8B-B14F-4D97-AF65-F5344CB8AC3E}">
        <p14:creationId xmlns:p14="http://schemas.microsoft.com/office/powerpoint/2010/main" val="1842669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34</a:t>
            </a:fld>
            <a:endParaRPr lang="hu-HU"/>
          </a:p>
        </p:txBody>
      </p:sp>
    </p:spTree>
    <p:extLst>
      <p:ext uri="{BB962C8B-B14F-4D97-AF65-F5344CB8AC3E}">
        <p14:creationId xmlns:p14="http://schemas.microsoft.com/office/powerpoint/2010/main" val="3385532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35</a:t>
            </a:fld>
            <a:endParaRPr lang="hu-HU"/>
          </a:p>
        </p:txBody>
      </p:sp>
    </p:spTree>
    <p:extLst>
      <p:ext uri="{BB962C8B-B14F-4D97-AF65-F5344CB8AC3E}">
        <p14:creationId xmlns:p14="http://schemas.microsoft.com/office/powerpoint/2010/main" val="1018626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36</a:t>
            </a:fld>
            <a:endParaRPr lang="hu-HU"/>
          </a:p>
        </p:txBody>
      </p:sp>
    </p:spTree>
    <p:extLst>
      <p:ext uri="{BB962C8B-B14F-4D97-AF65-F5344CB8AC3E}">
        <p14:creationId xmlns:p14="http://schemas.microsoft.com/office/powerpoint/2010/main" val="1579201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37</a:t>
            </a:fld>
            <a:endParaRPr lang="hu-HU"/>
          </a:p>
        </p:txBody>
      </p:sp>
    </p:spTree>
    <p:extLst>
      <p:ext uri="{BB962C8B-B14F-4D97-AF65-F5344CB8AC3E}">
        <p14:creationId xmlns:p14="http://schemas.microsoft.com/office/powerpoint/2010/main" val="4226984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38</a:t>
            </a:fld>
            <a:endParaRPr lang="hu-HU"/>
          </a:p>
        </p:txBody>
      </p:sp>
    </p:spTree>
    <p:extLst>
      <p:ext uri="{BB962C8B-B14F-4D97-AF65-F5344CB8AC3E}">
        <p14:creationId xmlns:p14="http://schemas.microsoft.com/office/powerpoint/2010/main" val="869532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39</a:t>
            </a:fld>
            <a:endParaRPr lang="hu-HU"/>
          </a:p>
        </p:txBody>
      </p:sp>
    </p:spTree>
    <p:extLst>
      <p:ext uri="{BB962C8B-B14F-4D97-AF65-F5344CB8AC3E}">
        <p14:creationId xmlns:p14="http://schemas.microsoft.com/office/powerpoint/2010/main" val="2613207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40</a:t>
            </a:fld>
            <a:endParaRPr lang="hu-HU"/>
          </a:p>
        </p:txBody>
      </p:sp>
    </p:spTree>
    <p:extLst>
      <p:ext uri="{BB962C8B-B14F-4D97-AF65-F5344CB8AC3E}">
        <p14:creationId xmlns:p14="http://schemas.microsoft.com/office/powerpoint/2010/main" val="288045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a:t>
            </a:fld>
            <a:endParaRPr lang="hu-HU"/>
          </a:p>
        </p:txBody>
      </p:sp>
    </p:spTree>
    <p:extLst>
      <p:ext uri="{BB962C8B-B14F-4D97-AF65-F5344CB8AC3E}">
        <p14:creationId xmlns:p14="http://schemas.microsoft.com/office/powerpoint/2010/main" val="3064328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41</a:t>
            </a:fld>
            <a:endParaRPr lang="hu-HU"/>
          </a:p>
        </p:txBody>
      </p:sp>
    </p:spTree>
    <p:extLst>
      <p:ext uri="{BB962C8B-B14F-4D97-AF65-F5344CB8AC3E}">
        <p14:creationId xmlns:p14="http://schemas.microsoft.com/office/powerpoint/2010/main" val="877294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43</a:t>
            </a:fld>
            <a:endParaRPr lang="hu-HU"/>
          </a:p>
        </p:txBody>
      </p:sp>
    </p:spTree>
    <p:extLst>
      <p:ext uri="{BB962C8B-B14F-4D97-AF65-F5344CB8AC3E}">
        <p14:creationId xmlns:p14="http://schemas.microsoft.com/office/powerpoint/2010/main" val="3436390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44</a:t>
            </a:fld>
            <a:endParaRPr lang="hu-HU"/>
          </a:p>
        </p:txBody>
      </p:sp>
    </p:spTree>
    <p:extLst>
      <p:ext uri="{BB962C8B-B14F-4D97-AF65-F5344CB8AC3E}">
        <p14:creationId xmlns:p14="http://schemas.microsoft.com/office/powerpoint/2010/main" val="2424281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45</a:t>
            </a:fld>
            <a:endParaRPr lang="hu-HU"/>
          </a:p>
        </p:txBody>
      </p:sp>
    </p:spTree>
    <p:extLst>
      <p:ext uri="{BB962C8B-B14F-4D97-AF65-F5344CB8AC3E}">
        <p14:creationId xmlns:p14="http://schemas.microsoft.com/office/powerpoint/2010/main" val="1938280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46</a:t>
            </a:fld>
            <a:endParaRPr lang="hu-HU"/>
          </a:p>
        </p:txBody>
      </p:sp>
    </p:spTree>
    <p:extLst>
      <p:ext uri="{BB962C8B-B14F-4D97-AF65-F5344CB8AC3E}">
        <p14:creationId xmlns:p14="http://schemas.microsoft.com/office/powerpoint/2010/main" val="2619179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47</a:t>
            </a:fld>
            <a:endParaRPr lang="hu-HU"/>
          </a:p>
        </p:txBody>
      </p:sp>
    </p:spTree>
    <p:extLst>
      <p:ext uri="{BB962C8B-B14F-4D97-AF65-F5344CB8AC3E}">
        <p14:creationId xmlns:p14="http://schemas.microsoft.com/office/powerpoint/2010/main" val="2256465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48</a:t>
            </a:fld>
            <a:endParaRPr lang="hu-HU"/>
          </a:p>
        </p:txBody>
      </p:sp>
    </p:spTree>
    <p:extLst>
      <p:ext uri="{BB962C8B-B14F-4D97-AF65-F5344CB8AC3E}">
        <p14:creationId xmlns:p14="http://schemas.microsoft.com/office/powerpoint/2010/main" val="4163215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49</a:t>
            </a:fld>
            <a:endParaRPr lang="hu-HU"/>
          </a:p>
        </p:txBody>
      </p:sp>
    </p:spTree>
    <p:extLst>
      <p:ext uri="{BB962C8B-B14F-4D97-AF65-F5344CB8AC3E}">
        <p14:creationId xmlns:p14="http://schemas.microsoft.com/office/powerpoint/2010/main" val="39609443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50</a:t>
            </a:fld>
            <a:endParaRPr lang="hu-HU"/>
          </a:p>
        </p:txBody>
      </p:sp>
    </p:spTree>
    <p:extLst>
      <p:ext uri="{BB962C8B-B14F-4D97-AF65-F5344CB8AC3E}">
        <p14:creationId xmlns:p14="http://schemas.microsoft.com/office/powerpoint/2010/main" val="1861036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51</a:t>
            </a:fld>
            <a:endParaRPr lang="hu-HU"/>
          </a:p>
        </p:txBody>
      </p:sp>
    </p:spTree>
    <p:extLst>
      <p:ext uri="{BB962C8B-B14F-4D97-AF65-F5344CB8AC3E}">
        <p14:creationId xmlns:p14="http://schemas.microsoft.com/office/powerpoint/2010/main" val="41879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6</a:t>
            </a:fld>
            <a:endParaRPr lang="hu-HU"/>
          </a:p>
        </p:txBody>
      </p:sp>
    </p:spTree>
    <p:extLst>
      <p:ext uri="{BB962C8B-B14F-4D97-AF65-F5344CB8AC3E}">
        <p14:creationId xmlns:p14="http://schemas.microsoft.com/office/powerpoint/2010/main" val="1956313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52</a:t>
            </a:fld>
            <a:endParaRPr lang="hu-HU"/>
          </a:p>
        </p:txBody>
      </p:sp>
    </p:spTree>
    <p:extLst>
      <p:ext uri="{BB962C8B-B14F-4D97-AF65-F5344CB8AC3E}">
        <p14:creationId xmlns:p14="http://schemas.microsoft.com/office/powerpoint/2010/main" val="2596036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53</a:t>
            </a:fld>
            <a:endParaRPr lang="hu-HU"/>
          </a:p>
        </p:txBody>
      </p:sp>
    </p:spTree>
    <p:extLst>
      <p:ext uri="{BB962C8B-B14F-4D97-AF65-F5344CB8AC3E}">
        <p14:creationId xmlns:p14="http://schemas.microsoft.com/office/powerpoint/2010/main" val="232059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7</a:t>
            </a:fld>
            <a:endParaRPr lang="hu-HU"/>
          </a:p>
        </p:txBody>
      </p:sp>
    </p:spTree>
    <p:extLst>
      <p:ext uri="{BB962C8B-B14F-4D97-AF65-F5344CB8AC3E}">
        <p14:creationId xmlns:p14="http://schemas.microsoft.com/office/powerpoint/2010/main" val="345762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8</a:t>
            </a:fld>
            <a:endParaRPr lang="hu-HU"/>
          </a:p>
        </p:txBody>
      </p:sp>
    </p:spTree>
    <p:extLst>
      <p:ext uri="{BB962C8B-B14F-4D97-AF65-F5344CB8AC3E}">
        <p14:creationId xmlns:p14="http://schemas.microsoft.com/office/powerpoint/2010/main" val="3721013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9</a:t>
            </a:fld>
            <a:endParaRPr lang="hu-HU"/>
          </a:p>
        </p:txBody>
      </p:sp>
    </p:spTree>
    <p:extLst>
      <p:ext uri="{BB962C8B-B14F-4D97-AF65-F5344CB8AC3E}">
        <p14:creationId xmlns:p14="http://schemas.microsoft.com/office/powerpoint/2010/main" val="200088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10</a:t>
            </a:fld>
            <a:endParaRPr lang="hu-HU"/>
          </a:p>
        </p:txBody>
      </p:sp>
    </p:spTree>
    <p:extLst>
      <p:ext uri="{BB962C8B-B14F-4D97-AF65-F5344CB8AC3E}">
        <p14:creationId xmlns:p14="http://schemas.microsoft.com/office/powerpoint/2010/main" val="145703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0BAFA9-554B-43B6-BEB6-75781DA33B0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C4261480-A737-4A63-87C9-550E84F69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0B3B546C-A0D3-4F4F-9267-2E67412D05AF}"/>
              </a:ext>
            </a:extLst>
          </p:cNvPr>
          <p:cNvSpPr>
            <a:spLocks noGrp="1"/>
          </p:cNvSpPr>
          <p:nvPr>
            <p:ph type="dt" sz="half" idx="10"/>
          </p:nvPr>
        </p:nvSpPr>
        <p:spPr/>
        <p:txBody>
          <a:bodyPr/>
          <a:lstStyle/>
          <a:p>
            <a:fld id="{DB69C396-9EFF-4811-85B3-5926A9602E3B}" type="datetimeFigureOut">
              <a:rPr lang="hu-HU" smtClean="0"/>
              <a:t>2025. 08. 26.</a:t>
            </a:fld>
            <a:endParaRPr lang="hu-HU"/>
          </a:p>
        </p:txBody>
      </p:sp>
      <p:sp>
        <p:nvSpPr>
          <p:cNvPr id="5" name="Élőláb helye 4">
            <a:extLst>
              <a:ext uri="{FF2B5EF4-FFF2-40B4-BE49-F238E27FC236}">
                <a16:creationId xmlns:a16="http://schemas.microsoft.com/office/drawing/2014/main" id="{91FD01D0-1453-4D3C-B0CC-0317AE43070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0C137CD-8091-40F3-BFC0-A8E9555C2063}"/>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4145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0AE0C8-6C09-42ED-A08B-CAA29FA642EC}"/>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1F1E991-9999-4613-925A-08084B76784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8BC7D12-80F9-49D4-9398-E9481CAFAFB9}"/>
              </a:ext>
            </a:extLst>
          </p:cNvPr>
          <p:cNvSpPr>
            <a:spLocks noGrp="1"/>
          </p:cNvSpPr>
          <p:nvPr>
            <p:ph type="dt" sz="half" idx="10"/>
          </p:nvPr>
        </p:nvSpPr>
        <p:spPr/>
        <p:txBody>
          <a:bodyPr/>
          <a:lstStyle/>
          <a:p>
            <a:fld id="{DB69C396-9EFF-4811-85B3-5926A9602E3B}" type="datetimeFigureOut">
              <a:rPr lang="hu-HU" smtClean="0"/>
              <a:t>2025. 08. 26.</a:t>
            </a:fld>
            <a:endParaRPr lang="hu-HU"/>
          </a:p>
        </p:txBody>
      </p:sp>
      <p:sp>
        <p:nvSpPr>
          <p:cNvPr id="5" name="Élőláb helye 4">
            <a:extLst>
              <a:ext uri="{FF2B5EF4-FFF2-40B4-BE49-F238E27FC236}">
                <a16:creationId xmlns:a16="http://schemas.microsoft.com/office/drawing/2014/main" id="{0D8C519E-665A-47B6-922A-3938066558C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92C238C-A0EE-4252-BDA2-313443E4E12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44136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8540914-ABAC-42E6-9209-34DBAFA0807D}"/>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F1C6AC4-8FBC-4821-B086-D63ADD78078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65BD712-18E0-4C2D-B613-C3F9BBC8DDEC}"/>
              </a:ext>
            </a:extLst>
          </p:cNvPr>
          <p:cNvSpPr>
            <a:spLocks noGrp="1"/>
          </p:cNvSpPr>
          <p:nvPr>
            <p:ph type="dt" sz="half" idx="10"/>
          </p:nvPr>
        </p:nvSpPr>
        <p:spPr/>
        <p:txBody>
          <a:bodyPr/>
          <a:lstStyle/>
          <a:p>
            <a:fld id="{DB69C396-9EFF-4811-85B3-5926A9602E3B}" type="datetimeFigureOut">
              <a:rPr lang="hu-HU" smtClean="0"/>
              <a:t>2025. 08. 26.</a:t>
            </a:fld>
            <a:endParaRPr lang="hu-HU"/>
          </a:p>
        </p:txBody>
      </p:sp>
      <p:sp>
        <p:nvSpPr>
          <p:cNvPr id="5" name="Élőláb helye 4">
            <a:extLst>
              <a:ext uri="{FF2B5EF4-FFF2-40B4-BE49-F238E27FC236}">
                <a16:creationId xmlns:a16="http://schemas.microsoft.com/office/drawing/2014/main" id="{8A1A3A8E-5927-4BFF-AC17-6902A4DEA86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EA634D1-2616-4EF7-9A58-D9BEF2F67AB2}"/>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8595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82EB87-273B-45A9-8E30-4475690B58C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F86C1DE-93B5-44C8-B9FD-3F3671FA91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788EEE0-C39F-4060-823A-27B7E2D95FC4}"/>
              </a:ext>
            </a:extLst>
          </p:cNvPr>
          <p:cNvSpPr>
            <a:spLocks noGrp="1"/>
          </p:cNvSpPr>
          <p:nvPr>
            <p:ph type="dt" sz="half" idx="10"/>
          </p:nvPr>
        </p:nvSpPr>
        <p:spPr/>
        <p:txBody>
          <a:bodyPr/>
          <a:lstStyle/>
          <a:p>
            <a:fld id="{DB69C396-9EFF-4811-85B3-5926A9602E3B}" type="datetimeFigureOut">
              <a:rPr lang="hu-HU" smtClean="0"/>
              <a:t>2025. 08. 26.</a:t>
            </a:fld>
            <a:endParaRPr lang="hu-HU"/>
          </a:p>
        </p:txBody>
      </p:sp>
      <p:sp>
        <p:nvSpPr>
          <p:cNvPr id="5" name="Élőláb helye 4">
            <a:extLst>
              <a:ext uri="{FF2B5EF4-FFF2-40B4-BE49-F238E27FC236}">
                <a16:creationId xmlns:a16="http://schemas.microsoft.com/office/drawing/2014/main" id="{E8FE2C0E-EB24-418C-8704-43D76BD25D1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F2AD948-246F-418E-8C66-66C3DB9FD945}"/>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92722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84EB00-7C7E-4794-BA56-3F20F356628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7254D0B-6CDD-4C35-8C97-06C1A9DDB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B29A6483-CD00-4B3C-92DD-4244DE4D7BF2}"/>
              </a:ext>
            </a:extLst>
          </p:cNvPr>
          <p:cNvSpPr>
            <a:spLocks noGrp="1"/>
          </p:cNvSpPr>
          <p:nvPr>
            <p:ph type="dt" sz="half" idx="10"/>
          </p:nvPr>
        </p:nvSpPr>
        <p:spPr/>
        <p:txBody>
          <a:bodyPr/>
          <a:lstStyle/>
          <a:p>
            <a:fld id="{DB69C396-9EFF-4811-85B3-5926A9602E3B}" type="datetimeFigureOut">
              <a:rPr lang="hu-HU" smtClean="0"/>
              <a:t>2025. 08. 26.</a:t>
            </a:fld>
            <a:endParaRPr lang="hu-HU"/>
          </a:p>
        </p:txBody>
      </p:sp>
      <p:sp>
        <p:nvSpPr>
          <p:cNvPr id="5" name="Élőláb helye 4">
            <a:extLst>
              <a:ext uri="{FF2B5EF4-FFF2-40B4-BE49-F238E27FC236}">
                <a16:creationId xmlns:a16="http://schemas.microsoft.com/office/drawing/2014/main" id="{8D7A25AE-55F6-42A4-B4EC-D2555BD6CD8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F30DF3C-6C01-4487-B55F-83D93C01B748}"/>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58372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C76D7B-C0CA-41EC-AE18-7063342D4E5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6C98209-8104-49F6-9C5C-21D352A845A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9190E87-2C8E-4E6C-A1AB-1B0ADDF0404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37839E9-07F7-43CD-913B-5D0D46512A3C}"/>
              </a:ext>
            </a:extLst>
          </p:cNvPr>
          <p:cNvSpPr>
            <a:spLocks noGrp="1"/>
          </p:cNvSpPr>
          <p:nvPr>
            <p:ph type="dt" sz="half" idx="10"/>
          </p:nvPr>
        </p:nvSpPr>
        <p:spPr/>
        <p:txBody>
          <a:bodyPr/>
          <a:lstStyle/>
          <a:p>
            <a:fld id="{DB69C396-9EFF-4811-85B3-5926A9602E3B}" type="datetimeFigureOut">
              <a:rPr lang="hu-HU" smtClean="0"/>
              <a:t>2025. 08. 26.</a:t>
            </a:fld>
            <a:endParaRPr lang="hu-HU"/>
          </a:p>
        </p:txBody>
      </p:sp>
      <p:sp>
        <p:nvSpPr>
          <p:cNvPr id="6" name="Élőláb helye 5">
            <a:extLst>
              <a:ext uri="{FF2B5EF4-FFF2-40B4-BE49-F238E27FC236}">
                <a16:creationId xmlns:a16="http://schemas.microsoft.com/office/drawing/2014/main" id="{E8060AA2-2610-4ED4-B4FB-D694675BCD4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3334C38-4268-43C4-AE0D-3F8164C60F0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4733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7E3171-8575-4C67-B09C-7F72C32AC2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F80FC6F-3CB7-454E-9714-9FB804CDB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3ECAB9C-0899-42E5-9713-46D78950AFE5}"/>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1F5453F-938F-40A9-8F49-3493FC447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0C513DE-21D2-4C6F-8F44-E8785BA3B92A}"/>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52C82A1-8088-461D-81C2-9990F3FD9FB4}"/>
              </a:ext>
            </a:extLst>
          </p:cNvPr>
          <p:cNvSpPr>
            <a:spLocks noGrp="1"/>
          </p:cNvSpPr>
          <p:nvPr>
            <p:ph type="dt" sz="half" idx="10"/>
          </p:nvPr>
        </p:nvSpPr>
        <p:spPr/>
        <p:txBody>
          <a:bodyPr/>
          <a:lstStyle/>
          <a:p>
            <a:fld id="{DB69C396-9EFF-4811-85B3-5926A9602E3B}" type="datetimeFigureOut">
              <a:rPr lang="hu-HU" smtClean="0"/>
              <a:t>2025. 08. 26.</a:t>
            </a:fld>
            <a:endParaRPr lang="hu-HU"/>
          </a:p>
        </p:txBody>
      </p:sp>
      <p:sp>
        <p:nvSpPr>
          <p:cNvPr id="8" name="Élőláb helye 7">
            <a:extLst>
              <a:ext uri="{FF2B5EF4-FFF2-40B4-BE49-F238E27FC236}">
                <a16:creationId xmlns:a16="http://schemas.microsoft.com/office/drawing/2014/main" id="{4D1C14E5-D515-4B78-AD1E-EA50BB4AE8B2}"/>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9D5A5DA0-FF31-419E-824A-F2B352A3E36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7386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C42236-20E1-4CBA-A562-9D4F2040E42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FBF262A-F4AB-4FF7-9E2A-136F0C92AA84}"/>
              </a:ext>
            </a:extLst>
          </p:cNvPr>
          <p:cNvSpPr>
            <a:spLocks noGrp="1"/>
          </p:cNvSpPr>
          <p:nvPr>
            <p:ph type="dt" sz="half" idx="10"/>
          </p:nvPr>
        </p:nvSpPr>
        <p:spPr/>
        <p:txBody>
          <a:bodyPr/>
          <a:lstStyle/>
          <a:p>
            <a:fld id="{DB69C396-9EFF-4811-85B3-5926A9602E3B}" type="datetimeFigureOut">
              <a:rPr lang="hu-HU" smtClean="0"/>
              <a:t>2025. 08. 26.</a:t>
            </a:fld>
            <a:endParaRPr lang="hu-HU"/>
          </a:p>
        </p:txBody>
      </p:sp>
      <p:sp>
        <p:nvSpPr>
          <p:cNvPr id="4" name="Élőláb helye 3">
            <a:extLst>
              <a:ext uri="{FF2B5EF4-FFF2-40B4-BE49-F238E27FC236}">
                <a16:creationId xmlns:a16="http://schemas.microsoft.com/office/drawing/2014/main" id="{4F462104-FC4D-4A6A-BCF5-7B39718EA6B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4281B4DB-FF4F-4E3A-BAA2-8649BE8019C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40544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9A6A609-2800-48D5-9556-0E24C513D1B5}"/>
              </a:ext>
            </a:extLst>
          </p:cNvPr>
          <p:cNvSpPr>
            <a:spLocks noGrp="1"/>
          </p:cNvSpPr>
          <p:nvPr>
            <p:ph type="dt" sz="half" idx="10"/>
          </p:nvPr>
        </p:nvSpPr>
        <p:spPr/>
        <p:txBody>
          <a:bodyPr/>
          <a:lstStyle/>
          <a:p>
            <a:fld id="{DB69C396-9EFF-4811-85B3-5926A9602E3B}" type="datetimeFigureOut">
              <a:rPr lang="hu-HU" smtClean="0"/>
              <a:t>2025. 08. 26.</a:t>
            </a:fld>
            <a:endParaRPr lang="hu-HU"/>
          </a:p>
        </p:txBody>
      </p:sp>
      <p:sp>
        <p:nvSpPr>
          <p:cNvPr id="3" name="Élőláb helye 2">
            <a:extLst>
              <a:ext uri="{FF2B5EF4-FFF2-40B4-BE49-F238E27FC236}">
                <a16:creationId xmlns:a16="http://schemas.microsoft.com/office/drawing/2014/main" id="{834DE4DC-3842-4BDA-A0BA-1A106968C0A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B5EA7E8-AB0D-43D2-81C5-A0E0D74B6F71}"/>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8948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A396A4-CBDA-400A-AE4A-A716C98F082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E7EED0C4-AD41-4FC0-A47C-4DE435B32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DF5A823A-8BD1-49D6-BF5F-A832DA0C1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D787E0B-9410-40AE-8514-11421603CBA8}"/>
              </a:ext>
            </a:extLst>
          </p:cNvPr>
          <p:cNvSpPr>
            <a:spLocks noGrp="1"/>
          </p:cNvSpPr>
          <p:nvPr>
            <p:ph type="dt" sz="half" idx="10"/>
          </p:nvPr>
        </p:nvSpPr>
        <p:spPr/>
        <p:txBody>
          <a:bodyPr/>
          <a:lstStyle/>
          <a:p>
            <a:fld id="{DB69C396-9EFF-4811-85B3-5926A9602E3B}" type="datetimeFigureOut">
              <a:rPr lang="hu-HU" smtClean="0"/>
              <a:t>2025. 08. 26.</a:t>
            </a:fld>
            <a:endParaRPr lang="hu-HU"/>
          </a:p>
        </p:txBody>
      </p:sp>
      <p:sp>
        <p:nvSpPr>
          <p:cNvPr id="6" name="Élőláb helye 5">
            <a:extLst>
              <a:ext uri="{FF2B5EF4-FFF2-40B4-BE49-F238E27FC236}">
                <a16:creationId xmlns:a16="http://schemas.microsoft.com/office/drawing/2014/main" id="{56C67F90-7949-4F33-AEFE-CBF36FC80AD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1A68B43-D789-4812-9543-12B0DDC3A59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9518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8C1FBA-AD13-4AB1-A511-D7196AA1A97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938488A-C63F-45A5-B4E1-C5B4ECD70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AE3F16C-981C-41FC-B930-3672F02B0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E6DF3D4-4843-49AB-87DE-CBFA339112D5}"/>
              </a:ext>
            </a:extLst>
          </p:cNvPr>
          <p:cNvSpPr>
            <a:spLocks noGrp="1"/>
          </p:cNvSpPr>
          <p:nvPr>
            <p:ph type="dt" sz="half" idx="10"/>
          </p:nvPr>
        </p:nvSpPr>
        <p:spPr/>
        <p:txBody>
          <a:bodyPr/>
          <a:lstStyle/>
          <a:p>
            <a:fld id="{DB69C396-9EFF-4811-85B3-5926A9602E3B}" type="datetimeFigureOut">
              <a:rPr lang="hu-HU" smtClean="0"/>
              <a:t>2025. 08. 26.</a:t>
            </a:fld>
            <a:endParaRPr lang="hu-HU"/>
          </a:p>
        </p:txBody>
      </p:sp>
      <p:sp>
        <p:nvSpPr>
          <p:cNvPr id="6" name="Élőláb helye 5">
            <a:extLst>
              <a:ext uri="{FF2B5EF4-FFF2-40B4-BE49-F238E27FC236}">
                <a16:creationId xmlns:a16="http://schemas.microsoft.com/office/drawing/2014/main" id="{54821D0C-60E8-4CE1-AEFA-6A7B1A9E3B7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61FEB053-A09B-4259-9DFF-76BC59E8B1B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22730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71717BE-A456-412E-A7C0-7F83A551C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EDD099AB-C8F7-40E5-8667-E8FA6C90C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F5ACB41-C0EB-4B7D-B631-25D77CC16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9C396-9EFF-4811-85B3-5926A9602E3B}" type="datetimeFigureOut">
              <a:rPr lang="hu-HU" smtClean="0"/>
              <a:t>2025. 08. 26.</a:t>
            </a:fld>
            <a:endParaRPr lang="hu-HU"/>
          </a:p>
        </p:txBody>
      </p:sp>
      <p:sp>
        <p:nvSpPr>
          <p:cNvPr id="5" name="Élőláb helye 4">
            <a:extLst>
              <a:ext uri="{FF2B5EF4-FFF2-40B4-BE49-F238E27FC236}">
                <a16:creationId xmlns:a16="http://schemas.microsoft.com/office/drawing/2014/main" id="{6219127E-CCE0-4CE9-90BA-2E6E8E9BA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4A170919-4997-41FF-8B14-BF6087448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C4ECE-28BA-4963-8103-0CE331711D51}" type="slidenum">
              <a:rPr lang="hu-HU" smtClean="0"/>
              <a:t>‹#›</a:t>
            </a:fld>
            <a:endParaRPr lang="hu-HU"/>
          </a:p>
        </p:txBody>
      </p:sp>
    </p:spTree>
    <p:extLst>
      <p:ext uri="{BB962C8B-B14F-4D97-AF65-F5344CB8AC3E}">
        <p14:creationId xmlns:p14="http://schemas.microsoft.com/office/powerpoint/2010/main" val="344921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2.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640.png"/><Relationship Id="rId4" Type="http://schemas.openxmlformats.org/officeDocument/2006/relationships/image" Target="../media/image630.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84.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79.png"/><Relationship Id="rId4" Type="http://schemas.openxmlformats.org/officeDocument/2006/relationships/image" Target="../media/image75.png"/><Relationship Id="rId9" Type="http://schemas.openxmlformats.org/officeDocument/2006/relationships/image" Target="../media/image78.png"/></Relationships>
</file>

<file path=ppt/slides/_rels/slide3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8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87.png"/><Relationship Id="rId7" Type="http://schemas.openxmlformats.org/officeDocument/2006/relationships/image" Target="../media/image106.png"/><Relationship Id="rId12"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92.png"/><Relationship Id="rId5" Type="http://schemas.openxmlformats.org/officeDocument/2006/relationships/image" Target="../media/image104.png"/><Relationship Id="rId10" Type="http://schemas.openxmlformats.org/officeDocument/2006/relationships/image" Target="../media/image91.png"/><Relationship Id="rId4" Type="http://schemas.openxmlformats.org/officeDocument/2006/relationships/image" Target="../media/image103.png"/><Relationship Id="rId9" Type="http://schemas.openxmlformats.org/officeDocument/2006/relationships/image" Target="../media/image88.png"/></Relationships>
</file>

<file path=ppt/slides/_rels/slide3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4.png"/><Relationship Id="rId7" Type="http://schemas.openxmlformats.org/officeDocument/2006/relationships/image" Target="../media/image10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09.png"/><Relationship Id="rId4" Type="http://schemas.openxmlformats.org/officeDocument/2006/relationships/image" Target="../media/image120.png"/></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44.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2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33.png"/><Relationship Id="rId4" Type="http://schemas.openxmlformats.org/officeDocument/2006/relationships/image" Target="../media/image1320.png"/></Relationships>
</file>

<file path=ppt/slides/_rels/slide4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80.png"/></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vIwTn7LZi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VfPMEs1nxg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4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5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a:extLst>
              <a:ext uri="{FF2B5EF4-FFF2-40B4-BE49-F238E27FC236}">
                <a16:creationId xmlns:a16="http://schemas.microsoft.com/office/drawing/2014/main" id="{263C4D18-3BD1-481B-AC2A-A82874343A57}"/>
              </a:ext>
            </a:extLst>
          </p:cNvPr>
          <p:cNvSpPr>
            <a:spLocks noGrp="1"/>
          </p:cNvSpPr>
          <p:nvPr>
            <p:ph type="subTitle" idx="1"/>
          </p:nvPr>
        </p:nvSpPr>
        <p:spPr>
          <a:xfrm>
            <a:off x="1299881" y="4907756"/>
            <a:ext cx="9628094" cy="1655762"/>
          </a:xfrm>
        </p:spPr>
        <p:txBody>
          <a:bodyPr>
            <a:noAutofit/>
          </a:bodyPr>
          <a:lstStyle/>
          <a:p>
            <a:r>
              <a:rPr lang="hu-HU" sz="3200" dirty="0">
                <a:latin typeface="Times New Roman" panose="02020603050405020304" pitchFamily="18" charset="0"/>
                <a:cs typeface="Times New Roman" panose="02020603050405020304" pitchFamily="18" charset="0"/>
              </a:rPr>
              <a:t>Dr. </a:t>
            </a:r>
            <a:r>
              <a:rPr lang="hu-HU" sz="3200" dirty="0" smtClean="0">
                <a:latin typeface="Times New Roman" panose="02020603050405020304" pitchFamily="18" charset="0"/>
                <a:cs typeface="Times New Roman" panose="02020603050405020304" pitchFamily="18" charset="0"/>
              </a:rPr>
              <a:t>István </a:t>
            </a:r>
            <a:r>
              <a:rPr lang="en-US" sz="3200" dirty="0" err="1" smtClean="0">
                <a:latin typeface="Times New Roman" panose="02020603050405020304" pitchFamily="18" charset="0"/>
                <a:cs typeface="Times New Roman" panose="02020603050405020304" pitchFamily="18" charset="0"/>
              </a:rPr>
              <a:t>Szilágyi</a:t>
            </a:r>
            <a:endParaRPr lang="hu-HU" sz="3200" dirty="0">
              <a:latin typeface="Times New Roman" panose="02020603050405020304" pitchFamily="18" charset="0"/>
              <a:cs typeface="Times New Roman" panose="02020603050405020304" pitchFamily="18" charset="0"/>
            </a:endParaRPr>
          </a:p>
          <a:p>
            <a:r>
              <a:rPr lang="hu-HU" sz="3200" dirty="0" smtClean="0">
                <a:latin typeface="Times New Roman" panose="02020603050405020304" pitchFamily="18" charset="0"/>
                <a:cs typeface="Times New Roman" panose="02020603050405020304" pitchFamily="18" charset="0"/>
              </a:rPr>
              <a:t>Department of Physical Chemistry and Materials Science</a:t>
            </a:r>
            <a:endParaRPr lang="hu-HU" sz="3200" dirty="0">
              <a:latin typeface="Times New Roman" panose="02020603050405020304" pitchFamily="18" charset="0"/>
              <a:cs typeface="Times New Roman" panose="02020603050405020304" pitchFamily="18" charset="0"/>
            </a:endParaRPr>
          </a:p>
          <a:p>
            <a:r>
              <a:rPr lang="hu-HU" sz="3200" dirty="0">
                <a:latin typeface="Times New Roman" panose="02020603050405020304" pitchFamily="18" charset="0"/>
                <a:cs typeface="Times New Roman" panose="02020603050405020304" pitchFamily="18" charset="0"/>
              </a:rPr>
              <a:t>20</a:t>
            </a:r>
            <a:r>
              <a:rPr lang="en-US" sz="3200" smtClean="0">
                <a:latin typeface="Times New Roman" panose="02020603050405020304" pitchFamily="18" charset="0"/>
                <a:cs typeface="Times New Roman" panose="02020603050405020304" pitchFamily="18" charset="0"/>
              </a:rPr>
              <a:t>2</a:t>
            </a:r>
            <a:r>
              <a:rPr lang="hu-HU" sz="3200" smtClean="0">
                <a:latin typeface="Times New Roman" panose="02020603050405020304" pitchFamily="18" charset="0"/>
                <a:cs typeface="Times New Roman" panose="02020603050405020304" pitchFamily="18" charset="0"/>
              </a:rPr>
              <a:t>5.</a:t>
            </a:r>
            <a:endParaRPr lang="hu-HU" sz="3200" dirty="0">
              <a:latin typeface="Times New Roman" panose="02020603050405020304" pitchFamily="18" charset="0"/>
              <a:cs typeface="Times New Roman" panose="02020603050405020304" pitchFamily="18" charset="0"/>
            </a:endParaRPr>
          </a:p>
        </p:txBody>
      </p:sp>
      <p:sp>
        <p:nvSpPr>
          <p:cNvPr id="6" name="Cím 1">
            <a:extLst>
              <a:ext uri="{FF2B5EF4-FFF2-40B4-BE49-F238E27FC236}">
                <a16:creationId xmlns:a16="http://schemas.microsoft.com/office/drawing/2014/main" id="{825D048C-E92F-4BFF-A5A5-4168D998F25F}"/>
              </a:ext>
            </a:extLst>
          </p:cNvPr>
          <p:cNvSpPr>
            <a:spLocks noGrp="1"/>
          </p:cNvSpPr>
          <p:nvPr>
            <p:ph type="ctrTitle"/>
          </p:nvPr>
        </p:nvSpPr>
        <p:spPr>
          <a:xfrm>
            <a:off x="1524000" y="1122363"/>
            <a:ext cx="9144000" cy="2387600"/>
          </a:xfrm>
        </p:spPr>
        <p:txBody>
          <a:bodyPr anchor="ctr" anchorCtr="0">
            <a:normAutofit/>
          </a:bodyPr>
          <a:lstStyle/>
          <a:p>
            <a:r>
              <a:rPr lang="hu-HU" dirty="0">
                <a:latin typeface="Times New Roman" panose="02020603050405020304" pitchFamily="18" charset="0"/>
                <a:cs typeface="Times New Roman" panose="02020603050405020304" pitchFamily="18" charset="0"/>
              </a:rPr>
              <a:t>General Chemistry</a:t>
            </a:r>
            <a:br>
              <a:rPr lang="hu-HU" dirty="0">
                <a:latin typeface="Times New Roman" panose="02020603050405020304" pitchFamily="18" charset="0"/>
                <a:cs typeface="Times New Roman" panose="02020603050405020304" pitchFamily="18" charset="0"/>
              </a:rPr>
            </a:br>
            <a:r>
              <a:rPr lang="hu-HU" sz="4000" dirty="0" smtClean="0">
                <a:latin typeface="Times New Roman" panose="02020603050405020304" pitchFamily="18" charset="0"/>
                <a:cs typeface="Times New Roman" panose="02020603050405020304" pitchFamily="18" charset="0"/>
              </a:rPr>
              <a:t>6</a:t>
            </a:r>
            <a:r>
              <a:rPr lang="hu-HU" sz="4000" dirty="0">
                <a:latin typeface="Times New Roman" panose="02020603050405020304" pitchFamily="18" charset="0"/>
                <a:cs typeface="Times New Roman" panose="02020603050405020304" pitchFamily="18" charset="0"/>
              </a:rPr>
              <a:t>. Chemical equilibria</a:t>
            </a:r>
          </a:p>
        </p:txBody>
      </p:sp>
    </p:spTree>
    <p:extLst>
      <p:ext uri="{BB962C8B-B14F-4D97-AF65-F5344CB8AC3E}">
        <p14:creationId xmlns:p14="http://schemas.microsoft.com/office/powerpoint/2010/main" val="132281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7" y="1548531"/>
                <a:ext cx="11610108" cy="4286212"/>
              </a:xfrm>
            </p:spPr>
            <p:txBody>
              <a:bodyPr>
                <a:normAutofit fontScale="92500" lnSpcReduction="20000"/>
              </a:bodyPr>
              <a:lstStyle/>
              <a:p>
                <a:pPr>
                  <a:lnSpc>
                    <a:spcPct val="100000"/>
                  </a:lnSpc>
                </a:pPr>
                <a:r>
                  <a:rPr lang="en-US" dirty="0" smtClean="0">
                    <a:latin typeface="Times New Roman" panose="02020603050405020304" pitchFamily="18" charset="0"/>
                    <a:cs typeface="Times New Roman" panose="02020603050405020304" pitchFamily="18" charset="0"/>
                  </a:rPr>
                  <a:t>When mercury(II</a:t>
                </a:r>
                <a:r>
                  <a:rPr lang="en-US" dirty="0">
                    <a:latin typeface="Times New Roman" panose="02020603050405020304" pitchFamily="18" charset="0"/>
                    <a:cs typeface="Times New Roman" panose="02020603050405020304" pitchFamily="18" charset="0"/>
                  </a:rPr>
                  <a:t>) nitrate is added, the color of the solution changes from </a:t>
                </a:r>
                <a:r>
                  <a:rPr lang="en-US" dirty="0" smtClean="0">
                    <a:latin typeface="Times New Roman" panose="02020603050405020304" pitchFamily="18" charset="0"/>
                    <a:cs typeface="Times New Roman" panose="02020603050405020304" pitchFamily="18" charset="0"/>
                  </a:rPr>
                  <a:t>red </a:t>
                </a:r>
                <a:r>
                  <a:rPr lang="en-US" dirty="0">
                    <a:latin typeface="Times New Roman" panose="02020603050405020304" pitchFamily="18" charset="0"/>
                    <a:cs typeface="Times New Roman" panose="02020603050405020304" pitchFamily="18" charset="0"/>
                  </a:rPr>
                  <a:t>to pale yellow, so the </a:t>
                </a:r>
                <a:r>
                  <a:rPr lang="hu-HU" i="1" dirty="0" smtClean="0">
                    <a:latin typeface="Times New Roman" panose="02020603050405020304" pitchFamily="18" charset="0"/>
                    <a:cs typeface="Times New Roman" panose="02020603050405020304" pitchFamily="18" charset="0"/>
                  </a:rPr>
                  <a:t>Fe(SCN)</a:t>
                </a:r>
                <a:r>
                  <a:rPr lang="hu-HU" i="1" baseline="-25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concentration decreases. </a:t>
                </a:r>
                <a:endParaRPr lang="hu-HU" dirty="0">
                  <a:latin typeface="Times New Roman" panose="02020603050405020304" pitchFamily="18" charset="0"/>
                  <a:cs typeface="Times New Roman" panose="02020603050405020304" pitchFamily="18" charset="0"/>
                </a:endParaRPr>
              </a:p>
              <a:p>
                <a:pPr>
                  <a:lnSpc>
                    <a:spcPct val="100000"/>
                  </a:lnSpc>
                </a:pPr>
                <a:r>
                  <a:rPr lang="hu-HU" dirty="0" smtClean="0">
                    <a:latin typeface="Times New Roman" panose="02020603050405020304" pitchFamily="18" charset="0"/>
                    <a:cs typeface="Times New Roman" panose="02020603050405020304" pitchFamily="18" charset="0"/>
                  </a:rPr>
                  <a:t>The equilibrium reaction is shifted to the right side and aqueous iron(III) forms.</a:t>
                </a:r>
                <a:endParaRPr lang="hu-HU" dirty="0">
                  <a:latin typeface="Times New Roman" panose="02020603050405020304" pitchFamily="18" charset="0"/>
                  <a:cs typeface="Times New Roman" panose="02020603050405020304" pitchFamily="18" charset="0"/>
                </a:endParaRPr>
              </a:p>
              <a:p>
                <a:pPr>
                  <a:lnSpc>
                    <a:spcPct val="100000"/>
                  </a:lnSpc>
                  <a:spcBef>
                    <a:spcPts val="5000"/>
                  </a:spcBef>
                </a:pP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same </a:t>
                </a:r>
                <a:r>
                  <a:rPr lang="en-US" dirty="0" smtClean="0">
                    <a:latin typeface="Times New Roman" panose="02020603050405020304" pitchFamily="18" charset="0"/>
                    <a:cs typeface="Times New Roman" panose="02020603050405020304" pitchFamily="18" charset="0"/>
                  </a:rPr>
                  <a:t>conclusion</a:t>
                </a:r>
                <a:r>
                  <a:rPr lang="hu-HU" dirty="0" smtClean="0">
                    <a:latin typeface="Times New Roman" panose="02020603050405020304" pitchFamily="18" charset="0"/>
                    <a:cs typeface="Times New Roman" panose="02020603050405020304" pitchFamily="18" charset="0"/>
                  </a:rPr>
                  <a:t> can be made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by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assum</a:t>
                </a:r>
                <a:r>
                  <a:rPr lang="hu-HU" dirty="0" smtClean="0">
                    <a:latin typeface="Times New Roman" panose="02020603050405020304" pitchFamily="18" charset="0"/>
                    <a:cs typeface="Times New Roman" panose="02020603050405020304" pitchFamily="18" charset="0"/>
                  </a:rPr>
                  <a:t>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the addition of mercury(II) nitrate initiates a new reaction</a:t>
                </a:r>
                <a:r>
                  <a:rPr lang="hu-HU" dirty="0" smtClean="0">
                    <a:latin typeface="Times New Roman" panose="02020603050405020304" pitchFamily="18" charset="0"/>
                    <a:cs typeface="Times New Roman" panose="02020603050405020304" pitchFamily="18" charset="0"/>
                  </a:rPr>
                  <a:t>, as follows:</a:t>
                </a:r>
                <a14:m>
                  <m:oMath xmlns:m="http://schemas.openxmlformats.org/officeDocument/2006/math">
                    <m:r>
                      <a:rPr lang="hu-HU" b="0" i="0" smtClean="0">
                        <a:latin typeface="Cambria Math" panose="02040503050406030204" pitchFamily="18" charset="0"/>
                        <a:cs typeface="Times New Roman" panose="02020603050405020304" pitchFamily="18" charset="0"/>
                      </a:rPr>
                      <m:t> </m:t>
                    </m:r>
                    <m:sSubSup>
                      <m:sSubSupPr>
                        <m:ctrlPr>
                          <a:rPr lang="hu-HU"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𝐻𝑔</m:t>
                        </m:r>
                      </m:e>
                      <m:sub>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𝑎𝑞</m:t>
                        </m:r>
                        <m:r>
                          <a:rPr lang="hu-HU" b="0" i="1" smtClean="0">
                            <a:latin typeface="Cambria Math" panose="02040503050406030204" pitchFamily="18" charset="0"/>
                            <a:cs typeface="Times New Roman" panose="02020603050405020304" pitchFamily="18" charset="0"/>
                          </a:rPr>
                          <m:t>)</m:t>
                        </m:r>
                      </m:sub>
                      <m:sup>
                        <m:r>
                          <a:rPr lang="hu-HU" b="0" i="1" smtClean="0">
                            <a:latin typeface="Cambria Math" panose="02040503050406030204" pitchFamily="18" charset="0"/>
                            <a:cs typeface="Times New Roman" panose="02020603050405020304" pitchFamily="18" charset="0"/>
                          </a:rPr>
                          <m:t>2+</m:t>
                        </m:r>
                      </m:sup>
                    </m:sSubSup>
                    <m:r>
                      <a:rPr lang="hu-HU" b="0" i="1" smtClean="0">
                        <a:latin typeface="Cambria Math" panose="02040503050406030204" pitchFamily="18" charset="0"/>
                        <a:cs typeface="Times New Roman" panose="02020603050405020304" pitchFamily="18" charset="0"/>
                      </a:rPr>
                      <m:t>+2</m:t>
                    </m:r>
                    <m:sSubSup>
                      <m:sSubSupPr>
                        <m:ctrlPr>
                          <a:rPr lang="hu-HU" b="0"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𝑆𝐶𝑁</m:t>
                        </m:r>
                      </m:e>
                      <m:sub>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𝑎𝑞</m:t>
                        </m:r>
                        <m:r>
                          <a:rPr lang="hu-HU" b="0" i="1" smtClean="0">
                            <a:latin typeface="Cambria Math" panose="02040503050406030204" pitchFamily="18" charset="0"/>
                            <a:cs typeface="Times New Roman" panose="02020603050405020304" pitchFamily="18" charset="0"/>
                          </a:rPr>
                          <m:t>)</m:t>
                        </m:r>
                      </m:sub>
                      <m:sup>
                        <m:r>
                          <a:rPr lang="hu-HU" b="0" i="1" smtClean="0">
                            <a:latin typeface="Cambria Math" panose="02040503050406030204" pitchFamily="18" charset="0"/>
                            <a:cs typeface="Times New Roman" panose="02020603050405020304" pitchFamily="18" charset="0"/>
                          </a:rPr>
                          <m:t>−</m:t>
                        </m:r>
                      </m:sup>
                    </m:sSubSup>
                    <m:r>
                      <a:rPr lang="hu-HU" b="0" i="1"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hu-HU"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𝐻𝑔</m:t>
                        </m:r>
                        <m:d>
                          <m:dPr>
                            <m:ctrlPr>
                              <a:rPr lang="hu-HU"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hu-HU" b="0" i="1" smtClean="0">
                                <a:latin typeface="Cambria Math" panose="02040503050406030204" pitchFamily="18" charset="0"/>
                                <a:ea typeface="Cambria Math" panose="02040503050406030204" pitchFamily="18" charset="0"/>
                                <a:cs typeface="Times New Roman" panose="02020603050405020304" pitchFamily="18" charset="0"/>
                              </a:rPr>
                              <m:t>𝑆𝐶𝑁</m:t>
                            </m:r>
                          </m:e>
                        </m:d>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2(</m:t>
                        </m:r>
                        <m:r>
                          <a:rPr lang="hu-HU" b="0" i="1" smtClean="0">
                            <a:latin typeface="Cambria Math" panose="02040503050406030204" pitchFamily="18" charset="0"/>
                            <a:ea typeface="Cambria Math" panose="02040503050406030204" pitchFamily="18" charset="0"/>
                            <a:cs typeface="Times New Roman" panose="02020603050405020304" pitchFamily="18" charset="0"/>
                          </a:rPr>
                          <m:t>𝑎𝑞</m:t>
                        </m:r>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hu-HU" dirty="0">
                    <a:latin typeface="Times New Roman" panose="02020603050405020304" pitchFamily="18" charset="0"/>
                    <a:cs typeface="Times New Roman" panose="02020603050405020304" pitchFamily="18" charset="0"/>
                  </a:rPr>
                  <a:t> </a:t>
                </a:r>
              </a:p>
              <a:p>
                <a:pPr>
                  <a:lnSpc>
                    <a:spcPct val="100000"/>
                  </a:lnSpc>
                </a:pPr>
                <a:r>
                  <a:rPr lang="hu-HU" dirty="0" smtClean="0">
                    <a:latin typeface="Times New Roman" panose="02020603050405020304" pitchFamily="18" charset="0"/>
                    <a:cs typeface="Times New Roman" panose="02020603050405020304" pitchFamily="18" charset="0"/>
                  </a:rPr>
                  <a:t>The forming </a:t>
                </a:r>
                <a14:m>
                  <m:oMath xmlns:m="http://schemas.openxmlformats.org/officeDocument/2006/math">
                    <m:sSub>
                      <m:sSubPr>
                        <m:ctrlPr>
                          <a:rPr lang="hu-HU" i="1">
                            <a:latin typeface="Cambria Math" panose="02040503050406030204" pitchFamily="18" charset="0"/>
                            <a:ea typeface="Cambria Math" panose="02040503050406030204" pitchFamily="18" charset="0"/>
                            <a:cs typeface="Times New Roman" panose="02020603050405020304" pitchFamily="18" charset="0"/>
                          </a:rPr>
                        </m:ctrlPr>
                      </m:sSubPr>
                      <m:e>
                        <m:r>
                          <a:rPr lang="hu-HU" i="1">
                            <a:latin typeface="Cambria Math" panose="02040503050406030204" pitchFamily="18" charset="0"/>
                            <a:ea typeface="Cambria Math" panose="02040503050406030204" pitchFamily="18" charset="0"/>
                            <a:cs typeface="Times New Roman" panose="02020603050405020304" pitchFamily="18" charset="0"/>
                          </a:rPr>
                          <m:t>𝐻𝑔</m:t>
                        </m:r>
                        <m:d>
                          <m:dPr>
                            <m:ctrlPr>
                              <a:rPr lang="hu-HU" i="1">
                                <a:latin typeface="Cambria Math" panose="02040503050406030204" pitchFamily="18" charset="0"/>
                                <a:ea typeface="Cambria Math" panose="02040503050406030204" pitchFamily="18" charset="0"/>
                                <a:cs typeface="Times New Roman" panose="02020603050405020304" pitchFamily="18" charset="0"/>
                              </a:rPr>
                            </m:ctrlPr>
                          </m:dPr>
                          <m:e>
                            <m:r>
                              <a:rPr lang="hu-HU" i="1">
                                <a:latin typeface="Cambria Math" panose="02040503050406030204" pitchFamily="18" charset="0"/>
                                <a:ea typeface="Cambria Math" panose="02040503050406030204" pitchFamily="18" charset="0"/>
                                <a:cs typeface="Times New Roman" panose="02020603050405020304" pitchFamily="18" charset="0"/>
                              </a:rPr>
                              <m:t>𝑆𝐶𝑁</m:t>
                            </m:r>
                          </m:e>
                        </m:d>
                      </m:e>
                      <m:sub>
                        <m:r>
                          <a:rPr lang="hu-HU" i="1">
                            <a:latin typeface="Cambria Math" panose="02040503050406030204" pitchFamily="18" charset="0"/>
                            <a:ea typeface="Cambria Math" panose="02040503050406030204" pitchFamily="18" charset="0"/>
                            <a:cs typeface="Times New Roman" panose="02020603050405020304" pitchFamily="18" charset="0"/>
                          </a:rPr>
                          <m:t>2(</m:t>
                        </m:r>
                        <m:r>
                          <a:rPr lang="hu-HU" i="1">
                            <a:latin typeface="Cambria Math" panose="02040503050406030204" pitchFamily="18" charset="0"/>
                            <a:ea typeface="Cambria Math" panose="02040503050406030204" pitchFamily="18" charset="0"/>
                            <a:cs typeface="Times New Roman" panose="02020603050405020304" pitchFamily="18" charset="0"/>
                          </a:rPr>
                          <m:t>𝑎𝑞</m:t>
                        </m:r>
                        <m:r>
                          <a:rPr lang="hu-HU" i="1">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hu-HU" dirty="0" smtClean="0">
                    <a:latin typeface="Times New Roman" panose="02020603050405020304" pitchFamily="18" charset="0"/>
                    <a:cs typeface="Times New Roman" panose="02020603050405020304" pitchFamily="18" charset="0"/>
                  </a:rPr>
                  <a:t> dissociate poorly and thus, the </a:t>
                </a:r>
                <a14:m>
                  <m:oMath xmlns:m="http://schemas.openxmlformats.org/officeDocument/2006/math">
                    <m:d>
                      <m:dPr>
                        <m:begChr m:val="["/>
                        <m:endChr m:val="]"/>
                        <m:ctrlPr>
                          <a:rPr lang="hu-HU" i="1">
                            <a:latin typeface="Cambria Math" panose="02040503050406030204" pitchFamily="18" charset="0"/>
                          </a:rPr>
                        </m:ctrlPr>
                      </m:dPr>
                      <m:e>
                        <m:sSup>
                          <m:sSupPr>
                            <m:ctrlPr>
                              <a:rPr lang="hu-HU" i="1" smtClean="0">
                                <a:latin typeface="Cambria Math" panose="02040503050406030204" pitchFamily="18" charset="0"/>
                              </a:rPr>
                            </m:ctrlPr>
                          </m:sSupPr>
                          <m:e>
                            <m:r>
                              <a:rPr lang="hu-HU" b="0" i="1" smtClean="0">
                                <a:latin typeface="Cambria Math" panose="02040503050406030204" pitchFamily="18" charset="0"/>
                              </a:rPr>
                              <m:t>𝑆𝐶𝑁</m:t>
                            </m:r>
                          </m:e>
                          <m:sup>
                            <m:r>
                              <a:rPr lang="hu-HU" b="0" i="1" smtClean="0">
                                <a:latin typeface="Cambria Math" panose="02040503050406030204" pitchFamily="18" charset="0"/>
                              </a:rPr>
                              <m:t>−</m:t>
                            </m:r>
                          </m:sup>
                        </m:sSup>
                      </m:e>
                    </m:d>
                  </m:oMath>
                </a14:m>
                <a:r>
                  <a:rPr lang="hu-HU" dirty="0" smtClean="0">
                    <a:latin typeface="Times New Roman" panose="02020603050405020304" pitchFamily="18" charset="0"/>
                    <a:cs typeface="Times New Roman" panose="02020603050405020304" pitchFamily="18" charset="0"/>
                  </a:rPr>
                  <a:t> concentration decreases. </a:t>
                </a:r>
                <a:endParaRPr lang="hu-HU" dirty="0">
                  <a:latin typeface="Times New Roman" panose="02020603050405020304" pitchFamily="18" charset="0"/>
                  <a:cs typeface="Times New Roman" panose="02020603050405020304" pitchFamily="18" charset="0"/>
                </a:endParaRPr>
              </a:p>
              <a:p>
                <a:pPr>
                  <a:lnSpc>
                    <a:spcPct val="100000"/>
                  </a:lnSpc>
                </a:pPr>
                <a:r>
                  <a:rPr lang="hu-HU" dirty="0" smtClean="0">
                    <a:latin typeface="Times New Roman" panose="02020603050405020304" pitchFamily="18" charset="0"/>
                    <a:cs typeface="Times New Roman" panose="02020603050405020304" pitchFamily="18" charset="0"/>
                  </a:rPr>
                  <a:t>The ratio must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remain </a:t>
                </a:r>
                <a:r>
                  <a:rPr lang="en-US" dirty="0" smtClean="0">
                    <a:latin typeface="Times New Roman" panose="02020603050405020304" pitchFamily="18" charset="0"/>
                    <a:cs typeface="Times New Roman" panose="02020603050405020304" pitchFamily="18" charset="0"/>
                  </a:rPr>
                  <a:t>constant</a:t>
                </a:r>
                <a:r>
                  <a:rPr lang="hu-HU" dirty="0" smtClean="0">
                    <a:latin typeface="Times New Roman" panose="02020603050405020304" pitchFamily="18" charset="0"/>
                    <a:cs typeface="Times New Roman" panose="02020603050405020304" pitchFamily="18" charset="0"/>
                  </a:rPr>
                  <a:t> and</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hence, </a:t>
                </a:r>
                <a:r>
                  <a:rPr lang="en-US" dirty="0" smtClean="0">
                    <a:latin typeface="Times New Roman" panose="02020603050405020304" pitchFamily="18" charset="0"/>
                    <a:cs typeface="Times New Roman" panose="02020603050405020304" pitchFamily="18" charset="0"/>
                  </a:rPr>
                  <a:t>the denominator, </a:t>
                </a:r>
                <a:r>
                  <a:rPr lang="hu-HU" dirty="0" smtClean="0">
                    <a:latin typeface="Times New Roman" panose="02020603050405020304" pitchFamily="18" charset="0"/>
                    <a:cs typeface="Times New Roman" panose="02020603050405020304" pitchFamily="18" charset="0"/>
                  </a:rPr>
                  <a:t>i.e.,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concentration of iron(III</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cyanide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decrease, so the color intensity of the solution must </a:t>
                </a:r>
                <a:r>
                  <a:rPr lang="en-US" dirty="0" smtClean="0">
                    <a:latin typeface="Times New Roman" panose="02020603050405020304" pitchFamily="18" charset="0"/>
                    <a:cs typeface="Times New Roman" panose="02020603050405020304" pitchFamily="18" charset="0"/>
                  </a:rPr>
                  <a:t>decrease</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90947" y="1548531"/>
                <a:ext cx="11610108" cy="4286212"/>
              </a:xfrm>
              <a:blipFill>
                <a:blip r:embed="rId3"/>
                <a:stretch>
                  <a:fillRect l="-840" t="-3129" r="-16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07509799-891F-494B-ABE2-2F4EF37E02D1}"/>
                  </a:ext>
                </a:extLst>
              </p:cNvPr>
              <p:cNvSpPr txBox="1"/>
              <p:nvPr/>
            </p:nvSpPr>
            <p:spPr>
              <a:xfrm>
                <a:off x="3773709" y="2763232"/>
                <a:ext cx="5451621"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𝐹𝑒</m:t>
                          </m:r>
                          <m:d>
                            <m:dPr>
                              <m:ctrlPr>
                                <a:rPr lang="hu-HU" sz="2800" i="1" smtClean="0">
                                  <a:latin typeface="Cambria Math" panose="02040503050406030204" pitchFamily="18" charset="0"/>
                                </a:rPr>
                              </m:ctrlPr>
                            </m:dPr>
                            <m:e>
                              <m:r>
                                <a:rPr lang="hu-HU" sz="2800" b="0" i="1" smtClean="0">
                                  <a:latin typeface="Cambria Math" panose="02040503050406030204" pitchFamily="18" charset="0"/>
                                </a:rPr>
                                <m:t>𝑆𝐶𝑁</m:t>
                              </m:r>
                            </m:e>
                          </m:d>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𝐹𝑒</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+3</m:t>
                      </m:r>
                      <m:sSubSup>
                        <m:sSubSupPr>
                          <m:ctrlPr>
                            <a:rPr lang="hu-HU"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𝑆𝐶𝑁</m:t>
                          </m:r>
                        </m:e>
                        <m: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𝑎𝑞</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07509799-891F-494B-ABE2-2F4EF37E02D1}"/>
                  </a:ext>
                </a:extLst>
              </p:cNvPr>
              <p:cNvSpPr txBox="1">
                <a:spLocks noRot="1" noChangeAspect="1" noMove="1" noResize="1" noEditPoints="1" noAdjustHandles="1" noChangeArrowheads="1" noChangeShapeType="1" noTextEdit="1"/>
              </p:cNvSpPr>
              <p:nvPr/>
            </p:nvSpPr>
            <p:spPr>
              <a:xfrm>
                <a:off x="3773709" y="2763232"/>
                <a:ext cx="5451621" cy="5159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DBB419AE-06FD-41A6-920F-D2347B614FF3}"/>
                  </a:ext>
                </a:extLst>
              </p:cNvPr>
              <p:cNvSpPr txBox="1"/>
              <p:nvPr/>
            </p:nvSpPr>
            <p:spPr>
              <a:xfrm>
                <a:off x="4215231" y="5640184"/>
                <a:ext cx="3769557" cy="10711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𝐾</m:t>
                          </m:r>
                        </m:e>
                        <m:sub>
                          <m:r>
                            <a:rPr lang="hu-HU" sz="3200" b="0" i="1" smtClean="0">
                              <a:latin typeface="Cambria Math" panose="02040503050406030204" pitchFamily="18" charset="0"/>
                            </a:rPr>
                            <m:t>𝑐</m:t>
                          </m:r>
                        </m:sub>
                      </m:sSub>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d>
                            <m:dPr>
                              <m:begChr m:val="["/>
                              <m:endChr m:val="]"/>
                              <m:ctrlPr>
                                <a:rPr lang="hu-HU" sz="3200" b="0" i="1" smtClean="0">
                                  <a:latin typeface="Cambria Math" panose="02040503050406030204" pitchFamily="18" charset="0"/>
                                </a:rPr>
                              </m:ctrlPr>
                            </m:dPr>
                            <m:e>
                              <m:sSup>
                                <m:sSupPr>
                                  <m:ctrlPr>
                                    <a:rPr lang="hu-HU" sz="3200" b="0" i="1" smtClean="0">
                                      <a:latin typeface="Cambria Math" panose="02040503050406030204" pitchFamily="18" charset="0"/>
                                    </a:rPr>
                                  </m:ctrlPr>
                                </m:sSupPr>
                                <m:e>
                                  <m:r>
                                    <a:rPr lang="hu-HU" sz="3200" b="0" i="1" smtClean="0">
                                      <a:latin typeface="Cambria Math" panose="02040503050406030204" pitchFamily="18" charset="0"/>
                                    </a:rPr>
                                    <m:t>𝐹𝑒</m:t>
                                  </m:r>
                                </m:e>
                                <m:sup>
                                  <m:r>
                                    <a:rPr lang="hu-HU" sz="3200" b="0" i="1" smtClean="0">
                                      <a:latin typeface="Cambria Math" panose="02040503050406030204" pitchFamily="18" charset="0"/>
                                    </a:rPr>
                                    <m:t>3+</m:t>
                                  </m:r>
                                </m:sup>
                              </m:sSup>
                            </m:e>
                          </m:d>
                          <m:sSup>
                            <m:sSupPr>
                              <m:ctrlPr>
                                <a:rPr lang="hu-HU" sz="3200" i="1">
                                  <a:latin typeface="Cambria Math" panose="02040503050406030204" pitchFamily="18" charset="0"/>
                                </a:rPr>
                              </m:ctrlPr>
                            </m:sSupPr>
                            <m:e>
                              <m:d>
                                <m:dPr>
                                  <m:begChr m:val="["/>
                                  <m:endChr m:val="]"/>
                                  <m:ctrlPr>
                                    <a:rPr lang="hu-HU" sz="3200" i="1">
                                      <a:latin typeface="Cambria Math" panose="02040503050406030204" pitchFamily="18" charset="0"/>
                                    </a:rPr>
                                  </m:ctrlPr>
                                </m:dPr>
                                <m:e>
                                  <m:sSup>
                                    <m:sSupPr>
                                      <m:ctrlPr>
                                        <a:rPr lang="hu-HU" sz="3200" i="1" smtClean="0">
                                          <a:latin typeface="Cambria Math" panose="02040503050406030204" pitchFamily="18" charset="0"/>
                                        </a:rPr>
                                      </m:ctrlPr>
                                    </m:sSupPr>
                                    <m:e>
                                      <m:r>
                                        <a:rPr lang="hu-HU" sz="3200" b="0" i="1" smtClean="0">
                                          <a:latin typeface="Cambria Math" panose="02040503050406030204" pitchFamily="18" charset="0"/>
                                        </a:rPr>
                                        <m:t>𝑆𝐶𝑁</m:t>
                                      </m:r>
                                    </m:e>
                                    <m:sup>
                                      <m:r>
                                        <a:rPr lang="hu-HU" sz="3200" b="0" i="1" smtClean="0">
                                          <a:latin typeface="Cambria Math" panose="02040503050406030204" pitchFamily="18" charset="0"/>
                                        </a:rPr>
                                        <m:t>−</m:t>
                                      </m:r>
                                    </m:sup>
                                  </m:sSup>
                                </m:e>
                              </m:d>
                            </m:e>
                            <m:sup>
                              <m:r>
                                <a:rPr lang="hu-HU" sz="3200" b="0" i="1" smtClean="0">
                                  <a:latin typeface="Cambria Math" panose="02040503050406030204" pitchFamily="18" charset="0"/>
                                </a:rPr>
                                <m:t>3</m:t>
                              </m:r>
                            </m:sup>
                          </m:sSup>
                        </m:num>
                        <m:den>
                          <m:d>
                            <m:dPr>
                              <m:begChr m:val="["/>
                              <m:endChr m:val="]"/>
                              <m:ctrlPr>
                                <a:rPr lang="hu-HU" sz="3200" b="0" i="1" smtClean="0">
                                  <a:latin typeface="Cambria Math" panose="02040503050406030204" pitchFamily="18" charset="0"/>
                                </a:rPr>
                              </m:ctrlPr>
                            </m:dPr>
                            <m:e>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𝐹𝑒</m:t>
                                  </m:r>
                                  <m:d>
                                    <m:dPr>
                                      <m:ctrlPr>
                                        <a:rPr lang="hu-HU" sz="3200" b="0" i="1" smtClean="0">
                                          <a:latin typeface="Cambria Math" panose="02040503050406030204" pitchFamily="18" charset="0"/>
                                        </a:rPr>
                                      </m:ctrlPr>
                                    </m:dPr>
                                    <m:e>
                                      <m:r>
                                        <a:rPr lang="hu-HU" sz="3200" b="0" i="1" smtClean="0">
                                          <a:latin typeface="Cambria Math" panose="02040503050406030204" pitchFamily="18" charset="0"/>
                                        </a:rPr>
                                        <m:t>𝑆𝐶𝑁</m:t>
                                      </m:r>
                                    </m:e>
                                  </m:d>
                                </m:e>
                                <m:sub>
                                  <m:r>
                                    <a:rPr lang="hu-HU" sz="3200" b="0" i="1" smtClean="0">
                                      <a:latin typeface="Cambria Math" panose="02040503050406030204" pitchFamily="18" charset="0"/>
                                    </a:rPr>
                                    <m:t>3</m:t>
                                  </m:r>
                                </m:sub>
                              </m:sSub>
                            </m:e>
                          </m:d>
                        </m:den>
                      </m:f>
                    </m:oMath>
                  </m:oMathPara>
                </a14:m>
                <a:endParaRPr lang="hu-HU" sz="3200" dirty="0"/>
              </a:p>
            </p:txBody>
          </p:sp>
        </mc:Choice>
        <mc:Fallback xmlns="">
          <p:sp>
            <p:nvSpPr>
              <p:cNvPr id="5" name="Szövegdoboz 4">
                <a:extLst>
                  <a:ext uri="{FF2B5EF4-FFF2-40B4-BE49-F238E27FC236}">
                    <a16:creationId xmlns:a16="http://schemas.microsoft.com/office/drawing/2014/main" id="{DBB419AE-06FD-41A6-920F-D2347B614FF3}"/>
                  </a:ext>
                </a:extLst>
              </p:cNvPr>
              <p:cNvSpPr txBox="1">
                <a:spLocks noRot="1" noChangeAspect="1" noMove="1" noResize="1" noEditPoints="1" noAdjustHandles="1" noChangeArrowheads="1" noChangeShapeType="1" noTextEdit="1"/>
              </p:cNvSpPr>
              <p:nvPr/>
            </p:nvSpPr>
            <p:spPr>
              <a:xfrm>
                <a:off x="4215231" y="5640184"/>
                <a:ext cx="3769557" cy="10711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3C1E0B43-B4E0-4F45-A34C-931F06EAE5F1}"/>
                  </a:ext>
                </a:extLst>
              </p:cNvPr>
              <p:cNvSpPr txBox="1"/>
              <p:nvPr/>
            </p:nvSpPr>
            <p:spPr>
              <a:xfrm>
                <a:off x="5795436" y="2623309"/>
                <a:ext cx="60112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400" i="1" smtClean="0">
                          <a:solidFill>
                            <a:srgbClr val="FF0000"/>
                          </a:solidFill>
                          <a:latin typeface="Cambria Math" panose="02040503050406030204" pitchFamily="18" charset="0"/>
                          <a:ea typeface="Cambria Math" panose="02040503050406030204" pitchFamily="18" charset="0"/>
                        </a:rPr>
                        <m:t>⇀</m:t>
                      </m:r>
                    </m:oMath>
                  </m:oMathPara>
                </a14:m>
                <a:endParaRPr lang="hu-HU" sz="4400" dirty="0">
                  <a:solidFill>
                    <a:srgbClr val="FF0000"/>
                  </a:solidFill>
                </a:endParaRPr>
              </a:p>
            </p:txBody>
          </p:sp>
        </mc:Choice>
        <mc:Fallback xmlns="">
          <p:sp>
            <p:nvSpPr>
              <p:cNvPr id="6" name="Szövegdoboz 5">
                <a:extLst>
                  <a:ext uri="{FF2B5EF4-FFF2-40B4-BE49-F238E27FC236}">
                    <a16:creationId xmlns:a16="http://schemas.microsoft.com/office/drawing/2014/main" id="{3C1E0B43-B4E0-4F45-A34C-931F06EAE5F1}"/>
                  </a:ext>
                </a:extLst>
              </p:cNvPr>
              <p:cNvSpPr txBox="1">
                <a:spLocks noRot="1" noChangeAspect="1" noMove="1" noResize="1" noEditPoints="1" noAdjustHandles="1" noChangeArrowheads="1" noChangeShapeType="1" noTextEdit="1"/>
              </p:cNvSpPr>
              <p:nvPr/>
            </p:nvSpPr>
            <p:spPr>
              <a:xfrm>
                <a:off x="5795436" y="2623309"/>
                <a:ext cx="601127"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1BCFA386-7A4C-452F-9165-32EAAC88B4D6}"/>
                  </a:ext>
                </a:extLst>
              </p:cNvPr>
              <p:cNvSpPr txBox="1"/>
              <p:nvPr/>
            </p:nvSpPr>
            <p:spPr>
              <a:xfrm>
                <a:off x="7804077" y="5673435"/>
                <a:ext cx="35586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000" i="1" smtClean="0">
                          <a:solidFill>
                            <a:srgbClr val="FF0000"/>
                          </a:solidFill>
                          <a:latin typeface="Cambria Math" panose="02040503050406030204" pitchFamily="18" charset="0"/>
                          <a:ea typeface="Cambria Math" panose="02040503050406030204" pitchFamily="18" charset="0"/>
                        </a:rPr>
                        <m:t>↓</m:t>
                      </m:r>
                    </m:oMath>
                  </m:oMathPara>
                </a14:m>
                <a:endParaRPr lang="hu-HU" sz="4000" dirty="0">
                  <a:solidFill>
                    <a:srgbClr val="FF0000"/>
                  </a:solidFill>
                </a:endParaRPr>
              </a:p>
            </p:txBody>
          </p:sp>
        </mc:Choice>
        <mc:Fallback xmlns="">
          <p:sp>
            <p:nvSpPr>
              <p:cNvPr id="7" name="Szövegdoboz 6">
                <a:extLst>
                  <a:ext uri="{FF2B5EF4-FFF2-40B4-BE49-F238E27FC236}">
                    <a16:creationId xmlns:a16="http://schemas.microsoft.com/office/drawing/2014/main" id="{1BCFA386-7A4C-452F-9165-32EAAC88B4D6}"/>
                  </a:ext>
                </a:extLst>
              </p:cNvPr>
              <p:cNvSpPr txBox="1">
                <a:spLocks noRot="1" noChangeAspect="1" noMove="1" noResize="1" noEditPoints="1" noAdjustHandles="1" noChangeArrowheads="1" noChangeShapeType="1" noTextEdit="1"/>
              </p:cNvSpPr>
              <p:nvPr/>
            </p:nvSpPr>
            <p:spPr>
              <a:xfrm>
                <a:off x="7804077" y="5673435"/>
                <a:ext cx="355867" cy="615553"/>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74392BF5-060D-48CA-9E73-D989C9174F10}"/>
                  </a:ext>
                </a:extLst>
              </p:cNvPr>
              <p:cNvSpPr txBox="1"/>
              <p:nvPr/>
            </p:nvSpPr>
            <p:spPr>
              <a:xfrm>
                <a:off x="7543869" y="6227617"/>
                <a:ext cx="35586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000" i="1" smtClean="0">
                          <a:solidFill>
                            <a:srgbClr val="FF0000"/>
                          </a:solidFill>
                          <a:latin typeface="Cambria Math" panose="02040503050406030204" pitchFamily="18" charset="0"/>
                          <a:ea typeface="Cambria Math" panose="02040503050406030204" pitchFamily="18" charset="0"/>
                        </a:rPr>
                        <m:t>↓</m:t>
                      </m:r>
                    </m:oMath>
                  </m:oMathPara>
                </a14:m>
                <a:endParaRPr lang="hu-HU" sz="4000" dirty="0">
                  <a:solidFill>
                    <a:srgbClr val="FF0000"/>
                  </a:solidFill>
                </a:endParaRPr>
              </a:p>
            </p:txBody>
          </p:sp>
        </mc:Choice>
        <mc:Fallback xmlns="">
          <p:sp>
            <p:nvSpPr>
              <p:cNvPr id="9" name="Szövegdoboz 8">
                <a:extLst>
                  <a:ext uri="{FF2B5EF4-FFF2-40B4-BE49-F238E27FC236}">
                    <a16:creationId xmlns:a16="http://schemas.microsoft.com/office/drawing/2014/main" id="{74392BF5-060D-48CA-9E73-D989C9174F10}"/>
                  </a:ext>
                </a:extLst>
              </p:cNvPr>
              <p:cNvSpPr txBox="1">
                <a:spLocks noRot="1" noChangeAspect="1" noMove="1" noResize="1" noEditPoints="1" noAdjustHandles="1" noChangeArrowheads="1" noChangeShapeType="1" noTextEdit="1"/>
              </p:cNvSpPr>
              <p:nvPr/>
            </p:nvSpPr>
            <p:spPr>
              <a:xfrm>
                <a:off x="7543869" y="6227617"/>
                <a:ext cx="355867" cy="615553"/>
              </a:xfrm>
              <a:prstGeom prst="rect">
                <a:avLst/>
              </a:prstGeom>
              <a:blipFill>
                <a:blip r:embed="rId8"/>
                <a:stretch>
                  <a:fillRect/>
                </a:stretch>
              </a:blipFill>
            </p:spPr>
            <p:txBody>
              <a:bodyPr/>
              <a:lstStyle/>
              <a:p>
                <a:r>
                  <a:rPr lang="hu-HU">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Effect of components on </a:t>
            </a:r>
            <a:r>
              <a:rPr lang="hu-HU" dirty="0" smtClean="0">
                <a:latin typeface="Times New Roman" panose="02020603050405020304" pitchFamily="18" charset="0"/>
                <a:cs typeface="Times New Roman" panose="02020603050405020304" pitchFamily="18" charset="0"/>
              </a:rPr>
              <a:t>the equilibrium</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2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7" y="1548530"/>
                <a:ext cx="11610108" cy="4344269"/>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When sodium fluoride is added, the solution becomes completely colorless, so the</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decrease </a:t>
                </a:r>
                <a:r>
                  <a:rPr lang="en-US" dirty="0">
                    <a:latin typeface="Times New Roman" panose="02020603050405020304" pitchFamily="18" charset="0"/>
                    <a:cs typeface="Times New Roman" panose="02020603050405020304" pitchFamily="18" charset="0"/>
                  </a:rPr>
                  <a:t>in </a:t>
                </a:r>
                <a:r>
                  <a:rPr lang="hu-HU" i="1" dirty="0" smtClean="0">
                    <a:latin typeface="Times New Roman" panose="02020603050405020304" pitchFamily="18" charset="0"/>
                    <a:cs typeface="Times New Roman" panose="02020603050405020304" pitchFamily="18" charset="0"/>
                  </a:rPr>
                  <a:t>Fe(SCN)</a:t>
                </a:r>
                <a:r>
                  <a:rPr lang="hu-HU" i="1" baseline="-25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is obvious again. </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equilibrium shifts in the direction of dissociation, and there are no free iron(III) ions in the </a:t>
                </a:r>
                <a:r>
                  <a:rPr lang="en-US" dirty="0" smtClean="0">
                    <a:latin typeface="Times New Roman" panose="02020603050405020304" pitchFamily="18" charset="0"/>
                    <a:cs typeface="Times New Roman" panose="02020603050405020304" pitchFamily="18" charset="0"/>
                  </a:rPr>
                  <a:t>solution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4000"/>
                  </a:spcBef>
                </a:pP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same </a:t>
                </a:r>
                <a:r>
                  <a:rPr lang="en-US" dirty="0" smtClean="0">
                    <a:latin typeface="Times New Roman" panose="02020603050405020304" pitchFamily="18" charset="0"/>
                    <a:cs typeface="Times New Roman" panose="02020603050405020304" pitchFamily="18" charset="0"/>
                  </a:rPr>
                  <a:t>conclusion</a:t>
                </a:r>
                <a:r>
                  <a:rPr lang="hu-HU" dirty="0" smtClean="0">
                    <a:latin typeface="Times New Roman" panose="02020603050405020304" pitchFamily="18" charset="0"/>
                    <a:cs typeface="Times New Roman" panose="02020603050405020304" pitchFamily="18" charset="0"/>
                  </a:rPr>
                  <a:t> can be made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by assuming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the addition of sodium fluoride initiates </a:t>
                </a:r>
                <a:r>
                  <a:rPr lang="hu-HU" dirty="0" smtClean="0">
                    <a:latin typeface="Times New Roman" panose="02020603050405020304" pitchFamily="18" charset="0"/>
                    <a:cs typeface="Times New Roman" panose="02020603050405020304" pitchFamily="18" charset="0"/>
                  </a:rPr>
                  <a:t>the following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reaction</a:t>
                </a:r>
                <a:r>
                  <a:rPr lang="hu-HU" dirty="0">
                    <a:latin typeface="Times New Roman" panose="02020603050405020304" pitchFamily="18" charset="0"/>
                    <a:cs typeface="Times New Roman" panose="02020603050405020304" pitchFamily="18" charset="0"/>
                  </a:rPr>
                  <a:t>:</a:t>
                </a:r>
                <a14:m>
                  <m:oMath xmlns:m="http://schemas.openxmlformats.org/officeDocument/2006/math">
                    <m:r>
                      <a:rPr lang="hu-HU" b="0" i="0" smtClean="0">
                        <a:latin typeface="Cambria Math" panose="02040503050406030204" pitchFamily="18" charset="0"/>
                        <a:cs typeface="Times New Roman" panose="02020603050405020304" pitchFamily="18" charset="0"/>
                      </a:rPr>
                      <m:t> </m:t>
                    </m:r>
                    <m:sSubSup>
                      <m:sSubSupPr>
                        <m:ctrlPr>
                          <a:rPr lang="hu-HU"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𝐹𝑒</m:t>
                        </m:r>
                      </m:e>
                      <m:sub>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𝑎𝑞</m:t>
                        </m:r>
                        <m:r>
                          <a:rPr lang="hu-HU" b="0" i="1" smtClean="0">
                            <a:latin typeface="Cambria Math" panose="02040503050406030204" pitchFamily="18" charset="0"/>
                            <a:cs typeface="Times New Roman" panose="02020603050405020304" pitchFamily="18" charset="0"/>
                          </a:rPr>
                          <m:t>)</m:t>
                        </m:r>
                      </m:sub>
                      <m:sup>
                        <m:r>
                          <a:rPr lang="hu-HU" b="0" i="1" smtClean="0">
                            <a:latin typeface="Cambria Math" panose="02040503050406030204" pitchFamily="18" charset="0"/>
                            <a:cs typeface="Times New Roman" panose="02020603050405020304" pitchFamily="18" charset="0"/>
                          </a:rPr>
                          <m:t>3+</m:t>
                        </m:r>
                      </m:sup>
                    </m:sSubSup>
                    <m:r>
                      <a:rPr lang="hu-HU" b="0" i="1" smtClean="0">
                        <a:latin typeface="Cambria Math" panose="02040503050406030204" pitchFamily="18" charset="0"/>
                        <a:cs typeface="Times New Roman" panose="02020603050405020304" pitchFamily="18" charset="0"/>
                      </a:rPr>
                      <m:t>+6</m:t>
                    </m:r>
                    <m:sSubSup>
                      <m:sSubSupPr>
                        <m:ctrlPr>
                          <a:rPr lang="hu-HU"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cs typeface="Times New Roman" panose="02020603050405020304" pitchFamily="18" charset="0"/>
                          </a:rPr>
                          <m:t>𝐹</m:t>
                        </m:r>
                      </m:e>
                      <m:sub>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𝑎𝑞</m:t>
                        </m:r>
                        <m:r>
                          <a:rPr lang="hu-HU" b="0" i="1" smtClean="0">
                            <a:latin typeface="Cambria Math" panose="02040503050406030204" pitchFamily="18" charset="0"/>
                            <a:cs typeface="Times New Roman" panose="02020603050405020304" pitchFamily="18" charset="0"/>
                          </a:rPr>
                          <m:t>)</m:t>
                        </m:r>
                      </m:sub>
                      <m:sup>
                        <m:r>
                          <a:rPr lang="hu-HU" b="0" i="1" smtClean="0">
                            <a:latin typeface="Cambria Math" panose="02040503050406030204" pitchFamily="18" charset="0"/>
                            <a:cs typeface="Times New Roman" panose="02020603050405020304" pitchFamily="18" charset="0"/>
                          </a:rPr>
                          <m:t>−</m:t>
                        </m:r>
                      </m:sup>
                    </m:sSubSup>
                    <m:r>
                      <a:rPr lang="hu-HU" b="0" i="1" smtClean="0">
                        <a:latin typeface="Cambria Math" panose="02040503050406030204" pitchFamily="18" charset="0"/>
                        <a:ea typeface="Cambria Math" panose="02040503050406030204" pitchFamily="18" charset="0"/>
                        <a:cs typeface="Times New Roman" panose="02020603050405020304" pitchFamily="18" charset="0"/>
                      </a:rPr>
                      <m:t>⇌ </m:t>
                    </m:r>
                    <m:sSubSup>
                      <m:sSubSupPr>
                        <m:ctrlPr>
                          <a:rPr lang="hu-HU" i="1">
                            <a:latin typeface="Cambria Math" panose="02040503050406030204" pitchFamily="18" charset="0"/>
                            <a:ea typeface="Cambria Math" panose="02040503050406030204" pitchFamily="18" charset="0"/>
                            <a:cs typeface="Times New Roman" panose="02020603050405020304" pitchFamily="18" charset="0"/>
                          </a:rPr>
                        </m:ctrlPr>
                      </m:sSubSupPr>
                      <m:e>
                        <m:d>
                          <m:dPr>
                            <m:begChr m:val="["/>
                            <m:endChr m:val="]"/>
                            <m:ctrlPr>
                              <a:rPr lang="hu-HU"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hu-HU" i="1">
                                    <a:latin typeface="Cambria Math" panose="02040503050406030204" pitchFamily="18" charset="0"/>
                                    <a:ea typeface="Cambria Math" panose="02040503050406030204" pitchFamily="18" charset="0"/>
                                    <a:cs typeface="Times New Roman" panose="02020603050405020304" pitchFamily="18" charset="0"/>
                                  </a:rPr>
                                </m:ctrlPr>
                              </m:sSubPr>
                              <m:e>
                                <m:r>
                                  <a:rPr lang="hu-HU" i="1">
                                    <a:latin typeface="Cambria Math" panose="02040503050406030204" pitchFamily="18" charset="0"/>
                                    <a:ea typeface="Cambria Math" panose="02040503050406030204" pitchFamily="18" charset="0"/>
                                    <a:cs typeface="Times New Roman" panose="02020603050405020304" pitchFamily="18" charset="0"/>
                                  </a:rPr>
                                  <m:t>𝐹𝑒𝐹</m:t>
                                </m:r>
                              </m:e>
                              <m:sub>
                                <m:r>
                                  <a:rPr lang="hu-HU" i="1">
                                    <a:latin typeface="Cambria Math" panose="02040503050406030204" pitchFamily="18" charset="0"/>
                                    <a:ea typeface="Cambria Math" panose="02040503050406030204" pitchFamily="18" charset="0"/>
                                    <a:cs typeface="Times New Roman" panose="02020603050405020304" pitchFamily="18" charset="0"/>
                                  </a:rPr>
                                  <m:t>6</m:t>
                                </m:r>
                              </m:sub>
                            </m:sSub>
                          </m:e>
                        </m:d>
                      </m:e>
                      <m:sub>
                        <m:r>
                          <a:rPr lang="hu-HU" i="1">
                            <a:latin typeface="Cambria Math" panose="02040503050406030204" pitchFamily="18" charset="0"/>
                            <a:ea typeface="Cambria Math" panose="02040503050406030204" pitchFamily="18" charset="0"/>
                            <a:cs typeface="Times New Roman" panose="02020603050405020304" pitchFamily="18" charset="0"/>
                          </a:rPr>
                          <m:t>(</m:t>
                        </m:r>
                        <m:r>
                          <a:rPr lang="hu-HU" i="1">
                            <a:latin typeface="Cambria Math" panose="02040503050406030204" pitchFamily="18" charset="0"/>
                            <a:ea typeface="Cambria Math" panose="02040503050406030204" pitchFamily="18" charset="0"/>
                            <a:cs typeface="Times New Roman" panose="02020603050405020304" pitchFamily="18" charset="0"/>
                          </a:rPr>
                          <m:t>𝑎𝑞</m:t>
                        </m:r>
                        <m:r>
                          <a:rPr lang="hu-HU" i="1">
                            <a:latin typeface="Cambria Math" panose="02040503050406030204" pitchFamily="18" charset="0"/>
                            <a:ea typeface="Cambria Math" panose="02040503050406030204" pitchFamily="18" charset="0"/>
                            <a:cs typeface="Times New Roman" panose="02020603050405020304" pitchFamily="18" charset="0"/>
                          </a:rPr>
                          <m:t>)</m:t>
                        </m:r>
                      </m:sub>
                      <m:sup>
                        <m:r>
                          <a:rPr lang="hu-HU" i="1">
                            <a:latin typeface="Cambria Math" panose="02040503050406030204" pitchFamily="18" charset="0"/>
                            <a:ea typeface="Cambria Math" panose="02040503050406030204" pitchFamily="18" charset="0"/>
                            <a:cs typeface="Times New Roman" panose="02020603050405020304" pitchFamily="18" charset="0"/>
                          </a:rPr>
                          <m:t>3−</m:t>
                        </m:r>
                      </m:sup>
                    </m:sSubSup>
                    <m:r>
                      <a:rPr lang="hu-HU" i="1">
                        <a:latin typeface="Cambria Math" panose="02040503050406030204" pitchFamily="18" charset="0"/>
                        <a:ea typeface="Cambria Math" panose="02040503050406030204" pitchFamily="18" charset="0"/>
                        <a:cs typeface="Times New Roman" panose="02020603050405020304" pitchFamily="18" charset="0"/>
                      </a:rPr>
                      <m:t> </m:t>
                    </m:r>
                  </m:oMath>
                </a14:m>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The forming </a:t>
                </a:r>
                <a14:m>
                  <m:oMath xmlns:m="http://schemas.openxmlformats.org/officeDocument/2006/math">
                    <m:sSubSup>
                      <m:sSubSupPr>
                        <m:ctrlPr>
                          <a:rPr lang="hu-HU" i="1">
                            <a:latin typeface="Cambria Math" panose="02040503050406030204" pitchFamily="18" charset="0"/>
                            <a:ea typeface="Cambria Math" panose="02040503050406030204" pitchFamily="18" charset="0"/>
                            <a:cs typeface="Times New Roman" panose="02020603050405020304" pitchFamily="18" charset="0"/>
                          </a:rPr>
                        </m:ctrlPr>
                      </m:sSubSupPr>
                      <m:e>
                        <m:d>
                          <m:dPr>
                            <m:begChr m:val="["/>
                            <m:endChr m:val="]"/>
                            <m:ctrlPr>
                              <a:rPr lang="hu-HU"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hu-HU" i="1">
                                    <a:latin typeface="Cambria Math" panose="02040503050406030204" pitchFamily="18" charset="0"/>
                                    <a:ea typeface="Cambria Math" panose="02040503050406030204" pitchFamily="18" charset="0"/>
                                    <a:cs typeface="Times New Roman" panose="02020603050405020304" pitchFamily="18" charset="0"/>
                                  </a:rPr>
                                </m:ctrlPr>
                              </m:sSubPr>
                              <m:e>
                                <m:r>
                                  <a:rPr lang="hu-HU" i="1">
                                    <a:latin typeface="Cambria Math" panose="02040503050406030204" pitchFamily="18" charset="0"/>
                                    <a:ea typeface="Cambria Math" panose="02040503050406030204" pitchFamily="18" charset="0"/>
                                    <a:cs typeface="Times New Roman" panose="02020603050405020304" pitchFamily="18" charset="0"/>
                                  </a:rPr>
                                  <m:t>𝐹𝑒𝐹</m:t>
                                </m:r>
                              </m:e>
                              <m:sub>
                                <m:r>
                                  <a:rPr lang="hu-HU" i="1">
                                    <a:latin typeface="Cambria Math" panose="02040503050406030204" pitchFamily="18" charset="0"/>
                                    <a:ea typeface="Cambria Math" panose="02040503050406030204" pitchFamily="18" charset="0"/>
                                    <a:cs typeface="Times New Roman" panose="02020603050405020304" pitchFamily="18" charset="0"/>
                                  </a:rPr>
                                  <m:t>6</m:t>
                                </m:r>
                              </m:sub>
                            </m:sSub>
                          </m:e>
                        </m:d>
                      </m:e>
                      <m:sub>
                        <m:r>
                          <a:rPr lang="hu-HU" i="1">
                            <a:latin typeface="Cambria Math" panose="02040503050406030204" pitchFamily="18" charset="0"/>
                            <a:ea typeface="Cambria Math" panose="02040503050406030204" pitchFamily="18" charset="0"/>
                            <a:cs typeface="Times New Roman" panose="02020603050405020304" pitchFamily="18" charset="0"/>
                          </a:rPr>
                          <m:t>(</m:t>
                        </m:r>
                        <m:r>
                          <a:rPr lang="hu-HU" i="1">
                            <a:latin typeface="Cambria Math" panose="02040503050406030204" pitchFamily="18" charset="0"/>
                            <a:ea typeface="Cambria Math" panose="02040503050406030204" pitchFamily="18" charset="0"/>
                            <a:cs typeface="Times New Roman" panose="02020603050405020304" pitchFamily="18" charset="0"/>
                          </a:rPr>
                          <m:t>𝑎𝑞</m:t>
                        </m:r>
                        <m:r>
                          <a:rPr lang="hu-HU" i="1">
                            <a:latin typeface="Cambria Math" panose="02040503050406030204" pitchFamily="18" charset="0"/>
                            <a:ea typeface="Cambria Math" panose="02040503050406030204" pitchFamily="18" charset="0"/>
                            <a:cs typeface="Times New Roman" panose="02020603050405020304" pitchFamily="18" charset="0"/>
                          </a:rPr>
                          <m:t>)</m:t>
                        </m:r>
                      </m:sub>
                      <m:sup>
                        <m:r>
                          <a:rPr lang="hu-HU" i="1">
                            <a:latin typeface="Cambria Math" panose="02040503050406030204" pitchFamily="18" charset="0"/>
                            <a:ea typeface="Cambria Math" panose="02040503050406030204" pitchFamily="18" charset="0"/>
                            <a:cs typeface="Times New Roman" panose="02020603050405020304" pitchFamily="18" charset="0"/>
                          </a:rPr>
                          <m:t>3−</m:t>
                        </m:r>
                      </m:sup>
                    </m:sSubSup>
                  </m:oMath>
                </a14:m>
                <a:r>
                  <a:rPr lang="hu-HU" dirty="0" smtClean="0">
                    <a:latin typeface="Times New Roman" panose="02020603050405020304" pitchFamily="18" charset="0"/>
                    <a:cs typeface="Times New Roman" panose="02020603050405020304" pitchFamily="18" charset="0"/>
                  </a:rPr>
                  <a:t> dissolves well in water, but it dissociates poorly, so the </a:t>
                </a:r>
                <a14:m>
                  <m:oMath xmlns:m="http://schemas.openxmlformats.org/officeDocument/2006/math">
                    <m:d>
                      <m:dPr>
                        <m:begChr m:val="["/>
                        <m:endChr m:val="]"/>
                        <m:ctrlPr>
                          <a:rPr lang="hu-HU" i="1">
                            <a:latin typeface="Cambria Math" panose="02040503050406030204" pitchFamily="18" charset="0"/>
                          </a:rPr>
                        </m:ctrlPr>
                      </m:dPr>
                      <m:e>
                        <m:sSup>
                          <m:sSupPr>
                            <m:ctrlPr>
                              <a:rPr lang="hu-HU" i="1" smtClean="0">
                                <a:latin typeface="Cambria Math" panose="02040503050406030204" pitchFamily="18" charset="0"/>
                              </a:rPr>
                            </m:ctrlPr>
                          </m:sSupPr>
                          <m:e>
                            <m:r>
                              <a:rPr lang="hu-HU" b="0" i="1" smtClean="0">
                                <a:latin typeface="Cambria Math" panose="02040503050406030204" pitchFamily="18" charset="0"/>
                              </a:rPr>
                              <m:t>𝐹𝑒</m:t>
                            </m:r>
                          </m:e>
                          <m:sup>
                            <m:r>
                              <a:rPr lang="hu-HU" b="0" i="1" smtClean="0">
                                <a:latin typeface="Cambria Math" panose="02040503050406030204" pitchFamily="18" charset="0"/>
                              </a:rPr>
                              <m:t>3+</m:t>
                            </m:r>
                          </m:sup>
                        </m:sSup>
                      </m:e>
                    </m:d>
                  </m:oMath>
                </a14:m>
                <a:r>
                  <a:rPr lang="hu-HU" dirty="0" smtClean="0">
                    <a:latin typeface="Times New Roman" panose="02020603050405020304" pitchFamily="18" charset="0"/>
                    <a:cs typeface="Times New Roman" panose="02020603050405020304" pitchFamily="18" charset="0"/>
                  </a:rPr>
                  <a:t> decreases in solution. </a:t>
                </a:r>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The ratio must</a:t>
                </a:r>
                <a:r>
                  <a:rPr lang="en-US" dirty="0">
                    <a:latin typeface="Times New Roman" panose="02020603050405020304" pitchFamily="18" charset="0"/>
                    <a:cs typeface="Times New Roman" panose="02020603050405020304" pitchFamily="18" charset="0"/>
                  </a:rPr>
                  <a:t> remain constant</a:t>
                </a:r>
                <a:r>
                  <a:rPr lang="hu-HU" dirty="0">
                    <a:latin typeface="Times New Roman" panose="02020603050405020304" pitchFamily="18" charset="0"/>
                    <a:cs typeface="Times New Roman" panose="02020603050405020304" pitchFamily="18" charset="0"/>
                  </a:rPr>
                  <a:t> and</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hence, </a:t>
                </a:r>
                <a:r>
                  <a:rPr lang="en-US" dirty="0">
                    <a:latin typeface="Times New Roman" panose="02020603050405020304" pitchFamily="18" charset="0"/>
                    <a:cs typeface="Times New Roman" panose="02020603050405020304" pitchFamily="18" charset="0"/>
                  </a:rPr>
                  <a:t>the denominator, </a:t>
                </a:r>
                <a:r>
                  <a:rPr lang="hu-HU" dirty="0">
                    <a:latin typeface="Times New Roman" panose="02020603050405020304" pitchFamily="18" charset="0"/>
                    <a:cs typeface="Times New Roman" panose="02020603050405020304" pitchFamily="18" charset="0"/>
                  </a:rPr>
                  <a:t>i.e., </a:t>
                </a:r>
                <a:r>
                  <a:rPr lang="en-US" dirty="0">
                    <a:latin typeface="Times New Roman" panose="02020603050405020304" pitchFamily="18" charset="0"/>
                    <a:cs typeface="Times New Roman" panose="02020603050405020304" pitchFamily="18" charset="0"/>
                  </a:rPr>
                  <a:t>the concentration of iron(III</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cyanide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decrease, so the color intensity of the solution must decrease</a:t>
                </a:r>
                <a:r>
                  <a:rPr lang="hu-HU" dirty="0" smtClean="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90947" y="1548530"/>
                <a:ext cx="11610108" cy="4344269"/>
              </a:xfrm>
              <a:blipFill>
                <a:blip r:embed="rId3"/>
                <a:stretch>
                  <a:fillRect l="-840" t="-3086" r="-1681" b="-2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07509799-891F-494B-ABE2-2F4EF37E02D1}"/>
                  </a:ext>
                </a:extLst>
              </p:cNvPr>
              <p:cNvSpPr txBox="1"/>
              <p:nvPr/>
            </p:nvSpPr>
            <p:spPr>
              <a:xfrm>
                <a:off x="3657597" y="2708797"/>
                <a:ext cx="5451621"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𝐹𝑒</m:t>
                          </m:r>
                          <m:d>
                            <m:dPr>
                              <m:ctrlPr>
                                <a:rPr lang="hu-HU" sz="2800" i="1" smtClean="0">
                                  <a:latin typeface="Cambria Math" panose="02040503050406030204" pitchFamily="18" charset="0"/>
                                </a:rPr>
                              </m:ctrlPr>
                            </m:dPr>
                            <m:e>
                              <m:r>
                                <a:rPr lang="hu-HU" sz="2800" b="0" i="1" smtClean="0">
                                  <a:latin typeface="Cambria Math" panose="02040503050406030204" pitchFamily="18" charset="0"/>
                                </a:rPr>
                                <m:t>𝑆𝐶𝑁</m:t>
                              </m:r>
                            </m:e>
                          </m:d>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𝐹𝑒</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+3</m:t>
                      </m:r>
                      <m:sSubSup>
                        <m:sSubSupPr>
                          <m:ctrlPr>
                            <a:rPr lang="hu-HU"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𝑆𝐶𝑁</m:t>
                          </m:r>
                        </m:e>
                        <m: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𝑎𝑞</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07509799-891F-494B-ABE2-2F4EF37E02D1}"/>
                  </a:ext>
                </a:extLst>
              </p:cNvPr>
              <p:cNvSpPr txBox="1">
                <a:spLocks noRot="1" noChangeAspect="1" noMove="1" noResize="1" noEditPoints="1" noAdjustHandles="1" noChangeArrowheads="1" noChangeShapeType="1" noTextEdit="1"/>
              </p:cNvSpPr>
              <p:nvPr/>
            </p:nvSpPr>
            <p:spPr>
              <a:xfrm>
                <a:off x="3657597" y="2708797"/>
                <a:ext cx="5451621" cy="5159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DBB419AE-06FD-41A6-920F-D2347B614FF3}"/>
                  </a:ext>
                </a:extLst>
              </p:cNvPr>
              <p:cNvSpPr txBox="1"/>
              <p:nvPr/>
            </p:nvSpPr>
            <p:spPr>
              <a:xfrm>
                <a:off x="4225120" y="5656261"/>
                <a:ext cx="3769557" cy="10711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𝐾</m:t>
                          </m:r>
                        </m:e>
                        <m:sub>
                          <m:r>
                            <a:rPr lang="hu-HU" sz="3200" b="0" i="1" smtClean="0">
                              <a:latin typeface="Cambria Math" panose="02040503050406030204" pitchFamily="18" charset="0"/>
                            </a:rPr>
                            <m:t>𝑐</m:t>
                          </m:r>
                        </m:sub>
                      </m:sSub>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d>
                            <m:dPr>
                              <m:begChr m:val="["/>
                              <m:endChr m:val="]"/>
                              <m:ctrlPr>
                                <a:rPr lang="hu-HU" sz="3200" b="0" i="1" smtClean="0">
                                  <a:latin typeface="Cambria Math" panose="02040503050406030204" pitchFamily="18" charset="0"/>
                                </a:rPr>
                              </m:ctrlPr>
                            </m:dPr>
                            <m:e>
                              <m:sSup>
                                <m:sSupPr>
                                  <m:ctrlPr>
                                    <a:rPr lang="hu-HU" sz="3200" b="0" i="1" smtClean="0">
                                      <a:latin typeface="Cambria Math" panose="02040503050406030204" pitchFamily="18" charset="0"/>
                                    </a:rPr>
                                  </m:ctrlPr>
                                </m:sSupPr>
                                <m:e>
                                  <m:r>
                                    <a:rPr lang="hu-HU" sz="3200" b="0" i="1" smtClean="0">
                                      <a:latin typeface="Cambria Math" panose="02040503050406030204" pitchFamily="18" charset="0"/>
                                    </a:rPr>
                                    <m:t>𝐹𝑒</m:t>
                                  </m:r>
                                </m:e>
                                <m:sup>
                                  <m:r>
                                    <a:rPr lang="hu-HU" sz="3200" b="0" i="1" smtClean="0">
                                      <a:latin typeface="Cambria Math" panose="02040503050406030204" pitchFamily="18" charset="0"/>
                                    </a:rPr>
                                    <m:t>3+</m:t>
                                  </m:r>
                                </m:sup>
                              </m:sSup>
                            </m:e>
                          </m:d>
                          <m:sSup>
                            <m:sSupPr>
                              <m:ctrlPr>
                                <a:rPr lang="hu-HU" sz="3200" i="1">
                                  <a:latin typeface="Cambria Math" panose="02040503050406030204" pitchFamily="18" charset="0"/>
                                </a:rPr>
                              </m:ctrlPr>
                            </m:sSupPr>
                            <m:e>
                              <m:d>
                                <m:dPr>
                                  <m:begChr m:val="["/>
                                  <m:endChr m:val="]"/>
                                  <m:ctrlPr>
                                    <a:rPr lang="hu-HU" sz="3200" i="1">
                                      <a:latin typeface="Cambria Math" panose="02040503050406030204" pitchFamily="18" charset="0"/>
                                    </a:rPr>
                                  </m:ctrlPr>
                                </m:dPr>
                                <m:e>
                                  <m:sSup>
                                    <m:sSupPr>
                                      <m:ctrlPr>
                                        <a:rPr lang="hu-HU" sz="3200" i="1" smtClean="0">
                                          <a:latin typeface="Cambria Math" panose="02040503050406030204" pitchFamily="18" charset="0"/>
                                        </a:rPr>
                                      </m:ctrlPr>
                                    </m:sSupPr>
                                    <m:e>
                                      <m:r>
                                        <a:rPr lang="hu-HU" sz="3200" b="0" i="1" smtClean="0">
                                          <a:latin typeface="Cambria Math" panose="02040503050406030204" pitchFamily="18" charset="0"/>
                                        </a:rPr>
                                        <m:t>𝑆𝐶𝑁</m:t>
                                      </m:r>
                                    </m:e>
                                    <m:sup>
                                      <m:r>
                                        <a:rPr lang="hu-HU" sz="3200" b="0" i="1" smtClean="0">
                                          <a:latin typeface="Cambria Math" panose="02040503050406030204" pitchFamily="18" charset="0"/>
                                        </a:rPr>
                                        <m:t>−</m:t>
                                      </m:r>
                                    </m:sup>
                                  </m:sSup>
                                </m:e>
                              </m:d>
                            </m:e>
                            <m:sup>
                              <m:r>
                                <a:rPr lang="hu-HU" sz="3200" b="0" i="1" smtClean="0">
                                  <a:latin typeface="Cambria Math" panose="02040503050406030204" pitchFamily="18" charset="0"/>
                                </a:rPr>
                                <m:t>3</m:t>
                              </m:r>
                            </m:sup>
                          </m:sSup>
                        </m:num>
                        <m:den>
                          <m:d>
                            <m:dPr>
                              <m:begChr m:val="["/>
                              <m:endChr m:val="]"/>
                              <m:ctrlPr>
                                <a:rPr lang="hu-HU" sz="3200" b="0" i="1" smtClean="0">
                                  <a:latin typeface="Cambria Math" panose="02040503050406030204" pitchFamily="18" charset="0"/>
                                </a:rPr>
                              </m:ctrlPr>
                            </m:dPr>
                            <m:e>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𝐹𝑒</m:t>
                                  </m:r>
                                  <m:d>
                                    <m:dPr>
                                      <m:ctrlPr>
                                        <a:rPr lang="hu-HU" sz="3200" b="0" i="1" smtClean="0">
                                          <a:latin typeface="Cambria Math" panose="02040503050406030204" pitchFamily="18" charset="0"/>
                                        </a:rPr>
                                      </m:ctrlPr>
                                    </m:dPr>
                                    <m:e>
                                      <m:r>
                                        <a:rPr lang="hu-HU" sz="3200" b="0" i="1" smtClean="0">
                                          <a:latin typeface="Cambria Math" panose="02040503050406030204" pitchFamily="18" charset="0"/>
                                        </a:rPr>
                                        <m:t>𝑆𝐶𝑁</m:t>
                                      </m:r>
                                    </m:e>
                                  </m:d>
                                </m:e>
                                <m:sub>
                                  <m:r>
                                    <a:rPr lang="hu-HU" sz="3200" b="0" i="1" smtClean="0">
                                      <a:latin typeface="Cambria Math" panose="02040503050406030204" pitchFamily="18" charset="0"/>
                                    </a:rPr>
                                    <m:t>3</m:t>
                                  </m:r>
                                </m:sub>
                              </m:sSub>
                            </m:e>
                          </m:d>
                        </m:den>
                      </m:f>
                    </m:oMath>
                  </m:oMathPara>
                </a14:m>
                <a:endParaRPr lang="hu-HU" sz="3200" dirty="0"/>
              </a:p>
            </p:txBody>
          </p:sp>
        </mc:Choice>
        <mc:Fallback xmlns="">
          <p:sp>
            <p:nvSpPr>
              <p:cNvPr id="5" name="Szövegdoboz 4">
                <a:extLst>
                  <a:ext uri="{FF2B5EF4-FFF2-40B4-BE49-F238E27FC236}">
                    <a16:creationId xmlns:a16="http://schemas.microsoft.com/office/drawing/2014/main" id="{DBB419AE-06FD-41A6-920F-D2347B614FF3}"/>
                  </a:ext>
                </a:extLst>
              </p:cNvPr>
              <p:cNvSpPr txBox="1">
                <a:spLocks noRot="1" noChangeAspect="1" noMove="1" noResize="1" noEditPoints="1" noAdjustHandles="1" noChangeArrowheads="1" noChangeShapeType="1" noTextEdit="1"/>
              </p:cNvSpPr>
              <p:nvPr/>
            </p:nvSpPr>
            <p:spPr>
              <a:xfrm>
                <a:off x="4225120" y="5656261"/>
                <a:ext cx="3769557" cy="10711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3C1E0B43-B4E0-4F45-A34C-931F06EAE5F1}"/>
                  </a:ext>
                </a:extLst>
              </p:cNvPr>
              <p:cNvSpPr txBox="1"/>
              <p:nvPr/>
            </p:nvSpPr>
            <p:spPr>
              <a:xfrm>
                <a:off x="5694213" y="2570262"/>
                <a:ext cx="60112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400" i="1" smtClean="0">
                          <a:solidFill>
                            <a:srgbClr val="FF0000"/>
                          </a:solidFill>
                          <a:latin typeface="Cambria Math" panose="02040503050406030204" pitchFamily="18" charset="0"/>
                          <a:ea typeface="Cambria Math" panose="02040503050406030204" pitchFamily="18" charset="0"/>
                        </a:rPr>
                        <m:t>⇀</m:t>
                      </m:r>
                    </m:oMath>
                  </m:oMathPara>
                </a14:m>
                <a:endParaRPr lang="hu-HU" sz="4400" dirty="0">
                  <a:solidFill>
                    <a:srgbClr val="FF0000"/>
                  </a:solidFill>
                </a:endParaRPr>
              </a:p>
            </p:txBody>
          </p:sp>
        </mc:Choice>
        <mc:Fallback xmlns="">
          <p:sp>
            <p:nvSpPr>
              <p:cNvPr id="6" name="Szövegdoboz 5">
                <a:extLst>
                  <a:ext uri="{FF2B5EF4-FFF2-40B4-BE49-F238E27FC236}">
                    <a16:creationId xmlns:a16="http://schemas.microsoft.com/office/drawing/2014/main" id="{3C1E0B43-B4E0-4F45-A34C-931F06EAE5F1}"/>
                  </a:ext>
                </a:extLst>
              </p:cNvPr>
              <p:cNvSpPr txBox="1">
                <a:spLocks noRot="1" noChangeAspect="1" noMove="1" noResize="1" noEditPoints="1" noAdjustHandles="1" noChangeArrowheads="1" noChangeShapeType="1" noTextEdit="1"/>
              </p:cNvSpPr>
              <p:nvPr/>
            </p:nvSpPr>
            <p:spPr>
              <a:xfrm>
                <a:off x="5694213" y="2570262"/>
                <a:ext cx="601127"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1BCFA386-7A4C-452F-9165-32EAAC88B4D6}"/>
                  </a:ext>
                </a:extLst>
              </p:cNvPr>
              <p:cNvSpPr txBox="1"/>
              <p:nvPr/>
            </p:nvSpPr>
            <p:spPr>
              <a:xfrm>
                <a:off x="5014689" y="5645311"/>
                <a:ext cx="35586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000" i="1" smtClean="0">
                          <a:solidFill>
                            <a:srgbClr val="FF0000"/>
                          </a:solidFill>
                          <a:latin typeface="Cambria Math" panose="02040503050406030204" pitchFamily="18" charset="0"/>
                          <a:ea typeface="Cambria Math" panose="02040503050406030204" pitchFamily="18" charset="0"/>
                        </a:rPr>
                        <m:t>↓</m:t>
                      </m:r>
                    </m:oMath>
                  </m:oMathPara>
                </a14:m>
                <a:endParaRPr lang="hu-HU" sz="4000" dirty="0">
                  <a:solidFill>
                    <a:srgbClr val="FF0000"/>
                  </a:solidFill>
                </a:endParaRPr>
              </a:p>
            </p:txBody>
          </p:sp>
        </mc:Choice>
        <mc:Fallback xmlns="">
          <p:sp>
            <p:nvSpPr>
              <p:cNvPr id="7" name="Szövegdoboz 6">
                <a:extLst>
                  <a:ext uri="{FF2B5EF4-FFF2-40B4-BE49-F238E27FC236}">
                    <a16:creationId xmlns:a16="http://schemas.microsoft.com/office/drawing/2014/main" id="{1BCFA386-7A4C-452F-9165-32EAAC88B4D6}"/>
                  </a:ext>
                </a:extLst>
              </p:cNvPr>
              <p:cNvSpPr txBox="1">
                <a:spLocks noRot="1" noChangeAspect="1" noMove="1" noResize="1" noEditPoints="1" noAdjustHandles="1" noChangeArrowheads="1" noChangeShapeType="1" noTextEdit="1"/>
              </p:cNvSpPr>
              <p:nvPr/>
            </p:nvSpPr>
            <p:spPr>
              <a:xfrm>
                <a:off x="5014689" y="5645311"/>
                <a:ext cx="355867" cy="61555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74392BF5-060D-48CA-9E73-D989C9174F10}"/>
                  </a:ext>
                </a:extLst>
              </p:cNvPr>
              <p:cNvSpPr txBox="1"/>
              <p:nvPr/>
            </p:nvSpPr>
            <p:spPr>
              <a:xfrm>
                <a:off x="7553757" y="6229180"/>
                <a:ext cx="35586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000" i="1" smtClean="0">
                          <a:solidFill>
                            <a:srgbClr val="FF0000"/>
                          </a:solidFill>
                          <a:latin typeface="Cambria Math" panose="02040503050406030204" pitchFamily="18" charset="0"/>
                          <a:ea typeface="Cambria Math" panose="02040503050406030204" pitchFamily="18" charset="0"/>
                        </a:rPr>
                        <m:t>↓</m:t>
                      </m:r>
                    </m:oMath>
                  </m:oMathPara>
                </a14:m>
                <a:endParaRPr lang="hu-HU" sz="4000" dirty="0">
                  <a:solidFill>
                    <a:srgbClr val="FF0000"/>
                  </a:solidFill>
                </a:endParaRPr>
              </a:p>
            </p:txBody>
          </p:sp>
        </mc:Choice>
        <mc:Fallback xmlns="">
          <p:sp>
            <p:nvSpPr>
              <p:cNvPr id="9" name="Szövegdoboz 8">
                <a:extLst>
                  <a:ext uri="{FF2B5EF4-FFF2-40B4-BE49-F238E27FC236}">
                    <a16:creationId xmlns:a16="http://schemas.microsoft.com/office/drawing/2014/main" id="{74392BF5-060D-48CA-9E73-D989C9174F10}"/>
                  </a:ext>
                </a:extLst>
              </p:cNvPr>
              <p:cNvSpPr txBox="1">
                <a:spLocks noRot="1" noChangeAspect="1" noMove="1" noResize="1" noEditPoints="1" noAdjustHandles="1" noChangeArrowheads="1" noChangeShapeType="1" noTextEdit="1"/>
              </p:cNvSpPr>
              <p:nvPr/>
            </p:nvSpPr>
            <p:spPr>
              <a:xfrm>
                <a:off x="7553757" y="6229180"/>
                <a:ext cx="355867" cy="615553"/>
              </a:xfrm>
              <a:prstGeom prst="rect">
                <a:avLst/>
              </a:prstGeom>
              <a:blipFill>
                <a:blip r:embed="rId8"/>
                <a:stretch>
                  <a:fillRect/>
                </a:stretch>
              </a:blipFill>
            </p:spPr>
            <p:txBody>
              <a:bodyPr/>
              <a:lstStyle/>
              <a:p>
                <a:r>
                  <a:rPr lang="en-US">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Effect of components on </a:t>
            </a:r>
            <a:r>
              <a:rPr lang="hu-HU" dirty="0" smtClean="0">
                <a:latin typeface="Times New Roman" panose="02020603050405020304" pitchFamily="18" charset="0"/>
                <a:cs typeface="Times New Roman" panose="02020603050405020304" pitchFamily="18" charset="0"/>
              </a:rPr>
              <a:t>the equilibrium</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7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Development in </a:t>
            </a:r>
            <a:r>
              <a:rPr lang="hu-HU" dirty="0">
                <a:latin typeface="Times New Roman" panose="02020603050405020304" pitchFamily="18" charset="0"/>
                <a:cs typeface="Times New Roman" panose="02020603050405020304" pitchFamily="18" charset="0"/>
              </a:rPr>
              <a:t>equilibrium chemistry</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4800" y="1825625"/>
            <a:ext cx="11582400" cy="4866120"/>
          </a:xfrm>
        </p:spPr>
        <p:txBody>
          <a:bodyPr>
            <a:normAutofit/>
          </a:bodyPr>
          <a:lstStyle/>
          <a:p>
            <a:r>
              <a:rPr lang="hu-HU" dirty="0" smtClean="0">
                <a:latin typeface="Times New Roman" panose="02020603050405020304" pitchFamily="18" charset="0"/>
                <a:cs typeface="Times New Roman" panose="02020603050405020304" pitchFamily="18" charset="0"/>
              </a:rPr>
              <a:t>A crucial milestone was in the 19th century that </a:t>
            </a:r>
            <a:r>
              <a:rPr lang="hu-HU" dirty="0">
                <a:latin typeface="Times New Roman" panose="02020603050405020304" pitchFamily="18" charset="0"/>
                <a:cs typeface="Times New Roman" panose="02020603050405020304" pitchFamily="18" charset="0"/>
              </a:rPr>
              <a:t>Le Chatelier </a:t>
            </a:r>
            <a:r>
              <a:rPr lang="en-US" dirty="0">
                <a:latin typeface="Times New Roman" panose="02020603050405020304" pitchFamily="18" charset="0"/>
                <a:cs typeface="Times New Roman" panose="02020603050405020304" pitchFamily="18" charset="0"/>
              </a:rPr>
              <a:t>stated his principle about factors influencing </a:t>
            </a:r>
            <a:r>
              <a:rPr lang="hu-HU" dirty="0" smtClean="0">
                <a:latin typeface="Times New Roman" panose="02020603050405020304" pitchFamily="18" charset="0"/>
                <a:cs typeface="Times New Roman" panose="02020603050405020304" pitchFamily="18" charset="0"/>
              </a:rPr>
              <a:t>equilibrium:</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en-US" b="1" dirty="0"/>
              <a:t>Le </a:t>
            </a:r>
            <a:r>
              <a:rPr lang="en-US" b="1" dirty="0" err="1"/>
              <a:t>Chatelier</a:t>
            </a:r>
            <a:r>
              <a:rPr lang="en-US" b="1" dirty="0"/>
              <a:t>-Braun principle: </a:t>
            </a:r>
            <a:r>
              <a:rPr lang="hu-HU" dirty="0" smtClean="0"/>
              <a:t>i</a:t>
            </a:r>
            <a:r>
              <a:rPr lang="en-US" dirty="0" smtClean="0"/>
              <a:t>f </a:t>
            </a:r>
            <a:r>
              <a:rPr lang="en-US" dirty="0"/>
              <a:t>a system in equilibrium changes due to an external effect (change in pressure, temperature, concentration of components), then among the processes taking place in the system, those that reduce the result of the external effect </a:t>
            </a:r>
            <a:r>
              <a:rPr lang="hu-HU" dirty="0" smtClean="0"/>
              <a:t>predominate.</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theory of </a:t>
            </a:r>
            <a:r>
              <a:rPr lang="hu-HU" dirty="0" smtClean="0">
                <a:latin typeface="Times New Roman" panose="02020603050405020304" pitchFamily="18" charset="0"/>
                <a:cs typeface="Times New Roman" panose="02020603050405020304" pitchFamily="18" charset="0"/>
              </a:rPr>
              <a:t>equilibrium</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was significantly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hu-HU" dirty="0" smtClean="0">
                <a:latin typeface="Times New Roman" panose="02020603050405020304" pitchFamily="18" charset="0"/>
                <a:cs typeface="Times New Roman" panose="02020603050405020304" pitchFamily="18" charset="0"/>
              </a:rPr>
              <a:t>addressed in the </a:t>
            </a:r>
            <a:r>
              <a:rPr lang="en-US" dirty="0" smtClean="0">
                <a:latin typeface="Times New Roman" panose="02020603050405020304" pitchFamily="18" charset="0"/>
                <a:cs typeface="Times New Roman" panose="02020603050405020304" pitchFamily="18" charset="0"/>
              </a:rPr>
              <a:t>20th century</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a result of </a:t>
            </a: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industrial </a:t>
            </a:r>
            <a:r>
              <a:rPr lang="en-US" dirty="0" smtClean="0">
                <a:latin typeface="Times New Roman" panose="02020603050405020304" pitchFamily="18" charset="0"/>
                <a:cs typeface="Times New Roman" panose="02020603050405020304" pitchFamily="18" charset="0"/>
              </a:rPr>
              <a:t>problem</a:t>
            </a:r>
            <a:r>
              <a:rPr lang="hu-HU" dirty="0" smtClean="0">
                <a:latin typeface="Times New Roman" panose="02020603050405020304" pitchFamily="18" charset="0"/>
                <a:cs typeface="Times New Roman" panose="02020603050405020304" pitchFamily="18" charset="0"/>
              </a:rPr>
              <a:t>, as follows.</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hu-HU" dirty="0" smtClean="0">
                <a:latin typeface="Times New Roman" panose="02020603050405020304" pitchFamily="18" charset="0"/>
                <a:cs typeface="Times New Roman" panose="02020603050405020304" pitchFamily="18" charset="0"/>
              </a:rPr>
              <a:t>industrial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the military </a:t>
            </a:r>
            <a:r>
              <a:rPr lang="hu-HU" dirty="0" smtClean="0">
                <a:latin typeface="Times New Roman" panose="02020603050405020304" pitchFamily="18" charset="0"/>
                <a:cs typeface="Times New Roman" panose="02020603050405020304" pitchFamily="18" charset="0"/>
              </a:rPr>
              <a:t>processes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used more and more explosives, but nitric acid came almost exclusively from the mining of Chilean saltpeter (NaNO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even though nitrogen in the air was freely available everywhere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933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4799" y="1454721"/>
            <a:ext cx="11596255" cy="5209309"/>
          </a:xfrm>
        </p:spPr>
        <p:txBody>
          <a:bodyPr anchor="ctr" anchorCtr="0">
            <a:normAutofit/>
          </a:bodyPr>
          <a:lstStyle/>
          <a:p>
            <a:r>
              <a:rPr lang="en-US" dirty="0">
                <a:latin typeface="Times New Roman" panose="02020603050405020304" pitchFamily="18" charset="0"/>
                <a:cs typeface="Times New Roman" panose="02020603050405020304" pitchFamily="18" charset="0"/>
              </a:rPr>
              <a:t>The oxidation of ammonia to nitric acid on an industrial scale had already been available since 1902, but the industrial synthesis of its raw material, ammonia, had not been solved.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Aft>
                <a:spcPts val="4000"/>
              </a:spcAft>
            </a:pPr>
            <a:r>
              <a:rPr lang="en-US" dirty="0" smtClean="0">
                <a:latin typeface="Times New Roman" panose="02020603050405020304" pitchFamily="18" charset="0"/>
                <a:cs typeface="Times New Roman" panose="02020603050405020304" pitchFamily="18" charset="0"/>
              </a:rPr>
              <a:t>F</a:t>
            </a:r>
            <a:r>
              <a:rPr lang="hu-HU" dirty="0" smtClean="0">
                <a:latin typeface="Times New Roman" panose="02020603050405020304" pitchFamily="18" charset="0"/>
                <a:cs typeface="Times New Roman" panose="02020603050405020304" pitchFamily="18" charset="0"/>
              </a:rPr>
              <a:t>ritz </a:t>
            </a:r>
            <a:r>
              <a:rPr lang="en-US" dirty="0" smtClean="0">
                <a:latin typeface="Times New Roman" panose="02020603050405020304" pitchFamily="18" charset="0"/>
                <a:cs typeface="Times New Roman" panose="02020603050405020304" pitchFamily="18" charset="0"/>
              </a:rPr>
              <a:t>Haber</a:t>
            </a:r>
            <a:r>
              <a:rPr lang="hu-HU" dirty="0" smtClean="0">
                <a:latin typeface="Times New Roman" panose="02020603050405020304" pitchFamily="18" charset="0"/>
                <a:cs typeface="Times New Roman" panose="02020603050405020304" pitchFamily="18" charset="0"/>
              </a:rPr>
              <a:t> in Germany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studied the direct reaction of nitrogen and </a:t>
            </a:r>
            <a:r>
              <a:rPr lang="en-US" dirty="0" smtClean="0">
                <a:latin typeface="Times New Roman" panose="02020603050405020304" pitchFamily="18" charset="0"/>
                <a:cs typeface="Times New Roman" panose="02020603050405020304" pitchFamily="18" charset="0"/>
              </a:rPr>
              <a:t>hydrogen</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leading to equilibrium at high pressure, on a catalyst made of iron instead of the </a:t>
            </a:r>
            <a:r>
              <a:rPr lang="en-US" dirty="0" smtClean="0">
                <a:latin typeface="Times New Roman" panose="02020603050405020304" pitchFamily="18" charset="0"/>
                <a:cs typeface="Times New Roman" panose="02020603050405020304" pitchFamily="18" charset="0"/>
              </a:rPr>
              <a:t>previous</a:t>
            </a:r>
            <a:r>
              <a:rPr lang="hu-HU" dirty="0" smtClean="0">
                <a:latin typeface="Times New Roman" panose="02020603050405020304" pitchFamily="18" charset="0"/>
                <a:cs typeface="Times New Roman" panose="02020603050405020304" pitchFamily="18" charset="0"/>
              </a:rPr>
              <a:t>ly applied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nickel, and clarified the </a:t>
            </a:r>
            <a:r>
              <a:rPr lang="en-US" dirty="0" smtClean="0">
                <a:latin typeface="Times New Roman" panose="02020603050405020304" pitchFamily="18" charset="0"/>
                <a:cs typeface="Times New Roman" panose="02020603050405020304" pitchFamily="18" charset="0"/>
              </a:rPr>
              <a:t>reaction </a:t>
            </a:r>
            <a:r>
              <a:rPr lang="hu-HU" dirty="0" smtClean="0">
                <a:latin typeface="Times New Roman" panose="02020603050405020304" pitchFamily="18" charset="0"/>
                <a:cs typeface="Times New Roman" panose="02020603050405020304" pitchFamily="18" charset="0"/>
              </a:rPr>
              <a:t>parameters in a scientific level.</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According to the Le </a:t>
            </a:r>
            <a:r>
              <a:rPr lang="en-US" dirty="0" err="1">
                <a:latin typeface="Times New Roman" panose="02020603050405020304" pitchFamily="18" charset="0"/>
                <a:cs typeface="Times New Roman" panose="02020603050405020304" pitchFamily="18" charset="0"/>
              </a:rPr>
              <a:t>Chatelier</a:t>
            </a:r>
            <a:r>
              <a:rPr lang="en-US" dirty="0">
                <a:latin typeface="Times New Roman" panose="02020603050405020304" pitchFamily="18" charset="0"/>
                <a:cs typeface="Times New Roman" panose="02020603050405020304" pitchFamily="18" charset="0"/>
              </a:rPr>
              <a:t>-Brown </a:t>
            </a:r>
            <a:r>
              <a:rPr lang="en-US" dirty="0" smtClean="0">
                <a:latin typeface="Times New Roman" panose="02020603050405020304" pitchFamily="18" charset="0"/>
                <a:cs typeface="Times New Roman" panose="02020603050405020304" pitchFamily="18" charset="0"/>
              </a:rPr>
              <a:t>principle</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increasing </a:t>
            </a:r>
            <a:r>
              <a:rPr lang="en-US" dirty="0">
                <a:latin typeface="Times New Roman" panose="02020603050405020304" pitchFamily="18" charset="0"/>
                <a:cs typeface="Times New Roman" panose="02020603050405020304" pitchFamily="18" charset="0"/>
              </a:rPr>
              <a:t>the partial pressure of hydrogen or nitrogen increases the partial pressure of ammonia in the equilibrium mixture</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52988D7-F24A-4FB8-A8B5-B9684FEA911C}"/>
                  </a:ext>
                </a:extLst>
              </p:cNvPr>
              <p:cNvSpPr txBox="1"/>
              <p:nvPr/>
            </p:nvSpPr>
            <p:spPr>
              <a:xfrm>
                <a:off x="3988822" y="4267620"/>
                <a:ext cx="6893362"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f>
                            <m:fPr>
                              <m:ctrlPr>
                                <a:rPr lang="hu-HU" sz="2800" i="1" smtClean="0">
                                  <a:latin typeface="Cambria Math" panose="02040503050406030204" pitchFamily="18" charset="0"/>
                                </a:rPr>
                              </m:ctrlPr>
                            </m:fPr>
                            <m:num>
                              <m:r>
                                <a:rPr lang="hu-HU" sz="2800" b="0" i="1" smtClean="0">
                                  <a:latin typeface="Cambria Math" panose="02040503050406030204" pitchFamily="18" charset="0"/>
                                </a:rPr>
                                <m:t>1</m:t>
                              </m:r>
                            </m:num>
                            <m:den>
                              <m:r>
                                <a:rPr lang="hu-HU" sz="2800" b="0" i="1" smtClean="0">
                                  <a:latin typeface="Cambria Math" panose="02040503050406030204" pitchFamily="18" charset="0"/>
                                </a:rPr>
                                <m:t>2</m:t>
                              </m:r>
                            </m:den>
                          </m:f>
                          <m:r>
                            <a:rPr lang="hu-HU" sz="2800" b="0" i="1" smtClean="0">
                              <a:latin typeface="Cambria Math" panose="02040503050406030204" pitchFamily="18" charset="0"/>
                            </a:rPr>
                            <m:t>𝑁</m:t>
                          </m:r>
                        </m:e>
                        <m:sub>
                          <m:r>
                            <a:rPr lang="hu-HU" sz="2800" b="0" i="1" smtClean="0">
                              <a:latin typeface="Cambria Math" panose="02040503050406030204" pitchFamily="18" charset="0"/>
                            </a:rPr>
                            <m:t>2(</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m:t>
                          </m:r>
                        </m:num>
                        <m:den>
                          <m:r>
                            <a:rPr lang="hu-HU" sz="2800" b="0" i="1" smtClean="0">
                              <a:latin typeface="Cambria Math" panose="02040503050406030204" pitchFamily="18" charset="0"/>
                            </a:rPr>
                            <m:t>2</m:t>
                          </m:r>
                        </m:den>
                      </m:f>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𝑁𝐻</m:t>
                          </m:r>
                        </m:e>
                        <m:sub>
                          <m:r>
                            <a:rPr lang="hu-HU" sz="2800" b="0" i="1" smtClean="0">
                              <a:latin typeface="Cambria Math" panose="02040503050406030204" pitchFamily="18" charset="0"/>
                              <a:ea typeface="Cambria Math" panose="02040503050406030204" pitchFamily="18" charset="0"/>
                            </a:rPr>
                            <m:t>3(</m:t>
                          </m:r>
                          <m:r>
                            <a:rPr lang="hu-HU" sz="2800" b="0" i="1" smtClean="0">
                              <a:latin typeface="Cambria Math" panose="02040503050406030204" pitchFamily="18" charset="0"/>
                              <a:ea typeface="Cambria Math" panose="02040503050406030204" pitchFamily="18" charset="0"/>
                            </a:rPr>
                            <m:t>𝑔</m:t>
                          </m:r>
                          <m:r>
                            <a:rPr lang="hu-HU" sz="2800" b="0" i="1" smtClean="0">
                              <a:latin typeface="Cambria Math" panose="02040503050406030204" pitchFamily="18" charset="0"/>
                              <a:ea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   </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𝑘</m:t>
                          </m:r>
                        </m:sub>
                        <m:sup>
                          <m:r>
                            <a:rPr lang="hu-HU" sz="2800" b="0" i="1" smtClean="0">
                              <a:latin typeface="Cambria Math" panose="02040503050406030204" pitchFamily="18" charset="0"/>
                              <a:ea typeface="Cambria Math" panose="02040503050406030204" pitchFamily="18" charset="0"/>
                            </a:rPr>
                            <m:t>𝑜</m:t>
                          </m:r>
                        </m:sup>
                      </m:sSubSup>
                      <m:r>
                        <a:rPr lang="hu-HU" sz="2800" b="0" i="1" smtClean="0">
                          <a:latin typeface="Cambria Math" panose="02040503050406030204" pitchFamily="18" charset="0"/>
                          <a:ea typeface="Cambria Math" panose="02040503050406030204" pitchFamily="18" charset="0"/>
                        </a:rPr>
                        <m:t>=−46,1</m:t>
                      </m:r>
                      <m:box>
                        <m:boxPr>
                          <m:ctrlPr>
                            <a:rPr lang="hu-HU" sz="2800" b="0" i="1" smtClean="0">
                              <a:latin typeface="Cambria Math" panose="02040503050406030204" pitchFamily="18" charset="0"/>
                              <a:ea typeface="Cambria Math" panose="02040503050406030204" pitchFamily="18" charset="0"/>
                            </a:rPr>
                          </m:ctrlPr>
                        </m:boxPr>
                        <m:e>
                          <m:argPr>
                            <m:argSz m:val="-1"/>
                          </m:argP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𝑘𝐽</m:t>
                              </m:r>
                            </m:num>
                            <m:den>
                              <m:r>
                                <a:rPr lang="hu-HU" sz="2800" b="0" i="1" smtClean="0">
                                  <a:latin typeface="Cambria Math" panose="02040503050406030204" pitchFamily="18" charset="0"/>
                                  <a:ea typeface="Cambria Math" panose="02040503050406030204" pitchFamily="18" charset="0"/>
                                </a:rPr>
                                <m:t>𝑚𝑜𝑙</m:t>
                              </m:r>
                            </m:den>
                          </m:f>
                        </m:e>
                      </m:box>
                    </m:oMath>
                  </m:oMathPara>
                </a14:m>
                <a:endParaRPr lang="hu-HU" sz="2800" dirty="0"/>
              </a:p>
            </p:txBody>
          </p:sp>
        </mc:Choice>
        <mc:Fallback xmlns="">
          <p:sp>
            <p:nvSpPr>
              <p:cNvPr id="5" name="Szövegdoboz 4">
                <a:extLst>
                  <a:ext uri="{FF2B5EF4-FFF2-40B4-BE49-F238E27FC236}">
                    <a16:creationId xmlns:a16="http://schemas.microsoft.com/office/drawing/2014/main" id="{452988D7-F24A-4FB8-A8B5-B9684FEA911C}"/>
                  </a:ext>
                </a:extLst>
              </p:cNvPr>
              <p:cNvSpPr txBox="1">
                <a:spLocks noRot="1" noChangeAspect="1" noMove="1" noResize="1" noEditPoints="1" noAdjustHandles="1" noChangeArrowheads="1" noChangeShapeType="1" noTextEdit="1"/>
              </p:cNvSpPr>
              <p:nvPr/>
            </p:nvSpPr>
            <p:spPr>
              <a:xfrm>
                <a:off x="3988822" y="4267620"/>
                <a:ext cx="6893362" cy="806631"/>
              </a:xfrm>
              <a:prstGeom prst="rect">
                <a:avLst/>
              </a:prstGeom>
              <a:blipFill>
                <a:blip r:embed="rId3"/>
                <a:stretch>
                  <a:fillRect/>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Development in equilibrium chemistry</a:t>
            </a:r>
          </a:p>
        </p:txBody>
      </p:sp>
    </p:spTree>
    <p:extLst>
      <p:ext uri="{BB962C8B-B14F-4D97-AF65-F5344CB8AC3E}">
        <p14:creationId xmlns:p14="http://schemas.microsoft.com/office/powerpoint/2010/main" val="34330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40430"/>
            <a:ext cx="10515600" cy="1325563"/>
          </a:xfrm>
        </p:spPr>
        <p:txBody>
          <a:bodyPr/>
          <a:lstStyle/>
          <a:p>
            <a:pPr algn="ctr"/>
            <a:r>
              <a:rPr lang="hu-HU" dirty="0">
                <a:latin typeface="Times New Roman" panose="02020603050405020304" pitchFamily="18" charset="0"/>
                <a:cs typeface="Times New Roman" panose="02020603050405020304" pitchFamily="18" charset="0"/>
              </a:rPr>
              <a:t>Haber-Bosch </a:t>
            </a:r>
            <a:r>
              <a:rPr lang="hu-HU" dirty="0" smtClean="0">
                <a:latin typeface="Times New Roman" panose="02020603050405020304" pitchFamily="18" charset="0"/>
                <a:cs typeface="Times New Roman" panose="02020603050405020304" pitchFamily="18" charset="0"/>
              </a:rPr>
              <a:t>process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6364" y="1482437"/>
            <a:ext cx="11485418" cy="4211781"/>
          </a:xfrm>
        </p:spPr>
        <p:txBody>
          <a:bodyPr>
            <a:normAutofit lnSpcReduction="10000"/>
          </a:bodyPr>
          <a:lstStyle/>
          <a:p>
            <a:r>
              <a:rPr lang="en-US" dirty="0">
                <a:latin typeface="Times New Roman" panose="02020603050405020304" pitchFamily="18" charset="0"/>
                <a:cs typeface="Times New Roman" panose="02020603050405020304" pitchFamily="18" charset="0"/>
              </a:rPr>
              <a:t>The reaction results in one mole of ammonia from two moles of a stoichiometric gas mixture,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involves a pressure drop if it is carried out at a constant </a:t>
            </a:r>
            <a:r>
              <a:rPr lang="en-US" dirty="0" smtClean="0">
                <a:latin typeface="Times New Roman" panose="02020603050405020304" pitchFamily="18" charset="0"/>
                <a:cs typeface="Times New Roman" panose="02020603050405020304" pitchFamily="18" charset="0"/>
              </a:rPr>
              <a:t>volume</a:t>
            </a:r>
            <a:r>
              <a:rPr lang="hu-HU" dirty="0" smtClean="0">
                <a:latin typeface="Times New Roman" panose="02020603050405020304" pitchFamily="18" charset="0"/>
                <a:cs typeface="Times New Roman" panose="02020603050405020304" pitchFamily="18" charset="0"/>
              </a:rPr>
              <a:t>. In other words,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the total pressure of the system is increased, ammonia formation comes to the fore </a:t>
            </a:r>
            <a:r>
              <a:rPr lang="hu-HU" dirty="0" smtClean="0">
                <a:latin typeface="Times New Roman" panose="02020603050405020304" pitchFamily="18" charset="0"/>
                <a:cs typeface="Times New Roman" panose="02020603050405020304" pitchFamily="18" charset="0"/>
              </a:rPr>
              <a:t>owing to the </a:t>
            </a:r>
            <a:r>
              <a:rPr lang="en-US" dirty="0" smtClean="0">
                <a:latin typeface="Times New Roman" panose="02020603050405020304" pitchFamily="18" charset="0"/>
                <a:cs typeface="Times New Roman" panose="02020603050405020304" pitchFamily="18" charset="0"/>
              </a:rPr>
              <a:t>Le </a:t>
            </a:r>
            <a:r>
              <a:rPr lang="en-US" dirty="0" err="1">
                <a:latin typeface="Times New Roman" panose="02020603050405020304" pitchFamily="18" charset="0"/>
                <a:cs typeface="Times New Roman" panose="02020603050405020304" pitchFamily="18" charset="0"/>
              </a:rPr>
              <a:t>Chatelier</a:t>
            </a:r>
            <a:r>
              <a:rPr lang="en-US" dirty="0">
                <a:latin typeface="Times New Roman" panose="02020603050405020304" pitchFamily="18" charset="0"/>
                <a:cs typeface="Times New Roman" panose="02020603050405020304" pitchFamily="18" charset="0"/>
              </a:rPr>
              <a:t>-Brown </a:t>
            </a:r>
            <a:r>
              <a:rPr lang="en-US" dirty="0" smtClean="0">
                <a:latin typeface="Times New Roman" panose="02020603050405020304" pitchFamily="18" charset="0"/>
                <a:cs typeface="Times New Roman" panose="02020603050405020304" pitchFamily="18" charset="0"/>
              </a:rPr>
              <a:t>principle</a:t>
            </a:r>
            <a:r>
              <a:rPr lang="hu-HU" dirty="0" smtClean="0">
                <a:latin typeface="Times New Roman" panose="02020603050405020304" pitchFamily="18" charset="0"/>
                <a:cs typeface="Times New Roman" panose="02020603050405020304" pitchFamily="18" charset="0"/>
              </a:rPr>
              <a:t>. Thus,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hu-HU" dirty="0" smtClean="0">
                <a:latin typeface="Times New Roman" panose="02020603050405020304" pitchFamily="18" charset="0"/>
                <a:cs typeface="Times New Roman" panose="02020603050405020304" pitchFamily="18" charset="0"/>
              </a:rPr>
              <a:t>equilibrium shifts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towards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direction of product </a:t>
            </a:r>
            <a:r>
              <a:rPr lang="en-US" dirty="0" smtClean="0">
                <a:latin typeface="Times New Roman" panose="02020603050405020304" pitchFamily="18" charset="0"/>
                <a:cs typeface="Times New Roman" panose="02020603050405020304" pitchFamily="18" charset="0"/>
              </a:rPr>
              <a:t>formation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How does the change in temperature affect the reaction?</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formation enthalpy of ammonia is negative,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system releases energy. 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heat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system, the process that absorbs the supplied heat must come to the fore, i.e. the balance shifts towards the decomposition of </a:t>
            </a:r>
            <a:r>
              <a:rPr lang="en-US" dirty="0" smtClean="0">
                <a:latin typeface="Times New Roman" panose="02020603050405020304" pitchFamily="18" charset="0"/>
                <a:cs typeface="Times New Roman" panose="02020603050405020304" pitchFamily="18" charset="0"/>
              </a:rPr>
              <a:t>ammonia</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5CCAE596-8D6A-425A-A130-8296DE107813}"/>
                  </a:ext>
                </a:extLst>
              </p:cNvPr>
              <p:cNvSpPr txBox="1"/>
              <p:nvPr/>
            </p:nvSpPr>
            <p:spPr>
              <a:xfrm>
                <a:off x="1930976" y="5839674"/>
                <a:ext cx="8407173"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f>
                            <m:fPr>
                              <m:type m:val="lin"/>
                              <m:ctrlPr>
                                <a:rPr lang="hu-HU" sz="2800" i="1" smtClean="0">
                                  <a:latin typeface="Cambria Math" panose="02040503050406030204" pitchFamily="18" charset="0"/>
                                </a:rPr>
                              </m:ctrlPr>
                            </m:fPr>
                            <m:num>
                              <m:r>
                                <a:rPr lang="hu-HU" sz="2800" b="0" i="1" smtClean="0">
                                  <a:latin typeface="Cambria Math" panose="02040503050406030204" pitchFamily="18" charset="0"/>
                                </a:rPr>
                                <m:t>1</m:t>
                              </m:r>
                            </m:num>
                            <m:den>
                              <m:r>
                                <a:rPr lang="hu-HU" sz="2800" b="0" i="1" smtClean="0">
                                  <a:latin typeface="Cambria Math" panose="02040503050406030204" pitchFamily="18" charset="0"/>
                                </a:rPr>
                                <m:t>2</m:t>
                              </m:r>
                            </m:den>
                          </m:f>
                          <m:r>
                            <a:rPr lang="hu-HU" sz="2800" b="0" i="1" smtClean="0">
                              <a:latin typeface="Cambria Math" panose="02040503050406030204" pitchFamily="18" charset="0"/>
                            </a:rPr>
                            <m:t>𝑁</m:t>
                          </m:r>
                        </m:e>
                        <m:sub>
                          <m:r>
                            <a:rPr lang="hu-HU" sz="2800" b="0" i="1" smtClean="0">
                              <a:latin typeface="Cambria Math" panose="02040503050406030204" pitchFamily="18" charset="0"/>
                            </a:rPr>
                            <m:t>2(</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f>
                        <m:fPr>
                          <m:type m:val="lin"/>
                          <m:ctrlPr>
                            <a:rPr lang="hu-HU" sz="2800" i="1">
                              <a:latin typeface="Cambria Math" panose="02040503050406030204" pitchFamily="18" charset="0"/>
                            </a:rPr>
                          </m:ctrlPr>
                        </m:fPr>
                        <m:num>
                          <m:r>
                            <a:rPr lang="hu-HU" sz="2800" b="0" i="1" smtClean="0">
                              <a:latin typeface="Cambria Math" panose="02040503050406030204" pitchFamily="18" charset="0"/>
                            </a:rPr>
                            <m:t>3</m:t>
                          </m:r>
                        </m:num>
                        <m:den>
                          <m:r>
                            <a:rPr lang="hu-HU" sz="2800" i="1">
                              <a:latin typeface="Cambria Math" panose="02040503050406030204" pitchFamily="18" charset="0"/>
                            </a:rPr>
                            <m:t>2</m:t>
                          </m:r>
                        </m:den>
                      </m:f>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𝑁𝐻</m:t>
                          </m:r>
                        </m:e>
                        <m:sub>
                          <m:r>
                            <a:rPr lang="hu-HU" sz="2800" b="0" i="1" smtClean="0">
                              <a:latin typeface="Cambria Math" panose="02040503050406030204" pitchFamily="18" charset="0"/>
                              <a:ea typeface="Cambria Math" panose="02040503050406030204" pitchFamily="18" charset="0"/>
                            </a:rPr>
                            <m:t>3(</m:t>
                          </m:r>
                          <m:r>
                            <a:rPr lang="hu-HU" sz="2800" b="0" i="1" smtClean="0">
                              <a:latin typeface="Cambria Math" panose="02040503050406030204" pitchFamily="18" charset="0"/>
                              <a:ea typeface="Cambria Math" panose="02040503050406030204" pitchFamily="18" charset="0"/>
                            </a:rPr>
                            <m:t>𝑔</m:t>
                          </m:r>
                          <m:r>
                            <a:rPr lang="hu-HU" sz="2800" b="0" i="1" smtClean="0">
                              <a:latin typeface="Cambria Math" panose="02040503050406030204" pitchFamily="18" charset="0"/>
                              <a:ea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   </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𝑘</m:t>
                          </m:r>
                        </m:sub>
                        <m:sup>
                          <m:r>
                            <a:rPr lang="hu-HU" sz="2800" b="0" i="1" smtClean="0">
                              <a:latin typeface="Cambria Math" panose="02040503050406030204" pitchFamily="18" charset="0"/>
                              <a:ea typeface="Cambria Math" panose="02040503050406030204" pitchFamily="18" charset="0"/>
                            </a:rPr>
                            <m:t>𝑜</m:t>
                          </m:r>
                        </m:sup>
                      </m:sSubSup>
                      <m:r>
                        <a:rPr lang="hu-HU" sz="2800" b="0" i="1" smtClean="0">
                          <a:latin typeface="Cambria Math" panose="02040503050406030204" pitchFamily="18" charset="0"/>
                          <a:ea typeface="Cambria Math" panose="02040503050406030204" pitchFamily="18" charset="0"/>
                        </a:rPr>
                        <m:t>=−46.1</m:t>
                      </m:r>
                      <m:f>
                        <m:fPr>
                          <m:type m:val="lin"/>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𝑘𝐽</m:t>
                          </m:r>
                        </m:num>
                        <m:den>
                          <m:r>
                            <a:rPr lang="hu-HU" sz="2800" b="0" i="1" smtClean="0">
                              <a:latin typeface="Cambria Math" panose="02040503050406030204" pitchFamily="18" charset="0"/>
                              <a:ea typeface="Cambria Math" panose="02040503050406030204" pitchFamily="18" charset="0"/>
                            </a:rPr>
                            <m:t>𝑚𝑜𝑙</m:t>
                          </m:r>
                        </m:den>
                      </m:f>
                    </m:oMath>
                  </m:oMathPara>
                </a14:m>
                <a:endParaRPr lang="hu-HU" sz="2800" dirty="0"/>
              </a:p>
            </p:txBody>
          </p:sp>
        </mc:Choice>
        <mc:Fallback xmlns="">
          <p:sp>
            <p:nvSpPr>
              <p:cNvPr id="4" name="Szövegdoboz 3">
                <a:extLst>
                  <a:ext uri="{FF2B5EF4-FFF2-40B4-BE49-F238E27FC236}">
                    <a16:creationId xmlns:a16="http://schemas.microsoft.com/office/drawing/2014/main" id="{5CCAE596-8D6A-425A-A130-8296DE107813}"/>
                  </a:ext>
                </a:extLst>
              </p:cNvPr>
              <p:cNvSpPr txBox="1">
                <a:spLocks noRot="1" noChangeAspect="1" noMove="1" noResize="1" noEditPoints="1" noAdjustHandles="1" noChangeArrowheads="1" noChangeShapeType="1" noTextEdit="1"/>
              </p:cNvSpPr>
              <p:nvPr/>
            </p:nvSpPr>
            <p:spPr>
              <a:xfrm>
                <a:off x="1930976" y="5839674"/>
                <a:ext cx="8407173" cy="4723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83D834D8-87DE-442C-A401-54C0889A0071}"/>
                  </a:ext>
                </a:extLst>
              </p:cNvPr>
              <p:cNvSpPr txBox="1"/>
              <p:nvPr/>
            </p:nvSpPr>
            <p:spPr>
              <a:xfrm>
                <a:off x="2515814" y="5422681"/>
                <a:ext cx="72374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hu-HU" sz="2400" b="0" i="0" smtClean="0">
                          <a:latin typeface="Cambria Math" panose="02040503050406030204" pitchFamily="18" charset="0"/>
                        </a:rPr>
                        <m:t>if</m:t>
                      </m:r>
                      <m:r>
                        <a:rPr lang="hu-HU" sz="2400" b="0" i="0" smtClean="0">
                          <a:latin typeface="Cambria Math" panose="02040503050406030204" pitchFamily="18" charset="0"/>
                        </a:rPr>
                        <m:t> </m:t>
                      </m:r>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𝑝</m:t>
                          </m:r>
                        </m:e>
                        <m:sub>
                          <m:r>
                            <a:rPr lang="hu-HU" sz="2400" b="0" i="1" smtClean="0">
                              <a:latin typeface="Cambria Math" panose="02040503050406030204" pitchFamily="18" charset="0"/>
                            </a:rPr>
                            <m:t>𝑡𝑜𝑡𝑎𝑙</m:t>
                          </m:r>
                        </m:sub>
                      </m:sSub>
                      <m:r>
                        <a:rPr lang="hu-HU" sz="2400" b="0" i="0" smtClean="0">
                          <a:latin typeface="Cambria Math" panose="02040503050406030204" pitchFamily="18" charset="0"/>
                        </a:rPr>
                        <m:t> </m:t>
                      </m:r>
                      <m:r>
                        <m:rPr>
                          <m:sty m:val="p"/>
                        </m:rPr>
                        <a:rPr lang="hu-HU" sz="2400" b="0" i="0" smtClean="0">
                          <a:latin typeface="Cambria Math" panose="02040503050406030204" pitchFamily="18" charset="0"/>
                        </a:rPr>
                        <m:t>increases</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the</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product</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formation</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is</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favourable</m:t>
                      </m:r>
                    </m:oMath>
                  </m:oMathPara>
                </a14:m>
                <a:endParaRPr lang="hu-HU" sz="2400" dirty="0">
                  <a:latin typeface="Times New Roman" panose="02020603050405020304" pitchFamily="18" charset="0"/>
                  <a:cs typeface="Times New Roman" panose="02020603050405020304" pitchFamily="18" charset="0"/>
                </a:endParaRPr>
              </a:p>
            </p:txBody>
          </p:sp>
        </mc:Choice>
        <mc:Fallback xmlns="">
          <p:sp>
            <p:nvSpPr>
              <p:cNvPr id="7" name="Szövegdoboz 6">
                <a:extLst>
                  <a:ext uri="{FF2B5EF4-FFF2-40B4-BE49-F238E27FC236}">
                    <a16:creationId xmlns:a16="http://schemas.microsoft.com/office/drawing/2014/main" id="{83D834D8-87DE-442C-A401-54C0889A0071}"/>
                  </a:ext>
                </a:extLst>
              </p:cNvPr>
              <p:cNvSpPr txBox="1">
                <a:spLocks noRot="1" noChangeAspect="1" noMove="1" noResize="1" noEditPoints="1" noAdjustHandles="1" noChangeArrowheads="1" noChangeShapeType="1" noTextEdit="1"/>
              </p:cNvSpPr>
              <p:nvPr/>
            </p:nvSpPr>
            <p:spPr>
              <a:xfrm>
                <a:off x="2515814" y="5422681"/>
                <a:ext cx="7237494" cy="369332"/>
              </a:xfrm>
              <a:prstGeom prst="rect">
                <a:avLst/>
              </a:prstGeom>
              <a:blipFill>
                <a:blip r:embed="rId4"/>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6">
                <a:extLst>
                  <a:ext uri="{FF2B5EF4-FFF2-40B4-BE49-F238E27FC236}">
                    <a16:creationId xmlns:a16="http://schemas.microsoft.com/office/drawing/2014/main" id="{83D834D8-87DE-442C-A401-54C0889A0071}"/>
                  </a:ext>
                </a:extLst>
              </p:cNvPr>
              <p:cNvSpPr txBox="1"/>
              <p:nvPr/>
            </p:nvSpPr>
            <p:spPr>
              <a:xfrm>
                <a:off x="2441082" y="6312047"/>
                <a:ext cx="73869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hu-HU" sz="2400" b="0" i="0" smtClean="0">
                          <a:latin typeface="Cambria Math" panose="02040503050406030204" pitchFamily="18" charset="0"/>
                        </a:rPr>
                        <m:t>if</m:t>
                      </m:r>
                      <m:r>
                        <a:rPr lang="hu-HU" sz="2400" b="0" i="0" smtClean="0">
                          <a:latin typeface="Cambria Math" panose="02040503050406030204" pitchFamily="18" charset="0"/>
                        </a:rPr>
                        <m:t> </m:t>
                      </m:r>
                      <m:r>
                        <a:rPr lang="hu-HU" sz="2400" i="1" smtClean="0">
                          <a:latin typeface="Cambria Math" panose="02040503050406030204" pitchFamily="18" charset="0"/>
                        </a:rPr>
                        <m:t>𝑇</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increases</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the</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product</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decomposition</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is</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favourable</m:t>
                      </m:r>
                    </m:oMath>
                  </m:oMathPara>
                </a14:m>
                <a:endParaRPr lang="hu-HU" sz="2400" dirty="0">
                  <a:latin typeface="Times New Roman" panose="02020603050405020304" pitchFamily="18" charset="0"/>
                  <a:cs typeface="Times New Roman" panose="02020603050405020304" pitchFamily="18" charset="0"/>
                </a:endParaRPr>
              </a:p>
            </p:txBody>
          </p:sp>
        </mc:Choice>
        <mc:Fallback xmlns="">
          <p:sp>
            <p:nvSpPr>
              <p:cNvPr id="9" name="Szövegdoboz 6">
                <a:extLst>
                  <a:ext uri="{FF2B5EF4-FFF2-40B4-BE49-F238E27FC236}">
                    <a16:creationId xmlns:a16="http://schemas.microsoft.com/office/drawing/2014/main" id="{83D834D8-87DE-442C-A401-54C0889A0071}"/>
                  </a:ext>
                </a:extLst>
              </p:cNvPr>
              <p:cNvSpPr txBox="1">
                <a:spLocks noRot="1" noChangeAspect="1" noMove="1" noResize="1" noEditPoints="1" noAdjustHandles="1" noChangeArrowheads="1" noChangeShapeType="1" noTextEdit="1"/>
              </p:cNvSpPr>
              <p:nvPr/>
            </p:nvSpPr>
            <p:spPr>
              <a:xfrm>
                <a:off x="2441082" y="6312047"/>
                <a:ext cx="7386959" cy="369332"/>
              </a:xfrm>
              <a:prstGeom prst="rect">
                <a:avLst/>
              </a:prstGeom>
              <a:blipFill>
                <a:blip r:embed="rId5"/>
                <a:stretch>
                  <a:fillRect b="-36066"/>
                </a:stretch>
              </a:blipFill>
            </p:spPr>
            <p:txBody>
              <a:bodyPr/>
              <a:lstStyle/>
              <a:p>
                <a:r>
                  <a:rPr lang="en-US">
                    <a:noFill/>
                  </a:rPr>
                  <a:t> </a:t>
                </a:r>
              </a:p>
            </p:txBody>
          </p:sp>
        </mc:Fallback>
      </mc:AlternateContent>
    </p:spTree>
    <p:extLst>
      <p:ext uri="{BB962C8B-B14F-4D97-AF65-F5344CB8AC3E}">
        <p14:creationId xmlns:p14="http://schemas.microsoft.com/office/powerpoint/2010/main" val="290702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5" y="1825625"/>
            <a:ext cx="11637818" cy="4907684"/>
          </a:xfrm>
        </p:spPr>
        <p:txBody>
          <a:bodyPr>
            <a:normAutofit/>
          </a:bodyPr>
          <a:lstStyle/>
          <a:p>
            <a:r>
              <a:rPr lang="en-US" dirty="0">
                <a:latin typeface="Times New Roman" panose="02020603050405020304" pitchFamily="18" charset="0"/>
                <a:cs typeface="Times New Roman" panose="02020603050405020304" pitchFamily="18" charset="0"/>
              </a:rPr>
              <a:t>Haber </a:t>
            </a:r>
            <a:r>
              <a:rPr lang="hu-HU" dirty="0" smtClean="0">
                <a:latin typeface="Times New Roman" panose="02020603050405020304" pitchFamily="18" charset="0"/>
                <a:cs typeface="Times New Roman" panose="02020603050405020304" pitchFamily="18" charset="0"/>
              </a:rPr>
              <a:t>contacted the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German </a:t>
            </a:r>
            <a:r>
              <a:rPr lang="en-US" dirty="0" err="1" smtClean="0">
                <a:latin typeface="Times New Roman" panose="02020603050405020304" pitchFamily="18" charset="0"/>
                <a:cs typeface="Times New Roman" panose="02020603050405020304" pitchFamily="18" charset="0"/>
              </a:rPr>
              <a:t>industr</a:t>
            </a:r>
            <a:r>
              <a:rPr lang="hu-HU" dirty="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BASF bought the </a:t>
            </a:r>
            <a:r>
              <a:rPr lang="en-US" dirty="0" smtClean="0">
                <a:latin typeface="Times New Roman" panose="02020603050405020304" pitchFamily="18" charset="0"/>
                <a:cs typeface="Times New Roman" panose="02020603050405020304" pitchFamily="18" charset="0"/>
              </a:rPr>
              <a:t>rights</a:t>
            </a:r>
            <a:r>
              <a:rPr lang="hu-HU" dirty="0" smtClean="0">
                <a:latin typeface="Times New Roman" panose="02020603050405020304" pitchFamily="18" charset="0"/>
                <a:cs typeface="Times New Roman" panose="02020603050405020304" pitchFamily="18" charset="0"/>
              </a:rPr>
              <a:t>/patents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commissioned </a:t>
            </a:r>
            <a:r>
              <a:rPr lang="en-US" dirty="0" smtClean="0">
                <a:latin typeface="Times New Roman" panose="02020603050405020304" pitchFamily="18" charset="0"/>
                <a:cs typeface="Times New Roman" panose="02020603050405020304" pitchFamily="18" charset="0"/>
              </a:rPr>
              <a:t>Bosch </a:t>
            </a:r>
            <a:r>
              <a:rPr lang="en-US" dirty="0">
                <a:latin typeface="Times New Roman" panose="02020603050405020304" pitchFamily="18" charset="0"/>
                <a:cs typeface="Times New Roman" panose="02020603050405020304" pitchFamily="18" charset="0"/>
              </a:rPr>
              <a:t>to scale up the process to an industrial level</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4751388"/>
            <a:r>
              <a:rPr lang="en-US" dirty="0">
                <a:latin typeface="Times New Roman" panose="02020603050405020304" pitchFamily="18" charset="0"/>
                <a:cs typeface="Times New Roman" panose="02020603050405020304" pitchFamily="18" charset="0"/>
              </a:rPr>
              <a:t>They successfully found the pressure and temperature </a:t>
            </a:r>
            <a:r>
              <a:rPr lang="en-US" dirty="0" smtClean="0">
                <a:latin typeface="Times New Roman" panose="02020603050405020304" pitchFamily="18" charset="0"/>
                <a:cs typeface="Times New Roman" panose="02020603050405020304" pitchFamily="18" charset="0"/>
              </a:rPr>
              <a:t>range</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which ammonia could be produced economically using hydrogen </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produced </a:t>
            </a:r>
            <a:r>
              <a:rPr lang="en-US" dirty="0">
                <a:latin typeface="Times New Roman" panose="02020603050405020304" pitchFamily="18" charset="0"/>
                <a:cs typeface="Times New Roman" panose="02020603050405020304" pitchFamily="18" charset="0"/>
              </a:rPr>
              <a:t>from water </a:t>
            </a:r>
            <a:r>
              <a:rPr lang="en-US" dirty="0" smtClean="0">
                <a:latin typeface="Times New Roman" panose="02020603050405020304" pitchFamily="18" charset="0"/>
                <a:cs typeface="Times New Roman" panose="02020603050405020304" pitchFamily="18" charset="0"/>
              </a:rPr>
              <a:t>vapor</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nitrogen </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air</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4751388"/>
            <a:r>
              <a:rPr lang="en-US" dirty="0">
                <a:latin typeface="Times New Roman" panose="02020603050405020304" pitchFamily="18" charset="0"/>
                <a:cs typeface="Times New Roman" panose="02020603050405020304" pitchFamily="18" charset="0"/>
              </a:rPr>
              <a:t>They are considered the most influential chemists in the history of mankind, both of them received the Nobel Prize in </a:t>
            </a:r>
            <a:r>
              <a:rPr lang="hu-HU" dirty="0" smtClean="0">
                <a:latin typeface="Times New Roman" panose="02020603050405020304" pitchFamily="18" charset="0"/>
                <a:cs typeface="Times New Roman" panose="02020603050405020304" pitchFamily="18" charset="0"/>
              </a:rPr>
              <a:t>c</a:t>
            </a:r>
            <a:r>
              <a:rPr lang="en-US" dirty="0" err="1" smtClean="0">
                <a:latin typeface="Times New Roman" panose="02020603050405020304" pitchFamily="18" charset="0"/>
                <a:cs typeface="Times New Roman" panose="02020603050405020304" pitchFamily="18" charset="0"/>
              </a:rPr>
              <a:t>hemistry</a:t>
            </a:r>
            <a:r>
              <a:rPr lang="hu-HU" dirty="0">
                <a:latin typeface="Times New Roman" panose="02020603050405020304" pitchFamily="18" charset="0"/>
                <a:cs typeface="Times New Roman" panose="02020603050405020304" pitchFamily="18" charset="0"/>
              </a:rPr>
              <a:t>.</a:t>
            </a:r>
          </a:p>
          <a:p>
            <a:pPr marL="0" indent="0">
              <a:spcBef>
                <a:spcPts val="2000"/>
              </a:spcBef>
              <a:buNone/>
            </a:pPr>
            <a:r>
              <a:rPr lang="hu-HU" dirty="0" smtClean="0">
                <a:latin typeface="Times New Roman" panose="02020603050405020304" pitchFamily="18" charset="0"/>
                <a:cs typeface="Times New Roman" panose="02020603050405020304" pitchFamily="18" charset="0"/>
              </a:rPr>
              <a:t>      NP-1918            NP-1931</a:t>
            </a: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grpSp>
        <p:nvGrpSpPr>
          <p:cNvPr id="4" name="Csoportba foglalás 3">
            <a:extLst>
              <a:ext uri="{FF2B5EF4-FFF2-40B4-BE49-F238E27FC236}">
                <a16:creationId xmlns:a16="http://schemas.microsoft.com/office/drawing/2014/main" id="{CE8A0748-F97F-4551-866C-C18A92E3F4CB}"/>
              </a:ext>
            </a:extLst>
          </p:cNvPr>
          <p:cNvGrpSpPr/>
          <p:nvPr/>
        </p:nvGrpSpPr>
        <p:grpSpPr>
          <a:xfrm>
            <a:off x="300027" y="2842771"/>
            <a:ext cx="2143125" cy="3400879"/>
            <a:chOff x="6520728" y="2205470"/>
            <a:chExt cx="2143125" cy="3400879"/>
          </a:xfrm>
        </p:grpSpPr>
        <p:pic>
          <p:nvPicPr>
            <p:cNvPr id="5" name="Kép 4">
              <a:extLst>
                <a:ext uri="{FF2B5EF4-FFF2-40B4-BE49-F238E27FC236}">
                  <a16:creationId xmlns:a16="http://schemas.microsoft.com/office/drawing/2014/main" id="{A99E623D-E2A5-4141-8653-D471642EC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728" y="2205470"/>
              <a:ext cx="2143125" cy="3028950"/>
            </a:xfrm>
            <a:prstGeom prst="rect">
              <a:avLst/>
            </a:prstGeom>
          </p:spPr>
        </p:pic>
        <p:sp>
          <p:nvSpPr>
            <p:cNvPr id="6" name="Szövegdoboz 5">
              <a:extLst>
                <a:ext uri="{FF2B5EF4-FFF2-40B4-BE49-F238E27FC236}">
                  <a16:creationId xmlns:a16="http://schemas.microsoft.com/office/drawing/2014/main" id="{6BF248FA-17A7-48BB-AA88-1652D7C94E81}"/>
                </a:ext>
              </a:extLst>
            </p:cNvPr>
            <p:cNvSpPr txBox="1"/>
            <p:nvPr/>
          </p:nvSpPr>
          <p:spPr>
            <a:xfrm>
              <a:off x="7135090" y="5237017"/>
              <a:ext cx="1217000" cy="369332"/>
            </a:xfrm>
            <a:prstGeom prst="rect">
              <a:avLst/>
            </a:prstGeom>
            <a:noFill/>
          </p:spPr>
          <p:txBody>
            <a:bodyPr wrap="none" rtlCol="0">
              <a:spAutoFit/>
            </a:bodyPr>
            <a:lstStyle/>
            <a:p>
              <a:r>
                <a:rPr lang="hu-HU" dirty="0" smtClean="0"/>
                <a:t>Fritz </a:t>
              </a:r>
              <a:r>
                <a:rPr lang="hu-HU" dirty="0"/>
                <a:t>Haber</a:t>
              </a:r>
            </a:p>
          </p:txBody>
        </p:sp>
      </p:grpSp>
      <p:grpSp>
        <p:nvGrpSpPr>
          <p:cNvPr id="7" name="Csoportba foglalás 6">
            <a:extLst>
              <a:ext uri="{FF2B5EF4-FFF2-40B4-BE49-F238E27FC236}">
                <a16:creationId xmlns:a16="http://schemas.microsoft.com/office/drawing/2014/main" id="{8338517A-E4E2-45EF-B81C-30627109FBE5}"/>
              </a:ext>
            </a:extLst>
          </p:cNvPr>
          <p:cNvGrpSpPr/>
          <p:nvPr/>
        </p:nvGrpSpPr>
        <p:grpSpPr>
          <a:xfrm>
            <a:off x="2634097" y="2834544"/>
            <a:ext cx="2140521" cy="3395250"/>
            <a:chOff x="7607884" y="2114117"/>
            <a:chExt cx="2140521" cy="3395250"/>
          </a:xfrm>
        </p:grpSpPr>
        <p:pic>
          <p:nvPicPr>
            <p:cNvPr id="8" name="Kép 7">
              <a:extLst>
                <a:ext uri="{FF2B5EF4-FFF2-40B4-BE49-F238E27FC236}">
                  <a16:creationId xmlns:a16="http://schemas.microsoft.com/office/drawing/2014/main" id="{50A0330E-0F7A-4015-91D2-0A43500AA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884" y="2114117"/>
              <a:ext cx="2140521" cy="3025919"/>
            </a:xfrm>
            <a:prstGeom prst="rect">
              <a:avLst/>
            </a:prstGeom>
          </p:spPr>
        </p:pic>
        <p:sp>
          <p:nvSpPr>
            <p:cNvPr id="9" name="Szövegdoboz 8">
              <a:extLst>
                <a:ext uri="{FF2B5EF4-FFF2-40B4-BE49-F238E27FC236}">
                  <a16:creationId xmlns:a16="http://schemas.microsoft.com/office/drawing/2014/main" id="{EB9207C8-A8EA-4BA0-B9B7-4E74CA448CF3}"/>
                </a:ext>
              </a:extLst>
            </p:cNvPr>
            <p:cNvSpPr txBox="1"/>
            <p:nvPr/>
          </p:nvSpPr>
          <p:spPr>
            <a:xfrm>
              <a:off x="8229601" y="5140035"/>
              <a:ext cx="1160895" cy="369332"/>
            </a:xfrm>
            <a:prstGeom prst="rect">
              <a:avLst/>
            </a:prstGeom>
            <a:noFill/>
          </p:spPr>
          <p:txBody>
            <a:bodyPr wrap="none" rtlCol="0">
              <a:spAutoFit/>
            </a:bodyPr>
            <a:lstStyle/>
            <a:p>
              <a:r>
                <a:rPr lang="hu-HU" dirty="0" smtClean="0"/>
                <a:t>Carl Bosch</a:t>
              </a:r>
              <a:endParaRPr lang="hu-HU" dirty="0"/>
            </a:p>
          </p:txBody>
        </p:sp>
      </p:grpSp>
      <p:sp>
        <p:nvSpPr>
          <p:cNvPr id="11" name="Cím 1">
            <a:extLst>
              <a:ext uri="{FF2B5EF4-FFF2-40B4-BE49-F238E27FC236}">
                <a16:creationId xmlns:a16="http://schemas.microsoft.com/office/drawing/2014/main" id="{D295C7CD-7D78-49FC-9DA0-450DD01B4413}"/>
              </a:ext>
            </a:extLst>
          </p:cNvPr>
          <p:cNvSpPr>
            <a:spLocks noGrp="1"/>
          </p:cNvSpPr>
          <p:nvPr>
            <p:ph type="title"/>
          </p:nvPr>
        </p:nvSpPr>
        <p:spPr>
          <a:xfrm>
            <a:off x="838200" y="240430"/>
            <a:ext cx="10515600" cy="1325563"/>
          </a:xfrm>
        </p:spPr>
        <p:txBody>
          <a:bodyPr/>
          <a:lstStyle/>
          <a:p>
            <a:pPr algn="ctr"/>
            <a:r>
              <a:rPr lang="hu-HU" dirty="0">
                <a:latin typeface="Times New Roman" panose="02020603050405020304" pitchFamily="18" charset="0"/>
                <a:cs typeface="Times New Roman" panose="02020603050405020304" pitchFamily="18" charset="0"/>
              </a:rPr>
              <a:t>Haber-Bosch </a:t>
            </a:r>
            <a:r>
              <a:rPr lang="hu-HU" dirty="0" smtClean="0">
                <a:latin typeface="Times New Roman" panose="02020603050405020304" pitchFamily="18" charset="0"/>
                <a:cs typeface="Times New Roman" panose="02020603050405020304" pitchFamily="18" charset="0"/>
              </a:rPr>
              <a:t>process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89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Classification of equilibria</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1825625"/>
                <a:ext cx="11526982" cy="4852266"/>
              </a:xfrm>
            </p:spPr>
            <p:txBody>
              <a:bodyPr>
                <a:normAutofit/>
              </a:bodyPr>
              <a:lstStyle/>
              <a:p>
                <a:r>
                  <a:rPr lang="en-US" dirty="0">
                    <a:latin typeface="Times New Roman" panose="02020603050405020304" pitchFamily="18" charset="0"/>
                    <a:cs typeface="Times New Roman" panose="02020603050405020304" pitchFamily="18" charset="0"/>
                  </a:rPr>
                  <a:t>In the case of the examples of equilibria shown so far, all substances </a:t>
                </a:r>
                <a:r>
                  <a:rPr lang="hu-HU" dirty="0" smtClean="0">
                    <a:latin typeface="Times New Roman" panose="02020603050405020304" pitchFamily="18" charset="0"/>
                    <a:cs typeface="Times New Roman" panose="02020603050405020304" pitchFamily="18" charset="0"/>
                  </a:rPr>
                  <a:t>involved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equilibrium were in the same </a:t>
                </a:r>
                <a:r>
                  <a:rPr lang="en-US" dirty="0" smtClean="0">
                    <a:latin typeface="Times New Roman" panose="02020603050405020304" pitchFamily="18" charset="0"/>
                    <a:cs typeface="Times New Roman" panose="02020603050405020304" pitchFamily="18" charset="0"/>
                  </a:rPr>
                  <a:t>phase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Ammonia synthesis </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homogeneous gas mixture</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Dissociation equilibrium of iron(III) cyanide </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homogeneous solution </a:t>
                </a:r>
                <a:r>
                  <a:rPr lang="hu-HU" dirty="0" smtClean="0">
                    <a:latin typeface="Times New Roman" panose="02020603050405020304" pitchFamily="18" charset="0"/>
                    <a:cs typeface="Times New Roman" panose="02020603050405020304" pitchFamily="18" charset="0"/>
                  </a:rPr>
                  <a:t>equilibrium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where both anions and cations </a:t>
                </a:r>
                <a:r>
                  <a:rPr lang="hu-HU" dirty="0" smtClean="0">
                    <a:latin typeface="Times New Roman" panose="02020603050405020304" pitchFamily="18" charset="0"/>
                    <a:cs typeface="Times New Roman" panose="02020603050405020304" pitchFamily="18" charset="0"/>
                  </a:rPr>
                  <a:t>are involved</a:t>
                </a:r>
                <a:r>
                  <a:rPr lang="hu-HU"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This 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also called electrolyte </a:t>
                </a:r>
                <a:r>
                  <a:rPr lang="en-US" dirty="0" smtClean="0">
                    <a:latin typeface="Times New Roman" panose="02020603050405020304" pitchFamily="18" charset="0"/>
                    <a:cs typeface="Times New Roman" panose="02020603050405020304" pitchFamily="18" charset="0"/>
                  </a:rPr>
                  <a:t>balance.</a:t>
                </a:r>
                <a:r>
                  <a:rPr lang="hu-HU" dirty="0" smtClean="0">
                    <a:latin typeface="Times New Roman" panose="02020603050405020304" pitchFamily="18" charset="0"/>
                    <a:cs typeface="Times New Roman" panose="02020603050405020304" pitchFamily="18" charset="0"/>
                  </a:rPr>
                  <a:t> Note that t</a:t>
                </a:r>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are also non-electrolyte equilibria with a homogeneous solution </a:t>
                </a:r>
                <a:r>
                  <a:rPr lang="en-US" dirty="0" smtClean="0">
                    <a:latin typeface="Times New Roman" panose="02020603050405020304" pitchFamily="18" charset="0"/>
                    <a:cs typeface="Times New Roman" panose="02020603050405020304" pitchFamily="18" charset="0"/>
                  </a:rPr>
                  <a:t>phase</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What are electrolytes?</a:t>
                </a:r>
              </a:p>
              <a:p>
                <a:r>
                  <a:rPr lang="hu-HU" b="1" dirty="0" smtClean="0"/>
                  <a:t>Electrolyte:</a:t>
                </a:r>
                <a:r>
                  <a:rPr lang="hu-HU" dirty="0" smtClean="0"/>
                  <a:t> </a:t>
                </a:r>
                <a:r>
                  <a:rPr lang="en-US" dirty="0"/>
                  <a:t>compounds that conduct electricity in their dissolved or molten </a:t>
                </a:r>
                <a:r>
                  <a:rPr lang="en-US" dirty="0" smtClean="0"/>
                  <a:t>state</a:t>
                </a:r>
                <a:r>
                  <a:rPr lang="hu-HU" dirty="0" smtClean="0"/>
                  <a:t>,</a:t>
                </a:r>
                <a:r>
                  <a:rPr lang="en-US" dirty="0" smtClean="0"/>
                  <a:t> </a:t>
                </a:r>
                <a:r>
                  <a:rPr lang="en-US" dirty="0"/>
                  <a:t>because they dissociate into positively and negatively charged ions</a:t>
                </a:r>
                <a:r>
                  <a:rPr lang="hu-HU" dirty="0" smtClean="0"/>
                  <a:t>.</a:t>
                </a:r>
                <a:br>
                  <a:rPr lang="hu-HU" dirty="0" smtClean="0"/>
                </a:br>
                <a:r>
                  <a:rPr lang="hu-HU" dirty="0" smtClean="0"/>
                  <a:t>For instance:</a:t>
                </a:r>
                <a:r>
                  <a:rPr lang="hu-HU" i="1" dirty="0"/>
                  <a:t/>
                </a:r>
                <a:br>
                  <a:rPr lang="hu-HU" i="1" dirty="0"/>
                </a:br>
                <a14:m>
                  <m:oMath xmlns:m="http://schemas.openxmlformats.org/officeDocument/2006/math">
                    <m:sSub>
                      <m:sSubPr>
                        <m:ctrlPr>
                          <a:rPr lang="hu-HU" i="1">
                            <a:latin typeface="Cambria Math" panose="02040503050406030204" pitchFamily="18" charset="0"/>
                          </a:rPr>
                        </m:ctrlPr>
                      </m:sSubPr>
                      <m:e>
                        <m:sSub>
                          <m:sSubPr>
                            <m:ctrlPr>
                              <a:rPr lang="hu-HU" i="1">
                                <a:latin typeface="Cambria Math" panose="02040503050406030204" pitchFamily="18" charset="0"/>
                              </a:rPr>
                            </m:ctrlPr>
                          </m:sSubPr>
                          <m:e>
                            <m:r>
                              <a:rPr lang="hu-HU" i="1">
                                <a:latin typeface="Cambria Math" panose="02040503050406030204" pitchFamily="18" charset="0"/>
                              </a:rPr>
                              <m:t>𝐴</m:t>
                            </m:r>
                          </m:e>
                          <m:sub>
                            <m:r>
                              <a:rPr lang="hu-HU" i="1">
                                <a:latin typeface="Cambria Math" panose="02040503050406030204" pitchFamily="18" charset="0"/>
                              </a:rPr>
                              <m:t>3</m:t>
                            </m:r>
                          </m:sub>
                        </m:sSub>
                        <m:sSub>
                          <m:sSubPr>
                            <m:ctrlPr>
                              <a:rPr lang="hu-HU" i="1">
                                <a:latin typeface="Cambria Math" panose="02040503050406030204" pitchFamily="18" charset="0"/>
                              </a:rPr>
                            </m:ctrlPr>
                          </m:sSubPr>
                          <m:e>
                            <m:r>
                              <a:rPr lang="hu-HU" i="1">
                                <a:latin typeface="Cambria Math" panose="02040503050406030204" pitchFamily="18" charset="0"/>
                              </a:rPr>
                              <m:t>𝐵</m:t>
                            </m:r>
                          </m:e>
                          <m:sub>
                            <m:r>
                              <a:rPr lang="hu-HU" i="1">
                                <a:latin typeface="Cambria Math" panose="02040503050406030204" pitchFamily="18" charset="0"/>
                              </a:rPr>
                              <m:t>4</m:t>
                            </m:r>
                          </m:sub>
                        </m:sSub>
                        <m:r>
                          <a:rPr lang="hu-HU" i="1">
                            <a:latin typeface="Cambria Math" panose="02040503050406030204" pitchFamily="18" charset="0"/>
                          </a:rPr>
                          <m:t>𝐶</m:t>
                        </m:r>
                      </m:e>
                      <m:sub>
                        <m:d>
                          <m:dPr>
                            <m:ctrlPr>
                              <a:rPr lang="hu-HU" i="1">
                                <a:latin typeface="Cambria Math" panose="02040503050406030204" pitchFamily="18" charset="0"/>
                              </a:rPr>
                            </m:ctrlPr>
                          </m:dPr>
                          <m:e>
                            <m:r>
                              <a:rPr lang="hu-HU" i="1">
                                <a:latin typeface="Cambria Math" panose="02040503050406030204" pitchFamily="18" charset="0"/>
                              </a:rPr>
                              <m:t>𝑠</m:t>
                            </m:r>
                          </m:e>
                        </m:d>
                      </m:sub>
                    </m:sSub>
                    <m:r>
                      <a:rPr lang="hu-HU" i="1">
                        <a:latin typeface="Cambria Math" panose="02040503050406030204" pitchFamily="18" charset="0"/>
                      </a:rPr>
                      <m:t>=3</m:t>
                    </m:r>
                    <m:sSubSup>
                      <m:sSubSupPr>
                        <m:ctrlPr>
                          <a:rPr lang="hu-HU" i="1">
                            <a:latin typeface="Cambria Math" panose="02040503050406030204" pitchFamily="18" charset="0"/>
                          </a:rPr>
                        </m:ctrlPr>
                      </m:sSubSupPr>
                      <m:e>
                        <m:r>
                          <a:rPr lang="hu-HU" i="1">
                            <a:latin typeface="Cambria Math" panose="02040503050406030204" pitchFamily="18" charset="0"/>
                          </a:rPr>
                          <m:t>𝐴</m:t>
                        </m:r>
                      </m:e>
                      <m:sub>
                        <m:d>
                          <m:dPr>
                            <m:ctrlPr>
                              <a:rPr lang="hu-HU" i="1">
                                <a:latin typeface="Cambria Math" panose="02040503050406030204" pitchFamily="18" charset="0"/>
                              </a:rPr>
                            </m:ctrlPr>
                          </m:dPr>
                          <m:e>
                            <m:r>
                              <a:rPr lang="hu-HU" i="1">
                                <a:latin typeface="Cambria Math" panose="02040503050406030204" pitchFamily="18" charset="0"/>
                              </a:rPr>
                              <m:t>𝑙</m:t>
                            </m:r>
                          </m:e>
                        </m:d>
                      </m:sub>
                      <m:sup>
                        <m:r>
                          <a:rPr lang="hu-HU" i="1">
                            <a:latin typeface="Cambria Math" panose="02040503050406030204" pitchFamily="18" charset="0"/>
                          </a:rPr>
                          <m:t>3+</m:t>
                        </m:r>
                      </m:sup>
                    </m:sSubSup>
                    <m:r>
                      <a:rPr lang="hu-HU" i="1">
                        <a:latin typeface="Cambria Math" panose="02040503050406030204" pitchFamily="18" charset="0"/>
                      </a:rPr>
                      <m:t>+</m:t>
                    </m:r>
                    <m:sSubSup>
                      <m:sSubSupPr>
                        <m:ctrlPr>
                          <a:rPr lang="hu-HU" i="1">
                            <a:latin typeface="Cambria Math" panose="02040503050406030204" pitchFamily="18" charset="0"/>
                          </a:rPr>
                        </m:ctrlPr>
                      </m:sSubSupPr>
                      <m:e>
                        <m:r>
                          <a:rPr lang="hu-HU" i="1">
                            <a:latin typeface="Cambria Math" panose="02040503050406030204" pitchFamily="18" charset="0"/>
                          </a:rPr>
                          <m:t>4</m:t>
                        </m:r>
                        <m:r>
                          <a:rPr lang="hu-HU" i="1">
                            <a:latin typeface="Cambria Math" panose="02040503050406030204" pitchFamily="18" charset="0"/>
                          </a:rPr>
                          <m:t>𝐵</m:t>
                        </m:r>
                      </m:e>
                      <m:sub>
                        <m:d>
                          <m:dPr>
                            <m:ctrlPr>
                              <a:rPr lang="hu-HU" i="1">
                                <a:latin typeface="Cambria Math" panose="02040503050406030204" pitchFamily="18" charset="0"/>
                              </a:rPr>
                            </m:ctrlPr>
                          </m:dPr>
                          <m:e>
                            <m:r>
                              <a:rPr lang="hu-HU" i="1">
                                <a:latin typeface="Cambria Math" panose="02040503050406030204" pitchFamily="18" charset="0"/>
                              </a:rPr>
                              <m:t>𝑙</m:t>
                            </m:r>
                          </m:e>
                        </m:d>
                      </m:sub>
                      <m:sup>
                        <m:r>
                          <a:rPr lang="hu-HU" i="1">
                            <a:latin typeface="Cambria Math" panose="02040503050406030204" pitchFamily="18" charset="0"/>
                          </a:rPr>
                          <m:t>2−</m:t>
                        </m:r>
                      </m:sup>
                    </m:sSubSup>
                    <m:r>
                      <a:rPr lang="hu-HU" i="1">
                        <a:latin typeface="Cambria Math" panose="02040503050406030204" pitchFamily="18" charset="0"/>
                      </a:rPr>
                      <m:t>+</m:t>
                    </m:r>
                    <m:sSubSup>
                      <m:sSubSupPr>
                        <m:ctrlPr>
                          <a:rPr lang="hu-HU" i="1">
                            <a:latin typeface="Cambria Math" panose="02040503050406030204" pitchFamily="18" charset="0"/>
                          </a:rPr>
                        </m:ctrlPr>
                      </m:sSubSupPr>
                      <m:e>
                        <m:r>
                          <a:rPr lang="hu-HU" i="1">
                            <a:latin typeface="Cambria Math" panose="02040503050406030204" pitchFamily="18" charset="0"/>
                          </a:rPr>
                          <m:t>𝐶</m:t>
                        </m:r>
                      </m:e>
                      <m:sub>
                        <m:d>
                          <m:dPr>
                            <m:ctrlPr>
                              <a:rPr lang="hu-HU" i="1">
                                <a:latin typeface="Cambria Math" panose="02040503050406030204" pitchFamily="18" charset="0"/>
                              </a:rPr>
                            </m:ctrlPr>
                          </m:dPr>
                          <m:e>
                            <m:r>
                              <a:rPr lang="hu-HU" i="1">
                                <a:latin typeface="Cambria Math" panose="02040503050406030204" pitchFamily="18" charset="0"/>
                              </a:rPr>
                              <m:t>𝑙</m:t>
                            </m:r>
                          </m:e>
                        </m:d>
                      </m:sub>
                      <m:sup>
                        <m:r>
                          <a:rPr lang="hu-HU" i="1">
                            <a:latin typeface="Cambria Math" panose="02040503050406030204" pitchFamily="18" charset="0"/>
                          </a:rPr>
                          <m:t>−</m:t>
                        </m:r>
                      </m:sup>
                    </m:sSubSup>
                  </m:oMath>
                </a14:m>
                <a:endParaRPr lang="hu-HU" dirty="0"/>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32509" y="1825625"/>
                <a:ext cx="11526982" cy="4852266"/>
              </a:xfrm>
              <a:blipFill>
                <a:blip r:embed="rId3"/>
                <a:stretch>
                  <a:fillRect l="-952" t="-2136" r="-317"/>
                </a:stretch>
              </a:blipFill>
            </p:spPr>
            <p:txBody>
              <a:bodyPr/>
              <a:lstStyle/>
              <a:p>
                <a:r>
                  <a:rPr lang="en-US">
                    <a:noFill/>
                  </a:rPr>
                  <a:t> </a:t>
                </a:r>
              </a:p>
            </p:txBody>
          </p:sp>
        </mc:Fallback>
      </mc:AlternateContent>
      <p:sp>
        <p:nvSpPr>
          <p:cNvPr id="4" name="TextBox 3"/>
          <p:cNvSpPr txBox="1"/>
          <p:nvPr/>
        </p:nvSpPr>
        <p:spPr>
          <a:xfrm>
            <a:off x="439616" y="658574"/>
            <a:ext cx="1538654" cy="369332"/>
          </a:xfrm>
          <a:prstGeom prst="rect">
            <a:avLst/>
          </a:prstGeom>
          <a:noFill/>
        </p:spPr>
        <p:txBody>
          <a:bodyPr wrap="square" rtlCol="0">
            <a:spAutoFit/>
          </a:bodyPr>
          <a:lstStyle/>
          <a:p>
            <a:r>
              <a:rPr lang="hu-HU" dirty="0" smtClean="0"/>
              <a:t>6/11/2024</a:t>
            </a:r>
            <a:endParaRPr lang="en-US" dirty="0"/>
          </a:p>
        </p:txBody>
      </p:sp>
    </p:spTree>
    <p:extLst>
      <p:ext uri="{BB962C8B-B14F-4D97-AF65-F5344CB8AC3E}">
        <p14:creationId xmlns:p14="http://schemas.microsoft.com/office/powerpoint/2010/main" val="130485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50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Electrolytes in aqueous solutions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1482436"/>
                <a:ext cx="11540836" cy="5153891"/>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When dissolved in water, some of the electrolytes </a:t>
                </a:r>
                <a:r>
                  <a:rPr lang="hu-HU" dirty="0" smtClean="0">
                    <a:latin typeface="Times New Roman" panose="02020603050405020304" pitchFamily="18" charset="0"/>
                    <a:cs typeface="Times New Roman" panose="02020603050405020304" pitchFamily="18" charset="0"/>
                  </a:rPr>
                  <a:t>entirely dissociate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into </a:t>
                </a:r>
                <a:r>
                  <a:rPr lang="hu-HU" dirty="0" smtClean="0">
                    <a:latin typeface="Times New Roman" panose="02020603050405020304" pitchFamily="18" charset="0"/>
                    <a:cs typeface="Times New Roman" panose="02020603050405020304" pitchFamily="18" charset="0"/>
                  </a:rPr>
                  <a:t>composing</a:t>
                </a:r>
                <a:r>
                  <a:rPr lang="en-US" dirty="0" smtClean="0">
                    <a:latin typeface="Times New Roman" panose="02020603050405020304" pitchFamily="18" charset="0"/>
                    <a:cs typeface="Times New Roman" panose="02020603050405020304" pitchFamily="18" charset="0"/>
                  </a:rPr>
                  <a:t> ions,</a:t>
                </a:r>
                <a:r>
                  <a:rPr lang="hu-HU" dirty="0" smtClean="0">
                    <a:latin typeface="Times New Roman" panose="02020603050405020304" pitchFamily="18" charset="0"/>
                    <a:cs typeface="Times New Roman" panose="02020603050405020304" pitchFamily="18" charset="0"/>
                  </a:rPr>
                  <a:t> i.e.,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are no dissolved, uncharged molecules in the solution. Such electrolytes are called strong electrolytes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Aqueous solutions of other e</a:t>
                </a:r>
                <a:r>
                  <a:rPr lang="en-US" dirty="0" err="1" smtClean="0">
                    <a:latin typeface="Times New Roman" panose="02020603050405020304" pitchFamily="18" charset="0"/>
                    <a:cs typeface="Times New Roman" panose="02020603050405020304" pitchFamily="18" charset="0"/>
                  </a:rPr>
                  <a:t>lectrolytes</a:t>
                </a:r>
                <a:r>
                  <a:rPr lang="en-US" dirty="0" smtClean="0">
                    <a:latin typeface="Times New Roman" panose="02020603050405020304" pitchFamily="18" charset="0"/>
                    <a:cs typeface="Times New Roman" panose="02020603050405020304" pitchFamily="18" charset="0"/>
                  </a:rPr>
                  <a:t> contain </a:t>
                </a:r>
                <a:r>
                  <a:rPr lang="en-US" dirty="0">
                    <a:latin typeface="Times New Roman" panose="02020603050405020304" pitchFamily="18" charset="0"/>
                    <a:cs typeface="Times New Roman" panose="02020603050405020304" pitchFamily="18" charset="0"/>
                  </a:rPr>
                  <a:t>not only ions, but also uncharged </a:t>
                </a:r>
                <a:r>
                  <a:rPr lang="en-US" dirty="0" smtClean="0">
                    <a:latin typeface="Times New Roman" panose="02020603050405020304" pitchFamily="18" charset="0"/>
                    <a:cs typeface="Times New Roman" panose="02020603050405020304" pitchFamily="18" charset="0"/>
                  </a:rPr>
                  <a:t>molecules</a:t>
                </a:r>
                <a:r>
                  <a:rPr lang="hu-HU" dirty="0" smtClean="0">
                    <a:latin typeface="Times New Roman" panose="02020603050405020304" pitchFamily="18" charset="0"/>
                    <a:cs typeface="Times New Roman" panose="02020603050405020304" pitchFamily="18" charset="0"/>
                  </a:rPr>
                  <a:t>. They</a:t>
                </a:r>
                <a:r>
                  <a:rPr lang="en-US" dirty="0" smtClean="0">
                    <a:latin typeface="Times New Roman" panose="02020603050405020304" pitchFamily="18" charset="0"/>
                    <a:cs typeface="Times New Roman" panose="02020603050405020304" pitchFamily="18" charset="0"/>
                  </a:rPr>
                  <a:t> are </a:t>
                </a:r>
                <a:r>
                  <a:rPr lang="en-US" dirty="0">
                    <a:latin typeface="Times New Roman" panose="02020603050405020304" pitchFamily="18" charset="0"/>
                    <a:cs typeface="Times New Roman" panose="02020603050405020304" pitchFamily="18" charset="0"/>
                  </a:rPr>
                  <a:t>called weak electrolytes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breakdown </a:t>
                </a:r>
                <a:r>
                  <a:rPr lang="hu-HU" dirty="0" smtClean="0">
                    <a:latin typeface="Times New Roman" panose="02020603050405020304" pitchFamily="18" charset="0"/>
                    <a:cs typeface="Times New Roman" panose="02020603050405020304" pitchFamily="18" charset="0"/>
                  </a:rPr>
                  <a:t>or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dissociation of weak electrolytes into ions can be </a:t>
                </a:r>
                <a:r>
                  <a:rPr lang="hu-HU" dirty="0" smtClean="0">
                    <a:latin typeface="Times New Roman" panose="02020603050405020304" pitchFamily="18" charset="0"/>
                    <a:cs typeface="Times New Roman" panose="02020603050405020304" pitchFamily="18" charset="0"/>
                  </a:rPr>
                  <a:t>quantitatively </a:t>
                </a:r>
                <a:r>
                  <a:rPr lang="en-US" dirty="0" smtClean="0">
                    <a:latin typeface="Times New Roman" panose="02020603050405020304" pitchFamily="18" charset="0"/>
                    <a:cs typeface="Times New Roman" panose="02020603050405020304" pitchFamily="18" charset="0"/>
                  </a:rPr>
                  <a:t>characterized </a:t>
                </a:r>
                <a:r>
                  <a:rPr lang="en-US" dirty="0">
                    <a:latin typeface="Times New Roman" panose="02020603050405020304" pitchFamily="18" charset="0"/>
                    <a:cs typeface="Times New Roman" panose="02020603050405020304" pitchFamily="18" charset="0"/>
                  </a:rPr>
                  <a:t>by the so-called </a:t>
                </a:r>
                <a:r>
                  <a:rPr lang="en-US" dirty="0" smtClean="0">
                    <a:latin typeface="Times New Roman" panose="02020603050405020304" pitchFamily="18" charset="0"/>
                    <a:cs typeface="Times New Roman" panose="02020603050405020304" pitchFamily="18" charset="0"/>
                  </a:rPr>
                  <a:t>degree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dissociation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b="1" dirty="0"/>
                  <a:t>degree of </a:t>
                </a:r>
                <a:r>
                  <a:rPr lang="en-US" b="1" dirty="0" smtClean="0"/>
                  <a:t>dissociation </a:t>
                </a:r>
                <a:r>
                  <a:rPr lang="en-US" dirty="0"/>
                  <a:t>(symbol: α, </a:t>
                </a:r>
                <a:r>
                  <a:rPr lang="en-US" dirty="0" smtClean="0"/>
                  <a:t>unit: </a:t>
                </a:r>
                <a:r>
                  <a:rPr lang="hu-HU" dirty="0" smtClean="0"/>
                  <a:t>N/A</a:t>
                </a:r>
                <a:r>
                  <a:rPr lang="en-US" dirty="0" smtClean="0"/>
                  <a:t>)</a:t>
                </a:r>
                <a:r>
                  <a:rPr lang="hu-HU" dirty="0" smtClean="0"/>
                  <a:t>:</a:t>
                </a:r>
                <a:r>
                  <a:rPr lang="en-US" dirty="0" smtClean="0"/>
                  <a:t> </a:t>
                </a:r>
                <a:r>
                  <a:rPr lang="en-US" dirty="0"/>
                  <a:t>indicates </a:t>
                </a:r>
                <a:r>
                  <a:rPr lang="hu-HU" dirty="0" smtClean="0"/>
                  <a:t>the fraction</a:t>
                </a:r>
                <a:r>
                  <a:rPr lang="en-US" dirty="0" smtClean="0"/>
                  <a:t> </a:t>
                </a:r>
                <a:r>
                  <a:rPr lang="en-US" dirty="0"/>
                  <a:t>of the </a:t>
                </a:r>
                <a:r>
                  <a:rPr lang="en-US" dirty="0" smtClean="0"/>
                  <a:t>electrolyte </a:t>
                </a:r>
                <a:r>
                  <a:rPr lang="hu-HU" dirty="0" smtClean="0"/>
                  <a:t>that</a:t>
                </a:r>
                <a:r>
                  <a:rPr lang="en-US" dirty="0" smtClean="0"/>
                  <a:t> dissociated into </a:t>
                </a:r>
                <a:r>
                  <a:rPr lang="en-US" dirty="0"/>
                  <a:t>its </a:t>
                </a:r>
                <a:r>
                  <a:rPr lang="en-US" dirty="0" smtClean="0"/>
                  <a:t>ions</a:t>
                </a:r>
                <a:r>
                  <a:rPr lang="hu-HU" dirty="0" smtClean="0"/>
                  <a:t>.</a:t>
                </a:r>
                <a:r>
                  <a:rPr lang="en-US" dirty="0" smtClean="0"/>
                  <a:t> </a:t>
                </a:r>
                <a:r>
                  <a:rPr lang="hu-HU" dirty="0" smtClean="0"/>
                  <a:t>I</a:t>
                </a:r>
                <a:r>
                  <a:rPr lang="en-US" dirty="0" smtClean="0"/>
                  <a:t>n </a:t>
                </a:r>
                <a:r>
                  <a:rPr lang="en-US" dirty="0"/>
                  <a:t>the case of binary electrolytes, </a:t>
                </a:r>
                <a:r>
                  <a:rPr lang="hu-HU" dirty="0" smtClean="0"/>
                  <a:t>this is the</a:t>
                </a:r>
                <a:r>
                  <a:rPr lang="en-US" dirty="0" smtClean="0"/>
                  <a:t> </a:t>
                </a:r>
                <a:r>
                  <a:rPr lang="en-US" dirty="0"/>
                  <a:t>ratio of the </a:t>
                </a:r>
                <a:r>
                  <a:rPr lang="hu-HU" dirty="0" smtClean="0"/>
                  <a:t>moles</a:t>
                </a:r>
                <a:r>
                  <a:rPr lang="en-US" dirty="0" smtClean="0"/>
                  <a:t>/concentration </a:t>
                </a:r>
                <a:r>
                  <a:rPr lang="en-US" dirty="0"/>
                  <a:t>of the formed cations/anions to the </a:t>
                </a:r>
                <a:r>
                  <a:rPr lang="hu-HU" dirty="0" smtClean="0"/>
                  <a:t>moles</a:t>
                </a:r>
                <a:r>
                  <a:rPr lang="en-US" dirty="0" smtClean="0"/>
                  <a:t>/concentration </a:t>
                </a:r>
                <a:r>
                  <a:rPr lang="en-US" dirty="0"/>
                  <a:t>of the </a:t>
                </a:r>
                <a:r>
                  <a:rPr lang="en-US" dirty="0" smtClean="0"/>
                  <a:t>electrolyte</a:t>
                </a:r>
                <a:r>
                  <a:rPr lang="en-US" dirty="0"/>
                  <a:t>. Its value falls between zero and </a:t>
                </a:r>
                <a:r>
                  <a:rPr lang="en-US" dirty="0" smtClean="0"/>
                  <a:t>one</a:t>
                </a:r>
                <a:r>
                  <a:rPr lang="hu-HU" dirty="0"/>
                  <a:t>.</a:t>
                </a:r>
                <a:br>
                  <a:rPr lang="hu-HU" dirty="0"/>
                </a:br>
                <a:r>
                  <a:rPr lang="hu-HU" i="1" dirty="0"/>
                  <a:t/>
                </a:r>
                <a:br>
                  <a:rPr lang="hu-HU" i="1" dirty="0"/>
                </a:br>
                <a14:m>
                  <m:oMath xmlns:m="http://schemas.openxmlformats.org/officeDocument/2006/math">
                    <m:r>
                      <a:rPr lang="hu-HU" i="1">
                        <a:latin typeface="Cambria Math" panose="02040503050406030204" pitchFamily="18" charset="0"/>
                      </a:rPr>
                      <m:t>𝛼</m:t>
                    </m:r>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b="0" i="1" smtClean="0">
                                <a:latin typeface="Cambria Math" panose="02040503050406030204" pitchFamily="18" charset="0"/>
                              </a:rPr>
                              <m:t>𝑐</m:t>
                            </m:r>
                            <m:r>
                              <a:rPr lang="hu-HU" i="1">
                                <a:latin typeface="Cambria Math" panose="02040503050406030204" pitchFamily="18" charset="0"/>
                              </a:rPr>
                              <m:t>𝑎𝑡𝑖𝑜𝑛</m:t>
                            </m:r>
                          </m:sub>
                        </m:sSub>
                      </m:num>
                      <m:den>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b="0" i="1" smtClean="0">
                                <a:latin typeface="Cambria Math" panose="02040503050406030204" pitchFamily="18" charset="0"/>
                              </a:rPr>
                              <m:t>𝑒𝑙𝑒𝑐𝑡𝑟𝑜𝑙𝑦𝑡𝑒</m:t>
                            </m:r>
                          </m:sub>
                        </m:sSub>
                      </m:den>
                    </m:f>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𝑎𝑛𝑖𝑜𝑛</m:t>
                            </m:r>
                          </m:sub>
                        </m:sSub>
                      </m:num>
                      <m:den>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b="0" i="1" smtClean="0">
                                <a:latin typeface="Cambria Math" panose="02040503050406030204" pitchFamily="18" charset="0"/>
                              </a:rPr>
                              <m:t>𝑒𝑙𝑒𝑐𝑡𝑟𝑜𝑙𝑦𝑡𝑒</m:t>
                            </m:r>
                          </m:sub>
                        </m:sSub>
                      </m:den>
                    </m:f>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b="0" i="1" smtClean="0">
                                <a:latin typeface="Cambria Math" panose="02040503050406030204" pitchFamily="18" charset="0"/>
                              </a:rPr>
                              <m:t>𝑐</m:t>
                            </m:r>
                            <m:r>
                              <a:rPr lang="hu-HU" i="1">
                                <a:latin typeface="Cambria Math" panose="02040503050406030204" pitchFamily="18" charset="0"/>
                              </a:rPr>
                              <m:t>𝑎𝑡𝑖𝑜𝑛</m:t>
                            </m:r>
                          </m:sub>
                        </m:sSub>
                      </m:num>
                      <m:den>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𝑒𝑙𝑒𝑐𝑡𝑟𝑜𝑙𝑦𝑡𝑒</m:t>
                            </m:r>
                          </m:sub>
                        </m:sSub>
                      </m:den>
                    </m:f>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𝑎𝑛𝑖𝑜𝑛</m:t>
                            </m:r>
                          </m:sub>
                        </m:sSub>
                      </m:num>
                      <m:den>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𝑒𝑙𝑒𝑐𝑡𝑟𝑜𝑙𝑦𝑡𝑒</m:t>
                            </m:r>
                          </m:sub>
                        </m:sSub>
                      </m:den>
                    </m:f>
                    <m:r>
                      <a:rPr lang="hu-HU" i="0">
                        <a:latin typeface="Cambria Math" panose="02040503050406030204" pitchFamily="18" charset="0"/>
                      </a:rPr>
                      <m:t> </m:t>
                    </m:r>
                    <m:r>
                      <m:rPr>
                        <m:sty m:val="p"/>
                      </m:rPr>
                      <a:rPr lang="hu-HU" b="0" i="0" smtClean="0">
                        <a:latin typeface="Cambria Math" panose="02040503050406030204" pitchFamily="18" charset="0"/>
                      </a:rPr>
                      <m:t>where</m:t>
                    </m:r>
                    <m:r>
                      <a:rPr lang="hu-HU" b="0" i="0" smtClean="0">
                        <a:latin typeface="Cambria Math" panose="02040503050406030204" pitchFamily="18" charset="0"/>
                      </a:rPr>
                      <m:t> </m:t>
                    </m:r>
                    <m:r>
                      <a:rPr lang="hu-HU" i="1">
                        <a:latin typeface="Cambria Math" panose="02040503050406030204" pitchFamily="18" charset="0"/>
                      </a:rPr>
                      <m:t>0&lt;</m:t>
                    </m:r>
                    <m:r>
                      <a:rPr lang="hu-HU" i="1">
                        <a:latin typeface="Cambria Math" panose="02040503050406030204" pitchFamily="18" charset="0"/>
                      </a:rPr>
                      <m:t>𝛼</m:t>
                    </m:r>
                    <m:r>
                      <a:rPr lang="hu-HU" i="1">
                        <a:latin typeface="Cambria Math" panose="02040503050406030204" pitchFamily="18" charset="0"/>
                      </a:rPr>
                      <m:t>&lt;1</m:t>
                    </m:r>
                  </m:oMath>
                </a14:m>
                <a:endParaRPr lang="hu-HU" dirty="0"/>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32509" y="1482436"/>
                <a:ext cx="11540836" cy="5153891"/>
              </a:xfrm>
              <a:blipFill>
                <a:blip r:embed="rId3"/>
                <a:stretch>
                  <a:fillRect l="-845" t="-2600"/>
                </a:stretch>
              </a:blipFill>
            </p:spPr>
            <p:txBody>
              <a:bodyPr/>
              <a:lstStyle/>
              <a:p>
                <a:r>
                  <a:rPr lang="en-US">
                    <a:noFill/>
                  </a:rPr>
                  <a:t> </a:t>
                </a:r>
              </a:p>
            </p:txBody>
          </p:sp>
        </mc:Fallback>
      </mc:AlternateContent>
    </p:spTree>
    <p:extLst>
      <p:ext uri="{BB962C8B-B14F-4D97-AF65-F5344CB8AC3E}">
        <p14:creationId xmlns:p14="http://schemas.microsoft.com/office/powerpoint/2010/main" val="1663712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825624"/>
                <a:ext cx="11554690" cy="4838411"/>
              </a:xfrm>
            </p:spPr>
            <p:txBody>
              <a:bodyPr anchor="ctr" anchorCtr="0">
                <a:normAutofit/>
              </a:bodyPr>
              <a:lstStyle/>
              <a:p>
                <a:r>
                  <a:rPr lang="en-US" b="1" dirty="0"/>
                  <a:t>strong electrolytes: </a:t>
                </a:r>
                <a:r>
                  <a:rPr lang="en-US" dirty="0"/>
                  <a:t>electrolytes that </a:t>
                </a:r>
                <a:r>
                  <a:rPr lang="hu-HU" dirty="0" smtClean="0"/>
                  <a:t>entirely dissociate</a:t>
                </a:r>
                <a:r>
                  <a:rPr lang="en-US" dirty="0" smtClean="0"/>
                  <a:t> </a:t>
                </a:r>
                <a:r>
                  <a:rPr lang="en-US" dirty="0"/>
                  <a:t>into their ions </a:t>
                </a:r>
                <a:r>
                  <a:rPr lang="hu-HU" dirty="0" smtClean="0"/>
                  <a:t>upon</a:t>
                </a:r>
                <a:r>
                  <a:rPr lang="en-US" dirty="0" smtClean="0"/>
                  <a:t> </a:t>
                </a:r>
                <a:r>
                  <a:rPr lang="en-US" dirty="0" err="1" smtClean="0"/>
                  <a:t>dissol</a:t>
                </a:r>
                <a:r>
                  <a:rPr lang="hu-HU" dirty="0" smtClean="0"/>
                  <a:t>ution</a:t>
                </a:r>
                <a:r>
                  <a:rPr lang="en-US" dirty="0" smtClean="0"/>
                  <a:t> </a:t>
                </a:r>
                <a:r>
                  <a:rPr lang="en-US" dirty="0"/>
                  <a:t>or </a:t>
                </a:r>
                <a:r>
                  <a:rPr lang="en-US" dirty="0" smtClean="0"/>
                  <a:t>melt</a:t>
                </a:r>
                <a:r>
                  <a:rPr lang="hu-HU" dirty="0" smtClean="0"/>
                  <a:t>ing</a:t>
                </a:r>
                <a:r>
                  <a:rPr lang="en-US" dirty="0" smtClean="0"/>
                  <a:t>, </a:t>
                </a:r>
                <a:r>
                  <a:rPr lang="en-US" dirty="0"/>
                  <a:t>i.e</a:t>
                </a:r>
                <a:r>
                  <a:rPr lang="en-US" dirty="0" smtClean="0"/>
                  <a:t>.</a:t>
                </a:r>
                <a:r>
                  <a:rPr lang="hu-HU" dirty="0" smtClean="0"/>
                  <a:t>,</a:t>
                </a:r>
                <a:r>
                  <a:rPr lang="en-US" dirty="0" smtClean="0"/>
                  <a:t> </a:t>
                </a:r>
                <a:r>
                  <a:rPr lang="en-US" dirty="0"/>
                  <a:t>the degree of </a:t>
                </a:r>
                <a:r>
                  <a:rPr lang="en-US" dirty="0" smtClean="0"/>
                  <a:t>dissociation</a:t>
                </a:r>
                <a:r>
                  <a:rPr lang="hu-HU" dirty="0"/>
                  <a:t> </a:t>
                </a:r>
                <a:r>
                  <a:rPr lang="hu-HU" dirty="0" smtClean="0"/>
                  <a:t>is unity, </a:t>
                </a:r>
                <a:r>
                  <a:rPr lang="hu-HU" dirty="0"/>
                  <a:t>α = 1.</a:t>
                </a:r>
              </a:p>
              <a:p>
                <a:r>
                  <a:rPr lang="en-US" b="1" dirty="0"/>
                  <a:t>weak electrolytes: </a:t>
                </a:r>
                <a:r>
                  <a:rPr lang="en-US" dirty="0"/>
                  <a:t>electrolytes that do not completely </a:t>
                </a:r>
                <a:r>
                  <a:rPr lang="hu-HU" dirty="0" smtClean="0"/>
                  <a:t>dissociate</a:t>
                </a:r>
                <a:r>
                  <a:rPr lang="en-US" dirty="0" smtClean="0"/>
                  <a:t> </a:t>
                </a:r>
                <a:r>
                  <a:rPr lang="en-US" dirty="0"/>
                  <a:t>into their ions when dissolved or melted, i.e</a:t>
                </a:r>
                <a:r>
                  <a:rPr lang="en-US" dirty="0" smtClean="0"/>
                  <a:t>.</a:t>
                </a:r>
                <a:r>
                  <a:rPr lang="hu-HU" dirty="0" smtClean="0"/>
                  <a:t>,</a:t>
                </a:r>
                <a:r>
                  <a:rPr lang="en-US" dirty="0" smtClean="0"/>
                  <a:t> </a:t>
                </a:r>
                <a:r>
                  <a:rPr lang="en-US" dirty="0"/>
                  <a:t>the degree of </a:t>
                </a:r>
                <a:r>
                  <a:rPr lang="en-US" dirty="0" smtClean="0"/>
                  <a:t>dissociation</a:t>
                </a:r>
                <a:r>
                  <a:rPr lang="hu-HU" dirty="0" smtClean="0"/>
                  <a:t> is less than one, </a:t>
                </a:r>
                <a:r>
                  <a:rPr lang="hu-HU" dirty="0"/>
                  <a:t>α &lt; 1.</a:t>
                </a:r>
              </a:p>
              <a:p>
                <a:r>
                  <a:rPr lang="en-US" b="1" dirty="0"/>
                  <a:t>binary electrolyte: </a:t>
                </a:r>
                <a:r>
                  <a:rPr lang="en-US" dirty="0"/>
                  <a:t>those electrolytes that contain only two ions in a 1:1 ratio, i.e</a:t>
                </a:r>
                <a:r>
                  <a:rPr lang="en-US" dirty="0" smtClean="0"/>
                  <a:t>.</a:t>
                </a:r>
                <a:r>
                  <a:rPr lang="hu-HU" dirty="0" smtClean="0"/>
                  <a:t>,</a:t>
                </a:r>
                <a:r>
                  <a:rPr lang="en-US" dirty="0" smtClean="0"/>
                  <a:t> </a:t>
                </a:r>
                <a:r>
                  <a:rPr lang="en-US" dirty="0"/>
                  <a:t>their </a:t>
                </a:r>
                <a:r>
                  <a:rPr lang="hu-HU" dirty="0" smtClean="0"/>
                  <a:t>dissolution</a:t>
                </a:r>
                <a:r>
                  <a:rPr lang="en-US" dirty="0" smtClean="0"/>
                  <a:t> </a:t>
                </a:r>
                <a:r>
                  <a:rPr lang="en-US" dirty="0"/>
                  <a:t>and melting result in the same </a:t>
                </a:r>
                <a:r>
                  <a:rPr lang="hu-HU" dirty="0" smtClean="0"/>
                  <a:t>molar</a:t>
                </a:r>
                <a:r>
                  <a:rPr lang="en-US" dirty="0" smtClean="0"/>
                  <a:t> </a:t>
                </a:r>
                <a:r>
                  <a:rPr lang="en-US" dirty="0"/>
                  <a:t>amount of cations and </a:t>
                </a:r>
                <a:r>
                  <a:rPr lang="en-US" dirty="0" smtClean="0"/>
                  <a:t>anions</a:t>
                </a:r>
                <a:r>
                  <a:rPr lang="hu-HU" dirty="0" smtClean="0"/>
                  <a:t>.</a:t>
                </a:r>
                <a:br>
                  <a:rPr lang="hu-HU" dirty="0" smtClean="0"/>
                </a:br>
                <a:r>
                  <a:rPr lang="hu-HU" dirty="0" smtClean="0">
                    <a:latin typeface="Times New Roman" panose="02020603050405020304" pitchFamily="18" charset="0"/>
                    <a:cs typeface="Times New Roman" panose="02020603050405020304" pitchFamily="18" charset="0"/>
                  </a:rPr>
                  <a:t>For example:</a:t>
                </a:r>
                <a:r>
                  <a:rPr lang="hu-HU" i="1" dirty="0">
                    <a:latin typeface="Times New Roman" panose="02020603050405020304" pitchFamily="18" charset="0"/>
                    <a:cs typeface="Times New Roman" panose="02020603050405020304" pitchFamily="18" charset="0"/>
                  </a:rPr>
                  <a:t/>
                </a:r>
                <a:br>
                  <a:rPr lang="hu-HU" i="1" dirty="0">
                    <a:latin typeface="Times New Roman" panose="02020603050405020304" pitchFamily="18" charset="0"/>
                    <a:cs typeface="Times New Roman" panose="020206030504050203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𝐾𝑎𝐴𝑛</m:t>
                        </m:r>
                      </m:e>
                      <m:sub>
                        <m:d>
                          <m:dPr>
                            <m:ctrlPr>
                              <a:rPr lang="hu-HU" i="1">
                                <a:latin typeface="Cambria Math" panose="02040503050406030204" pitchFamily="18" charset="0"/>
                              </a:rPr>
                            </m:ctrlPr>
                          </m:dPr>
                          <m:e>
                            <m:r>
                              <a:rPr lang="hu-HU" i="1">
                                <a:latin typeface="Cambria Math" panose="02040503050406030204" pitchFamily="18" charset="0"/>
                              </a:rPr>
                              <m:t>𝑠</m:t>
                            </m:r>
                          </m:e>
                        </m:d>
                      </m:sub>
                    </m:sSub>
                    <m:r>
                      <a:rPr lang="hu-HU" i="1">
                        <a:latin typeface="Cambria Math" panose="02040503050406030204" pitchFamily="18" charset="0"/>
                      </a:rPr>
                      <m:t>= </m:t>
                    </m:r>
                    <m:sSubSup>
                      <m:sSubSupPr>
                        <m:ctrlPr>
                          <a:rPr lang="hu-HU" i="1">
                            <a:latin typeface="Cambria Math" panose="02040503050406030204" pitchFamily="18" charset="0"/>
                          </a:rPr>
                        </m:ctrlPr>
                      </m:sSubSupPr>
                      <m:e>
                        <m:r>
                          <a:rPr lang="hu-HU" i="1">
                            <a:latin typeface="Cambria Math" panose="02040503050406030204" pitchFamily="18" charset="0"/>
                          </a:rPr>
                          <m:t>𝐾𝑎</m:t>
                        </m:r>
                      </m:e>
                      <m:sub>
                        <m:d>
                          <m:dPr>
                            <m:ctrlPr>
                              <a:rPr lang="hu-HU" i="1">
                                <a:latin typeface="Cambria Math" panose="02040503050406030204" pitchFamily="18" charset="0"/>
                              </a:rPr>
                            </m:ctrlPr>
                          </m:dPr>
                          <m:e>
                            <m:r>
                              <a:rPr lang="hu-HU" i="1">
                                <a:latin typeface="Cambria Math" panose="02040503050406030204" pitchFamily="18" charset="0"/>
                              </a:rPr>
                              <m:t>𝑎𝑞</m:t>
                            </m:r>
                          </m:e>
                        </m:d>
                      </m:sub>
                      <m:sup>
                        <m:r>
                          <a:rPr lang="hu-HU" i="1">
                            <a:latin typeface="Cambria Math" panose="02040503050406030204" pitchFamily="18" charset="0"/>
                          </a:rPr>
                          <m:t>𝑚</m:t>
                        </m:r>
                        <m:r>
                          <a:rPr lang="hu-HU" i="1">
                            <a:latin typeface="Cambria Math" panose="02040503050406030204" pitchFamily="18" charset="0"/>
                          </a:rPr>
                          <m:t>+</m:t>
                        </m:r>
                      </m:sup>
                    </m:sSubSup>
                    <m:r>
                      <a:rPr lang="hu-HU" i="1">
                        <a:latin typeface="Cambria Math" panose="02040503050406030204" pitchFamily="18" charset="0"/>
                      </a:rPr>
                      <m:t>+</m:t>
                    </m:r>
                    <m:sSubSup>
                      <m:sSubSupPr>
                        <m:ctrlPr>
                          <a:rPr lang="hu-HU" i="1">
                            <a:latin typeface="Cambria Math" panose="02040503050406030204" pitchFamily="18" charset="0"/>
                          </a:rPr>
                        </m:ctrlPr>
                      </m:sSubSupPr>
                      <m:e>
                        <m:r>
                          <a:rPr lang="hu-HU" i="1">
                            <a:latin typeface="Cambria Math" panose="02040503050406030204" pitchFamily="18" charset="0"/>
                          </a:rPr>
                          <m:t>𝐴𝑛</m:t>
                        </m:r>
                      </m:e>
                      <m:sub>
                        <m:d>
                          <m:dPr>
                            <m:ctrlPr>
                              <a:rPr lang="hu-HU" i="1">
                                <a:latin typeface="Cambria Math" panose="02040503050406030204" pitchFamily="18" charset="0"/>
                              </a:rPr>
                            </m:ctrlPr>
                          </m:dPr>
                          <m:e>
                            <m:r>
                              <a:rPr lang="hu-HU" i="1">
                                <a:latin typeface="Cambria Math" panose="02040503050406030204" pitchFamily="18" charset="0"/>
                              </a:rPr>
                              <m:t>𝑎𝑞</m:t>
                            </m:r>
                          </m:e>
                        </m:d>
                      </m:sub>
                      <m:sup>
                        <m:r>
                          <a:rPr lang="hu-HU" i="1">
                            <a:latin typeface="Cambria Math" panose="02040503050406030204" pitchFamily="18" charset="0"/>
                          </a:rPr>
                          <m:t>𝑚</m:t>
                        </m:r>
                        <m:r>
                          <a:rPr lang="hu-HU" i="1">
                            <a:latin typeface="Cambria Math" panose="02040503050406030204" pitchFamily="18" charset="0"/>
                          </a:rPr>
                          <m:t>−</m:t>
                        </m:r>
                      </m:sup>
                    </m:sSubSup>
                  </m:oMath>
                </a14:m>
                <a:endParaRPr lang="hu-HU" dirty="0"/>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8655" y="1825624"/>
                <a:ext cx="11554690" cy="4838411"/>
              </a:xfrm>
              <a:blipFill>
                <a:blip r:embed="rId3"/>
                <a:stretch>
                  <a:fillRect l="-949"/>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Electrolytes in aqueous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2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1659367"/>
                <a:ext cx="11554691" cy="5032378"/>
              </a:xfrm>
            </p:spPr>
            <p:txBody>
              <a:bodyPr>
                <a:normAutofit/>
              </a:bodyPr>
              <a:lstStyle/>
              <a:p>
                <a:r>
                  <a:rPr lang="en-US" dirty="0">
                    <a:latin typeface="Times New Roman" panose="02020603050405020304" pitchFamily="18" charset="0"/>
                    <a:cs typeface="Times New Roman" panose="02020603050405020304" pitchFamily="18" charset="0"/>
                  </a:rPr>
                  <a:t>The equilibrium constant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dissociation equilibrium </a:t>
                </a:r>
                <a:r>
                  <a:rPr lang="hu-HU" dirty="0" smtClean="0">
                    <a:latin typeface="Times New Roman" panose="02020603050405020304" pitchFamily="18" charset="0"/>
                    <a:cs typeface="Times New Roman" panose="02020603050405020304" pitchFamily="18" charset="0"/>
                  </a:rPr>
                  <a:t>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weak binary </a:t>
                </a:r>
                <a:r>
                  <a:rPr lang="en-US" dirty="0" smtClean="0">
                    <a:latin typeface="Times New Roman" panose="02020603050405020304" pitchFamily="18" charset="0"/>
                    <a:cs typeface="Times New Roman" panose="02020603050405020304" pitchFamily="18" charset="0"/>
                  </a:rPr>
                  <a:t>electrolytes</a:t>
                </a:r>
                <a:r>
                  <a:rPr lang="hu-HU" dirty="0" smtClean="0">
                    <a:latin typeface="Times New Roman" panose="02020603050405020304" pitchFamily="18" charset="0"/>
                    <a:cs typeface="Times New Roman" panose="02020603050405020304" pitchFamily="18" charset="0"/>
                  </a:rPr>
                  <a:t> can be derived by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using the degree of dissociation and the </a:t>
                </a:r>
                <a:r>
                  <a:rPr lang="en-US" dirty="0" smtClean="0">
                    <a:latin typeface="Times New Roman" panose="02020603050405020304" pitchFamily="18" charset="0"/>
                    <a:cs typeface="Times New Roman" panose="02020603050405020304" pitchFamily="18" charset="0"/>
                  </a:rPr>
                  <a:t>concentration</a:t>
                </a:r>
                <a:r>
                  <a:rPr lang="hu-HU" dirty="0" smtClean="0">
                    <a:latin typeface="Times New Roman" panose="02020603050405020304" pitchFamily="18" charset="0"/>
                    <a:cs typeface="Times New Roman" panose="02020603050405020304" pitchFamily="18" charset="0"/>
                  </a:rPr>
                  <a:t>s.</a:t>
                </a:r>
                <a:r>
                  <a:rPr lang="hu-HU" dirty="0" smtClean="0"/>
                  <a:t> </a:t>
                </a:r>
                <a:r>
                  <a:rPr lang="hu-HU" dirty="0"/>
                  <a:t/>
                </a:r>
                <a:br>
                  <a:rPr lang="hu-HU" dirty="0"/>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𝐾𝑎𝐴𝑛</m:t>
                        </m:r>
                      </m:e>
                      <m:sub>
                        <m:d>
                          <m:dPr>
                            <m:ctrlPr>
                              <a:rPr lang="hu-HU" i="1">
                                <a:latin typeface="Cambria Math" panose="02040503050406030204" pitchFamily="18" charset="0"/>
                              </a:rPr>
                            </m:ctrlPr>
                          </m:dPr>
                          <m:e>
                            <m:r>
                              <a:rPr lang="hu-HU" b="0" i="1" smtClean="0">
                                <a:latin typeface="Cambria Math" panose="02040503050406030204" pitchFamily="18" charset="0"/>
                              </a:rPr>
                              <m:t>𝑎𝑞</m:t>
                            </m:r>
                          </m:e>
                        </m:d>
                      </m:sub>
                    </m:sSub>
                    <m:r>
                      <a:rPr lang="hu-HU" i="1">
                        <a:latin typeface="Cambria Math" panose="02040503050406030204" pitchFamily="18" charset="0"/>
                      </a:rPr>
                      <m:t>= </m:t>
                    </m:r>
                    <m:sSubSup>
                      <m:sSubSupPr>
                        <m:ctrlPr>
                          <a:rPr lang="hu-HU" i="1">
                            <a:latin typeface="Cambria Math" panose="02040503050406030204" pitchFamily="18" charset="0"/>
                          </a:rPr>
                        </m:ctrlPr>
                      </m:sSubSupPr>
                      <m:e>
                        <m:r>
                          <a:rPr lang="hu-HU" i="1">
                            <a:latin typeface="Cambria Math" panose="02040503050406030204" pitchFamily="18" charset="0"/>
                          </a:rPr>
                          <m:t>𝐾𝑎</m:t>
                        </m:r>
                      </m:e>
                      <m:sub>
                        <m:d>
                          <m:dPr>
                            <m:ctrlPr>
                              <a:rPr lang="hu-HU" i="1">
                                <a:latin typeface="Cambria Math" panose="02040503050406030204" pitchFamily="18" charset="0"/>
                              </a:rPr>
                            </m:ctrlPr>
                          </m:dPr>
                          <m:e>
                            <m:r>
                              <a:rPr lang="hu-HU" i="1">
                                <a:latin typeface="Cambria Math" panose="02040503050406030204" pitchFamily="18" charset="0"/>
                              </a:rPr>
                              <m:t>𝑎𝑞</m:t>
                            </m:r>
                          </m:e>
                        </m:d>
                      </m:sub>
                      <m:sup>
                        <m:r>
                          <a:rPr lang="hu-HU" i="1">
                            <a:latin typeface="Cambria Math" panose="02040503050406030204" pitchFamily="18" charset="0"/>
                          </a:rPr>
                          <m:t>𝑚</m:t>
                        </m:r>
                        <m:r>
                          <a:rPr lang="hu-HU" i="1">
                            <a:latin typeface="Cambria Math" panose="02040503050406030204" pitchFamily="18" charset="0"/>
                          </a:rPr>
                          <m:t>+</m:t>
                        </m:r>
                      </m:sup>
                    </m:sSubSup>
                    <m:r>
                      <a:rPr lang="hu-HU" i="1">
                        <a:latin typeface="Cambria Math" panose="02040503050406030204" pitchFamily="18" charset="0"/>
                      </a:rPr>
                      <m:t>+</m:t>
                    </m:r>
                    <m:sSubSup>
                      <m:sSubSupPr>
                        <m:ctrlPr>
                          <a:rPr lang="hu-HU" i="1">
                            <a:latin typeface="Cambria Math" panose="02040503050406030204" pitchFamily="18" charset="0"/>
                          </a:rPr>
                        </m:ctrlPr>
                      </m:sSubSupPr>
                      <m:e>
                        <m:r>
                          <a:rPr lang="hu-HU" i="1">
                            <a:latin typeface="Cambria Math" panose="02040503050406030204" pitchFamily="18" charset="0"/>
                          </a:rPr>
                          <m:t>𝐴𝑛</m:t>
                        </m:r>
                      </m:e>
                      <m:sub>
                        <m:d>
                          <m:dPr>
                            <m:ctrlPr>
                              <a:rPr lang="hu-HU" i="1">
                                <a:latin typeface="Cambria Math" panose="02040503050406030204" pitchFamily="18" charset="0"/>
                              </a:rPr>
                            </m:ctrlPr>
                          </m:dPr>
                          <m:e>
                            <m:r>
                              <a:rPr lang="hu-HU" i="1">
                                <a:latin typeface="Cambria Math" panose="02040503050406030204" pitchFamily="18" charset="0"/>
                              </a:rPr>
                              <m:t>𝑎𝑞</m:t>
                            </m:r>
                          </m:e>
                        </m:d>
                      </m:sub>
                      <m:sup>
                        <m:r>
                          <a:rPr lang="hu-HU" i="1">
                            <a:latin typeface="Cambria Math" panose="02040503050406030204" pitchFamily="18" charset="0"/>
                          </a:rPr>
                          <m:t>𝑚</m:t>
                        </m:r>
                        <m:r>
                          <a:rPr lang="hu-HU" i="1">
                            <a:latin typeface="Cambria Math" panose="02040503050406030204" pitchFamily="18" charset="0"/>
                          </a:rPr>
                          <m:t>−</m:t>
                        </m:r>
                      </m:sup>
                    </m:sSubSup>
                  </m:oMath>
                </a14:m>
                <a:endParaRPr lang="hu-HU" dirty="0">
                  <a:latin typeface="Times New Roman" panose="02020603050405020304" pitchFamily="18" charset="0"/>
                  <a:cs typeface="Times New Roman" panose="02020603050405020304" pitchFamily="18" charset="0"/>
                </a:endParaRPr>
              </a:p>
              <a:p>
                <a:pPr>
                  <a:spcBef>
                    <a:spcPts val="9000"/>
                  </a:spcBef>
                </a:pPr>
                <a:r>
                  <a:rPr lang="hu-HU" dirty="0" smtClean="0">
                    <a:latin typeface="Times New Roman" panose="02020603050405020304" pitchFamily="18" charset="0"/>
                    <a:cs typeface="Times New Roman" panose="02020603050405020304" pitchFamily="18" charset="0"/>
                  </a:rPr>
                  <a:t>This is called </a:t>
                </a:r>
                <a:r>
                  <a:rPr lang="en-US" dirty="0" smtClean="0">
                    <a:latin typeface="Times New Roman" panose="02020603050405020304" pitchFamily="18" charset="0"/>
                    <a:cs typeface="Times New Roman" panose="02020603050405020304" pitchFamily="18" charset="0"/>
                  </a:rPr>
                  <a:t>Ostwald's </a:t>
                </a:r>
                <a:r>
                  <a:rPr lang="en-US" dirty="0">
                    <a:latin typeface="Times New Roman" panose="02020603050405020304" pitchFamily="18" charset="0"/>
                    <a:cs typeface="Times New Roman" panose="02020603050405020304" pitchFamily="18" charset="0"/>
                  </a:rPr>
                  <a:t>dilution law</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equilibria of binary electrolytes are </a:t>
                </a:r>
                <a:r>
                  <a:rPr lang="en-US" dirty="0" smtClean="0">
                    <a:latin typeface="Times New Roman" panose="02020603050405020304" pitchFamily="18" charset="0"/>
                    <a:cs typeface="Times New Roman" panose="02020603050405020304" pitchFamily="18" charset="0"/>
                  </a:rPr>
                  <a:t>important </a:t>
                </a:r>
                <a:r>
                  <a:rPr lang="en-US" dirty="0">
                    <a:latin typeface="Times New Roman" panose="02020603050405020304" pitchFamily="18" charset="0"/>
                    <a:cs typeface="Times New Roman" panose="02020603050405020304" pitchFamily="18" charset="0"/>
                  </a:rPr>
                  <a:t>because the dissociation equilibria of non-binary electrolytes </a:t>
                </a:r>
                <a:r>
                  <a:rPr lang="hu-HU" dirty="0" smtClean="0">
                    <a:latin typeface="Times New Roman" panose="02020603050405020304" pitchFamily="18" charset="0"/>
                    <a:cs typeface="Times New Roman" panose="02020603050405020304" pitchFamily="18" charset="0"/>
                  </a:rPr>
                  <a:t>do not take place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a single step, but in several </a:t>
                </a:r>
                <a:r>
                  <a:rPr lang="hu-HU" dirty="0" smtClean="0">
                    <a:latin typeface="Times New Roman" panose="02020603050405020304" pitchFamily="18" charset="0"/>
                    <a:cs typeface="Times New Roman" panose="02020603050405020304" pitchFamily="18" charset="0"/>
                  </a:rPr>
                  <a:t>subsequent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binary </a:t>
                </a:r>
                <a:r>
                  <a:rPr lang="en-US" dirty="0" smtClean="0">
                    <a:latin typeface="Times New Roman" panose="02020603050405020304" pitchFamily="18" charset="0"/>
                    <a:cs typeface="Times New Roman" panose="02020603050405020304" pitchFamily="18" charset="0"/>
                  </a:rPr>
                  <a:t>steps</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ypical</a:t>
                </a:r>
                <a:r>
                  <a:rPr lang="en-US" dirty="0" smtClean="0">
                    <a:latin typeface="Times New Roman" panose="02020603050405020304" pitchFamily="18" charset="0"/>
                    <a:cs typeface="Times New Roman" panose="02020603050405020304" pitchFamily="18" charset="0"/>
                  </a:rPr>
                  <a:t> example</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are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dissociation of </a:t>
                </a:r>
                <a:r>
                  <a:rPr lang="hu-HU" dirty="0" smtClean="0">
                    <a:latin typeface="Times New Roman" panose="02020603050405020304" pitchFamily="18" charset="0"/>
                    <a:cs typeface="Times New Roman" panose="02020603050405020304" pitchFamily="18" charset="0"/>
                  </a:rPr>
                  <a:t>multivalent</a:t>
                </a:r>
                <a:r>
                  <a:rPr lang="en-US" dirty="0" smtClean="0">
                    <a:latin typeface="Times New Roman" panose="02020603050405020304" pitchFamily="18" charset="0"/>
                    <a:cs typeface="Times New Roman" panose="02020603050405020304" pitchFamily="18" charset="0"/>
                  </a:rPr>
                  <a:t> acids</a:t>
                </a:r>
                <a:r>
                  <a:rPr lang="hu-HU" dirty="0" smtClean="0">
                    <a:latin typeface="Times New Roman" panose="02020603050405020304" pitchFamily="18" charset="0"/>
                    <a:cs typeface="Times New Roman" panose="02020603050405020304" pitchFamily="18" charset="0"/>
                  </a:rPr>
                  <a:t>, such as </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PO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H</a:t>
                </a:r>
                <a:r>
                  <a:rPr lang="hu-HU" baseline="-25000" dirty="0" smtClean="0">
                    <a:latin typeface="Times New Roman" panose="02020603050405020304" pitchFamily="18" charset="0"/>
                    <a:cs typeface="Times New Roman" panose="02020603050405020304" pitchFamily="18" charset="0"/>
                  </a:rPr>
                  <a:t>2</a:t>
                </a:r>
                <a:r>
                  <a:rPr lang="hu-HU" dirty="0" smtClean="0">
                    <a:latin typeface="Times New Roman" panose="02020603050405020304" pitchFamily="18" charset="0"/>
                    <a:cs typeface="Times New Roman" panose="02020603050405020304" pitchFamily="18" charset="0"/>
                  </a:rPr>
                  <a:t>SO</a:t>
                </a:r>
                <a:r>
                  <a:rPr lang="hu-HU" baseline="-25000" dirty="0" smtClean="0">
                    <a:latin typeface="Times New Roman" panose="02020603050405020304" pitchFamily="18" charset="0"/>
                    <a:cs typeface="Times New Roman" panose="02020603050405020304" pitchFamily="18" charset="0"/>
                  </a:rPr>
                  <a:t>4</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32509" y="1659367"/>
                <a:ext cx="11554691" cy="5032378"/>
              </a:xfrm>
              <a:blipFill>
                <a:blip r:embed="rId3"/>
                <a:stretch>
                  <a:fillRect l="-950" t="-2058" b="-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2221CCB1-CD07-4096-B6C7-6917046C08D3}"/>
                  </a:ext>
                </a:extLst>
              </p:cNvPr>
              <p:cNvSpPr txBox="1"/>
              <p:nvPr/>
            </p:nvSpPr>
            <p:spPr>
              <a:xfrm>
                <a:off x="692732" y="3387428"/>
                <a:ext cx="10819051" cy="9644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𝑐</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Sup>
                                <m:sSubSupPr>
                                  <m:ctrlPr>
                                    <a:rPr lang="hu-HU" sz="2800" i="1">
                                      <a:latin typeface="Cambria Math" panose="02040503050406030204" pitchFamily="18" charset="0"/>
                                    </a:rPr>
                                  </m:ctrlPr>
                                </m:sSubSupPr>
                                <m:e>
                                  <m:r>
                                    <a:rPr lang="hu-HU" sz="2800" i="1">
                                      <a:latin typeface="Cambria Math" panose="02040503050406030204" pitchFamily="18" charset="0"/>
                                    </a:rPr>
                                    <m:t>𝐾𝑎</m:t>
                                  </m:r>
                                </m:e>
                                <m:sub/>
                                <m:sup>
                                  <m:r>
                                    <a:rPr lang="hu-HU" sz="2800" i="1">
                                      <a:latin typeface="Cambria Math" panose="02040503050406030204" pitchFamily="18" charset="0"/>
                                    </a:rPr>
                                    <m:t>𝑚</m:t>
                                  </m:r>
                                  <m:r>
                                    <a:rPr lang="hu-HU" sz="2800" i="1">
                                      <a:latin typeface="Cambria Math" panose="02040503050406030204" pitchFamily="18" charset="0"/>
                                    </a:rPr>
                                    <m:t>+</m:t>
                                  </m:r>
                                </m:sup>
                              </m:sSubSup>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bSup>
                                <m:sSubSupPr>
                                  <m:ctrlPr>
                                    <a:rPr lang="hu-HU" sz="2800" i="1">
                                      <a:latin typeface="Cambria Math" panose="02040503050406030204" pitchFamily="18" charset="0"/>
                                    </a:rPr>
                                  </m:ctrlPr>
                                </m:sSubSupPr>
                                <m:e>
                                  <m:r>
                                    <a:rPr lang="hu-HU" sz="2800" i="1">
                                      <a:latin typeface="Cambria Math" panose="02040503050406030204" pitchFamily="18" charset="0"/>
                                    </a:rPr>
                                    <m:t>𝐴𝑛</m:t>
                                  </m:r>
                                </m:e>
                                <m:sub/>
                                <m:sup>
                                  <m:r>
                                    <a:rPr lang="hu-HU" sz="2800" i="1">
                                      <a:latin typeface="Cambria Math" panose="02040503050406030204" pitchFamily="18" charset="0"/>
                                    </a:rPr>
                                    <m:t>𝑚</m:t>
                                  </m:r>
                                  <m:r>
                                    <a:rPr lang="hu-HU" sz="2800" i="1">
                                      <a:latin typeface="Cambria Math" panose="02040503050406030204" pitchFamily="18" charset="0"/>
                                    </a:rPr>
                                    <m:t>−</m:t>
                                  </m:r>
                                </m:sup>
                              </m:sSubSup>
                            </m:e>
                          </m:d>
                        </m:num>
                        <m:den>
                          <m:d>
                            <m:dPr>
                              <m:begChr m:val="["/>
                              <m:endChr m:val="]"/>
                              <m:ctrlPr>
                                <a:rPr lang="hu-HU" sz="2800" b="0" i="1" smtClean="0">
                                  <a:latin typeface="Cambria Math" panose="02040503050406030204" pitchFamily="18" charset="0"/>
                                </a:rPr>
                              </m:ctrlPr>
                            </m:dPr>
                            <m:e>
                              <m:r>
                                <a:rPr lang="hu-HU" sz="2800" i="1">
                                  <a:latin typeface="Cambria Math" panose="02040503050406030204" pitchFamily="18" charset="0"/>
                                </a:rPr>
                                <m:t>𝐾𝑎𝐴𝑛</m:t>
                              </m:r>
                            </m:e>
                          </m:d>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m:t>
                              </m:r>
                            </m:e>
                            <m:sup>
                              <m:r>
                                <a:rPr lang="hu-HU" sz="2800" b="0" i="1" smtClean="0">
                                  <a:latin typeface="Cambria Math" panose="02040503050406030204" pitchFamily="18" charset="0"/>
                                  <a:ea typeface="Cambria Math" panose="02040503050406030204" pitchFamily="18" charset="0"/>
                                </a:rPr>
                                <m:t>𝑜</m:t>
                              </m:r>
                            </m:sup>
                          </m:sSup>
                        </m:den>
                      </m:f>
                      <m:r>
                        <a:rPr lang="hu-HU" sz="2800" b="0" i="1" smtClean="0">
                          <a:latin typeface="Cambria Math" panose="02040503050406030204" pitchFamily="18" charset="0"/>
                        </a:rPr>
                        <m:t>= </m:t>
                      </m:r>
                      <m:f>
                        <m:fPr>
                          <m:ctrlPr>
                            <a:rPr lang="hu-HU" sz="2800" b="0" i="1" smtClean="0">
                              <a:latin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𝛼</m:t>
                          </m:r>
                          <m:r>
                            <a:rPr lang="hu-HU" sz="2800" b="0" i="1" smtClean="0">
                              <a:latin typeface="Cambria Math" panose="02040503050406030204" pitchFamily="18" charset="0"/>
                              <a:ea typeface="Cambria Math" panose="02040503050406030204" pitchFamily="18" charset="0"/>
                            </a:rPr>
                            <m:t>𝑐</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𝛼</m:t>
                          </m:r>
                          <m:r>
                            <a:rPr lang="hu-HU" sz="2800" b="0" i="1" smtClean="0">
                              <a:latin typeface="Cambria Math" panose="02040503050406030204" pitchFamily="18" charset="0"/>
                              <a:ea typeface="Cambria Math" panose="02040503050406030204" pitchFamily="18" charset="0"/>
                            </a:rPr>
                            <m:t>𝑐</m:t>
                          </m:r>
                        </m:num>
                        <m:den>
                          <m:d>
                            <m:dPr>
                              <m:ctrlPr>
                                <a:rPr lang="hu-HU" sz="2800" b="0" i="1" smtClean="0">
                                  <a:latin typeface="Cambria Math" panose="02040503050406030204" pitchFamily="18" charset="0"/>
                                </a:rPr>
                              </m:ctrlPr>
                            </m:dPr>
                            <m:e>
                              <m:r>
                                <a:rPr lang="hu-HU" sz="2800" b="0" i="1" smtClean="0">
                                  <a:latin typeface="Cambria Math" panose="02040503050406030204" pitchFamily="18" charset="0"/>
                                </a:rPr>
                                <m:t>𝑐</m:t>
                              </m:r>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𝛼</m:t>
                              </m:r>
                              <m:r>
                                <a:rPr lang="hu-HU" sz="2800" b="0" i="1" smtClean="0">
                                  <a:latin typeface="Cambria Math" panose="02040503050406030204" pitchFamily="18" charset="0"/>
                                  <a:ea typeface="Cambria Math" panose="02040503050406030204" pitchFamily="18" charset="0"/>
                                </a:rPr>
                                <m:t>𝑐</m:t>
                              </m:r>
                            </m:e>
                          </m:d>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𝑐</m:t>
                              </m:r>
                            </m:e>
                            <m:sup>
                              <m:r>
                                <a:rPr lang="hu-HU" sz="2800" i="1">
                                  <a:latin typeface="Cambria Math" panose="02040503050406030204" pitchFamily="18" charset="0"/>
                                  <a:ea typeface="Cambria Math" panose="02040503050406030204" pitchFamily="18" charset="0"/>
                                </a:rPr>
                                <m:t>𝑜</m:t>
                              </m:r>
                            </m:sup>
                          </m:sSup>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𝛼</m:t>
                              </m:r>
                            </m:e>
                            <m:sup>
                              <m:r>
                                <a:rPr lang="hu-HU" sz="2800" b="0" i="1" smtClean="0">
                                  <a:latin typeface="Cambria Math" panose="02040503050406030204" pitchFamily="18" charset="0"/>
                                </a:rPr>
                                <m:t>2</m:t>
                              </m:r>
                            </m:sup>
                          </m:sSup>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𝑐</m:t>
                              </m:r>
                            </m:e>
                            <m:sup>
                              <m:r>
                                <a:rPr lang="hu-HU" sz="2800" b="0" i="1" smtClean="0">
                                  <a:latin typeface="Cambria Math" panose="02040503050406030204" pitchFamily="18" charset="0"/>
                                </a:rPr>
                                <m:t>2</m:t>
                              </m:r>
                            </m:sup>
                          </m:sSup>
                        </m:num>
                        <m:den>
                          <m:r>
                            <a:rPr lang="hu-HU" sz="2800" b="0" i="1" smtClean="0">
                              <a:latin typeface="Cambria Math" panose="02040503050406030204" pitchFamily="18" charset="0"/>
                            </a:rPr>
                            <m:t>𝑐</m:t>
                          </m:r>
                          <m:d>
                            <m:dPr>
                              <m:ctrlPr>
                                <a:rPr lang="hu-HU" sz="2800" b="0" i="1" smtClean="0">
                                  <a:latin typeface="Cambria Math" panose="02040503050406030204" pitchFamily="18" charset="0"/>
                                </a:rPr>
                              </m:ctrlPr>
                            </m:dPr>
                            <m:e>
                              <m:r>
                                <a:rPr lang="hu-HU" sz="2800" b="0" i="1" smtClean="0">
                                  <a:latin typeface="Cambria Math" panose="02040503050406030204" pitchFamily="18" charset="0"/>
                                </a:rPr>
                                <m:t>1−</m:t>
                              </m:r>
                              <m:r>
                                <a:rPr lang="hu-HU" sz="2800" b="0" i="1" smtClean="0">
                                  <a:latin typeface="Cambria Math" panose="02040503050406030204" pitchFamily="18" charset="0"/>
                                  <a:ea typeface="Cambria Math" panose="02040503050406030204" pitchFamily="18" charset="0"/>
                                </a:rPr>
                                <m:t>𝛼</m:t>
                              </m:r>
                            </m:e>
                          </m:d>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𝑐</m:t>
                              </m:r>
                            </m:e>
                            <m:sup>
                              <m:r>
                                <a:rPr lang="hu-HU" sz="2800" i="1">
                                  <a:latin typeface="Cambria Math" panose="02040503050406030204" pitchFamily="18" charset="0"/>
                                  <a:ea typeface="Cambria Math" panose="02040503050406030204" pitchFamily="18" charset="0"/>
                                </a:rPr>
                                <m:t>𝑜</m:t>
                              </m:r>
                            </m:sup>
                          </m:sSup>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sSup>
                            <m:sSupPr>
                              <m:ctrlPr>
                                <a:rPr lang="hu-HU" sz="2800" i="1">
                                  <a:latin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𝛼</m:t>
                              </m:r>
                            </m:e>
                            <m:sup>
                              <m:r>
                                <a:rPr lang="hu-HU" sz="2800" i="1">
                                  <a:latin typeface="Cambria Math" panose="02040503050406030204" pitchFamily="18" charset="0"/>
                                </a:rPr>
                                <m:t>2</m:t>
                              </m:r>
                            </m:sup>
                          </m:sSup>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sSup>
                        </m:num>
                        <m:den>
                          <m:d>
                            <m:dPr>
                              <m:ctrlPr>
                                <a:rPr lang="hu-HU" sz="2800" i="1">
                                  <a:latin typeface="Cambria Math" panose="02040503050406030204" pitchFamily="18" charset="0"/>
                                </a:rPr>
                              </m:ctrlPr>
                            </m:dPr>
                            <m:e>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𝛼</m:t>
                              </m:r>
                            </m:e>
                          </m:d>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𝑐</m:t>
                              </m:r>
                            </m:e>
                            <m:sup>
                              <m:r>
                                <a:rPr lang="hu-HU" sz="2800" i="1">
                                  <a:latin typeface="Cambria Math" panose="02040503050406030204" pitchFamily="18" charset="0"/>
                                  <a:ea typeface="Cambria Math" panose="02040503050406030204" pitchFamily="18" charset="0"/>
                                </a:rPr>
                                <m:t>𝑜</m:t>
                              </m:r>
                            </m:sup>
                          </m:sSup>
                        </m:den>
                      </m:f>
                    </m:oMath>
                  </m:oMathPara>
                </a14:m>
                <a:endParaRPr lang="hu-HU" sz="2800" dirty="0"/>
              </a:p>
            </p:txBody>
          </p:sp>
        </mc:Choice>
        <mc:Fallback xmlns="">
          <p:sp>
            <p:nvSpPr>
              <p:cNvPr id="4" name="Szövegdoboz 3">
                <a:extLst>
                  <a:ext uri="{FF2B5EF4-FFF2-40B4-BE49-F238E27FC236}">
                    <a16:creationId xmlns:a16="http://schemas.microsoft.com/office/drawing/2014/main" id="{2221CCB1-CD07-4096-B6C7-6917046C08D3}"/>
                  </a:ext>
                </a:extLst>
              </p:cNvPr>
              <p:cNvSpPr txBox="1">
                <a:spLocks noRot="1" noChangeAspect="1" noMove="1" noResize="1" noEditPoints="1" noAdjustHandles="1" noChangeArrowheads="1" noChangeShapeType="1" noTextEdit="1"/>
              </p:cNvSpPr>
              <p:nvPr/>
            </p:nvSpPr>
            <p:spPr>
              <a:xfrm>
                <a:off x="692732" y="3387428"/>
                <a:ext cx="10819051" cy="964495"/>
              </a:xfrm>
              <a:prstGeom prst="rect">
                <a:avLst/>
              </a:prstGeom>
              <a:blipFill>
                <a:blip r:embed="rId4"/>
                <a:stretch>
                  <a:fillRect/>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Electrolytes in aqueous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51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Chemical reactions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825625"/>
            <a:ext cx="11582400" cy="4830008"/>
          </a:xfrm>
        </p:spPr>
        <p:txBody>
          <a:bodyPr>
            <a:normAutofit/>
          </a:bodyPr>
          <a:lstStyle/>
          <a:p>
            <a:r>
              <a:rPr lang="en-US" dirty="0">
                <a:latin typeface="Times New Roman" panose="02020603050405020304" pitchFamily="18" charset="0"/>
                <a:cs typeface="Times New Roman" panose="02020603050405020304" pitchFamily="18" charset="0"/>
              </a:rPr>
              <a:t>So far, </a:t>
            </a:r>
            <a:r>
              <a:rPr lang="hu-HU" dirty="0" smtClean="0">
                <a:latin typeface="Times New Roman" panose="02020603050405020304" pitchFamily="18" charset="0"/>
                <a:cs typeface="Times New Roman" panose="02020603050405020304" pitchFamily="18" charset="0"/>
              </a:rPr>
              <a:t>it was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assumed that chemical reactions take place </a:t>
            </a:r>
            <a:r>
              <a:rPr lang="hu-HU" dirty="0" smtClean="0">
                <a:latin typeface="Times New Roman" panose="02020603050405020304" pitchFamily="18" charset="0"/>
                <a:cs typeface="Times New Roman" panose="02020603050405020304" pitchFamily="18" charset="0"/>
              </a:rPr>
              <a:t>in one way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are</a:t>
            </a:r>
            <a:r>
              <a:rPr lang="hu-HU" dirty="0" smtClean="0">
                <a:latin typeface="Times New Roman" panose="02020603050405020304" pitchFamily="18" charset="0"/>
                <a:cs typeface="Times New Roman" panose="02020603050405020304" pitchFamily="18" charset="0"/>
              </a:rPr>
              <a:t> completely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transformed into </a:t>
            </a:r>
            <a:r>
              <a:rPr lang="en-US" dirty="0" smtClean="0">
                <a:latin typeface="Times New Roman" panose="02020603050405020304" pitchFamily="18" charset="0"/>
                <a:cs typeface="Times New Roman" panose="02020603050405020304" pitchFamily="18" charset="0"/>
              </a:rPr>
              <a:t>products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H</a:t>
            </a:r>
            <a:r>
              <a:rPr lang="en-US" dirty="0" err="1" smtClean="0">
                <a:latin typeface="Times New Roman" panose="02020603050405020304" pitchFamily="18" charset="0"/>
                <a:cs typeface="Times New Roman" panose="02020603050405020304" pitchFamily="18" charset="0"/>
              </a:rPr>
              <a:t>owever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opposite experiences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were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observed</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pPr marL="3048000" lvl="1"/>
            <a:r>
              <a:rPr lang="hu-HU" dirty="0">
                <a:latin typeface="Times New Roman" panose="02020603050405020304" pitchFamily="18" charset="0"/>
                <a:cs typeface="Times New Roman" panose="02020603050405020304" pitchFamily="18" charset="0"/>
              </a:rPr>
              <a:t>C.L</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Bertolett </a:t>
            </a:r>
            <a:r>
              <a:rPr lang="hu-HU" dirty="0">
                <a:latin typeface="Times New Roman" panose="02020603050405020304" pitchFamily="18" charset="0"/>
                <a:cs typeface="Times New Roman" panose="02020603050405020304" pitchFamily="18" charset="0"/>
              </a:rPr>
              <a:t>→ 1803 </a:t>
            </a:r>
            <a:r>
              <a:rPr lang="hu-HU" dirty="0" smtClean="0">
                <a:latin typeface="Times New Roman" panose="02020603050405020304" pitchFamily="18" charset="0"/>
                <a:cs typeface="Times New Roman" panose="02020603050405020304" pitchFamily="18" charset="0"/>
              </a:rPr>
              <a:t>Two-ways </a:t>
            </a:r>
            <a:r>
              <a:rPr lang="hu-HU" dirty="0" err="1" smtClean="0">
                <a:latin typeface="Times New Roman" panose="02020603050405020304" pitchFamily="18" charset="0"/>
                <a:cs typeface="Times New Roman" panose="02020603050405020304" pitchFamily="18" charset="0"/>
              </a:rPr>
              <a:t>reactions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exist</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pPr marL="3048000" lvl="1"/>
            <a:r>
              <a:rPr lang="hu-HU" dirty="0">
                <a:latin typeface="Times New Roman" panose="02020603050405020304" pitchFamily="18" charset="0"/>
                <a:cs typeface="Times New Roman" panose="02020603050405020304" pitchFamily="18" charset="0"/>
              </a:rPr>
              <a:t>C.M</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Guldberg </a:t>
            </a:r>
            <a:r>
              <a:rPr lang="hu-HU" dirty="0">
                <a:latin typeface="Times New Roman" panose="02020603050405020304" pitchFamily="18" charset="0"/>
                <a:cs typeface="Times New Roman" panose="02020603050405020304" pitchFamily="18" charset="0"/>
              </a:rPr>
              <a:t>és P</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Waage </a:t>
            </a:r>
            <a:r>
              <a:rPr lang="hu-HU" dirty="0">
                <a:latin typeface="Times New Roman" panose="02020603050405020304" pitchFamily="18" charset="0"/>
                <a:cs typeface="Times New Roman" panose="02020603050405020304" pitchFamily="18" charset="0"/>
              </a:rPr>
              <a:t>→ 1865 </a:t>
            </a: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law of mass </a:t>
            </a:r>
            <a:r>
              <a:rPr lang="en-US" dirty="0" smtClean="0">
                <a:latin typeface="Times New Roman" panose="02020603050405020304" pitchFamily="18" charset="0"/>
                <a:cs typeface="Times New Roman" panose="02020603050405020304" pitchFamily="18" charset="0"/>
              </a:rPr>
              <a:t>action</a:t>
            </a:r>
            <a:r>
              <a:rPr lang="hu-HU" dirty="0" smtClean="0">
                <a:latin typeface="Times New Roman" panose="02020603050405020304" pitchFamily="18" charset="0"/>
                <a:cs typeface="Times New Roman" panose="02020603050405020304" pitchFamily="18" charset="0"/>
              </a:rPr>
              <a:t> is created</a:t>
            </a:r>
            <a:r>
              <a:rPr lang="hu-H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explaining </a:t>
            </a:r>
            <a:r>
              <a:rPr lang="en-US" dirty="0">
                <a:latin typeface="Times New Roman" panose="02020603050405020304" pitchFamily="18" charset="0"/>
                <a:cs typeface="Times New Roman" panose="02020603050405020304" pitchFamily="18" charset="0"/>
              </a:rPr>
              <a:t>equilibrium </a:t>
            </a:r>
            <a:r>
              <a:rPr lang="hu-HU" dirty="0" smtClean="0">
                <a:latin typeface="Times New Roman" panose="02020603050405020304" pitchFamily="18" charset="0"/>
                <a:cs typeface="Times New Roman" panose="02020603050405020304" pitchFamily="18" charset="0"/>
              </a:rPr>
              <a:t>on the basis 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reaction rates, and introduce the equilibrium </a:t>
            </a:r>
            <a:r>
              <a:rPr lang="en-US" dirty="0" smtClean="0">
                <a:latin typeface="Times New Roman" panose="02020603050405020304" pitchFamily="18" charset="0"/>
                <a:cs typeface="Times New Roman" panose="02020603050405020304" pitchFamily="18" charset="0"/>
              </a:rPr>
              <a:t>constant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3048000" lvl="1"/>
            <a:r>
              <a:rPr lang="hu-HU" dirty="0">
                <a:latin typeface="Times New Roman" panose="02020603050405020304" pitchFamily="18" charset="0"/>
                <a:cs typeface="Times New Roman" panose="02020603050405020304" pitchFamily="18" charset="0"/>
              </a:rPr>
              <a:t>J.H</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van’t </a:t>
            </a:r>
            <a:r>
              <a:rPr lang="hu-HU" dirty="0">
                <a:latin typeface="Times New Roman" panose="02020603050405020304" pitchFamily="18" charset="0"/>
                <a:cs typeface="Times New Roman" panose="02020603050405020304" pitchFamily="18" charset="0"/>
              </a:rPr>
              <a:t>Hoff → 1884 </a:t>
            </a:r>
            <a:r>
              <a:rPr lang="hu-HU" dirty="0" smtClean="0">
                <a:latin typeface="Times New Roman" panose="02020603050405020304" pitchFamily="18" charset="0"/>
                <a:cs typeface="Times New Roman" panose="02020603050405020304" pitchFamily="18" charset="0"/>
              </a:rPr>
              <a:t>He gave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relation </a:t>
            </a:r>
            <a:r>
              <a:rPr lang="hu-HU" dirty="0" err="1" smtClean="0">
                <a:latin typeface="Times New Roman" panose="02020603050405020304" pitchFamily="18" charset="0"/>
                <a:cs typeface="Times New Roman" panose="02020603050405020304" pitchFamily="18" charset="0"/>
              </a:rPr>
              <a:t>for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temperature dependence of the equilibrium </a:t>
            </a:r>
            <a:r>
              <a:rPr lang="en-US" dirty="0" smtClean="0">
                <a:latin typeface="Times New Roman" panose="02020603050405020304" pitchFamily="18" charset="0"/>
                <a:cs typeface="Times New Roman" panose="02020603050405020304" pitchFamily="18" charset="0"/>
              </a:rPr>
              <a:t>constant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3048000" lvl="1"/>
            <a:r>
              <a:rPr lang="hu-HU" dirty="0">
                <a:latin typeface="Times New Roman" panose="02020603050405020304" pitchFamily="18" charset="0"/>
                <a:cs typeface="Times New Roman" panose="02020603050405020304" pitchFamily="18" charset="0"/>
              </a:rPr>
              <a:t>H.L</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Le </a:t>
            </a:r>
            <a:r>
              <a:rPr lang="hu-HU" dirty="0">
                <a:latin typeface="Times New Roman" panose="02020603050405020304" pitchFamily="18" charset="0"/>
                <a:cs typeface="Times New Roman" panose="02020603050405020304" pitchFamily="18" charset="0"/>
              </a:rPr>
              <a:t>Chatelier →1884 </a:t>
            </a:r>
            <a:r>
              <a:rPr lang="en-US" dirty="0">
                <a:latin typeface="Times New Roman" panose="02020603050405020304" pitchFamily="18" charset="0"/>
                <a:cs typeface="Times New Roman" panose="02020603050405020304" pitchFamily="18" charset="0"/>
              </a:rPr>
              <a:t>Development of a general principle on the effect of </a:t>
            </a:r>
            <a:r>
              <a:rPr lang="hu-HU" dirty="0" err="1" smtClean="0">
                <a:latin typeface="Times New Roman" panose="02020603050405020304" pitchFamily="18" charset="0"/>
                <a:cs typeface="Times New Roman" panose="02020603050405020304" pitchFamily="18" charset="0"/>
              </a:rPr>
              <a:t>experimental</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factors </a:t>
            </a:r>
            <a:r>
              <a:rPr lang="hu-HU" dirty="0" err="1" smtClean="0">
                <a:latin typeface="Times New Roman" panose="02020603050405020304" pitchFamily="18" charset="0"/>
                <a:cs typeface="Times New Roman" panose="02020603050405020304" pitchFamily="18" charset="0"/>
              </a:rPr>
              <a:t>on</a:t>
            </a:r>
            <a:r>
              <a:rPr lang="en-US"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equilibrium</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processes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grpSp>
        <p:nvGrpSpPr>
          <p:cNvPr id="8" name="Csoportba foglalás 7">
            <a:extLst>
              <a:ext uri="{FF2B5EF4-FFF2-40B4-BE49-F238E27FC236}">
                <a16:creationId xmlns:a16="http://schemas.microsoft.com/office/drawing/2014/main" id="{8E3C97FF-4E56-49DE-91C8-EE97D813B671}"/>
              </a:ext>
            </a:extLst>
          </p:cNvPr>
          <p:cNvGrpSpPr>
            <a:grpSpLocks noChangeAspect="1"/>
          </p:cNvGrpSpPr>
          <p:nvPr/>
        </p:nvGrpSpPr>
        <p:grpSpPr>
          <a:xfrm>
            <a:off x="455199" y="3336242"/>
            <a:ext cx="2436535" cy="3240000"/>
            <a:chOff x="335280" y="3291273"/>
            <a:chExt cx="2682240" cy="3566727"/>
          </a:xfrm>
        </p:grpSpPr>
        <p:pic>
          <p:nvPicPr>
            <p:cNvPr id="6" name="Kép 5">
              <a:extLst>
                <a:ext uri="{FF2B5EF4-FFF2-40B4-BE49-F238E27FC236}">
                  <a16:creationId xmlns:a16="http://schemas.microsoft.com/office/drawing/2014/main" id="{F63C5940-E531-4F16-BA7A-397890E2E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 y="3291273"/>
              <a:ext cx="2682240" cy="3206496"/>
            </a:xfrm>
            <a:prstGeom prst="rect">
              <a:avLst/>
            </a:prstGeom>
          </p:spPr>
        </p:pic>
        <p:sp>
          <p:nvSpPr>
            <p:cNvPr id="7" name="Szövegdoboz 6">
              <a:extLst>
                <a:ext uri="{FF2B5EF4-FFF2-40B4-BE49-F238E27FC236}">
                  <a16:creationId xmlns:a16="http://schemas.microsoft.com/office/drawing/2014/main" id="{5CBEA1C0-054A-43B2-BB9B-782639038254}"/>
                </a:ext>
              </a:extLst>
            </p:cNvPr>
            <p:cNvSpPr txBox="1"/>
            <p:nvPr/>
          </p:nvSpPr>
          <p:spPr>
            <a:xfrm>
              <a:off x="801533" y="6488668"/>
              <a:ext cx="1586012" cy="369332"/>
            </a:xfrm>
            <a:prstGeom prst="rect">
              <a:avLst/>
            </a:prstGeom>
            <a:noFill/>
          </p:spPr>
          <p:txBody>
            <a:bodyPr wrap="none" rtlCol="0">
              <a:spAutoFit/>
            </a:bodyPr>
            <a:lstStyle/>
            <a:p>
              <a:r>
                <a:rPr lang="hu-HU" dirty="0"/>
                <a:t>C. L. </a:t>
              </a:r>
              <a:r>
                <a:rPr lang="hu-HU" dirty="0" err="1"/>
                <a:t>Bertholett</a:t>
              </a:r>
              <a:endParaRPr lang="hu-HU" dirty="0"/>
            </a:p>
          </p:txBody>
        </p:sp>
      </p:grpSp>
      <p:grpSp>
        <p:nvGrpSpPr>
          <p:cNvPr id="9" name="Csoportba foglalás 8">
            <a:extLst>
              <a:ext uri="{FF2B5EF4-FFF2-40B4-BE49-F238E27FC236}">
                <a16:creationId xmlns:a16="http://schemas.microsoft.com/office/drawing/2014/main" id="{38B8955B-DBC4-4A00-9350-F053D09F1535}"/>
              </a:ext>
            </a:extLst>
          </p:cNvPr>
          <p:cNvGrpSpPr/>
          <p:nvPr/>
        </p:nvGrpSpPr>
        <p:grpSpPr>
          <a:xfrm>
            <a:off x="721402" y="3295571"/>
            <a:ext cx="1905000" cy="3294679"/>
            <a:chOff x="5143500" y="1976437"/>
            <a:chExt cx="1905000" cy="3294679"/>
          </a:xfrm>
        </p:grpSpPr>
        <p:pic>
          <p:nvPicPr>
            <p:cNvPr id="10" name="Kép 9">
              <a:extLst>
                <a:ext uri="{FF2B5EF4-FFF2-40B4-BE49-F238E27FC236}">
                  <a16:creationId xmlns:a16="http://schemas.microsoft.com/office/drawing/2014/main" id="{D8654E00-1F3F-4065-B2D9-D9EB398F7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0" y="1976437"/>
              <a:ext cx="1905000" cy="2905125"/>
            </a:xfrm>
            <a:prstGeom prst="rect">
              <a:avLst/>
            </a:prstGeom>
          </p:spPr>
        </p:pic>
        <p:sp>
          <p:nvSpPr>
            <p:cNvPr id="11" name="Szövegdoboz 10">
              <a:extLst>
                <a:ext uri="{FF2B5EF4-FFF2-40B4-BE49-F238E27FC236}">
                  <a16:creationId xmlns:a16="http://schemas.microsoft.com/office/drawing/2014/main" id="{91CED790-6A7D-4BFC-BFB7-9E7FFC3206E2}"/>
                </a:ext>
              </a:extLst>
            </p:cNvPr>
            <p:cNvSpPr txBox="1"/>
            <p:nvPr/>
          </p:nvSpPr>
          <p:spPr>
            <a:xfrm>
              <a:off x="5366479" y="4901784"/>
              <a:ext cx="1482072" cy="369332"/>
            </a:xfrm>
            <a:prstGeom prst="rect">
              <a:avLst/>
            </a:prstGeom>
            <a:noFill/>
          </p:spPr>
          <p:txBody>
            <a:bodyPr wrap="none" rtlCol="0">
              <a:spAutoFit/>
            </a:bodyPr>
            <a:lstStyle/>
            <a:p>
              <a:r>
                <a:rPr lang="hu-HU" dirty="0" err="1"/>
                <a:t>C.M.Guldberg</a:t>
              </a:r>
              <a:endParaRPr lang="hu-HU" dirty="0"/>
            </a:p>
          </p:txBody>
        </p:sp>
      </p:grpSp>
      <p:grpSp>
        <p:nvGrpSpPr>
          <p:cNvPr id="12" name="Csoportba foglalás 11">
            <a:extLst>
              <a:ext uri="{FF2B5EF4-FFF2-40B4-BE49-F238E27FC236}">
                <a16:creationId xmlns:a16="http://schemas.microsoft.com/office/drawing/2014/main" id="{6C4C15BC-6BDB-4D7B-A28B-3F4C918F8830}"/>
              </a:ext>
            </a:extLst>
          </p:cNvPr>
          <p:cNvGrpSpPr/>
          <p:nvPr/>
        </p:nvGrpSpPr>
        <p:grpSpPr>
          <a:xfrm>
            <a:off x="689547" y="3271604"/>
            <a:ext cx="2041785" cy="3308055"/>
            <a:chOff x="2428406" y="2911840"/>
            <a:chExt cx="2041785" cy="3308055"/>
          </a:xfrm>
        </p:grpSpPr>
        <p:pic>
          <p:nvPicPr>
            <p:cNvPr id="13" name="Kép 12">
              <a:extLst>
                <a:ext uri="{FF2B5EF4-FFF2-40B4-BE49-F238E27FC236}">
                  <a16:creationId xmlns:a16="http://schemas.microsoft.com/office/drawing/2014/main" id="{CD5CB151-A781-4611-9547-87672F624B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406" y="2911840"/>
              <a:ext cx="2041785" cy="2940171"/>
            </a:xfrm>
            <a:prstGeom prst="rect">
              <a:avLst/>
            </a:prstGeom>
          </p:spPr>
        </p:pic>
        <p:sp>
          <p:nvSpPr>
            <p:cNvPr id="14" name="Szövegdoboz 13">
              <a:extLst>
                <a:ext uri="{FF2B5EF4-FFF2-40B4-BE49-F238E27FC236}">
                  <a16:creationId xmlns:a16="http://schemas.microsoft.com/office/drawing/2014/main" id="{CAD9E95E-9F65-4F03-AACC-F11F5203C99A}"/>
                </a:ext>
              </a:extLst>
            </p:cNvPr>
            <p:cNvSpPr txBox="1"/>
            <p:nvPr/>
          </p:nvSpPr>
          <p:spPr>
            <a:xfrm>
              <a:off x="2968053" y="5850563"/>
              <a:ext cx="956224" cy="369332"/>
            </a:xfrm>
            <a:prstGeom prst="rect">
              <a:avLst/>
            </a:prstGeom>
            <a:noFill/>
          </p:spPr>
          <p:txBody>
            <a:bodyPr wrap="none" rtlCol="0">
              <a:spAutoFit/>
            </a:bodyPr>
            <a:lstStyle/>
            <a:p>
              <a:r>
                <a:rPr lang="hu-HU" dirty="0" err="1"/>
                <a:t>P.Waage</a:t>
              </a:r>
              <a:endParaRPr lang="hu-HU" dirty="0"/>
            </a:p>
          </p:txBody>
        </p:sp>
      </p:grpSp>
      <p:grpSp>
        <p:nvGrpSpPr>
          <p:cNvPr id="15" name="Csoportba foglalás 14">
            <a:extLst>
              <a:ext uri="{FF2B5EF4-FFF2-40B4-BE49-F238E27FC236}">
                <a16:creationId xmlns:a16="http://schemas.microsoft.com/office/drawing/2014/main" id="{DAE841AE-7AAC-47F3-A97B-26A06D59C715}"/>
              </a:ext>
            </a:extLst>
          </p:cNvPr>
          <p:cNvGrpSpPr/>
          <p:nvPr/>
        </p:nvGrpSpPr>
        <p:grpSpPr>
          <a:xfrm>
            <a:off x="443236" y="3269673"/>
            <a:ext cx="2512218" cy="3306495"/>
            <a:chOff x="4530327" y="2909455"/>
            <a:chExt cx="2512218" cy="3306495"/>
          </a:xfrm>
        </p:grpSpPr>
        <p:pic>
          <p:nvPicPr>
            <p:cNvPr id="16" name="Kép 15">
              <a:extLst>
                <a:ext uri="{FF2B5EF4-FFF2-40B4-BE49-F238E27FC236}">
                  <a16:creationId xmlns:a16="http://schemas.microsoft.com/office/drawing/2014/main" id="{EB0459E0-4D91-4BA3-95E2-E190966DC6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0327" y="2909455"/>
              <a:ext cx="2512218" cy="2923309"/>
            </a:xfrm>
            <a:prstGeom prst="rect">
              <a:avLst/>
            </a:prstGeom>
          </p:spPr>
        </p:pic>
        <p:sp>
          <p:nvSpPr>
            <p:cNvPr id="17" name="Szövegdoboz 16">
              <a:extLst>
                <a:ext uri="{FF2B5EF4-FFF2-40B4-BE49-F238E27FC236}">
                  <a16:creationId xmlns:a16="http://schemas.microsoft.com/office/drawing/2014/main" id="{65626DA4-3E90-4DB5-896F-4B8F17F17820}"/>
                </a:ext>
              </a:extLst>
            </p:cNvPr>
            <p:cNvSpPr txBox="1"/>
            <p:nvPr/>
          </p:nvSpPr>
          <p:spPr>
            <a:xfrm>
              <a:off x="5070764" y="5846618"/>
              <a:ext cx="1494640" cy="369332"/>
            </a:xfrm>
            <a:prstGeom prst="rect">
              <a:avLst/>
            </a:prstGeom>
            <a:noFill/>
          </p:spPr>
          <p:txBody>
            <a:bodyPr wrap="none" rtlCol="0">
              <a:spAutoFit/>
            </a:bodyPr>
            <a:lstStyle/>
            <a:p>
              <a:r>
                <a:rPr lang="hu-HU" dirty="0"/>
                <a:t>J.H. </a:t>
              </a:r>
              <a:r>
                <a:rPr lang="hu-HU" dirty="0" err="1"/>
                <a:t>van’t</a:t>
              </a:r>
              <a:r>
                <a:rPr lang="hu-HU" dirty="0"/>
                <a:t> </a:t>
              </a:r>
              <a:r>
                <a:rPr lang="hu-HU" dirty="0" err="1"/>
                <a:t>Hoff</a:t>
              </a:r>
              <a:endParaRPr lang="hu-HU" dirty="0"/>
            </a:p>
          </p:txBody>
        </p:sp>
      </p:grpSp>
      <p:grpSp>
        <p:nvGrpSpPr>
          <p:cNvPr id="18" name="Csoportba foglalás 17">
            <a:extLst>
              <a:ext uri="{FF2B5EF4-FFF2-40B4-BE49-F238E27FC236}">
                <a16:creationId xmlns:a16="http://schemas.microsoft.com/office/drawing/2014/main" id="{52E58ABC-5CD0-4E4F-9F53-31AC0F61250B}"/>
              </a:ext>
            </a:extLst>
          </p:cNvPr>
          <p:cNvGrpSpPr/>
          <p:nvPr/>
        </p:nvGrpSpPr>
        <p:grpSpPr>
          <a:xfrm>
            <a:off x="301625" y="3301137"/>
            <a:ext cx="2760890" cy="3239262"/>
            <a:chOff x="7094311" y="2952794"/>
            <a:chExt cx="2760890" cy="3239262"/>
          </a:xfrm>
        </p:grpSpPr>
        <p:pic>
          <p:nvPicPr>
            <p:cNvPr id="19" name="Kép 18">
              <a:extLst>
                <a:ext uri="{FF2B5EF4-FFF2-40B4-BE49-F238E27FC236}">
                  <a16:creationId xmlns:a16="http://schemas.microsoft.com/office/drawing/2014/main" id="{71DE4B41-CD39-408B-999A-3046AE50F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4311" y="2952794"/>
              <a:ext cx="2760890" cy="2852919"/>
            </a:xfrm>
            <a:prstGeom prst="rect">
              <a:avLst/>
            </a:prstGeom>
          </p:spPr>
        </p:pic>
        <p:sp>
          <p:nvSpPr>
            <p:cNvPr id="20" name="Szövegdoboz 19">
              <a:extLst>
                <a:ext uri="{FF2B5EF4-FFF2-40B4-BE49-F238E27FC236}">
                  <a16:creationId xmlns:a16="http://schemas.microsoft.com/office/drawing/2014/main" id="{9ECF0B8E-161C-418C-9CE0-2E1730F981D9}"/>
                </a:ext>
              </a:extLst>
            </p:cNvPr>
            <p:cNvSpPr txBox="1"/>
            <p:nvPr/>
          </p:nvSpPr>
          <p:spPr>
            <a:xfrm>
              <a:off x="7658555" y="5822724"/>
              <a:ext cx="1706108" cy="369332"/>
            </a:xfrm>
            <a:prstGeom prst="rect">
              <a:avLst/>
            </a:prstGeom>
            <a:noFill/>
          </p:spPr>
          <p:txBody>
            <a:bodyPr wrap="none" rtlCol="0">
              <a:spAutoFit/>
            </a:bodyPr>
            <a:lstStyle/>
            <a:p>
              <a:r>
                <a:rPr lang="hu-HU" dirty="0"/>
                <a:t>H.L. Le </a:t>
              </a:r>
              <a:r>
                <a:rPr lang="hu-HU" dirty="0" err="1"/>
                <a:t>Chatelier</a:t>
              </a:r>
              <a:endParaRPr lang="hu-HU" dirty="0"/>
            </a:p>
          </p:txBody>
        </p:sp>
      </p:grpSp>
    </p:spTree>
    <p:extLst>
      <p:ext uri="{BB962C8B-B14F-4D97-AF65-F5344CB8AC3E}">
        <p14:creationId xmlns:p14="http://schemas.microsoft.com/office/powerpoint/2010/main" val="163999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5000"/>
                                  </p:stCondLst>
                                  <p:childTnLst>
                                    <p:set>
                                      <p:cBhvr>
                                        <p:cTn id="29" dur="1" fill="hold">
                                          <p:stCondLst>
                                            <p:cond delay="0"/>
                                          </p:stCondLst>
                                        </p:cTn>
                                        <p:tgtEl>
                                          <p:spTgt spid="12"/>
                                        </p:tgtEl>
                                        <p:attrNameLst>
                                          <p:attrName>style.visibility</p:attrName>
                                        </p:attrNameLst>
                                      </p:cBhvr>
                                      <p:to>
                                        <p:strVal val="visible"/>
                                      </p:to>
                                    </p:set>
                                  </p:childTnLst>
                                </p:cTn>
                              </p:par>
                            </p:childTnLst>
                          </p:cTn>
                        </p:par>
                        <p:par>
                          <p:cTn id="30" fill="hold">
                            <p:stCondLst>
                              <p:cond delay="5500"/>
                            </p:stCondLst>
                            <p:childTnLst>
                              <p:par>
                                <p:cTn id="31" presetID="1" presetClass="exit" presetSubtype="0" fill="hold" nodeType="after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1" presetClass="exit" presetSubtype="0" fill="hold"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9" presetID="1" presetClass="exit" presetSubtype="0" fill="hold"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6364" y="1593271"/>
            <a:ext cx="11513127" cy="5084619"/>
          </a:xfrm>
        </p:spPr>
        <p:txBody>
          <a:bodyPr>
            <a:normAutofit/>
          </a:bodyPr>
          <a:lstStyle/>
          <a:p>
            <a:r>
              <a:rPr lang="en-US" dirty="0">
                <a:latin typeface="Times New Roman" panose="02020603050405020304" pitchFamily="18" charset="0"/>
                <a:cs typeface="Times New Roman" panose="02020603050405020304" pitchFamily="18" charset="0"/>
              </a:rPr>
              <a:t>Phosphoric acid dissolves well in water, but does not dissociate completely, it is a weak </a:t>
            </a:r>
            <a:r>
              <a:rPr lang="en-US" dirty="0" smtClean="0">
                <a:latin typeface="Times New Roman" panose="02020603050405020304" pitchFamily="18" charset="0"/>
                <a:cs typeface="Times New Roman" panose="02020603050405020304" pitchFamily="18" charset="0"/>
              </a:rPr>
              <a:t>acid</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Dissociation involves </a:t>
            </a:r>
            <a:r>
              <a:rPr lang="en-US" dirty="0" smtClean="0">
                <a:latin typeface="Times New Roman" panose="02020603050405020304" pitchFamily="18" charset="0"/>
                <a:cs typeface="Times New Roman" panose="02020603050405020304" pitchFamily="18" charset="0"/>
              </a:rPr>
              <a:t>three </a:t>
            </a:r>
            <a:r>
              <a:rPr lang="en-US" dirty="0">
                <a:latin typeface="Times New Roman" panose="02020603050405020304" pitchFamily="18" charset="0"/>
                <a:cs typeface="Times New Roman" panose="02020603050405020304" pitchFamily="18" charset="0"/>
              </a:rPr>
              <a:t>steps according to </a:t>
            </a:r>
            <a:r>
              <a:rPr lang="hu-HU"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Brönstedt</a:t>
            </a:r>
            <a:r>
              <a:rPr lang="en-US" dirty="0" smtClean="0">
                <a:latin typeface="Times New Roman" panose="02020603050405020304" pitchFamily="18" charset="0"/>
                <a:cs typeface="Times New Roman" panose="02020603050405020304" pitchFamily="18" charset="0"/>
              </a:rPr>
              <a:t>-Lowry</a:t>
            </a:r>
            <a:r>
              <a:rPr lang="hu-HU" dirty="0" smtClean="0">
                <a:latin typeface="Times New Roman" panose="02020603050405020304" pitchFamily="18" charset="0"/>
                <a:cs typeface="Times New Roman" panose="02020603050405020304" pitchFamily="18" charset="0"/>
              </a:rPr>
              <a:t> theory:</a:t>
            </a:r>
            <a:endParaRPr lang="hu-HU" dirty="0">
              <a:latin typeface="Times New Roman" panose="02020603050405020304" pitchFamily="18" charset="0"/>
              <a:cs typeface="Times New Roman" panose="02020603050405020304" pitchFamily="18" charset="0"/>
            </a:endParaRPr>
          </a:p>
          <a:p>
            <a:pPr>
              <a:spcBef>
                <a:spcPts val="16000"/>
              </a:spcBef>
            </a:pPr>
            <a:r>
              <a:rPr lang="en-US" dirty="0">
                <a:latin typeface="Times New Roman" panose="02020603050405020304" pitchFamily="18" charset="0"/>
                <a:cs typeface="Times New Roman" panose="02020603050405020304" pitchFamily="18" charset="0"/>
              </a:rPr>
              <a:t>The dissociation constant of all three steps can be measured, and the equilibrium solution contains not only </a:t>
            </a:r>
            <a:r>
              <a:rPr lang="hu-HU" dirty="0" smtClean="0">
                <a:latin typeface="Times New Roman" panose="02020603050405020304" pitchFamily="18" charset="0"/>
                <a:cs typeface="Times New Roman" panose="02020603050405020304" pitchFamily="18" charset="0"/>
              </a:rPr>
              <a:t>bare </a:t>
            </a:r>
            <a:r>
              <a:rPr lang="en-US" dirty="0" smtClean="0">
                <a:latin typeface="Times New Roman" panose="02020603050405020304" pitchFamily="18" charset="0"/>
                <a:cs typeface="Times New Roman" panose="02020603050405020304" pitchFamily="18" charset="0"/>
              </a:rPr>
              <a:t>phosphate </a:t>
            </a:r>
            <a:r>
              <a:rPr lang="en-US" dirty="0">
                <a:latin typeface="Times New Roman" panose="02020603050405020304" pitchFamily="18" charset="0"/>
                <a:cs typeface="Times New Roman" panose="02020603050405020304" pitchFamily="18" charset="0"/>
              </a:rPr>
              <a:t>ion, but also the partially protonated form of the other two</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ABD0DBF-4016-460E-8BF9-F1F0D8488FF9}"/>
                  </a:ext>
                </a:extLst>
              </p:cNvPr>
              <p:cNvSpPr txBox="1"/>
              <p:nvPr/>
            </p:nvSpPr>
            <p:spPr>
              <a:xfrm>
                <a:off x="1427009" y="2930239"/>
                <a:ext cx="9359101" cy="5066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3</m:t>
                          </m:r>
                        </m:sub>
                      </m:s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𝑃𝑂</m:t>
                          </m:r>
                        </m:e>
                        <m:sub>
                          <m:r>
                            <a:rPr lang="hu-HU" sz="2800" b="0" i="1" smtClean="0">
                              <a:latin typeface="Cambria Math" panose="02040503050406030204" pitchFamily="18" charset="0"/>
                            </a:rPr>
                            <m:t>4(</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 </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2</m:t>
                          </m:r>
                        </m:sub>
                      </m:sSub>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𝑃𝑂</m:t>
                          </m:r>
                        </m:e>
                        <m:sub>
                          <m:r>
                            <a:rPr lang="hu-HU" sz="2800" b="0" i="1" smtClean="0">
                              <a:latin typeface="Cambria Math" panose="02040503050406030204" pitchFamily="18" charset="0"/>
                              <a:ea typeface="Cambria Math" panose="02040503050406030204" pitchFamily="18" charset="0"/>
                            </a:rPr>
                            <m:t>4(</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b="0" i="1" smtClean="0">
                              <a:latin typeface="Cambria Math" panose="02040503050406030204" pitchFamily="18" charset="0"/>
                            </a:rPr>
                            <m:t>3</m:t>
                          </m:r>
                        </m:sub>
                      </m:sSub>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𝑂</m:t>
                          </m:r>
                        </m:e>
                        <m:sub>
                          <m:d>
                            <m:dPr>
                              <m:ctrlPr>
                                <a:rPr lang="hu-HU" sz="2800" b="0" i="1" smtClean="0">
                                  <a:latin typeface="Cambria Math" panose="02040503050406030204" pitchFamily="18" charset="0"/>
                                </a:rPr>
                              </m:ctrlPr>
                            </m:dPr>
                            <m:e>
                              <m:r>
                                <a:rPr lang="hu-HU" sz="2800" b="0" i="1" smtClean="0">
                                  <a:latin typeface="Cambria Math" panose="02040503050406030204" pitchFamily="18" charset="0"/>
                                </a:rPr>
                                <m:t>𝑎𝑞</m:t>
                              </m:r>
                            </m:e>
                          </m:d>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   </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=7.5</m:t>
                      </m:r>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−3</m:t>
                          </m:r>
                        </m:sup>
                      </m:sSup>
                    </m:oMath>
                  </m:oMathPara>
                </a14:m>
                <a:endParaRPr lang="hu-HU" sz="2800" dirty="0"/>
              </a:p>
            </p:txBody>
          </p:sp>
        </mc:Choice>
        <mc:Fallback xmlns="">
          <p:sp>
            <p:nvSpPr>
              <p:cNvPr id="4" name="Szövegdoboz 3">
                <a:extLst>
                  <a:ext uri="{FF2B5EF4-FFF2-40B4-BE49-F238E27FC236}">
                    <a16:creationId xmlns:a16="http://schemas.microsoft.com/office/drawing/2014/main" id="{FABD0DBF-4016-460E-8BF9-F1F0D8488FF9}"/>
                  </a:ext>
                </a:extLst>
              </p:cNvPr>
              <p:cNvSpPr txBox="1">
                <a:spLocks noRot="1" noChangeAspect="1" noMove="1" noResize="1" noEditPoints="1" noAdjustHandles="1" noChangeArrowheads="1" noChangeShapeType="1" noTextEdit="1"/>
              </p:cNvSpPr>
              <p:nvPr/>
            </p:nvSpPr>
            <p:spPr>
              <a:xfrm>
                <a:off x="1427009" y="2930239"/>
                <a:ext cx="9359101" cy="5066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D108F605-34D1-41D9-BCF0-73BA15AEEE01}"/>
                  </a:ext>
                </a:extLst>
              </p:cNvPr>
              <p:cNvSpPr txBox="1"/>
              <p:nvPr/>
            </p:nvSpPr>
            <p:spPr>
              <a:xfrm>
                <a:off x="1510147" y="3498275"/>
                <a:ext cx="9183027" cy="514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𝐻</m:t>
                          </m:r>
                        </m:e>
                        <m:sub>
                          <m:r>
                            <a:rPr lang="hu-HU" sz="2800" i="1">
                              <a:latin typeface="Cambria Math" panose="02040503050406030204" pitchFamily="18" charset="0"/>
                              <a:ea typeface="Cambria Math" panose="02040503050406030204" pitchFamily="18" charset="0"/>
                            </a:rPr>
                            <m:t>2</m:t>
                          </m:r>
                        </m:sub>
                      </m:sSub>
                      <m:sSubSup>
                        <m:sSubSupPr>
                          <m:ctrlPr>
                            <a:rPr lang="hu-HU" sz="2800" i="1">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𝑃𝑂</m:t>
                          </m:r>
                        </m:e>
                        <m:sub>
                          <m:r>
                            <a:rPr lang="hu-HU" sz="2800" i="1">
                              <a:latin typeface="Cambria Math" panose="02040503050406030204" pitchFamily="18" charset="0"/>
                              <a:ea typeface="Cambria Math" panose="02040503050406030204" pitchFamily="18" charset="0"/>
                            </a:rPr>
                            <m:t>4(</m:t>
                          </m:r>
                          <m:r>
                            <a:rPr lang="hu-HU" sz="2800" i="1">
                              <a:latin typeface="Cambria Math" panose="02040503050406030204" pitchFamily="18" charset="0"/>
                              <a:ea typeface="Cambria Math" panose="02040503050406030204" pitchFamily="18" charset="0"/>
                            </a:rPr>
                            <m:t>𝑎𝑞</m:t>
                          </m:r>
                          <m:r>
                            <a:rPr lang="hu-HU" sz="2800" i="1">
                              <a:latin typeface="Cambria Math" panose="02040503050406030204" pitchFamily="18" charset="0"/>
                              <a:ea typeface="Cambria Math" panose="02040503050406030204" pitchFamily="18" charset="0"/>
                            </a:rPr>
                            <m:t>)</m:t>
                          </m:r>
                        </m:sub>
                        <m:sup>
                          <m:r>
                            <a:rPr lang="hu-HU" sz="2800" i="1">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 </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𝐻𝑃𝑂</m:t>
                          </m:r>
                        </m:e>
                        <m:sub>
                          <m:r>
                            <a:rPr lang="hu-HU" sz="2800" b="0" i="1" smtClean="0">
                              <a:latin typeface="Cambria Math" panose="02040503050406030204" pitchFamily="18" charset="0"/>
                              <a:ea typeface="Cambria Math" panose="02040503050406030204" pitchFamily="18" charset="0"/>
                            </a:rPr>
                            <m:t>4(</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2−</m:t>
                          </m:r>
                        </m:sup>
                      </m:sSubSup>
                      <m:r>
                        <a:rPr lang="hu-HU" sz="2800" b="0" i="1" smtClean="0">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b="0" i="1" smtClean="0">
                              <a:latin typeface="Cambria Math" panose="02040503050406030204" pitchFamily="18" charset="0"/>
                            </a:rPr>
                            <m:t>3</m:t>
                          </m:r>
                        </m:sub>
                      </m:sSub>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   </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2</m:t>
                          </m:r>
                        </m:sub>
                      </m:sSub>
                      <m:r>
                        <a:rPr lang="hu-HU" sz="2800" b="0" i="1" smtClean="0">
                          <a:latin typeface="Cambria Math" panose="02040503050406030204" pitchFamily="18" charset="0"/>
                        </a:rPr>
                        <m:t>=6.2</m:t>
                      </m:r>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−8</m:t>
                          </m:r>
                        </m:sup>
                      </m:sSup>
                    </m:oMath>
                  </m:oMathPara>
                </a14:m>
                <a:endParaRPr lang="hu-HU" sz="2800" dirty="0"/>
              </a:p>
            </p:txBody>
          </p:sp>
        </mc:Choice>
        <mc:Fallback xmlns="">
          <p:sp>
            <p:nvSpPr>
              <p:cNvPr id="5" name="Szövegdoboz 4">
                <a:extLst>
                  <a:ext uri="{FF2B5EF4-FFF2-40B4-BE49-F238E27FC236}">
                    <a16:creationId xmlns:a16="http://schemas.microsoft.com/office/drawing/2014/main" id="{D108F605-34D1-41D9-BCF0-73BA15AEEE01}"/>
                  </a:ext>
                </a:extLst>
              </p:cNvPr>
              <p:cNvSpPr txBox="1">
                <a:spLocks noRot="1" noChangeAspect="1" noMove="1" noResize="1" noEditPoints="1" noAdjustHandles="1" noChangeArrowheads="1" noChangeShapeType="1" noTextEdit="1"/>
              </p:cNvSpPr>
              <p:nvPr/>
            </p:nvSpPr>
            <p:spPr>
              <a:xfrm>
                <a:off x="1510147" y="3498275"/>
                <a:ext cx="9183027" cy="5148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A9843EF4-32F7-4F89-9B4F-5282C89878A6}"/>
                  </a:ext>
                </a:extLst>
              </p:cNvPr>
              <p:cNvSpPr txBox="1"/>
              <p:nvPr/>
            </p:nvSpPr>
            <p:spPr>
              <a:xfrm>
                <a:off x="1620986" y="4163291"/>
                <a:ext cx="8966494"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𝐻𝑃𝑂</m:t>
                          </m:r>
                        </m:e>
                        <m:sub>
                          <m:r>
                            <a:rPr lang="hu-HU" sz="2800" i="1">
                              <a:latin typeface="Cambria Math" panose="02040503050406030204" pitchFamily="18" charset="0"/>
                              <a:ea typeface="Cambria Math" panose="02040503050406030204" pitchFamily="18" charset="0"/>
                            </a:rPr>
                            <m:t>4(</m:t>
                          </m:r>
                          <m:r>
                            <a:rPr lang="hu-HU" sz="2800" i="1">
                              <a:latin typeface="Cambria Math" panose="02040503050406030204" pitchFamily="18" charset="0"/>
                              <a:ea typeface="Cambria Math" panose="02040503050406030204" pitchFamily="18" charset="0"/>
                            </a:rPr>
                            <m:t>𝑎𝑞</m:t>
                          </m:r>
                          <m:r>
                            <a:rPr lang="hu-HU" sz="2800" i="1">
                              <a:latin typeface="Cambria Math" panose="02040503050406030204" pitchFamily="18" charset="0"/>
                              <a:ea typeface="Cambria Math" panose="02040503050406030204" pitchFamily="18" charset="0"/>
                            </a:rPr>
                            <m:t>)</m:t>
                          </m:r>
                        </m:sub>
                        <m:sup>
                          <m:r>
                            <a:rPr lang="hu-HU" sz="2800" i="1">
                              <a:latin typeface="Cambria Math" panose="02040503050406030204" pitchFamily="18" charset="0"/>
                              <a:ea typeface="Cambria Math" panose="02040503050406030204" pitchFamily="18" charset="0"/>
                            </a:rPr>
                            <m:t>2−</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 </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𝑃𝑂</m:t>
                          </m:r>
                        </m:e>
                        <m:sub>
                          <m:r>
                            <a:rPr lang="hu-HU" sz="2800" b="0" i="1" smtClean="0">
                              <a:latin typeface="Cambria Math" panose="02040503050406030204" pitchFamily="18" charset="0"/>
                              <a:ea typeface="Cambria Math" panose="02040503050406030204" pitchFamily="18" charset="0"/>
                            </a:rPr>
                            <m:t>4(</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b="0" i="1" smtClean="0">
                              <a:latin typeface="Cambria Math" panose="02040503050406030204" pitchFamily="18" charset="0"/>
                            </a:rPr>
                            <m:t>3</m:t>
                          </m:r>
                        </m:sub>
                      </m:sSub>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   </m:t>
                      </m:r>
                      <m:sSub>
                        <m:sSubPr>
                          <m:ctrlPr>
                            <a:rPr lang="hu-HU" sz="2800" i="1">
                              <a:latin typeface="Cambria Math" panose="02040503050406030204" pitchFamily="18" charset="0"/>
                            </a:rPr>
                          </m:ctrlPr>
                        </m:sSubPr>
                        <m:e>
                          <m:r>
                            <a:rPr lang="hu-HU" sz="2800" i="1">
                              <a:latin typeface="Cambria Math" panose="02040503050406030204" pitchFamily="18" charset="0"/>
                            </a:rPr>
                            <m:t>𝐾</m:t>
                          </m:r>
                        </m:e>
                        <m:sub>
                          <m:r>
                            <a:rPr lang="hu-HU" sz="2800" b="0" i="1" smtClean="0">
                              <a:latin typeface="Cambria Math" panose="02040503050406030204" pitchFamily="18" charset="0"/>
                            </a:rPr>
                            <m:t>3</m:t>
                          </m:r>
                        </m:sub>
                      </m:sSub>
                      <m:r>
                        <a:rPr lang="hu-HU" sz="2800" i="1">
                          <a:latin typeface="Cambria Math" panose="02040503050406030204" pitchFamily="18" charset="0"/>
                        </a:rPr>
                        <m:t>=</m:t>
                      </m:r>
                      <m:r>
                        <a:rPr lang="hu-HU" sz="2800" b="0" i="1" smtClean="0">
                          <a:latin typeface="Cambria Math" panose="02040503050406030204" pitchFamily="18" charset="0"/>
                        </a:rPr>
                        <m:t>2.</m:t>
                      </m:r>
                      <m:r>
                        <a:rPr lang="hu-HU" sz="2800" i="1">
                          <a:latin typeface="Cambria Math" panose="02040503050406030204" pitchFamily="18" charset="0"/>
                        </a:rPr>
                        <m:t>2</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13</m:t>
                          </m:r>
                        </m:sup>
                      </m:sSup>
                    </m:oMath>
                  </m:oMathPara>
                </a14:m>
                <a:endParaRPr lang="hu-HU" sz="2800" dirty="0"/>
              </a:p>
            </p:txBody>
          </p:sp>
        </mc:Choice>
        <mc:Fallback xmlns="">
          <p:sp>
            <p:nvSpPr>
              <p:cNvPr id="6" name="Szövegdoboz 5">
                <a:extLst>
                  <a:ext uri="{FF2B5EF4-FFF2-40B4-BE49-F238E27FC236}">
                    <a16:creationId xmlns:a16="http://schemas.microsoft.com/office/drawing/2014/main" id="{A9843EF4-32F7-4F89-9B4F-5282C89878A6}"/>
                  </a:ext>
                </a:extLst>
              </p:cNvPr>
              <p:cNvSpPr txBox="1">
                <a:spLocks noRot="1" noChangeAspect="1" noMove="1" noResize="1" noEditPoints="1" noAdjustHandles="1" noChangeArrowheads="1" noChangeShapeType="1" noTextEdit="1"/>
              </p:cNvSpPr>
              <p:nvPr/>
            </p:nvSpPr>
            <p:spPr>
              <a:xfrm>
                <a:off x="1620986" y="4163291"/>
                <a:ext cx="8966494" cy="515910"/>
              </a:xfrm>
              <a:prstGeom prst="rect">
                <a:avLst/>
              </a:prstGeom>
              <a:blipFill>
                <a:blip r:embed="rId5"/>
                <a:stretch>
                  <a:fillRect/>
                </a:stretch>
              </a:blipFill>
            </p:spPr>
            <p:txBody>
              <a:bodyPr/>
              <a:lstStyle/>
              <a:p>
                <a:r>
                  <a:rPr lang="en-US">
                    <a:noFill/>
                  </a:rPr>
                  <a:t> </a:t>
                </a:r>
              </a:p>
            </p:txBody>
          </p:sp>
        </mc:Fallback>
      </mc:AlternateContent>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Electrolytes in aqueous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4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A30053F9-7C8E-47A2-9CBD-FE28665CA240}"/>
              </a:ext>
            </a:extLst>
          </p:cNvPr>
          <p:cNvSpPr txBox="1"/>
          <p:nvPr/>
        </p:nvSpPr>
        <p:spPr>
          <a:xfrm>
            <a:off x="8000226" y="6123425"/>
            <a:ext cx="450764" cy="369332"/>
          </a:xfrm>
          <a:prstGeom prst="rect">
            <a:avLst/>
          </a:prstGeom>
          <a:noFill/>
        </p:spPr>
        <p:txBody>
          <a:bodyPr wrap="none" rtlCol="0">
            <a:spAutoFit/>
          </a:bodyPr>
          <a:lstStyle/>
          <a:p>
            <a:r>
              <a:rPr lang="hu-HU" dirty="0"/>
              <a:t>pH</a:t>
            </a:r>
          </a:p>
        </p:txBody>
      </p:sp>
      <p:sp>
        <p:nvSpPr>
          <p:cNvPr id="6" name="Szövegdoboz 5">
            <a:extLst>
              <a:ext uri="{FF2B5EF4-FFF2-40B4-BE49-F238E27FC236}">
                <a16:creationId xmlns:a16="http://schemas.microsoft.com/office/drawing/2014/main" id="{DD31D662-9A67-4F08-8A58-DE6409ACDEF0}"/>
              </a:ext>
            </a:extLst>
          </p:cNvPr>
          <p:cNvSpPr txBox="1"/>
          <p:nvPr/>
        </p:nvSpPr>
        <p:spPr>
          <a:xfrm>
            <a:off x="89940" y="429200"/>
            <a:ext cx="1305165" cy="369332"/>
          </a:xfrm>
          <a:prstGeom prst="rect">
            <a:avLst/>
          </a:prstGeom>
          <a:noFill/>
        </p:spPr>
        <p:txBody>
          <a:bodyPr wrap="none" rtlCol="0">
            <a:spAutoFit/>
          </a:bodyPr>
          <a:lstStyle/>
          <a:p>
            <a:r>
              <a:rPr lang="hu-HU" dirty="0"/>
              <a:t>n</a:t>
            </a:r>
            <a:r>
              <a:rPr lang="hu-HU" baseline="-25000" dirty="0"/>
              <a:t>i</a:t>
            </a:r>
            <a:r>
              <a:rPr lang="hu-HU" dirty="0"/>
              <a:t>/∑n</a:t>
            </a:r>
            <a:r>
              <a:rPr lang="hu-HU" baseline="-25000" dirty="0"/>
              <a:t>i</a:t>
            </a:r>
            <a:r>
              <a:rPr lang="hu-HU" dirty="0"/>
              <a:t>·100%</a:t>
            </a:r>
          </a:p>
        </p:txBody>
      </p:sp>
      <p:sp>
        <p:nvSpPr>
          <p:cNvPr id="15" name="Freeform 6">
            <a:extLst>
              <a:ext uri="{FF2B5EF4-FFF2-40B4-BE49-F238E27FC236}">
                <a16:creationId xmlns:a16="http://schemas.microsoft.com/office/drawing/2014/main" id="{20D379B0-4919-45E0-8BC7-B8F9F865AD0E}"/>
              </a:ext>
            </a:extLst>
          </p:cNvPr>
          <p:cNvSpPr>
            <a:spLocks noEditPoints="1"/>
          </p:cNvSpPr>
          <p:nvPr/>
        </p:nvSpPr>
        <p:spPr bwMode="auto">
          <a:xfrm>
            <a:off x="1039265" y="1065395"/>
            <a:ext cx="7327900" cy="4241800"/>
          </a:xfrm>
          <a:custGeom>
            <a:avLst/>
            <a:gdLst>
              <a:gd name="T0" fmla="*/ 0 w 4616"/>
              <a:gd name="T1" fmla="*/ 2672 h 2672"/>
              <a:gd name="T2" fmla="*/ 4616 w 4616"/>
              <a:gd name="T3" fmla="*/ 2672 h 2672"/>
              <a:gd name="T4" fmla="*/ 0 w 4616"/>
              <a:gd name="T5" fmla="*/ 2375 h 2672"/>
              <a:gd name="T6" fmla="*/ 4616 w 4616"/>
              <a:gd name="T7" fmla="*/ 2375 h 2672"/>
              <a:gd name="T8" fmla="*/ 0 w 4616"/>
              <a:gd name="T9" fmla="*/ 2078 h 2672"/>
              <a:gd name="T10" fmla="*/ 4616 w 4616"/>
              <a:gd name="T11" fmla="*/ 2078 h 2672"/>
              <a:gd name="T12" fmla="*/ 0 w 4616"/>
              <a:gd name="T13" fmla="*/ 1781 h 2672"/>
              <a:gd name="T14" fmla="*/ 4616 w 4616"/>
              <a:gd name="T15" fmla="*/ 1781 h 2672"/>
              <a:gd name="T16" fmla="*/ 0 w 4616"/>
              <a:gd name="T17" fmla="*/ 1484 h 2672"/>
              <a:gd name="T18" fmla="*/ 4616 w 4616"/>
              <a:gd name="T19" fmla="*/ 1484 h 2672"/>
              <a:gd name="T20" fmla="*/ 0 w 4616"/>
              <a:gd name="T21" fmla="*/ 1188 h 2672"/>
              <a:gd name="T22" fmla="*/ 4616 w 4616"/>
              <a:gd name="T23" fmla="*/ 1188 h 2672"/>
              <a:gd name="T24" fmla="*/ 0 w 4616"/>
              <a:gd name="T25" fmla="*/ 891 h 2672"/>
              <a:gd name="T26" fmla="*/ 4616 w 4616"/>
              <a:gd name="T27" fmla="*/ 891 h 2672"/>
              <a:gd name="T28" fmla="*/ 0 w 4616"/>
              <a:gd name="T29" fmla="*/ 594 h 2672"/>
              <a:gd name="T30" fmla="*/ 4616 w 4616"/>
              <a:gd name="T31" fmla="*/ 594 h 2672"/>
              <a:gd name="T32" fmla="*/ 0 w 4616"/>
              <a:gd name="T33" fmla="*/ 297 h 2672"/>
              <a:gd name="T34" fmla="*/ 4616 w 4616"/>
              <a:gd name="T35" fmla="*/ 297 h 2672"/>
              <a:gd name="T36" fmla="*/ 0 w 4616"/>
              <a:gd name="T37" fmla="*/ 0 h 2672"/>
              <a:gd name="T38" fmla="*/ 4616 w 4616"/>
              <a:gd name="T39" fmla="*/ 0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6" h="2672">
                <a:moveTo>
                  <a:pt x="0" y="2672"/>
                </a:moveTo>
                <a:lnTo>
                  <a:pt x="4616" y="2672"/>
                </a:lnTo>
                <a:moveTo>
                  <a:pt x="0" y="2375"/>
                </a:moveTo>
                <a:lnTo>
                  <a:pt x="4616" y="2375"/>
                </a:lnTo>
                <a:moveTo>
                  <a:pt x="0" y="2078"/>
                </a:moveTo>
                <a:lnTo>
                  <a:pt x="4616" y="2078"/>
                </a:lnTo>
                <a:moveTo>
                  <a:pt x="0" y="1781"/>
                </a:moveTo>
                <a:lnTo>
                  <a:pt x="4616" y="1781"/>
                </a:lnTo>
                <a:moveTo>
                  <a:pt x="0" y="1484"/>
                </a:moveTo>
                <a:lnTo>
                  <a:pt x="4616" y="1484"/>
                </a:lnTo>
                <a:moveTo>
                  <a:pt x="0" y="1188"/>
                </a:moveTo>
                <a:lnTo>
                  <a:pt x="4616" y="1188"/>
                </a:lnTo>
                <a:moveTo>
                  <a:pt x="0" y="891"/>
                </a:moveTo>
                <a:lnTo>
                  <a:pt x="4616" y="891"/>
                </a:lnTo>
                <a:moveTo>
                  <a:pt x="0" y="594"/>
                </a:moveTo>
                <a:lnTo>
                  <a:pt x="4616" y="594"/>
                </a:lnTo>
                <a:moveTo>
                  <a:pt x="0" y="297"/>
                </a:moveTo>
                <a:lnTo>
                  <a:pt x="4616" y="297"/>
                </a:lnTo>
                <a:moveTo>
                  <a:pt x="0" y="0"/>
                </a:moveTo>
                <a:lnTo>
                  <a:pt x="4616"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Freeform 7">
            <a:extLst>
              <a:ext uri="{FF2B5EF4-FFF2-40B4-BE49-F238E27FC236}">
                <a16:creationId xmlns:a16="http://schemas.microsoft.com/office/drawing/2014/main" id="{93F0EA62-02FF-4555-A174-7BB7CB34612D}"/>
              </a:ext>
            </a:extLst>
          </p:cNvPr>
          <p:cNvSpPr>
            <a:spLocks noEditPoints="1"/>
          </p:cNvSpPr>
          <p:nvPr/>
        </p:nvSpPr>
        <p:spPr bwMode="auto">
          <a:xfrm>
            <a:off x="1496465" y="1065395"/>
            <a:ext cx="6870700" cy="4711700"/>
          </a:xfrm>
          <a:custGeom>
            <a:avLst/>
            <a:gdLst>
              <a:gd name="T0" fmla="*/ 0 w 4328"/>
              <a:gd name="T1" fmla="*/ 0 h 2968"/>
              <a:gd name="T2" fmla="*/ 0 w 4328"/>
              <a:gd name="T3" fmla="*/ 2968 h 2968"/>
              <a:gd name="T4" fmla="*/ 289 w 4328"/>
              <a:gd name="T5" fmla="*/ 0 h 2968"/>
              <a:gd name="T6" fmla="*/ 289 w 4328"/>
              <a:gd name="T7" fmla="*/ 2968 h 2968"/>
              <a:gd name="T8" fmla="*/ 577 w 4328"/>
              <a:gd name="T9" fmla="*/ 0 h 2968"/>
              <a:gd name="T10" fmla="*/ 577 w 4328"/>
              <a:gd name="T11" fmla="*/ 2968 h 2968"/>
              <a:gd name="T12" fmla="*/ 866 w 4328"/>
              <a:gd name="T13" fmla="*/ 0 h 2968"/>
              <a:gd name="T14" fmla="*/ 866 w 4328"/>
              <a:gd name="T15" fmla="*/ 2968 h 2968"/>
              <a:gd name="T16" fmla="*/ 1154 w 4328"/>
              <a:gd name="T17" fmla="*/ 0 h 2968"/>
              <a:gd name="T18" fmla="*/ 1154 w 4328"/>
              <a:gd name="T19" fmla="*/ 2968 h 2968"/>
              <a:gd name="T20" fmla="*/ 1443 w 4328"/>
              <a:gd name="T21" fmla="*/ 0 h 2968"/>
              <a:gd name="T22" fmla="*/ 1443 w 4328"/>
              <a:gd name="T23" fmla="*/ 2968 h 2968"/>
              <a:gd name="T24" fmla="*/ 1731 w 4328"/>
              <a:gd name="T25" fmla="*/ 0 h 2968"/>
              <a:gd name="T26" fmla="*/ 1731 w 4328"/>
              <a:gd name="T27" fmla="*/ 2968 h 2968"/>
              <a:gd name="T28" fmla="*/ 2020 w 4328"/>
              <a:gd name="T29" fmla="*/ 0 h 2968"/>
              <a:gd name="T30" fmla="*/ 2020 w 4328"/>
              <a:gd name="T31" fmla="*/ 2968 h 2968"/>
              <a:gd name="T32" fmla="*/ 2308 w 4328"/>
              <a:gd name="T33" fmla="*/ 0 h 2968"/>
              <a:gd name="T34" fmla="*/ 2308 w 4328"/>
              <a:gd name="T35" fmla="*/ 2968 h 2968"/>
              <a:gd name="T36" fmla="*/ 2597 w 4328"/>
              <a:gd name="T37" fmla="*/ 0 h 2968"/>
              <a:gd name="T38" fmla="*/ 2597 w 4328"/>
              <a:gd name="T39" fmla="*/ 2968 h 2968"/>
              <a:gd name="T40" fmla="*/ 2885 w 4328"/>
              <a:gd name="T41" fmla="*/ 0 h 2968"/>
              <a:gd name="T42" fmla="*/ 2885 w 4328"/>
              <a:gd name="T43" fmla="*/ 2968 h 2968"/>
              <a:gd name="T44" fmla="*/ 3174 w 4328"/>
              <a:gd name="T45" fmla="*/ 0 h 2968"/>
              <a:gd name="T46" fmla="*/ 3174 w 4328"/>
              <a:gd name="T47" fmla="*/ 2968 h 2968"/>
              <a:gd name="T48" fmla="*/ 3462 w 4328"/>
              <a:gd name="T49" fmla="*/ 0 h 2968"/>
              <a:gd name="T50" fmla="*/ 3462 w 4328"/>
              <a:gd name="T51" fmla="*/ 2968 h 2968"/>
              <a:gd name="T52" fmla="*/ 3751 w 4328"/>
              <a:gd name="T53" fmla="*/ 0 h 2968"/>
              <a:gd name="T54" fmla="*/ 3751 w 4328"/>
              <a:gd name="T55" fmla="*/ 2968 h 2968"/>
              <a:gd name="T56" fmla="*/ 4039 w 4328"/>
              <a:gd name="T57" fmla="*/ 0 h 2968"/>
              <a:gd name="T58" fmla="*/ 4039 w 4328"/>
              <a:gd name="T59" fmla="*/ 2968 h 2968"/>
              <a:gd name="T60" fmla="*/ 4328 w 4328"/>
              <a:gd name="T61" fmla="*/ 0 h 2968"/>
              <a:gd name="T62" fmla="*/ 4328 w 4328"/>
              <a:gd name="T63" fmla="*/ 2968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28" h="2968">
                <a:moveTo>
                  <a:pt x="0" y="0"/>
                </a:moveTo>
                <a:lnTo>
                  <a:pt x="0" y="2968"/>
                </a:lnTo>
                <a:moveTo>
                  <a:pt x="289" y="0"/>
                </a:moveTo>
                <a:lnTo>
                  <a:pt x="289" y="2968"/>
                </a:lnTo>
                <a:moveTo>
                  <a:pt x="577" y="0"/>
                </a:moveTo>
                <a:lnTo>
                  <a:pt x="577" y="2968"/>
                </a:lnTo>
                <a:moveTo>
                  <a:pt x="866" y="0"/>
                </a:moveTo>
                <a:lnTo>
                  <a:pt x="866" y="2968"/>
                </a:lnTo>
                <a:moveTo>
                  <a:pt x="1154" y="0"/>
                </a:moveTo>
                <a:lnTo>
                  <a:pt x="1154" y="2968"/>
                </a:lnTo>
                <a:moveTo>
                  <a:pt x="1443" y="0"/>
                </a:moveTo>
                <a:lnTo>
                  <a:pt x="1443" y="2968"/>
                </a:lnTo>
                <a:moveTo>
                  <a:pt x="1731" y="0"/>
                </a:moveTo>
                <a:lnTo>
                  <a:pt x="1731" y="2968"/>
                </a:lnTo>
                <a:moveTo>
                  <a:pt x="2020" y="0"/>
                </a:moveTo>
                <a:lnTo>
                  <a:pt x="2020" y="2968"/>
                </a:lnTo>
                <a:moveTo>
                  <a:pt x="2308" y="0"/>
                </a:moveTo>
                <a:lnTo>
                  <a:pt x="2308" y="2968"/>
                </a:lnTo>
                <a:moveTo>
                  <a:pt x="2597" y="0"/>
                </a:moveTo>
                <a:lnTo>
                  <a:pt x="2597" y="2968"/>
                </a:lnTo>
                <a:moveTo>
                  <a:pt x="2885" y="0"/>
                </a:moveTo>
                <a:lnTo>
                  <a:pt x="2885" y="2968"/>
                </a:lnTo>
                <a:moveTo>
                  <a:pt x="3174" y="0"/>
                </a:moveTo>
                <a:lnTo>
                  <a:pt x="3174" y="2968"/>
                </a:lnTo>
                <a:moveTo>
                  <a:pt x="3462" y="0"/>
                </a:moveTo>
                <a:lnTo>
                  <a:pt x="3462" y="2968"/>
                </a:lnTo>
                <a:moveTo>
                  <a:pt x="3751" y="0"/>
                </a:moveTo>
                <a:lnTo>
                  <a:pt x="3751" y="2968"/>
                </a:lnTo>
                <a:moveTo>
                  <a:pt x="4039" y="0"/>
                </a:moveTo>
                <a:lnTo>
                  <a:pt x="4039" y="2968"/>
                </a:lnTo>
                <a:moveTo>
                  <a:pt x="4328" y="0"/>
                </a:moveTo>
                <a:lnTo>
                  <a:pt x="4328" y="2968"/>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7" name="Line 8">
            <a:extLst>
              <a:ext uri="{FF2B5EF4-FFF2-40B4-BE49-F238E27FC236}">
                <a16:creationId xmlns:a16="http://schemas.microsoft.com/office/drawing/2014/main" id="{C45A4286-C4DF-469B-AFAB-AB837F961710}"/>
              </a:ext>
            </a:extLst>
          </p:cNvPr>
          <p:cNvSpPr>
            <a:spLocks noChangeShapeType="1"/>
          </p:cNvSpPr>
          <p:nvPr/>
        </p:nvSpPr>
        <p:spPr bwMode="auto">
          <a:xfrm flipV="1">
            <a:off x="1039265" y="1065395"/>
            <a:ext cx="0" cy="47117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Line 9">
            <a:extLst>
              <a:ext uri="{FF2B5EF4-FFF2-40B4-BE49-F238E27FC236}">
                <a16:creationId xmlns:a16="http://schemas.microsoft.com/office/drawing/2014/main" id="{97FAFA12-8D9F-4167-B5C1-80A845207E7B}"/>
              </a:ext>
            </a:extLst>
          </p:cNvPr>
          <p:cNvSpPr>
            <a:spLocks noChangeShapeType="1"/>
          </p:cNvSpPr>
          <p:nvPr/>
        </p:nvSpPr>
        <p:spPr bwMode="auto">
          <a:xfrm>
            <a:off x="1039265" y="5777095"/>
            <a:ext cx="73279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AB34800F-F412-470B-8AB7-9232A6DF79BE}"/>
                  </a:ext>
                </a:extLst>
              </p:cNvPr>
              <p:cNvSpPr txBox="1"/>
              <p:nvPr/>
            </p:nvSpPr>
            <p:spPr>
              <a:xfrm rot="4680000">
                <a:off x="1198075" y="2451912"/>
                <a:ext cx="9330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𝐻</m:t>
                          </m:r>
                        </m:e>
                        <m:sub>
                          <m:r>
                            <a:rPr lang="hu-HU" sz="2400" b="0" i="1" smtClean="0">
                              <a:latin typeface="Cambria Math" panose="02040503050406030204" pitchFamily="18" charset="0"/>
                            </a:rPr>
                            <m:t>3</m:t>
                          </m:r>
                        </m:sub>
                      </m:sSub>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𝑃𝑂</m:t>
                          </m:r>
                        </m:e>
                        <m:sub>
                          <m:r>
                            <a:rPr lang="hu-HU" sz="2400" b="0" i="1" smtClean="0">
                              <a:latin typeface="Cambria Math" panose="02040503050406030204" pitchFamily="18" charset="0"/>
                            </a:rPr>
                            <m:t>4</m:t>
                          </m:r>
                        </m:sub>
                      </m:sSub>
                    </m:oMath>
                  </m:oMathPara>
                </a14:m>
                <a:endParaRPr lang="hu-HU" sz="2400" dirty="0"/>
              </a:p>
            </p:txBody>
          </p:sp>
        </mc:Choice>
        <mc:Fallback xmlns="">
          <p:sp>
            <p:nvSpPr>
              <p:cNvPr id="8" name="Szövegdoboz 7">
                <a:extLst>
                  <a:ext uri="{FF2B5EF4-FFF2-40B4-BE49-F238E27FC236}">
                    <a16:creationId xmlns:a16="http://schemas.microsoft.com/office/drawing/2014/main" id="{AB34800F-F412-470B-8AB7-9232A6DF79BE}"/>
                  </a:ext>
                </a:extLst>
              </p:cNvPr>
              <p:cNvSpPr txBox="1">
                <a:spLocks noRot="1" noChangeAspect="1" noMove="1" noResize="1" noEditPoints="1" noAdjustHandles="1" noChangeArrowheads="1" noChangeShapeType="1" noTextEdit="1"/>
              </p:cNvSpPr>
              <p:nvPr/>
            </p:nvSpPr>
            <p:spPr>
              <a:xfrm rot="4680000">
                <a:off x="1198075" y="2451912"/>
                <a:ext cx="933012" cy="369332"/>
              </a:xfrm>
              <a:prstGeom prst="rect">
                <a:avLst/>
              </a:prstGeom>
              <a:blipFill>
                <a:blip r:embed="rId3"/>
                <a:stretch>
                  <a:fillRect l="-6522" t="-6135" b="-3067"/>
                </a:stretch>
              </a:blipFill>
            </p:spPr>
            <p:txBody>
              <a:bodyPr/>
              <a:lstStyle/>
              <a:p>
                <a:r>
                  <a:rPr lang="hu-HU">
                    <a:noFill/>
                  </a:rPr>
                  <a:t> </a:t>
                </a:r>
              </a:p>
            </p:txBody>
          </p:sp>
        </mc:Fallback>
      </mc:AlternateContent>
      <p:sp>
        <p:nvSpPr>
          <p:cNvPr id="19" name="Freeform 10">
            <a:extLst>
              <a:ext uri="{FF2B5EF4-FFF2-40B4-BE49-F238E27FC236}">
                <a16:creationId xmlns:a16="http://schemas.microsoft.com/office/drawing/2014/main" id="{A97D54ED-E9B5-4209-9860-85E8B13C426B}"/>
              </a:ext>
            </a:extLst>
          </p:cNvPr>
          <p:cNvSpPr>
            <a:spLocks/>
          </p:cNvSpPr>
          <p:nvPr/>
        </p:nvSpPr>
        <p:spPr bwMode="auto">
          <a:xfrm>
            <a:off x="1039265" y="1090795"/>
            <a:ext cx="7327900" cy="4686300"/>
          </a:xfrm>
          <a:custGeom>
            <a:avLst/>
            <a:gdLst>
              <a:gd name="T0" fmla="*/ 0 w 4616"/>
              <a:gd name="T1" fmla="*/ 0 h 2952"/>
              <a:gd name="T2" fmla="*/ 144 w 4616"/>
              <a:gd name="T3" fmla="*/ 48 h 2952"/>
              <a:gd name="T4" fmla="*/ 288 w 4616"/>
              <a:gd name="T5" fmla="*/ 186 h 2952"/>
              <a:gd name="T6" fmla="*/ 432 w 4616"/>
              <a:gd name="T7" fmla="*/ 549 h 2952"/>
              <a:gd name="T8" fmla="*/ 577 w 4616"/>
              <a:gd name="T9" fmla="*/ 1253 h 2952"/>
              <a:gd name="T10" fmla="*/ 721 w 4616"/>
              <a:gd name="T11" fmla="*/ 2070 h 2952"/>
              <a:gd name="T12" fmla="*/ 865 w 4616"/>
              <a:gd name="T13" fmla="*/ 2603 h 2952"/>
              <a:gd name="T14" fmla="*/ 1009 w 4616"/>
              <a:gd name="T15" fmla="*/ 2833 h 2952"/>
              <a:gd name="T16" fmla="*/ 1154 w 4616"/>
              <a:gd name="T17" fmla="*/ 2913 h 2952"/>
              <a:gd name="T18" fmla="*/ 1298 w 4616"/>
              <a:gd name="T19" fmla="*/ 2940 h 2952"/>
              <a:gd name="T20" fmla="*/ 1442 w 4616"/>
              <a:gd name="T21" fmla="*/ 2949 h 2952"/>
              <a:gd name="T22" fmla="*/ 1586 w 4616"/>
              <a:gd name="T23" fmla="*/ 2951 h 2952"/>
              <a:gd name="T24" fmla="*/ 1731 w 4616"/>
              <a:gd name="T25" fmla="*/ 2952 h 2952"/>
              <a:gd name="T26" fmla="*/ 1875 w 4616"/>
              <a:gd name="T27" fmla="*/ 2952 h 2952"/>
              <a:gd name="T28" fmla="*/ 2019 w 4616"/>
              <a:gd name="T29" fmla="*/ 2952 h 2952"/>
              <a:gd name="T30" fmla="*/ 2163 w 4616"/>
              <a:gd name="T31" fmla="*/ 2952 h 2952"/>
              <a:gd name="T32" fmla="*/ 2308 w 4616"/>
              <a:gd name="T33" fmla="*/ 2952 h 2952"/>
              <a:gd name="T34" fmla="*/ 2452 w 4616"/>
              <a:gd name="T35" fmla="*/ 2952 h 2952"/>
              <a:gd name="T36" fmla="*/ 2596 w 4616"/>
              <a:gd name="T37" fmla="*/ 2952 h 2952"/>
              <a:gd name="T38" fmla="*/ 2740 w 4616"/>
              <a:gd name="T39" fmla="*/ 2952 h 2952"/>
              <a:gd name="T40" fmla="*/ 2885 w 4616"/>
              <a:gd name="T41" fmla="*/ 2952 h 2952"/>
              <a:gd name="T42" fmla="*/ 3029 w 4616"/>
              <a:gd name="T43" fmla="*/ 2952 h 2952"/>
              <a:gd name="T44" fmla="*/ 3173 w 4616"/>
              <a:gd name="T45" fmla="*/ 2952 h 2952"/>
              <a:gd name="T46" fmla="*/ 3317 w 4616"/>
              <a:gd name="T47" fmla="*/ 2952 h 2952"/>
              <a:gd name="T48" fmla="*/ 3462 w 4616"/>
              <a:gd name="T49" fmla="*/ 2952 h 2952"/>
              <a:gd name="T50" fmla="*/ 3606 w 4616"/>
              <a:gd name="T51" fmla="*/ 2952 h 2952"/>
              <a:gd name="T52" fmla="*/ 3750 w 4616"/>
              <a:gd name="T53" fmla="*/ 2952 h 2952"/>
              <a:gd name="T54" fmla="*/ 3894 w 4616"/>
              <a:gd name="T55" fmla="*/ 2952 h 2952"/>
              <a:gd name="T56" fmla="*/ 4039 w 4616"/>
              <a:gd name="T57" fmla="*/ 2952 h 2952"/>
              <a:gd name="T58" fmla="*/ 4183 w 4616"/>
              <a:gd name="T59" fmla="*/ 2952 h 2952"/>
              <a:gd name="T60" fmla="*/ 4327 w 4616"/>
              <a:gd name="T61" fmla="*/ 2952 h 2952"/>
              <a:gd name="T62" fmla="*/ 4471 w 4616"/>
              <a:gd name="T63" fmla="*/ 2952 h 2952"/>
              <a:gd name="T64" fmla="*/ 4616 w 4616"/>
              <a:gd name="T65" fmla="*/ 2952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6" h="2952">
                <a:moveTo>
                  <a:pt x="0" y="0"/>
                </a:moveTo>
                <a:cubicBezTo>
                  <a:pt x="48" y="16"/>
                  <a:pt x="96" y="16"/>
                  <a:pt x="144" y="48"/>
                </a:cubicBezTo>
                <a:cubicBezTo>
                  <a:pt x="192" y="78"/>
                  <a:pt x="240" y="103"/>
                  <a:pt x="288" y="186"/>
                </a:cubicBezTo>
                <a:cubicBezTo>
                  <a:pt x="336" y="270"/>
                  <a:pt x="384" y="371"/>
                  <a:pt x="432" y="549"/>
                </a:cubicBezTo>
                <a:cubicBezTo>
                  <a:pt x="480" y="726"/>
                  <a:pt x="528" y="1000"/>
                  <a:pt x="577" y="1253"/>
                </a:cubicBezTo>
                <a:cubicBezTo>
                  <a:pt x="625" y="1507"/>
                  <a:pt x="673" y="1845"/>
                  <a:pt x="721" y="2070"/>
                </a:cubicBezTo>
                <a:cubicBezTo>
                  <a:pt x="769" y="2296"/>
                  <a:pt x="817" y="2476"/>
                  <a:pt x="865" y="2603"/>
                </a:cubicBezTo>
                <a:cubicBezTo>
                  <a:pt x="913" y="2730"/>
                  <a:pt x="962" y="2780"/>
                  <a:pt x="1009" y="2833"/>
                </a:cubicBezTo>
                <a:cubicBezTo>
                  <a:pt x="1057" y="2884"/>
                  <a:pt x="1105" y="2896"/>
                  <a:pt x="1154" y="2913"/>
                </a:cubicBezTo>
                <a:cubicBezTo>
                  <a:pt x="1202" y="2931"/>
                  <a:pt x="1250" y="2934"/>
                  <a:pt x="1298" y="2940"/>
                </a:cubicBezTo>
                <a:cubicBezTo>
                  <a:pt x="1346" y="2946"/>
                  <a:pt x="1394" y="2947"/>
                  <a:pt x="1442" y="2949"/>
                </a:cubicBezTo>
                <a:cubicBezTo>
                  <a:pt x="1490" y="2950"/>
                  <a:pt x="1538" y="2951"/>
                  <a:pt x="1586" y="2951"/>
                </a:cubicBezTo>
                <a:cubicBezTo>
                  <a:pt x="1634" y="2952"/>
                  <a:pt x="1682" y="2952"/>
                  <a:pt x="1731" y="2952"/>
                </a:cubicBezTo>
                <a:cubicBezTo>
                  <a:pt x="1779" y="2952"/>
                  <a:pt x="1827" y="2952"/>
                  <a:pt x="1875" y="2952"/>
                </a:cubicBezTo>
                <a:cubicBezTo>
                  <a:pt x="1923" y="2952"/>
                  <a:pt x="1971" y="2952"/>
                  <a:pt x="2019" y="2952"/>
                </a:cubicBezTo>
                <a:cubicBezTo>
                  <a:pt x="2067" y="2952"/>
                  <a:pt x="2115" y="2952"/>
                  <a:pt x="2163" y="2952"/>
                </a:cubicBezTo>
                <a:cubicBezTo>
                  <a:pt x="2211" y="2952"/>
                  <a:pt x="2259" y="2952"/>
                  <a:pt x="2308" y="2952"/>
                </a:cubicBezTo>
                <a:cubicBezTo>
                  <a:pt x="2356" y="2952"/>
                  <a:pt x="2404" y="2952"/>
                  <a:pt x="2452" y="2952"/>
                </a:cubicBezTo>
                <a:cubicBezTo>
                  <a:pt x="2500" y="2952"/>
                  <a:pt x="2548" y="2952"/>
                  <a:pt x="2596" y="2952"/>
                </a:cubicBezTo>
                <a:cubicBezTo>
                  <a:pt x="2644" y="2952"/>
                  <a:pt x="2692" y="2952"/>
                  <a:pt x="2740" y="2952"/>
                </a:cubicBezTo>
                <a:cubicBezTo>
                  <a:pt x="2788" y="2952"/>
                  <a:pt x="2836" y="2952"/>
                  <a:pt x="2885" y="2952"/>
                </a:cubicBezTo>
                <a:cubicBezTo>
                  <a:pt x="2933" y="2952"/>
                  <a:pt x="2981" y="2952"/>
                  <a:pt x="3029" y="2952"/>
                </a:cubicBezTo>
                <a:cubicBezTo>
                  <a:pt x="3077" y="2952"/>
                  <a:pt x="3125" y="2952"/>
                  <a:pt x="3173" y="2952"/>
                </a:cubicBezTo>
                <a:cubicBezTo>
                  <a:pt x="3221" y="2952"/>
                  <a:pt x="3269" y="2952"/>
                  <a:pt x="3317" y="2952"/>
                </a:cubicBezTo>
                <a:cubicBezTo>
                  <a:pt x="3365" y="2952"/>
                  <a:pt x="3413" y="2952"/>
                  <a:pt x="3462" y="2952"/>
                </a:cubicBezTo>
                <a:cubicBezTo>
                  <a:pt x="3510" y="2952"/>
                  <a:pt x="3558" y="2952"/>
                  <a:pt x="3606" y="2952"/>
                </a:cubicBezTo>
                <a:cubicBezTo>
                  <a:pt x="3654" y="2952"/>
                  <a:pt x="3702" y="2952"/>
                  <a:pt x="3750" y="2952"/>
                </a:cubicBezTo>
                <a:cubicBezTo>
                  <a:pt x="3798" y="2952"/>
                  <a:pt x="3846" y="2952"/>
                  <a:pt x="3894" y="2952"/>
                </a:cubicBezTo>
                <a:cubicBezTo>
                  <a:pt x="3942" y="2952"/>
                  <a:pt x="3990" y="2952"/>
                  <a:pt x="4039" y="2952"/>
                </a:cubicBezTo>
                <a:cubicBezTo>
                  <a:pt x="4087" y="2952"/>
                  <a:pt x="4135" y="2952"/>
                  <a:pt x="4183" y="2952"/>
                </a:cubicBezTo>
                <a:cubicBezTo>
                  <a:pt x="4231" y="2952"/>
                  <a:pt x="4279" y="2952"/>
                  <a:pt x="4327" y="2952"/>
                </a:cubicBezTo>
                <a:cubicBezTo>
                  <a:pt x="4375" y="2952"/>
                  <a:pt x="4423" y="2952"/>
                  <a:pt x="4471" y="2952"/>
                </a:cubicBezTo>
                <a:cubicBezTo>
                  <a:pt x="4519" y="2952"/>
                  <a:pt x="4567" y="2952"/>
                  <a:pt x="4616" y="2952"/>
                </a:cubicBezTo>
              </a:path>
            </a:pathLst>
          </a:custGeom>
          <a:noFill/>
          <a:ln w="38100" cap="rnd">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59B1F889-CB19-4100-823D-BA8DFC6DEA8E}"/>
                  </a:ext>
                </a:extLst>
              </p:cNvPr>
              <p:cNvSpPr txBox="1"/>
              <p:nvPr/>
            </p:nvSpPr>
            <p:spPr>
              <a:xfrm>
                <a:off x="2684600" y="1270189"/>
                <a:ext cx="10008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𝐻</m:t>
                          </m:r>
                        </m:e>
                        <m:sub>
                          <m:r>
                            <a:rPr lang="hu-HU" sz="2400" b="0" i="1" smtClean="0">
                              <a:latin typeface="Cambria Math" panose="02040503050406030204" pitchFamily="18" charset="0"/>
                            </a:rPr>
                            <m:t>2</m:t>
                          </m:r>
                        </m:sub>
                      </m:sSub>
                      <m:sSubSup>
                        <m:sSubSupPr>
                          <m:ctrlPr>
                            <a:rPr lang="hu-HU" sz="2400" i="1" smtClean="0">
                              <a:latin typeface="Cambria Math" panose="02040503050406030204" pitchFamily="18" charset="0"/>
                            </a:rPr>
                          </m:ctrlPr>
                        </m:sSubSupPr>
                        <m:e>
                          <m:r>
                            <a:rPr lang="hu-HU" sz="2400" i="1">
                              <a:latin typeface="Cambria Math" panose="02040503050406030204" pitchFamily="18" charset="0"/>
                            </a:rPr>
                            <m:t>𝑃𝑂</m:t>
                          </m:r>
                        </m:e>
                        <m:sub>
                          <m:r>
                            <a:rPr lang="hu-HU" sz="2400" b="0" i="1" smtClean="0">
                              <a:latin typeface="Cambria Math" panose="02040503050406030204" pitchFamily="18" charset="0"/>
                            </a:rPr>
                            <m:t>4</m:t>
                          </m:r>
                        </m:sub>
                        <m:sup>
                          <m:r>
                            <a:rPr lang="hu-HU" sz="2400" b="0" i="1" smtClean="0">
                              <a:latin typeface="Cambria Math" panose="02040503050406030204" pitchFamily="18" charset="0"/>
                            </a:rPr>
                            <m:t>−</m:t>
                          </m:r>
                        </m:sup>
                      </m:sSubSup>
                    </m:oMath>
                  </m:oMathPara>
                </a14:m>
                <a:endParaRPr lang="hu-HU" sz="2400" dirty="0"/>
              </a:p>
            </p:txBody>
          </p:sp>
        </mc:Choice>
        <mc:Fallback xmlns="">
          <p:sp>
            <p:nvSpPr>
              <p:cNvPr id="9" name="Szövegdoboz 8">
                <a:extLst>
                  <a:ext uri="{FF2B5EF4-FFF2-40B4-BE49-F238E27FC236}">
                    <a16:creationId xmlns:a16="http://schemas.microsoft.com/office/drawing/2014/main" id="{59B1F889-CB19-4100-823D-BA8DFC6DEA8E}"/>
                  </a:ext>
                </a:extLst>
              </p:cNvPr>
              <p:cNvSpPr txBox="1">
                <a:spLocks noRot="1" noChangeAspect="1" noMove="1" noResize="1" noEditPoints="1" noAdjustHandles="1" noChangeArrowheads="1" noChangeShapeType="1" noTextEdit="1"/>
              </p:cNvSpPr>
              <p:nvPr/>
            </p:nvSpPr>
            <p:spPr>
              <a:xfrm>
                <a:off x="2684600" y="1270189"/>
                <a:ext cx="1000850" cy="369332"/>
              </a:xfrm>
              <a:prstGeom prst="rect">
                <a:avLst/>
              </a:prstGeom>
              <a:blipFill>
                <a:blip r:embed="rId4"/>
                <a:stretch>
                  <a:fillRect l="-6667" b="-14754"/>
                </a:stretch>
              </a:blipFill>
            </p:spPr>
            <p:txBody>
              <a:bodyPr/>
              <a:lstStyle/>
              <a:p>
                <a:r>
                  <a:rPr lang="hu-HU">
                    <a:noFill/>
                  </a:rPr>
                  <a:t> </a:t>
                </a:r>
              </a:p>
            </p:txBody>
          </p:sp>
        </mc:Fallback>
      </mc:AlternateContent>
      <p:sp>
        <p:nvSpPr>
          <p:cNvPr id="20" name="Freeform 11">
            <a:extLst>
              <a:ext uri="{FF2B5EF4-FFF2-40B4-BE49-F238E27FC236}">
                <a16:creationId xmlns:a16="http://schemas.microsoft.com/office/drawing/2014/main" id="{E94104BC-9F83-4717-92A6-F345086CD15E}"/>
              </a:ext>
            </a:extLst>
          </p:cNvPr>
          <p:cNvSpPr>
            <a:spLocks/>
          </p:cNvSpPr>
          <p:nvPr/>
        </p:nvSpPr>
        <p:spPr bwMode="auto">
          <a:xfrm>
            <a:off x="1039265" y="1090795"/>
            <a:ext cx="7327900" cy="4686300"/>
          </a:xfrm>
          <a:custGeom>
            <a:avLst/>
            <a:gdLst>
              <a:gd name="T0" fmla="*/ 0 w 4616"/>
              <a:gd name="T1" fmla="*/ 2930 h 2952"/>
              <a:gd name="T2" fmla="*/ 144 w 4616"/>
              <a:gd name="T3" fmla="*/ 2884 h 2952"/>
              <a:gd name="T4" fmla="*/ 288 w 4616"/>
              <a:gd name="T5" fmla="*/ 2746 h 2952"/>
              <a:gd name="T6" fmla="*/ 432 w 4616"/>
              <a:gd name="T7" fmla="*/ 2384 h 2952"/>
              <a:gd name="T8" fmla="*/ 577 w 4616"/>
              <a:gd name="T9" fmla="*/ 1681 h 2952"/>
              <a:gd name="T10" fmla="*/ 721 w 4616"/>
              <a:gd name="T11" fmla="*/ 866 h 2952"/>
              <a:gd name="T12" fmla="*/ 865 w 4616"/>
              <a:gd name="T13" fmla="*/ 335 h 2952"/>
              <a:gd name="T14" fmla="*/ 1009 w 4616"/>
              <a:gd name="T15" fmla="*/ 106 h 2952"/>
              <a:gd name="T16" fmla="*/ 1154 w 4616"/>
              <a:gd name="T17" fmla="*/ 26 h 2952"/>
              <a:gd name="T18" fmla="*/ 1298 w 4616"/>
              <a:gd name="T19" fmla="*/ 4 h 2952"/>
              <a:gd name="T20" fmla="*/ 1442 w 4616"/>
              <a:gd name="T21" fmla="*/ 8 h 2952"/>
              <a:gd name="T22" fmla="*/ 1586 w 4616"/>
              <a:gd name="T23" fmla="*/ 44 h 2952"/>
              <a:gd name="T24" fmla="*/ 1731 w 4616"/>
              <a:gd name="T25" fmla="*/ 159 h 2952"/>
              <a:gd name="T26" fmla="*/ 1875 w 4616"/>
              <a:gd name="T27" fmla="*/ 472 h 2952"/>
              <a:gd name="T28" fmla="*/ 2019 w 4616"/>
              <a:gd name="T29" fmla="*/ 1121 h 2952"/>
              <a:gd name="T30" fmla="*/ 2163 w 4616"/>
              <a:gd name="T31" fmla="*/ 1951 h 2952"/>
              <a:gd name="T32" fmla="*/ 2308 w 4616"/>
              <a:gd name="T33" fmla="*/ 2541 h 2952"/>
              <a:gd name="T34" fmla="*/ 2452 w 4616"/>
              <a:gd name="T35" fmla="*/ 2808 h 2952"/>
              <a:gd name="T36" fmla="*/ 2596 w 4616"/>
              <a:gd name="T37" fmla="*/ 2906 h 2952"/>
              <a:gd name="T38" fmla="*/ 2740 w 4616"/>
              <a:gd name="T39" fmla="*/ 2937 h 2952"/>
              <a:gd name="T40" fmla="*/ 2885 w 4616"/>
              <a:gd name="T41" fmla="*/ 2948 h 2952"/>
              <a:gd name="T42" fmla="*/ 3029 w 4616"/>
              <a:gd name="T43" fmla="*/ 2951 h 2952"/>
              <a:gd name="T44" fmla="*/ 3173 w 4616"/>
              <a:gd name="T45" fmla="*/ 2952 h 2952"/>
              <a:gd name="T46" fmla="*/ 3317 w 4616"/>
              <a:gd name="T47" fmla="*/ 2952 h 2952"/>
              <a:gd name="T48" fmla="*/ 3462 w 4616"/>
              <a:gd name="T49" fmla="*/ 2952 h 2952"/>
              <a:gd name="T50" fmla="*/ 3606 w 4616"/>
              <a:gd name="T51" fmla="*/ 2952 h 2952"/>
              <a:gd name="T52" fmla="*/ 3750 w 4616"/>
              <a:gd name="T53" fmla="*/ 2952 h 2952"/>
              <a:gd name="T54" fmla="*/ 3894 w 4616"/>
              <a:gd name="T55" fmla="*/ 2952 h 2952"/>
              <a:gd name="T56" fmla="*/ 4039 w 4616"/>
              <a:gd name="T57" fmla="*/ 2952 h 2952"/>
              <a:gd name="T58" fmla="*/ 4183 w 4616"/>
              <a:gd name="T59" fmla="*/ 2952 h 2952"/>
              <a:gd name="T60" fmla="*/ 4327 w 4616"/>
              <a:gd name="T61" fmla="*/ 2952 h 2952"/>
              <a:gd name="T62" fmla="*/ 4471 w 4616"/>
              <a:gd name="T63" fmla="*/ 2952 h 2952"/>
              <a:gd name="T64" fmla="*/ 4616 w 4616"/>
              <a:gd name="T65" fmla="*/ 2952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6" h="2952">
                <a:moveTo>
                  <a:pt x="0" y="2930"/>
                </a:moveTo>
                <a:cubicBezTo>
                  <a:pt x="48" y="2915"/>
                  <a:pt x="96" y="2915"/>
                  <a:pt x="144" y="2884"/>
                </a:cubicBezTo>
                <a:cubicBezTo>
                  <a:pt x="192" y="2853"/>
                  <a:pt x="240" y="2829"/>
                  <a:pt x="288" y="2746"/>
                </a:cubicBezTo>
                <a:cubicBezTo>
                  <a:pt x="336" y="2662"/>
                  <a:pt x="384" y="2561"/>
                  <a:pt x="432" y="2384"/>
                </a:cubicBezTo>
                <a:cubicBezTo>
                  <a:pt x="480" y="2206"/>
                  <a:pt x="528" y="1934"/>
                  <a:pt x="577" y="1681"/>
                </a:cubicBezTo>
                <a:cubicBezTo>
                  <a:pt x="625" y="1428"/>
                  <a:pt x="673" y="1090"/>
                  <a:pt x="721" y="866"/>
                </a:cubicBezTo>
                <a:cubicBezTo>
                  <a:pt x="769" y="641"/>
                  <a:pt x="817" y="461"/>
                  <a:pt x="865" y="335"/>
                </a:cubicBezTo>
                <a:cubicBezTo>
                  <a:pt x="913" y="208"/>
                  <a:pt x="962" y="157"/>
                  <a:pt x="1009" y="106"/>
                </a:cubicBezTo>
                <a:cubicBezTo>
                  <a:pt x="1057" y="55"/>
                  <a:pt x="1105" y="44"/>
                  <a:pt x="1154" y="26"/>
                </a:cubicBezTo>
                <a:cubicBezTo>
                  <a:pt x="1202" y="9"/>
                  <a:pt x="1250" y="7"/>
                  <a:pt x="1298" y="4"/>
                </a:cubicBezTo>
                <a:cubicBezTo>
                  <a:pt x="1346" y="0"/>
                  <a:pt x="1394" y="1"/>
                  <a:pt x="1442" y="8"/>
                </a:cubicBezTo>
                <a:cubicBezTo>
                  <a:pt x="1490" y="14"/>
                  <a:pt x="1538" y="18"/>
                  <a:pt x="1586" y="44"/>
                </a:cubicBezTo>
                <a:cubicBezTo>
                  <a:pt x="1634" y="69"/>
                  <a:pt x="1682" y="88"/>
                  <a:pt x="1731" y="159"/>
                </a:cubicBezTo>
                <a:cubicBezTo>
                  <a:pt x="1779" y="231"/>
                  <a:pt x="1827" y="312"/>
                  <a:pt x="1875" y="472"/>
                </a:cubicBezTo>
                <a:cubicBezTo>
                  <a:pt x="1923" y="632"/>
                  <a:pt x="1971" y="875"/>
                  <a:pt x="2019" y="1121"/>
                </a:cubicBezTo>
                <a:cubicBezTo>
                  <a:pt x="2067" y="1368"/>
                  <a:pt x="2115" y="1714"/>
                  <a:pt x="2163" y="1951"/>
                </a:cubicBezTo>
                <a:cubicBezTo>
                  <a:pt x="2211" y="2187"/>
                  <a:pt x="2259" y="2397"/>
                  <a:pt x="2308" y="2541"/>
                </a:cubicBezTo>
                <a:cubicBezTo>
                  <a:pt x="2356" y="2684"/>
                  <a:pt x="2404" y="2748"/>
                  <a:pt x="2452" y="2808"/>
                </a:cubicBezTo>
                <a:cubicBezTo>
                  <a:pt x="2500" y="2870"/>
                  <a:pt x="2548" y="2884"/>
                  <a:pt x="2596" y="2906"/>
                </a:cubicBezTo>
                <a:cubicBezTo>
                  <a:pt x="2644" y="2927"/>
                  <a:pt x="2692" y="2930"/>
                  <a:pt x="2740" y="2937"/>
                </a:cubicBezTo>
                <a:cubicBezTo>
                  <a:pt x="2788" y="2945"/>
                  <a:pt x="2836" y="2945"/>
                  <a:pt x="2885" y="2948"/>
                </a:cubicBezTo>
                <a:cubicBezTo>
                  <a:pt x="2933" y="2950"/>
                  <a:pt x="2981" y="2950"/>
                  <a:pt x="3029" y="2951"/>
                </a:cubicBezTo>
                <a:cubicBezTo>
                  <a:pt x="3077" y="2952"/>
                  <a:pt x="3125" y="2952"/>
                  <a:pt x="3173" y="2952"/>
                </a:cubicBezTo>
                <a:cubicBezTo>
                  <a:pt x="3221" y="2952"/>
                  <a:pt x="3269" y="2952"/>
                  <a:pt x="3317" y="2952"/>
                </a:cubicBezTo>
                <a:cubicBezTo>
                  <a:pt x="3365" y="2952"/>
                  <a:pt x="3413" y="2952"/>
                  <a:pt x="3462" y="2952"/>
                </a:cubicBezTo>
                <a:cubicBezTo>
                  <a:pt x="3510" y="2952"/>
                  <a:pt x="3558" y="2952"/>
                  <a:pt x="3606" y="2952"/>
                </a:cubicBezTo>
                <a:cubicBezTo>
                  <a:pt x="3654" y="2952"/>
                  <a:pt x="3702" y="2952"/>
                  <a:pt x="3750" y="2952"/>
                </a:cubicBezTo>
                <a:cubicBezTo>
                  <a:pt x="3798" y="2952"/>
                  <a:pt x="3846" y="2952"/>
                  <a:pt x="3894" y="2952"/>
                </a:cubicBezTo>
                <a:cubicBezTo>
                  <a:pt x="3942" y="2952"/>
                  <a:pt x="3990" y="2952"/>
                  <a:pt x="4039" y="2952"/>
                </a:cubicBezTo>
                <a:cubicBezTo>
                  <a:pt x="4087" y="2952"/>
                  <a:pt x="4135" y="2952"/>
                  <a:pt x="4183" y="2952"/>
                </a:cubicBezTo>
                <a:cubicBezTo>
                  <a:pt x="4231" y="2952"/>
                  <a:pt x="4279" y="2952"/>
                  <a:pt x="4327" y="2952"/>
                </a:cubicBezTo>
                <a:cubicBezTo>
                  <a:pt x="4375" y="2952"/>
                  <a:pt x="4423" y="2952"/>
                  <a:pt x="4471" y="2952"/>
                </a:cubicBezTo>
                <a:cubicBezTo>
                  <a:pt x="4519" y="2952"/>
                  <a:pt x="4567" y="2952"/>
                  <a:pt x="4616" y="2952"/>
                </a:cubicBezTo>
              </a:path>
            </a:pathLst>
          </a:custGeom>
          <a:noFill/>
          <a:ln w="38100"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15040FFF-0CF0-48D7-A2D7-76CB7DC1557E}"/>
                  </a:ext>
                </a:extLst>
              </p:cNvPr>
              <p:cNvSpPr txBox="1"/>
              <p:nvPr/>
            </p:nvSpPr>
            <p:spPr>
              <a:xfrm>
                <a:off x="5100515" y="1302669"/>
                <a:ext cx="1015150" cy="373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𝐻</m:t>
                      </m:r>
                      <m:sSubSup>
                        <m:sSubSupPr>
                          <m:ctrlPr>
                            <a:rPr lang="hu-HU" sz="2400" i="1" smtClean="0">
                              <a:latin typeface="Cambria Math" panose="02040503050406030204" pitchFamily="18" charset="0"/>
                            </a:rPr>
                          </m:ctrlPr>
                        </m:sSubSupPr>
                        <m:e>
                          <m:r>
                            <a:rPr lang="hu-HU" sz="2400" i="1">
                              <a:latin typeface="Cambria Math" panose="02040503050406030204" pitchFamily="18" charset="0"/>
                            </a:rPr>
                            <m:t>𝑃𝑂</m:t>
                          </m:r>
                        </m:e>
                        <m:sub>
                          <m:r>
                            <a:rPr lang="hu-HU" sz="2400" b="0" i="1" smtClean="0">
                              <a:latin typeface="Cambria Math" panose="02040503050406030204" pitchFamily="18" charset="0"/>
                            </a:rPr>
                            <m:t>4</m:t>
                          </m:r>
                        </m:sub>
                        <m:sup>
                          <m:r>
                            <a:rPr lang="hu-HU" sz="2400" b="0" i="1" smtClean="0">
                              <a:latin typeface="Cambria Math" panose="02040503050406030204" pitchFamily="18" charset="0"/>
                            </a:rPr>
                            <m:t>2−</m:t>
                          </m:r>
                        </m:sup>
                      </m:sSubSup>
                    </m:oMath>
                  </m:oMathPara>
                </a14:m>
                <a:endParaRPr lang="hu-HU" sz="2400" dirty="0"/>
              </a:p>
            </p:txBody>
          </p:sp>
        </mc:Choice>
        <mc:Fallback xmlns="">
          <p:sp>
            <p:nvSpPr>
              <p:cNvPr id="10" name="Szövegdoboz 9">
                <a:extLst>
                  <a:ext uri="{FF2B5EF4-FFF2-40B4-BE49-F238E27FC236}">
                    <a16:creationId xmlns:a16="http://schemas.microsoft.com/office/drawing/2014/main" id="{15040FFF-0CF0-48D7-A2D7-76CB7DC1557E}"/>
                  </a:ext>
                </a:extLst>
              </p:cNvPr>
              <p:cNvSpPr txBox="1">
                <a:spLocks noRot="1" noChangeAspect="1" noMove="1" noResize="1" noEditPoints="1" noAdjustHandles="1" noChangeArrowheads="1" noChangeShapeType="1" noTextEdit="1"/>
              </p:cNvSpPr>
              <p:nvPr/>
            </p:nvSpPr>
            <p:spPr>
              <a:xfrm>
                <a:off x="5100515" y="1302669"/>
                <a:ext cx="1015150" cy="373244"/>
              </a:xfrm>
              <a:prstGeom prst="rect">
                <a:avLst/>
              </a:prstGeom>
              <a:blipFill>
                <a:blip r:embed="rId5"/>
                <a:stretch>
                  <a:fillRect l="-7229" t="-1639" b="-16393"/>
                </a:stretch>
              </a:blipFill>
            </p:spPr>
            <p:txBody>
              <a:bodyPr/>
              <a:lstStyle/>
              <a:p>
                <a:r>
                  <a:rPr lang="hu-HU">
                    <a:noFill/>
                  </a:rPr>
                  <a:t> </a:t>
                </a:r>
              </a:p>
            </p:txBody>
          </p:sp>
        </mc:Fallback>
      </mc:AlternateContent>
      <p:sp>
        <p:nvSpPr>
          <p:cNvPr id="21" name="Freeform 12">
            <a:extLst>
              <a:ext uri="{FF2B5EF4-FFF2-40B4-BE49-F238E27FC236}">
                <a16:creationId xmlns:a16="http://schemas.microsoft.com/office/drawing/2014/main" id="{A6567C55-BCF8-4F82-AC5C-DABB64D3D8A0}"/>
              </a:ext>
            </a:extLst>
          </p:cNvPr>
          <p:cNvSpPr>
            <a:spLocks/>
          </p:cNvSpPr>
          <p:nvPr/>
        </p:nvSpPr>
        <p:spPr bwMode="auto">
          <a:xfrm>
            <a:off x="1039265" y="1078095"/>
            <a:ext cx="7327900" cy="4699000"/>
          </a:xfrm>
          <a:custGeom>
            <a:avLst/>
            <a:gdLst>
              <a:gd name="T0" fmla="*/ 0 w 4616"/>
              <a:gd name="T1" fmla="*/ 2960 h 2960"/>
              <a:gd name="T2" fmla="*/ 144 w 4616"/>
              <a:gd name="T3" fmla="*/ 2960 h 2960"/>
              <a:gd name="T4" fmla="*/ 288 w 4616"/>
              <a:gd name="T5" fmla="*/ 2960 h 2960"/>
              <a:gd name="T6" fmla="*/ 432 w 4616"/>
              <a:gd name="T7" fmla="*/ 2960 h 2960"/>
              <a:gd name="T8" fmla="*/ 577 w 4616"/>
              <a:gd name="T9" fmla="*/ 2960 h 2960"/>
              <a:gd name="T10" fmla="*/ 721 w 4616"/>
              <a:gd name="T11" fmla="*/ 2960 h 2960"/>
              <a:gd name="T12" fmla="*/ 865 w 4616"/>
              <a:gd name="T13" fmla="*/ 2960 h 2960"/>
              <a:gd name="T14" fmla="*/ 1009 w 4616"/>
              <a:gd name="T15" fmla="*/ 2960 h 2960"/>
              <a:gd name="T16" fmla="*/ 1154 w 4616"/>
              <a:gd name="T17" fmla="*/ 2959 h 2960"/>
              <a:gd name="T18" fmla="*/ 1298 w 4616"/>
              <a:gd name="T19" fmla="*/ 2955 h 2960"/>
              <a:gd name="T20" fmla="*/ 1442 w 4616"/>
              <a:gd name="T21" fmla="*/ 2942 h 2960"/>
              <a:gd name="T22" fmla="*/ 1586 w 4616"/>
              <a:gd name="T23" fmla="*/ 2904 h 2960"/>
              <a:gd name="T24" fmla="*/ 1731 w 4616"/>
              <a:gd name="T25" fmla="*/ 2787 h 2960"/>
              <a:gd name="T26" fmla="*/ 1875 w 4616"/>
              <a:gd name="T27" fmla="*/ 2474 h 2960"/>
              <a:gd name="T28" fmla="*/ 2019 w 4616"/>
              <a:gd name="T29" fmla="*/ 1824 h 2960"/>
              <a:gd name="T30" fmla="*/ 2163 w 4616"/>
              <a:gd name="T31" fmla="*/ 994 h 2960"/>
              <a:gd name="T32" fmla="*/ 2308 w 4616"/>
              <a:gd name="T33" fmla="*/ 403 h 2960"/>
              <a:gd name="T34" fmla="*/ 2452 w 4616"/>
              <a:gd name="T35" fmla="*/ 134 h 2960"/>
              <a:gd name="T36" fmla="*/ 2596 w 4616"/>
              <a:gd name="T37" fmla="*/ 38 h 2960"/>
              <a:gd name="T38" fmla="*/ 2740 w 4616"/>
              <a:gd name="T39" fmla="*/ 7 h 2960"/>
              <a:gd name="T40" fmla="*/ 2885 w 4616"/>
              <a:gd name="T41" fmla="*/ 1 h 2960"/>
              <a:gd name="T42" fmla="*/ 3029 w 4616"/>
              <a:gd name="T43" fmla="*/ 12 h 2960"/>
              <a:gd name="T44" fmla="*/ 3173 w 4616"/>
              <a:gd name="T45" fmla="*/ 55 h 2960"/>
              <a:gd name="T46" fmla="*/ 3317 w 4616"/>
              <a:gd name="T47" fmla="*/ 183 h 2960"/>
              <a:gd name="T48" fmla="*/ 3462 w 4616"/>
              <a:gd name="T49" fmla="*/ 526 h 2960"/>
              <a:gd name="T50" fmla="*/ 3606 w 4616"/>
              <a:gd name="T51" fmla="*/ 1209 h 2960"/>
              <a:gd name="T52" fmla="*/ 3750 w 4616"/>
              <a:gd name="T53" fmla="*/ 2032 h 2960"/>
              <a:gd name="T54" fmla="*/ 3894 w 4616"/>
              <a:gd name="T55" fmla="*/ 2587 h 2960"/>
              <a:gd name="T56" fmla="*/ 4039 w 4616"/>
              <a:gd name="T57" fmla="*/ 2832 h 2960"/>
              <a:gd name="T58" fmla="*/ 4183 w 4616"/>
              <a:gd name="T59" fmla="*/ 2919 h 2960"/>
              <a:gd name="T60" fmla="*/ 4327 w 4616"/>
              <a:gd name="T61" fmla="*/ 2947 h 2960"/>
              <a:gd name="T62" fmla="*/ 4471 w 4616"/>
              <a:gd name="T63" fmla="*/ 2956 h 2960"/>
              <a:gd name="T64" fmla="*/ 4616 w 4616"/>
              <a:gd name="T65" fmla="*/ 2959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6" h="2960">
                <a:moveTo>
                  <a:pt x="0" y="2960"/>
                </a:moveTo>
                <a:cubicBezTo>
                  <a:pt x="48" y="2960"/>
                  <a:pt x="96" y="2960"/>
                  <a:pt x="144" y="2960"/>
                </a:cubicBezTo>
                <a:cubicBezTo>
                  <a:pt x="192" y="2960"/>
                  <a:pt x="240" y="2960"/>
                  <a:pt x="288" y="2960"/>
                </a:cubicBezTo>
                <a:cubicBezTo>
                  <a:pt x="336" y="2960"/>
                  <a:pt x="384" y="2960"/>
                  <a:pt x="432" y="2960"/>
                </a:cubicBezTo>
                <a:cubicBezTo>
                  <a:pt x="480" y="2960"/>
                  <a:pt x="528" y="2960"/>
                  <a:pt x="577" y="2960"/>
                </a:cubicBezTo>
                <a:cubicBezTo>
                  <a:pt x="625" y="2960"/>
                  <a:pt x="673" y="2960"/>
                  <a:pt x="721" y="2960"/>
                </a:cubicBezTo>
                <a:cubicBezTo>
                  <a:pt x="769" y="2960"/>
                  <a:pt x="817" y="2960"/>
                  <a:pt x="865" y="2960"/>
                </a:cubicBezTo>
                <a:cubicBezTo>
                  <a:pt x="913" y="2960"/>
                  <a:pt x="961" y="2960"/>
                  <a:pt x="1009" y="2960"/>
                </a:cubicBezTo>
                <a:cubicBezTo>
                  <a:pt x="1057" y="2960"/>
                  <a:pt x="1105" y="2960"/>
                  <a:pt x="1154" y="2959"/>
                </a:cubicBezTo>
                <a:cubicBezTo>
                  <a:pt x="1202" y="2958"/>
                  <a:pt x="1250" y="2957"/>
                  <a:pt x="1298" y="2955"/>
                </a:cubicBezTo>
                <a:cubicBezTo>
                  <a:pt x="1346" y="2952"/>
                  <a:pt x="1394" y="2951"/>
                  <a:pt x="1442" y="2942"/>
                </a:cubicBezTo>
                <a:cubicBezTo>
                  <a:pt x="1490" y="2934"/>
                  <a:pt x="1538" y="2929"/>
                  <a:pt x="1586" y="2904"/>
                </a:cubicBezTo>
                <a:cubicBezTo>
                  <a:pt x="1634" y="2878"/>
                  <a:pt x="1682" y="2859"/>
                  <a:pt x="1731" y="2787"/>
                </a:cubicBezTo>
                <a:cubicBezTo>
                  <a:pt x="1779" y="2716"/>
                  <a:pt x="1827" y="2634"/>
                  <a:pt x="1875" y="2474"/>
                </a:cubicBezTo>
                <a:cubicBezTo>
                  <a:pt x="1923" y="2313"/>
                  <a:pt x="1971" y="2070"/>
                  <a:pt x="2019" y="1824"/>
                </a:cubicBezTo>
                <a:cubicBezTo>
                  <a:pt x="2067" y="1577"/>
                  <a:pt x="2115" y="1230"/>
                  <a:pt x="2163" y="994"/>
                </a:cubicBezTo>
                <a:cubicBezTo>
                  <a:pt x="2211" y="756"/>
                  <a:pt x="2259" y="546"/>
                  <a:pt x="2308" y="403"/>
                </a:cubicBezTo>
                <a:cubicBezTo>
                  <a:pt x="2356" y="260"/>
                  <a:pt x="2404" y="195"/>
                  <a:pt x="2452" y="134"/>
                </a:cubicBezTo>
                <a:cubicBezTo>
                  <a:pt x="2500" y="74"/>
                  <a:pt x="2548" y="59"/>
                  <a:pt x="2596" y="38"/>
                </a:cubicBezTo>
                <a:cubicBezTo>
                  <a:pt x="2644" y="17"/>
                  <a:pt x="2692" y="13"/>
                  <a:pt x="2740" y="7"/>
                </a:cubicBezTo>
                <a:cubicBezTo>
                  <a:pt x="2788" y="1"/>
                  <a:pt x="2836" y="0"/>
                  <a:pt x="2885" y="1"/>
                </a:cubicBezTo>
                <a:cubicBezTo>
                  <a:pt x="2933" y="2"/>
                  <a:pt x="2981" y="3"/>
                  <a:pt x="3029" y="12"/>
                </a:cubicBezTo>
                <a:cubicBezTo>
                  <a:pt x="3077" y="21"/>
                  <a:pt x="3125" y="26"/>
                  <a:pt x="3173" y="55"/>
                </a:cubicBezTo>
                <a:cubicBezTo>
                  <a:pt x="3221" y="83"/>
                  <a:pt x="3269" y="105"/>
                  <a:pt x="3317" y="183"/>
                </a:cubicBezTo>
                <a:cubicBezTo>
                  <a:pt x="3365" y="262"/>
                  <a:pt x="3413" y="355"/>
                  <a:pt x="3462" y="526"/>
                </a:cubicBezTo>
                <a:cubicBezTo>
                  <a:pt x="3510" y="697"/>
                  <a:pt x="3558" y="958"/>
                  <a:pt x="3606" y="1209"/>
                </a:cubicBezTo>
                <a:cubicBezTo>
                  <a:pt x="3654" y="1460"/>
                  <a:pt x="3702" y="1803"/>
                  <a:pt x="3750" y="2032"/>
                </a:cubicBezTo>
                <a:cubicBezTo>
                  <a:pt x="3798" y="2262"/>
                  <a:pt x="3846" y="2454"/>
                  <a:pt x="3894" y="2587"/>
                </a:cubicBezTo>
                <a:cubicBezTo>
                  <a:pt x="3942" y="2721"/>
                  <a:pt x="3990" y="2776"/>
                  <a:pt x="4039" y="2832"/>
                </a:cubicBezTo>
                <a:cubicBezTo>
                  <a:pt x="4087" y="2887"/>
                  <a:pt x="4135" y="2899"/>
                  <a:pt x="4183" y="2919"/>
                </a:cubicBezTo>
                <a:cubicBezTo>
                  <a:pt x="4231" y="2938"/>
                  <a:pt x="4279" y="2941"/>
                  <a:pt x="4327" y="2947"/>
                </a:cubicBezTo>
                <a:cubicBezTo>
                  <a:pt x="4375" y="2953"/>
                  <a:pt x="4423" y="2954"/>
                  <a:pt x="4471" y="2956"/>
                </a:cubicBezTo>
                <a:cubicBezTo>
                  <a:pt x="4519" y="2958"/>
                  <a:pt x="4567" y="2958"/>
                  <a:pt x="4616" y="2959"/>
                </a:cubicBezTo>
              </a:path>
            </a:pathLst>
          </a:custGeom>
          <a:noFill/>
          <a:ln w="381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236537CA-80DE-400C-B044-C81685AFF517}"/>
                  </a:ext>
                </a:extLst>
              </p:cNvPr>
              <p:cNvSpPr txBox="1"/>
              <p:nvPr/>
            </p:nvSpPr>
            <p:spPr>
              <a:xfrm rot="16987674">
                <a:off x="6886846" y="2084656"/>
                <a:ext cx="781689" cy="3746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400" i="1" smtClean="0">
                              <a:latin typeface="Cambria Math" panose="02040503050406030204" pitchFamily="18" charset="0"/>
                            </a:rPr>
                          </m:ctrlPr>
                        </m:sSubSupPr>
                        <m:e>
                          <m:r>
                            <a:rPr lang="hu-HU" sz="2400" i="1">
                              <a:latin typeface="Cambria Math" panose="02040503050406030204" pitchFamily="18" charset="0"/>
                            </a:rPr>
                            <m:t>𝑃𝑂</m:t>
                          </m:r>
                        </m:e>
                        <m:sub>
                          <m:r>
                            <a:rPr lang="hu-HU" sz="2400" b="0" i="1" smtClean="0">
                              <a:latin typeface="Cambria Math" panose="02040503050406030204" pitchFamily="18" charset="0"/>
                            </a:rPr>
                            <m:t>4</m:t>
                          </m:r>
                        </m:sub>
                        <m:sup>
                          <m:r>
                            <a:rPr lang="hu-HU" sz="2400" b="0" i="1" smtClean="0">
                              <a:latin typeface="Cambria Math" panose="02040503050406030204" pitchFamily="18" charset="0"/>
                            </a:rPr>
                            <m:t>3−</m:t>
                          </m:r>
                        </m:sup>
                      </m:sSubSup>
                    </m:oMath>
                  </m:oMathPara>
                </a14:m>
                <a:endParaRPr lang="hu-HU" sz="2400" dirty="0"/>
              </a:p>
            </p:txBody>
          </p:sp>
        </mc:Choice>
        <mc:Fallback xmlns="">
          <p:sp>
            <p:nvSpPr>
              <p:cNvPr id="11" name="Szövegdoboz 10">
                <a:extLst>
                  <a:ext uri="{FF2B5EF4-FFF2-40B4-BE49-F238E27FC236}">
                    <a16:creationId xmlns:a16="http://schemas.microsoft.com/office/drawing/2014/main" id="{236537CA-80DE-400C-B044-C81685AFF517}"/>
                  </a:ext>
                </a:extLst>
              </p:cNvPr>
              <p:cNvSpPr txBox="1">
                <a:spLocks noRot="1" noChangeAspect="1" noMove="1" noResize="1" noEditPoints="1" noAdjustHandles="1" noChangeArrowheads="1" noChangeShapeType="1" noTextEdit="1"/>
              </p:cNvSpPr>
              <p:nvPr/>
            </p:nvSpPr>
            <p:spPr>
              <a:xfrm rot="16987674">
                <a:off x="6886846" y="2084656"/>
                <a:ext cx="781689" cy="374654"/>
              </a:xfrm>
              <a:prstGeom prst="rect">
                <a:avLst/>
              </a:prstGeom>
              <a:blipFill>
                <a:blip r:embed="rId6"/>
                <a:stretch>
                  <a:fillRect r="-2222" b="-7857"/>
                </a:stretch>
              </a:blipFill>
            </p:spPr>
            <p:txBody>
              <a:bodyPr/>
              <a:lstStyle/>
              <a:p>
                <a:r>
                  <a:rPr lang="hu-HU">
                    <a:noFill/>
                  </a:rPr>
                  <a:t> </a:t>
                </a:r>
              </a:p>
            </p:txBody>
          </p:sp>
        </mc:Fallback>
      </mc:AlternateContent>
      <p:sp>
        <p:nvSpPr>
          <p:cNvPr id="22" name="Freeform 13">
            <a:extLst>
              <a:ext uri="{FF2B5EF4-FFF2-40B4-BE49-F238E27FC236}">
                <a16:creationId xmlns:a16="http://schemas.microsoft.com/office/drawing/2014/main" id="{9FCC2016-2FC5-4982-93CC-0563DE4B679D}"/>
              </a:ext>
            </a:extLst>
          </p:cNvPr>
          <p:cNvSpPr>
            <a:spLocks/>
          </p:cNvSpPr>
          <p:nvPr/>
        </p:nvSpPr>
        <p:spPr bwMode="auto">
          <a:xfrm>
            <a:off x="1039265" y="1065395"/>
            <a:ext cx="7327900" cy="4711700"/>
          </a:xfrm>
          <a:custGeom>
            <a:avLst/>
            <a:gdLst>
              <a:gd name="T0" fmla="*/ 0 w 4616"/>
              <a:gd name="T1" fmla="*/ 2968 h 2968"/>
              <a:gd name="T2" fmla="*/ 144 w 4616"/>
              <a:gd name="T3" fmla="*/ 2968 h 2968"/>
              <a:gd name="T4" fmla="*/ 288 w 4616"/>
              <a:gd name="T5" fmla="*/ 2968 h 2968"/>
              <a:gd name="T6" fmla="*/ 432 w 4616"/>
              <a:gd name="T7" fmla="*/ 2968 h 2968"/>
              <a:gd name="T8" fmla="*/ 577 w 4616"/>
              <a:gd name="T9" fmla="*/ 2968 h 2968"/>
              <a:gd name="T10" fmla="*/ 721 w 4616"/>
              <a:gd name="T11" fmla="*/ 2968 h 2968"/>
              <a:gd name="T12" fmla="*/ 865 w 4616"/>
              <a:gd name="T13" fmla="*/ 2968 h 2968"/>
              <a:gd name="T14" fmla="*/ 1009 w 4616"/>
              <a:gd name="T15" fmla="*/ 2968 h 2968"/>
              <a:gd name="T16" fmla="*/ 1154 w 4616"/>
              <a:gd name="T17" fmla="*/ 2968 h 2968"/>
              <a:gd name="T18" fmla="*/ 1298 w 4616"/>
              <a:gd name="T19" fmla="*/ 2968 h 2968"/>
              <a:gd name="T20" fmla="*/ 1442 w 4616"/>
              <a:gd name="T21" fmla="*/ 2968 h 2968"/>
              <a:gd name="T22" fmla="*/ 1586 w 4616"/>
              <a:gd name="T23" fmla="*/ 2968 h 2968"/>
              <a:gd name="T24" fmla="*/ 1731 w 4616"/>
              <a:gd name="T25" fmla="*/ 2968 h 2968"/>
              <a:gd name="T26" fmla="*/ 1875 w 4616"/>
              <a:gd name="T27" fmla="*/ 2968 h 2968"/>
              <a:gd name="T28" fmla="*/ 2019 w 4616"/>
              <a:gd name="T29" fmla="*/ 2968 h 2968"/>
              <a:gd name="T30" fmla="*/ 2163 w 4616"/>
              <a:gd name="T31" fmla="*/ 2968 h 2968"/>
              <a:gd name="T32" fmla="*/ 2308 w 4616"/>
              <a:gd name="T33" fmla="*/ 2968 h 2968"/>
              <a:gd name="T34" fmla="*/ 2452 w 4616"/>
              <a:gd name="T35" fmla="*/ 2968 h 2968"/>
              <a:gd name="T36" fmla="*/ 2596 w 4616"/>
              <a:gd name="T37" fmla="*/ 2968 h 2968"/>
              <a:gd name="T38" fmla="*/ 2740 w 4616"/>
              <a:gd name="T39" fmla="*/ 2966 h 2968"/>
              <a:gd name="T40" fmla="*/ 2885 w 4616"/>
              <a:gd name="T41" fmla="*/ 2962 h 2968"/>
              <a:gd name="T42" fmla="*/ 3029 w 4616"/>
              <a:gd name="T43" fmla="*/ 2948 h 2968"/>
              <a:gd name="T44" fmla="*/ 3173 w 4616"/>
              <a:gd name="T45" fmla="*/ 2905 h 2968"/>
              <a:gd name="T46" fmla="*/ 3317 w 4616"/>
              <a:gd name="T47" fmla="*/ 2775 h 2968"/>
              <a:gd name="T48" fmla="*/ 3462 w 4616"/>
              <a:gd name="T49" fmla="*/ 2433 h 2968"/>
              <a:gd name="T50" fmla="*/ 3606 w 4616"/>
              <a:gd name="T51" fmla="*/ 1751 h 2968"/>
              <a:gd name="T52" fmla="*/ 3750 w 4616"/>
              <a:gd name="T53" fmla="*/ 927 h 2968"/>
              <a:gd name="T54" fmla="*/ 3894 w 4616"/>
              <a:gd name="T55" fmla="*/ 372 h 2968"/>
              <a:gd name="T56" fmla="*/ 4039 w 4616"/>
              <a:gd name="T57" fmla="*/ 128 h 2968"/>
              <a:gd name="T58" fmla="*/ 4183 w 4616"/>
              <a:gd name="T59" fmla="*/ 41 h 2968"/>
              <a:gd name="T60" fmla="*/ 4327 w 4616"/>
              <a:gd name="T61" fmla="*/ 13 h 2968"/>
              <a:gd name="T62" fmla="*/ 4471 w 4616"/>
              <a:gd name="T63" fmla="*/ 3 h 2968"/>
              <a:gd name="T64" fmla="*/ 4616 w 4616"/>
              <a:gd name="T65" fmla="*/ 0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6" h="2968">
                <a:moveTo>
                  <a:pt x="0" y="2968"/>
                </a:moveTo>
                <a:cubicBezTo>
                  <a:pt x="48" y="2968"/>
                  <a:pt x="96" y="2968"/>
                  <a:pt x="144" y="2968"/>
                </a:cubicBezTo>
                <a:cubicBezTo>
                  <a:pt x="192" y="2968"/>
                  <a:pt x="240" y="2968"/>
                  <a:pt x="288" y="2968"/>
                </a:cubicBezTo>
                <a:cubicBezTo>
                  <a:pt x="336" y="2968"/>
                  <a:pt x="384" y="2968"/>
                  <a:pt x="432" y="2968"/>
                </a:cubicBezTo>
                <a:cubicBezTo>
                  <a:pt x="480" y="2968"/>
                  <a:pt x="528" y="2968"/>
                  <a:pt x="577" y="2968"/>
                </a:cubicBezTo>
                <a:cubicBezTo>
                  <a:pt x="625" y="2968"/>
                  <a:pt x="673" y="2968"/>
                  <a:pt x="721" y="2968"/>
                </a:cubicBezTo>
                <a:cubicBezTo>
                  <a:pt x="769" y="2968"/>
                  <a:pt x="817" y="2968"/>
                  <a:pt x="865" y="2968"/>
                </a:cubicBezTo>
                <a:cubicBezTo>
                  <a:pt x="913" y="2968"/>
                  <a:pt x="961" y="2968"/>
                  <a:pt x="1009" y="2968"/>
                </a:cubicBezTo>
                <a:cubicBezTo>
                  <a:pt x="1057" y="2968"/>
                  <a:pt x="1105" y="2968"/>
                  <a:pt x="1154" y="2968"/>
                </a:cubicBezTo>
                <a:cubicBezTo>
                  <a:pt x="1202" y="2968"/>
                  <a:pt x="1250" y="2968"/>
                  <a:pt x="1298" y="2968"/>
                </a:cubicBezTo>
                <a:cubicBezTo>
                  <a:pt x="1346" y="2968"/>
                  <a:pt x="1394" y="2968"/>
                  <a:pt x="1442" y="2968"/>
                </a:cubicBezTo>
                <a:cubicBezTo>
                  <a:pt x="1490" y="2968"/>
                  <a:pt x="1538" y="2968"/>
                  <a:pt x="1586" y="2968"/>
                </a:cubicBezTo>
                <a:cubicBezTo>
                  <a:pt x="1634" y="2968"/>
                  <a:pt x="1682" y="2968"/>
                  <a:pt x="1731" y="2968"/>
                </a:cubicBezTo>
                <a:cubicBezTo>
                  <a:pt x="1779" y="2968"/>
                  <a:pt x="1827" y="2968"/>
                  <a:pt x="1875" y="2968"/>
                </a:cubicBezTo>
                <a:cubicBezTo>
                  <a:pt x="1923" y="2968"/>
                  <a:pt x="1971" y="2968"/>
                  <a:pt x="2019" y="2968"/>
                </a:cubicBezTo>
                <a:cubicBezTo>
                  <a:pt x="2067" y="2968"/>
                  <a:pt x="2115" y="2968"/>
                  <a:pt x="2163" y="2968"/>
                </a:cubicBezTo>
                <a:cubicBezTo>
                  <a:pt x="2211" y="2968"/>
                  <a:pt x="2259" y="2968"/>
                  <a:pt x="2308" y="2968"/>
                </a:cubicBezTo>
                <a:cubicBezTo>
                  <a:pt x="2356" y="2968"/>
                  <a:pt x="2404" y="2968"/>
                  <a:pt x="2452" y="2968"/>
                </a:cubicBezTo>
                <a:cubicBezTo>
                  <a:pt x="2500" y="2968"/>
                  <a:pt x="2548" y="2968"/>
                  <a:pt x="2596" y="2968"/>
                </a:cubicBezTo>
                <a:cubicBezTo>
                  <a:pt x="2644" y="2968"/>
                  <a:pt x="2692" y="2967"/>
                  <a:pt x="2740" y="2966"/>
                </a:cubicBezTo>
                <a:cubicBezTo>
                  <a:pt x="2788" y="2965"/>
                  <a:pt x="2836" y="2965"/>
                  <a:pt x="2885" y="2962"/>
                </a:cubicBezTo>
                <a:cubicBezTo>
                  <a:pt x="2933" y="2959"/>
                  <a:pt x="2981" y="2958"/>
                  <a:pt x="3029" y="2948"/>
                </a:cubicBezTo>
                <a:cubicBezTo>
                  <a:pt x="3077" y="2938"/>
                  <a:pt x="3125" y="2933"/>
                  <a:pt x="3173" y="2905"/>
                </a:cubicBezTo>
                <a:cubicBezTo>
                  <a:pt x="3221" y="2876"/>
                  <a:pt x="3269" y="2854"/>
                  <a:pt x="3317" y="2775"/>
                </a:cubicBezTo>
                <a:cubicBezTo>
                  <a:pt x="3365" y="2697"/>
                  <a:pt x="3413" y="2604"/>
                  <a:pt x="3462" y="2433"/>
                </a:cubicBezTo>
                <a:cubicBezTo>
                  <a:pt x="3510" y="2262"/>
                  <a:pt x="3558" y="2001"/>
                  <a:pt x="3606" y="1751"/>
                </a:cubicBezTo>
                <a:cubicBezTo>
                  <a:pt x="3654" y="1499"/>
                  <a:pt x="3702" y="1157"/>
                  <a:pt x="3750" y="927"/>
                </a:cubicBezTo>
                <a:cubicBezTo>
                  <a:pt x="3798" y="698"/>
                  <a:pt x="3846" y="506"/>
                  <a:pt x="3894" y="372"/>
                </a:cubicBezTo>
                <a:cubicBezTo>
                  <a:pt x="3942" y="240"/>
                  <a:pt x="3990" y="183"/>
                  <a:pt x="4039" y="128"/>
                </a:cubicBezTo>
                <a:cubicBezTo>
                  <a:pt x="4087" y="73"/>
                  <a:pt x="4135" y="61"/>
                  <a:pt x="4183" y="41"/>
                </a:cubicBezTo>
                <a:cubicBezTo>
                  <a:pt x="4231" y="22"/>
                  <a:pt x="4279" y="19"/>
                  <a:pt x="4327" y="13"/>
                </a:cubicBezTo>
                <a:cubicBezTo>
                  <a:pt x="4375" y="6"/>
                  <a:pt x="4423" y="5"/>
                  <a:pt x="4471" y="3"/>
                </a:cubicBezTo>
                <a:cubicBezTo>
                  <a:pt x="4519" y="1"/>
                  <a:pt x="4567" y="1"/>
                  <a:pt x="4616" y="0"/>
                </a:cubicBezTo>
              </a:path>
            </a:pathLst>
          </a:custGeom>
          <a:noFill/>
          <a:ln w="381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3" name="Rectangle 14">
            <a:extLst>
              <a:ext uri="{FF2B5EF4-FFF2-40B4-BE49-F238E27FC236}">
                <a16:creationId xmlns:a16="http://schemas.microsoft.com/office/drawing/2014/main" id="{D9F0B185-ED31-44FE-83C0-64B993B7DF9C}"/>
              </a:ext>
            </a:extLst>
          </p:cNvPr>
          <p:cNvSpPr>
            <a:spLocks noChangeArrowheads="1"/>
          </p:cNvSpPr>
          <p:nvPr/>
        </p:nvSpPr>
        <p:spPr bwMode="auto">
          <a:xfrm>
            <a:off x="820190" y="5677083"/>
            <a:ext cx="1524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4" name="Rectangle 15">
            <a:extLst>
              <a:ext uri="{FF2B5EF4-FFF2-40B4-BE49-F238E27FC236}">
                <a16:creationId xmlns:a16="http://schemas.microsoft.com/office/drawing/2014/main" id="{36AC7B26-E2DD-473D-8969-4CFB9AEA525E}"/>
              </a:ext>
            </a:extLst>
          </p:cNvPr>
          <p:cNvSpPr>
            <a:spLocks noChangeArrowheads="1"/>
          </p:cNvSpPr>
          <p:nvPr/>
        </p:nvSpPr>
        <p:spPr bwMode="auto">
          <a:xfrm>
            <a:off x="742403" y="5204008"/>
            <a:ext cx="2540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5" name="Rectangle 16">
            <a:extLst>
              <a:ext uri="{FF2B5EF4-FFF2-40B4-BE49-F238E27FC236}">
                <a16:creationId xmlns:a16="http://schemas.microsoft.com/office/drawing/2014/main" id="{BF7D34B4-5CBE-40B4-9247-B8722352429A}"/>
              </a:ext>
            </a:extLst>
          </p:cNvPr>
          <p:cNvSpPr>
            <a:spLocks noChangeArrowheads="1"/>
          </p:cNvSpPr>
          <p:nvPr/>
        </p:nvSpPr>
        <p:spPr bwMode="auto">
          <a:xfrm>
            <a:off x="742403" y="4735695"/>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6" name="Rectangle 17">
            <a:extLst>
              <a:ext uri="{FF2B5EF4-FFF2-40B4-BE49-F238E27FC236}">
                <a16:creationId xmlns:a16="http://schemas.microsoft.com/office/drawing/2014/main" id="{E5B3CCD8-9935-400D-BF03-0B075298BCB9}"/>
              </a:ext>
            </a:extLst>
          </p:cNvPr>
          <p:cNvSpPr>
            <a:spLocks noChangeArrowheads="1"/>
          </p:cNvSpPr>
          <p:nvPr/>
        </p:nvSpPr>
        <p:spPr bwMode="auto">
          <a:xfrm>
            <a:off x="742403" y="4264208"/>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30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7" name="Rectangle 18">
            <a:extLst>
              <a:ext uri="{FF2B5EF4-FFF2-40B4-BE49-F238E27FC236}">
                <a16:creationId xmlns:a16="http://schemas.microsoft.com/office/drawing/2014/main" id="{74573240-6EAA-40C2-84CF-35EC125F96D6}"/>
              </a:ext>
            </a:extLst>
          </p:cNvPr>
          <p:cNvSpPr>
            <a:spLocks noChangeArrowheads="1"/>
          </p:cNvSpPr>
          <p:nvPr/>
        </p:nvSpPr>
        <p:spPr bwMode="auto">
          <a:xfrm>
            <a:off x="742403" y="3792720"/>
            <a:ext cx="2286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40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8" name="Rectangle 19">
            <a:extLst>
              <a:ext uri="{FF2B5EF4-FFF2-40B4-BE49-F238E27FC236}">
                <a16:creationId xmlns:a16="http://schemas.microsoft.com/office/drawing/2014/main" id="{AFE8FA88-1D21-4CA5-B063-421DF5AB2BE7}"/>
              </a:ext>
            </a:extLst>
          </p:cNvPr>
          <p:cNvSpPr>
            <a:spLocks noChangeArrowheads="1"/>
          </p:cNvSpPr>
          <p:nvPr/>
        </p:nvSpPr>
        <p:spPr bwMode="auto">
          <a:xfrm>
            <a:off x="742403" y="3319645"/>
            <a:ext cx="2540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50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9" name="Rectangle 20">
            <a:extLst>
              <a:ext uri="{FF2B5EF4-FFF2-40B4-BE49-F238E27FC236}">
                <a16:creationId xmlns:a16="http://schemas.microsoft.com/office/drawing/2014/main" id="{4DC00D39-0EC9-4811-A00F-57927E8106EB}"/>
              </a:ext>
            </a:extLst>
          </p:cNvPr>
          <p:cNvSpPr>
            <a:spLocks noChangeArrowheads="1"/>
          </p:cNvSpPr>
          <p:nvPr/>
        </p:nvSpPr>
        <p:spPr bwMode="auto">
          <a:xfrm>
            <a:off x="742403" y="2851333"/>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60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0" name="Rectangle 21">
            <a:extLst>
              <a:ext uri="{FF2B5EF4-FFF2-40B4-BE49-F238E27FC236}">
                <a16:creationId xmlns:a16="http://schemas.microsoft.com/office/drawing/2014/main" id="{BEEE72F7-2F06-4D3D-933E-0AECBBEDB2A0}"/>
              </a:ext>
            </a:extLst>
          </p:cNvPr>
          <p:cNvSpPr>
            <a:spLocks noChangeArrowheads="1"/>
          </p:cNvSpPr>
          <p:nvPr/>
        </p:nvSpPr>
        <p:spPr bwMode="auto">
          <a:xfrm>
            <a:off x="742403" y="2379845"/>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70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1" name="Rectangle 22">
            <a:extLst>
              <a:ext uri="{FF2B5EF4-FFF2-40B4-BE49-F238E27FC236}">
                <a16:creationId xmlns:a16="http://schemas.microsoft.com/office/drawing/2014/main" id="{A66D8C42-9A7A-4425-A162-397AA840F8F9}"/>
              </a:ext>
            </a:extLst>
          </p:cNvPr>
          <p:cNvSpPr>
            <a:spLocks noChangeArrowheads="1"/>
          </p:cNvSpPr>
          <p:nvPr/>
        </p:nvSpPr>
        <p:spPr bwMode="auto">
          <a:xfrm>
            <a:off x="742403" y="1906770"/>
            <a:ext cx="2540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2" name="Rectangle 23">
            <a:extLst>
              <a:ext uri="{FF2B5EF4-FFF2-40B4-BE49-F238E27FC236}">
                <a16:creationId xmlns:a16="http://schemas.microsoft.com/office/drawing/2014/main" id="{5B3FF82A-B633-4E3D-9FF0-7A3AF9FE73ED}"/>
              </a:ext>
            </a:extLst>
          </p:cNvPr>
          <p:cNvSpPr>
            <a:spLocks noChangeArrowheads="1"/>
          </p:cNvSpPr>
          <p:nvPr/>
        </p:nvSpPr>
        <p:spPr bwMode="auto">
          <a:xfrm>
            <a:off x="742403" y="1438458"/>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90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3" name="Rectangle 24">
            <a:extLst>
              <a:ext uri="{FF2B5EF4-FFF2-40B4-BE49-F238E27FC236}">
                <a16:creationId xmlns:a16="http://schemas.microsoft.com/office/drawing/2014/main" id="{139FF4A0-A8A9-4A89-81B3-A75B770D3058}"/>
              </a:ext>
            </a:extLst>
          </p:cNvPr>
          <p:cNvSpPr>
            <a:spLocks noChangeArrowheads="1"/>
          </p:cNvSpPr>
          <p:nvPr/>
        </p:nvSpPr>
        <p:spPr bwMode="auto">
          <a:xfrm>
            <a:off x="664615" y="966970"/>
            <a:ext cx="3063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4" name="Rectangle 25">
            <a:extLst>
              <a:ext uri="{FF2B5EF4-FFF2-40B4-BE49-F238E27FC236}">
                <a16:creationId xmlns:a16="http://schemas.microsoft.com/office/drawing/2014/main" id="{6AB34B25-60A3-4690-9EB1-2425D51F2753}"/>
              </a:ext>
            </a:extLst>
          </p:cNvPr>
          <p:cNvSpPr>
            <a:spLocks noChangeArrowheads="1"/>
          </p:cNvSpPr>
          <p:nvPr/>
        </p:nvSpPr>
        <p:spPr bwMode="auto">
          <a:xfrm>
            <a:off x="904328"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5" name="Rectangle 26">
            <a:extLst>
              <a:ext uri="{FF2B5EF4-FFF2-40B4-BE49-F238E27FC236}">
                <a16:creationId xmlns:a16="http://schemas.microsoft.com/office/drawing/2014/main" id="{2D9DB8D3-4AED-4677-93FF-7F12578A1EC3}"/>
              </a:ext>
            </a:extLst>
          </p:cNvPr>
          <p:cNvSpPr>
            <a:spLocks noChangeArrowheads="1"/>
          </p:cNvSpPr>
          <p:nvPr/>
        </p:nvSpPr>
        <p:spPr bwMode="auto">
          <a:xfrm>
            <a:off x="1363115"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6" name="Rectangle 27">
            <a:extLst>
              <a:ext uri="{FF2B5EF4-FFF2-40B4-BE49-F238E27FC236}">
                <a16:creationId xmlns:a16="http://schemas.microsoft.com/office/drawing/2014/main" id="{84CE4A21-0736-420C-82C4-42BB5C6FB1A2}"/>
              </a:ext>
            </a:extLst>
          </p:cNvPr>
          <p:cNvSpPr>
            <a:spLocks noChangeArrowheads="1"/>
          </p:cNvSpPr>
          <p:nvPr/>
        </p:nvSpPr>
        <p:spPr bwMode="auto">
          <a:xfrm>
            <a:off x="1820315"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2.00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7" name="Rectangle 28">
            <a:extLst>
              <a:ext uri="{FF2B5EF4-FFF2-40B4-BE49-F238E27FC236}">
                <a16:creationId xmlns:a16="http://schemas.microsoft.com/office/drawing/2014/main" id="{C0DD88D0-5375-4019-84A2-3D8038F13CBB}"/>
              </a:ext>
            </a:extLst>
          </p:cNvPr>
          <p:cNvSpPr>
            <a:spLocks noChangeArrowheads="1"/>
          </p:cNvSpPr>
          <p:nvPr/>
        </p:nvSpPr>
        <p:spPr bwMode="auto">
          <a:xfrm>
            <a:off x="2279103"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3.00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8" name="Rectangle 29">
            <a:extLst>
              <a:ext uri="{FF2B5EF4-FFF2-40B4-BE49-F238E27FC236}">
                <a16:creationId xmlns:a16="http://schemas.microsoft.com/office/drawing/2014/main" id="{06A2D233-5451-48B9-9E24-FDEED7D9744C}"/>
              </a:ext>
            </a:extLst>
          </p:cNvPr>
          <p:cNvSpPr>
            <a:spLocks noChangeArrowheads="1"/>
          </p:cNvSpPr>
          <p:nvPr/>
        </p:nvSpPr>
        <p:spPr bwMode="auto">
          <a:xfrm>
            <a:off x="2737890"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9" name="Rectangle 30">
            <a:extLst>
              <a:ext uri="{FF2B5EF4-FFF2-40B4-BE49-F238E27FC236}">
                <a16:creationId xmlns:a16="http://schemas.microsoft.com/office/drawing/2014/main" id="{A2380EB9-F03E-4326-BCB8-C5AA87045A6C}"/>
              </a:ext>
            </a:extLst>
          </p:cNvPr>
          <p:cNvSpPr>
            <a:spLocks noChangeArrowheads="1"/>
          </p:cNvSpPr>
          <p:nvPr/>
        </p:nvSpPr>
        <p:spPr bwMode="auto">
          <a:xfrm>
            <a:off x="3196678"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5.00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0" name="Rectangle 31">
            <a:extLst>
              <a:ext uri="{FF2B5EF4-FFF2-40B4-BE49-F238E27FC236}">
                <a16:creationId xmlns:a16="http://schemas.microsoft.com/office/drawing/2014/main" id="{28393215-1B70-484E-B33C-6438C9771DA8}"/>
              </a:ext>
            </a:extLst>
          </p:cNvPr>
          <p:cNvSpPr>
            <a:spLocks noChangeArrowheads="1"/>
          </p:cNvSpPr>
          <p:nvPr/>
        </p:nvSpPr>
        <p:spPr bwMode="auto">
          <a:xfrm>
            <a:off x="3655465"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1" name="Rectangle 32">
            <a:extLst>
              <a:ext uri="{FF2B5EF4-FFF2-40B4-BE49-F238E27FC236}">
                <a16:creationId xmlns:a16="http://schemas.microsoft.com/office/drawing/2014/main" id="{7B175BE8-0CB7-48BE-8B01-742E6486F9C7}"/>
              </a:ext>
            </a:extLst>
          </p:cNvPr>
          <p:cNvSpPr>
            <a:spLocks noChangeArrowheads="1"/>
          </p:cNvSpPr>
          <p:nvPr/>
        </p:nvSpPr>
        <p:spPr bwMode="auto">
          <a:xfrm>
            <a:off x="4114253"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7.00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2" name="Rectangle 33">
            <a:extLst>
              <a:ext uri="{FF2B5EF4-FFF2-40B4-BE49-F238E27FC236}">
                <a16:creationId xmlns:a16="http://schemas.microsoft.com/office/drawing/2014/main" id="{407F70CD-04FE-4F34-BD90-4A04E8566077}"/>
              </a:ext>
            </a:extLst>
          </p:cNvPr>
          <p:cNvSpPr>
            <a:spLocks noChangeArrowheads="1"/>
          </p:cNvSpPr>
          <p:nvPr/>
        </p:nvSpPr>
        <p:spPr bwMode="auto">
          <a:xfrm>
            <a:off x="4571453"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3" name="Rectangle 34">
            <a:extLst>
              <a:ext uri="{FF2B5EF4-FFF2-40B4-BE49-F238E27FC236}">
                <a16:creationId xmlns:a16="http://schemas.microsoft.com/office/drawing/2014/main" id="{E3E1508D-2D94-48CC-A491-3A92CF7BDAC7}"/>
              </a:ext>
            </a:extLst>
          </p:cNvPr>
          <p:cNvSpPr>
            <a:spLocks noChangeArrowheads="1"/>
          </p:cNvSpPr>
          <p:nvPr/>
        </p:nvSpPr>
        <p:spPr bwMode="auto">
          <a:xfrm>
            <a:off x="5030240"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9.00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4" name="Rectangle 35">
            <a:extLst>
              <a:ext uri="{FF2B5EF4-FFF2-40B4-BE49-F238E27FC236}">
                <a16:creationId xmlns:a16="http://schemas.microsoft.com/office/drawing/2014/main" id="{941BF3B1-C6AC-4005-8877-44144E062041}"/>
              </a:ext>
            </a:extLst>
          </p:cNvPr>
          <p:cNvSpPr>
            <a:spLocks noChangeArrowheads="1"/>
          </p:cNvSpPr>
          <p:nvPr/>
        </p:nvSpPr>
        <p:spPr bwMode="auto">
          <a:xfrm>
            <a:off x="5450928" y="587393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10.00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5" name="Rectangle 36">
            <a:extLst>
              <a:ext uri="{FF2B5EF4-FFF2-40B4-BE49-F238E27FC236}">
                <a16:creationId xmlns:a16="http://schemas.microsoft.com/office/drawing/2014/main" id="{A66BA8B8-B039-4480-A078-BBB7CBF55C65}"/>
              </a:ext>
            </a:extLst>
          </p:cNvPr>
          <p:cNvSpPr>
            <a:spLocks noChangeArrowheads="1"/>
          </p:cNvSpPr>
          <p:nvPr/>
        </p:nvSpPr>
        <p:spPr bwMode="auto">
          <a:xfrm>
            <a:off x="5908128" y="587393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11.00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6" name="Rectangle 37">
            <a:extLst>
              <a:ext uri="{FF2B5EF4-FFF2-40B4-BE49-F238E27FC236}">
                <a16:creationId xmlns:a16="http://schemas.microsoft.com/office/drawing/2014/main" id="{4E840B9F-B3FF-442D-BA9B-7DA05CE66E23}"/>
              </a:ext>
            </a:extLst>
          </p:cNvPr>
          <p:cNvSpPr>
            <a:spLocks noChangeArrowheads="1"/>
          </p:cNvSpPr>
          <p:nvPr/>
        </p:nvSpPr>
        <p:spPr bwMode="auto">
          <a:xfrm>
            <a:off x="6366915" y="587393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12.00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7" name="Rectangle 38">
            <a:extLst>
              <a:ext uri="{FF2B5EF4-FFF2-40B4-BE49-F238E27FC236}">
                <a16:creationId xmlns:a16="http://schemas.microsoft.com/office/drawing/2014/main" id="{4C07B8F5-E12C-4C53-A640-711ABACED71D}"/>
              </a:ext>
            </a:extLst>
          </p:cNvPr>
          <p:cNvSpPr>
            <a:spLocks noChangeArrowheads="1"/>
          </p:cNvSpPr>
          <p:nvPr/>
        </p:nvSpPr>
        <p:spPr bwMode="auto">
          <a:xfrm>
            <a:off x="6825703" y="587393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13.00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8" name="Rectangle 39">
            <a:extLst>
              <a:ext uri="{FF2B5EF4-FFF2-40B4-BE49-F238E27FC236}">
                <a16:creationId xmlns:a16="http://schemas.microsoft.com/office/drawing/2014/main" id="{1295BDD5-B2D9-4E03-9929-C99B7461CF47}"/>
              </a:ext>
            </a:extLst>
          </p:cNvPr>
          <p:cNvSpPr>
            <a:spLocks noChangeArrowheads="1"/>
          </p:cNvSpPr>
          <p:nvPr/>
        </p:nvSpPr>
        <p:spPr bwMode="auto">
          <a:xfrm>
            <a:off x="7284490" y="587393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14.00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52" name="Szövegdoboz 51">
            <a:extLst>
              <a:ext uri="{FF2B5EF4-FFF2-40B4-BE49-F238E27FC236}">
                <a16:creationId xmlns:a16="http://schemas.microsoft.com/office/drawing/2014/main" id="{782A15A9-72D6-421C-ADE6-8147699CA004}"/>
              </a:ext>
            </a:extLst>
          </p:cNvPr>
          <p:cNvSpPr txBox="1"/>
          <p:nvPr/>
        </p:nvSpPr>
        <p:spPr>
          <a:xfrm>
            <a:off x="8367163" y="635175"/>
            <a:ext cx="3824836" cy="1200329"/>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Undissociated</a:t>
            </a:r>
            <a:r>
              <a:rPr lang="en-US" sz="2400" dirty="0">
                <a:latin typeface="Times New Roman" panose="02020603050405020304" pitchFamily="18" charset="0"/>
                <a:cs typeface="Times New Roman" panose="02020603050405020304" pitchFamily="18" charset="0"/>
              </a:rPr>
              <a:t> phosphoric acid is only present in acidic </a:t>
            </a:r>
            <a:r>
              <a:rPr lang="en-US" sz="2400" dirty="0" smtClean="0">
                <a:latin typeface="Times New Roman" panose="02020603050405020304" pitchFamily="18" charset="0"/>
                <a:cs typeface="Times New Roman" panose="02020603050405020304" pitchFamily="18" charset="0"/>
              </a:rPr>
              <a:t>solution</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53" name="Szövegdoboz 52">
            <a:extLst>
              <a:ext uri="{FF2B5EF4-FFF2-40B4-BE49-F238E27FC236}">
                <a16:creationId xmlns:a16="http://schemas.microsoft.com/office/drawing/2014/main" id="{1E020150-9856-48D4-9AA1-678471424FC0}"/>
              </a:ext>
            </a:extLst>
          </p:cNvPr>
          <p:cNvSpPr txBox="1"/>
          <p:nvPr/>
        </p:nvSpPr>
        <p:spPr>
          <a:xfrm>
            <a:off x="8345677" y="1871754"/>
            <a:ext cx="382483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phosphate ion, on the other hand, is only present in an alkaline </a:t>
            </a:r>
            <a:r>
              <a:rPr lang="en-US" sz="2400" dirty="0" smtClean="0">
                <a:latin typeface="Times New Roman" panose="02020603050405020304" pitchFamily="18" charset="0"/>
                <a:cs typeface="Times New Roman" panose="02020603050405020304" pitchFamily="18" charset="0"/>
              </a:rPr>
              <a:t>solution</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54" name="Szövegdoboz 53">
            <a:extLst>
              <a:ext uri="{FF2B5EF4-FFF2-40B4-BE49-F238E27FC236}">
                <a16:creationId xmlns:a16="http://schemas.microsoft.com/office/drawing/2014/main" id="{76E81D7E-04D0-46BB-8654-5318F2B0DFDA}"/>
              </a:ext>
            </a:extLst>
          </p:cNvPr>
          <p:cNvSpPr txBox="1"/>
          <p:nvPr/>
        </p:nvSpPr>
        <p:spPr>
          <a:xfrm>
            <a:off x="8367163" y="3092633"/>
            <a:ext cx="3824837"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 moderately acidic solutions,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most </a:t>
            </a:r>
            <a:r>
              <a:rPr lang="hu-HU" sz="2400" dirty="0" smtClean="0">
                <a:latin typeface="Times New Roman" panose="02020603050405020304" pitchFamily="18" charset="0"/>
                <a:cs typeface="Times New Roman" panose="02020603050405020304" pitchFamily="18" charset="0"/>
              </a:rPr>
              <a:t>abundant species is the dihydrogen phosphate.</a:t>
            </a:r>
            <a:endParaRPr lang="hu-HU" sz="2400" dirty="0">
              <a:latin typeface="Times New Roman" panose="02020603050405020304" pitchFamily="18" charset="0"/>
              <a:cs typeface="Times New Roman" panose="02020603050405020304" pitchFamily="18" charset="0"/>
            </a:endParaRPr>
          </a:p>
        </p:txBody>
      </p:sp>
      <p:sp>
        <p:nvSpPr>
          <p:cNvPr id="51" name="Szövegdoboz 53">
            <a:extLst>
              <a:ext uri="{FF2B5EF4-FFF2-40B4-BE49-F238E27FC236}">
                <a16:creationId xmlns:a16="http://schemas.microsoft.com/office/drawing/2014/main" id="{76E81D7E-04D0-46BB-8654-5318F2B0DFDA}"/>
              </a:ext>
            </a:extLst>
          </p:cNvPr>
          <p:cNvSpPr txBox="1"/>
          <p:nvPr/>
        </p:nvSpPr>
        <p:spPr>
          <a:xfrm>
            <a:off x="8345676" y="4682843"/>
            <a:ext cx="3824837"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 moderately </a:t>
            </a:r>
            <a:r>
              <a:rPr lang="hu-HU" sz="2400" dirty="0" smtClean="0">
                <a:latin typeface="Times New Roman" panose="02020603050405020304" pitchFamily="18" charset="0"/>
                <a:cs typeface="Times New Roman" panose="02020603050405020304" pitchFamily="18" charset="0"/>
              </a:rPr>
              <a:t>alkaline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solutions,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most </a:t>
            </a:r>
            <a:r>
              <a:rPr lang="hu-HU" sz="2400" dirty="0" smtClean="0">
                <a:latin typeface="Times New Roman" panose="02020603050405020304" pitchFamily="18" charset="0"/>
                <a:cs typeface="Times New Roman" panose="02020603050405020304" pitchFamily="18" charset="0"/>
              </a:rPr>
              <a:t>abundant species is the hydrogen phosphate.</a:t>
            </a:r>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98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grpId="0" nodeType="afterEffect">
                                  <p:stCondLst>
                                    <p:cond delay="50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0"/>
                            </p:stCondLst>
                            <p:childTnLst>
                              <p:par>
                                <p:cTn id="21" presetID="2" presetClass="entr" presetSubtype="4" fill="hold" grpId="0" nodeType="after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0"/>
                            </p:stCondLst>
                            <p:childTnLst>
                              <p:par>
                                <p:cTn id="32" presetID="2" presetClass="entr" presetSubtype="4" fill="hold" grpId="0" nodeType="afterEffect">
                                  <p:stCondLst>
                                    <p:cond delay="5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fill="hold"/>
                                        <p:tgtEl>
                                          <p:spTgt spid="54"/>
                                        </p:tgtEl>
                                        <p:attrNameLst>
                                          <p:attrName>ppt_x</p:attrName>
                                        </p:attrNameLst>
                                      </p:cBhvr>
                                      <p:tavLst>
                                        <p:tav tm="0">
                                          <p:val>
                                            <p:strVal val="#ppt_x"/>
                                          </p:val>
                                        </p:tav>
                                        <p:tav tm="100000">
                                          <p:val>
                                            <p:strVal val="#ppt_x"/>
                                          </p:val>
                                        </p:tav>
                                      </p:tavLst>
                                    </p:anim>
                                    <p:anim calcmode="lin" valueType="num">
                                      <p:cBhvr additive="base">
                                        <p:cTn id="3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par>
                          <p:cTn id="42" fill="hold">
                            <p:stCondLst>
                              <p:cond delay="0"/>
                            </p:stCondLst>
                            <p:childTnLst>
                              <p:par>
                                <p:cTn id="43" presetID="2" presetClass="entr" presetSubtype="4" fill="hold" grpId="0" nodeType="afterEffect">
                                  <p:stCondLst>
                                    <p:cond delay="50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9" grpId="0"/>
      <p:bldP spid="20" grpId="0" animBg="1"/>
      <p:bldP spid="10" grpId="0"/>
      <p:bldP spid="21" grpId="0" animBg="1"/>
      <p:bldP spid="11" grpId="0"/>
      <p:bldP spid="22" grpId="0" animBg="1"/>
      <p:bldP spid="52" grpId="0"/>
      <p:bldP spid="53" grpId="0"/>
      <p:bldP spid="54"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520814"/>
                <a:ext cx="11568545" cy="5129368"/>
              </a:xfrm>
            </p:spPr>
            <p:txBody>
              <a:bodyPr>
                <a:normAutofit fontScale="92500"/>
              </a:bodyPr>
              <a:lstStyle/>
              <a:p>
                <a:r>
                  <a:rPr lang="en-US" dirty="0" smtClean="0">
                    <a:latin typeface="Times New Roman" panose="02020603050405020304" pitchFamily="18" charset="0"/>
                    <a:cs typeface="Times New Roman" panose="02020603050405020304" pitchFamily="18" charset="0"/>
                  </a:rPr>
                  <a:t>A strong acid such as sulfuric acid also dissociates in two steps, but its equilibrium constants are so large that</a:t>
                </a:r>
                <a:r>
                  <a:rPr lang="hu-HU"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hu-HU" i="1">
                            <a:latin typeface="Cambria Math" panose="02040503050406030204" pitchFamily="18" charset="0"/>
                            <a:cs typeface="Times New Roman" panose="02020603050405020304" pitchFamily="18" charset="0"/>
                          </a:rPr>
                        </m:ctrlPr>
                      </m:dPr>
                      <m:e>
                        <m:sSubSup>
                          <m:sSubSupPr>
                            <m:ctrlPr>
                              <a:rPr lang="hu-HU" i="1">
                                <a:latin typeface="Cambria Math" panose="02040503050406030204" pitchFamily="18" charset="0"/>
                                <a:cs typeface="Times New Roman" panose="02020603050405020304" pitchFamily="18" charset="0"/>
                              </a:rPr>
                            </m:ctrlPr>
                          </m:sSubSupPr>
                          <m:e>
                            <m:r>
                              <a:rPr lang="hu-HU" i="1">
                                <a:latin typeface="Cambria Math" panose="02040503050406030204" pitchFamily="18" charset="0"/>
                                <a:cs typeface="Times New Roman" panose="02020603050405020304" pitchFamily="18" charset="0"/>
                              </a:rPr>
                              <m:t>𝐻𝑆𝑂</m:t>
                            </m:r>
                          </m:e>
                          <m:sub>
                            <m:r>
                              <a:rPr lang="hu-HU" i="1">
                                <a:latin typeface="Cambria Math" panose="02040503050406030204" pitchFamily="18" charset="0"/>
                                <a:cs typeface="Times New Roman" panose="02020603050405020304" pitchFamily="18" charset="0"/>
                              </a:rPr>
                              <m:t>4</m:t>
                            </m:r>
                          </m:sub>
                          <m:sup>
                            <m:r>
                              <a:rPr lang="hu-HU" i="1">
                                <a:latin typeface="Cambria Math" panose="02040503050406030204" pitchFamily="18" charset="0"/>
                                <a:cs typeface="Times New Roman" panose="02020603050405020304" pitchFamily="18" charset="0"/>
                              </a:rPr>
                              <m:t>−</m:t>
                            </m:r>
                          </m:sup>
                        </m:sSubSup>
                      </m:e>
                    </m:d>
                  </m:oMath>
                </a14:m>
                <a:r>
                  <a:rPr lang="hu-HU" dirty="0">
                    <a:latin typeface="Times New Roman" panose="02020603050405020304" pitchFamily="18" charset="0"/>
                    <a:cs typeface="Times New Roman" panose="02020603050405020304" pitchFamily="18" charset="0"/>
                  </a:rPr>
                  <a:t> is </a:t>
                </a:r>
                <a:r>
                  <a:rPr lang="hu-HU" dirty="0" smtClean="0">
                    <a:latin typeface="Times New Roman" panose="02020603050405020304" pitchFamily="18" charset="0"/>
                    <a:cs typeface="Times New Roman" panose="02020603050405020304" pitchFamily="18" charset="0"/>
                  </a:rPr>
                  <a:t>negligible.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solution of acids of different strengths </a:t>
                </a:r>
                <a:r>
                  <a:rPr lang="en-US" dirty="0" smtClean="0">
                    <a:latin typeface="Times New Roman" panose="02020603050405020304" pitchFamily="18" charset="0"/>
                    <a:cs typeface="Times New Roman" panose="02020603050405020304" pitchFamily="18" charset="0"/>
                  </a:rPr>
                  <a:t>creates </a:t>
                </a:r>
                <a:r>
                  <a:rPr lang="en-US" dirty="0">
                    <a:latin typeface="Times New Roman" panose="02020603050405020304" pitchFamily="18" charset="0"/>
                    <a:cs typeface="Times New Roman" panose="02020603050405020304" pitchFamily="18" charset="0"/>
                  </a:rPr>
                  <a:t>different amounts of </a:t>
                </a:r>
                <a:r>
                  <a:rPr lang="en-US" dirty="0" smtClean="0">
                    <a:latin typeface="Times New Roman" panose="02020603050405020304" pitchFamily="18" charset="0"/>
                    <a:cs typeface="Times New Roman" panose="02020603050405020304" pitchFamily="18" charset="0"/>
                  </a:rPr>
                  <a:t>hydroxonium</a:t>
                </a:r>
                <a:r>
                  <a:rPr lang="hu-HU" dirty="0" smtClean="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hu-HU" i="1">
                            <a:latin typeface="Cambria Math" panose="02040503050406030204" pitchFamily="18" charset="0"/>
                            <a:cs typeface="Times New Roman" panose="02020603050405020304" pitchFamily="18" charset="0"/>
                          </a:rPr>
                        </m:ctrlPr>
                      </m:sSubSupPr>
                      <m:e>
                        <m:r>
                          <a:rPr lang="hu-HU" i="1">
                            <a:latin typeface="Cambria Math" panose="02040503050406030204" pitchFamily="18" charset="0"/>
                            <a:cs typeface="Times New Roman" panose="02020603050405020304" pitchFamily="18" charset="0"/>
                          </a:rPr>
                          <m:t>𝐻</m:t>
                        </m:r>
                      </m:e>
                      <m:sub>
                        <m:r>
                          <a:rPr lang="hu-HU" i="1">
                            <a:latin typeface="Cambria Math" panose="02040503050406030204" pitchFamily="18" charset="0"/>
                            <a:cs typeface="Times New Roman" panose="02020603050405020304" pitchFamily="18" charset="0"/>
                          </a:rPr>
                          <m:t>3</m:t>
                        </m:r>
                      </m:sub>
                      <m:sup>
                        <m:r>
                          <a:rPr lang="hu-HU" i="1">
                            <a:latin typeface="Cambria Math" panose="02040503050406030204" pitchFamily="18" charset="0"/>
                            <a:cs typeface="Times New Roman" panose="02020603050405020304" pitchFamily="18" charset="0"/>
                          </a:rPr>
                          <m:t>+</m:t>
                        </m:r>
                      </m:sup>
                    </m:sSubSup>
                    <m:r>
                      <a:rPr lang="hu-HU" i="1">
                        <a:latin typeface="Cambria Math" panose="02040503050406030204" pitchFamily="18" charset="0"/>
                        <a:cs typeface="Times New Roman" panose="02020603050405020304" pitchFamily="18" charset="0"/>
                      </a:rPr>
                      <m:t>𝑂</m:t>
                    </m:r>
                  </m:oMath>
                </a14:m>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ions </a:t>
                </a:r>
                <a:r>
                  <a:rPr lang="en-US" dirty="0">
                    <a:latin typeface="Times New Roman" panose="02020603050405020304" pitchFamily="18" charset="0"/>
                    <a:cs typeface="Times New Roman" panose="02020603050405020304" pitchFamily="18" charset="0"/>
                  </a:rPr>
                  <a:t>in the </a:t>
                </a:r>
                <a:r>
                  <a:rPr lang="en-US" dirty="0" smtClean="0">
                    <a:latin typeface="Times New Roman" panose="02020603050405020304" pitchFamily="18" charset="0"/>
                    <a:cs typeface="Times New Roman" panose="02020603050405020304" pitchFamily="18" charset="0"/>
                  </a:rPr>
                  <a:t>solution</a:t>
                </a:r>
                <a:r>
                  <a:rPr lang="hu-HU" dirty="0" smtClean="0">
                    <a:latin typeface="Times New Roman" panose="02020603050405020304" pitchFamily="18" charset="0"/>
                    <a:cs typeface="Times New Roman" panose="02020603050405020304" pitchFamily="18" charset="0"/>
                  </a:rPr>
                  <a:t>. This ion is responsible for the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acidity, so it would be obvious to choose </a:t>
                </a:r>
                <a:r>
                  <a:rPr lang="hu-HU" dirty="0" smtClean="0">
                    <a:latin typeface="Times New Roman" panose="02020603050405020304" pitchFamily="18" charset="0"/>
                    <a:cs typeface="Times New Roman" panose="02020603050405020304" pitchFamily="18" charset="0"/>
                  </a:rPr>
                  <a:t>its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concentration as a measure of the acidity of the solution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same can be said about bases of different strengths, with the difference that the alkalinity changes due to the amount of </a:t>
                </a:r>
                <a:r>
                  <a:rPr lang="en-US" dirty="0" smtClean="0">
                    <a:latin typeface="Times New Roman" panose="02020603050405020304" pitchFamily="18" charset="0"/>
                    <a:cs typeface="Times New Roman" panose="02020603050405020304" pitchFamily="18" charset="0"/>
                  </a:rPr>
                  <a:t>hydroxyl</a:t>
                </a:r>
                <a:r>
                  <a:rPr lang="hu-HU"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hu-HU" i="1">
                            <a:latin typeface="Cambria Math" panose="02040503050406030204" pitchFamily="18" charset="0"/>
                            <a:cs typeface="Times New Roman" panose="02020603050405020304" pitchFamily="18" charset="0"/>
                          </a:rPr>
                        </m:ctrlPr>
                      </m:sSupPr>
                      <m:e>
                        <m:r>
                          <a:rPr lang="hu-HU" i="1">
                            <a:latin typeface="Cambria Math" panose="02040503050406030204" pitchFamily="18" charset="0"/>
                            <a:cs typeface="Times New Roman" panose="02020603050405020304" pitchFamily="18" charset="0"/>
                          </a:rPr>
                          <m:t>𝑂𝐻</m:t>
                        </m:r>
                      </m:e>
                      <m:sup>
                        <m:r>
                          <a:rPr lang="hu-HU" i="1">
                            <a:latin typeface="Cambria Math" panose="02040503050406030204" pitchFamily="18" charset="0"/>
                            <a:cs typeface="Times New Roman" panose="02020603050405020304" pitchFamily="18" charset="0"/>
                          </a:rPr>
                          <m:t>−</m:t>
                        </m:r>
                      </m:sup>
                    </m:sSup>
                  </m:oMath>
                </a14:m>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ions</a:t>
                </a:r>
                <a:r>
                  <a:rPr lang="hu-HU" dirty="0" smtClean="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Unfortunately, both change by several orders of magnitude in aqueous </a:t>
                </a:r>
                <a:r>
                  <a:rPr lang="en-US" dirty="0" smtClean="0">
                    <a:latin typeface="Times New Roman" panose="02020603050405020304" pitchFamily="18" charset="0"/>
                    <a:cs typeface="Times New Roman" panose="02020603050405020304" pitchFamily="18" charset="0"/>
                  </a:rPr>
                  <a:t>solutions</a:t>
                </a:r>
                <a:r>
                  <a:rPr lang="hu-HU"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the same time, the </a:t>
                </a:r>
                <a:r>
                  <a:rPr lang="en-US" dirty="0" err="1">
                    <a:latin typeface="Times New Roman" panose="02020603050405020304" pitchFamily="18" charset="0"/>
                    <a:cs typeface="Times New Roman" panose="02020603050405020304" pitchFamily="18" charset="0"/>
                  </a:rPr>
                  <a:t>Brönstedt</a:t>
                </a:r>
                <a:r>
                  <a:rPr lang="en-US" dirty="0">
                    <a:latin typeface="Times New Roman" panose="02020603050405020304" pitchFamily="18" charset="0"/>
                    <a:cs typeface="Times New Roman" panose="02020603050405020304" pitchFamily="18" charset="0"/>
                  </a:rPr>
                  <a:t>-Lowry acid-base theory links the acid-base properties to the transfer of the </a:t>
                </a:r>
                <a14:m>
                  <m:oMath xmlns:m="http://schemas.openxmlformats.org/officeDocument/2006/math">
                    <m:sSup>
                      <m:sSupPr>
                        <m:ctrlPr>
                          <a:rPr lang="hu-HU" i="1">
                            <a:latin typeface="Cambria Math" panose="02040503050406030204" pitchFamily="18" charset="0"/>
                            <a:cs typeface="Times New Roman" panose="02020603050405020304" pitchFamily="18" charset="0"/>
                          </a:rPr>
                        </m:ctrlPr>
                      </m:sSupPr>
                      <m:e>
                        <m:r>
                          <a:rPr lang="hu-HU" i="1">
                            <a:latin typeface="Cambria Math" panose="02040503050406030204" pitchFamily="18" charset="0"/>
                            <a:cs typeface="Times New Roman" panose="02020603050405020304" pitchFamily="18" charset="0"/>
                          </a:rPr>
                          <m:t>𝐻</m:t>
                        </m:r>
                      </m:e>
                      <m:sup>
                        <m:r>
                          <a:rPr lang="hu-HU" b="0" i="1" smtClean="0">
                            <a:latin typeface="Cambria Math" panose="02040503050406030204" pitchFamily="18" charset="0"/>
                            <a:cs typeface="Times New Roman" panose="02020603050405020304" pitchFamily="18" charset="0"/>
                          </a:rPr>
                          <m:t>+</m:t>
                        </m:r>
                      </m:sup>
                    </m:sSup>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ion.</a:t>
                </a:r>
              </a:p>
              <a:p>
                <a:r>
                  <a:rPr lang="hu-HU" dirty="0" smtClean="0">
                    <a:latin typeface="Times New Roman" panose="02020603050405020304" pitchFamily="18" charset="0"/>
                    <a:cs typeface="Times New Roman" panose="02020603050405020304" pitchFamily="18" charset="0"/>
                  </a:rPr>
                  <a:t>One can combine the above facts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since </a:t>
                </a:r>
                <a:r>
                  <a:rPr lang="hu-HU" dirty="0" smtClean="0">
                    <a:latin typeface="Times New Roman" panose="02020603050405020304" pitchFamily="18" charset="0"/>
                    <a:cs typeface="Times New Roman" panose="02020603050405020304" pitchFamily="18" charset="0"/>
                  </a:rPr>
                  <a:t>water is able to</a:t>
                </a:r>
                <a:r>
                  <a:rPr lang="en-US" dirty="0" smtClean="0">
                    <a:latin typeface="Times New Roman" panose="02020603050405020304" pitchFamily="18" charset="0"/>
                    <a:cs typeface="Times New Roman" panose="02020603050405020304" pitchFamily="18" charset="0"/>
                  </a:rPr>
                  <a:t> dissociate</a:t>
                </a:r>
                <a:r>
                  <a:rPr lang="hu-HU" dirty="0" smtClean="0">
                    <a:latin typeface="Times New Roman" panose="02020603050405020304" pitchFamily="18" charset="0"/>
                    <a:cs typeface="Times New Roman" panose="02020603050405020304" pitchFamily="18" charset="0"/>
                  </a:rPr>
                  <a:t> to ions.</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8655" y="1520814"/>
                <a:ext cx="11568545" cy="5129368"/>
              </a:xfrm>
              <a:blipFill>
                <a:blip r:embed="rId3"/>
                <a:stretch>
                  <a:fillRect l="-790" t="-1781" r="-263"/>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Electrolytes in aqueous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149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8199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Self-dissociation of water</a:t>
            </a:r>
            <a:endParaRPr lang="hu-HU" i="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825625"/>
                <a:ext cx="11582400" cy="4893830"/>
              </a:xfrm>
            </p:spPr>
            <p:txBody>
              <a:bodyPr>
                <a:normAutofit/>
              </a:bodyPr>
              <a:lstStyle/>
              <a:p>
                <a:r>
                  <a:rPr lang="hu-HU" dirty="0" smtClean="0">
                    <a:latin typeface="Times New Roman" panose="02020603050405020304" pitchFamily="18" charset="0"/>
                    <a:cs typeface="Times New Roman" panose="02020603050405020304" pitchFamily="18" charset="0"/>
                  </a:rPr>
                  <a:t>Considering the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Brönstedt</a:t>
                </a:r>
                <a:r>
                  <a:rPr lang="en-US" dirty="0">
                    <a:latin typeface="Times New Roman" panose="02020603050405020304" pitchFamily="18" charset="0"/>
                    <a:cs typeface="Times New Roman" panose="02020603050405020304" pitchFamily="18" charset="0"/>
                  </a:rPr>
                  <a:t>-Lowry's acid-base theory,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self-dissociation equilibrium of </a:t>
                </a:r>
                <a:r>
                  <a:rPr lang="en-US" dirty="0" smtClean="0">
                    <a:latin typeface="Times New Roman" panose="02020603050405020304" pitchFamily="18" charset="0"/>
                    <a:cs typeface="Times New Roman" panose="02020603050405020304" pitchFamily="18" charset="0"/>
                  </a:rPr>
                  <a:t>water</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2000"/>
                  </a:spcBef>
                </a:pPr>
                <a:r>
                  <a:rPr lang="hu-HU" dirty="0" smtClean="0">
                    <a:latin typeface="Times New Roman" panose="02020603050405020304" pitchFamily="18" charset="0"/>
                    <a:cs typeface="Times New Roman" panose="02020603050405020304" pitchFamily="18" charset="0"/>
                  </a:rPr>
                  <a:t>For this, the equilibrium constant:</a:t>
                </a:r>
                <a:endParaRPr lang="hu-HU" dirty="0">
                  <a:latin typeface="Times New Roman" panose="02020603050405020304" pitchFamily="18" charset="0"/>
                  <a:cs typeface="Times New Roman" panose="02020603050405020304" pitchFamily="18" charset="0"/>
                </a:endParaRPr>
              </a:p>
              <a:p>
                <a:pPr>
                  <a:spcBef>
                    <a:spcPts val="5000"/>
                  </a:spcBef>
                </a:pPr>
                <a:r>
                  <a:rPr lang="hu-HU" dirty="0" smtClean="0">
                    <a:latin typeface="Times New Roman" panose="02020603050405020304" pitchFamily="18" charset="0"/>
                    <a:cs typeface="Times New Roman" panose="02020603050405020304" pitchFamily="18" charset="0"/>
                  </a:rPr>
                  <a:t>It </a:t>
                </a:r>
                <a:r>
                  <a:rPr lang="en-US" dirty="0" smtClean="0">
                    <a:latin typeface="Times New Roman" panose="02020603050405020304" pitchFamily="18" charset="0"/>
                    <a:cs typeface="Times New Roman" panose="02020603050405020304" pitchFamily="18" charset="0"/>
                  </a:rPr>
                  <a:t>contains </a:t>
                </a:r>
                <a:r>
                  <a:rPr lang="en-US" dirty="0">
                    <a:latin typeface="Times New Roman" panose="02020603050405020304" pitchFamily="18" charset="0"/>
                    <a:cs typeface="Times New Roman" panose="02020603050405020304" pitchFamily="18" charset="0"/>
                  </a:rPr>
                  <a:t>the concentration of </a:t>
                </a:r>
                <a:r>
                  <a:rPr lang="en-US" dirty="0" err="1">
                    <a:latin typeface="Times New Roman" panose="02020603050405020304" pitchFamily="18" charset="0"/>
                    <a:cs typeface="Times New Roman" panose="02020603050405020304" pitchFamily="18" charset="0"/>
                  </a:rPr>
                  <a:t>undissociated</a:t>
                </a:r>
                <a:r>
                  <a:rPr lang="en-US" dirty="0">
                    <a:latin typeface="Times New Roman" panose="02020603050405020304" pitchFamily="18" charset="0"/>
                    <a:cs typeface="Times New Roman" panose="02020603050405020304" pitchFamily="18" charset="0"/>
                  </a:rPr>
                  <a:t> water, which is practically the same as the concentration of pure water at</a:t>
                </a:r>
                <a:r>
                  <a:rPr lang="hu-HU" dirty="0" smtClean="0">
                    <a:latin typeface="Times New Roman" panose="02020603050405020304" pitchFamily="18" charset="0"/>
                    <a:cs typeface="Times New Roman" panose="02020603050405020304" pitchFamily="18" charset="0"/>
                  </a:rPr>
                  <a:t> 25 °C:</a:t>
                </a:r>
                <a:endParaRPr lang="hu-HU" dirty="0">
                  <a:latin typeface="Times New Roman" panose="02020603050405020304" pitchFamily="18" charset="0"/>
                  <a:cs typeface="Times New Roman" panose="02020603050405020304" pitchFamily="18" charset="0"/>
                </a:endParaRPr>
              </a:p>
              <a:p>
                <a:pPr>
                  <a:spcBef>
                    <a:spcPts val="12000"/>
                  </a:spcBef>
                </a:pPr>
                <a14:m>
                  <m:oMath xmlns:m="http://schemas.openxmlformats.org/officeDocument/2006/math">
                    <m:d>
                      <m:dPr>
                        <m:begChr m:val="["/>
                        <m:endChr m:val="]"/>
                        <m:ctrlPr>
                          <a:rPr lang="hu-HU" i="1">
                            <a:latin typeface="Cambria Math" panose="02040503050406030204" pitchFamily="18" charset="0"/>
                            <a:ea typeface="Cambria Math" panose="02040503050406030204" pitchFamily="18" charset="0"/>
                          </a:rPr>
                        </m:ctrlPr>
                      </m:dPr>
                      <m:e>
                        <m:sSub>
                          <m:sSubPr>
                            <m:ctrlPr>
                              <a:rPr lang="hu-HU"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𝐻</m:t>
                            </m:r>
                          </m:e>
                          <m:sub>
                            <m:r>
                              <a:rPr lang="hu-HU" i="1">
                                <a:latin typeface="Cambria Math" panose="02040503050406030204" pitchFamily="18" charset="0"/>
                                <a:ea typeface="Cambria Math" panose="02040503050406030204" pitchFamily="18" charset="0"/>
                              </a:rPr>
                              <m:t>2</m:t>
                            </m:r>
                          </m:sub>
                        </m:sSub>
                        <m:r>
                          <a:rPr lang="hu-HU" i="1">
                            <a:latin typeface="Cambria Math" panose="02040503050406030204" pitchFamily="18" charset="0"/>
                            <a:ea typeface="Cambria Math" panose="02040503050406030204" pitchFamily="18" charset="0"/>
                          </a:rPr>
                          <m:t>𝑂</m:t>
                        </m:r>
                      </m:e>
                    </m:d>
                    <m:r>
                      <a:rPr lang="hu-HU" i="1" smtClean="0">
                        <a:latin typeface="Cambria Math" panose="02040503050406030204" pitchFamily="18" charset="0"/>
                        <a:ea typeface="Cambria Math" panose="02040503050406030204" pitchFamily="18" charset="0"/>
                      </a:rPr>
                      <m:t>≫</m:t>
                    </m:r>
                    <m:d>
                      <m:dPr>
                        <m:begChr m:val="["/>
                        <m:endChr m:val="]"/>
                        <m:ctrlPr>
                          <a:rPr lang="hu-HU" i="1">
                            <a:latin typeface="Cambria Math" panose="02040503050406030204" pitchFamily="18" charset="0"/>
                          </a:rPr>
                        </m:ctrlPr>
                      </m:dPr>
                      <m:e>
                        <m:sSub>
                          <m:sSubPr>
                            <m:ctrlPr>
                              <a:rPr lang="hu-HU" i="1">
                                <a:latin typeface="Cambria Math" panose="02040503050406030204" pitchFamily="18" charset="0"/>
                              </a:rPr>
                            </m:ctrlPr>
                          </m:sSubPr>
                          <m:e>
                            <m:r>
                              <a:rPr lang="hu-HU" i="1">
                                <a:latin typeface="Cambria Math" panose="02040503050406030204" pitchFamily="18" charset="0"/>
                              </a:rPr>
                              <m:t>𝐻</m:t>
                            </m:r>
                          </m:e>
                          <m:sub>
                            <m:r>
                              <a:rPr lang="hu-HU" i="1">
                                <a:latin typeface="Cambria Math" panose="02040503050406030204" pitchFamily="18" charset="0"/>
                              </a:rPr>
                              <m:t>3</m:t>
                            </m:r>
                          </m:sub>
                        </m:sSub>
                        <m:sSup>
                          <m:sSupPr>
                            <m:ctrlPr>
                              <a:rPr lang="hu-HU" i="1">
                                <a:latin typeface="Cambria Math" panose="02040503050406030204" pitchFamily="18" charset="0"/>
                              </a:rPr>
                            </m:ctrlPr>
                          </m:sSupPr>
                          <m:e>
                            <m:r>
                              <a:rPr lang="hu-HU" i="1">
                                <a:latin typeface="Cambria Math" panose="02040503050406030204" pitchFamily="18" charset="0"/>
                              </a:rPr>
                              <m:t>𝑂</m:t>
                            </m:r>
                          </m:e>
                          <m:sup>
                            <m:r>
                              <a:rPr lang="hu-HU" i="1">
                                <a:latin typeface="Cambria Math" panose="02040503050406030204" pitchFamily="18" charset="0"/>
                              </a:rPr>
                              <m:t>+</m:t>
                            </m:r>
                          </m:sup>
                        </m:sSup>
                      </m:e>
                    </m:d>
                    <m:r>
                      <a:rPr lang="hu-HU" b="0" i="1" smtClean="0">
                        <a:latin typeface="Cambria Math" panose="02040503050406030204" pitchFamily="18" charset="0"/>
                      </a:rPr>
                      <m:t> </m:t>
                    </m:r>
                    <m:r>
                      <m:rPr>
                        <m:sty m:val="p"/>
                      </m:rPr>
                      <a:rPr lang="hu-HU" b="0" i="0" smtClean="0">
                        <a:latin typeface="Cambria Math" panose="02040503050406030204" pitchFamily="18" charset="0"/>
                      </a:rPr>
                      <m:t>or</m:t>
                    </m:r>
                    <m:r>
                      <a:rPr lang="hu-HU" b="0" i="1" smtClean="0">
                        <a:latin typeface="Cambria Math" panose="02040503050406030204" pitchFamily="18" charset="0"/>
                      </a:rPr>
                      <m:t> </m:t>
                    </m:r>
                    <m:d>
                      <m:dPr>
                        <m:begChr m:val="["/>
                        <m:endChr m:val="]"/>
                        <m:ctrlPr>
                          <a:rPr lang="hu-HU" i="1">
                            <a:latin typeface="Cambria Math" panose="02040503050406030204" pitchFamily="18" charset="0"/>
                            <a:ea typeface="Cambria Math" panose="02040503050406030204" pitchFamily="18" charset="0"/>
                          </a:rPr>
                        </m:ctrlPr>
                      </m:dPr>
                      <m:e>
                        <m:sSup>
                          <m:sSupPr>
                            <m:ctrlPr>
                              <a:rPr lang="hu-HU" i="1">
                                <a:latin typeface="Cambria Math" panose="02040503050406030204" pitchFamily="18" charset="0"/>
                                <a:ea typeface="Cambria Math" panose="02040503050406030204" pitchFamily="18" charset="0"/>
                              </a:rPr>
                            </m:ctrlPr>
                          </m:sSupPr>
                          <m:e>
                            <m:r>
                              <a:rPr lang="hu-HU" i="1">
                                <a:latin typeface="Cambria Math" panose="02040503050406030204" pitchFamily="18" charset="0"/>
                                <a:ea typeface="Cambria Math" panose="02040503050406030204" pitchFamily="18" charset="0"/>
                              </a:rPr>
                              <m:t>𝑂𝐻</m:t>
                            </m:r>
                          </m:e>
                          <m:sup>
                            <m:r>
                              <a:rPr lang="hu-HU" i="1">
                                <a:latin typeface="Cambria Math" panose="02040503050406030204" pitchFamily="18" charset="0"/>
                                <a:ea typeface="Cambria Math" panose="02040503050406030204" pitchFamily="18" charset="0"/>
                              </a:rPr>
                              <m:t>−</m:t>
                            </m:r>
                          </m:sup>
                        </m:sSup>
                      </m:e>
                    </m:d>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practically constant in aqueous solutions.</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8655" y="1825625"/>
                <a:ext cx="11582400" cy="4893830"/>
              </a:xfrm>
              <a:blipFill>
                <a:blip r:embed="rId3"/>
                <a:stretch>
                  <a:fillRect l="-947" t="-2117" b="-1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15FC6263-B60A-442B-BA42-71D8B1FEDE39}"/>
                  </a:ext>
                </a:extLst>
              </p:cNvPr>
              <p:cNvSpPr txBox="1"/>
              <p:nvPr/>
            </p:nvSpPr>
            <p:spPr>
              <a:xfrm>
                <a:off x="4985603" y="2317504"/>
                <a:ext cx="4416017" cy="502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2</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𝑂𝐻</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15FC6263-B60A-442B-BA42-71D8B1FEDE39}"/>
                  </a:ext>
                </a:extLst>
              </p:cNvPr>
              <p:cNvSpPr txBox="1">
                <a:spLocks noRot="1" noChangeAspect="1" noMove="1" noResize="1" noEditPoints="1" noAdjustHandles="1" noChangeArrowheads="1" noChangeShapeType="1" noTextEdit="1"/>
              </p:cNvSpPr>
              <p:nvPr/>
            </p:nvSpPr>
            <p:spPr>
              <a:xfrm>
                <a:off x="4985603" y="2317504"/>
                <a:ext cx="4416017" cy="502189"/>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2F6AA6B8-E954-4610-A648-C9DC4663607A}"/>
                  </a:ext>
                </a:extLst>
              </p:cNvPr>
              <p:cNvSpPr txBox="1"/>
              <p:nvPr/>
            </p:nvSpPr>
            <p:spPr>
              <a:xfrm>
                <a:off x="7038109" y="2874816"/>
                <a:ext cx="3308663" cy="921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𝑑</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3</m:t>
                                  </m:r>
                                </m:sub>
                              </m:sSub>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𝑂</m:t>
                                  </m:r>
                                </m:e>
                                <m:sup>
                                  <m:r>
                                    <a:rPr lang="hu-HU" sz="2800" b="0" i="1" smtClean="0">
                                      <a:latin typeface="Cambria Math" panose="02040503050406030204" pitchFamily="18" charset="0"/>
                                    </a:rPr>
                                    <m:t>+</m:t>
                                  </m:r>
                                </m:sup>
                              </m:sSup>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p>
                                <m:sSupPr>
                                  <m:ctrlPr>
                                    <a:rPr lang="hu-HU" sz="2800" b="0" i="1" smtClean="0">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𝑂𝐻</m:t>
                                  </m:r>
                                </m:e>
                                <m:sup>
                                  <m:r>
                                    <a:rPr lang="hu-HU" sz="2800" b="0" i="1" smtClean="0">
                                      <a:latin typeface="Cambria Math" panose="02040503050406030204" pitchFamily="18" charset="0"/>
                                      <a:ea typeface="Cambria Math" panose="02040503050406030204" pitchFamily="18" charset="0"/>
                                    </a:rPr>
                                    <m:t>−</m:t>
                                  </m:r>
                                </m:sup>
                              </m:sSup>
                            </m:e>
                          </m:d>
                        </m:num>
                        <m:den>
                          <m:sSup>
                            <m:sSupPr>
                              <m:ctrlPr>
                                <a:rPr lang="hu-HU" sz="2800" b="0" i="1" smtClean="0">
                                  <a:latin typeface="Cambria Math" panose="02040503050406030204" pitchFamily="18" charset="0"/>
                                </a:rPr>
                              </m:ctrlPr>
                            </m:sSupPr>
                            <m:e>
                              <m:d>
                                <m:dPr>
                                  <m:begChr m:val="["/>
                                  <m:endChr m:val="]"/>
                                  <m:ctrlPr>
                                    <a:rPr lang="hu-HU" sz="2800" b="0" i="1" smtClean="0">
                                      <a:latin typeface="Cambria Math" panose="02040503050406030204" pitchFamily="18" charset="0"/>
                                    </a:rPr>
                                  </m:ctrlPr>
                                </m:d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r>
                                    <a:rPr lang="hu-HU" sz="2800" b="0" i="1" smtClean="0">
                                      <a:latin typeface="Cambria Math" panose="02040503050406030204" pitchFamily="18" charset="0"/>
                                    </a:rPr>
                                    <m:t>𝑂</m:t>
                                  </m:r>
                                </m:e>
                              </m:d>
                            </m:e>
                            <m:sup>
                              <m:r>
                                <a:rPr lang="hu-HU" sz="2800" b="0" i="1" smtClean="0">
                                  <a:latin typeface="Cambria Math" panose="02040503050406030204" pitchFamily="18" charset="0"/>
                                </a:rPr>
                                <m:t>2</m:t>
                              </m:r>
                            </m:sup>
                          </m:sSup>
                        </m:den>
                      </m:f>
                    </m:oMath>
                  </m:oMathPara>
                </a14:m>
                <a:endParaRPr lang="hu-HU" sz="2800" dirty="0"/>
              </a:p>
            </p:txBody>
          </p:sp>
        </mc:Choice>
        <mc:Fallback xmlns="">
          <p:sp>
            <p:nvSpPr>
              <p:cNvPr id="5" name="Szövegdoboz 4">
                <a:extLst>
                  <a:ext uri="{FF2B5EF4-FFF2-40B4-BE49-F238E27FC236}">
                    <a16:creationId xmlns:a16="http://schemas.microsoft.com/office/drawing/2014/main" id="{2F6AA6B8-E954-4610-A648-C9DC4663607A}"/>
                  </a:ext>
                </a:extLst>
              </p:cNvPr>
              <p:cNvSpPr txBox="1">
                <a:spLocks noRot="1" noChangeAspect="1" noMove="1" noResize="1" noEditPoints="1" noAdjustHandles="1" noChangeArrowheads="1" noChangeShapeType="1" noTextEdit="1"/>
              </p:cNvSpPr>
              <p:nvPr/>
            </p:nvSpPr>
            <p:spPr>
              <a:xfrm>
                <a:off x="7038109" y="2874816"/>
                <a:ext cx="3308663" cy="921342"/>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C3F14943-D2E7-4BC3-8B19-1AAEA0F006A2}"/>
                  </a:ext>
                </a:extLst>
              </p:cNvPr>
              <p:cNvSpPr txBox="1"/>
              <p:nvPr/>
            </p:nvSpPr>
            <p:spPr>
              <a:xfrm>
                <a:off x="799225" y="4800598"/>
                <a:ext cx="10685297" cy="12161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𝑤𝑎𝑡𝑒𝑟</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f>
                            <m:fPr>
                              <m:type m:val="skw"/>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i="1">
                                      <a:latin typeface="Cambria Math" panose="02040503050406030204" pitchFamily="18" charset="0"/>
                                    </a:rPr>
                                    <m:t>𝑤𝑎𝑡𝑒𝑟</m:t>
                                  </m:r>
                                </m:sub>
                              </m:sSub>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𝑀</m:t>
                                  </m:r>
                                </m:e>
                                <m:sub>
                                  <m:r>
                                    <a:rPr lang="hu-HU" sz="2800" i="1">
                                      <a:latin typeface="Cambria Math" panose="02040503050406030204" pitchFamily="18" charset="0"/>
                                    </a:rPr>
                                    <m:t>𝑤𝑎𝑡𝑒𝑟</m:t>
                                  </m:r>
                                </m:sub>
                              </m:sSub>
                            </m:den>
                          </m:f>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i="1">
                                  <a:latin typeface="Cambria Math" panose="02040503050406030204" pitchFamily="18" charset="0"/>
                                </a:rPr>
                                <m:t>𝑤𝑎𝑡𝑒𝑟</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f>
                            <m:fPr>
                              <m:type m:val="skw"/>
                              <m:ctrlPr>
                                <a:rPr lang="hu-HU" sz="2800" b="0" i="1" smtClean="0">
                                  <a:latin typeface="Cambria Math" panose="02040503050406030204" pitchFamily="18" charset="0"/>
                                </a:rPr>
                              </m:ctrlPr>
                            </m:fPr>
                            <m:num>
                              <m:r>
                                <a:rPr lang="hu-HU" sz="2800" b="0" i="1" smtClean="0">
                                  <a:latin typeface="Cambria Math" panose="02040503050406030204" pitchFamily="18" charset="0"/>
                                </a:rPr>
                                <m:t>997</m:t>
                              </m:r>
                              <m:r>
                                <a:rPr lang="hu-HU" sz="2800" b="0" i="1" smtClean="0">
                                  <a:latin typeface="Cambria Math" panose="02040503050406030204" pitchFamily="18" charset="0"/>
                                </a:rPr>
                                <m:t>𝑔</m:t>
                              </m:r>
                            </m:num>
                            <m:den>
                              <m:r>
                                <a:rPr lang="hu-HU" sz="2800" b="0" i="1" smtClean="0">
                                  <a:latin typeface="Cambria Math" panose="02040503050406030204" pitchFamily="18" charset="0"/>
                                </a:rPr>
                                <m:t>18.02</m:t>
                              </m:r>
                              <m:f>
                                <m:fPr>
                                  <m:type m:val="lin"/>
                                  <m:ctrlPr>
                                    <a:rPr lang="hu-HU" sz="2800" b="0" i="1" smtClean="0">
                                      <a:latin typeface="Cambria Math" panose="02040503050406030204" pitchFamily="18" charset="0"/>
                                    </a:rPr>
                                  </m:ctrlPr>
                                </m:fPr>
                                <m:num>
                                  <m:r>
                                    <a:rPr lang="hu-HU" sz="2800" b="0" i="1" smtClean="0">
                                      <a:latin typeface="Cambria Math" panose="02040503050406030204" pitchFamily="18" charset="0"/>
                                    </a:rPr>
                                    <m:t>𝑔</m:t>
                                  </m:r>
                                </m:num>
                                <m:den>
                                  <m:r>
                                    <a:rPr lang="hu-HU" sz="2800" b="0" i="1" smtClean="0">
                                      <a:latin typeface="Cambria Math" panose="02040503050406030204" pitchFamily="18" charset="0"/>
                                    </a:rPr>
                                    <m:t>𝑚𝑜𝑙</m:t>
                                  </m:r>
                                </m:den>
                              </m:f>
                            </m:den>
                          </m:f>
                        </m:num>
                        <m:den>
                          <m:r>
                            <a:rPr lang="hu-HU" sz="2800" b="0" i="1" smtClean="0">
                              <a:latin typeface="Cambria Math" panose="02040503050406030204" pitchFamily="18" charset="0"/>
                            </a:rPr>
                            <m:t>1</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rPr>
                        <m:t>=55.33</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2</m:t>
                              </m:r>
                            </m:sub>
                          </m:sSub>
                          <m:r>
                            <a:rPr lang="hu-HU" sz="2800" b="0" i="1" smtClean="0">
                              <a:latin typeface="Cambria Math" panose="02040503050406030204" pitchFamily="18" charset="0"/>
                              <a:ea typeface="Cambria Math" panose="02040503050406030204" pitchFamily="18" charset="0"/>
                            </a:rPr>
                            <m:t>𝑂</m:t>
                          </m:r>
                        </m:e>
                      </m:d>
                    </m:oMath>
                  </m:oMathPara>
                </a14:m>
                <a:endParaRPr lang="hu-HU" sz="2800" dirty="0"/>
              </a:p>
            </p:txBody>
          </p:sp>
        </mc:Choice>
        <mc:Fallback xmlns="">
          <p:sp>
            <p:nvSpPr>
              <p:cNvPr id="6" name="Szövegdoboz 5">
                <a:extLst>
                  <a:ext uri="{FF2B5EF4-FFF2-40B4-BE49-F238E27FC236}">
                    <a16:creationId xmlns:a16="http://schemas.microsoft.com/office/drawing/2014/main" id="{C3F14943-D2E7-4BC3-8B19-1AAEA0F006A2}"/>
                  </a:ext>
                </a:extLst>
              </p:cNvPr>
              <p:cNvSpPr txBox="1">
                <a:spLocks noRot="1" noChangeAspect="1" noMove="1" noResize="1" noEditPoints="1" noAdjustHandles="1" noChangeArrowheads="1" noChangeShapeType="1" noTextEdit="1"/>
              </p:cNvSpPr>
              <p:nvPr/>
            </p:nvSpPr>
            <p:spPr>
              <a:xfrm>
                <a:off x="799225" y="4800598"/>
                <a:ext cx="10685297" cy="121610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751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Ionic product of water </a:t>
            </a:r>
            <a:r>
              <a:rPr lang="hu-HU"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K</a:t>
            </a:r>
            <a:r>
              <a:rPr lang="hu-HU" i="1" baseline="-25000" dirty="0" smtClean="0">
                <a:latin typeface="Times New Roman" panose="02020603050405020304" pitchFamily="18" charset="0"/>
                <a:cs typeface="Times New Roman" panose="02020603050405020304" pitchFamily="18" charset="0"/>
              </a:rPr>
              <a:t>w</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2047305"/>
                <a:ext cx="11554691" cy="4450484"/>
              </a:xfrm>
            </p:spPr>
            <p:txBody>
              <a:bodyPr/>
              <a:lstStyle/>
              <a:p>
                <a:r>
                  <a:rPr lang="en-US" dirty="0" smtClean="0">
                    <a:latin typeface="Times New Roman" panose="02020603050405020304" pitchFamily="18" charset="0"/>
                    <a:cs typeface="Times New Roman" panose="02020603050405020304" pitchFamily="18" charset="0"/>
                  </a:rPr>
                  <a:t>The concentration of water can therefore be transferred to the side of the equilibrium constant, and </a:t>
                </a:r>
                <a:r>
                  <a:rPr lang="hu-HU" dirty="0" smtClean="0">
                    <a:latin typeface="Times New Roman" panose="02020603050405020304" pitchFamily="18" charset="0"/>
                    <a:cs typeface="Times New Roman" panose="02020603050405020304" pitchFamily="18" charset="0"/>
                  </a:rPr>
                  <a:t>it</a:t>
                </a:r>
                <a:r>
                  <a:rPr lang="en-US" dirty="0" smtClean="0">
                    <a:latin typeface="Times New Roman" panose="02020603050405020304" pitchFamily="18" charset="0"/>
                    <a:cs typeface="Times New Roman" panose="02020603050405020304" pitchFamily="18" charset="0"/>
                  </a:rPr>
                  <a:t> remains constant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3000"/>
                  </a:spcBef>
                </a:pPr>
                <a:r>
                  <a:rPr lang="en-US" dirty="0">
                    <a:latin typeface="Times New Roman" panose="02020603050405020304" pitchFamily="18" charset="0"/>
                    <a:cs typeface="Times New Roman" panose="02020603050405020304" pitchFamily="18" charset="0"/>
                  </a:rPr>
                  <a:t>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want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use this expression as the equilibrium constant of water self-dissociation, it must be </a:t>
                </a:r>
                <a:r>
                  <a:rPr lang="en-US" dirty="0" smtClean="0">
                    <a:latin typeface="Times New Roman" panose="02020603050405020304" pitchFamily="18" charset="0"/>
                    <a:cs typeface="Times New Roman" panose="02020603050405020304" pitchFamily="18" charset="0"/>
                  </a:rPr>
                  <a:t>dimensionless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8000"/>
                  </a:spcBef>
                </a:pPr>
                <a:r>
                  <a:rPr lang="en-US" dirty="0">
                    <a:latin typeface="Times New Roman" panose="02020603050405020304" pitchFamily="18" charset="0"/>
                    <a:cs typeface="Times New Roman" panose="02020603050405020304" pitchFamily="18" charset="0"/>
                  </a:rPr>
                  <a:t>This equilibrium constant is called the </a:t>
                </a:r>
                <a:r>
                  <a:rPr lang="hu-HU" dirty="0" smtClean="0">
                    <a:latin typeface="Times New Roman" panose="02020603050405020304" pitchFamily="18" charset="0"/>
                    <a:cs typeface="Times New Roman" panose="02020603050405020304" pitchFamily="18" charset="0"/>
                  </a:rPr>
                  <a:t>ionic product of water.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value </a:t>
                </a:r>
                <a:r>
                  <a:rPr lang="hu-HU" dirty="0" smtClean="0">
                    <a:latin typeface="Times New Roman" panose="02020603050405020304" pitchFamily="18" charset="0"/>
                    <a:cs typeface="Times New Roman" panose="02020603050405020304" pitchFamily="18" charset="0"/>
                  </a:rPr>
                  <a:t>is </a:t>
                </a:r>
                <a14:m>
                  <m:oMath xmlns:m="http://schemas.openxmlformats.org/officeDocument/2006/math">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𝐾</m:t>
                        </m:r>
                      </m:e>
                      <m:sub>
                        <m:r>
                          <a:rPr lang="hu-HU" b="0" i="1" smtClean="0">
                            <a:latin typeface="Cambria Math" panose="02040503050406030204" pitchFamily="18" charset="0"/>
                            <a:cs typeface="Times New Roman" panose="02020603050405020304" pitchFamily="18" charset="0"/>
                          </a:rPr>
                          <m:t>𝑤</m:t>
                        </m:r>
                      </m:sub>
                    </m:sSub>
                    <m:r>
                      <a:rPr lang="hu-HU" b="0" i="1" smtClean="0">
                        <a:latin typeface="Cambria Math" panose="02040503050406030204" pitchFamily="18" charset="0"/>
                        <a:cs typeface="Times New Roman" panose="02020603050405020304" pitchFamily="18" charset="0"/>
                      </a:rPr>
                      <m:t>=1</m:t>
                    </m:r>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hu-HU"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hu-HU" b="0" i="1" smtClean="0">
                            <a:latin typeface="Cambria Math" panose="02040503050406030204" pitchFamily="18" charset="0"/>
                            <a:ea typeface="Cambria Math" panose="02040503050406030204" pitchFamily="18" charset="0"/>
                            <a:cs typeface="Times New Roman" panose="02020603050405020304" pitchFamily="18" charset="0"/>
                          </a:rPr>
                          <m:t>−14</m:t>
                        </m:r>
                      </m:sup>
                    </m:sSup>
                  </m:oMath>
                </a14:m>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at 25 °</a:t>
                </a:r>
                <a:r>
                  <a:rPr lang="hu-HU" dirty="0" smtClean="0">
                    <a:latin typeface="Times New Roman" panose="02020603050405020304" pitchFamily="18" charset="0"/>
                    <a:cs typeface="Times New Roman" panose="02020603050405020304" pitchFamily="18" charset="0"/>
                  </a:rPr>
                  <a:t>C, but depends on the temperature as all equilibrium constants.</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32509" y="2047305"/>
                <a:ext cx="11554691" cy="4450484"/>
              </a:xfrm>
              <a:blipFill>
                <a:blip r:embed="rId3"/>
                <a:stretch>
                  <a:fillRect l="-950" t="-24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123B19BC-D880-4503-94DB-48D1C32974AE}"/>
                  </a:ext>
                </a:extLst>
              </p:cNvPr>
              <p:cNvSpPr txBox="1"/>
              <p:nvPr/>
            </p:nvSpPr>
            <p:spPr>
              <a:xfrm>
                <a:off x="3782301" y="2809886"/>
                <a:ext cx="464607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𝑑</m:t>
                          </m:r>
                        </m:sub>
                      </m:sSub>
                      <m:r>
                        <a:rPr lang="hu-HU" sz="2800" i="1" smtClean="0">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rPr>
                          </m:ctrlPr>
                        </m:sSupPr>
                        <m:e>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2</m:t>
                                  </m:r>
                                </m:sub>
                              </m:sSub>
                              <m:r>
                                <a:rPr lang="hu-HU" sz="2800" i="1">
                                  <a:latin typeface="Cambria Math" panose="02040503050406030204" pitchFamily="18" charset="0"/>
                                </a:rPr>
                                <m:t>𝑂</m:t>
                              </m:r>
                            </m:e>
                          </m:d>
                        </m:e>
                        <m:sup>
                          <m:r>
                            <a:rPr lang="hu-HU" sz="2800" i="1">
                              <a:latin typeface="Cambria Math" panose="02040503050406030204" pitchFamily="18" charset="0"/>
                            </a:rPr>
                            <m:t>2</m:t>
                          </m:r>
                        </m:sup>
                      </m:sSup>
                      <m:r>
                        <a:rPr lang="hu-HU" sz="2800" b="0" i="1" smtClean="0">
                          <a:latin typeface="Cambria Math" panose="02040503050406030204" pitchFamily="18" charset="0"/>
                        </a:rPr>
                        <m:t>=</m:t>
                      </m:r>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𝑂𝐻</m:t>
                              </m:r>
                            </m:e>
                            <m:sup>
                              <m:r>
                                <a:rPr lang="hu-HU" sz="2800" i="1">
                                  <a:latin typeface="Cambria Math" panose="02040503050406030204" pitchFamily="18" charset="0"/>
                                  <a:ea typeface="Cambria Math" panose="02040503050406030204" pitchFamily="18" charset="0"/>
                                </a:rPr>
                                <m:t>−</m:t>
                              </m:r>
                            </m:sup>
                          </m:sSup>
                        </m:e>
                      </m:d>
                    </m:oMath>
                  </m:oMathPara>
                </a14:m>
                <a:endParaRPr lang="hu-HU" sz="2800" dirty="0"/>
              </a:p>
            </p:txBody>
          </p:sp>
        </mc:Choice>
        <mc:Fallback xmlns="">
          <p:sp>
            <p:nvSpPr>
              <p:cNvPr id="4" name="Szövegdoboz 3">
                <a:extLst>
                  <a:ext uri="{FF2B5EF4-FFF2-40B4-BE49-F238E27FC236}">
                    <a16:creationId xmlns:a16="http://schemas.microsoft.com/office/drawing/2014/main" id="{123B19BC-D880-4503-94DB-48D1C32974AE}"/>
                  </a:ext>
                </a:extLst>
              </p:cNvPr>
              <p:cNvSpPr txBox="1">
                <a:spLocks noRot="1" noChangeAspect="1" noMove="1" noResize="1" noEditPoints="1" noAdjustHandles="1" noChangeArrowheads="1" noChangeShapeType="1" noTextEdit="1"/>
              </p:cNvSpPr>
              <p:nvPr/>
            </p:nvSpPr>
            <p:spPr>
              <a:xfrm>
                <a:off x="3782301" y="2809886"/>
                <a:ext cx="4646079"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9FCE18D-FA44-400F-A019-3D2E6D4861EE}"/>
                  </a:ext>
                </a:extLst>
              </p:cNvPr>
              <p:cNvSpPr txBox="1"/>
              <p:nvPr/>
            </p:nvSpPr>
            <p:spPr>
              <a:xfrm>
                <a:off x="1967351" y="4052457"/>
                <a:ext cx="8492774" cy="9255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𝐾</m:t>
                              </m:r>
                            </m:e>
                            <m:sub>
                              <m:r>
                                <a:rPr lang="hu-HU" sz="2800" i="1">
                                  <a:latin typeface="Cambria Math" panose="02040503050406030204" pitchFamily="18" charset="0"/>
                                </a:rPr>
                                <m:t>𝑑</m:t>
                              </m:r>
                            </m:sub>
                          </m:sSub>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rPr>
                              </m:ctrlPr>
                            </m:sSupPr>
                            <m:e>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2</m:t>
                                      </m:r>
                                    </m:sub>
                                  </m:sSub>
                                  <m:r>
                                    <a:rPr lang="hu-HU" sz="2800" i="1">
                                      <a:latin typeface="Cambria Math" panose="02040503050406030204" pitchFamily="18" charset="0"/>
                                    </a:rPr>
                                    <m:t>𝑂</m:t>
                                  </m:r>
                                </m:e>
                              </m:d>
                            </m:e>
                            <m:sup>
                              <m:r>
                                <a:rPr lang="hu-HU" sz="2800" i="1">
                                  <a:latin typeface="Cambria Math" panose="02040503050406030204" pitchFamily="18" charset="0"/>
                                </a:rPr>
                                <m:t>2</m:t>
                              </m:r>
                            </m:sup>
                          </m:sSup>
                        </m:num>
                        <m:den>
                          <m:sSup>
                            <m:sSupPr>
                              <m:ctrlPr>
                                <a:rPr lang="hu-HU" sz="2800" i="1" smtClean="0">
                                  <a:latin typeface="Cambria Math" panose="02040503050406030204" pitchFamily="18" charset="0"/>
                                </a:rPr>
                              </m:ctrlPr>
                            </m:sSupPr>
                            <m:e>
                              <m:d>
                                <m:dPr>
                                  <m:ctrlPr>
                                    <a:rPr lang="hu-HU" sz="2800" i="1">
                                      <a:latin typeface="Cambria Math" panose="02040503050406030204" pitchFamily="18" charset="0"/>
                                    </a:rPr>
                                  </m:ctrlPr>
                                </m:dPr>
                                <m:e>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e>
                              </m:d>
                            </m:e>
                            <m:sup>
                              <m:r>
                                <a:rPr lang="hu-HU" sz="2800" b="0" i="1" smtClean="0">
                                  <a:latin typeface="Cambria Math" panose="02040503050406030204" pitchFamily="18" charset="0"/>
                                </a:rPr>
                                <m:t>2</m:t>
                              </m:r>
                            </m:sup>
                          </m:sSup>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𝑂𝐻</m:t>
                                  </m:r>
                                </m:e>
                                <m:sup>
                                  <m:r>
                                    <a:rPr lang="hu-HU" sz="2800" i="1">
                                      <a:latin typeface="Cambria Math" panose="02040503050406030204" pitchFamily="18" charset="0"/>
                                      <a:ea typeface="Cambria Math" panose="02040503050406030204" pitchFamily="18" charset="0"/>
                                    </a:rPr>
                                    <m:t>−</m:t>
                                  </m:r>
                                </m:sup>
                              </m:sSup>
                            </m:e>
                          </m:d>
                        </m:num>
                        <m:den>
                          <m:sSup>
                            <m:sSupPr>
                              <m:ctrlPr>
                                <a:rPr lang="hu-HU" sz="2800" i="1">
                                  <a:latin typeface="Cambria Math" panose="02040503050406030204" pitchFamily="18" charset="0"/>
                                </a:rPr>
                              </m:ctrlPr>
                            </m:sSupPr>
                            <m:e>
                              <m:d>
                                <m:dPr>
                                  <m:ctrlPr>
                                    <a:rPr lang="hu-HU" sz="2800" i="1">
                                      <a:latin typeface="Cambria Math" panose="02040503050406030204" pitchFamily="18" charset="0"/>
                                    </a:rPr>
                                  </m:ctrlPr>
                                </m:dPr>
                                <m:e>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e>
                              </m:d>
                            </m:e>
                            <m:sup>
                              <m:r>
                                <a:rPr lang="hu-HU" sz="2800" i="1">
                                  <a:latin typeface="Cambria Math" panose="02040503050406030204" pitchFamily="18" charset="0"/>
                                </a:rPr>
                                <m:t>2</m:t>
                              </m:r>
                            </m:sup>
                          </m:sSup>
                        </m:den>
                      </m:f>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𝑤</m:t>
                          </m:r>
                        </m:sub>
                      </m:sSub>
                      <m:r>
                        <a:rPr lang="hu-HU" sz="2800" b="0" i="0" smtClean="0">
                          <a:latin typeface="Cambria Math" panose="02040503050406030204" pitchFamily="18" charset="0"/>
                        </a:rPr>
                        <m:t>, </m:t>
                      </m:r>
                      <m:r>
                        <m:rPr>
                          <m:sty m:val="p"/>
                        </m:rPr>
                        <a:rPr lang="hu-HU" sz="2800" b="0" i="0" smtClean="0">
                          <a:latin typeface="Cambria Math" panose="02040503050406030204" pitchFamily="18" charset="0"/>
                        </a:rPr>
                        <m:t>where</m:t>
                      </m:r>
                      <m:r>
                        <a:rPr lang="hu-HU" sz="2800" b="0" i="0" smtClean="0">
                          <a:latin typeface="Cambria Math" panose="02040503050406030204" pitchFamily="18" charset="0"/>
                        </a:rPr>
                        <m:t> </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𝑐</m:t>
                          </m:r>
                        </m:e>
                        <m:sup>
                          <m:r>
                            <a:rPr lang="hu-HU" sz="2800" b="0" i="1" smtClean="0">
                              <a:latin typeface="Cambria Math" panose="02040503050406030204" pitchFamily="18" charset="0"/>
                            </a:rPr>
                            <m:t>𝑜</m:t>
                          </m:r>
                        </m:sup>
                      </m:sSup>
                      <m:r>
                        <a:rPr lang="hu-HU" sz="2800" b="0" i="1" smtClean="0">
                          <a:latin typeface="Cambria Math" panose="02040503050406030204" pitchFamily="18" charset="0"/>
                        </a:rPr>
                        <m:t>=1</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oMath>
                  </m:oMathPara>
                </a14:m>
                <a:endParaRPr lang="hu-HU" sz="2800" dirty="0"/>
              </a:p>
            </p:txBody>
          </p:sp>
        </mc:Choice>
        <mc:Fallback xmlns="">
          <p:sp>
            <p:nvSpPr>
              <p:cNvPr id="5" name="Szövegdoboz 4">
                <a:extLst>
                  <a:ext uri="{FF2B5EF4-FFF2-40B4-BE49-F238E27FC236}">
                    <a16:creationId xmlns:a16="http://schemas.microsoft.com/office/drawing/2014/main" id="{19FCE18D-FA44-400F-A019-3D2E6D4861EE}"/>
                  </a:ext>
                </a:extLst>
              </p:cNvPr>
              <p:cNvSpPr txBox="1">
                <a:spLocks noRot="1" noChangeAspect="1" noMove="1" noResize="1" noEditPoints="1" noAdjustHandles="1" noChangeArrowheads="1" noChangeShapeType="1" noTextEdit="1"/>
              </p:cNvSpPr>
              <p:nvPr/>
            </p:nvSpPr>
            <p:spPr>
              <a:xfrm>
                <a:off x="1967351" y="4052457"/>
                <a:ext cx="8492774" cy="92551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2956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6814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Indication of acidity-basicity by the pH</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537854"/>
                <a:ext cx="11568545" cy="5098473"/>
              </a:xfrm>
            </p:spPr>
            <p:txBody>
              <a:bodyPr>
                <a:normAutofit lnSpcReduction="10000"/>
              </a:bodyPr>
              <a:lstStyle/>
              <a:p>
                <a:r>
                  <a:rPr lang="en-US" dirty="0">
                    <a:latin typeface="Times New Roman" panose="02020603050405020304" pitchFamily="18" charset="0"/>
                    <a:cs typeface="Times New Roman" panose="02020603050405020304" pitchFamily="18" charset="0"/>
                  </a:rPr>
                  <a:t>After defining the </a:t>
                </a:r>
                <a:r>
                  <a:rPr lang="en-US" dirty="0" smtClean="0">
                    <a:latin typeface="Times New Roman" panose="02020603050405020304" pitchFamily="18" charset="0"/>
                    <a:cs typeface="Times New Roman" panose="02020603050405020304" pitchFamily="18" charset="0"/>
                  </a:rPr>
                  <a:t>ion</a:t>
                </a:r>
                <a:r>
                  <a:rPr lang="hu-HU" dirty="0" smtClean="0">
                    <a:latin typeface="Times New Roman" panose="02020603050405020304" pitchFamily="18" charset="0"/>
                    <a:cs typeface="Times New Roman" panose="02020603050405020304" pitchFamily="18" charset="0"/>
                  </a:rPr>
                  <a:t>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product,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acidity-alkalinity index in aqueous </a:t>
                </a:r>
                <a:r>
                  <a:rPr lang="en-US" dirty="0" smtClean="0">
                    <a:latin typeface="Times New Roman" panose="02020603050405020304" pitchFamily="18" charset="0"/>
                    <a:cs typeface="Times New Roman" panose="02020603050405020304" pitchFamily="18" charset="0"/>
                  </a:rPr>
                  <a:t>solutions</a:t>
                </a:r>
                <a:r>
                  <a:rPr lang="hu-HU" dirty="0" smtClean="0">
                    <a:latin typeface="Times New Roman" panose="02020603050405020304" pitchFamily="18" charset="0"/>
                    <a:cs typeface="Times New Roman" panose="02020603050405020304" pitchFamily="18" charset="0"/>
                  </a:rPr>
                  <a:t> can be defined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since the concentration of hydroxonium and hydroxyl ions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not independent of each </a:t>
                </a:r>
                <a:r>
                  <a:rPr lang="en-US" dirty="0" smtClean="0">
                    <a:latin typeface="Times New Roman" panose="02020603050405020304" pitchFamily="18" charset="0"/>
                    <a:cs typeface="Times New Roman" panose="02020603050405020304" pitchFamily="18" charset="0"/>
                  </a:rPr>
                  <a:t>other</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In pure water, i.e</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in a neutral </a:t>
                </a:r>
                <a:r>
                  <a:rPr lang="hu-HU" dirty="0" smtClean="0">
                    <a:latin typeface="Times New Roman" panose="02020603050405020304" pitchFamily="18" charset="0"/>
                    <a:cs typeface="Times New Roman" panose="02020603050405020304" pitchFamily="18" charset="0"/>
                  </a:rPr>
                  <a:t>solution: </a:t>
                </a:r>
                <a14:m>
                  <m:oMath xmlns:m="http://schemas.openxmlformats.org/officeDocument/2006/math">
                    <m:d>
                      <m:dPr>
                        <m:begChr m:val="["/>
                        <m:endChr m:val="]"/>
                        <m:ctrlPr>
                          <a:rPr lang="hu-HU" i="1" smtClean="0">
                            <a:latin typeface="Cambria Math" panose="02040503050406030204" pitchFamily="18" charset="0"/>
                            <a:cs typeface="Times New Roman" panose="02020603050405020304" pitchFamily="18" charset="0"/>
                          </a:rPr>
                        </m:ctrlPr>
                      </m:dPr>
                      <m:e>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𝐻</m:t>
                            </m:r>
                          </m:e>
                          <m:sub>
                            <m:r>
                              <a:rPr lang="hu-HU" b="0" i="1" smtClean="0">
                                <a:latin typeface="Cambria Math" panose="02040503050406030204" pitchFamily="18" charset="0"/>
                                <a:cs typeface="Times New Roman" panose="02020603050405020304" pitchFamily="18" charset="0"/>
                              </a:rPr>
                              <m:t>3</m:t>
                            </m:r>
                          </m:sub>
                        </m:sSub>
                        <m:sSup>
                          <m:sSupPr>
                            <m:ctrlPr>
                              <a:rPr lang="hu-HU"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𝑂</m:t>
                            </m:r>
                          </m:e>
                          <m:sup>
                            <m:r>
                              <a:rPr lang="hu-HU" b="0" i="1" smtClean="0">
                                <a:latin typeface="Cambria Math" panose="02040503050406030204" pitchFamily="18" charset="0"/>
                                <a:cs typeface="Times New Roman" panose="02020603050405020304" pitchFamily="18" charset="0"/>
                              </a:rPr>
                              <m:t>+</m:t>
                            </m:r>
                          </m:sup>
                        </m:sSup>
                      </m:e>
                    </m:d>
                    <m:r>
                      <a:rPr lang="hu-HU" b="0" i="1" smtClean="0">
                        <a:latin typeface="Cambria Math" panose="02040503050406030204" pitchFamily="18" charset="0"/>
                        <a:cs typeface="Times New Roman" panose="02020603050405020304" pitchFamily="18" charset="0"/>
                      </a:rPr>
                      <m:t>=</m:t>
                    </m:r>
                    <m:d>
                      <m:dPr>
                        <m:begChr m:val="["/>
                        <m:endChr m:val="]"/>
                        <m:ctrlPr>
                          <a:rPr lang="hu-HU" b="0" i="1" smtClean="0">
                            <a:latin typeface="Cambria Math" panose="02040503050406030204" pitchFamily="18" charset="0"/>
                            <a:cs typeface="Times New Roman" panose="02020603050405020304" pitchFamily="18" charset="0"/>
                          </a:rPr>
                        </m:ctrlPr>
                      </m:dPr>
                      <m:e>
                        <m:sSup>
                          <m:sSupPr>
                            <m:ctrlPr>
                              <a:rPr lang="hu-HU" b="0"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𝑂𝐻</m:t>
                            </m:r>
                          </m:e>
                          <m:sup>
                            <m:r>
                              <a:rPr lang="hu-HU" b="0" i="1" smtClean="0">
                                <a:latin typeface="Cambria Math" panose="02040503050406030204" pitchFamily="18" charset="0"/>
                                <a:cs typeface="Times New Roman" panose="02020603050405020304" pitchFamily="18" charset="0"/>
                              </a:rPr>
                              <m:t>−</m:t>
                            </m:r>
                          </m:sup>
                        </m:sSup>
                      </m:e>
                    </m:d>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𝑥</m:t>
                    </m:r>
                  </m:oMath>
                </a14:m>
                <a:r>
                  <a:rPr lang="hu-HU" dirty="0" smtClean="0">
                    <a:latin typeface="Times New Roman" panose="02020603050405020304" pitchFamily="18" charset="0"/>
                    <a:cs typeface="Times New Roman" panose="02020603050405020304" pitchFamily="18" charset="0"/>
                  </a:rPr>
                  <a:t> and thus,</a:t>
                </a:r>
                <a:endParaRPr lang="hu-HU" dirty="0">
                  <a:latin typeface="Times New Roman" panose="02020603050405020304" pitchFamily="18" charset="0"/>
                  <a:cs typeface="Times New Roman" panose="02020603050405020304" pitchFamily="18" charset="0"/>
                </a:endParaRPr>
              </a:p>
              <a:p>
                <a:pPr>
                  <a:spcBef>
                    <a:spcPts val="15000"/>
                  </a:spcBef>
                </a:pPr>
                <a:r>
                  <a:rPr lang="en-US" dirty="0">
                    <a:latin typeface="Times New Roman" panose="02020603050405020304" pitchFamily="18" charset="0"/>
                    <a:cs typeface="Times New Roman" panose="02020603050405020304" pitchFamily="18" charset="0"/>
                  </a:rPr>
                  <a:t>If the hydroxonium ion concentration is </a:t>
                </a:r>
                <a:r>
                  <a:rPr lang="en-US" dirty="0" smtClean="0">
                    <a:latin typeface="Times New Roman" panose="02020603050405020304" pitchFamily="18" charset="0"/>
                    <a:cs typeface="Times New Roman" panose="02020603050405020304" pitchFamily="18" charset="0"/>
                  </a:rPr>
                  <a:t>higher</a:t>
                </a:r>
                <a:r>
                  <a:rPr lang="hu-HU" dirty="0" smtClean="0">
                    <a:latin typeface="Times New Roman" panose="02020603050405020304" pitchFamily="18" charset="0"/>
                    <a:cs typeface="Times New Roman" panose="02020603050405020304" pitchFamily="18" charset="0"/>
                  </a:rPr>
                  <a:t> than </a:t>
                </a:r>
                <a14:m>
                  <m:oMath xmlns:m="http://schemas.openxmlformats.org/officeDocument/2006/math">
                    <m:r>
                      <a:rPr lang="hu-HU" i="1">
                        <a:latin typeface="Cambria Math" panose="02040503050406030204" pitchFamily="18" charset="0"/>
                      </a:rPr>
                      <m:t>1</m:t>
                    </m:r>
                    <m:r>
                      <a:rPr lang="hu-HU" i="1">
                        <a:latin typeface="Cambria Math" panose="02040503050406030204" pitchFamily="18" charset="0"/>
                        <a:ea typeface="Cambria Math" panose="02040503050406030204" pitchFamily="18" charset="0"/>
                      </a:rPr>
                      <m:t>∙</m:t>
                    </m:r>
                    <m:sSup>
                      <m:sSupPr>
                        <m:ctrlPr>
                          <a:rPr lang="hu-HU" i="1">
                            <a:latin typeface="Cambria Math" panose="02040503050406030204" pitchFamily="18" charset="0"/>
                            <a:ea typeface="Cambria Math" panose="02040503050406030204" pitchFamily="18" charset="0"/>
                          </a:rPr>
                        </m:ctrlPr>
                      </m:sSupPr>
                      <m:e>
                        <m:r>
                          <a:rPr lang="hu-HU" i="1">
                            <a:latin typeface="Cambria Math" panose="02040503050406030204" pitchFamily="18" charset="0"/>
                            <a:ea typeface="Cambria Math" panose="02040503050406030204" pitchFamily="18" charset="0"/>
                          </a:rPr>
                          <m:t>10</m:t>
                        </m:r>
                      </m:e>
                      <m:sup>
                        <m:r>
                          <a:rPr lang="hu-HU" i="1">
                            <a:latin typeface="Cambria Math" panose="02040503050406030204" pitchFamily="18" charset="0"/>
                            <a:ea typeface="Cambria Math" panose="02040503050406030204" pitchFamily="18" charset="0"/>
                          </a:rPr>
                          <m:t>−7</m:t>
                        </m:r>
                      </m:sup>
                    </m:sSup>
                    <m:f>
                      <m:fPr>
                        <m:ctrlPr>
                          <a:rPr lang="hu-HU" i="1">
                            <a:latin typeface="Cambria Math" panose="02040503050406030204" pitchFamily="18" charset="0"/>
                            <a:ea typeface="Cambria Math" panose="02040503050406030204" pitchFamily="18" charset="0"/>
                          </a:rPr>
                        </m:ctrlPr>
                      </m:fPr>
                      <m:num>
                        <m:r>
                          <a:rPr lang="hu-HU" i="1">
                            <a:latin typeface="Cambria Math" panose="02040503050406030204" pitchFamily="18" charset="0"/>
                            <a:ea typeface="Cambria Math" panose="02040503050406030204" pitchFamily="18" charset="0"/>
                          </a:rPr>
                          <m:t>𝑚𝑜𝑙</m:t>
                        </m:r>
                      </m:num>
                      <m:den>
                        <m:sSup>
                          <m:sSupPr>
                            <m:ctrlPr>
                              <a:rPr lang="hu-HU" i="1">
                                <a:latin typeface="Cambria Math" panose="02040503050406030204" pitchFamily="18" charset="0"/>
                                <a:ea typeface="Cambria Math" panose="02040503050406030204" pitchFamily="18" charset="0"/>
                              </a:rPr>
                            </m:ctrlPr>
                          </m:sSupPr>
                          <m:e>
                            <m:r>
                              <a:rPr lang="hu-HU" i="1">
                                <a:latin typeface="Cambria Math" panose="02040503050406030204" pitchFamily="18" charset="0"/>
                                <a:ea typeface="Cambria Math" panose="02040503050406030204" pitchFamily="18" charset="0"/>
                              </a:rPr>
                              <m:t>𝑑𝑚</m:t>
                            </m:r>
                          </m:e>
                          <m:sup>
                            <m:r>
                              <a:rPr lang="hu-HU" i="1">
                                <a:latin typeface="Cambria Math" panose="02040503050406030204" pitchFamily="18" charset="0"/>
                                <a:ea typeface="Cambria Math" panose="02040503050406030204" pitchFamily="18" charset="0"/>
                              </a:rPr>
                              <m:t>3</m:t>
                            </m:r>
                          </m:sup>
                        </m:sSup>
                      </m:den>
                    </m:f>
                  </m:oMath>
                </a14:m>
                <a:r>
                  <a:rPr lang="hu-HU" dirty="0" smtClean="0">
                    <a:latin typeface="Times New Roman" panose="02020603050405020304" pitchFamily="18" charset="0"/>
                    <a:cs typeface="Times New Roman" panose="02020603050405020304" pitchFamily="18" charset="0"/>
                  </a:rPr>
                  <a:t>, then acidic, if smaller, then alkaline the solution.</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 could this be put into </a:t>
                </a:r>
                <a:r>
                  <a:rPr lang="en-US" dirty="0" smtClean="0">
                    <a:latin typeface="Times New Roman" panose="02020603050405020304" pitchFamily="18" charset="0"/>
                    <a:cs typeface="Times New Roman" panose="02020603050405020304" pitchFamily="18" charset="0"/>
                  </a:rPr>
                  <a:t>easy-to-use</a:t>
                </a:r>
                <a:r>
                  <a:rPr lang="hu-HU" dirty="0" smtClean="0">
                    <a:latin typeface="Times New Roman" panose="02020603050405020304" pitchFamily="18" charset="0"/>
                    <a:cs typeface="Times New Roman" panose="02020603050405020304" pitchFamily="18" charset="0"/>
                  </a:rPr>
                  <a:t> and practical</a:t>
                </a:r>
                <a:r>
                  <a:rPr lang="en-US" dirty="0" smtClean="0">
                    <a:latin typeface="Times New Roman" panose="02020603050405020304" pitchFamily="18" charset="0"/>
                    <a:cs typeface="Times New Roman" panose="02020603050405020304" pitchFamily="18" charset="0"/>
                  </a:rPr>
                  <a:t> numbers</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8655" y="1537854"/>
                <a:ext cx="11568545" cy="5098473"/>
              </a:xfrm>
              <a:blipFill>
                <a:blip r:embed="rId3"/>
                <a:stretch>
                  <a:fillRect l="-948" t="-2867" r="-1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40BF93F1-9E96-4893-ADA7-D8AF082750E9}"/>
                  </a:ext>
                </a:extLst>
              </p:cNvPr>
              <p:cNvSpPr txBox="1"/>
              <p:nvPr/>
            </p:nvSpPr>
            <p:spPr>
              <a:xfrm>
                <a:off x="540323" y="3262740"/>
                <a:ext cx="5020477" cy="9255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𝑤</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𝑥</m:t>
                              </m:r>
                            </m:e>
                            <m:sup>
                              <m:r>
                                <a:rPr lang="hu-HU" sz="2800" b="0" i="1" smtClean="0">
                                  <a:latin typeface="Cambria Math" panose="02040503050406030204" pitchFamily="18" charset="0"/>
                                </a:rPr>
                                <m:t>2</m:t>
                              </m:r>
                            </m:sup>
                          </m:sSup>
                        </m:num>
                        <m:den>
                          <m:sSup>
                            <m:sSupPr>
                              <m:ctrlPr>
                                <a:rPr lang="hu-HU" sz="2800" b="0" i="1" smtClean="0">
                                  <a:latin typeface="Cambria Math" panose="02040503050406030204" pitchFamily="18" charset="0"/>
                                </a:rPr>
                              </m:ctrlPr>
                            </m:sSupPr>
                            <m:e>
                              <m:d>
                                <m:dPr>
                                  <m:ctrlPr>
                                    <a:rPr lang="hu-HU" sz="2800" b="0" i="1" smtClean="0">
                                      <a:latin typeface="Cambria Math" panose="02040503050406030204" pitchFamily="18" charset="0"/>
                                    </a:rPr>
                                  </m:ctrlPr>
                                </m:dPr>
                                <m:e>
                                  <m:sSup>
                                    <m:sSupPr>
                                      <m:ctrlPr>
                                        <a:rPr lang="hu-HU" sz="2800" i="1">
                                          <a:latin typeface="Cambria Math" panose="02040503050406030204" pitchFamily="18" charset="0"/>
                                        </a:rPr>
                                      </m:ctrlPr>
                                    </m:sSupPr>
                                    <m:e>
                                      <m:r>
                                        <a:rPr lang="hu-HU" sz="2800" b="0" i="1" smtClean="0">
                                          <a:latin typeface="Cambria Math" panose="02040503050406030204" pitchFamily="18" charset="0"/>
                                        </a:rPr>
                                        <m:t>𝑐</m:t>
                                      </m:r>
                                    </m:e>
                                    <m:sup>
                                      <m:r>
                                        <a:rPr lang="hu-HU" sz="2800" b="0" i="1" smtClean="0">
                                          <a:latin typeface="Cambria Math" panose="02040503050406030204" pitchFamily="18" charset="0"/>
                                        </a:rPr>
                                        <m:t>𝑜</m:t>
                                      </m:r>
                                    </m:sup>
                                  </m:sSup>
                                </m:e>
                              </m:d>
                            </m:e>
                            <m:sup>
                              <m:r>
                                <a:rPr lang="hu-HU" sz="2800" b="0" i="1" smtClean="0">
                                  <a:latin typeface="Cambria Math" panose="02040503050406030204" pitchFamily="18" charset="0"/>
                                </a:rPr>
                                <m:t>2</m:t>
                              </m:r>
                            </m:sup>
                          </m:sSup>
                        </m:den>
                      </m:f>
                      <m:r>
                        <a:rPr lang="hu-HU" sz="2800" b="0" i="1" smtClean="0">
                          <a:latin typeface="Cambria Math" panose="02040503050406030204" pitchFamily="18" charset="0"/>
                        </a:rPr>
                        <m:t>=</m:t>
                      </m:r>
                      <m:sSup>
                        <m:sSupPr>
                          <m:ctrlPr>
                            <a:rPr lang="hu-HU" sz="2800" b="0" i="1" smtClean="0">
                              <a:latin typeface="Cambria Math" panose="02040503050406030204" pitchFamily="18" charset="0"/>
                            </a:rPr>
                          </m:ctrlPr>
                        </m:sSupPr>
                        <m:e>
                          <m:d>
                            <m:dPr>
                              <m:ctrlPr>
                                <a:rPr lang="hu-HU" sz="2800" i="1">
                                  <a:latin typeface="Cambria Math" panose="02040503050406030204" pitchFamily="18" charset="0"/>
                                </a:rPr>
                              </m:ctrlPr>
                            </m:dPr>
                            <m:e>
                              <m:f>
                                <m:fPr>
                                  <m:ctrlPr>
                                    <a:rPr lang="hu-HU" sz="2800" i="1">
                                      <a:latin typeface="Cambria Math" panose="02040503050406030204" pitchFamily="18" charset="0"/>
                                    </a:rPr>
                                  </m:ctrlPr>
                                </m:fPr>
                                <m:num>
                                  <m:r>
                                    <a:rPr lang="hu-HU" sz="2800" i="1">
                                      <a:latin typeface="Cambria Math" panose="02040503050406030204" pitchFamily="18" charset="0"/>
                                    </a:rPr>
                                    <m:t>𝑥</m:t>
                                  </m:r>
                                </m:num>
                                <m:den>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0</m:t>
                                      </m:r>
                                    </m:sup>
                                  </m:sSup>
                                </m:den>
                              </m:f>
                            </m:e>
                          </m:d>
                        </m:e>
                        <m:sup>
                          <m:r>
                            <a:rPr lang="hu-HU" sz="2800" b="0" i="1" smtClean="0">
                              <a:latin typeface="Cambria Math" panose="02040503050406030204" pitchFamily="18" charset="0"/>
                            </a:rPr>
                            <m:t>2</m:t>
                          </m:r>
                        </m:sup>
                      </m:sSup>
                      <m:r>
                        <a:rPr lang="hu-HU" sz="2800" b="0" i="1" smtClean="0">
                          <a:latin typeface="Cambria Math" panose="02040503050406030204" pitchFamily="18" charset="0"/>
                        </a:rPr>
                        <m:t>=1</m:t>
                      </m:r>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−14</m:t>
                          </m:r>
                        </m:sup>
                      </m:sSup>
                    </m:oMath>
                  </m:oMathPara>
                </a14:m>
                <a:endParaRPr lang="hu-HU" sz="2800" dirty="0"/>
              </a:p>
            </p:txBody>
          </p:sp>
        </mc:Choice>
        <mc:Fallback xmlns="">
          <p:sp>
            <p:nvSpPr>
              <p:cNvPr id="4" name="Szövegdoboz 3">
                <a:extLst>
                  <a:ext uri="{FF2B5EF4-FFF2-40B4-BE49-F238E27FC236}">
                    <a16:creationId xmlns:a16="http://schemas.microsoft.com/office/drawing/2014/main" id="{40BF93F1-9E96-4893-ADA7-D8AF082750E9}"/>
                  </a:ext>
                </a:extLst>
              </p:cNvPr>
              <p:cNvSpPr txBox="1">
                <a:spLocks noRot="1" noChangeAspect="1" noMove="1" noResize="1" noEditPoints="1" noAdjustHandles="1" noChangeArrowheads="1" noChangeShapeType="1" noTextEdit="1"/>
              </p:cNvSpPr>
              <p:nvPr/>
            </p:nvSpPr>
            <p:spPr>
              <a:xfrm>
                <a:off x="540323" y="3262740"/>
                <a:ext cx="5020477" cy="9255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9CFD56EF-1F4F-4A02-AB3E-5DCFFE6E6148}"/>
                  </a:ext>
                </a:extLst>
              </p:cNvPr>
              <p:cNvSpPr txBox="1"/>
              <p:nvPr/>
            </p:nvSpPr>
            <p:spPr>
              <a:xfrm>
                <a:off x="7065817" y="3248887"/>
                <a:ext cx="4484048" cy="876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hu-HU" sz="2800" b="0" i="1" smtClean="0">
                              <a:latin typeface="Cambria Math" panose="02040503050406030204" pitchFamily="18" charset="0"/>
                            </a:rPr>
                          </m:ctrlPr>
                        </m:radPr>
                        <m:deg/>
                        <m:e>
                          <m:f>
                            <m:fPr>
                              <m:ctrlPr>
                                <a:rPr lang="hu-HU" sz="2800" i="1">
                                  <a:latin typeface="Cambria Math" panose="02040503050406030204" pitchFamily="18" charset="0"/>
                                </a:rPr>
                              </m:ctrlPr>
                            </m:fPr>
                            <m:num>
                              <m:r>
                                <a:rPr lang="hu-HU" sz="2800" i="1">
                                  <a:latin typeface="Cambria Math" panose="02040503050406030204" pitchFamily="18" charset="0"/>
                                </a:rPr>
                                <m:t>𝑥</m:t>
                              </m:r>
                            </m:num>
                            <m:den>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0</m:t>
                                  </m:r>
                                </m:sup>
                              </m:sSup>
                            </m:den>
                          </m:f>
                        </m:e>
                      </m:rad>
                      <m:r>
                        <a:rPr lang="hu-HU" sz="2800" b="0" i="1" smtClean="0">
                          <a:latin typeface="Cambria Math" panose="02040503050406030204" pitchFamily="18" charset="0"/>
                        </a:rPr>
                        <m:t>=</m:t>
                      </m:r>
                      <m:rad>
                        <m:radPr>
                          <m:degHide m:val="on"/>
                          <m:ctrlPr>
                            <a:rPr lang="hu-HU" sz="2800" b="0" i="1" smtClean="0">
                              <a:latin typeface="Cambria Math" panose="02040503050406030204" pitchFamily="18" charset="0"/>
                            </a:rPr>
                          </m:ctrlPr>
                        </m:radPr>
                        <m:deg/>
                        <m:e>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−14</m:t>
                              </m:r>
                            </m:sup>
                          </m:sSup>
                        </m:e>
                      </m:rad>
                      <m:r>
                        <a:rPr lang="hu-HU" sz="2800" b="0" i="1" smtClean="0">
                          <a:latin typeface="Cambria Math" panose="02040503050406030204" pitchFamily="18" charset="0"/>
                        </a:rPr>
                        <m:t>=</m:t>
                      </m:r>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7</m:t>
                          </m:r>
                        </m:sup>
                      </m:sSup>
                    </m:oMath>
                  </m:oMathPara>
                </a14:m>
                <a:endParaRPr lang="hu-HU" sz="2800" dirty="0"/>
              </a:p>
            </p:txBody>
          </p:sp>
        </mc:Choice>
        <mc:Fallback xmlns="">
          <p:sp>
            <p:nvSpPr>
              <p:cNvPr id="6" name="Szövegdoboz 5">
                <a:extLst>
                  <a:ext uri="{FF2B5EF4-FFF2-40B4-BE49-F238E27FC236}">
                    <a16:creationId xmlns:a16="http://schemas.microsoft.com/office/drawing/2014/main" id="{9CFD56EF-1F4F-4A02-AB3E-5DCFFE6E6148}"/>
                  </a:ext>
                </a:extLst>
              </p:cNvPr>
              <p:cNvSpPr txBox="1">
                <a:spLocks noRot="1" noChangeAspect="1" noMove="1" noResize="1" noEditPoints="1" noAdjustHandles="1" noChangeArrowheads="1" noChangeShapeType="1" noTextEdit="1"/>
              </p:cNvSpPr>
              <p:nvPr/>
            </p:nvSpPr>
            <p:spPr>
              <a:xfrm>
                <a:off x="7065817" y="3248887"/>
                <a:ext cx="4484048" cy="876843"/>
              </a:xfrm>
              <a:prstGeom prst="rect">
                <a:avLst/>
              </a:prstGeom>
              <a:blipFill>
                <a:blip r:embed="rId5"/>
                <a:stretch>
                  <a:fillRect/>
                </a:stretch>
              </a:blipFill>
            </p:spPr>
            <p:txBody>
              <a:bodyPr/>
              <a:lstStyle/>
              <a:p>
                <a:r>
                  <a:rPr lang="hu-HU">
                    <a:noFill/>
                  </a:rPr>
                  <a:t> </a:t>
                </a:r>
              </a:p>
            </p:txBody>
          </p:sp>
        </mc:Fallback>
      </mc:AlternateContent>
      <p:sp>
        <p:nvSpPr>
          <p:cNvPr id="7" name="Nyíl: jobbra mutató 6">
            <a:extLst>
              <a:ext uri="{FF2B5EF4-FFF2-40B4-BE49-F238E27FC236}">
                <a16:creationId xmlns:a16="http://schemas.microsoft.com/office/drawing/2014/main" id="{965C81E1-35E5-4532-8C54-CC9FD6765E07}"/>
              </a:ext>
            </a:extLst>
          </p:cNvPr>
          <p:cNvSpPr/>
          <p:nvPr/>
        </p:nvSpPr>
        <p:spPr>
          <a:xfrm>
            <a:off x="5846618" y="3491339"/>
            <a:ext cx="817418" cy="471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17A9117A-5721-4709-B161-A26ED6B3E12D}"/>
                  </a:ext>
                </a:extLst>
              </p:cNvPr>
              <p:cNvSpPr txBox="1"/>
              <p:nvPr/>
            </p:nvSpPr>
            <p:spPr>
              <a:xfrm>
                <a:off x="1967346" y="4149431"/>
                <a:ext cx="7856510" cy="8442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cs typeface="Times New Roman" panose="02020603050405020304" pitchFamily="18" charset="0"/>
                        </a:rPr>
                        <m:t>𝑥</m:t>
                      </m:r>
                      <m:r>
                        <a:rPr lang="hu-HU" sz="2800" b="0" i="1" smtClean="0">
                          <a:latin typeface="Cambria Math" panose="02040503050406030204" pitchFamily="18" charset="0"/>
                          <a:cs typeface="Times New Roman" panose="02020603050405020304" pitchFamily="18" charset="0"/>
                        </a:rPr>
                        <m:t>=</m:t>
                      </m:r>
                      <m:d>
                        <m:dPr>
                          <m:begChr m:val="["/>
                          <m:endChr m:val="]"/>
                          <m:ctrlPr>
                            <a:rPr lang="hu-HU" sz="2800" i="1">
                              <a:latin typeface="Cambria Math" panose="02040503050406030204" pitchFamily="18" charset="0"/>
                              <a:cs typeface="Times New Roman" panose="02020603050405020304" pitchFamily="18" charset="0"/>
                            </a:rPr>
                          </m:ctrlPr>
                        </m:dPr>
                        <m:e>
                          <m:sSub>
                            <m:sSubPr>
                              <m:ctrlPr>
                                <a:rPr lang="hu-HU" sz="2800" i="1">
                                  <a:latin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cs typeface="Times New Roman" panose="02020603050405020304" pitchFamily="18" charset="0"/>
                                </a:rPr>
                                <m:t>𝐻</m:t>
                              </m:r>
                            </m:e>
                            <m:sub>
                              <m:r>
                                <a:rPr lang="hu-HU" sz="2800" i="1">
                                  <a:latin typeface="Cambria Math" panose="02040503050406030204" pitchFamily="18" charset="0"/>
                                  <a:cs typeface="Times New Roman" panose="02020603050405020304" pitchFamily="18" charset="0"/>
                                </a:rPr>
                                <m:t>3</m:t>
                              </m:r>
                            </m:sub>
                          </m:sSub>
                          <m:sSup>
                            <m:sSupPr>
                              <m:ctrlPr>
                                <a:rPr lang="hu-HU" sz="2800" i="1">
                                  <a:latin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cs typeface="Times New Roman" panose="02020603050405020304" pitchFamily="18" charset="0"/>
                                </a:rPr>
                                <m:t>𝑂</m:t>
                              </m:r>
                            </m:e>
                            <m:sup>
                              <m:r>
                                <a:rPr lang="hu-HU" sz="2800" i="1">
                                  <a:latin typeface="Cambria Math" panose="02040503050406030204" pitchFamily="18" charset="0"/>
                                  <a:cs typeface="Times New Roman" panose="02020603050405020304" pitchFamily="18" charset="0"/>
                                </a:rPr>
                                <m:t>+</m:t>
                              </m:r>
                            </m:sup>
                          </m:sSup>
                        </m:e>
                      </m:d>
                      <m:r>
                        <a:rPr lang="hu-HU" sz="2800" i="1">
                          <a:latin typeface="Cambria Math" panose="02040503050406030204" pitchFamily="18" charset="0"/>
                          <a:cs typeface="Times New Roman" panose="02020603050405020304" pitchFamily="18" charset="0"/>
                        </a:rPr>
                        <m:t>=</m:t>
                      </m:r>
                      <m:d>
                        <m:dPr>
                          <m:begChr m:val="["/>
                          <m:endChr m:val="]"/>
                          <m:ctrlPr>
                            <a:rPr lang="hu-HU" sz="2800" i="1">
                              <a:latin typeface="Cambria Math" panose="02040503050406030204" pitchFamily="18" charset="0"/>
                              <a:cs typeface="Times New Roman" panose="02020603050405020304" pitchFamily="18" charset="0"/>
                            </a:rPr>
                          </m:ctrlPr>
                        </m:dPr>
                        <m:e>
                          <m:sSup>
                            <m:sSupPr>
                              <m:ctrlPr>
                                <a:rPr lang="hu-HU" sz="2800" i="1">
                                  <a:latin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cs typeface="Times New Roman" panose="02020603050405020304" pitchFamily="18" charset="0"/>
                                </a:rPr>
                                <m:t>𝑂𝐻</m:t>
                              </m:r>
                            </m:e>
                            <m:sup>
                              <m:r>
                                <a:rPr lang="hu-HU" sz="2800" i="1">
                                  <a:latin typeface="Cambria Math" panose="02040503050406030204" pitchFamily="18" charset="0"/>
                                  <a:cs typeface="Times New Roman" panose="02020603050405020304" pitchFamily="18" charset="0"/>
                                </a:rPr>
                                <m:t>−</m:t>
                              </m:r>
                            </m:sup>
                          </m:sSup>
                        </m:e>
                      </m:d>
                      <m:r>
                        <a:rPr lang="hu-HU" sz="2800" i="1">
                          <a:latin typeface="Cambria Math" panose="02040503050406030204" pitchFamily="18" charset="0"/>
                          <a:cs typeface="Times New Roman" panose="02020603050405020304" pitchFamily="18" charset="0"/>
                        </a:rPr>
                        <m:t>=</m:t>
                      </m:r>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−7</m:t>
                          </m:r>
                        </m:sup>
                      </m:sSup>
                      <m:sSup>
                        <m:sSupPr>
                          <m:ctrlPr>
                            <a:rPr lang="hu-HU" sz="280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m:t>
                          </m:r>
                        </m:e>
                        <m:sup>
                          <m:r>
                            <a:rPr lang="hu-HU" sz="2800" b="0" i="1" smtClean="0">
                              <a:latin typeface="Cambria Math" panose="02040503050406030204" pitchFamily="18" charset="0"/>
                              <a:ea typeface="Cambria Math" panose="02040503050406030204" pitchFamily="18" charset="0"/>
                            </a:rPr>
                            <m:t>𝑜</m:t>
                          </m:r>
                        </m:sup>
                      </m:sSup>
                      <m:r>
                        <a:rPr lang="hu-HU" sz="2800" b="0" i="1" smtClean="0">
                          <a:latin typeface="Cambria Math" panose="02040503050406030204" pitchFamily="18" charset="0"/>
                          <a:ea typeface="Cambria Math" panose="02040503050406030204" pitchFamily="18" charset="0"/>
                        </a:rPr>
                        <m:t>=</m:t>
                      </m:r>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−7</m:t>
                          </m:r>
                        </m:sup>
                      </m:sSup>
                      <m:f>
                        <m:fPr>
                          <m:ctrlPr>
                            <a:rPr lang="hu-HU" sz="280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𝑚𝑜𝑙</m:t>
                          </m:r>
                        </m:num>
                        <m:den>
                          <m:sSup>
                            <m:sSupPr>
                              <m:ctrlPr>
                                <a:rPr lang="hu-HU" sz="280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𝑑𝑚</m:t>
                              </m:r>
                            </m:e>
                            <m:sup>
                              <m:r>
                                <a:rPr lang="hu-HU" sz="2800" b="0" i="1" smtClean="0">
                                  <a:latin typeface="Cambria Math" panose="02040503050406030204" pitchFamily="18" charset="0"/>
                                  <a:ea typeface="Cambria Math" panose="02040503050406030204" pitchFamily="18" charset="0"/>
                                </a:rPr>
                                <m:t>3</m:t>
                              </m:r>
                            </m:sup>
                          </m:sSup>
                        </m:den>
                      </m:f>
                    </m:oMath>
                  </m:oMathPara>
                </a14:m>
                <a:endParaRPr lang="hu-HU" sz="2800" dirty="0"/>
              </a:p>
            </p:txBody>
          </p:sp>
        </mc:Choice>
        <mc:Fallback xmlns="">
          <p:sp>
            <p:nvSpPr>
              <p:cNvPr id="8" name="Szövegdoboz 7">
                <a:extLst>
                  <a:ext uri="{FF2B5EF4-FFF2-40B4-BE49-F238E27FC236}">
                    <a16:creationId xmlns:a16="http://schemas.microsoft.com/office/drawing/2014/main" id="{17A9117A-5721-4709-B161-A26ED6B3E12D}"/>
                  </a:ext>
                </a:extLst>
              </p:cNvPr>
              <p:cNvSpPr txBox="1">
                <a:spLocks noRot="1" noChangeAspect="1" noMove="1" noResize="1" noEditPoints="1" noAdjustHandles="1" noChangeArrowheads="1" noChangeShapeType="1" noTextEdit="1"/>
              </p:cNvSpPr>
              <p:nvPr/>
            </p:nvSpPr>
            <p:spPr>
              <a:xfrm>
                <a:off x="1967346" y="4149431"/>
                <a:ext cx="7856510" cy="844270"/>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71057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1853335"/>
                <a:ext cx="11568546" cy="4710693"/>
              </a:xfrm>
            </p:spPr>
            <p:txBody>
              <a:bodyPr/>
              <a:lstStyle/>
              <a:p>
                <a:r>
                  <a:rPr lang="en-US" dirty="0" smtClean="0">
                    <a:latin typeface="Times New Roman" panose="02020603050405020304" pitchFamily="18" charset="0"/>
                    <a:cs typeface="Times New Roman" panose="02020603050405020304" pitchFamily="18" charset="0"/>
                  </a:rPr>
                  <a:t>To solve this, the concept of pH was introduced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b="1" dirty="0"/>
                  <a:t>pH:</a:t>
                </a:r>
                <a:r>
                  <a:rPr lang="hu-HU" dirty="0"/>
                  <a:t> </a:t>
                </a:r>
                <a:r>
                  <a:rPr lang="hu-HU" dirty="0" smtClean="0"/>
                  <a:t>(sign: </a:t>
                </a:r>
                <a:r>
                  <a:rPr lang="hu-HU" i="1" dirty="0"/>
                  <a:t>pH</a:t>
                </a:r>
                <a:r>
                  <a:rPr lang="hu-HU" dirty="0"/>
                  <a:t>; </a:t>
                </a:r>
                <a:r>
                  <a:rPr lang="hu-HU" dirty="0" smtClean="0"/>
                  <a:t>unit: </a:t>
                </a:r>
                <a:r>
                  <a:rPr lang="hu-HU" i="1" dirty="0" smtClean="0"/>
                  <a:t>N/A</a:t>
                </a:r>
                <a:r>
                  <a:rPr lang="hu-HU" dirty="0" smtClean="0"/>
                  <a:t>) </a:t>
                </a:r>
                <a:r>
                  <a:rPr lang="en-US" dirty="0"/>
                  <a:t>the molar concentration of hydroxonium ions in the solution, divided by the standard concentration, is the negative logarithm based on ten, i.e</a:t>
                </a:r>
                <a:r>
                  <a:rPr lang="en-US" dirty="0" smtClean="0"/>
                  <a:t>.</a:t>
                </a:r>
                <a:r>
                  <a:rPr lang="hu-HU" dirty="0" smtClean="0"/>
                  <a:t>,</a:t>
                </a:r>
                <a:r>
                  <a:rPr lang="hu-HU" dirty="0"/>
                  <a:t/>
                </a:r>
                <a:br>
                  <a:rPr lang="hu-HU" dirty="0"/>
                </a:br>
                <a:r>
                  <a:rPr lang="hu-HU" i="1" dirty="0"/>
                  <a:t/>
                </a:r>
                <a:br>
                  <a:rPr lang="hu-HU" i="1" dirty="0"/>
                </a:br>
                <a14:m>
                  <m:oMath xmlns:m="http://schemas.openxmlformats.org/officeDocument/2006/math">
                    <m:r>
                      <a:rPr lang="hu-HU" i="1">
                        <a:latin typeface="Cambria Math" panose="02040503050406030204" pitchFamily="18" charset="0"/>
                      </a:rPr>
                      <m:t>𝑝𝐻</m:t>
                    </m:r>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𝑙𝑜𝑔</m:t>
                        </m:r>
                      </m:e>
                      <m:sub>
                        <m:r>
                          <a:rPr lang="hu-HU" i="1">
                            <a:latin typeface="Cambria Math" panose="02040503050406030204" pitchFamily="18" charset="0"/>
                          </a:rPr>
                          <m:t>10</m:t>
                        </m:r>
                      </m:sub>
                    </m:sSub>
                    <m:d>
                      <m:dPr>
                        <m:ctrlPr>
                          <a:rPr lang="hu-HU" i="1">
                            <a:latin typeface="Cambria Math" panose="02040503050406030204" pitchFamily="18" charset="0"/>
                          </a:rPr>
                        </m:ctrlPr>
                      </m:dPr>
                      <m:e>
                        <m:f>
                          <m:fPr>
                            <m:ctrlPr>
                              <a:rPr lang="hu-HU" i="1">
                                <a:latin typeface="Cambria Math" panose="02040503050406030204" pitchFamily="18" charset="0"/>
                              </a:rPr>
                            </m:ctrlPr>
                          </m:fPr>
                          <m:num>
                            <m:d>
                              <m:dPr>
                                <m:begChr m:val="["/>
                                <m:endChr m:val="]"/>
                                <m:ctrlPr>
                                  <a:rPr lang="hu-HU" i="1">
                                    <a:latin typeface="Cambria Math" panose="02040503050406030204" pitchFamily="18" charset="0"/>
                                  </a:rPr>
                                </m:ctrlPr>
                              </m:dPr>
                              <m:e>
                                <m:sSub>
                                  <m:sSubPr>
                                    <m:ctrlPr>
                                      <a:rPr lang="hu-HU" i="1" smtClean="0">
                                        <a:latin typeface="Cambria Math" panose="02040503050406030204" pitchFamily="18" charset="0"/>
                                      </a:rPr>
                                    </m:ctrlPr>
                                  </m:sSubPr>
                                  <m:e>
                                    <m:r>
                                      <a:rPr lang="hu-HU" b="0" i="1" smtClean="0">
                                        <a:latin typeface="Cambria Math" panose="02040503050406030204" pitchFamily="18" charset="0"/>
                                      </a:rPr>
                                      <m:t>𝐻</m:t>
                                    </m:r>
                                  </m:e>
                                  <m:sub>
                                    <m:r>
                                      <a:rPr lang="hu-HU" b="0" i="1" smtClean="0">
                                        <a:latin typeface="Cambria Math" panose="02040503050406030204" pitchFamily="18" charset="0"/>
                                      </a:rPr>
                                      <m:t>3</m:t>
                                    </m:r>
                                  </m:sub>
                                </m:sSub>
                                <m:sSup>
                                  <m:sSupPr>
                                    <m:ctrlPr>
                                      <a:rPr lang="hu-HU" i="1" smtClean="0">
                                        <a:latin typeface="Cambria Math" panose="02040503050406030204" pitchFamily="18" charset="0"/>
                                      </a:rPr>
                                    </m:ctrlPr>
                                  </m:sSupPr>
                                  <m:e>
                                    <m:r>
                                      <a:rPr lang="hu-HU" b="0" i="1" smtClean="0">
                                        <a:latin typeface="Cambria Math" panose="02040503050406030204" pitchFamily="18" charset="0"/>
                                      </a:rPr>
                                      <m:t>𝑂</m:t>
                                    </m:r>
                                  </m:e>
                                  <m:sup>
                                    <m:r>
                                      <a:rPr lang="hu-HU" i="1">
                                        <a:latin typeface="Cambria Math" panose="02040503050406030204" pitchFamily="18" charset="0"/>
                                      </a:rPr>
                                      <m:t>+</m:t>
                                    </m:r>
                                  </m:sup>
                                </m:sSup>
                              </m:e>
                            </m:d>
                          </m:num>
                          <m:den>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den>
                        </m:f>
                      </m:e>
                    </m:d>
                    <m:r>
                      <a:rPr lang="hu-HU" i="1">
                        <a:latin typeface="Cambria Math" panose="02040503050406030204" pitchFamily="18" charset="0"/>
                      </a:rPr>
                      <m:t>=−</m:t>
                    </m:r>
                    <m:r>
                      <a:rPr lang="hu-HU" i="1">
                        <a:latin typeface="Cambria Math" panose="02040503050406030204" pitchFamily="18" charset="0"/>
                      </a:rPr>
                      <m:t>𝑙𝑔</m:t>
                    </m:r>
                    <m:d>
                      <m:dPr>
                        <m:ctrlPr>
                          <a:rPr lang="hu-HU" i="1">
                            <a:latin typeface="Cambria Math" panose="02040503050406030204" pitchFamily="18" charset="0"/>
                          </a:rPr>
                        </m:ctrlPr>
                      </m:dPr>
                      <m:e>
                        <m:f>
                          <m:fPr>
                            <m:ctrlPr>
                              <a:rPr lang="hu-HU" i="1">
                                <a:latin typeface="Cambria Math" panose="02040503050406030204" pitchFamily="18" charset="0"/>
                              </a:rPr>
                            </m:ctrlPr>
                          </m:fPr>
                          <m:num>
                            <m:d>
                              <m:dPr>
                                <m:begChr m:val="["/>
                                <m:endChr m:val="]"/>
                                <m:ctrlPr>
                                  <a:rPr lang="hu-HU" i="1">
                                    <a:latin typeface="Cambria Math" panose="02040503050406030204" pitchFamily="18" charset="0"/>
                                  </a:rPr>
                                </m:ctrlPr>
                              </m:dPr>
                              <m:e>
                                <m:sSub>
                                  <m:sSubPr>
                                    <m:ctrlPr>
                                      <a:rPr lang="hu-HU" i="1">
                                        <a:latin typeface="Cambria Math" panose="02040503050406030204" pitchFamily="18" charset="0"/>
                                      </a:rPr>
                                    </m:ctrlPr>
                                  </m:sSubPr>
                                  <m:e>
                                    <m:r>
                                      <a:rPr lang="hu-HU" i="1">
                                        <a:latin typeface="Cambria Math" panose="02040503050406030204" pitchFamily="18" charset="0"/>
                                      </a:rPr>
                                      <m:t>𝐻</m:t>
                                    </m:r>
                                  </m:e>
                                  <m:sub>
                                    <m:r>
                                      <a:rPr lang="hu-HU" i="1">
                                        <a:latin typeface="Cambria Math" panose="02040503050406030204" pitchFamily="18" charset="0"/>
                                      </a:rPr>
                                      <m:t>3</m:t>
                                    </m:r>
                                  </m:sub>
                                </m:sSub>
                                <m:sSup>
                                  <m:sSupPr>
                                    <m:ctrlPr>
                                      <a:rPr lang="hu-HU" i="1">
                                        <a:latin typeface="Cambria Math" panose="02040503050406030204" pitchFamily="18" charset="0"/>
                                      </a:rPr>
                                    </m:ctrlPr>
                                  </m:sSupPr>
                                  <m:e>
                                    <m:r>
                                      <a:rPr lang="hu-HU" i="1">
                                        <a:latin typeface="Cambria Math" panose="02040503050406030204" pitchFamily="18" charset="0"/>
                                      </a:rPr>
                                      <m:t>𝑂</m:t>
                                    </m:r>
                                  </m:e>
                                  <m:sup>
                                    <m:r>
                                      <a:rPr lang="hu-HU" i="1">
                                        <a:latin typeface="Cambria Math" panose="02040503050406030204" pitchFamily="18" charset="0"/>
                                      </a:rPr>
                                      <m:t>+</m:t>
                                    </m:r>
                                  </m:sup>
                                </m:sSup>
                              </m:e>
                            </m:d>
                          </m:num>
                          <m:den>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den>
                        </m:f>
                      </m:e>
                    </m:d>
                    <m:r>
                      <m:rPr>
                        <m:sty m:val="p"/>
                      </m:rPr>
                      <a:rPr lang="hu-HU" b="0" i="0" smtClean="0">
                        <a:latin typeface="Cambria Math" panose="02040503050406030204" pitchFamily="18" charset="0"/>
                      </a:rPr>
                      <m:t>where</m:t>
                    </m:r>
                    <m:r>
                      <a:rPr lang="hu-HU" i="1">
                        <a:latin typeface="Cambria Math" panose="02040503050406030204" pitchFamily="18" charset="0"/>
                      </a:rPr>
                      <m:t> </m:t>
                    </m:r>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r>
                      <a:rPr lang="hu-HU" i="1">
                        <a:latin typeface="Cambria Math" panose="02040503050406030204" pitchFamily="18" charset="0"/>
                      </a:rPr>
                      <m:t>=1</m:t>
                    </m:r>
                    <m:f>
                      <m:fPr>
                        <m:ctrlPr>
                          <a:rPr lang="hu-HU" i="1">
                            <a:latin typeface="Cambria Math" panose="02040503050406030204" pitchFamily="18" charset="0"/>
                          </a:rPr>
                        </m:ctrlPr>
                      </m:fPr>
                      <m:num>
                        <m:r>
                          <a:rPr lang="hu-HU" i="1">
                            <a:latin typeface="Cambria Math" panose="02040503050406030204" pitchFamily="18" charset="0"/>
                          </a:rPr>
                          <m:t>𝑚𝑜𝑙</m:t>
                        </m:r>
                      </m:num>
                      <m:den>
                        <m:sSup>
                          <m:sSupPr>
                            <m:ctrlPr>
                              <a:rPr lang="hu-HU" i="1">
                                <a:latin typeface="Cambria Math" panose="02040503050406030204" pitchFamily="18" charset="0"/>
                              </a:rPr>
                            </m:ctrlPr>
                          </m:sSupPr>
                          <m:e>
                            <m:r>
                              <a:rPr lang="hu-HU" i="1">
                                <a:latin typeface="Cambria Math" panose="02040503050406030204" pitchFamily="18" charset="0"/>
                              </a:rPr>
                              <m:t>𝑑𝑚</m:t>
                            </m:r>
                          </m:e>
                          <m:sup>
                            <m:r>
                              <a:rPr lang="hu-HU" i="1">
                                <a:latin typeface="Cambria Math" panose="02040503050406030204" pitchFamily="18" charset="0"/>
                              </a:rPr>
                              <m:t>3</m:t>
                            </m:r>
                          </m:sup>
                        </m:sSup>
                      </m:den>
                    </m:f>
                  </m:oMath>
                </a14:m>
                <a:endParaRPr lang="hu-HU" dirty="0">
                  <a:latin typeface="Times New Roman" panose="02020603050405020304" pitchFamily="18" charset="0"/>
                  <a:cs typeface="Times New Roman" panose="02020603050405020304" pitchFamily="18" charset="0"/>
                </a:endParaRPr>
              </a:p>
              <a:p>
                <a:pPr>
                  <a:spcBef>
                    <a:spcPts val="2000"/>
                  </a:spcBef>
                </a:pPr>
                <a:r>
                  <a:rPr lang="en-US" dirty="0">
                    <a:latin typeface="Times New Roman" panose="02020603050405020304" pitchFamily="18" charset="0"/>
                    <a:cs typeface="Times New Roman" panose="02020603050405020304" pitchFamily="18" charset="0"/>
                  </a:rPr>
                  <a:t>For the sake of simpler </a:t>
                </a:r>
                <a:r>
                  <a:rPr lang="hu-HU" dirty="0" smtClean="0">
                    <a:latin typeface="Times New Roman" panose="02020603050405020304" pitchFamily="18" charset="0"/>
                    <a:cs typeface="Times New Roman" panose="02020603050405020304" pitchFamily="18" charset="0"/>
                  </a:rPr>
                  <a:t>expression</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write</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say</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hydrogen ion instead of hydroxonium ions, but in reality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always </a:t>
                </a:r>
                <a:r>
                  <a:rPr lang="en-US" dirty="0" smtClean="0">
                    <a:latin typeface="Times New Roman" panose="02020603050405020304" pitchFamily="18" charset="0"/>
                    <a:cs typeface="Times New Roman" panose="02020603050405020304" pitchFamily="18" charset="0"/>
                  </a:rPr>
                  <a:t>think</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hydroxonium </a:t>
                </a:r>
                <a:r>
                  <a:rPr lang="en-US" dirty="0" smtClean="0">
                    <a:latin typeface="Times New Roman" panose="02020603050405020304" pitchFamily="18" charset="0"/>
                    <a:cs typeface="Times New Roman" panose="02020603050405020304" pitchFamily="18" charset="0"/>
                  </a:rPr>
                  <a:t>ions</a:t>
                </a:r>
                <a:r>
                  <a:rPr lang="hu-HU" dirty="0" smtClean="0">
                    <a:latin typeface="Times New Roman" panose="02020603050405020304" pitchFamily="18" charset="0"/>
                    <a:cs typeface="Times New Roman" panose="02020603050405020304" pitchFamily="18" charset="0"/>
                  </a:rPr>
                  <a:t> regarding pH.</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32509" y="1853335"/>
                <a:ext cx="11568546" cy="4710693"/>
              </a:xfrm>
              <a:blipFill>
                <a:blip r:embed="rId3"/>
                <a:stretch>
                  <a:fillRect l="-949" t="-2199" r="-264"/>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26814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Indication of acidity-basicity by the pH</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278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4800" y="1343891"/>
                <a:ext cx="11582400" cy="5361709"/>
              </a:xfrm>
            </p:spPr>
            <p:txBody>
              <a:bodyPr>
                <a:normAutofit/>
              </a:bodyPr>
              <a:lstStyle/>
              <a:p>
                <a:r>
                  <a:rPr lang="en-US" dirty="0" smtClean="0">
                    <a:latin typeface="Times New Roman" panose="02020603050405020304" pitchFamily="18" charset="0"/>
                    <a:cs typeface="Times New Roman" panose="02020603050405020304" pitchFamily="18" charset="0"/>
                  </a:rPr>
                  <a:t>Based on the definition </a:t>
                </a:r>
                <a:r>
                  <a:rPr lang="hu-HU" dirty="0" smtClean="0">
                    <a:latin typeface="Times New Roman" panose="02020603050405020304" pitchFamily="18" charset="0"/>
                    <a:cs typeface="Times New Roman" panose="02020603050405020304" pitchFamily="18" charset="0"/>
                  </a:rPr>
                  <a:t>on the previous slide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pH of the neutral solution </a:t>
                </a:r>
                <a:r>
                  <a:rPr lang="en-US" dirty="0" smtClean="0">
                    <a:latin typeface="Times New Roman" panose="02020603050405020304" pitchFamily="18" charset="0"/>
                    <a:cs typeface="Times New Roman" panose="02020603050405020304" pitchFamily="18" charset="0"/>
                  </a:rPr>
                  <a:t>is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6096000"/>
                <a:r>
                  <a:rPr lang="hu-HU" dirty="0" smtClean="0">
                    <a:latin typeface="Times New Roman" panose="02020603050405020304" pitchFamily="18" charset="0"/>
                    <a:cs typeface="Times New Roman" panose="02020603050405020304" pitchFamily="18" charset="0"/>
                  </a:rPr>
                  <a:t>H</a:t>
                </a:r>
                <a:r>
                  <a:rPr lang="en-US" dirty="0" err="1" smtClean="0">
                    <a:latin typeface="Times New Roman" panose="02020603050405020304" pitchFamily="18" charset="0"/>
                    <a:cs typeface="Times New Roman" panose="02020603050405020304" pitchFamily="18" charset="0"/>
                  </a:rPr>
                  <a:t>ydrochloric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acid gas is </a:t>
                </a:r>
                <a:r>
                  <a:rPr lang="hu-HU" dirty="0" smtClean="0">
                    <a:latin typeface="Times New Roman" panose="02020603050405020304" pitchFamily="18" charset="0"/>
                    <a:cs typeface="Times New Roman" panose="02020603050405020304" pitchFamily="18" charset="0"/>
                  </a:rPr>
                  <a:t>added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into distilled water </a:t>
                </a:r>
                <a:r>
                  <a:rPr lang="hu-HU" dirty="0" smtClean="0">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concentration is</a:t>
                </a:r>
                <a:r>
                  <a:rPr lang="hu-HU" dirty="0" smtClean="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c=0.1000 mol/dm</a:t>
                </a:r>
                <a:r>
                  <a:rPr lang="hu-HU" i="1"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Since </a:t>
                </a:r>
                <a14:m>
                  <m:oMath xmlns:m="http://schemas.openxmlformats.org/officeDocument/2006/math">
                    <m:r>
                      <a:rPr lang="hu-HU" i="1">
                        <a:latin typeface="Cambria Math" panose="02040503050406030204" pitchFamily="18" charset="0"/>
                        <a:cs typeface="Times New Roman" panose="02020603050405020304" pitchFamily="18" charset="0"/>
                      </a:rPr>
                      <m:t>𝐻𝐶𝑙</m:t>
                    </m:r>
                  </m:oMath>
                </a14:m>
                <a:r>
                  <a:rPr lang="hu-HU" dirty="0" smtClean="0">
                    <a:latin typeface="Times New Roman" panose="02020603050405020304" pitchFamily="18" charset="0"/>
                    <a:cs typeface="Times New Roman" panose="02020603050405020304" pitchFamily="18" charset="0"/>
                  </a:rPr>
                  <a:t> is a strong acid, </a:t>
                </a:r>
                <a:r>
                  <a:rPr lang="hu-HU" i="1" dirty="0"/>
                  <a:t>α</a:t>
                </a:r>
                <a:r>
                  <a:rPr lang="hu-HU" dirty="0"/>
                  <a:t> = 1</a:t>
                </a:r>
                <a:r>
                  <a:rPr lang="hu-HU" dirty="0" smtClean="0">
                    <a:latin typeface="Times New Roman" panose="02020603050405020304" pitchFamily="18" charset="0"/>
                    <a:cs typeface="Times New Roman" panose="02020603050405020304" pitchFamily="18" charset="0"/>
                  </a:rPr>
                  <a:t>, hence </a:t>
                </a:r>
                <a14:m>
                  <m:oMath xmlns:m="http://schemas.openxmlformats.org/officeDocument/2006/math">
                    <m:d>
                      <m:dPr>
                        <m:begChr m:val="["/>
                        <m:endChr m:val="]"/>
                        <m:ctrlPr>
                          <a:rPr lang="hu-HU" b="0" i="1" smtClean="0">
                            <a:latin typeface="Cambria Math" panose="02040503050406030204" pitchFamily="18" charset="0"/>
                            <a:cs typeface="Times New Roman" panose="02020603050405020304" pitchFamily="18" charset="0"/>
                          </a:rPr>
                        </m:ctrlPr>
                      </m:dPr>
                      <m:e>
                        <m:r>
                          <a:rPr lang="hu-HU" b="0" i="1" smtClean="0">
                            <a:latin typeface="Cambria Math" panose="02040503050406030204" pitchFamily="18" charset="0"/>
                            <a:cs typeface="Times New Roman" panose="02020603050405020304" pitchFamily="18" charset="0"/>
                          </a:rPr>
                          <m:t>𝐻𝐶𝑙</m:t>
                        </m:r>
                      </m:e>
                    </m:d>
                    <m:r>
                      <a:rPr lang="hu-HU" b="0" i="1" smtClean="0">
                        <a:latin typeface="Cambria Math" panose="02040503050406030204" pitchFamily="18" charset="0"/>
                        <a:cs typeface="Times New Roman" panose="02020603050405020304" pitchFamily="18" charset="0"/>
                      </a:rPr>
                      <m:t>=[</m:t>
                    </m:r>
                    <m:sSubSup>
                      <m:sSubSupPr>
                        <m:ctrlPr>
                          <a:rPr lang="hu-HU" b="0"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𝐻</m:t>
                        </m:r>
                      </m:e>
                      <m:sub>
                        <m:r>
                          <a:rPr lang="hu-HU" b="0" i="1" smtClean="0">
                            <a:latin typeface="Cambria Math" panose="02040503050406030204" pitchFamily="18" charset="0"/>
                            <a:cs typeface="Times New Roman" panose="02020603050405020304" pitchFamily="18" charset="0"/>
                          </a:rPr>
                          <m:t>3</m:t>
                        </m:r>
                      </m:sub>
                      <m:sup>
                        <m:r>
                          <a:rPr lang="hu-HU" b="0" i="1" smtClean="0">
                            <a:latin typeface="Cambria Math" panose="02040503050406030204" pitchFamily="18" charset="0"/>
                            <a:cs typeface="Times New Roman" panose="02020603050405020304" pitchFamily="18" charset="0"/>
                          </a:rPr>
                          <m:t>+</m:t>
                        </m:r>
                      </m:sup>
                    </m:sSubSup>
                    <m:r>
                      <a:rPr lang="hu-HU" b="0" i="1" smtClean="0">
                        <a:latin typeface="Cambria Math" panose="02040503050406030204" pitchFamily="18" charset="0"/>
                        <a:cs typeface="Times New Roman" panose="02020603050405020304" pitchFamily="18" charset="0"/>
                      </a:rPr>
                      <m:t>𝑂</m:t>
                    </m:r>
                    <m:r>
                      <a:rPr lang="hu-HU" b="0" i="1" smtClean="0">
                        <a:latin typeface="Cambria Math" panose="02040503050406030204" pitchFamily="18" charset="0"/>
                        <a:cs typeface="Times New Roman" panose="02020603050405020304" pitchFamily="18" charset="0"/>
                      </a:rPr>
                      <m:t>]</m:t>
                    </m:r>
                  </m:oMath>
                </a14:m>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The pH of the solution is then: </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A solution is acidic if its pH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lower than </a:t>
                </a:r>
                <a:r>
                  <a:rPr lang="en-US" dirty="0" smtClean="0">
                    <a:latin typeface="Times New Roman" panose="02020603050405020304" pitchFamily="18" charset="0"/>
                    <a:cs typeface="Times New Roman" panose="02020603050405020304" pitchFamily="18" charset="0"/>
                  </a:rPr>
                  <a:t>7.00</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Sometimes one can learn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pH=1.00 is the lower limit of the scale, but this does not correspond to reality, since </a:t>
                </a:r>
                <a:r>
                  <a:rPr lang="hu-HU" dirty="0" smtClean="0">
                    <a:latin typeface="Times New Roman" panose="02020603050405020304" pitchFamily="18" charset="0"/>
                    <a:cs typeface="Times New Roman" panose="02020603050405020304" pitchFamily="18" charset="0"/>
                  </a:rPr>
                  <a:t>the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commercial </a:t>
                </a:r>
                <a:r>
                  <a:rPr lang="en-US" dirty="0" smtClean="0">
                    <a:latin typeface="Times New Roman" panose="02020603050405020304" pitchFamily="18" charset="0"/>
                    <a:cs typeface="Times New Roman" panose="02020603050405020304" pitchFamily="18" charset="0"/>
                  </a:rPr>
                  <a:t>concentrated </a:t>
                </a:r>
                <a:r>
                  <a:rPr lang="en-US" dirty="0">
                    <a:latin typeface="Times New Roman" panose="02020603050405020304" pitchFamily="18" charset="0"/>
                    <a:cs typeface="Times New Roman" panose="02020603050405020304" pitchFamily="18" charset="0"/>
                  </a:rPr>
                  <a:t>hydrochloric acid </a:t>
                </a:r>
                <a:r>
                  <a:rPr lang="hu-HU" dirty="0" smtClean="0">
                    <a:latin typeface="Times New Roman" panose="02020603050405020304" pitchFamily="18" charset="0"/>
                    <a:cs typeface="Times New Roman" panose="02020603050405020304" pitchFamily="18" charset="0"/>
                  </a:rPr>
                  <a:t>is </a:t>
                </a:r>
                <a:r>
                  <a:rPr lang="hu-HU" i="1" dirty="0" smtClean="0">
                    <a:latin typeface="Times New Roman" panose="02020603050405020304" pitchFamily="18" charset="0"/>
                    <a:cs typeface="Times New Roman" panose="02020603050405020304" pitchFamily="18" charset="0"/>
                  </a:rPr>
                  <a:t>20 w%</a:t>
                </a:r>
                <a:r>
                  <a:rPr lang="hu-HU" dirty="0" smtClean="0">
                    <a:latin typeface="Times New Roman" panose="02020603050405020304" pitchFamily="18" charset="0"/>
                    <a:cs typeface="Times New Roman" panose="02020603050405020304" pitchFamily="18" charset="0"/>
                  </a:rPr>
                  <a:t>, in which </a:t>
                </a:r>
                <a:r>
                  <a:rPr lang="hu-HU" i="1" dirty="0"/>
                  <a:t>α</a:t>
                </a:r>
                <a:r>
                  <a:rPr lang="hu-HU" dirty="0"/>
                  <a:t> = </a:t>
                </a:r>
                <a:r>
                  <a:rPr lang="hu-HU" dirty="0" smtClean="0"/>
                  <a:t>1,</a:t>
                </a:r>
                <a:r>
                  <a:rPr lang="hu-HU" dirty="0" smtClean="0">
                    <a:latin typeface="Times New Roman" panose="02020603050405020304" pitchFamily="18" charset="0"/>
                    <a:cs typeface="Times New Roman" panose="02020603050405020304" pitchFamily="18" charset="0"/>
                  </a:rPr>
                  <a:t> and therefore, </a:t>
                </a:r>
                <a:r>
                  <a:rPr lang="hu-HU" i="1" dirty="0" smtClean="0">
                    <a:latin typeface="Times New Roman" panose="02020603050405020304" pitchFamily="18" charset="0"/>
                    <a:cs typeface="Times New Roman" panose="02020603050405020304" pitchFamily="18" charset="0"/>
                  </a:rPr>
                  <a:t>c=6.0 </a:t>
                </a:r>
                <a:r>
                  <a:rPr lang="hu-HU" i="1" dirty="0">
                    <a:latin typeface="Times New Roman" panose="02020603050405020304" pitchFamily="18" charset="0"/>
                    <a:cs typeface="Times New Roman" panose="02020603050405020304" pitchFamily="18" charset="0"/>
                  </a:rPr>
                  <a:t>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while </a:t>
                </a:r>
                <a:r>
                  <a:rPr lang="hu-HU" i="1" dirty="0" smtClean="0">
                    <a:latin typeface="Times New Roman" panose="02020603050405020304" pitchFamily="18" charset="0"/>
                    <a:cs typeface="Times New Roman" panose="02020603050405020304" pitchFamily="18" charset="0"/>
                  </a:rPr>
                  <a:t>pH</a:t>
                </a:r>
                <a:r>
                  <a:rPr lang="hu-HU" i="1"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0.78.</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04800" y="1343891"/>
                <a:ext cx="11582400" cy="5361709"/>
              </a:xfrm>
              <a:blipFill>
                <a:blip r:embed="rId3"/>
                <a:stretch>
                  <a:fillRect l="-947" t="-1932" r="-947" b="-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églalap 3">
                <a:extLst>
                  <a:ext uri="{FF2B5EF4-FFF2-40B4-BE49-F238E27FC236}">
                    <a16:creationId xmlns:a16="http://schemas.microsoft.com/office/drawing/2014/main" id="{2F3037C1-B03B-480A-82E6-07627ACC8145}"/>
                  </a:ext>
                </a:extLst>
              </p:cNvPr>
              <p:cNvSpPr/>
              <p:nvPr/>
            </p:nvSpPr>
            <p:spPr>
              <a:xfrm>
                <a:off x="403516" y="1865005"/>
                <a:ext cx="5248616" cy="1471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400" i="1" smtClean="0">
                          <a:solidFill>
                            <a:srgbClr val="2E0CFC"/>
                          </a:solidFill>
                          <a:latin typeface="Cambria Math" panose="02040503050406030204" pitchFamily="18" charset="0"/>
                        </a:rPr>
                        <m:t>𝑝𝐻</m:t>
                      </m:r>
                      <m:r>
                        <a:rPr lang="hu-HU" sz="2400" i="1" smtClean="0">
                          <a:solidFill>
                            <a:srgbClr val="2E0CFC"/>
                          </a:solidFill>
                          <a:latin typeface="Cambria Math" panose="02040503050406030204" pitchFamily="18" charset="0"/>
                        </a:rPr>
                        <m:t>=−</m:t>
                      </m:r>
                      <m:sSub>
                        <m:sSubPr>
                          <m:ctrlPr>
                            <a:rPr lang="hu-HU" sz="2400" i="1">
                              <a:solidFill>
                                <a:srgbClr val="2E0CFC"/>
                              </a:solidFill>
                              <a:latin typeface="Cambria Math" panose="02040503050406030204" pitchFamily="18" charset="0"/>
                            </a:rPr>
                          </m:ctrlPr>
                        </m:sSubPr>
                        <m:e>
                          <m:r>
                            <a:rPr lang="hu-HU" sz="2400" i="1">
                              <a:solidFill>
                                <a:srgbClr val="2E0CFC"/>
                              </a:solidFill>
                              <a:latin typeface="Cambria Math" panose="02040503050406030204" pitchFamily="18" charset="0"/>
                            </a:rPr>
                            <m:t>𝑙𝑜𝑔</m:t>
                          </m:r>
                        </m:e>
                        <m:sub>
                          <m:r>
                            <a:rPr lang="hu-HU" sz="2400" i="1">
                              <a:solidFill>
                                <a:srgbClr val="2E0CFC"/>
                              </a:solidFill>
                              <a:latin typeface="Cambria Math" panose="02040503050406030204" pitchFamily="18" charset="0"/>
                            </a:rPr>
                            <m:t>10</m:t>
                          </m:r>
                        </m:sub>
                      </m:sSub>
                      <m:d>
                        <m:dPr>
                          <m:ctrlPr>
                            <a:rPr lang="hu-HU" sz="2400" i="1">
                              <a:solidFill>
                                <a:srgbClr val="2E0CFC"/>
                              </a:solidFill>
                              <a:latin typeface="Cambria Math" panose="02040503050406030204" pitchFamily="18" charset="0"/>
                            </a:rPr>
                          </m:ctrlPr>
                        </m:dPr>
                        <m:e>
                          <m:f>
                            <m:fPr>
                              <m:ctrlPr>
                                <a:rPr lang="hu-HU" sz="2400" i="1">
                                  <a:solidFill>
                                    <a:srgbClr val="2E0CFC"/>
                                  </a:solidFill>
                                  <a:latin typeface="Cambria Math" panose="02040503050406030204" pitchFamily="18" charset="0"/>
                                </a:rPr>
                              </m:ctrlPr>
                            </m:fPr>
                            <m:num>
                              <m:r>
                                <a:rPr lang="hu-HU" sz="2400" i="1">
                                  <a:solidFill>
                                    <a:srgbClr val="2E0CFC"/>
                                  </a:solidFill>
                                  <a:latin typeface="Cambria Math" panose="02040503050406030204" pitchFamily="18" charset="0"/>
                                </a:rPr>
                                <m:t>1</m:t>
                              </m:r>
                              <m:r>
                                <a:rPr lang="hu-HU" sz="2400" i="1">
                                  <a:solidFill>
                                    <a:srgbClr val="2E0CFC"/>
                                  </a:solidFill>
                                  <a:latin typeface="Cambria Math" panose="02040503050406030204" pitchFamily="18" charset="0"/>
                                  <a:ea typeface="Cambria Math" panose="02040503050406030204" pitchFamily="18" charset="0"/>
                                </a:rPr>
                                <m:t>∙</m:t>
                              </m:r>
                              <m:sSup>
                                <m:sSupPr>
                                  <m:ctrlPr>
                                    <a:rPr lang="hu-HU" sz="2400" i="1">
                                      <a:solidFill>
                                        <a:srgbClr val="2E0CFC"/>
                                      </a:solidFill>
                                      <a:latin typeface="Cambria Math" panose="02040503050406030204" pitchFamily="18" charset="0"/>
                                      <a:ea typeface="Cambria Math" panose="02040503050406030204" pitchFamily="18" charset="0"/>
                                    </a:rPr>
                                  </m:ctrlPr>
                                </m:sSupPr>
                                <m:e>
                                  <m:r>
                                    <a:rPr lang="hu-HU" sz="2400" i="1">
                                      <a:solidFill>
                                        <a:srgbClr val="2E0CFC"/>
                                      </a:solidFill>
                                      <a:latin typeface="Cambria Math" panose="02040503050406030204" pitchFamily="18" charset="0"/>
                                      <a:ea typeface="Cambria Math" panose="02040503050406030204" pitchFamily="18" charset="0"/>
                                    </a:rPr>
                                    <m:t>10</m:t>
                                  </m:r>
                                </m:e>
                                <m:sup>
                                  <m:r>
                                    <a:rPr lang="hu-HU" sz="2400" i="1">
                                      <a:solidFill>
                                        <a:srgbClr val="2E0CFC"/>
                                      </a:solidFill>
                                      <a:latin typeface="Cambria Math" panose="02040503050406030204" pitchFamily="18" charset="0"/>
                                      <a:ea typeface="Cambria Math" panose="02040503050406030204" pitchFamily="18" charset="0"/>
                                    </a:rPr>
                                    <m:t>−7</m:t>
                                  </m:r>
                                </m:sup>
                              </m:sSup>
                              <m:f>
                                <m:fPr>
                                  <m:ctrlPr>
                                    <a:rPr lang="hu-HU" sz="2400" i="1">
                                      <a:solidFill>
                                        <a:srgbClr val="2E0CFC"/>
                                      </a:solidFill>
                                      <a:latin typeface="Cambria Math" panose="02040503050406030204" pitchFamily="18" charset="0"/>
                                      <a:ea typeface="Cambria Math" panose="02040503050406030204" pitchFamily="18" charset="0"/>
                                    </a:rPr>
                                  </m:ctrlPr>
                                </m:fPr>
                                <m:num>
                                  <m:r>
                                    <a:rPr lang="hu-HU" sz="2400" i="1">
                                      <a:solidFill>
                                        <a:srgbClr val="2E0CFC"/>
                                      </a:solidFill>
                                      <a:latin typeface="Cambria Math" panose="02040503050406030204" pitchFamily="18" charset="0"/>
                                      <a:ea typeface="Cambria Math" panose="02040503050406030204" pitchFamily="18" charset="0"/>
                                    </a:rPr>
                                    <m:t>𝑚𝑜𝑙</m:t>
                                  </m:r>
                                </m:num>
                                <m:den>
                                  <m:sSup>
                                    <m:sSupPr>
                                      <m:ctrlPr>
                                        <a:rPr lang="hu-HU" sz="2400" i="1">
                                          <a:solidFill>
                                            <a:srgbClr val="2E0CFC"/>
                                          </a:solidFill>
                                          <a:latin typeface="Cambria Math" panose="02040503050406030204" pitchFamily="18" charset="0"/>
                                          <a:ea typeface="Cambria Math" panose="02040503050406030204" pitchFamily="18" charset="0"/>
                                        </a:rPr>
                                      </m:ctrlPr>
                                    </m:sSupPr>
                                    <m:e>
                                      <m:r>
                                        <a:rPr lang="hu-HU" sz="2400" i="1">
                                          <a:solidFill>
                                            <a:srgbClr val="2E0CFC"/>
                                          </a:solidFill>
                                          <a:latin typeface="Cambria Math" panose="02040503050406030204" pitchFamily="18" charset="0"/>
                                          <a:ea typeface="Cambria Math" panose="02040503050406030204" pitchFamily="18" charset="0"/>
                                        </a:rPr>
                                        <m:t>𝑑𝑚</m:t>
                                      </m:r>
                                    </m:e>
                                    <m:sup>
                                      <m:r>
                                        <a:rPr lang="hu-HU" sz="2400" i="1">
                                          <a:solidFill>
                                            <a:srgbClr val="2E0CFC"/>
                                          </a:solidFill>
                                          <a:latin typeface="Cambria Math" panose="02040503050406030204" pitchFamily="18" charset="0"/>
                                          <a:ea typeface="Cambria Math" panose="02040503050406030204" pitchFamily="18" charset="0"/>
                                        </a:rPr>
                                        <m:t>3</m:t>
                                      </m:r>
                                    </m:sup>
                                  </m:sSup>
                                </m:den>
                              </m:f>
                            </m:num>
                            <m:den>
                              <m:r>
                                <a:rPr lang="hu-HU" sz="2400" i="1">
                                  <a:solidFill>
                                    <a:srgbClr val="2E0CFC"/>
                                  </a:solidFill>
                                  <a:latin typeface="Cambria Math" panose="02040503050406030204" pitchFamily="18" charset="0"/>
                                </a:rPr>
                                <m:t>1</m:t>
                              </m:r>
                              <m:f>
                                <m:fPr>
                                  <m:ctrlPr>
                                    <a:rPr lang="hu-HU" sz="2400" i="1">
                                      <a:solidFill>
                                        <a:srgbClr val="2E0CFC"/>
                                      </a:solidFill>
                                      <a:latin typeface="Cambria Math" panose="02040503050406030204" pitchFamily="18" charset="0"/>
                                    </a:rPr>
                                  </m:ctrlPr>
                                </m:fPr>
                                <m:num>
                                  <m:r>
                                    <a:rPr lang="hu-HU" sz="2400" i="1">
                                      <a:solidFill>
                                        <a:srgbClr val="2E0CFC"/>
                                      </a:solidFill>
                                      <a:latin typeface="Cambria Math" panose="02040503050406030204" pitchFamily="18" charset="0"/>
                                    </a:rPr>
                                    <m:t>𝑚𝑜𝑙</m:t>
                                  </m:r>
                                </m:num>
                                <m:den>
                                  <m:sSup>
                                    <m:sSupPr>
                                      <m:ctrlPr>
                                        <a:rPr lang="hu-HU" sz="2400" i="1">
                                          <a:solidFill>
                                            <a:srgbClr val="2E0CFC"/>
                                          </a:solidFill>
                                          <a:latin typeface="Cambria Math" panose="02040503050406030204" pitchFamily="18" charset="0"/>
                                        </a:rPr>
                                      </m:ctrlPr>
                                    </m:sSupPr>
                                    <m:e>
                                      <m:r>
                                        <a:rPr lang="hu-HU" sz="2400" i="1">
                                          <a:solidFill>
                                            <a:srgbClr val="2E0CFC"/>
                                          </a:solidFill>
                                          <a:latin typeface="Cambria Math" panose="02040503050406030204" pitchFamily="18" charset="0"/>
                                        </a:rPr>
                                        <m:t>𝑑𝑚</m:t>
                                      </m:r>
                                    </m:e>
                                    <m:sup>
                                      <m:r>
                                        <a:rPr lang="hu-HU" sz="2400" i="1">
                                          <a:solidFill>
                                            <a:srgbClr val="2E0CFC"/>
                                          </a:solidFill>
                                          <a:latin typeface="Cambria Math" panose="02040503050406030204" pitchFamily="18" charset="0"/>
                                        </a:rPr>
                                        <m:t>3</m:t>
                                      </m:r>
                                    </m:sup>
                                  </m:sSup>
                                </m:den>
                              </m:f>
                            </m:den>
                          </m:f>
                        </m:e>
                      </m:d>
                      <m:r>
                        <a:rPr lang="hu-HU" sz="2400" i="1">
                          <a:solidFill>
                            <a:srgbClr val="2E0CFC"/>
                          </a:solidFill>
                          <a:latin typeface="Cambria Math" panose="02040503050406030204" pitchFamily="18" charset="0"/>
                        </a:rPr>
                        <m:t>=</m:t>
                      </m:r>
                      <m:r>
                        <a:rPr lang="hu-HU" sz="2400" b="0" i="1" smtClean="0">
                          <a:solidFill>
                            <a:srgbClr val="2E0CFC"/>
                          </a:solidFill>
                          <a:latin typeface="Cambria Math" panose="02040503050406030204" pitchFamily="18" charset="0"/>
                        </a:rPr>
                        <m:t>7.00</m:t>
                      </m:r>
                    </m:oMath>
                  </m:oMathPara>
                </a14:m>
                <a:endParaRPr lang="hu-HU" sz="2400" dirty="0">
                  <a:solidFill>
                    <a:srgbClr val="2E0CFC"/>
                  </a:solidFill>
                </a:endParaRPr>
              </a:p>
            </p:txBody>
          </p:sp>
        </mc:Choice>
        <mc:Fallback xmlns="">
          <p:sp>
            <p:nvSpPr>
              <p:cNvPr id="4" name="Téglalap 3">
                <a:extLst>
                  <a:ext uri="{FF2B5EF4-FFF2-40B4-BE49-F238E27FC236}">
                    <a16:creationId xmlns:a16="http://schemas.microsoft.com/office/drawing/2014/main" id="{2F3037C1-B03B-480A-82E6-07627ACC8145}"/>
                  </a:ext>
                </a:extLst>
              </p:cNvPr>
              <p:cNvSpPr>
                <a:spLocks noRot="1" noChangeAspect="1" noMove="1" noResize="1" noEditPoints="1" noAdjustHandles="1" noChangeArrowheads="1" noChangeShapeType="1" noTextEdit="1"/>
              </p:cNvSpPr>
              <p:nvPr/>
            </p:nvSpPr>
            <p:spPr>
              <a:xfrm>
                <a:off x="403516" y="1865005"/>
                <a:ext cx="5248616" cy="14719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6AD9123F-322F-4C2F-A61C-40B444A34473}"/>
                  </a:ext>
                </a:extLst>
              </p:cNvPr>
              <p:cNvSpPr txBox="1"/>
              <p:nvPr/>
            </p:nvSpPr>
            <p:spPr>
              <a:xfrm>
                <a:off x="573236" y="3412109"/>
                <a:ext cx="5535683" cy="502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solidFill>
                                <a:srgbClr val="2E0CFC"/>
                              </a:solidFill>
                              <a:latin typeface="Cambria Math" panose="02040503050406030204" pitchFamily="18" charset="0"/>
                            </a:rPr>
                          </m:ctrlPr>
                        </m:sSubPr>
                        <m:e>
                          <m:r>
                            <a:rPr lang="hu-HU" sz="2800" b="0" i="1" smtClean="0">
                              <a:solidFill>
                                <a:srgbClr val="2E0CFC"/>
                              </a:solidFill>
                              <a:latin typeface="Cambria Math" panose="02040503050406030204" pitchFamily="18" charset="0"/>
                            </a:rPr>
                            <m:t>𝐻𝐶𝑙</m:t>
                          </m:r>
                        </m:e>
                        <m:sub>
                          <m:d>
                            <m:dPr>
                              <m:ctrlPr>
                                <a:rPr lang="hu-HU" sz="2800" b="0" i="1" smtClean="0">
                                  <a:solidFill>
                                    <a:srgbClr val="2E0CFC"/>
                                  </a:solidFill>
                                  <a:latin typeface="Cambria Math" panose="02040503050406030204" pitchFamily="18" charset="0"/>
                                </a:rPr>
                              </m:ctrlPr>
                            </m:dPr>
                            <m:e>
                              <m:r>
                                <a:rPr lang="hu-HU" sz="2800" b="0" i="1" smtClean="0">
                                  <a:solidFill>
                                    <a:srgbClr val="2E0CFC"/>
                                  </a:solidFill>
                                  <a:latin typeface="Cambria Math" panose="02040503050406030204" pitchFamily="18" charset="0"/>
                                </a:rPr>
                                <m:t>𝑔</m:t>
                              </m:r>
                            </m:e>
                          </m:d>
                        </m:sub>
                      </m:sSub>
                      <m:r>
                        <a:rPr lang="hu-HU" sz="2800" b="0" i="1" smtClean="0">
                          <a:solidFill>
                            <a:srgbClr val="2E0CFC"/>
                          </a:solidFill>
                          <a:latin typeface="Cambria Math" panose="02040503050406030204" pitchFamily="18" charset="0"/>
                        </a:rPr>
                        <m:t>+</m:t>
                      </m:r>
                      <m:sSub>
                        <m:sSubPr>
                          <m:ctrlPr>
                            <a:rPr lang="hu-HU" sz="2800" b="0" i="1" smtClean="0">
                              <a:solidFill>
                                <a:srgbClr val="2E0CFC"/>
                              </a:solidFill>
                              <a:latin typeface="Cambria Math" panose="02040503050406030204" pitchFamily="18" charset="0"/>
                            </a:rPr>
                          </m:ctrlPr>
                        </m:sSubPr>
                        <m:e>
                          <m:r>
                            <a:rPr lang="hu-HU" sz="2800" b="0" i="1" smtClean="0">
                              <a:solidFill>
                                <a:srgbClr val="2E0CFC"/>
                              </a:solidFill>
                              <a:latin typeface="Cambria Math" panose="02040503050406030204" pitchFamily="18" charset="0"/>
                            </a:rPr>
                            <m:t>𝐻</m:t>
                          </m:r>
                        </m:e>
                        <m:sub>
                          <m:r>
                            <a:rPr lang="hu-HU" sz="2800" b="0" i="1" smtClean="0">
                              <a:solidFill>
                                <a:srgbClr val="2E0CFC"/>
                              </a:solidFill>
                              <a:latin typeface="Cambria Math" panose="02040503050406030204" pitchFamily="18" charset="0"/>
                            </a:rPr>
                            <m:t>2</m:t>
                          </m:r>
                        </m:sub>
                      </m:sSub>
                      <m:sSub>
                        <m:sSubPr>
                          <m:ctrlPr>
                            <a:rPr lang="hu-HU" sz="2800" b="0" i="1" smtClean="0">
                              <a:solidFill>
                                <a:srgbClr val="2E0CFC"/>
                              </a:solidFill>
                              <a:latin typeface="Cambria Math" panose="02040503050406030204" pitchFamily="18" charset="0"/>
                            </a:rPr>
                          </m:ctrlPr>
                        </m:sSubPr>
                        <m:e>
                          <m:r>
                            <a:rPr lang="hu-HU" sz="2800" b="0" i="1" smtClean="0">
                              <a:solidFill>
                                <a:srgbClr val="2E0CFC"/>
                              </a:solidFill>
                              <a:latin typeface="Cambria Math" panose="02040503050406030204" pitchFamily="18" charset="0"/>
                            </a:rPr>
                            <m:t>𝑂</m:t>
                          </m:r>
                        </m:e>
                        <m:sub>
                          <m:r>
                            <a:rPr lang="hu-HU" sz="2800" b="0" i="1" smtClean="0">
                              <a:solidFill>
                                <a:srgbClr val="2E0CFC"/>
                              </a:solidFill>
                              <a:latin typeface="Cambria Math" panose="02040503050406030204" pitchFamily="18" charset="0"/>
                            </a:rPr>
                            <m:t>(</m:t>
                          </m:r>
                          <m:r>
                            <a:rPr lang="hu-HU" sz="2800" b="0" i="1" smtClean="0">
                              <a:solidFill>
                                <a:srgbClr val="2E0CFC"/>
                              </a:solidFill>
                              <a:latin typeface="Cambria Math" panose="02040503050406030204" pitchFamily="18" charset="0"/>
                            </a:rPr>
                            <m:t>𝑙</m:t>
                          </m:r>
                          <m:r>
                            <a:rPr lang="hu-HU" sz="2800" b="0" i="1" smtClean="0">
                              <a:solidFill>
                                <a:srgbClr val="2E0CFC"/>
                              </a:solidFill>
                              <a:latin typeface="Cambria Math" panose="02040503050406030204" pitchFamily="18" charset="0"/>
                            </a:rPr>
                            <m:t>)</m:t>
                          </m:r>
                        </m:sub>
                      </m:sSub>
                      <m:r>
                        <a:rPr lang="hu-HU" sz="2800" b="0" i="1" smtClean="0">
                          <a:solidFill>
                            <a:srgbClr val="2E0CFC"/>
                          </a:solidFill>
                          <a:latin typeface="Cambria Math" panose="02040503050406030204" pitchFamily="18" charset="0"/>
                        </a:rPr>
                        <m:t>=</m:t>
                      </m:r>
                      <m:sSub>
                        <m:sSubPr>
                          <m:ctrlPr>
                            <a:rPr lang="hu-HU" sz="2800" b="0" i="1" smtClean="0">
                              <a:solidFill>
                                <a:srgbClr val="2E0CFC"/>
                              </a:solidFill>
                              <a:latin typeface="Cambria Math" panose="02040503050406030204" pitchFamily="18" charset="0"/>
                            </a:rPr>
                          </m:ctrlPr>
                        </m:sSubPr>
                        <m:e>
                          <m:r>
                            <a:rPr lang="hu-HU" sz="2800" b="0" i="1" smtClean="0">
                              <a:solidFill>
                                <a:srgbClr val="2E0CFC"/>
                              </a:solidFill>
                              <a:latin typeface="Cambria Math" panose="02040503050406030204" pitchFamily="18" charset="0"/>
                            </a:rPr>
                            <m:t>𝐻</m:t>
                          </m:r>
                        </m:e>
                        <m:sub>
                          <m:r>
                            <a:rPr lang="hu-HU" sz="2800" b="0" i="1" smtClean="0">
                              <a:solidFill>
                                <a:srgbClr val="2E0CFC"/>
                              </a:solidFill>
                              <a:latin typeface="Cambria Math" panose="02040503050406030204" pitchFamily="18" charset="0"/>
                            </a:rPr>
                            <m:t>3</m:t>
                          </m:r>
                        </m:sub>
                      </m:sSub>
                      <m:sSubSup>
                        <m:sSubSupPr>
                          <m:ctrlPr>
                            <a:rPr lang="hu-HU" sz="2800" b="0" i="1" smtClean="0">
                              <a:solidFill>
                                <a:srgbClr val="2E0CFC"/>
                              </a:solidFill>
                              <a:latin typeface="Cambria Math" panose="02040503050406030204" pitchFamily="18" charset="0"/>
                            </a:rPr>
                          </m:ctrlPr>
                        </m:sSubSupPr>
                        <m:e>
                          <m:r>
                            <a:rPr lang="hu-HU" sz="2800" b="0" i="1" smtClean="0">
                              <a:solidFill>
                                <a:srgbClr val="2E0CFC"/>
                              </a:solidFill>
                              <a:latin typeface="Cambria Math" panose="02040503050406030204" pitchFamily="18" charset="0"/>
                            </a:rPr>
                            <m:t>𝑂</m:t>
                          </m:r>
                        </m:e>
                        <m:sub>
                          <m:r>
                            <a:rPr lang="hu-HU" sz="2800" b="0" i="1" smtClean="0">
                              <a:solidFill>
                                <a:srgbClr val="2E0CFC"/>
                              </a:solidFill>
                              <a:latin typeface="Cambria Math" panose="02040503050406030204" pitchFamily="18" charset="0"/>
                            </a:rPr>
                            <m:t>(</m:t>
                          </m:r>
                          <m:r>
                            <a:rPr lang="hu-HU" sz="2800" b="0" i="1" smtClean="0">
                              <a:solidFill>
                                <a:srgbClr val="2E0CFC"/>
                              </a:solidFill>
                              <a:latin typeface="Cambria Math" panose="02040503050406030204" pitchFamily="18" charset="0"/>
                            </a:rPr>
                            <m:t>𝑎𝑞</m:t>
                          </m:r>
                          <m:r>
                            <a:rPr lang="hu-HU" sz="2800" b="0" i="1" smtClean="0">
                              <a:solidFill>
                                <a:srgbClr val="2E0CFC"/>
                              </a:solidFill>
                              <a:latin typeface="Cambria Math" panose="02040503050406030204" pitchFamily="18" charset="0"/>
                            </a:rPr>
                            <m:t>)</m:t>
                          </m:r>
                        </m:sub>
                        <m:sup>
                          <m:r>
                            <a:rPr lang="hu-HU" sz="2800" b="0" i="1" smtClean="0">
                              <a:solidFill>
                                <a:srgbClr val="2E0CFC"/>
                              </a:solidFill>
                              <a:latin typeface="Cambria Math" panose="02040503050406030204" pitchFamily="18" charset="0"/>
                            </a:rPr>
                            <m:t>+</m:t>
                          </m:r>
                        </m:sup>
                      </m:sSubSup>
                      <m:r>
                        <a:rPr lang="hu-HU" sz="2800" b="0" i="1" smtClean="0">
                          <a:solidFill>
                            <a:srgbClr val="2E0CFC"/>
                          </a:solidFill>
                          <a:latin typeface="Cambria Math" panose="02040503050406030204" pitchFamily="18" charset="0"/>
                        </a:rPr>
                        <m:t>+</m:t>
                      </m:r>
                      <m:sSubSup>
                        <m:sSubSupPr>
                          <m:ctrlPr>
                            <a:rPr lang="hu-HU" sz="2800" b="0" i="1" smtClean="0">
                              <a:solidFill>
                                <a:srgbClr val="2E0CFC"/>
                              </a:solidFill>
                              <a:latin typeface="Cambria Math" panose="02040503050406030204" pitchFamily="18" charset="0"/>
                            </a:rPr>
                          </m:ctrlPr>
                        </m:sSubSupPr>
                        <m:e>
                          <m:r>
                            <a:rPr lang="hu-HU" sz="2800" b="0" i="1" smtClean="0">
                              <a:solidFill>
                                <a:srgbClr val="2E0CFC"/>
                              </a:solidFill>
                              <a:latin typeface="Cambria Math" panose="02040503050406030204" pitchFamily="18" charset="0"/>
                            </a:rPr>
                            <m:t>𝐶𝑙</m:t>
                          </m:r>
                        </m:e>
                        <m:sub>
                          <m:r>
                            <a:rPr lang="hu-HU" sz="2800" b="0" i="1" smtClean="0">
                              <a:solidFill>
                                <a:srgbClr val="2E0CFC"/>
                              </a:solidFill>
                              <a:latin typeface="Cambria Math" panose="02040503050406030204" pitchFamily="18" charset="0"/>
                            </a:rPr>
                            <m:t>(</m:t>
                          </m:r>
                          <m:r>
                            <a:rPr lang="hu-HU" sz="2800" b="0" i="1" smtClean="0">
                              <a:solidFill>
                                <a:srgbClr val="2E0CFC"/>
                              </a:solidFill>
                              <a:latin typeface="Cambria Math" panose="02040503050406030204" pitchFamily="18" charset="0"/>
                            </a:rPr>
                            <m:t>𝑎𝑞</m:t>
                          </m:r>
                          <m:r>
                            <a:rPr lang="hu-HU" sz="2800" b="0" i="1" smtClean="0">
                              <a:solidFill>
                                <a:srgbClr val="2E0CFC"/>
                              </a:solidFill>
                              <a:latin typeface="Cambria Math" panose="02040503050406030204" pitchFamily="18" charset="0"/>
                            </a:rPr>
                            <m:t>)</m:t>
                          </m:r>
                        </m:sub>
                        <m:sup>
                          <m:r>
                            <a:rPr lang="hu-HU" sz="2800" b="0" i="1" smtClean="0">
                              <a:solidFill>
                                <a:srgbClr val="2E0CFC"/>
                              </a:solidFill>
                              <a:latin typeface="Cambria Math" panose="02040503050406030204" pitchFamily="18" charset="0"/>
                            </a:rPr>
                            <m:t>−</m:t>
                          </m:r>
                        </m:sup>
                      </m:sSubSup>
                      <m:r>
                        <a:rPr lang="hu-HU" sz="2800" b="0" i="1" smtClean="0">
                          <a:solidFill>
                            <a:srgbClr val="2E0CFC"/>
                          </a:solidFill>
                          <a:latin typeface="Cambria Math" panose="02040503050406030204" pitchFamily="18" charset="0"/>
                        </a:rPr>
                        <m:t> </m:t>
                      </m:r>
                    </m:oMath>
                  </m:oMathPara>
                </a14:m>
                <a:endParaRPr lang="hu-HU" sz="2800" dirty="0">
                  <a:solidFill>
                    <a:srgbClr val="2E0CFC"/>
                  </a:solidFill>
                </a:endParaRPr>
              </a:p>
            </p:txBody>
          </p:sp>
        </mc:Choice>
        <mc:Fallback xmlns="">
          <p:sp>
            <p:nvSpPr>
              <p:cNvPr id="5" name="Szövegdoboz 4">
                <a:extLst>
                  <a:ext uri="{FF2B5EF4-FFF2-40B4-BE49-F238E27FC236}">
                    <a16:creationId xmlns:a16="http://schemas.microsoft.com/office/drawing/2014/main" id="{6AD9123F-322F-4C2F-A61C-40B444A34473}"/>
                  </a:ext>
                </a:extLst>
              </p:cNvPr>
              <p:cNvSpPr txBox="1">
                <a:spLocks noRot="1" noChangeAspect="1" noMove="1" noResize="1" noEditPoints="1" noAdjustHandles="1" noChangeArrowheads="1" noChangeShapeType="1" noTextEdit="1"/>
              </p:cNvSpPr>
              <p:nvPr/>
            </p:nvSpPr>
            <p:spPr>
              <a:xfrm>
                <a:off x="573236" y="3412109"/>
                <a:ext cx="5535683" cy="5021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églalap 5">
                <a:extLst>
                  <a:ext uri="{FF2B5EF4-FFF2-40B4-BE49-F238E27FC236}">
                    <a16:creationId xmlns:a16="http://schemas.microsoft.com/office/drawing/2014/main" id="{28AD7FCD-56E5-499D-9E10-48D620464643}"/>
                  </a:ext>
                </a:extLst>
              </p:cNvPr>
              <p:cNvSpPr/>
              <p:nvPr/>
            </p:nvSpPr>
            <p:spPr>
              <a:xfrm>
                <a:off x="4937753" y="3900010"/>
                <a:ext cx="6476212" cy="4462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hu-HU" sz="2300" i="1" smtClean="0">
                          <a:solidFill>
                            <a:srgbClr val="2E0CFC"/>
                          </a:solidFill>
                          <a:latin typeface="Cambria Math" panose="02040503050406030204" pitchFamily="18" charset="0"/>
                        </a:rPr>
                        <m:t>𝑝𝐻</m:t>
                      </m:r>
                      <m:r>
                        <a:rPr lang="hu-HU" sz="2300" i="1" smtClean="0">
                          <a:solidFill>
                            <a:srgbClr val="2E0CFC"/>
                          </a:solidFill>
                          <a:latin typeface="Cambria Math" panose="02040503050406030204" pitchFamily="18" charset="0"/>
                        </a:rPr>
                        <m:t>=−</m:t>
                      </m:r>
                      <m:sSub>
                        <m:sSubPr>
                          <m:ctrlPr>
                            <a:rPr lang="hu-HU" sz="2300" i="1">
                              <a:solidFill>
                                <a:srgbClr val="2E0CFC"/>
                              </a:solidFill>
                              <a:latin typeface="Cambria Math" panose="02040503050406030204" pitchFamily="18" charset="0"/>
                            </a:rPr>
                          </m:ctrlPr>
                        </m:sSubPr>
                        <m:e>
                          <m:r>
                            <a:rPr lang="hu-HU" sz="2300" i="1">
                              <a:solidFill>
                                <a:srgbClr val="2E0CFC"/>
                              </a:solidFill>
                              <a:latin typeface="Cambria Math" panose="02040503050406030204" pitchFamily="18" charset="0"/>
                            </a:rPr>
                            <m:t>𝑙𝑜𝑔</m:t>
                          </m:r>
                        </m:e>
                        <m:sub>
                          <m:r>
                            <a:rPr lang="hu-HU" sz="2300" i="1">
                              <a:solidFill>
                                <a:srgbClr val="2E0CFC"/>
                              </a:solidFill>
                              <a:latin typeface="Cambria Math" panose="02040503050406030204" pitchFamily="18" charset="0"/>
                            </a:rPr>
                            <m:t>10</m:t>
                          </m:r>
                        </m:sub>
                      </m:sSub>
                      <m:d>
                        <m:dPr>
                          <m:ctrlPr>
                            <a:rPr lang="hu-HU" sz="2300" i="1">
                              <a:solidFill>
                                <a:srgbClr val="2E0CFC"/>
                              </a:solidFill>
                              <a:latin typeface="Cambria Math" panose="02040503050406030204" pitchFamily="18" charset="0"/>
                            </a:rPr>
                          </m:ctrlPr>
                        </m:dPr>
                        <m:e>
                          <m:r>
                            <a:rPr lang="hu-HU" sz="2300" b="0" i="1" smtClean="0">
                              <a:solidFill>
                                <a:srgbClr val="2E0CFC"/>
                              </a:solidFill>
                              <a:latin typeface="Cambria Math" panose="02040503050406030204" pitchFamily="18" charset="0"/>
                            </a:rPr>
                            <m:t>0.1000</m:t>
                          </m:r>
                        </m:e>
                      </m:d>
                      <m:r>
                        <a:rPr lang="hu-HU" sz="2300" b="0" i="1" smtClean="0">
                          <a:solidFill>
                            <a:srgbClr val="2E0CFC"/>
                          </a:solidFill>
                          <a:latin typeface="Cambria Math" panose="02040503050406030204" pitchFamily="18" charset="0"/>
                        </a:rPr>
                        <m:t>=</m:t>
                      </m:r>
                      <m:r>
                        <a:rPr lang="hu-HU" sz="2300" i="1">
                          <a:solidFill>
                            <a:srgbClr val="2E0CFC"/>
                          </a:solidFill>
                          <a:latin typeface="Cambria Math" panose="02040503050406030204" pitchFamily="18" charset="0"/>
                        </a:rPr>
                        <m:t>−</m:t>
                      </m:r>
                      <m:sSub>
                        <m:sSubPr>
                          <m:ctrlPr>
                            <a:rPr lang="hu-HU" sz="2300" i="1">
                              <a:solidFill>
                                <a:srgbClr val="2E0CFC"/>
                              </a:solidFill>
                              <a:latin typeface="Cambria Math" panose="02040503050406030204" pitchFamily="18" charset="0"/>
                            </a:rPr>
                          </m:ctrlPr>
                        </m:sSubPr>
                        <m:e>
                          <m:r>
                            <a:rPr lang="hu-HU" sz="2300" i="1">
                              <a:solidFill>
                                <a:srgbClr val="2E0CFC"/>
                              </a:solidFill>
                              <a:latin typeface="Cambria Math" panose="02040503050406030204" pitchFamily="18" charset="0"/>
                            </a:rPr>
                            <m:t>𝑙𝑜𝑔</m:t>
                          </m:r>
                        </m:e>
                        <m:sub>
                          <m:r>
                            <a:rPr lang="hu-HU" sz="2300" i="1">
                              <a:solidFill>
                                <a:srgbClr val="2E0CFC"/>
                              </a:solidFill>
                              <a:latin typeface="Cambria Math" panose="02040503050406030204" pitchFamily="18" charset="0"/>
                            </a:rPr>
                            <m:t>10</m:t>
                          </m:r>
                        </m:sub>
                      </m:sSub>
                      <m:d>
                        <m:dPr>
                          <m:ctrlPr>
                            <a:rPr lang="hu-HU" sz="2300" i="1">
                              <a:solidFill>
                                <a:srgbClr val="2E0CFC"/>
                              </a:solidFill>
                              <a:latin typeface="Cambria Math" panose="02040503050406030204" pitchFamily="18" charset="0"/>
                            </a:rPr>
                          </m:ctrlPr>
                        </m:dPr>
                        <m:e>
                          <m:r>
                            <a:rPr lang="hu-HU" sz="2300" i="1">
                              <a:solidFill>
                                <a:srgbClr val="2E0CFC"/>
                              </a:solidFill>
                              <a:latin typeface="Cambria Math" panose="02040503050406030204" pitchFamily="18" charset="0"/>
                            </a:rPr>
                            <m:t>1</m:t>
                          </m:r>
                          <m:r>
                            <a:rPr lang="hu-HU" sz="2300" i="1">
                              <a:solidFill>
                                <a:srgbClr val="2E0CFC"/>
                              </a:solidFill>
                              <a:latin typeface="Cambria Math" panose="02040503050406030204" pitchFamily="18" charset="0"/>
                              <a:ea typeface="Cambria Math" panose="02040503050406030204" pitchFamily="18" charset="0"/>
                            </a:rPr>
                            <m:t>∙</m:t>
                          </m:r>
                          <m:sSup>
                            <m:sSupPr>
                              <m:ctrlPr>
                                <a:rPr lang="hu-HU" sz="2300" i="1">
                                  <a:solidFill>
                                    <a:srgbClr val="2E0CFC"/>
                                  </a:solidFill>
                                  <a:latin typeface="Cambria Math" panose="02040503050406030204" pitchFamily="18" charset="0"/>
                                  <a:ea typeface="Cambria Math" panose="02040503050406030204" pitchFamily="18" charset="0"/>
                                </a:rPr>
                              </m:ctrlPr>
                            </m:sSupPr>
                            <m:e>
                              <m:r>
                                <a:rPr lang="hu-HU" sz="2300" i="1">
                                  <a:solidFill>
                                    <a:srgbClr val="2E0CFC"/>
                                  </a:solidFill>
                                  <a:latin typeface="Cambria Math" panose="02040503050406030204" pitchFamily="18" charset="0"/>
                                  <a:ea typeface="Cambria Math" panose="02040503050406030204" pitchFamily="18" charset="0"/>
                                </a:rPr>
                                <m:t>10</m:t>
                              </m:r>
                            </m:e>
                            <m:sup>
                              <m:r>
                                <a:rPr lang="hu-HU" sz="2300" i="1">
                                  <a:solidFill>
                                    <a:srgbClr val="2E0CFC"/>
                                  </a:solidFill>
                                  <a:latin typeface="Cambria Math" panose="02040503050406030204" pitchFamily="18" charset="0"/>
                                  <a:ea typeface="Cambria Math" panose="02040503050406030204" pitchFamily="18" charset="0"/>
                                </a:rPr>
                                <m:t>−</m:t>
                              </m:r>
                              <m:r>
                                <a:rPr lang="hu-HU" sz="2300" b="0" i="1" smtClean="0">
                                  <a:solidFill>
                                    <a:srgbClr val="2E0CFC"/>
                                  </a:solidFill>
                                  <a:latin typeface="Cambria Math" panose="02040503050406030204" pitchFamily="18" charset="0"/>
                                  <a:ea typeface="Cambria Math" panose="02040503050406030204" pitchFamily="18" charset="0"/>
                                </a:rPr>
                                <m:t>1</m:t>
                              </m:r>
                            </m:sup>
                          </m:sSup>
                        </m:e>
                      </m:d>
                      <m:r>
                        <a:rPr lang="hu-HU" sz="2300" i="1">
                          <a:solidFill>
                            <a:srgbClr val="2E0CFC"/>
                          </a:solidFill>
                          <a:latin typeface="Cambria Math" panose="02040503050406030204" pitchFamily="18" charset="0"/>
                        </a:rPr>
                        <m:t>=</m:t>
                      </m:r>
                      <m:r>
                        <a:rPr lang="hu-HU" sz="2300" b="0" i="1" smtClean="0">
                          <a:solidFill>
                            <a:srgbClr val="2E0CFC"/>
                          </a:solidFill>
                          <a:latin typeface="Cambria Math" panose="02040503050406030204" pitchFamily="18" charset="0"/>
                        </a:rPr>
                        <m:t>1.00</m:t>
                      </m:r>
                    </m:oMath>
                  </m:oMathPara>
                </a14:m>
                <a:endParaRPr lang="hu-HU" sz="2300" dirty="0">
                  <a:solidFill>
                    <a:srgbClr val="2E0CFC"/>
                  </a:solidFill>
                </a:endParaRPr>
              </a:p>
            </p:txBody>
          </p:sp>
        </mc:Choice>
        <mc:Fallback xmlns="">
          <p:sp>
            <p:nvSpPr>
              <p:cNvPr id="6" name="Téglalap 5">
                <a:extLst>
                  <a:ext uri="{FF2B5EF4-FFF2-40B4-BE49-F238E27FC236}">
                    <a16:creationId xmlns:a16="http://schemas.microsoft.com/office/drawing/2014/main" id="{28AD7FCD-56E5-499D-9E10-48D620464643}"/>
                  </a:ext>
                </a:extLst>
              </p:cNvPr>
              <p:cNvSpPr>
                <a:spLocks noRot="1" noChangeAspect="1" noMove="1" noResize="1" noEditPoints="1" noAdjustHandles="1" noChangeArrowheads="1" noChangeShapeType="1" noTextEdit="1"/>
              </p:cNvSpPr>
              <p:nvPr/>
            </p:nvSpPr>
            <p:spPr>
              <a:xfrm>
                <a:off x="4937753" y="3900010"/>
                <a:ext cx="6476212" cy="446276"/>
              </a:xfrm>
              <a:prstGeom prst="rect">
                <a:avLst/>
              </a:prstGeom>
              <a:blipFill>
                <a:blip r:embed="rId6"/>
                <a:stretch>
                  <a:fillRect b="-16438"/>
                </a:stretch>
              </a:blipFill>
            </p:spPr>
            <p:txBody>
              <a:bodyPr/>
              <a:lstStyle/>
              <a:p>
                <a:r>
                  <a:rPr lang="en-US">
                    <a:noFill/>
                  </a:rPr>
                  <a:t> </a:t>
                </a:r>
              </a:p>
            </p:txBody>
          </p:sp>
        </mc:Fallback>
      </mc:AlternateContent>
    </p:spTree>
    <p:extLst>
      <p:ext uri="{BB962C8B-B14F-4D97-AF65-F5344CB8AC3E}">
        <p14:creationId xmlns:p14="http://schemas.microsoft.com/office/powerpoint/2010/main" val="566168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510143"/>
            <a:ext cx="11568545" cy="5278582"/>
          </a:xfrm>
        </p:spPr>
        <p:txBody>
          <a:bodyPr>
            <a:normAutofit/>
          </a:bodyPr>
          <a:lstStyle/>
          <a:p>
            <a:r>
              <a:rPr lang="en-US" dirty="0">
                <a:latin typeface="Times New Roman" panose="02020603050405020304" pitchFamily="18" charset="0"/>
                <a:cs typeface="Times New Roman" panose="02020603050405020304" pitchFamily="18" charset="0"/>
              </a:rPr>
              <a:t>Let's look at the alkaline side! Everyone knows sodium hydroxide, from </a:t>
            </a:r>
            <a:r>
              <a:rPr lang="en-US" dirty="0" smtClean="0">
                <a:latin typeface="Times New Roman" panose="02020603050405020304" pitchFamily="18" charset="0"/>
                <a:cs typeface="Times New Roman" panose="02020603050405020304" pitchFamily="18" charset="0"/>
              </a:rPr>
              <a:t>which</a:t>
            </a:r>
            <a:r>
              <a:rPr lang="hu-HU" dirty="0" smtClean="0">
                <a:latin typeface="Times New Roman" panose="02020603050405020304" pitchFamily="18" charset="0"/>
                <a:cs typeface="Times New Roman" panose="02020603050405020304" pitchFamily="18" charset="0"/>
              </a:rPr>
              <a:t> one makes </a:t>
            </a:r>
            <a:r>
              <a:rPr lang="hu-HU" i="1" dirty="0" smtClean="0">
                <a:latin typeface="Times New Roman" panose="02020603050405020304" pitchFamily="18" charset="0"/>
                <a:cs typeface="Times New Roman" panose="02020603050405020304" pitchFamily="18" charset="0"/>
              </a:rPr>
              <a:t>c=0.1000mol/dm</a:t>
            </a:r>
            <a:r>
              <a:rPr lang="hu-HU" i="1"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solution. It is a strong electrolyte, so 100% dissociation and hence, </a:t>
            </a:r>
            <a:r>
              <a:rPr lang="hu-HU" i="1" dirty="0" smtClean="0">
                <a:latin typeface="Times New Roman" panose="02020603050405020304" pitchFamily="18" charset="0"/>
                <a:cs typeface="Times New Roman" panose="02020603050405020304" pitchFamily="18" charset="0"/>
              </a:rPr>
              <a:t>[OH</a:t>
            </a:r>
            <a:r>
              <a:rPr lang="hu-HU" i="1" baseline="30000" dirty="0" smtClean="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 </a:t>
            </a:r>
            <a:r>
              <a:rPr lang="hu-HU" i="1" dirty="0" smtClean="0">
                <a:latin typeface="Times New Roman" panose="02020603050405020304" pitchFamily="18" charset="0"/>
                <a:cs typeface="Times New Roman" panose="02020603050405020304" pitchFamily="18" charset="0"/>
              </a:rPr>
              <a:t>c=0.1000mol/dm</a:t>
            </a:r>
            <a:r>
              <a:rPr lang="hu-HU" i="1" baseline="30000" dirty="0" smtClean="0">
                <a:latin typeface="Times New Roman" panose="02020603050405020304" pitchFamily="18" charset="0"/>
                <a:cs typeface="Times New Roman" panose="02020603050405020304" pitchFamily="18" charset="0"/>
              </a:rPr>
              <a:t>3</a:t>
            </a:r>
            <a:r>
              <a:rPr lang="hu-HU" i="1"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concentration of the hydroxonium ion can be calculated with the </a:t>
            </a:r>
            <a:r>
              <a:rPr lang="hu-HU" dirty="0" smtClean="0">
                <a:latin typeface="Times New Roman" panose="02020603050405020304" pitchFamily="18" charset="0"/>
                <a:cs typeface="Times New Roman" panose="02020603050405020304" pitchFamily="18" charset="0"/>
              </a:rPr>
              <a:t>ionic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product </a:t>
            </a:r>
            <a:r>
              <a:rPr lang="hu-HU" dirty="0" smtClean="0">
                <a:latin typeface="Times New Roman" panose="02020603050405020304" pitchFamily="18" charset="0"/>
                <a:cs typeface="Times New Roman" panose="02020603050405020304" pitchFamily="18" charset="0"/>
              </a:rPr>
              <a:t>of water:</a:t>
            </a:r>
            <a:endParaRPr lang="hu-HU" dirty="0">
              <a:latin typeface="Times New Roman" panose="02020603050405020304" pitchFamily="18" charset="0"/>
              <a:cs typeface="Times New Roman" panose="02020603050405020304" pitchFamily="18" charset="0"/>
            </a:endParaRPr>
          </a:p>
          <a:p>
            <a:pPr marL="263525">
              <a:spcBef>
                <a:spcPts val="11000"/>
              </a:spcBef>
            </a:pPr>
            <a:r>
              <a:rPr lang="en-US" dirty="0">
                <a:latin typeface="Times New Roman" panose="02020603050405020304" pitchFamily="18" charset="0"/>
                <a:cs typeface="Times New Roman" panose="02020603050405020304" pitchFamily="18" charset="0"/>
              </a:rPr>
              <a:t>A solution with a pH higher than 7 is therefore </a:t>
            </a:r>
            <a:r>
              <a:rPr lang="en-US" dirty="0" smtClean="0">
                <a:latin typeface="Times New Roman" panose="02020603050405020304" pitchFamily="18" charset="0"/>
                <a:cs typeface="Times New Roman" panose="02020603050405020304" pitchFamily="18" charset="0"/>
              </a:rPr>
              <a:t>alkaline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defTabSz="179388"/>
            <a:r>
              <a:rPr lang="en-US" dirty="0">
                <a:latin typeface="Times New Roman" panose="02020603050405020304" pitchFamily="18" charset="0"/>
                <a:cs typeface="Times New Roman" panose="02020603050405020304" pitchFamily="18" charset="0"/>
              </a:rPr>
              <a:t>The other end of the pH scale, </a:t>
            </a:r>
            <a:r>
              <a:rPr lang="en-US" dirty="0" smtClean="0">
                <a:latin typeface="Times New Roman" panose="02020603050405020304" pitchFamily="18" charset="0"/>
                <a:cs typeface="Times New Roman" panose="02020603050405020304" pitchFamily="18" charset="0"/>
              </a:rPr>
              <a:t>pH=14</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a:t>
            </a:r>
            <a:r>
              <a:rPr lang="hu-HU" dirty="0" smtClean="0">
                <a:latin typeface="Times New Roman" panose="02020603050405020304" pitchFamily="18" charset="0"/>
                <a:cs typeface="Times New Roman" panose="02020603050405020304" pitchFamily="18" charset="0"/>
              </a:rPr>
              <a:t> sometime called as the upper limit of pH.</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Not true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because it is actually quite easy to prepare a solution with a higher </a:t>
            </a:r>
            <a:r>
              <a:rPr lang="en-US" dirty="0" smtClean="0">
                <a:latin typeface="Times New Roman" panose="02020603050405020304" pitchFamily="18" charset="0"/>
                <a:cs typeface="Times New Roman" panose="02020603050405020304" pitchFamily="18" charset="0"/>
              </a:rPr>
              <a:t>pH</a:t>
            </a:r>
            <a:r>
              <a:rPr lang="hu-HU" dirty="0" smtClean="0">
                <a:latin typeface="Times New Roman" panose="02020603050405020304" pitchFamily="18" charset="0"/>
                <a:cs typeface="Times New Roman" panose="02020603050405020304" pitchFamily="18" charset="0"/>
              </a:rPr>
              <a:t>. For example, </a:t>
            </a:r>
            <a:r>
              <a:rPr lang="hu-HU" i="1" dirty="0">
                <a:latin typeface="Times New Roman" panose="02020603050405020304" pitchFamily="18" charset="0"/>
                <a:cs typeface="Times New Roman" panose="02020603050405020304" pitchFamily="18" charset="0"/>
              </a:rPr>
              <a:t>20w</a:t>
            </a:r>
            <a:r>
              <a:rPr lang="hu-HU" i="1"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NaOH solution, which is </a:t>
            </a:r>
            <a:r>
              <a:rPr lang="hu-HU" i="1" dirty="0" smtClean="0">
                <a:latin typeface="Times New Roman" panose="02020603050405020304" pitchFamily="18" charset="0"/>
                <a:cs typeface="Times New Roman" panose="02020603050405020304" pitchFamily="18" charset="0"/>
              </a:rPr>
              <a:t>c=6.1mol/dm</a:t>
            </a:r>
            <a:r>
              <a:rPr lang="hu-HU" i="1"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and </a:t>
            </a:r>
            <a:r>
              <a:rPr lang="hu-HU" i="1" dirty="0">
                <a:latin typeface="Times New Roman" panose="02020603050405020304" pitchFamily="18" charset="0"/>
                <a:cs typeface="Times New Roman" panose="02020603050405020304" pitchFamily="18" charset="0"/>
              </a:rPr>
              <a:t>pH=-</a:t>
            </a:r>
            <a:r>
              <a:rPr lang="hu-HU" i="1" dirty="0" smtClean="0">
                <a:latin typeface="Times New Roman" panose="02020603050405020304" pitchFamily="18" charset="0"/>
                <a:cs typeface="Times New Roman" panose="02020603050405020304" pitchFamily="18" charset="0"/>
              </a:rPr>
              <a:t>log</a:t>
            </a:r>
            <a:r>
              <a:rPr lang="hu-HU" i="1" baseline="-25000" dirty="0" smtClean="0">
                <a:latin typeface="Times New Roman" panose="02020603050405020304" pitchFamily="18" charset="0"/>
                <a:cs typeface="Times New Roman" panose="02020603050405020304" pitchFamily="18" charset="0"/>
              </a:rPr>
              <a:t>10</a:t>
            </a:r>
            <a:r>
              <a:rPr lang="hu-HU" i="1" dirty="0" smtClean="0">
                <a:latin typeface="Times New Roman" panose="02020603050405020304" pitchFamily="18" charset="0"/>
                <a:cs typeface="Times New Roman" panose="02020603050405020304" pitchFamily="18" charset="0"/>
              </a:rPr>
              <a:t>(1·10</a:t>
            </a:r>
            <a:r>
              <a:rPr lang="hu-HU" i="1" baseline="30000" dirty="0" smtClean="0">
                <a:latin typeface="Times New Roman" panose="02020603050405020304" pitchFamily="18" charset="0"/>
                <a:cs typeface="Times New Roman" panose="02020603050405020304" pitchFamily="18" charset="0"/>
              </a:rPr>
              <a:t>-14</a:t>
            </a:r>
            <a:r>
              <a:rPr lang="hu-HU" i="1" dirty="0" smtClean="0">
                <a:latin typeface="Times New Roman" panose="02020603050405020304" pitchFamily="18" charset="0"/>
                <a:cs typeface="Times New Roman" panose="02020603050405020304" pitchFamily="18" charset="0"/>
              </a:rPr>
              <a:t>/6.1</a:t>
            </a:r>
            <a:r>
              <a:rPr lang="hu-HU" i="1" dirty="0">
                <a:latin typeface="Times New Roman" panose="02020603050405020304" pitchFamily="18" charset="0"/>
                <a:cs typeface="Times New Roman" panose="02020603050405020304" pitchFamily="18" charset="0"/>
              </a:rPr>
              <a:t>)=</a:t>
            </a:r>
            <a:r>
              <a:rPr lang="hu-HU" i="1" dirty="0" smtClean="0">
                <a:latin typeface="Times New Roman" panose="02020603050405020304" pitchFamily="18" charset="0"/>
                <a:cs typeface="Times New Roman" panose="02020603050405020304" pitchFamily="18" charset="0"/>
              </a:rPr>
              <a:t>14.79</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 name="Téglalap 3">
                <a:extLst>
                  <a:ext uri="{FF2B5EF4-FFF2-40B4-BE49-F238E27FC236}">
                    <a16:creationId xmlns:a16="http://schemas.microsoft.com/office/drawing/2014/main" id="{03202DDE-2A97-4B7C-AFB4-DDDAC9E3D85F}"/>
                  </a:ext>
                </a:extLst>
              </p:cNvPr>
              <p:cNvSpPr/>
              <p:nvPr/>
            </p:nvSpPr>
            <p:spPr>
              <a:xfrm>
                <a:off x="3893995" y="4027614"/>
                <a:ext cx="455855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400" i="1" smtClean="0">
                          <a:latin typeface="Cambria Math" panose="02040503050406030204" pitchFamily="18" charset="0"/>
                        </a:rPr>
                        <m:t>𝑝𝐻</m:t>
                      </m:r>
                      <m:r>
                        <a:rPr lang="hu-HU" sz="2400" i="1" smtClean="0">
                          <a:latin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𝑙𝑜𝑔</m:t>
                          </m:r>
                        </m:e>
                        <m:sub>
                          <m:r>
                            <a:rPr lang="hu-HU" sz="2400" i="1">
                              <a:latin typeface="Cambria Math" panose="02040503050406030204" pitchFamily="18" charset="0"/>
                            </a:rPr>
                            <m:t>10</m:t>
                          </m:r>
                        </m:sub>
                      </m:sSub>
                      <m:d>
                        <m:dPr>
                          <m:ctrlPr>
                            <a:rPr lang="hu-HU" sz="2400" i="1">
                              <a:latin typeface="Cambria Math" panose="02040503050406030204" pitchFamily="18" charset="0"/>
                            </a:rPr>
                          </m:ctrlPr>
                        </m:dPr>
                        <m:e>
                          <m:r>
                            <a:rPr lang="hu-HU" sz="2400" i="1">
                              <a:latin typeface="Cambria Math" panose="02040503050406030204" pitchFamily="18" charset="0"/>
                            </a:rPr>
                            <m:t>1</m:t>
                          </m:r>
                          <m:r>
                            <a:rPr lang="hu-HU" sz="2400" i="1">
                              <a:latin typeface="Cambria Math" panose="02040503050406030204" pitchFamily="18" charset="0"/>
                              <a:ea typeface="Cambria Math" panose="02040503050406030204" pitchFamily="18" charset="0"/>
                            </a:rPr>
                            <m:t>∙</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13</m:t>
                              </m:r>
                            </m:sup>
                          </m:sSup>
                        </m:e>
                      </m:d>
                      <m:r>
                        <a:rPr lang="hu-HU" sz="2400" i="1">
                          <a:latin typeface="Cambria Math" panose="02040503050406030204" pitchFamily="18" charset="0"/>
                        </a:rPr>
                        <m:t>=</m:t>
                      </m:r>
                      <m:r>
                        <a:rPr lang="hu-HU" sz="2400" b="0" i="1" smtClean="0">
                          <a:latin typeface="Cambria Math" panose="02040503050406030204" pitchFamily="18" charset="0"/>
                        </a:rPr>
                        <m:t>13.00</m:t>
                      </m:r>
                    </m:oMath>
                  </m:oMathPara>
                </a14:m>
                <a:endParaRPr lang="hu-HU" sz="2400" dirty="0"/>
              </a:p>
            </p:txBody>
          </p:sp>
        </mc:Choice>
        <mc:Fallback xmlns="">
          <p:sp>
            <p:nvSpPr>
              <p:cNvPr id="4" name="Téglalap 3">
                <a:extLst>
                  <a:ext uri="{FF2B5EF4-FFF2-40B4-BE49-F238E27FC236}">
                    <a16:creationId xmlns:a16="http://schemas.microsoft.com/office/drawing/2014/main" id="{03202DDE-2A97-4B7C-AFB4-DDDAC9E3D85F}"/>
                  </a:ext>
                </a:extLst>
              </p:cNvPr>
              <p:cNvSpPr>
                <a:spLocks noRot="1" noChangeAspect="1" noMove="1" noResize="1" noEditPoints="1" noAdjustHandles="1" noChangeArrowheads="1" noChangeShapeType="1" noTextEdit="1"/>
              </p:cNvSpPr>
              <p:nvPr/>
            </p:nvSpPr>
            <p:spPr>
              <a:xfrm>
                <a:off x="3893995" y="4027614"/>
                <a:ext cx="4558556" cy="461665"/>
              </a:xfrm>
              <a:prstGeom prst="rect">
                <a:avLst/>
              </a:prstGeom>
              <a:blipFill>
                <a:blip r:embed="rId3"/>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9A73862B-8DCF-4066-8166-EDA8894DCDF0}"/>
                  </a:ext>
                </a:extLst>
              </p:cNvPr>
              <p:cNvSpPr txBox="1"/>
              <p:nvPr/>
            </p:nvSpPr>
            <p:spPr>
              <a:xfrm>
                <a:off x="1025236" y="3179618"/>
                <a:ext cx="10250883" cy="7933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hu-HU" sz="2400" i="1" smtClean="0">
                              <a:latin typeface="Cambria Math" panose="02040503050406030204" pitchFamily="18" charset="0"/>
                            </a:rPr>
                          </m:ctrlPr>
                        </m:fPr>
                        <m:num>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num>
                        <m:den>
                          <m:sSup>
                            <m:sSupPr>
                              <m:ctrlPr>
                                <a:rPr lang="hu-HU" sz="2400" i="1" smtClean="0">
                                  <a:latin typeface="Cambria Math" panose="02040503050406030204" pitchFamily="18" charset="0"/>
                                </a:rPr>
                              </m:ctrlPr>
                            </m:sSupPr>
                            <m:e>
                              <m:r>
                                <a:rPr lang="hu-HU" sz="2400" b="0" i="1" smtClean="0">
                                  <a:latin typeface="Cambria Math" panose="02040503050406030204" pitchFamily="18" charset="0"/>
                                </a:rPr>
                                <m:t>𝑐</m:t>
                              </m:r>
                            </m:e>
                            <m:sup>
                              <m:r>
                                <a:rPr lang="hu-HU" sz="2400" b="0" i="1" smtClean="0">
                                  <a:latin typeface="Cambria Math" panose="02040503050406030204" pitchFamily="18" charset="0"/>
                                </a:rPr>
                                <m:t>𝑜</m:t>
                              </m:r>
                            </m:sup>
                          </m:sSup>
                        </m:den>
                      </m:f>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𝑤</m:t>
                              </m:r>
                            </m:sub>
                          </m:sSub>
                        </m:num>
                        <m:den>
                          <m:f>
                            <m:fPr>
                              <m:type m:val="lin"/>
                              <m:ctrlPr>
                                <a:rPr lang="hu-HU" sz="2400" b="0" i="1" smtClean="0">
                                  <a:latin typeface="Cambria Math" panose="02040503050406030204" pitchFamily="18" charset="0"/>
                                </a:rPr>
                              </m:ctrlPr>
                            </m:fPr>
                            <m:num>
                              <m:d>
                                <m:dPr>
                                  <m:begChr m:val="["/>
                                  <m:endChr m:val="]"/>
                                  <m:ctrlPr>
                                    <a:rPr lang="hu-HU" sz="2400" i="1">
                                      <a:latin typeface="Cambria Math" panose="02040503050406030204" pitchFamily="18" charset="0"/>
                                    </a:rPr>
                                  </m:ctrlPr>
                                </m:dPr>
                                <m:e>
                                  <m:sSup>
                                    <m:sSupPr>
                                      <m:ctrlPr>
                                        <a:rPr lang="hu-HU" sz="2400" i="1">
                                          <a:latin typeface="Cambria Math" panose="02040503050406030204" pitchFamily="18" charset="0"/>
                                        </a:rPr>
                                      </m:ctrlPr>
                                    </m:sSupPr>
                                    <m:e>
                                      <m:r>
                                        <a:rPr lang="hu-HU" sz="2400" i="1">
                                          <a:latin typeface="Cambria Math" panose="02040503050406030204" pitchFamily="18" charset="0"/>
                                        </a:rPr>
                                        <m:t>𝑂𝐻</m:t>
                                      </m:r>
                                    </m:e>
                                    <m:sup>
                                      <m:r>
                                        <a:rPr lang="hu-HU" sz="2400" i="1">
                                          <a:latin typeface="Cambria Math" panose="02040503050406030204" pitchFamily="18" charset="0"/>
                                        </a:rPr>
                                        <m:t>−</m:t>
                                      </m:r>
                                    </m:sup>
                                  </m:sSup>
                                </m:e>
                              </m:d>
                            </m:num>
                            <m:den>
                              <m:sSup>
                                <m:sSupPr>
                                  <m:ctrlPr>
                                    <a:rPr lang="hu-HU" sz="2400" i="1">
                                      <a:latin typeface="Cambria Math" panose="02040503050406030204" pitchFamily="18" charset="0"/>
                                    </a:rPr>
                                  </m:ctrlPr>
                                </m:sSupPr>
                                <m:e>
                                  <m:r>
                                    <a:rPr lang="hu-HU" sz="2400" i="1">
                                      <a:latin typeface="Cambria Math" panose="02040503050406030204" pitchFamily="18" charset="0"/>
                                    </a:rPr>
                                    <m:t>𝑐</m:t>
                                  </m:r>
                                </m:e>
                                <m:sup>
                                  <m:r>
                                    <a:rPr lang="hu-HU" sz="2400" i="1">
                                      <a:latin typeface="Cambria Math" panose="02040503050406030204" pitchFamily="18" charset="0"/>
                                    </a:rPr>
                                    <m:t>𝑜</m:t>
                                  </m:r>
                                </m:sup>
                              </m:sSup>
                            </m:den>
                          </m:f>
                        </m:den>
                      </m:f>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rPr>
                            <m:t>1</m:t>
                          </m:r>
                          <m:r>
                            <a:rPr lang="hu-HU" sz="2400" i="1">
                              <a:latin typeface="Cambria Math" panose="02040503050406030204" pitchFamily="18" charset="0"/>
                              <a:ea typeface="Cambria Math" panose="02040503050406030204" pitchFamily="18" charset="0"/>
                            </a:rPr>
                            <m:t>∙</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14</m:t>
                              </m:r>
                            </m:sup>
                          </m:sSup>
                        </m:num>
                        <m:den>
                          <m:r>
                            <a:rPr lang="hu-HU" sz="2400" b="0" i="1" smtClean="0">
                              <a:latin typeface="Cambria Math" panose="02040503050406030204" pitchFamily="18" charset="0"/>
                            </a:rPr>
                            <m:t>0.1000</m:t>
                          </m:r>
                        </m:den>
                      </m:f>
                      <m:r>
                        <a:rPr lang="hu-HU" sz="2400" b="0" i="1" smtClean="0">
                          <a:latin typeface="Cambria Math" panose="02040503050406030204" pitchFamily="18" charset="0"/>
                        </a:rPr>
                        <m:t>=</m:t>
                      </m:r>
                      <m:r>
                        <a:rPr lang="hu-HU" sz="2400" i="1">
                          <a:latin typeface="Cambria Math" panose="02040503050406030204" pitchFamily="18" charset="0"/>
                        </a:rPr>
                        <m:t>1</m:t>
                      </m:r>
                      <m:r>
                        <a:rPr lang="hu-HU" sz="2400" i="1">
                          <a:latin typeface="Cambria Math" panose="02040503050406030204" pitchFamily="18" charset="0"/>
                          <a:ea typeface="Cambria Math" panose="02040503050406030204" pitchFamily="18" charset="0"/>
                        </a:rPr>
                        <m:t>∙</m:t>
                      </m:r>
                      <m:sSup>
                        <m:sSupPr>
                          <m:ctrlPr>
                            <a:rPr lang="hu-HU" sz="2400" i="1" smtClean="0">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3</m:t>
                          </m:r>
                        </m:sup>
                      </m:sSup>
                      <m:r>
                        <a:rPr lang="hu-HU" sz="2400" b="0" i="1" smtClean="0">
                          <a:latin typeface="Cambria Math" panose="02040503050406030204" pitchFamily="18" charset="0"/>
                          <a:ea typeface="Cambria Math" panose="02040503050406030204" pitchFamily="18" charset="0"/>
                        </a:rPr>
                        <m:t> </m:t>
                      </m:r>
                      <m:r>
                        <m:rPr>
                          <m:sty m:val="p"/>
                        </m:rPr>
                        <a:rPr lang="hu-HU" sz="2400" b="0" i="0" smtClean="0">
                          <a:latin typeface="Cambria Math" panose="02040503050406030204" pitchFamily="18" charset="0"/>
                          <a:ea typeface="Cambria Math" panose="02040503050406030204" pitchFamily="18" charset="0"/>
                        </a:rPr>
                        <m:t>and</m:t>
                      </m:r>
                      <m:r>
                        <a:rPr lang="hu-HU" sz="2400" b="0" i="1" smtClean="0">
                          <a:latin typeface="Cambria Math" panose="02040503050406030204" pitchFamily="18" charset="0"/>
                          <a:ea typeface="Cambria Math" panose="02040503050406030204" pitchFamily="18" charset="0"/>
                        </a:rPr>
                        <m:t>  </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r>
                        <a:rPr lang="hu-HU" sz="2400" i="1">
                          <a:latin typeface="Cambria Math" panose="02040503050406030204" pitchFamily="18" charset="0"/>
                        </a:rPr>
                        <m:t>1</m:t>
                      </m:r>
                      <m:r>
                        <a:rPr lang="hu-HU" sz="2400" i="1">
                          <a:latin typeface="Cambria Math" panose="02040503050406030204" pitchFamily="18" charset="0"/>
                          <a:ea typeface="Cambria Math" panose="02040503050406030204" pitchFamily="18" charset="0"/>
                        </a:rPr>
                        <m:t>∙</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−13</m:t>
                          </m:r>
                        </m:sup>
                      </m:sSup>
                      <m:f>
                        <m:fPr>
                          <m:ctrlPr>
                            <a:rPr lang="hu-HU" sz="240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𝑚𝑜𝑙</m:t>
                          </m:r>
                        </m:num>
                        <m:den>
                          <m:sSup>
                            <m:sSupPr>
                              <m:ctrlPr>
                                <a:rPr lang="hu-HU" sz="240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𝑑𝑚</m:t>
                              </m:r>
                            </m:e>
                            <m:sup>
                              <m:r>
                                <a:rPr lang="hu-HU" sz="2400" b="0" i="1" smtClean="0">
                                  <a:latin typeface="Cambria Math" panose="02040503050406030204" pitchFamily="18" charset="0"/>
                                  <a:ea typeface="Cambria Math" panose="02040503050406030204" pitchFamily="18" charset="0"/>
                                </a:rPr>
                                <m:t>3</m:t>
                              </m:r>
                            </m:sup>
                          </m:sSup>
                        </m:den>
                      </m:f>
                    </m:oMath>
                  </m:oMathPara>
                </a14:m>
                <a:endParaRPr lang="hu-HU" sz="2400" dirty="0"/>
              </a:p>
            </p:txBody>
          </p:sp>
        </mc:Choice>
        <mc:Fallback xmlns="">
          <p:sp>
            <p:nvSpPr>
              <p:cNvPr id="5" name="Szövegdoboz 4">
                <a:extLst>
                  <a:ext uri="{FF2B5EF4-FFF2-40B4-BE49-F238E27FC236}">
                    <a16:creationId xmlns:a16="http://schemas.microsoft.com/office/drawing/2014/main" id="{9A73862B-8DCF-4066-8166-EDA8894DCDF0}"/>
                  </a:ext>
                </a:extLst>
              </p:cNvPr>
              <p:cNvSpPr txBox="1">
                <a:spLocks noRot="1" noChangeAspect="1" noMove="1" noResize="1" noEditPoints="1" noAdjustHandles="1" noChangeArrowheads="1" noChangeShapeType="1" noTextEdit="1"/>
              </p:cNvSpPr>
              <p:nvPr/>
            </p:nvSpPr>
            <p:spPr>
              <a:xfrm>
                <a:off x="1025236" y="3179618"/>
                <a:ext cx="10250883" cy="793359"/>
              </a:xfrm>
              <a:prstGeom prst="rect">
                <a:avLst/>
              </a:prstGeom>
              <a:blipFill>
                <a:blip r:embed="rId4"/>
                <a:stretch>
                  <a:fillRect/>
                </a:stretch>
              </a:blipFill>
            </p:spPr>
            <p:txBody>
              <a:bodyPr/>
              <a:lstStyle/>
              <a:p>
                <a:r>
                  <a:rPr lang="en-US">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7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4799" y="1631654"/>
            <a:ext cx="11610109" cy="5032380"/>
          </a:xfrm>
        </p:spPr>
        <p:txBody>
          <a:bodyPr>
            <a:normAutofit lnSpcReduction="10000"/>
          </a:bodyPr>
          <a:lstStyle/>
          <a:p>
            <a:r>
              <a:rPr lang="en-US" dirty="0">
                <a:latin typeface="Times New Roman" panose="02020603050405020304" pitchFamily="18" charset="0"/>
                <a:cs typeface="Times New Roman" panose="02020603050405020304" pitchFamily="18" charset="0"/>
              </a:rPr>
              <a:t>One might think that the calculation is therefore simple in the case of strong electrolytes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the case of acids, the concentration of the hydroxonium ion can be calculated from the concentration of the measured acid, and from that the pH</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From the concentration of the strong base, the concentration of the hydroxyl ion, and from this, with the help of the </a:t>
            </a:r>
            <a:r>
              <a:rPr lang="en-US" dirty="0" smtClean="0">
                <a:latin typeface="Times New Roman" panose="02020603050405020304" pitchFamily="18" charset="0"/>
                <a:cs typeface="Times New Roman" panose="02020603050405020304" pitchFamily="18" charset="0"/>
              </a:rPr>
              <a:t>ion</a:t>
            </a:r>
            <a:r>
              <a:rPr lang="hu-HU" dirty="0" smtClean="0">
                <a:latin typeface="Times New Roman" panose="02020603050405020304" pitchFamily="18" charset="0"/>
                <a:cs typeface="Times New Roman" panose="02020603050405020304" pitchFamily="18" charset="0"/>
              </a:rPr>
              <a:t>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product, that of the hydroxonium ion, and from that the </a:t>
            </a:r>
            <a:r>
              <a:rPr lang="en-US" dirty="0" smtClean="0">
                <a:latin typeface="Times New Roman" panose="02020603050405020304" pitchFamily="18" charset="0"/>
                <a:cs typeface="Times New Roman" panose="02020603050405020304" pitchFamily="18" charset="0"/>
              </a:rPr>
              <a:t>pH</a:t>
            </a:r>
            <a:r>
              <a:rPr lang="hu-HU" dirty="0" smtClean="0">
                <a:latin typeface="Times New Roman" panose="02020603050405020304" pitchFamily="18" charset="0"/>
                <a:cs typeface="Times New Roman" panose="02020603050405020304" pitchFamily="18" charset="0"/>
              </a:rPr>
              <a:t> can be calculated.</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we mix a strong acid and a base, the pH of the solution is determined by which is left after the neutralization reaction, and this amount of acid/alkali should be treated as the acid/alkali measured in the entire volume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Unfortunately, this is not true for solutions with very low concentrations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Let's look at an example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85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law of mass action</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91886" y="1825625"/>
                <a:ext cx="11538857" cy="4226832"/>
              </a:xfrm>
            </p:spPr>
            <p:txBody>
              <a:bodyPr>
                <a:normAutofit/>
              </a:bodyPr>
              <a:lstStyle/>
              <a:p>
                <a:r>
                  <a:rPr lang="en-US" dirty="0">
                    <a:latin typeface="Times New Roman" panose="02020603050405020304" pitchFamily="18" charset="0"/>
                    <a:cs typeface="Times New Roman" panose="02020603050405020304" pitchFamily="18" charset="0"/>
                  </a:rPr>
                  <a:t>Based on </a:t>
                </a:r>
                <a:r>
                  <a:rPr lang="en-US" dirty="0" err="1">
                    <a:latin typeface="Times New Roman" panose="02020603050405020304" pitchFamily="18" charset="0"/>
                    <a:cs typeface="Times New Roman" panose="02020603050405020304" pitchFamily="18" charset="0"/>
                  </a:rPr>
                  <a:t>Bertholett's</a:t>
                </a:r>
                <a:r>
                  <a:rPr lang="en-US" dirty="0">
                    <a:latin typeface="Times New Roman" panose="02020603050405020304" pitchFamily="18" charset="0"/>
                    <a:cs typeface="Times New Roman" panose="02020603050405020304" pitchFamily="18" charset="0"/>
                  </a:rPr>
                  <a:t> idea, </a:t>
                </a:r>
                <a:r>
                  <a:rPr lang="en-US" dirty="0" err="1">
                    <a:latin typeface="Times New Roman" panose="02020603050405020304" pitchFamily="18" charset="0"/>
                    <a:cs typeface="Times New Roman" panose="02020603050405020304" pitchFamily="18" charset="0"/>
                  </a:rPr>
                  <a:t>Guldberg</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Waage</a:t>
                </a:r>
                <a:r>
                  <a:rPr lang="en-US" dirty="0">
                    <a:latin typeface="Times New Roman" panose="02020603050405020304" pitchFamily="18" charset="0"/>
                    <a:cs typeface="Times New Roman" panose="02020603050405020304" pitchFamily="18" charset="0"/>
                  </a:rPr>
                  <a:t> hypothesized that equilibrium is a consequence of the fact that if the reaction takes place at the same rate in both directions, equilibrium is reached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equations written for the rate of the reactions were closely related to the stoichiometry of the equilibrium </a:t>
                </a:r>
                <a:r>
                  <a:rPr lang="en-US" dirty="0" smtClean="0">
                    <a:latin typeface="Times New Roman" panose="02020603050405020304" pitchFamily="18" charset="0"/>
                    <a:cs typeface="Times New Roman" panose="02020603050405020304" pitchFamily="18" charset="0"/>
                  </a:rPr>
                  <a:t>reaction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For instance, rates of </a:t>
                </a:r>
                <a:r>
                  <a:rPr lang="hu-HU" i="1" dirty="0" smtClean="0">
                    <a:latin typeface="Times New Roman" panose="02020603050405020304" pitchFamily="18" charset="0"/>
                    <a:cs typeface="Times New Roman" panose="02020603050405020304" pitchFamily="18" charset="0"/>
                  </a:rPr>
                  <a:t>aA </a:t>
                </a:r>
                <a:r>
                  <a:rPr lang="hu-HU" i="1" dirty="0">
                    <a:latin typeface="Times New Roman" panose="02020603050405020304" pitchFamily="18" charset="0"/>
                    <a:cs typeface="Times New Roman" panose="02020603050405020304" pitchFamily="18" charset="0"/>
                  </a:rPr>
                  <a:t>+ bB +...+lL </a:t>
                </a:r>
                <a14:m>
                  <m:oMath xmlns:m="http://schemas.openxmlformats.org/officeDocument/2006/math">
                    <m:r>
                      <a:rPr lang="hu-HU"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hu-HU" i="1" dirty="0">
                    <a:latin typeface="Times New Roman" panose="02020603050405020304" pitchFamily="18" charset="0"/>
                    <a:cs typeface="Times New Roman" panose="02020603050405020304" pitchFamily="18" charset="0"/>
                  </a:rPr>
                  <a:t> pP + qQ +...+zZ</a:t>
                </a:r>
                <a:r>
                  <a:rPr lang="hu-H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reaction</a:t>
                </a:r>
                <a:endParaRPr lang="hu-HU"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For one </a:t>
                </a:r>
                <a:r>
                  <a:rPr lang="en-US" dirty="0" err="1" smtClean="0">
                    <a:latin typeface="Times New Roman" panose="02020603050405020304" pitchFamily="18" charset="0"/>
                    <a:cs typeface="Times New Roman" panose="02020603050405020304" pitchFamily="18" charset="0"/>
                  </a:rPr>
                  <a:t>wa</a:t>
                </a:r>
                <a:r>
                  <a:rPr lang="hu-HU" dirty="0" smtClean="0">
                    <a:latin typeface="Times New Roman" panose="02020603050405020304" pitchFamily="18" charset="0"/>
                    <a:cs typeface="Times New Roman" panose="02020603050405020304" pitchFamily="18" charset="0"/>
                  </a:rPr>
                  <a:t>y: </a:t>
                </a:r>
                <a14:m>
                  <m:oMath xmlns:m="http://schemas.openxmlformats.org/officeDocument/2006/math">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𝑣</m:t>
                        </m:r>
                      </m:e>
                      <m: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hu-HU" b="0" i="1" smtClean="0">
                        <a:latin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𝑘</m:t>
                        </m:r>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hu-HU"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b="0"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𝐴</m:t>
                        </m:r>
                      </m:sub>
                      <m:sup>
                        <m:r>
                          <a:rPr lang="hu-HU" b="0" i="1" smtClean="0">
                            <a:latin typeface="Cambria Math" panose="02040503050406030204" pitchFamily="18" charset="0"/>
                            <a:cs typeface="Times New Roman" panose="02020603050405020304" pitchFamily="18" charset="0"/>
                          </a:rPr>
                          <m:t>𝑎</m:t>
                        </m:r>
                      </m:sup>
                    </m:sSubSup>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i="1">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𝐵</m:t>
                        </m:r>
                      </m:sub>
                      <m:sup>
                        <m:r>
                          <a:rPr lang="hu-HU" b="0" i="1" smtClean="0">
                            <a:latin typeface="Cambria Math" panose="02040503050406030204" pitchFamily="18" charset="0"/>
                            <a:cs typeface="Times New Roman" panose="02020603050405020304" pitchFamily="18" charset="0"/>
                          </a:rPr>
                          <m:t>𝑏</m:t>
                        </m:r>
                      </m:sup>
                    </m:sSubSup>
                    <m:r>
                      <a:rPr lang="hu-HU"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i="1">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𝐿</m:t>
                        </m:r>
                      </m:sub>
                      <m:sup>
                        <m:r>
                          <a:rPr lang="hu-HU" b="0" i="1" smtClean="0">
                            <a:latin typeface="Cambria Math" panose="02040503050406030204" pitchFamily="18" charset="0"/>
                            <a:cs typeface="Times New Roman" panose="02020603050405020304" pitchFamily="18" charset="0"/>
                          </a:rPr>
                          <m:t>𝑙</m:t>
                        </m:r>
                      </m:sup>
                    </m:sSubSup>
                  </m:oMath>
                </a14:m>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For the opposite way: </a:t>
                </a:r>
                <a14:m>
                  <m:oMath xmlns:m="http://schemas.openxmlformats.org/officeDocument/2006/math">
                    <m:sSub>
                      <m:sSubPr>
                        <m:ctrlPr>
                          <a:rPr lang="hu-HU" i="1">
                            <a:latin typeface="Cambria Math" panose="02040503050406030204" pitchFamily="18" charset="0"/>
                            <a:cs typeface="Times New Roman" panose="02020603050405020304" pitchFamily="18" charset="0"/>
                          </a:rPr>
                        </m:ctrlPr>
                      </m:sSubPr>
                      <m:e>
                        <m:r>
                          <a:rPr lang="hu-HU" i="1">
                            <a:latin typeface="Cambria Math" panose="02040503050406030204" pitchFamily="18" charset="0"/>
                            <a:cs typeface="Times New Roman" panose="02020603050405020304" pitchFamily="18" charset="0"/>
                          </a:rPr>
                          <m:t>𝑣</m:t>
                        </m:r>
                      </m:e>
                      <m: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hu-HU" i="1">
                        <a:latin typeface="Cambria Math" panose="02040503050406030204" pitchFamily="18" charset="0"/>
                        <a:cs typeface="Times New Roman" panose="02020603050405020304" pitchFamily="18" charset="0"/>
                      </a:rPr>
                      <m:t>=</m:t>
                    </m:r>
                    <m:sSub>
                      <m:sSubPr>
                        <m:ctrlPr>
                          <a:rPr lang="hu-HU" i="1">
                            <a:latin typeface="Cambria Math" panose="02040503050406030204" pitchFamily="18" charset="0"/>
                            <a:cs typeface="Times New Roman" panose="02020603050405020304" pitchFamily="18" charset="0"/>
                          </a:rPr>
                        </m:ctrlPr>
                      </m:sSubPr>
                      <m:e>
                        <m:r>
                          <a:rPr lang="hu-HU" i="1">
                            <a:latin typeface="Cambria Math" panose="02040503050406030204" pitchFamily="18" charset="0"/>
                            <a:cs typeface="Times New Roman" panose="02020603050405020304" pitchFamily="18" charset="0"/>
                          </a:rPr>
                          <m:t>𝑘</m:t>
                        </m:r>
                      </m:e>
                      <m: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hu-HU"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i="1">
                            <a:latin typeface="Cambria Math" panose="02040503050406030204" pitchFamily="18" charset="0"/>
                            <a:cs typeface="Times New Roman" panose="02020603050405020304" pitchFamily="18" charset="0"/>
                          </a:rPr>
                        </m:ctrlPr>
                      </m:sSubSupPr>
                      <m:e>
                        <m:r>
                          <a:rPr lang="hu-HU" i="1">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𝑃</m:t>
                        </m:r>
                      </m:sub>
                      <m:sup>
                        <m:r>
                          <a:rPr lang="hu-HU" b="0" i="1" smtClean="0">
                            <a:latin typeface="Cambria Math" panose="02040503050406030204" pitchFamily="18" charset="0"/>
                            <a:cs typeface="Times New Roman" panose="02020603050405020304" pitchFamily="18" charset="0"/>
                          </a:rPr>
                          <m:t>𝑝</m:t>
                        </m:r>
                      </m:sup>
                    </m:sSubSup>
                    <m:r>
                      <a:rPr lang="hu-HU"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i="1">
                            <a:latin typeface="Cambria Math" panose="02040503050406030204" pitchFamily="18" charset="0"/>
                            <a:cs typeface="Times New Roman" panose="02020603050405020304" pitchFamily="18" charset="0"/>
                          </a:rPr>
                        </m:ctrlPr>
                      </m:sSubSupPr>
                      <m:e>
                        <m:r>
                          <a:rPr lang="hu-HU" i="1">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𝑄</m:t>
                        </m:r>
                      </m:sub>
                      <m:sup>
                        <m:r>
                          <a:rPr lang="hu-HU" b="0" i="1" smtClean="0">
                            <a:latin typeface="Cambria Math" panose="02040503050406030204" pitchFamily="18" charset="0"/>
                            <a:cs typeface="Times New Roman" panose="02020603050405020304" pitchFamily="18" charset="0"/>
                          </a:rPr>
                          <m:t>𝑞</m:t>
                        </m:r>
                      </m:sup>
                    </m:sSubSup>
                    <m:r>
                      <a:rPr lang="hu-HU"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i="1">
                            <a:latin typeface="Cambria Math" panose="02040503050406030204" pitchFamily="18" charset="0"/>
                            <a:cs typeface="Times New Roman" panose="02020603050405020304" pitchFamily="18" charset="0"/>
                          </a:rPr>
                        </m:ctrlPr>
                      </m:sSubSupPr>
                      <m:e>
                        <m:r>
                          <a:rPr lang="hu-HU" i="1">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𝑍</m:t>
                        </m:r>
                      </m:sub>
                      <m:sup>
                        <m:r>
                          <a:rPr lang="hu-HU" b="0" i="1" smtClean="0">
                            <a:latin typeface="Cambria Math" panose="02040503050406030204" pitchFamily="18" charset="0"/>
                            <a:cs typeface="Times New Roman" panose="02020603050405020304" pitchFamily="18" charset="0"/>
                          </a:rPr>
                          <m:t>𝑧</m:t>
                        </m:r>
                      </m:sup>
                    </m:sSubSup>
                  </m:oMath>
                </a14:m>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At equilibrium, </a:t>
                </a:r>
                <a14:m>
                  <m:oMath xmlns:m="http://schemas.openxmlformats.org/officeDocument/2006/math">
                    <m:sSub>
                      <m:sSubPr>
                        <m:ctrlPr>
                          <a:rPr lang="hu-HU" i="1">
                            <a:latin typeface="Cambria Math" panose="02040503050406030204" pitchFamily="18" charset="0"/>
                            <a:cs typeface="Times New Roman" panose="02020603050405020304" pitchFamily="18" charset="0"/>
                          </a:rPr>
                        </m:ctrlPr>
                      </m:sSubPr>
                      <m:e>
                        <m:r>
                          <a:rPr lang="hu-HU" i="1">
                            <a:latin typeface="Cambria Math" panose="02040503050406030204" pitchFamily="18" charset="0"/>
                            <a:cs typeface="Times New Roman" panose="02020603050405020304" pitchFamily="18" charset="0"/>
                          </a:rPr>
                          <m:t>𝑣</m:t>
                        </m:r>
                      </m:e>
                      <m: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hu-HU" i="1">
                        <a:latin typeface="Cambria Math" panose="02040503050406030204" pitchFamily="18" charset="0"/>
                        <a:cs typeface="Times New Roman" panose="02020603050405020304" pitchFamily="18" charset="0"/>
                      </a:rPr>
                      <m:t>=</m:t>
                    </m:r>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𝑣</m:t>
                        </m:r>
                      </m:e>
                      <m: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the equilibrium constant is:</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91886" y="1825625"/>
                <a:ext cx="11538857" cy="4226832"/>
              </a:xfrm>
              <a:blipFill>
                <a:blip r:embed="rId3"/>
                <a:stretch>
                  <a:fillRect l="-951" t="-24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5F22DD3-BA24-4CC0-A2EE-2E4C2C05B999}"/>
                  </a:ext>
                </a:extLst>
              </p:cNvPr>
              <p:cNvSpPr txBox="1"/>
              <p:nvPr/>
            </p:nvSpPr>
            <p:spPr>
              <a:xfrm>
                <a:off x="3810000" y="5629286"/>
                <a:ext cx="3611309" cy="10400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𝐾</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𝑘</m:t>
                              </m:r>
                            </m:e>
                            <m:sub>
                              <m:r>
                                <a:rPr lang="hu-HU" sz="2800" i="1">
                                  <a:latin typeface="Cambria Math" panose="02040503050406030204" pitchFamily="18" charset="0"/>
                                  <a:ea typeface="Cambria Math" panose="02040503050406030204" pitchFamily="18" charset="0"/>
                                </a:rPr>
                                <m:t>⇀</m:t>
                              </m:r>
                            </m:sub>
                          </m:sSub>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𝑘</m:t>
                              </m:r>
                            </m:e>
                            <m:sub>
                              <m:r>
                                <a:rPr lang="hu-HU" sz="2800" i="1">
                                  <a:latin typeface="Cambria Math" panose="02040503050406030204" pitchFamily="18" charset="0"/>
                                  <a:ea typeface="Cambria Math" panose="02040503050406030204" pitchFamily="18" charset="0"/>
                                </a:rPr>
                                <m:t>↽</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𝑃</m:t>
                              </m:r>
                            </m:sub>
                            <m:sup>
                              <m:r>
                                <a:rPr lang="hu-HU" sz="2800" i="1">
                                  <a:latin typeface="Cambria Math" panose="02040503050406030204" pitchFamily="18" charset="0"/>
                                  <a:cs typeface="Times New Roman" panose="02020603050405020304" pitchFamily="18" charset="0"/>
                                </a:rPr>
                                <m:t>𝑝</m:t>
                              </m:r>
                            </m:sup>
                          </m:sSubSup>
                          <m:r>
                            <a:rPr lang="hu-HU" sz="28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𝑄</m:t>
                              </m:r>
                            </m:sub>
                            <m:sup>
                              <m:r>
                                <a:rPr lang="hu-HU" sz="2800" i="1">
                                  <a:latin typeface="Cambria Math" panose="02040503050406030204" pitchFamily="18" charset="0"/>
                                  <a:cs typeface="Times New Roman" panose="02020603050405020304" pitchFamily="18" charset="0"/>
                                </a:rPr>
                                <m:t>𝑞</m:t>
                              </m:r>
                            </m:sup>
                          </m:sSubSup>
                          <m:r>
                            <a:rPr lang="hu-HU" sz="28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𝑍</m:t>
                              </m:r>
                            </m:sub>
                            <m:sup>
                              <m:r>
                                <a:rPr lang="hu-HU" sz="2800" i="1">
                                  <a:latin typeface="Cambria Math" panose="02040503050406030204" pitchFamily="18" charset="0"/>
                                  <a:cs typeface="Times New Roman" panose="02020603050405020304" pitchFamily="18" charset="0"/>
                                </a:rPr>
                                <m:t>𝑧</m:t>
                              </m:r>
                            </m:sup>
                          </m:sSubSup>
                        </m:num>
                        <m:den>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𝐴</m:t>
                              </m:r>
                            </m:sub>
                            <m:sup>
                              <m:r>
                                <a:rPr lang="hu-HU" sz="2800" i="1">
                                  <a:latin typeface="Cambria Math" panose="02040503050406030204" pitchFamily="18" charset="0"/>
                                  <a:cs typeface="Times New Roman" panose="02020603050405020304" pitchFamily="18" charset="0"/>
                                </a:rPr>
                                <m:t>𝑎</m:t>
                              </m:r>
                            </m:sup>
                          </m:sSubSup>
                          <m:r>
                            <a:rPr lang="hu-HU" sz="28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𝐵</m:t>
                              </m:r>
                            </m:sub>
                            <m:sup>
                              <m:r>
                                <a:rPr lang="hu-HU" sz="2800" i="1">
                                  <a:latin typeface="Cambria Math" panose="02040503050406030204" pitchFamily="18" charset="0"/>
                                  <a:cs typeface="Times New Roman" panose="02020603050405020304" pitchFamily="18" charset="0"/>
                                </a:rPr>
                                <m:t>𝑏</m:t>
                              </m:r>
                            </m:sup>
                          </m:sSubSup>
                          <m:r>
                            <a:rPr lang="hu-HU" sz="28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𝐿</m:t>
                              </m:r>
                            </m:sub>
                            <m:sup>
                              <m:r>
                                <a:rPr lang="hu-HU" sz="2800" i="1">
                                  <a:latin typeface="Cambria Math" panose="02040503050406030204" pitchFamily="18" charset="0"/>
                                  <a:cs typeface="Times New Roman" panose="02020603050405020304" pitchFamily="18" charset="0"/>
                                </a:rPr>
                                <m:t>𝑙</m:t>
                              </m:r>
                            </m:sup>
                          </m:sSubSup>
                        </m:den>
                      </m:f>
                    </m:oMath>
                  </m:oMathPara>
                </a14:m>
                <a:endParaRPr lang="hu-HU" sz="2800" dirty="0"/>
              </a:p>
            </p:txBody>
          </p:sp>
        </mc:Choice>
        <mc:Fallback xmlns="">
          <p:sp>
            <p:nvSpPr>
              <p:cNvPr id="4" name="Szövegdoboz 3">
                <a:extLst>
                  <a:ext uri="{FF2B5EF4-FFF2-40B4-BE49-F238E27FC236}">
                    <a16:creationId xmlns:a16="http://schemas.microsoft.com/office/drawing/2014/main" id="{F5F22DD3-BA24-4CC0-A2EE-2E4C2C05B999}"/>
                  </a:ext>
                </a:extLst>
              </p:cNvPr>
              <p:cNvSpPr txBox="1">
                <a:spLocks noRot="1" noChangeAspect="1" noMove="1" noResize="1" noEditPoints="1" noAdjustHandles="1" noChangeArrowheads="1" noChangeShapeType="1" noTextEdit="1"/>
              </p:cNvSpPr>
              <p:nvPr/>
            </p:nvSpPr>
            <p:spPr>
              <a:xfrm>
                <a:off x="3810000" y="5629286"/>
                <a:ext cx="3611309" cy="1040028"/>
              </a:xfrm>
              <a:prstGeom prst="rect">
                <a:avLst/>
              </a:prstGeom>
              <a:blipFill>
                <a:blip r:embed="rId4"/>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25167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anim calcmode="lin" valueType="num">
                                      <p:cBhvr>
                                        <p:cTn id="38" dur="2000" fill="hold"/>
                                        <p:tgtEl>
                                          <p:spTgt spid="4"/>
                                        </p:tgtEl>
                                        <p:attrNameLst>
                                          <p:attrName>ppt_w</p:attrName>
                                        </p:attrNameLst>
                                      </p:cBhvr>
                                      <p:tavLst>
                                        <p:tav tm="0" fmla="#ppt_w*sin(2.5*pi*$)">
                                          <p:val>
                                            <p:fltVal val="0"/>
                                          </p:val>
                                        </p:tav>
                                        <p:tav tm="100000">
                                          <p:val>
                                            <p:fltVal val="1"/>
                                          </p:val>
                                        </p:tav>
                                      </p:tavLst>
                                    </p:anim>
                                    <p:anim calcmode="lin" valueType="num">
                                      <p:cBhvr>
                                        <p:cTn id="3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529" y="1645509"/>
                <a:ext cx="11720946" cy="5046235"/>
              </a:xfrm>
            </p:spPr>
            <p:txBody>
              <a:bodyPr>
                <a:normAutofit/>
              </a:bodyPr>
              <a:lstStyle/>
              <a:p>
                <a:r>
                  <a:rPr lang="hu-HU" dirty="0" smtClean="0">
                    <a:latin typeface="Times New Roman" panose="02020603050405020304" pitchFamily="18" charset="0"/>
                    <a:cs typeface="Times New Roman" panose="02020603050405020304" pitchFamily="18" charset="0"/>
                  </a:rPr>
                  <a:t>What is the pH of </a:t>
                </a:r>
                <a:r>
                  <a:rPr lang="hu-HU" i="1" dirty="0">
                    <a:latin typeface="Times New Roman" panose="02020603050405020304" pitchFamily="18" charset="0"/>
                    <a:cs typeface="Times New Roman" panose="02020603050405020304" pitchFamily="18" charset="0"/>
                  </a:rPr>
                  <a:t>c=5·10</a:t>
                </a:r>
                <a:r>
                  <a:rPr lang="hu-HU" i="1" baseline="30000" dirty="0">
                    <a:latin typeface="Times New Roman" panose="02020603050405020304" pitchFamily="18" charset="0"/>
                    <a:cs typeface="Times New Roman" panose="02020603050405020304" pitchFamily="18" charset="0"/>
                  </a:rPr>
                  <a:t>-9</a:t>
                </a:r>
                <a:r>
                  <a:rPr lang="hu-HU" i="1" dirty="0">
                    <a:latin typeface="Times New Roman" panose="02020603050405020304" pitchFamily="18" charset="0"/>
                    <a:cs typeface="Times New Roman" panose="02020603050405020304" pitchFamily="18" charset="0"/>
                  </a:rPr>
                  <a:t>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concentration H</a:t>
                </a:r>
                <a:r>
                  <a:rPr lang="hu-HU" baseline="-25000" dirty="0" smtClean="0">
                    <a:latin typeface="Times New Roman" panose="02020603050405020304" pitchFamily="18" charset="0"/>
                    <a:cs typeface="Times New Roman" panose="02020603050405020304" pitchFamily="18" charset="0"/>
                  </a:rPr>
                  <a:t>2</a:t>
                </a:r>
                <a:r>
                  <a:rPr lang="hu-HU" dirty="0" smtClean="0">
                    <a:latin typeface="Times New Roman" panose="02020603050405020304" pitchFamily="18" charset="0"/>
                    <a:cs typeface="Times New Roman" panose="02020603050405020304" pitchFamily="18" charset="0"/>
                  </a:rPr>
                  <a:t>SO</a:t>
                </a:r>
                <a:r>
                  <a:rPr lang="hu-HU" baseline="-25000" dirty="0" smtClean="0">
                    <a:latin typeface="Times New Roman" panose="02020603050405020304" pitchFamily="18" charset="0"/>
                    <a:cs typeface="Times New Roman" panose="02020603050405020304" pitchFamily="18" charset="0"/>
                  </a:rPr>
                  <a:t>4</a:t>
                </a:r>
                <a:r>
                  <a:rPr lang="hu-HU" dirty="0" smtClean="0">
                    <a:latin typeface="Times New Roman" panose="02020603050405020304" pitchFamily="18" charset="0"/>
                    <a:cs typeface="Times New Roman" panose="02020603050405020304" pitchFamily="18" charset="0"/>
                  </a:rPr>
                  <a:t> solution?</a:t>
                </a:r>
                <a:endParaRPr lang="hu-HU" dirty="0">
                  <a:latin typeface="Times New Roman" panose="02020603050405020304" pitchFamily="18" charset="0"/>
                  <a:cs typeface="Times New Roman" panose="02020603050405020304" pitchFamily="18" charset="0"/>
                </a:endParaRPr>
              </a:p>
              <a:p>
                <a:pPr lvl="1"/>
                <a14:m>
                  <m:oMath xmlns:m="http://schemas.openxmlformats.org/officeDocument/2006/math">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𝐻</m:t>
                        </m:r>
                      </m:e>
                      <m:sub>
                        <m:r>
                          <a:rPr lang="hu-HU" b="0" i="1" smtClean="0">
                            <a:latin typeface="Cambria Math" panose="02040503050406030204" pitchFamily="18" charset="0"/>
                            <a:cs typeface="Times New Roman" panose="02020603050405020304" pitchFamily="18" charset="0"/>
                          </a:rPr>
                          <m:t>2</m:t>
                        </m:r>
                      </m:sub>
                    </m:sSub>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𝑆𝑂</m:t>
                        </m:r>
                      </m:e>
                      <m:sub>
                        <m:r>
                          <a:rPr lang="hu-HU" b="0" i="1" smtClean="0">
                            <a:latin typeface="Cambria Math" panose="02040503050406030204" pitchFamily="18" charset="0"/>
                            <a:cs typeface="Times New Roman" panose="02020603050405020304" pitchFamily="18" charset="0"/>
                          </a:rPr>
                          <m:t>4</m:t>
                        </m:r>
                      </m:sub>
                    </m:sSub>
                    <m:r>
                      <a:rPr lang="hu-HU" b="0" i="1" smtClean="0">
                        <a:latin typeface="Cambria Math" panose="02040503050406030204" pitchFamily="18" charset="0"/>
                        <a:cs typeface="Times New Roman" panose="02020603050405020304" pitchFamily="18" charset="0"/>
                      </a:rPr>
                      <m:t>+2</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𝐻</m:t>
                        </m:r>
                      </m:e>
                      <m:sub>
                        <m:r>
                          <a:rPr lang="hu-HU" b="0" i="1" smtClean="0">
                            <a:latin typeface="Cambria Math" panose="02040503050406030204" pitchFamily="18" charset="0"/>
                            <a:cs typeface="Times New Roman" panose="02020603050405020304" pitchFamily="18" charset="0"/>
                          </a:rPr>
                          <m:t>2</m:t>
                        </m:r>
                      </m:sub>
                    </m:sSub>
                    <m:r>
                      <a:rPr lang="hu-HU" b="0" i="1" smtClean="0">
                        <a:latin typeface="Cambria Math" panose="02040503050406030204" pitchFamily="18" charset="0"/>
                        <a:cs typeface="Times New Roman" panose="02020603050405020304" pitchFamily="18" charset="0"/>
                      </a:rPr>
                      <m:t>𝑂</m:t>
                    </m:r>
                    <m:r>
                      <a:rPr lang="hu-HU" b="0" i="1" smtClean="0">
                        <a:latin typeface="Cambria Math" panose="02040503050406030204" pitchFamily="18" charset="0"/>
                        <a:cs typeface="Times New Roman" panose="02020603050405020304" pitchFamily="18" charset="0"/>
                      </a:rPr>
                      <m:t>=2</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𝐻</m:t>
                        </m:r>
                      </m:e>
                      <m:sub>
                        <m:r>
                          <a:rPr lang="hu-HU" b="0" i="1" smtClean="0">
                            <a:latin typeface="Cambria Math" panose="02040503050406030204" pitchFamily="18" charset="0"/>
                            <a:cs typeface="Times New Roman" panose="02020603050405020304" pitchFamily="18" charset="0"/>
                          </a:rPr>
                          <m:t>3</m:t>
                        </m:r>
                      </m:sub>
                    </m:sSub>
                    <m:sSup>
                      <m:sSupPr>
                        <m:ctrlPr>
                          <a:rPr lang="hu-HU" b="0"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𝑂</m:t>
                        </m:r>
                      </m:e>
                      <m:sup>
                        <m:r>
                          <a:rPr lang="hu-HU" b="0" i="1" smtClean="0">
                            <a:latin typeface="Cambria Math" panose="02040503050406030204" pitchFamily="18" charset="0"/>
                            <a:cs typeface="Times New Roman" panose="02020603050405020304" pitchFamily="18" charset="0"/>
                          </a:rPr>
                          <m:t>+</m:t>
                        </m:r>
                      </m:sup>
                    </m:sSup>
                    <m:r>
                      <a:rPr lang="hu-HU" b="0" i="1" smtClean="0">
                        <a:latin typeface="Cambria Math" panose="02040503050406030204" pitchFamily="18" charset="0"/>
                        <a:cs typeface="Times New Roman" panose="02020603050405020304" pitchFamily="18" charset="0"/>
                      </a:rPr>
                      <m:t>+</m:t>
                    </m:r>
                    <m:sSubSup>
                      <m:sSubSupPr>
                        <m:ctrlPr>
                          <a:rPr lang="hu-HU" b="0"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𝑆𝑂</m:t>
                        </m:r>
                      </m:e>
                      <m:sub>
                        <m:r>
                          <a:rPr lang="hu-HU" b="0" i="1" smtClean="0">
                            <a:latin typeface="Cambria Math" panose="02040503050406030204" pitchFamily="18" charset="0"/>
                            <a:cs typeface="Times New Roman" panose="02020603050405020304" pitchFamily="18" charset="0"/>
                          </a:rPr>
                          <m:t>4</m:t>
                        </m:r>
                      </m:sub>
                      <m:sup>
                        <m:r>
                          <a:rPr lang="hu-HU" b="0" i="1" smtClean="0">
                            <a:latin typeface="Cambria Math" panose="02040503050406030204" pitchFamily="18" charset="0"/>
                            <a:cs typeface="Times New Roman" panose="02020603050405020304" pitchFamily="18" charset="0"/>
                          </a:rPr>
                          <m:t>2−</m:t>
                        </m:r>
                      </m:sup>
                    </m:sSubSup>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ased </a:t>
                </a:r>
                <a:r>
                  <a:rPr lang="en-US" dirty="0">
                    <a:latin typeface="Times New Roman" panose="02020603050405020304" pitchFamily="18" charset="0"/>
                    <a:cs typeface="Times New Roman" panose="02020603050405020304" pitchFamily="18" charset="0"/>
                  </a:rPr>
                  <a:t>on </a:t>
                </a:r>
                <a:r>
                  <a:rPr lang="en-US" dirty="0" err="1" smtClean="0">
                    <a:latin typeface="Times New Roman" panose="02020603050405020304" pitchFamily="18" charset="0"/>
                    <a:cs typeface="Times New Roman" panose="02020603050405020304" pitchFamily="18" charset="0"/>
                  </a:rPr>
                  <a:t>th</a:t>
                </a:r>
                <a:r>
                  <a:rPr lang="hu-HU" dirty="0" smtClean="0">
                    <a:latin typeface="Times New Roman" panose="02020603050405020304" pitchFamily="18" charset="0"/>
                    <a:cs typeface="Times New Roman" panose="02020603050405020304" pitchFamily="18" charset="0"/>
                  </a:rPr>
                  <a:t>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equation, the hydroxonium ion concentration resulting from the dissociation of sulfuric acid in the </a:t>
                </a:r>
                <a:r>
                  <a:rPr lang="en-US" dirty="0" smtClean="0">
                    <a:latin typeface="Times New Roman" panose="02020603050405020304" pitchFamily="18" charset="0"/>
                    <a:cs typeface="Times New Roman" panose="02020603050405020304" pitchFamily="18" charset="0"/>
                  </a:rPr>
                  <a:t>solution</a:t>
                </a:r>
                <a:r>
                  <a:rPr lang="hu-HU" dirty="0" smtClean="0">
                    <a:latin typeface="Times New Roman" panose="02020603050405020304" pitchFamily="18" charset="0"/>
                    <a:cs typeface="Times New Roman" panose="02020603050405020304" pitchFamily="18" charset="0"/>
                  </a:rPr>
                  <a:t> should be </a:t>
                </a:r>
                <a:r>
                  <a:rPr lang="hu-HU" i="1" dirty="0" smtClean="0">
                    <a:latin typeface="Times New Roman" panose="02020603050405020304" pitchFamily="18" charset="0"/>
                    <a:cs typeface="Times New Roman" panose="02020603050405020304" pitchFamily="18" charset="0"/>
                  </a:rPr>
                  <a:t>2·c,</a:t>
                </a:r>
                <a:r>
                  <a:rPr lang="hu-HU" dirty="0" smtClean="0">
                    <a:latin typeface="Times New Roman" panose="02020603050405020304" pitchFamily="18" charset="0"/>
                    <a:cs typeface="Times New Roman" panose="02020603050405020304" pitchFamily="18" charset="0"/>
                  </a:rPr>
                  <a:t> so </a:t>
                </a:r>
                <a:r>
                  <a:rPr lang="hu-HU" i="1" dirty="0">
                    <a:latin typeface="Times New Roman" panose="02020603050405020304" pitchFamily="18" charset="0"/>
                    <a:cs typeface="Times New Roman" panose="02020603050405020304" pitchFamily="18" charset="0"/>
                  </a:rPr>
                  <a:t>2·(5·10</a:t>
                </a:r>
                <a:r>
                  <a:rPr lang="hu-HU" i="1" baseline="30000" dirty="0">
                    <a:latin typeface="Times New Roman" panose="02020603050405020304" pitchFamily="18" charset="0"/>
                    <a:cs typeface="Times New Roman" panose="02020603050405020304" pitchFamily="18" charset="0"/>
                  </a:rPr>
                  <a:t>-9</a:t>
                </a:r>
                <a:r>
                  <a:rPr lang="hu-HU" i="1" dirty="0">
                    <a:latin typeface="Times New Roman" panose="02020603050405020304" pitchFamily="18" charset="0"/>
                    <a:cs typeface="Times New Roman" panose="02020603050405020304" pitchFamily="18" charset="0"/>
                  </a:rPr>
                  <a:t>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1·10</a:t>
                </a:r>
                <a:r>
                  <a:rPr lang="hu-HU" i="1" baseline="30000" dirty="0" smtClean="0">
                    <a:latin typeface="Times New Roman" panose="02020603050405020304" pitchFamily="18" charset="0"/>
                    <a:cs typeface="Times New Roman" panose="02020603050405020304" pitchFamily="18" charset="0"/>
                  </a:rPr>
                  <a:t>-8</a:t>
                </a:r>
                <a:r>
                  <a:rPr lang="hu-HU" i="1" dirty="0" smtClean="0">
                    <a:latin typeface="Times New Roman" panose="02020603050405020304" pitchFamily="18" charset="0"/>
                    <a:cs typeface="Times New Roman" panose="02020603050405020304" pitchFamily="18" charset="0"/>
                  </a:rPr>
                  <a:t>mol/dm</a:t>
                </a:r>
                <a:r>
                  <a:rPr lang="hu-HU" i="1"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F</a:t>
                </a:r>
                <a:r>
                  <a:rPr lang="en-US" dirty="0" err="1" smtClean="0">
                    <a:latin typeface="Times New Roman" panose="02020603050405020304" pitchFamily="18" charset="0"/>
                    <a:cs typeface="Times New Roman" panose="02020603050405020304" pitchFamily="18" charset="0"/>
                  </a:rPr>
                  <a:t>ollowing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previous rule,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pH of the </a:t>
                </a:r>
                <a:r>
                  <a:rPr lang="en-US" dirty="0" smtClean="0">
                    <a:latin typeface="Times New Roman" panose="02020603050405020304" pitchFamily="18" charset="0"/>
                    <a:cs typeface="Times New Roman" panose="02020603050405020304" pitchFamily="18" charset="0"/>
                  </a:rPr>
                  <a:t>solution</a:t>
                </a:r>
                <a:r>
                  <a:rPr lang="hu-HU" dirty="0" smtClean="0">
                    <a:latin typeface="Times New Roman" panose="02020603050405020304" pitchFamily="18" charset="0"/>
                    <a:cs typeface="Times New Roman" panose="02020603050405020304" pitchFamily="18" charset="0"/>
                  </a:rPr>
                  <a:t> is </a:t>
                </a:r>
                <a:r>
                  <a:rPr lang="hu-HU" i="1" dirty="0">
                    <a:latin typeface="Times New Roman" panose="02020603050405020304" pitchFamily="18" charset="0"/>
                    <a:cs typeface="Times New Roman" panose="02020603050405020304" pitchFamily="18" charset="0"/>
                  </a:rPr>
                  <a:t>–log10(1·10</a:t>
                </a:r>
                <a:r>
                  <a:rPr lang="hu-HU" i="1" baseline="30000" dirty="0">
                    <a:latin typeface="Times New Roman" panose="02020603050405020304" pitchFamily="18" charset="0"/>
                    <a:cs typeface="Times New Roman" panose="02020603050405020304" pitchFamily="18" charset="0"/>
                  </a:rPr>
                  <a:t>-8</a:t>
                </a:r>
                <a:r>
                  <a:rPr lang="hu-HU" i="1"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8,00</a:t>
                </a:r>
                <a:r>
                  <a:rPr lang="hu-HU" dirty="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This, on the other hand, would mean an alkaline solution,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we </a:t>
                </a:r>
                <a:r>
                  <a:rPr lang="hu-HU" dirty="0" smtClean="0">
                    <a:latin typeface="Times New Roman" panose="02020603050405020304" pitchFamily="18" charset="0"/>
                    <a:cs typeface="Times New Roman" panose="02020603050405020304" pitchFamily="18" charset="0"/>
                  </a:rPr>
                  <a:t>largely </a:t>
                </a:r>
                <a:r>
                  <a:rPr lang="en-US" dirty="0" smtClean="0">
                    <a:latin typeface="Times New Roman" panose="02020603050405020304" pitchFamily="18" charset="0"/>
                    <a:cs typeface="Times New Roman" panose="02020603050405020304" pitchFamily="18" charset="0"/>
                  </a:rPr>
                  <a:t>dilute </a:t>
                </a:r>
                <a:r>
                  <a:rPr lang="en-US" dirty="0">
                    <a:latin typeface="Times New Roman" panose="02020603050405020304" pitchFamily="18" charset="0"/>
                    <a:cs typeface="Times New Roman" panose="02020603050405020304" pitchFamily="18" charset="0"/>
                  </a:rPr>
                  <a:t>an </a:t>
                </a:r>
                <a:r>
                  <a:rPr lang="en-US" dirty="0" smtClean="0">
                    <a:latin typeface="Times New Roman" panose="02020603050405020304" pitchFamily="18" charset="0"/>
                    <a:cs typeface="Times New Roman" panose="02020603050405020304" pitchFamily="18" charset="0"/>
                  </a:rPr>
                  <a:t>acid, </a:t>
                </a:r>
                <a:r>
                  <a:rPr lang="en-US" dirty="0">
                    <a:latin typeface="Times New Roman" panose="02020603050405020304" pitchFamily="18" charset="0"/>
                    <a:cs typeface="Times New Roman" panose="02020603050405020304" pitchFamily="18" charset="0"/>
                  </a:rPr>
                  <a:t>we can even get </a:t>
                </a:r>
                <a:r>
                  <a:rPr lang="en-US" dirty="0" smtClean="0">
                    <a:latin typeface="Times New Roman" panose="02020603050405020304" pitchFamily="18" charset="0"/>
                    <a:cs typeface="Times New Roman" panose="02020603050405020304" pitchFamily="18" charset="0"/>
                  </a:rPr>
                  <a:t>a</a:t>
                </a:r>
                <a:r>
                  <a:rPr lang="hu-HU"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alkaline </a:t>
                </a:r>
                <a:r>
                  <a:rPr lang="en-US" dirty="0">
                    <a:latin typeface="Times New Roman" panose="02020603050405020304" pitchFamily="18" charset="0"/>
                    <a:cs typeface="Times New Roman" panose="02020603050405020304" pitchFamily="18" charset="0"/>
                  </a:rPr>
                  <a:t>solution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It's definitely not true! No matter how dilute the solution of an acid is, it always </a:t>
                </a:r>
                <a:r>
                  <a:rPr lang="en-US" dirty="0" smtClean="0">
                    <a:latin typeface="Times New Roman" panose="02020603050405020304" pitchFamily="18" charset="0"/>
                    <a:cs typeface="Times New Roman" panose="02020603050405020304" pitchFamily="18" charset="0"/>
                  </a:rPr>
                  <a:t>acidic</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problem stems from the fact that the amount of hydroxonium ions from sulfuric acid is comparable to the amount of hydroxonium ions from </a:t>
                </a:r>
                <a:r>
                  <a:rPr lang="hu-HU" dirty="0" smtClean="0">
                    <a:latin typeface="Times New Roman" panose="02020603050405020304" pitchFamily="18" charset="0"/>
                    <a:cs typeface="Times New Roman" panose="02020603050405020304" pitchFamily="18" charset="0"/>
                  </a:rPr>
                  <a:t>self-</a:t>
                </a:r>
                <a:r>
                  <a:rPr lang="en-US" dirty="0" smtClean="0">
                    <a:latin typeface="Times New Roman" panose="02020603050405020304" pitchFamily="18" charset="0"/>
                    <a:cs typeface="Times New Roman" panose="02020603050405020304" pitchFamily="18" charset="0"/>
                  </a:rPr>
                  <a:t>dissociation</a:t>
                </a:r>
                <a:r>
                  <a:rPr lang="hu-HU" dirty="0" smtClean="0">
                    <a:latin typeface="Times New Roman" panose="02020603050405020304" pitchFamily="18" charset="0"/>
                    <a:cs typeface="Times New Roman" panose="02020603050405020304" pitchFamily="18" charset="0"/>
                  </a:rPr>
                  <a:t> of water.</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For the</a:t>
                </a:r>
                <a:r>
                  <a:rPr lang="en-US" dirty="0" smtClean="0">
                    <a:latin typeface="Times New Roman" panose="02020603050405020304" pitchFamily="18" charset="0"/>
                    <a:cs typeface="Times New Roman" panose="02020603050405020304" pitchFamily="18" charset="0"/>
                  </a:rPr>
                  <a:t> solution</a:t>
                </a:r>
                <a:r>
                  <a:rPr lang="hu-HU" dirty="0" smtClean="0">
                    <a:latin typeface="Times New Roman" panose="02020603050405020304" pitchFamily="18" charset="0"/>
                    <a:cs typeface="Times New Roman" panose="02020603050405020304" pitchFamily="18" charset="0"/>
                  </a:rPr>
                  <a:t>, note that</a:t>
                </a:r>
                <a:r>
                  <a:rPr lang="en-US" dirty="0" smtClean="0">
                    <a:latin typeface="Times New Roman" panose="02020603050405020304" pitchFamily="18" charset="0"/>
                    <a:cs typeface="Times New Roman" panose="02020603050405020304" pitchFamily="18" charset="0"/>
                  </a:rPr>
                  <a:t> the </a:t>
                </a:r>
                <a:r>
                  <a:rPr lang="hu-HU" dirty="0" smtClean="0">
                    <a:latin typeface="Times New Roman" panose="02020603050405020304" pitchFamily="18" charset="0"/>
                    <a:cs typeface="Times New Roman" panose="02020603050405020304" pitchFamily="18" charset="0"/>
                  </a:rPr>
                  <a:t>overall </a:t>
                </a:r>
                <a:r>
                  <a:rPr lang="en-US" dirty="0" smtClean="0">
                    <a:latin typeface="Times New Roman" panose="02020603050405020304" pitchFamily="18" charset="0"/>
                    <a:cs typeface="Times New Roman" panose="02020603050405020304" pitchFamily="18" charset="0"/>
                  </a:rPr>
                  <a:t>charge </a:t>
                </a:r>
                <a:r>
                  <a:rPr lang="en-US" dirty="0">
                    <a:latin typeface="Times New Roman" panose="02020603050405020304" pitchFamily="18" charset="0"/>
                    <a:cs typeface="Times New Roman" panose="02020603050405020304" pitchFamily="18" charset="0"/>
                  </a:rPr>
                  <a:t>of the solution is </a:t>
                </a:r>
                <a:r>
                  <a:rPr lang="en-US" dirty="0" smtClean="0">
                    <a:latin typeface="Times New Roman" panose="02020603050405020304" pitchFamily="18" charset="0"/>
                    <a:cs typeface="Times New Roman" panose="02020603050405020304" pitchFamily="18" charset="0"/>
                  </a:rPr>
                  <a:t>zero</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35529" y="1645509"/>
                <a:ext cx="11720946" cy="5046235"/>
              </a:xfrm>
              <a:blipFill>
                <a:blip r:embed="rId3"/>
                <a:stretch>
                  <a:fillRect l="-937" t="-2174"/>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15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4800" y="1659365"/>
            <a:ext cx="11637818" cy="4907690"/>
          </a:xfrm>
        </p:spPr>
        <p:txBody>
          <a:bodyPr>
            <a:normAutofit/>
          </a:bodyPr>
          <a:lstStyle/>
          <a:p>
            <a:r>
              <a:rPr lang="en-US" dirty="0">
                <a:latin typeface="Times New Roman" panose="02020603050405020304" pitchFamily="18" charset="0"/>
                <a:cs typeface="Times New Roman" panose="02020603050405020304" pitchFamily="18" charset="0"/>
              </a:rPr>
              <a:t>Due to the equality of charges, the charge of the hydroxonium ions in the solution, which comes partly from the dissolved strong acid and partly from the </a:t>
            </a:r>
            <a:r>
              <a:rPr lang="hu-HU" dirty="0" smtClean="0">
                <a:latin typeface="Times New Roman" panose="02020603050405020304" pitchFamily="18" charset="0"/>
                <a:cs typeface="Times New Roman" panose="02020603050405020304" pitchFamily="18" charset="0"/>
              </a:rPr>
              <a:t>self-</a:t>
            </a:r>
            <a:r>
              <a:rPr lang="en-US" dirty="0" smtClean="0">
                <a:latin typeface="Times New Roman" panose="02020603050405020304" pitchFamily="18" charset="0"/>
                <a:cs typeface="Times New Roman" panose="02020603050405020304" pitchFamily="18" charset="0"/>
              </a:rPr>
              <a:t>dissociation </a:t>
            </a:r>
            <a:r>
              <a:rPr lang="en-US" dirty="0">
                <a:latin typeface="Times New Roman" panose="02020603050405020304" pitchFamily="18" charset="0"/>
                <a:cs typeface="Times New Roman" panose="02020603050405020304" pitchFamily="18" charset="0"/>
              </a:rPr>
              <a:t>of water, must balance the charge of the anion of the strong acid and the hydroxyl ions resulting from the </a:t>
            </a:r>
            <a:r>
              <a:rPr lang="hu-HU" dirty="0" smtClean="0">
                <a:latin typeface="Times New Roman" panose="02020603050405020304" pitchFamily="18" charset="0"/>
                <a:cs typeface="Times New Roman" panose="02020603050405020304" pitchFamily="18" charset="0"/>
              </a:rPr>
              <a:t>self-</a:t>
            </a:r>
            <a:r>
              <a:rPr lang="en-US" dirty="0" smtClean="0">
                <a:latin typeface="Times New Roman" panose="02020603050405020304" pitchFamily="18" charset="0"/>
                <a:cs typeface="Times New Roman" panose="02020603050405020304" pitchFamily="18" charset="0"/>
              </a:rPr>
              <a:t>dissociation </a:t>
            </a:r>
            <a:r>
              <a:rPr lang="en-US" dirty="0">
                <a:latin typeface="Times New Roman" panose="02020603050405020304" pitchFamily="18" charset="0"/>
                <a:cs typeface="Times New Roman" panose="02020603050405020304" pitchFamily="18" charset="0"/>
              </a:rPr>
              <a:t>of water</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With the </a:t>
            </a:r>
            <a:r>
              <a:rPr lang="en-US" dirty="0" smtClean="0">
                <a:latin typeface="Times New Roman" panose="02020603050405020304" pitchFamily="18" charset="0"/>
                <a:cs typeface="Times New Roman" panose="02020603050405020304" pitchFamily="18" charset="0"/>
              </a:rPr>
              <a:t>concentrations</a:t>
            </a:r>
            <a:r>
              <a:rPr lang="en-US"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express this in the following </a:t>
            </a:r>
            <a:r>
              <a:rPr lang="en-US" dirty="0" smtClean="0">
                <a:latin typeface="Times New Roman" panose="02020603050405020304" pitchFamily="18" charset="0"/>
                <a:cs typeface="Times New Roman" panose="02020603050405020304" pitchFamily="18" charset="0"/>
              </a:rPr>
              <a:t>way</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5000"/>
              </a:spcBef>
            </a:pPr>
            <a:r>
              <a:rPr lang="en-US" dirty="0">
                <a:latin typeface="Times New Roman" panose="02020603050405020304" pitchFamily="18" charset="0"/>
                <a:cs typeface="Times New Roman" panose="02020603050405020304" pitchFamily="18" charset="0"/>
              </a:rPr>
              <a:t>By eliminating the concentration of the hydroxyl ion using the </a:t>
            </a:r>
            <a:r>
              <a:rPr lang="en-US" dirty="0" smtClean="0">
                <a:latin typeface="Times New Roman" panose="02020603050405020304" pitchFamily="18" charset="0"/>
                <a:cs typeface="Times New Roman" panose="02020603050405020304" pitchFamily="18" charset="0"/>
              </a:rPr>
              <a:t>ion</a:t>
            </a:r>
            <a:r>
              <a:rPr lang="hu-HU" dirty="0" smtClean="0">
                <a:latin typeface="Times New Roman" panose="02020603050405020304" pitchFamily="18" charset="0"/>
                <a:cs typeface="Times New Roman" panose="02020603050405020304" pitchFamily="18" charset="0"/>
              </a:rPr>
              <a:t>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product </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8000"/>
              </a:spcBef>
            </a:pP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obtain</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quadratic equation for the concentration of hydroxonium ions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églalap 4">
                <a:extLst>
                  <a:ext uri="{FF2B5EF4-FFF2-40B4-BE49-F238E27FC236}">
                    <a16:creationId xmlns:a16="http://schemas.microsoft.com/office/drawing/2014/main" id="{8A50A83D-ED25-412C-B164-2A9E7466D901}"/>
                  </a:ext>
                </a:extLst>
              </p:cNvPr>
              <p:cNvSpPr/>
              <p:nvPr/>
            </p:nvSpPr>
            <p:spPr>
              <a:xfrm>
                <a:off x="3381466" y="3717134"/>
                <a:ext cx="4757521" cy="527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80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b="0" i="1" smtClean="0">
                          <a:latin typeface="Cambria Math" panose="02040503050406030204" pitchFamily="18" charset="0"/>
                        </a:rPr>
                        <m:t>=2</m:t>
                      </m:r>
                      <m:r>
                        <a:rPr lang="hu-HU" sz="2800" i="1">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rPr>
                          </m:ctrlPr>
                        </m:dPr>
                        <m:e>
                          <m:sSubSup>
                            <m:sSubSupPr>
                              <m:ctrlPr>
                                <a:rPr lang="hu-HU" sz="2800" i="1">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𝑆𝑂</m:t>
                              </m:r>
                            </m:e>
                            <m:sub>
                              <m:r>
                                <a:rPr lang="hu-HU" sz="2800" i="1">
                                  <a:latin typeface="Cambria Math" panose="02040503050406030204" pitchFamily="18" charset="0"/>
                                  <a:ea typeface="Cambria Math" panose="02040503050406030204" pitchFamily="18" charset="0"/>
                                </a:rPr>
                                <m:t>4</m:t>
                              </m:r>
                            </m:sub>
                            <m:sup>
                              <m:r>
                                <a:rPr lang="hu-HU" sz="2800" i="1">
                                  <a:latin typeface="Cambria Math" panose="02040503050406030204" pitchFamily="18" charset="0"/>
                                  <a:ea typeface="Cambria Math" panose="02040503050406030204" pitchFamily="18" charset="0"/>
                                </a:rPr>
                                <m:t>2−</m:t>
                              </m:r>
                            </m:sup>
                          </m:sSubSup>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rPr>
                              </m:ctrlPr>
                            </m:sSupPr>
                            <m:e>
                              <m:r>
                                <a:rPr lang="hu-HU" sz="2800" i="1">
                                  <a:latin typeface="Cambria Math" panose="02040503050406030204" pitchFamily="18" charset="0"/>
                                </a:rPr>
                                <m:t>𝑂𝐻</m:t>
                              </m:r>
                            </m:e>
                            <m:sup>
                              <m:r>
                                <a:rPr lang="hu-HU" sz="2800" i="1">
                                  <a:latin typeface="Cambria Math" panose="02040503050406030204" pitchFamily="18" charset="0"/>
                                </a:rPr>
                                <m:t>−</m:t>
                              </m:r>
                            </m:sup>
                          </m:sSup>
                        </m:e>
                      </m:d>
                    </m:oMath>
                  </m:oMathPara>
                </a14:m>
                <a:endParaRPr lang="hu-HU" sz="2800" dirty="0"/>
              </a:p>
            </p:txBody>
          </p:sp>
        </mc:Choice>
        <mc:Fallback xmlns="">
          <p:sp>
            <p:nvSpPr>
              <p:cNvPr id="5" name="Téglalap 4">
                <a:extLst>
                  <a:ext uri="{FF2B5EF4-FFF2-40B4-BE49-F238E27FC236}">
                    <a16:creationId xmlns:a16="http://schemas.microsoft.com/office/drawing/2014/main" id="{8A50A83D-ED25-412C-B164-2A9E7466D901}"/>
                  </a:ext>
                </a:extLst>
              </p:cNvPr>
              <p:cNvSpPr>
                <a:spLocks noRot="1" noChangeAspect="1" noMove="1" noResize="1" noEditPoints="1" noAdjustHandles="1" noChangeArrowheads="1" noChangeShapeType="1" noTextEdit="1"/>
              </p:cNvSpPr>
              <p:nvPr/>
            </p:nvSpPr>
            <p:spPr>
              <a:xfrm>
                <a:off x="3381466" y="3717134"/>
                <a:ext cx="4757521" cy="527773"/>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a:extLst>
                  <a:ext uri="{FF2B5EF4-FFF2-40B4-BE49-F238E27FC236}">
                    <a16:creationId xmlns:a16="http://schemas.microsoft.com/office/drawing/2014/main" id="{07372470-A1C1-404E-9D97-063364293566}"/>
                  </a:ext>
                </a:extLst>
              </p:cNvPr>
              <p:cNvSpPr/>
              <p:nvPr/>
            </p:nvSpPr>
            <p:spPr>
              <a:xfrm>
                <a:off x="3547720" y="4700810"/>
                <a:ext cx="4901918" cy="971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80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b="0" i="1" smtClean="0">
                          <a:latin typeface="Cambria Math" panose="02040503050406030204" pitchFamily="18" charset="0"/>
                        </a:rPr>
                        <m:t>=2</m:t>
                      </m:r>
                      <m:r>
                        <a:rPr lang="hu-HU" sz="2800" i="1">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rPr>
                          </m:ctrlPr>
                        </m:dPr>
                        <m:e>
                          <m:sSubSup>
                            <m:sSubSupPr>
                              <m:ctrlPr>
                                <a:rPr lang="hu-HU" sz="2800" i="1">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𝑆𝑂</m:t>
                              </m:r>
                            </m:e>
                            <m:sub>
                              <m:r>
                                <a:rPr lang="hu-HU" sz="2800" i="1">
                                  <a:latin typeface="Cambria Math" panose="02040503050406030204" pitchFamily="18" charset="0"/>
                                  <a:ea typeface="Cambria Math" panose="02040503050406030204" pitchFamily="18" charset="0"/>
                                </a:rPr>
                                <m:t>4</m:t>
                              </m:r>
                            </m:sub>
                            <m:sup>
                              <m:r>
                                <a:rPr lang="hu-HU" sz="2800" i="1">
                                  <a:latin typeface="Cambria Math" panose="02040503050406030204" pitchFamily="18" charset="0"/>
                                  <a:ea typeface="Cambria Math" panose="02040503050406030204" pitchFamily="18" charset="0"/>
                                </a:rPr>
                                <m:t>2−</m:t>
                              </m:r>
                            </m:sup>
                          </m:sSubSup>
                        </m:e>
                      </m:d>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m:t>
                              </m:r>
                            </m:e>
                            <m:sub>
                              <m:r>
                                <a:rPr lang="hu-HU" sz="2800" b="0" i="1" smtClean="0">
                                  <a:latin typeface="Cambria Math" panose="02040503050406030204" pitchFamily="18" charset="0"/>
                                  <a:ea typeface="Cambria Math" panose="02040503050406030204" pitchFamily="18" charset="0"/>
                                </a:rPr>
                                <m:t>𝑤</m:t>
                              </m:r>
                            </m:sub>
                          </m:sSub>
                        </m:num>
                        <m:den>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den>
                      </m:f>
                    </m:oMath>
                  </m:oMathPara>
                </a14:m>
                <a:endParaRPr lang="hu-HU" sz="2800" dirty="0"/>
              </a:p>
            </p:txBody>
          </p:sp>
        </mc:Choice>
        <mc:Fallback xmlns="">
          <p:sp>
            <p:nvSpPr>
              <p:cNvPr id="6" name="Téglalap 5">
                <a:extLst>
                  <a:ext uri="{FF2B5EF4-FFF2-40B4-BE49-F238E27FC236}">
                    <a16:creationId xmlns:a16="http://schemas.microsoft.com/office/drawing/2014/main" id="{07372470-A1C1-404E-9D97-063364293566}"/>
                  </a:ext>
                </a:extLst>
              </p:cNvPr>
              <p:cNvSpPr>
                <a:spLocks noRot="1" noChangeAspect="1" noMove="1" noResize="1" noEditPoints="1" noAdjustHandles="1" noChangeArrowheads="1" noChangeShapeType="1" noTextEdit="1"/>
              </p:cNvSpPr>
              <p:nvPr/>
            </p:nvSpPr>
            <p:spPr>
              <a:xfrm>
                <a:off x="3547720" y="4700810"/>
                <a:ext cx="4901918" cy="971613"/>
              </a:xfrm>
              <a:prstGeom prst="rect">
                <a:avLst/>
              </a:prstGeom>
              <a:blipFill>
                <a:blip r:embed="rId4"/>
                <a:stretch>
                  <a:fillRect/>
                </a:stretch>
              </a:blipFill>
            </p:spPr>
            <p:txBody>
              <a:bodyPr/>
              <a:lstStyle/>
              <a:p>
                <a:r>
                  <a:rPr lang="en-US">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01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357746"/>
            <a:ext cx="11596254" cy="5264728"/>
          </a:xfrm>
        </p:spPr>
        <p:txBody>
          <a:bodyPr/>
          <a:lstStyle/>
          <a:p>
            <a:r>
              <a:rPr lang="hu-HU" dirty="0" smtClean="0">
                <a:latin typeface="Times New Roman" panose="02020603050405020304" pitchFamily="18" charset="0"/>
                <a:cs typeface="Times New Roman" panose="02020603050405020304" pitchFamily="18" charset="0"/>
              </a:rPr>
              <a:t>Such as:</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Thus:</a:t>
            </a:r>
            <a:endParaRPr lang="hu-HU" dirty="0">
              <a:latin typeface="Times New Roman" panose="02020603050405020304" pitchFamily="18" charset="0"/>
              <a:cs typeface="Times New Roman" panose="02020603050405020304" pitchFamily="18" charset="0"/>
            </a:endParaRPr>
          </a:p>
          <a:p>
            <a:pPr>
              <a:spcBef>
                <a:spcPts val="10000"/>
              </a:spcBef>
            </a:pPr>
            <a:r>
              <a:rPr lang="hu-HU" dirty="0" smtClean="0">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a:p>
            <a:pPr>
              <a:spcBef>
                <a:spcPts val="3000"/>
              </a:spcBef>
            </a:pPr>
            <a:r>
              <a:rPr lang="hu-HU" dirty="0" smtClean="0">
                <a:latin typeface="Times New Roman" panose="02020603050405020304" pitchFamily="18" charset="0"/>
                <a:cs typeface="Times New Roman" panose="02020603050405020304" pitchFamily="18" charset="0"/>
              </a:rPr>
              <a:t>Then: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The same scenario can be applied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very dilute solutions of bases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question may arise, where is </a:t>
            </a:r>
            <a:r>
              <a:rPr lang="en-US" dirty="0"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 concentration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limit where the dissociation of water is already negligible </a:t>
            </a:r>
            <a:r>
              <a:rPr lang="hu-HU" dirty="0" smtClean="0">
                <a:latin typeface="Times New Roman" panose="02020603050405020304" pitchFamily="18" charset="0"/>
                <a:cs typeface="Times New Roman" panose="02020603050405020304" pitchFamily="18" charset="0"/>
              </a:rPr>
              <a:t>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strong acid/base </a:t>
            </a:r>
            <a:r>
              <a:rPr lang="hu-HU" dirty="0" smtClean="0">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églalap 3">
                <a:extLst>
                  <a:ext uri="{FF2B5EF4-FFF2-40B4-BE49-F238E27FC236}">
                    <a16:creationId xmlns:a16="http://schemas.microsoft.com/office/drawing/2014/main" id="{DA1D55F5-46E9-40C3-945E-BB54660277A2}"/>
                  </a:ext>
                </a:extLst>
              </p:cNvPr>
              <p:cNvSpPr/>
              <p:nvPr/>
            </p:nvSpPr>
            <p:spPr>
              <a:xfrm>
                <a:off x="1940594" y="1334148"/>
                <a:ext cx="6345968" cy="527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2800" i="1" smtClean="0">
                              <a:latin typeface="Cambria Math" panose="02040503050406030204" pitchFamily="18" charset="0"/>
                            </a:rPr>
                          </m:ctrlPr>
                        </m:sSupPr>
                        <m:e>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e>
                        <m:sup>
                          <m:r>
                            <a:rPr lang="hu-HU" sz="2800" b="0" i="1" smtClean="0">
                              <a:latin typeface="Cambria Math" panose="02040503050406030204" pitchFamily="18" charset="0"/>
                            </a:rPr>
                            <m:t>2</m:t>
                          </m:r>
                        </m:sup>
                      </m:sSup>
                      <m:r>
                        <a:rPr lang="hu-HU" sz="2800" i="1">
                          <a:latin typeface="Cambria Math" panose="02040503050406030204" pitchFamily="18" charset="0"/>
                        </a:rPr>
                        <m:t>−2</m:t>
                      </m:r>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rPr>
                          </m:ctrlPr>
                        </m:dPr>
                        <m:e>
                          <m:sSubSup>
                            <m:sSubSupPr>
                              <m:ctrlPr>
                                <a:rPr lang="hu-HU" sz="2800" i="1">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𝑆𝑂</m:t>
                              </m:r>
                            </m:e>
                            <m:sub>
                              <m:r>
                                <a:rPr lang="hu-HU" sz="2800" i="1">
                                  <a:latin typeface="Cambria Math" panose="02040503050406030204" pitchFamily="18" charset="0"/>
                                  <a:ea typeface="Cambria Math" panose="02040503050406030204" pitchFamily="18" charset="0"/>
                                </a:rPr>
                                <m:t>4</m:t>
                              </m:r>
                            </m:sub>
                            <m:sup>
                              <m:r>
                                <a:rPr lang="hu-HU" sz="2800" i="1">
                                  <a:latin typeface="Cambria Math" panose="02040503050406030204" pitchFamily="18" charset="0"/>
                                  <a:ea typeface="Cambria Math" panose="02040503050406030204" pitchFamily="18" charset="0"/>
                                </a:rPr>
                                <m:t>2−</m:t>
                              </m:r>
                            </m:sup>
                          </m:sSubSup>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b="0" i="1" smtClean="0">
                          <a:latin typeface="Cambria Math" panose="02040503050406030204" pitchFamily="18" charset="0"/>
                        </a:rPr>
                        <m:t>−</m:t>
                      </m:r>
                      <m:sSub>
                        <m:sSubPr>
                          <m:ctrlPr>
                            <a:rPr lang="hu-HU" sz="2800" i="1">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𝐾</m:t>
                          </m:r>
                        </m:e>
                        <m:sub>
                          <m:r>
                            <a:rPr lang="hu-HU" sz="2800" i="1">
                              <a:latin typeface="Cambria Math" panose="02040503050406030204" pitchFamily="18" charset="0"/>
                              <a:ea typeface="Cambria Math" panose="02040503050406030204" pitchFamily="18" charset="0"/>
                            </a:rPr>
                            <m:t>𝑣</m:t>
                          </m:r>
                        </m:sub>
                      </m:sSub>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0</m:t>
                      </m:r>
                    </m:oMath>
                  </m:oMathPara>
                </a14:m>
                <a:endParaRPr lang="hu-HU" sz="2800" dirty="0"/>
              </a:p>
            </p:txBody>
          </p:sp>
        </mc:Choice>
        <mc:Fallback xmlns="">
          <p:sp>
            <p:nvSpPr>
              <p:cNvPr id="4" name="Téglalap 3">
                <a:extLst>
                  <a:ext uri="{FF2B5EF4-FFF2-40B4-BE49-F238E27FC236}">
                    <a16:creationId xmlns:a16="http://schemas.microsoft.com/office/drawing/2014/main" id="{DA1D55F5-46E9-40C3-945E-BB54660277A2}"/>
                  </a:ext>
                </a:extLst>
              </p:cNvPr>
              <p:cNvSpPr>
                <a:spLocks noRot="1" noChangeAspect="1" noMove="1" noResize="1" noEditPoints="1" noAdjustHandles="1" noChangeArrowheads="1" noChangeShapeType="1" noTextEdit="1"/>
              </p:cNvSpPr>
              <p:nvPr/>
            </p:nvSpPr>
            <p:spPr>
              <a:xfrm>
                <a:off x="1940594" y="1334148"/>
                <a:ext cx="6345968" cy="5277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églalap 4">
                <a:extLst>
                  <a:ext uri="{FF2B5EF4-FFF2-40B4-BE49-F238E27FC236}">
                    <a16:creationId xmlns:a16="http://schemas.microsoft.com/office/drawing/2014/main" id="{626FEA15-A704-4F7D-9BFB-1AB0C187D1A2}"/>
                  </a:ext>
                </a:extLst>
              </p:cNvPr>
              <p:cNvSpPr/>
              <p:nvPr/>
            </p:nvSpPr>
            <p:spPr>
              <a:xfrm>
                <a:off x="1677350" y="1860621"/>
                <a:ext cx="49479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2800" i="1" smtClean="0">
                              <a:latin typeface="Cambria Math" panose="02040503050406030204" pitchFamily="18" charset="0"/>
                            </a:rPr>
                          </m:ctrlPr>
                        </m:sSupPr>
                        <m:e>
                          <m:r>
                            <a:rPr lang="hu-HU" sz="2800" b="0" i="1" smtClean="0">
                              <a:latin typeface="Cambria Math" panose="02040503050406030204" pitchFamily="18" charset="0"/>
                            </a:rPr>
                            <m:t>𝑥</m:t>
                          </m:r>
                        </m:e>
                        <m:sup>
                          <m:r>
                            <a:rPr lang="hu-HU" sz="2800" b="0" i="1" smtClean="0">
                              <a:latin typeface="Cambria Math" panose="02040503050406030204" pitchFamily="18" charset="0"/>
                            </a:rPr>
                            <m:t>2</m:t>
                          </m:r>
                        </m:sup>
                      </m:sSup>
                      <m:r>
                        <a:rPr lang="hu-HU" sz="2800" i="1">
                          <a:latin typeface="Cambria Math" panose="02040503050406030204" pitchFamily="18" charset="0"/>
                        </a:rPr>
                        <m:t>−</m:t>
                      </m:r>
                      <m:r>
                        <a:rPr lang="hu-HU" sz="2800" b="0" i="1" smtClean="0">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−8</m:t>
                          </m:r>
                        </m:sup>
                      </m:sSup>
                      <m:r>
                        <a:rPr lang="hu-HU" sz="2800" b="0" i="1" smtClean="0">
                          <a:latin typeface="Cambria Math" panose="02040503050406030204" pitchFamily="18" charset="0"/>
                          <a:ea typeface="Cambria Math" panose="02040503050406030204" pitchFamily="18" charset="0"/>
                        </a:rPr>
                        <m:t>𝑥</m:t>
                      </m:r>
                      <m:r>
                        <a:rPr lang="hu-HU" sz="2800" b="0" i="1" smtClean="0">
                          <a:latin typeface="Cambria Math" panose="02040503050406030204" pitchFamily="18" charset="0"/>
                        </a:rPr>
                        <m:t>−</m:t>
                      </m:r>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14</m:t>
                          </m:r>
                        </m:sup>
                      </m:sSup>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0</m:t>
                      </m:r>
                    </m:oMath>
                  </m:oMathPara>
                </a14:m>
                <a:endParaRPr lang="hu-HU" sz="2800" dirty="0"/>
              </a:p>
            </p:txBody>
          </p:sp>
        </mc:Choice>
        <mc:Fallback xmlns="">
          <p:sp>
            <p:nvSpPr>
              <p:cNvPr id="5" name="Téglalap 4">
                <a:extLst>
                  <a:ext uri="{FF2B5EF4-FFF2-40B4-BE49-F238E27FC236}">
                    <a16:creationId xmlns:a16="http://schemas.microsoft.com/office/drawing/2014/main" id="{626FEA15-A704-4F7D-9BFB-1AB0C187D1A2}"/>
                  </a:ext>
                </a:extLst>
              </p:cNvPr>
              <p:cNvSpPr>
                <a:spLocks noRot="1" noChangeAspect="1" noMove="1" noResize="1" noEditPoints="1" noAdjustHandles="1" noChangeArrowheads="1" noChangeShapeType="1" noTextEdit="1"/>
              </p:cNvSpPr>
              <p:nvPr/>
            </p:nvSpPr>
            <p:spPr>
              <a:xfrm>
                <a:off x="1677350" y="1860621"/>
                <a:ext cx="4947958"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924D6A88-9517-46FB-B940-F3EEB81E4B82}"/>
                  </a:ext>
                </a:extLst>
              </p:cNvPr>
              <p:cNvSpPr txBox="1"/>
              <p:nvPr/>
            </p:nvSpPr>
            <p:spPr>
              <a:xfrm>
                <a:off x="581897" y="2514592"/>
                <a:ext cx="11029814" cy="675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i="1" smtClean="0">
                              <a:latin typeface="Cambria Math" panose="02040503050406030204" pitchFamily="18" charset="0"/>
                            </a:rPr>
                          </m:ctrlPr>
                        </m:sSubPr>
                        <m:e>
                          <m:r>
                            <a:rPr lang="hu-HU" sz="2000" b="0" i="1" smtClean="0">
                              <a:latin typeface="Cambria Math" panose="02040503050406030204" pitchFamily="18" charset="0"/>
                            </a:rPr>
                            <m:t>𝑥</m:t>
                          </m:r>
                        </m:e>
                        <m:sub>
                          <m:r>
                            <a:rPr lang="hu-HU" sz="2000" b="0" i="1" smtClean="0">
                              <a:latin typeface="Cambria Math" panose="02040503050406030204" pitchFamily="18" charset="0"/>
                            </a:rPr>
                            <m:t>1,2</m:t>
                          </m:r>
                        </m:sub>
                      </m:sSub>
                      <m:r>
                        <a:rPr lang="hu-HU" sz="2000" b="0" i="1" smtClean="0">
                          <a:latin typeface="Cambria Math" panose="02040503050406030204" pitchFamily="18" charset="0"/>
                        </a:rPr>
                        <m:t>=</m:t>
                      </m:r>
                      <m:f>
                        <m:fPr>
                          <m:ctrlPr>
                            <a:rPr lang="hu-HU" sz="2000" b="0" i="1" smtClean="0">
                              <a:latin typeface="Cambria Math" panose="02040503050406030204" pitchFamily="18" charset="0"/>
                            </a:rPr>
                          </m:ctrlPr>
                        </m:fPr>
                        <m:num>
                          <m:r>
                            <a:rPr lang="hu-HU" sz="2000" i="1">
                              <a:latin typeface="Cambria Math" panose="02040503050406030204" pitchFamily="18" charset="0"/>
                            </a:rPr>
                            <m:t>1</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−8</m:t>
                              </m:r>
                            </m:sup>
                          </m:sSup>
                          <m:r>
                            <a:rPr lang="hu-HU" sz="2000" i="1" smtClean="0">
                              <a:latin typeface="Cambria Math" panose="02040503050406030204" pitchFamily="18" charset="0"/>
                              <a:ea typeface="Cambria Math" panose="02040503050406030204" pitchFamily="18" charset="0"/>
                            </a:rPr>
                            <m:t>±</m:t>
                          </m:r>
                          <m:rad>
                            <m:radPr>
                              <m:degHide m:val="on"/>
                              <m:ctrlPr>
                                <a:rPr lang="hu-HU" sz="2000" i="1" smtClean="0">
                                  <a:latin typeface="Cambria Math" panose="02040503050406030204" pitchFamily="18" charset="0"/>
                                  <a:ea typeface="Cambria Math" panose="02040503050406030204" pitchFamily="18" charset="0"/>
                                </a:rPr>
                              </m:ctrlPr>
                            </m:radPr>
                            <m:deg/>
                            <m:e>
                              <m:sSup>
                                <m:sSupPr>
                                  <m:ctrlPr>
                                    <a:rPr lang="hu-HU" sz="2000" i="1" smtClean="0">
                                      <a:latin typeface="Cambria Math" panose="02040503050406030204" pitchFamily="18" charset="0"/>
                                      <a:ea typeface="Cambria Math" panose="02040503050406030204" pitchFamily="18" charset="0"/>
                                    </a:rPr>
                                  </m:ctrlPr>
                                </m:sSupPr>
                                <m:e>
                                  <m:d>
                                    <m:dPr>
                                      <m:ctrlPr>
                                        <a:rPr lang="hu-HU" sz="2000" i="1">
                                          <a:latin typeface="Cambria Math" panose="02040503050406030204" pitchFamily="18" charset="0"/>
                                          <a:ea typeface="Cambria Math" panose="02040503050406030204" pitchFamily="18" charset="0"/>
                                        </a:rPr>
                                      </m:ctrlPr>
                                    </m:dPr>
                                    <m:e>
                                      <m:r>
                                        <a:rPr lang="hu-HU" sz="2000" i="1">
                                          <a:latin typeface="Cambria Math" panose="02040503050406030204" pitchFamily="18" charset="0"/>
                                        </a:rPr>
                                        <m:t>1</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−8</m:t>
                                          </m:r>
                                        </m:sup>
                                      </m:sSup>
                                    </m:e>
                                  </m:d>
                                </m:e>
                                <m:sup>
                                  <m:r>
                                    <a:rPr lang="hu-HU" sz="2000" b="0" i="1" smtClean="0">
                                      <a:latin typeface="Cambria Math" panose="02040503050406030204" pitchFamily="18" charset="0"/>
                                      <a:ea typeface="Cambria Math" panose="02040503050406030204" pitchFamily="18" charset="0"/>
                                    </a:rPr>
                                    <m:t>2</m:t>
                                  </m:r>
                                </m:sup>
                              </m:sSup>
                              <m:r>
                                <a:rPr lang="hu-HU" sz="2000" b="0" i="1" smtClean="0">
                                  <a:latin typeface="Cambria Math" panose="02040503050406030204" pitchFamily="18" charset="0"/>
                                  <a:ea typeface="Cambria Math" panose="02040503050406030204" pitchFamily="18" charset="0"/>
                                </a:rPr>
                                <m:t>+4∙</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−14</m:t>
                                  </m:r>
                                </m:sup>
                              </m:sSup>
                            </m:e>
                          </m:rad>
                        </m:num>
                        <m:den>
                          <m:r>
                            <a:rPr lang="hu-HU" sz="2000" b="0" i="1" smtClean="0">
                              <a:latin typeface="Cambria Math" panose="02040503050406030204" pitchFamily="18" charset="0"/>
                            </a:rPr>
                            <m:t>2</m:t>
                          </m:r>
                        </m:den>
                      </m:f>
                      <m:r>
                        <a:rPr lang="hu-HU" sz="2000" b="0" i="1" smtClean="0">
                          <a:latin typeface="Cambria Math" panose="02040503050406030204" pitchFamily="18" charset="0"/>
                        </a:rPr>
                        <m:t>=</m:t>
                      </m:r>
                      <m:f>
                        <m:fPr>
                          <m:ctrlPr>
                            <a:rPr lang="hu-HU" sz="2000" i="1">
                              <a:latin typeface="Cambria Math" panose="02040503050406030204" pitchFamily="18" charset="0"/>
                            </a:rPr>
                          </m:ctrlPr>
                        </m:fPr>
                        <m:num>
                          <m:r>
                            <a:rPr lang="hu-HU" sz="2000" i="1">
                              <a:latin typeface="Cambria Math" panose="02040503050406030204" pitchFamily="18" charset="0"/>
                            </a:rPr>
                            <m:t>1</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−8</m:t>
                              </m:r>
                            </m:sup>
                          </m:sSup>
                          <m:r>
                            <a:rPr lang="hu-HU" sz="2000" i="1">
                              <a:latin typeface="Cambria Math" panose="02040503050406030204" pitchFamily="18" charset="0"/>
                              <a:ea typeface="Cambria Math" panose="02040503050406030204" pitchFamily="18" charset="0"/>
                            </a:rPr>
                            <m:t>±</m:t>
                          </m:r>
                          <m:rad>
                            <m:radPr>
                              <m:degHide m:val="on"/>
                              <m:ctrlPr>
                                <a:rPr lang="hu-HU" sz="2000" i="1">
                                  <a:latin typeface="Cambria Math" panose="02040503050406030204" pitchFamily="18" charset="0"/>
                                  <a:ea typeface="Cambria Math" panose="02040503050406030204" pitchFamily="18" charset="0"/>
                                </a:rPr>
                              </m:ctrlPr>
                            </m:radPr>
                            <m:deg/>
                            <m:e>
                              <m:r>
                                <a:rPr lang="hu-HU" sz="2000" b="0" i="1" smtClean="0">
                                  <a:latin typeface="Cambria Math" panose="02040503050406030204" pitchFamily="18" charset="0"/>
                                  <a:ea typeface="Cambria Math" panose="02040503050406030204" pitchFamily="18" charset="0"/>
                                </a:rPr>
                                <m:t>1,01</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−14</m:t>
                                  </m:r>
                                </m:sup>
                              </m:sSup>
                            </m:e>
                          </m:rad>
                        </m:num>
                        <m:den>
                          <m:r>
                            <a:rPr lang="hu-HU" sz="2000" i="1">
                              <a:latin typeface="Cambria Math" panose="02040503050406030204" pitchFamily="18" charset="0"/>
                            </a:rPr>
                            <m:t>2</m:t>
                          </m:r>
                        </m:den>
                      </m:f>
                      <m:r>
                        <a:rPr lang="hu-HU" sz="2000" b="0" i="1" smtClean="0">
                          <a:latin typeface="Cambria Math" panose="02040503050406030204" pitchFamily="18" charset="0"/>
                        </a:rPr>
                        <m:t>=</m:t>
                      </m:r>
                      <m:f>
                        <m:fPr>
                          <m:ctrlPr>
                            <a:rPr lang="hu-HU" sz="2000" i="1">
                              <a:latin typeface="Cambria Math" panose="02040503050406030204" pitchFamily="18" charset="0"/>
                            </a:rPr>
                          </m:ctrlPr>
                        </m:fPr>
                        <m:num>
                          <m:r>
                            <a:rPr lang="hu-HU" sz="2000" i="1">
                              <a:latin typeface="Cambria Math" panose="02040503050406030204" pitchFamily="18" charset="0"/>
                            </a:rPr>
                            <m:t>1</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−8</m:t>
                              </m:r>
                            </m:sup>
                          </m:s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2,00249…</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7</m:t>
                              </m:r>
                            </m:sup>
                          </m:sSup>
                        </m:num>
                        <m:den>
                          <m:r>
                            <a:rPr lang="hu-HU" sz="2000" i="1">
                              <a:latin typeface="Cambria Math" panose="02040503050406030204" pitchFamily="18" charset="0"/>
                            </a:rPr>
                            <m:t>2</m:t>
                          </m:r>
                        </m:den>
                      </m:f>
                    </m:oMath>
                  </m:oMathPara>
                </a14:m>
                <a:endParaRPr lang="hu-HU" sz="2000" dirty="0"/>
              </a:p>
            </p:txBody>
          </p:sp>
        </mc:Choice>
        <mc:Fallback xmlns="">
          <p:sp>
            <p:nvSpPr>
              <p:cNvPr id="6" name="Szövegdoboz 5">
                <a:extLst>
                  <a:ext uri="{FF2B5EF4-FFF2-40B4-BE49-F238E27FC236}">
                    <a16:creationId xmlns:a16="http://schemas.microsoft.com/office/drawing/2014/main" id="{924D6A88-9517-46FB-B940-F3EEB81E4B82}"/>
                  </a:ext>
                </a:extLst>
              </p:cNvPr>
              <p:cNvSpPr txBox="1">
                <a:spLocks noRot="1" noChangeAspect="1" noMove="1" noResize="1" noEditPoints="1" noAdjustHandles="1" noChangeArrowheads="1" noChangeShapeType="1" noTextEdit="1"/>
              </p:cNvSpPr>
              <p:nvPr/>
            </p:nvSpPr>
            <p:spPr>
              <a:xfrm>
                <a:off x="581897" y="2514592"/>
                <a:ext cx="11029814" cy="675891"/>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BB545327-AD92-469C-9E75-19983C204B9A}"/>
                  </a:ext>
                </a:extLst>
              </p:cNvPr>
              <p:cNvSpPr txBox="1"/>
              <p:nvPr/>
            </p:nvSpPr>
            <p:spPr>
              <a:xfrm>
                <a:off x="2258292" y="3484413"/>
                <a:ext cx="8558112" cy="606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𝑥</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b="0" i="1" smtClean="0">
                          <a:latin typeface="Cambria Math" panose="02040503050406030204" pitchFamily="18" charset="0"/>
                        </a:rPr>
                        <m:t>=1.051249…</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−7</m:t>
                          </m:r>
                        </m:sup>
                      </m:sSup>
                      <m:f>
                        <m:fPr>
                          <m:type m:val="skw"/>
                          <m:ctrlPr>
                            <a:rPr lang="hu-HU" sz="280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𝑚𝑜𝑙</m:t>
                          </m:r>
                        </m:num>
                        <m:den>
                          <m:sSup>
                            <m:sSupPr>
                              <m:ctrlPr>
                                <a:rPr lang="hu-HU" sz="280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𝑑𝑚</m:t>
                              </m:r>
                            </m:e>
                            <m:sup>
                              <m:r>
                                <a:rPr lang="hu-HU" sz="2800" b="0" i="1" smtClean="0">
                                  <a:latin typeface="Cambria Math" panose="02040503050406030204" pitchFamily="18" charset="0"/>
                                  <a:ea typeface="Cambria Math" panose="02040503050406030204" pitchFamily="18" charset="0"/>
                                </a:rPr>
                                <m:t>3</m:t>
                              </m:r>
                            </m:sup>
                          </m:sSup>
                        </m:den>
                      </m:f>
                      <m:r>
                        <a:rPr lang="hu-HU" sz="2800" b="0" i="1" smtClean="0">
                          <a:latin typeface="Cambria Math" panose="02040503050406030204" pitchFamily="18" charset="0"/>
                          <a:ea typeface="Cambria Math" panose="02040503050406030204" pitchFamily="18" charset="0"/>
                        </a:rPr>
                        <m:t>,</m:t>
                      </m:r>
                      <m:r>
                        <a:rPr lang="hu-HU" sz="2800" b="0" i="0" smtClean="0">
                          <a:latin typeface="Cambria Math" panose="02040503050406030204" pitchFamily="18" charset="0"/>
                          <a:ea typeface="Cambria Math" panose="02040503050406030204" pitchFamily="18" charset="0"/>
                        </a:rPr>
                        <m:t> </m:t>
                      </m:r>
                      <m:r>
                        <m:rPr>
                          <m:sty m:val="p"/>
                        </m:rPr>
                        <a:rPr lang="hu-HU" sz="2800" b="0" i="0" smtClean="0">
                          <a:latin typeface="Cambria Math" panose="02040503050406030204" pitchFamily="18" charset="0"/>
                          <a:ea typeface="Cambria Math" panose="02040503050406030204" pitchFamily="18" charset="0"/>
                        </a:rPr>
                        <m:t>but</m:t>
                      </m:r>
                      <m:r>
                        <a:rPr lang="hu-HU" sz="2800" b="0" i="0" smtClean="0">
                          <a:latin typeface="Cambria Math" panose="02040503050406030204" pitchFamily="18" charset="0"/>
                          <a:ea typeface="Cambria Math" panose="02040503050406030204" pitchFamily="18" charset="0"/>
                        </a:rPr>
                        <m:t> </m:t>
                      </m:r>
                      <m:sSub>
                        <m:sSubPr>
                          <m:ctrlPr>
                            <a:rPr lang="hu-HU" sz="2800" i="1">
                              <a:latin typeface="Cambria Math" panose="02040503050406030204" pitchFamily="18" charset="0"/>
                            </a:rPr>
                          </m:ctrlPr>
                        </m:sSubPr>
                        <m:e>
                          <m:r>
                            <a:rPr lang="hu-HU" sz="2800" i="1">
                              <a:latin typeface="Cambria Math" panose="02040503050406030204" pitchFamily="18" charset="0"/>
                            </a:rPr>
                            <m:t>𝑥</m:t>
                          </m:r>
                        </m:e>
                        <m:sub>
                          <m:r>
                            <a:rPr lang="hu-HU" sz="2800" b="0" i="1" smtClean="0">
                              <a:latin typeface="Cambria Math" panose="02040503050406030204" pitchFamily="18" charset="0"/>
                            </a:rPr>
                            <m:t>2</m:t>
                          </m:r>
                        </m:sub>
                      </m:sSub>
                      <m:r>
                        <a:rPr lang="hu-HU" sz="2800" b="0" i="1" smtClean="0">
                          <a:latin typeface="Cambria Math" panose="02040503050406030204" pitchFamily="18" charset="0"/>
                        </a:rPr>
                        <m:t>&lt;0</m:t>
                      </m:r>
                    </m:oMath>
                  </m:oMathPara>
                </a14:m>
                <a:endParaRPr lang="hu-HU" sz="2800" dirty="0"/>
              </a:p>
            </p:txBody>
          </p:sp>
        </mc:Choice>
        <mc:Fallback xmlns="">
          <p:sp>
            <p:nvSpPr>
              <p:cNvPr id="7" name="Szövegdoboz 6">
                <a:extLst>
                  <a:ext uri="{FF2B5EF4-FFF2-40B4-BE49-F238E27FC236}">
                    <a16:creationId xmlns:a16="http://schemas.microsoft.com/office/drawing/2014/main" id="{BB545327-AD92-469C-9E75-19983C204B9A}"/>
                  </a:ext>
                </a:extLst>
              </p:cNvPr>
              <p:cNvSpPr txBox="1">
                <a:spLocks noRot="1" noChangeAspect="1" noMove="1" noResize="1" noEditPoints="1" noAdjustHandles="1" noChangeArrowheads="1" noChangeShapeType="1" noTextEdit="1"/>
              </p:cNvSpPr>
              <p:nvPr/>
            </p:nvSpPr>
            <p:spPr>
              <a:xfrm>
                <a:off x="2258292" y="3484413"/>
                <a:ext cx="8558112" cy="6060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églalap 7">
                <a:extLst>
                  <a:ext uri="{FF2B5EF4-FFF2-40B4-BE49-F238E27FC236}">
                    <a16:creationId xmlns:a16="http://schemas.microsoft.com/office/drawing/2014/main" id="{4ED6662B-0759-4802-BEA4-2EEA18161AC6}"/>
                  </a:ext>
                </a:extLst>
              </p:cNvPr>
              <p:cNvSpPr/>
              <p:nvPr/>
            </p:nvSpPr>
            <p:spPr>
              <a:xfrm>
                <a:off x="1649560" y="4235423"/>
                <a:ext cx="858504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rPr>
                        <m:t>𝑝𝐻</m:t>
                      </m:r>
                      <m:r>
                        <a:rPr lang="hu-HU" sz="2800" i="1" smtClean="0">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𝑙𝑜𝑔</m:t>
                          </m:r>
                        </m:e>
                        <m:sub>
                          <m:r>
                            <a:rPr lang="hu-HU" sz="2800" i="1">
                              <a:latin typeface="Cambria Math" panose="02040503050406030204" pitchFamily="18" charset="0"/>
                            </a:rPr>
                            <m:t>10</m:t>
                          </m:r>
                        </m:sub>
                      </m:sSub>
                      <m:d>
                        <m:dPr>
                          <m:ctrlPr>
                            <a:rPr lang="hu-HU" sz="2800" i="1">
                              <a:latin typeface="Cambria Math" panose="02040503050406030204" pitchFamily="18" charset="0"/>
                            </a:rPr>
                          </m:ctrlPr>
                        </m:dPr>
                        <m:e>
                          <m:r>
                            <a:rPr lang="hu-HU" sz="2800" i="1">
                              <a:latin typeface="Cambria Math" panose="02040503050406030204" pitchFamily="18" charset="0"/>
                            </a:rPr>
                            <m:t>1</m:t>
                          </m:r>
                          <m:r>
                            <a:rPr lang="hu-HU" sz="2800" b="0" i="1" smtClean="0">
                              <a:latin typeface="Cambria Math" panose="02040503050406030204" pitchFamily="18" charset="0"/>
                            </a:rPr>
                            <m:t>.</m:t>
                          </m:r>
                          <m:r>
                            <a:rPr lang="hu-HU" sz="2800" i="1">
                              <a:latin typeface="Cambria Math" panose="02040503050406030204" pitchFamily="18" charset="0"/>
                            </a:rPr>
                            <m:t>051249…</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−7</m:t>
                              </m:r>
                            </m:sup>
                          </m:sSup>
                        </m:e>
                      </m:d>
                      <m:r>
                        <a:rPr lang="hu-HU" sz="2800" i="1">
                          <a:latin typeface="Cambria Math" panose="02040503050406030204" pitchFamily="18" charset="0"/>
                        </a:rPr>
                        <m:t>=</m:t>
                      </m:r>
                      <m:r>
                        <a:rPr lang="hu-HU" sz="2800" b="0" i="1" smtClean="0">
                          <a:latin typeface="Cambria Math" panose="02040503050406030204" pitchFamily="18" charset="0"/>
                        </a:rPr>
                        <m:t>6.97829…=6.98</m:t>
                      </m:r>
                    </m:oMath>
                  </m:oMathPara>
                </a14:m>
                <a:endParaRPr lang="hu-HU" sz="2800" dirty="0"/>
              </a:p>
            </p:txBody>
          </p:sp>
        </mc:Choice>
        <mc:Fallback xmlns="">
          <p:sp>
            <p:nvSpPr>
              <p:cNvPr id="8" name="Téglalap 7">
                <a:extLst>
                  <a:ext uri="{FF2B5EF4-FFF2-40B4-BE49-F238E27FC236}">
                    <a16:creationId xmlns:a16="http://schemas.microsoft.com/office/drawing/2014/main" id="{4ED6662B-0759-4802-BEA4-2EEA18161AC6}"/>
                  </a:ext>
                </a:extLst>
              </p:cNvPr>
              <p:cNvSpPr>
                <a:spLocks noRot="1" noChangeAspect="1" noMove="1" noResize="1" noEditPoints="1" noAdjustHandles="1" noChangeArrowheads="1" noChangeShapeType="1" noTextEdit="1"/>
              </p:cNvSpPr>
              <p:nvPr/>
            </p:nvSpPr>
            <p:spPr>
              <a:xfrm>
                <a:off x="1649560" y="4235423"/>
                <a:ext cx="8585042" cy="523220"/>
              </a:xfrm>
              <a:prstGeom prst="rect">
                <a:avLst/>
              </a:prstGeom>
              <a:blipFill>
                <a:blip r:embed="rId7"/>
                <a:stretch>
                  <a:fillRect/>
                </a:stretch>
              </a:blipFill>
            </p:spPr>
            <p:txBody>
              <a:bodyPr/>
              <a:lstStyle/>
              <a:p>
                <a:r>
                  <a:rPr lang="en-US">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72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par>
                          <p:cTn id="20" fill="hold">
                            <p:stCondLst>
                              <p:cond delay="0"/>
                            </p:stCondLst>
                            <p:childTnLst>
                              <p:par>
                                <p:cTn id="21" presetID="2" presetClass="entr" presetSubtype="2"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100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631654"/>
            <a:ext cx="11568545" cy="5117489"/>
          </a:xfrm>
        </p:spPr>
        <p:txBody>
          <a:bodyPr>
            <a:normAutofit/>
          </a:bodyPr>
          <a:lstStyle/>
          <a:p>
            <a:r>
              <a:rPr lang="hu-HU" dirty="0" smtClean="0">
                <a:latin typeface="Times New Roman" panose="02020603050405020304" pitchFamily="18" charset="0"/>
                <a:cs typeface="Times New Roman" panose="02020603050405020304" pitchFamily="18" charset="0"/>
              </a:rPr>
              <a:t>In the </a:t>
            </a:r>
            <a:r>
              <a:rPr lang="hu-HU" i="1" dirty="0" smtClean="0">
                <a:latin typeface="Times New Roman" panose="02020603050405020304" pitchFamily="18" charset="0"/>
                <a:cs typeface="Times New Roman" panose="02020603050405020304" pitchFamily="18" charset="0"/>
              </a:rPr>
              <a:t>c</a:t>
            </a:r>
            <a:r>
              <a:rPr lang="hu-HU" i="1" baseline="-25000" dirty="0" smtClean="0">
                <a:latin typeface="Times New Roman" panose="02020603050405020304" pitchFamily="18" charset="0"/>
                <a:cs typeface="Times New Roman" panose="02020603050405020304" pitchFamily="18" charset="0"/>
              </a:rPr>
              <a:t>HCl</a:t>
            </a:r>
            <a:r>
              <a:rPr lang="hu-HU" i="1" dirty="0" smtClean="0">
                <a:latin typeface="Times New Roman" panose="02020603050405020304" pitchFamily="18" charset="0"/>
                <a:cs typeface="Times New Roman" panose="02020603050405020304" pitchFamily="18" charset="0"/>
              </a:rPr>
              <a:t>=5·10</a:t>
            </a:r>
            <a:r>
              <a:rPr lang="hu-HU" i="1" baseline="30000" dirty="0" smtClean="0">
                <a:latin typeface="Times New Roman" panose="02020603050405020304" pitchFamily="18" charset="0"/>
                <a:cs typeface="Times New Roman" panose="02020603050405020304" pitchFamily="18" charset="0"/>
              </a:rPr>
              <a:t>-5</a:t>
            </a:r>
            <a:r>
              <a:rPr lang="hu-HU" i="1" dirty="0" smtClean="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- 2·10</a:t>
            </a:r>
            <a:r>
              <a:rPr lang="hu-HU" i="1" baseline="30000" dirty="0">
                <a:latin typeface="Times New Roman" panose="02020603050405020304" pitchFamily="18" charset="0"/>
                <a:cs typeface="Times New Roman" panose="02020603050405020304" pitchFamily="18" charset="0"/>
              </a:rPr>
              <a:t>-9</a:t>
            </a:r>
            <a:r>
              <a:rPr lang="hu-HU" i="1" dirty="0">
                <a:latin typeface="Times New Roman" panose="02020603050405020304" pitchFamily="18" charset="0"/>
                <a:cs typeface="Times New Roman" panose="02020603050405020304" pitchFamily="18" charset="0"/>
              </a:rPr>
              <a:t> 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range, let us calculate the </a:t>
            </a:r>
            <a:r>
              <a:rPr lang="hu-HU" dirty="0">
                <a:latin typeface="Times New Roman" panose="02020603050405020304" pitchFamily="18" charset="0"/>
                <a:cs typeface="Times New Roman" panose="02020603050405020304" pitchFamily="18" charset="0"/>
              </a:rPr>
              <a:t>–log c</a:t>
            </a:r>
            <a:r>
              <a:rPr lang="hu-HU" baseline="-25000" dirty="0">
                <a:latin typeface="Times New Roman" panose="02020603050405020304" pitchFamily="18" charset="0"/>
                <a:cs typeface="Times New Roman" panose="02020603050405020304" pitchFamily="18" charset="0"/>
              </a:rPr>
              <a:t>HCl</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pH values (the latter one with the second order equation) and plot them. </a:t>
            </a:r>
            <a:endParaRPr lang="hu-HU" dirty="0">
              <a:latin typeface="Times New Roman" panose="02020603050405020304" pitchFamily="18" charset="0"/>
              <a:cs typeface="Times New Roman" panose="02020603050405020304" pitchFamily="18" charset="0"/>
            </a:endParaRPr>
          </a:p>
          <a:p>
            <a:pPr marL="6719888"/>
            <a:r>
              <a:rPr lang="hu-HU" dirty="0" smtClean="0">
                <a:latin typeface="Times New Roman" panose="02020603050405020304" pitchFamily="18" charset="0"/>
                <a:cs typeface="Times New Roman" panose="02020603050405020304" pitchFamily="18" charset="0"/>
              </a:rPr>
              <a:t>Deviation can be observed already around </a:t>
            </a:r>
            <a:r>
              <a:rPr lang="hu-HU" dirty="0">
                <a:latin typeface="Times New Roman" panose="02020603050405020304" pitchFamily="18" charset="0"/>
                <a:cs typeface="Times New Roman" panose="02020603050405020304" pitchFamily="18" charset="0"/>
              </a:rPr>
              <a:t>pH = </a:t>
            </a:r>
            <a:r>
              <a:rPr lang="hu-HU" dirty="0" smtClean="0">
                <a:latin typeface="Times New Roman" panose="02020603050405020304" pitchFamily="18" charset="0"/>
                <a:cs typeface="Times New Roman" panose="02020603050405020304" pitchFamily="18" charset="0"/>
              </a:rPr>
              <a:t>6-6.5 between the values.</a:t>
            </a:r>
            <a:endParaRPr lang="hu-HU" dirty="0">
              <a:latin typeface="Times New Roman" panose="02020603050405020304" pitchFamily="18" charset="0"/>
              <a:cs typeface="Times New Roman" panose="02020603050405020304" pitchFamily="18" charset="0"/>
            </a:endParaRPr>
          </a:p>
          <a:p>
            <a:pPr marL="6719888"/>
            <a:r>
              <a:rPr lang="hu-HU" dirty="0" smtClean="0">
                <a:latin typeface="Times New Roman" panose="02020603050405020304" pitchFamily="18" charset="0"/>
                <a:cs typeface="Times New Roman" panose="02020603050405020304" pitchFamily="18" charset="0"/>
              </a:rPr>
              <a:t>To be exact, the deviation appears at</a:t>
            </a:r>
            <a:r>
              <a:rPr lang="hu-HU" i="1" dirty="0" smtClean="0">
                <a:latin typeface="Times New Roman" panose="02020603050405020304" pitchFamily="18" charset="0"/>
                <a:cs typeface="Times New Roman" panose="02020603050405020304" pitchFamily="18" charset="0"/>
              </a:rPr>
              <a:t> c=1·10</a:t>
            </a:r>
            <a:r>
              <a:rPr lang="hu-HU" i="1" baseline="30000" dirty="0" smtClean="0">
                <a:latin typeface="Times New Roman" panose="02020603050405020304" pitchFamily="18" charset="0"/>
                <a:cs typeface="Times New Roman" panose="02020603050405020304" pitchFamily="18" charset="0"/>
              </a:rPr>
              <a:t>-6</a:t>
            </a:r>
            <a:r>
              <a:rPr lang="hu-HU" i="1" dirty="0" smtClean="0">
                <a:latin typeface="Times New Roman" panose="02020603050405020304" pitchFamily="18" charset="0"/>
                <a:cs typeface="Times New Roman" panose="02020603050405020304" pitchFamily="18" charset="0"/>
              </a:rPr>
              <a:t>mol/dm</a:t>
            </a:r>
            <a:r>
              <a:rPr lang="hu-HU" i="1" baseline="30000" dirty="0" smtClean="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a:t>
            </a:r>
          </a:p>
          <a:p>
            <a:pPr marL="6719888"/>
            <a:r>
              <a:rPr lang="hu-HU" dirty="0" smtClean="0">
                <a:latin typeface="Times New Roman" panose="02020603050405020304" pitchFamily="18" charset="0"/>
                <a:cs typeface="Times New Roman" panose="02020603050405020304" pitchFamily="18" charset="0"/>
              </a:rPr>
              <a:t>At </a:t>
            </a:r>
            <a:r>
              <a:rPr lang="hu-HU" i="1" dirty="0" smtClean="0">
                <a:latin typeface="Times New Roman" panose="02020603050405020304" pitchFamily="18" charset="0"/>
                <a:cs typeface="Times New Roman" panose="02020603050405020304" pitchFamily="18" charset="0"/>
              </a:rPr>
              <a:t>c=9.0·10</a:t>
            </a:r>
            <a:r>
              <a:rPr lang="hu-HU" i="1" baseline="30000" dirty="0" smtClean="0">
                <a:latin typeface="Times New Roman" panose="02020603050405020304" pitchFamily="18" charset="0"/>
                <a:cs typeface="Times New Roman" panose="02020603050405020304" pitchFamily="18" charset="0"/>
              </a:rPr>
              <a:t>-7</a:t>
            </a:r>
            <a:r>
              <a:rPr lang="hu-HU" i="1" dirty="0" smtClean="0">
                <a:latin typeface="Times New Roman" panose="02020603050405020304" pitchFamily="18" charset="0"/>
                <a:cs typeface="Times New Roman" panose="02020603050405020304" pitchFamily="18" charset="0"/>
              </a:rPr>
              <a:t>mol/dm</a:t>
            </a:r>
            <a:r>
              <a:rPr lang="hu-HU" i="1" baseline="30000" dirty="0" smtClean="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the difference is </a:t>
            </a:r>
            <a:r>
              <a:rPr lang="el-GR" i="1" dirty="0">
                <a:latin typeface="Times New Roman" panose="02020603050405020304" pitchFamily="18" charset="0"/>
                <a:cs typeface="Times New Roman" panose="02020603050405020304" pitchFamily="18" charset="0"/>
              </a:rPr>
              <a:t>Δ</a:t>
            </a:r>
            <a:r>
              <a:rPr lang="hu-HU" i="1" dirty="0">
                <a:latin typeface="Times New Roman" panose="02020603050405020304" pitchFamily="18" charset="0"/>
                <a:cs typeface="Times New Roman" panose="02020603050405020304" pitchFamily="18" charset="0"/>
              </a:rPr>
              <a:t>pH = </a:t>
            </a:r>
            <a:r>
              <a:rPr lang="hu-HU" i="1" dirty="0" smtClean="0">
                <a:latin typeface="Times New Roman" panose="02020603050405020304" pitchFamily="18" charset="0"/>
                <a:cs typeface="Times New Roman" panose="02020603050405020304" pitchFamily="18" charset="0"/>
              </a:rPr>
              <a:t>0.01</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Then the contribution of water already reaches 10</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5" name="Szövegdoboz 4">
            <a:extLst>
              <a:ext uri="{FF2B5EF4-FFF2-40B4-BE49-F238E27FC236}">
                <a16:creationId xmlns:a16="http://schemas.microsoft.com/office/drawing/2014/main" id="{9BD1586B-0B51-4FE5-98BB-C0B411E7B464}"/>
              </a:ext>
            </a:extLst>
          </p:cNvPr>
          <p:cNvSpPr txBox="1"/>
          <p:nvPr/>
        </p:nvSpPr>
        <p:spPr>
          <a:xfrm>
            <a:off x="5472541" y="6337797"/>
            <a:ext cx="902811" cy="369332"/>
          </a:xfrm>
          <a:prstGeom prst="rect">
            <a:avLst/>
          </a:prstGeom>
          <a:noFill/>
        </p:spPr>
        <p:txBody>
          <a:bodyPr wrap="none" rtlCol="0">
            <a:spAutoFit/>
          </a:bodyPr>
          <a:lstStyle/>
          <a:p>
            <a:r>
              <a:rPr lang="hu-HU" dirty="0"/>
              <a:t>-log </a:t>
            </a:r>
            <a:r>
              <a:rPr lang="hu-HU" dirty="0" err="1"/>
              <a:t>c</a:t>
            </a:r>
            <a:r>
              <a:rPr lang="hu-HU" baseline="-25000" dirty="0" err="1"/>
              <a:t>HCl</a:t>
            </a:r>
            <a:endParaRPr lang="hu-HU" baseline="-25000" dirty="0"/>
          </a:p>
        </p:txBody>
      </p:sp>
      <p:sp>
        <p:nvSpPr>
          <p:cNvPr id="7" name="Szövegdoboz 6">
            <a:extLst>
              <a:ext uri="{FF2B5EF4-FFF2-40B4-BE49-F238E27FC236}">
                <a16:creationId xmlns:a16="http://schemas.microsoft.com/office/drawing/2014/main" id="{984FEB36-03B7-46A2-B031-159B828F88B6}"/>
              </a:ext>
            </a:extLst>
          </p:cNvPr>
          <p:cNvSpPr txBox="1"/>
          <p:nvPr/>
        </p:nvSpPr>
        <p:spPr>
          <a:xfrm>
            <a:off x="258461" y="2496680"/>
            <a:ext cx="450764" cy="369332"/>
          </a:xfrm>
          <a:prstGeom prst="rect">
            <a:avLst/>
          </a:prstGeom>
          <a:noFill/>
        </p:spPr>
        <p:txBody>
          <a:bodyPr wrap="none" rtlCol="0">
            <a:spAutoFit/>
          </a:bodyPr>
          <a:lstStyle/>
          <a:p>
            <a:r>
              <a:rPr lang="hu-HU" dirty="0"/>
              <a:t>pH</a:t>
            </a:r>
          </a:p>
        </p:txBody>
      </p:sp>
      <p:sp>
        <p:nvSpPr>
          <p:cNvPr id="11" name="Freeform 6">
            <a:extLst>
              <a:ext uri="{FF2B5EF4-FFF2-40B4-BE49-F238E27FC236}">
                <a16:creationId xmlns:a16="http://schemas.microsoft.com/office/drawing/2014/main" id="{149A3F54-CF15-420D-9CBE-C6944FA455F3}"/>
              </a:ext>
            </a:extLst>
          </p:cNvPr>
          <p:cNvSpPr>
            <a:spLocks noEditPoints="1"/>
          </p:cNvSpPr>
          <p:nvPr/>
        </p:nvSpPr>
        <p:spPr bwMode="auto">
          <a:xfrm>
            <a:off x="1077913" y="2971800"/>
            <a:ext cx="5014913" cy="2779713"/>
          </a:xfrm>
          <a:custGeom>
            <a:avLst/>
            <a:gdLst>
              <a:gd name="T0" fmla="*/ 0 w 3159"/>
              <a:gd name="T1" fmla="*/ 1751 h 1751"/>
              <a:gd name="T2" fmla="*/ 3159 w 3159"/>
              <a:gd name="T3" fmla="*/ 1751 h 1751"/>
              <a:gd name="T4" fmla="*/ 0 w 3159"/>
              <a:gd name="T5" fmla="*/ 1558 h 1751"/>
              <a:gd name="T6" fmla="*/ 3159 w 3159"/>
              <a:gd name="T7" fmla="*/ 1558 h 1751"/>
              <a:gd name="T8" fmla="*/ 0 w 3159"/>
              <a:gd name="T9" fmla="*/ 1358 h 1751"/>
              <a:gd name="T10" fmla="*/ 3159 w 3159"/>
              <a:gd name="T11" fmla="*/ 1358 h 1751"/>
              <a:gd name="T12" fmla="*/ 0 w 3159"/>
              <a:gd name="T13" fmla="*/ 1165 h 1751"/>
              <a:gd name="T14" fmla="*/ 3159 w 3159"/>
              <a:gd name="T15" fmla="*/ 1165 h 1751"/>
              <a:gd name="T16" fmla="*/ 0 w 3159"/>
              <a:gd name="T17" fmla="*/ 972 h 1751"/>
              <a:gd name="T18" fmla="*/ 3159 w 3159"/>
              <a:gd name="T19" fmla="*/ 972 h 1751"/>
              <a:gd name="T20" fmla="*/ 0 w 3159"/>
              <a:gd name="T21" fmla="*/ 779 h 1751"/>
              <a:gd name="T22" fmla="*/ 3159 w 3159"/>
              <a:gd name="T23" fmla="*/ 779 h 1751"/>
              <a:gd name="T24" fmla="*/ 0 w 3159"/>
              <a:gd name="T25" fmla="*/ 579 h 1751"/>
              <a:gd name="T26" fmla="*/ 3159 w 3159"/>
              <a:gd name="T27" fmla="*/ 579 h 1751"/>
              <a:gd name="T28" fmla="*/ 0 w 3159"/>
              <a:gd name="T29" fmla="*/ 386 h 1751"/>
              <a:gd name="T30" fmla="*/ 3159 w 3159"/>
              <a:gd name="T31" fmla="*/ 386 h 1751"/>
              <a:gd name="T32" fmla="*/ 0 w 3159"/>
              <a:gd name="T33" fmla="*/ 193 h 1751"/>
              <a:gd name="T34" fmla="*/ 3159 w 3159"/>
              <a:gd name="T35" fmla="*/ 193 h 1751"/>
              <a:gd name="T36" fmla="*/ 0 w 3159"/>
              <a:gd name="T37" fmla="*/ 0 h 1751"/>
              <a:gd name="T38" fmla="*/ 3159 w 3159"/>
              <a:gd name="T3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59" h="1751">
                <a:moveTo>
                  <a:pt x="0" y="1751"/>
                </a:moveTo>
                <a:lnTo>
                  <a:pt x="3159" y="1751"/>
                </a:lnTo>
                <a:moveTo>
                  <a:pt x="0" y="1558"/>
                </a:moveTo>
                <a:lnTo>
                  <a:pt x="3159" y="1558"/>
                </a:lnTo>
                <a:moveTo>
                  <a:pt x="0" y="1358"/>
                </a:moveTo>
                <a:lnTo>
                  <a:pt x="3159" y="1358"/>
                </a:lnTo>
                <a:moveTo>
                  <a:pt x="0" y="1165"/>
                </a:moveTo>
                <a:lnTo>
                  <a:pt x="3159" y="1165"/>
                </a:lnTo>
                <a:moveTo>
                  <a:pt x="0" y="972"/>
                </a:moveTo>
                <a:lnTo>
                  <a:pt x="3159" y="972"/>
                </a:lnTo>
                <a:moveTo>
                  <a:pt x="0" y="779"/>
                </a:moveTo>
                <a:lnTo>
                  <a:pt x="3159" y="779"/>
                </a:lnTo>
                <a:moveTo>
                  <a:pt x="0" y="579"/>
                </a:moveTo>
                <a:lnTo>
                  <a:pt x="3159" y="579"/>
                </a:lnTo>
                <a:moveTo>
                  <a:pt x="0" y="386"/>
                </a:moveTo>
                <a:lnTo>
                  <a:pt x="3159" y="386"/>
                </a:lnTo>
                <a:moveTo>
                  <a:pt x="0" y="193"/>
                </a:moveTo>
                <a:lnTo>
                  <a:pt x="3159" y="193"/>
                </a:lnTo>
                <a:moveTo>
                  <a:pt x="0" y="0"/>
                </a:moveTo>
                <a:lnTo>
                  <a:pt x="3159"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Freeform 7">
            <a:extLst>
              <a:ext uri="{FF2B5EF4-FFF2-40B4-BE49-F238E27FC236}">
                <a16:creationId xmlns:a16="http://schemas.microsoft.com/office/drawing/2014/main" id="{7CDFF486-1C6D-412D-9563-6BE976568220}"/>
              </a:ext>
            </a:extLst>
          </p:cNvPr>
          <p:cNvSpPr>
            <a:spLocks noEditPoints="1"/>
          </p:cNvSpPr>
          <p:nvPr/>
        </p:nvSpPr>
        <p:spPr bwMode="auto">
          <a:xfrm>
            <a:off x="1574800" y="2971800"/>
            <a:ext cx="4518025" cy="3086100"/>
          </a:xfrm>
          <a:custGeom>
            <a:avLst/>
            <a:gdLst>
              <a:gd name="T0" fmla="*/ 0 w 2846"/>
              <a:gd name="T1" fmla="*/ 0 h 1944"/>
              <a:gd name="T2" fmla="*/ 0 w 2846"/>
              <a:gd name="T3" fmla="*/ 1944 h 1944"/>
              <a:gd name="T4" fmla="*/ 312 w 2846"/>
              <a:gd name="T5" fmla="*/ 0 h 1944"/>
              <a:gd name="T6" fmla="*/ 312 w 2846"/>
              <a:gd name="T7" fmla="*/ 1944 h 1944"/>
              <a:gd name="T8" fmla="*/ 633 w 2846"/>
              <a:gd name="T9" fmla="*/ 0 h 1944"/>
              <a:gd name="T10" fmla="*/ 633 w 2846"/>
              <a:gd name="T11" fmla="*/ 1944 h 1944"/>
              <a:gd name="T12" fmla="*/ 946 w 2846"/>
              <a:gd name="T13" fmla="*/ 0 h 1944"/>
              <a:gd name="T14" fmla="*/ 946 w 2846"/>
              <a:gd name="T15" fmla="*/ 1944 h 1944"/>
              <a:gd name="T16" fmla="*/ 1266 w 2846"/>
              <a:gd name="T17" fmla="*/ 0 h 1944"/>
              <a:gd name="T18" fmla="*/ 1266 w 2846"/>
              <a:gd name="T19" fmla="*/ 1944 h 1944"/>
              <a:gd name="T20" fmla="*/ 1579 w 2846"/>
              <a:gd name="T21" fmla="*/ 0 h 1944"/>
              <a:gd name="T22" fmla="*/ 1579 w 2846"/>
              <a:gd name="T23" fmla="*/ 1944 h 1944"/>
              <a:gd name="T24" fmla="*/ 1900 w 2846"/>
              <a:gd name="T25" fmla="*/ 0 h 1944"/>
              <a:gd name="T26" fmla="*/ 1900 w 2846"/>
              <a:gd name="T27" fmla="*/ 1944 h 1944"/>
              <a:gd name="T28" fmla="*/ 2213 w 2846"/>
              <a:gd name="T29" fmla="*/ 0 h 1944"/>
              <a:gd name="T30" fmla="*/ 2213 w 2846"/>
              <a:gd name="T31" fmla="*/ 1944 h 1944"/>
              <a:gd name="T32" fmla="*/ 2525 w 2846"/>
              <a:gd name="T33" fmla="*/ 0 h 1944"/>
              <a:gd name="T34" fmla="*/ 2525 w 2846"/>
              <a:gd name="T35" fmla="*/ 1944 h 1944"/>
              <a:gd name="T36" fmla="*/ 2846 w 2846"/>
              <a:gd name="T37" fmla="*/ 0 h 1944"/>
              <a:gd name="T38" fmla="*/ 2846 w 2846"/>
              <a:gd name="T39" fmla="*/ 194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6" h="1944">
                <a:moveTo>
                  <a:pt x="0" y="0"/>
                </a:moveTo>
                <a:lnTo>
                  <a:pt x="0" y="1944"/>
                </a:lnTo>
                <a:moveTo>
                  <a:pt x="312" y="0"/>
                </a:moveTo>
                <a:lnTo>
                  <a:pt x="312" y="1944"/>
                </a:lnTo>
                <a:moveTo>
                  <a:pt x="633" y="0"/>
                </a:moveTo>
                <a:lnTo>
                  <a:pt x="633" y="1944"/>
                </a:lnTo>
                <a:moveTo>
                  <a:pt x="946" y="0"/>
                </a:moveTo>
                <a:lnTo>
                  <a:pt x="946" y="1944"/>
                </a:lnTo>
                <a:moveTo>
                  <a:pt x="1266" y="0"/>
                </a:moveTo>
                <a:lnTo>
                  <a:pt x="1266" y="1944"/>
                </a:lnTo>
                <a:moveTo>
                  <a:pt x="1579" y="0"/>
                </a:moveTo>
                <a:lnTo>
                  <a:pt x="1579" y="1944"/>
                </a:lnTo>
                <a:moveTo>
                  <a:pt x="1900" y="0"/>
                </a:moveTo>
                <a:lnTo>
                  <a:pt x="1900" y="1944"/>
                </a:lnTo>
                <a:moveTo>
                  <a:pt x="2213" y="0"/>
                </a:moveTo>
                <a:lnTo>
                  <a:pt x="2213" y="1944"/>
                </a:lnTo>
                <a:moveTo>
                  <a:pt x="2525" y="0"/>
                </a:moveTo>
                <a:lnTo>
                  <a:pt x="2525" y="1944"/>
                </a:lnTo>
                <a:moveTo>
                  <a:pt x="2846" y="0"/>
                </a:moveTo>
                <a:lnTo>
                  <a:pt x="2846" y="1944"/>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8">
            <a:extLst>
              <a:ext uri="{FF2B5EF4-FFF2-40B4-BE49-F238E27FC236}">
                <a16:creationId xmlns:a16="http://schemas.microsoft.com/office/drawing/2014/main" id="{3B6CAC26-C5CB-4EEF-9C4D-22A5EC6B8FE8}"/>
              </a:ext>
            </a:extLst>
          </p:cNvPr>
          <p:cNvSpPr>
            <a:spLocks noChangeShapeType="1"/>
          </p:cNvSpPr>
          <p:nvPr/>
        </p:nvSpPr>
        <p:spPr bwMode="auto">
          <a:xfrm flipV="1">
            <a:off x="6092825" y="2971800"/>
            <a:ext cx="0" cy="30861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Freeform 9">
            <a:extLst>
              <a:ext uri="{FF2B5EF4-FFF2-40B4-BE49-F238E27FC236}">
                <a16:creationId xmlns:a16="http://schemas.microsoft.com/office/drawing/2014/main" id="{681EF89D-654D-4524-9DDC-F075DA36F5DA}"/>
              </a:ext>
            </a:extLst>
          </p:cNvPr>
          <p:cNvSpPr>
            <a:spLocks noEditPoints="1"/>
          </p:cNvSpPr>
          <p:nvPr/>
        </p:nvSpPr>
        <p:spPr bwMode="auto">
          <a:xfrm>
            <a:off x="6092825" y="3062288"/>
            <a:ext cx="50800" cy="2995613"/>
          </a:xfrm>
          <a:custGeom>
            <a:avLst/>
            <a:gdLst>
              <a:gd name="T0" fmla="*/ 0 w 32"/>
              <a:gd name="T1" fmla="*/ 1887 h 1887"/>
              <a:gd name="T2" fmla="*/ 32 w 32"/>
              <a:gd name="T3" fmla="*/ 1887 h 1887"/>
              <a:gd name="T4" fmla="*/ 0 w 32"/>
              <a:gd name="T5" fmla="*/ 1574 h 1887"/>
              <a:gd name="T6" fmla="*/ 32 w 32"/>
              <a:gd name="T7" fmla="*/ 1574 h 1887"/>
              <a:gd name="T8" fmla="*/ 0 w 32"/>
              <a:gd name="T9" fmla="*/ 1261 h 1887"/>
              <a:gd name="T10" fmla="*/ 32 w 32"/>
              <a:gd name="T11" fmla="*/ 1261 h 1887"/>
              <a:gd name="T12" fmla="*/ 0 w 32"/>
              <a:gd name="T13" fmla="*/ 947 h 1887"/>
              <a:gd name="T14" fmla="*/ 32 w 32"/>
              <a:gd name="T15" fmla="*/ 947 h 1887"/>
              <a:gd name="T16" fmla="*/ 0 w 32"/>
              <a:gd name="T17" fmla="*/ 634 h 1887"/>
              <a:gd name="T18" fmla="*/ 32 w 32"/>
              <a:gd name="T19" fmla="*/ 634 h 1887"/>
              <a:gd name="T20" fmla="*/ 0 w 32"/>
              <a:gd name="T21" fmla="*/ 321 h 1887"/>
              <a:gd name="T22" fmla="*/ 32 w 32"/>
              <a:gd name="T23" fmla="*/ 321 h 1887"/>
              <a:gd name="T24" fmla="*/ 0 w 32"/>
              <a:gd name="T25" fmla="*/ 0 h 1887"/>
              <a:gd name="T26" fmla="*/ 32 w 32"/>
              <a:gd name="T27"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87">
                <a:moveTo>
                  <a:pt x="0" y="1887"/>
                </a:moveTo>
                <a:lnTo>
                  <a:pt x="32" y="1887"/>
                </a:lnTo>
                <a:moveTo>
                  <a:pt x="0" y="1574"/>
                </a:moveTo>
                <a:lnTo>
                  <a:pt x="32" y="1574"/>
                </a:lnTo>
                <a:moveTo>
                  <a:pt x="0" y="1261"/>
                </a:moveTo>
                <a:lnTo>
                  <a:pt x="32" y="1261"/>
                </a:lnTo>
                <a:moveTo>
                  <a:pt x="0" y="947"/>
                </a:moveTo>
                <a:lnTo>
                  <a:pt x="32" y="947"/>
                </a:lnTo>
                <a:moveTo>
                  <a:pt x="0" y="634"/>
                </a:moveTo>
                <a:lnTo>
                  <a:pt x="32" y="634"/>
                </a:lnTo>
                <a:moveTo>
                  <a:pt x="0" y="321"/>
                </a:moveTo>
                <a:lnTo>
                  <a:pt x="32" y="321"/>
                </a:lnTo>
                <a:moveTo>
                  <a:pt x="0" y="0"/>
                </a:moveTo>
                <a:lnTo>
                  <a:pt x="32" y="0"/>
                </a:lnTo>
              </a:path>
            </a:pathLst>
          </a:custGeom>
          <a:noFill/>
          <a:ln w="12700" cap="flat">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5" name="Line 10">
            <a:extLst>
              <a:ext uri="{FF2B5EF4-FFF2-40B4-BE49-F238E27FC236}">
                <a16:creationId xmlns:a16="http://schemas.microsoft.com/office/drawing/2014/main" id="{D3A5E8F1-FC0D-45CD-AE8A-706B6C7B334F}"/>
              </a:ext>
            </a:extLst>
          </p:cNvPr>
          <p:cNvSpPr>
            <a:spLocks noChangeShapeType="1"/>
          </p:cNvSpPr>
          <p:nvPr/>
        </p:nvSpPr>
        <p:spPr bwMode="auto">
          <a:xfrm flipV="1">
            <a:off x="1077913" y="2971800"/>
            <a:ext cx="0" cy="30861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Line 11">
            <a:extLst>
              <a:ext uri="{FF2B5EF4-FFF2-40B4-BE49-F238E27FC236}">
                <a16:creationId xmlns:a16="http://schemas.microsoft.com/office/drawing/2014/main" id="{5D758A98-C75D-4CB5-9B4E-3B8817D7F320}"/>
              </a:ext>
            </a:extLst>
          </p:cNvPr>
          <p:cNvSpPr>
            <a:spLocks noChangeShapeType="1"/>
          </p:cNvSpPr>
          <p:nvPr/>
        </p:nvSpPr>
        <p:spPr bwMode="auto">
          <a:xfrm>
            <a:off x="1077913" y="6057900"/>
            <a:ext cx="5014913"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7" name="Freeform 12">
            <a:extLst>
              <a:ext uri="{FF2B5EF4-FFF2-40B4-BE49-F238E27FC236}">
                <a16:creationId xmlns:a16="http://schemas.microsoft.com/office/drawing/2014/main" id="{04875E5C-99BF-4CF6-BE0E-BCE65B1B86E2}"/>
              </a:ext>
            </a:extLst>
          </p:cNvPr>
          <p:cNvSpPr>
            <a:spLocks/>
          </p:cNvSpPr>
          <p:nvPr/>
        </p:nvSpPr>
        <p:spPr bwMode="auto">
          <a:xfrm>
            <a:off x="1376363" y="4202113"/>
            <a:ext cx="4418013" cy="1671638"/>
          </a:xfrm>
          <a:custGeom>
            <a:avLst/>
            <a:gdLst>
              <a:gd name="T0" fmla="*/ 0 w 2783"/>
              <a:gd name="T1" fmla="*/ 1053 h 1053"/>
              <a:gd name="T2" fmla="*/ 252 w 2783"/>
              <a:gd name="T3" fmla="*/ 897 h 1053"/>
              <a:gd name="T4" fmla="*/ 504 w 2783"/>
              <a:gd name="T5" fmla="*/ 742 h 1053"/>
              <a:gd name="T6" fmla="*/ 756 w 2783"/>
              <a:gd name="T7" fmla="*/ 587 h 1053"/>
              <a:gd name="T8" fmla="*/ 1008 w 2783"/>
              <a:gd name="T9" fmla="*/ 432 h 1053"/>
              <a:gd name="T10" fmla="*/ 1266 w 2783"/>
              <a:gd name="T11" fmla="*/ 279 h 1053"/>
              <a:gd name="T12" fmla="*/ 1518 w 2783"/>
              <a:gd name="T13" fmla="*/ 149 h 1053"/>
              <a:gd name="T14" fmla="*/ 1769 w 2783"/>
              <a:gd name="T15" fmla="*/ 65 h 1053"/>
              <a:gd name="T16" fmla="*/ 2021 w 2783"/>
              <a:gd name="T17" fmla="*/ 26 h 1053"/>
              <a:gd name="T18" fmla="*/ 2273 w 2783"/>
              <a:gd name="T19" fmla="*/ 10 h 1053"/>
              <a:gd name="T20" fmla="*/ 2525 w 2783"/>
              <a:gd name="T21" fmla="*/ 3 h 1053"/>
              <a:gd name="T22" fmla="*/ 2783 w 2783"/>
              <a:gd name="T23"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3" h="1053">
                <a:moveTo>
                  <a:pt x="0" y="1053"/>
                </a:moveTo>
                <a:cubicBezTo>
                  <a:pt x="84" y="1001"/>
                  <a:pt x="168" y="949"/>
                  <a:pt x="252" y="897"/>
                </a:cubicBezTo>
                <a:cubicBezTo>
                  <a:pt x="336" y="846"/>
                  <a:pt x="420" y="794"/>
                  <a:pt x="504" y="742"/>
                </a:cubicBezTo>
                <a:cubicBezTo>
                  <a:pt x="588" y="690"/>
                  <a:pt x="672" y="638"/>
                  <a:pt x="756" y="587"/>
                </a:cubicBezTo>
                <a:cubicBezTo>
                  <a:pt x="840" y="535"/>
                  <a:pt x="922" y="484"/>
                  <a:pt x="1008" y="432"/>
                </a:cubicBezTo>
                <a:cubicBezTo>
                  <a:pt x="1093" y="381"/>
                  <a:pt x="1181" y="326"/>
                  <a:pt x="1266" y="279"/>
                </a:cubicBezTo>
                <a:cubicBezTo>
                  <a:pt x="1351" y="231"/>
                  <a:pt x="1434" y="184"/>
                  <a:pt x="1518" y="149"/>
                </a:cubicBezTo>
                <a:cubicBezTo>
                  <a:pt x="1601" y="113"/>
                  <a:pt x="1686" y="86"/>
                  <a:pt x="1769" y="65"/>
                </a:cubicBezTo>
                <a:cubicBezTo>
                  <a:pt x="1853" y="45"/>
                  <a:pt x="1937" y="35"/>
                  <a:pt x="2021" y="26"/>
                </a:cubicBezTo>
                <a:cubicBezTo>
                  <a:pt x="2105" y="17"/>
                  <a:pt x="2189" y="14"/>
                  <a:pt x="2273" y="10"/>
                </a:cubicBezTo>
                <a:cubicBezTo>
                  <a:pt x="2357" y="6"/>
                  <a:pt x="2439" y="5"/>
                  <a:pt x="2525" y="3"/>
                </a:cubicBezTo>
                <a:cubicBezTo>
                  <a:pt x="2610" y="2"/>
                  <a:pt x="2697" y="1"/>
                  <a:pt x="2783" y="0"/>
                </a:cubicBezTo>
              </a:path>
            </a:pathLst>
          </a:custGeom>
          <a:noFill/>
          <a:ln w="38100"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Freeform 13">
            <a:extLst>
              <a:ext uri="{FF2B5EF4-FFF2-40B4-BE49-F238E27FC236}">
                <a16:creationId xmlns:a16="http://schemas.microsoft.com/office/drawing/2014/main" id="{9495D12E-1A89-47E9-8EBA-98AEE63D1EEF}"/>
              </a:ext>
            </a:extLst>
          </p:cNvPr>
          <p:cNvSpPr>
            <a:spLocks noEditPoints="1"/>
          </p:cNvSpPr>
          <p:nvPr/>
        </p:nvSpPr>
        <p:spPr bwMode="auto">
          <a:xfrm>
            <a:off x="1362075" y="3143250"/>
            <a:ext cx="4446588" cy="2744788"/>
          </a:xfrm>
          <a:custGeom>
            <a:avLst/>
            <a:gdLst>
              <a:gd name="T0" fmla="*/ 223 w 5589"/>
              <a:gd name="T1" fmla="*/ 3301 h 3445"/>
              <a:gd name="T2" fmla="*/ 5 w 5589"/>
              <a:gd name="T3" fmla="*/ 3435 h 3445"/>
              <a:gd name="T4" fmla="*/ 501 w 5589"/>
              <a:gd name="T5" fmla="*/ 3112 h 3445"/>
              <a:gd name="T6" fmla="*/ 327 w 5589"/>
              <a:gd name="T7" fmla="*/ 3256 h 3445"/>
              <a:gd name="T8" fmla="*/ 610 w 5589"/>
              <a:gd name="T9" fmla="*/ 3045 h 3445"/>
              <a:gd name="T10" fmla="*/ 818 w 5589"/>
              <a:gd name="T11" fmla="*/ 2955 h 3445"/>
              <a:gd name="T12" fmla="*/ 610 w 5589"/>
              <a:gd name="T13" fmla="*/ 3045 h 3445"/>
              <a:gd name="T14" fmla="*/ 1101 w 5589"/>
              <a:gd name="T15" fmla="*/ 2744 h 3445"/>
              <a:gd name="T16" fmla="*/ 1032 w 5589"/>
              <a:gd name="T17" fmla="*/ 2824 h 3445"/>
              <a:gd name="T18" fmla="*/ 910 w 5589"/>
              <a:gd name="T19" fmla="*/ 2861 h 3445"/>
              <a:gd name="T20" fmla="*/ 1423 w 5589"/>
              <a:gd name="T21" fmla="*/ 2565 h 3445"/>
              <a:gd name="T22" fmla="*/ 1205 w 5589"/>
              <a:gd name="T23" fmla="*/ 2699 h 3445"/>
              <a:gd name="T24" fmla="*/ 1518 w 5589"/>
              <a:gd name="T25" fmla="*/ 2488 h 3445"/>
              <a:gd name="T26" fmla="*/ 1718 w 5589"/>
              <a:gd name="T27" fmla="*/ 2403 h 3445"/>
              <a:gd name="T28" fmla="*/ 1505 w 5589"/>
              <a:gd name="T29" fmla="*/ 2515 h 3445"/>
              <a:gd name="T30" fmla="*/ 2001 w 5589"/>
              <a:gd name="T31" fmla="*/ 2191 h 3445"/>
              <a:gd name="T32" fmla="*/ 1827 w 5589"/>
              <a:gd name="T33" fmla="*/ 2336 h 3445"/>
              <a:gd name="T34" fmla="*/ 2110 w 5589"/>
              <a:gd name="T35" fmla="*/ 2124 h 3445"/>
              <a:gd name="T36" fmla="*/ 2323 w 5589"/>
              <a:gd name="T37" fmla="*/ 2013 h 3445"/>
              <a:gd name="T38" fmla="*/ 2127 w 5589"/>
              <a:gd name="T39" fmla="*/ 2152 h 3445"/>
              <a:gd name="T40" fmla="*/ 2410 w 5589"/>
              <a:gd name="T41" fmla="*/ 1940 h 3445"/>
              <a:gd name="T42" fmla="*/ 2623 w 5589"/>
              <a:gd name="T43" fmla="*/ 1828 h 3445"/>
              <a:gd name="T44" fmla="*/ 2427 w 5589"/>
              <a:gd name="T45" fmla="*/ 1968 h 3445"/>
              <a:gd name="T46" fmla="*/ 2710 w 5589"/>
              <a:gd name="T47" fmla="*/ 1756 h 3445"/>
              <a:gd name="T48" fmla="*/ 2923 w 5589"/>
              <a:gd name="T49" fmla="*/ 1644 h 3445"/>
              <a:gd name="T50" fmla="*/ 2727 w 5589"/>
              <a:gd name="T51" fmla="*/ 1783 h 3445"/>
              <a:gd name="T52" fmla="*/ 3010 w 5589"/>
              <a:gd name="T53" fmla="*/ 1572 h 3445"/>
              <a:gd name="T54" fmla="*/ 3223 w 5589"/>
              <a:gd name="T55" fmla="*/ 1460 h 3445"/>
              <a:gd name="T56" fmla="*/ 3027 w 5589"/>
              <a:gd name="T57" fmla="*/ 1599 h 3445"/>
              <a:gd name="T58" fmla="*/ 3310 w 5589"/>
              <a:gd name="T59" fmla="*/ 1388 h 3445"/>
              <a:gd name="T60" fmla="*/ 3518 w 5589"/>
              <a:gd name="T61" fmla="*/ 1298 h 3445"/>
              <a:gd name="T62" fmla="*/ 3310 w 5589"/>
              <a:gd name="T63" fmla="*/ 1388 h 3445"/>
              <a:gd name="T64" fmla="*/ 3823 w 5589"/>
              <a:gd name="T65" fmla="*/ 1092 h 3445"/>
              <a:gd name="T66" fmla="*/ 3605 w 5589"/>
              <a:gd name="T67" fmla="*/ 1226 h 3445"/>
              <a:gd name="T68" fmla="*/ 4042 w 5589"/>
              <a:gd name="T69" fmla="*/ 939 h 3445"/>
              <a:gd name="T70" fmla="*/ 4118 w 5589"/>
              <a:gd name="T71" fmla="*/ 930 h 3445"/>
              <a:gd name="T72" fmla="*/ 3905 w 5589"/>
              <a:gd name="T73" fmla="*/ 1042 h 3445"/>
              <a:gd name="T74" fmla="*/ 4401 w 5589"/>
              <a:gd name="T75" fmla="*/ 718 h 3445"/>
              <a:gd name="T76" fmla="*/ 4227 w 5589"/>
              <a:gd name="T77" fmla="*/ 863 h 3445"/>
              <a:gd name="T78" fmla="*/ 4510 w 5589"/>
              <a:gd name="T79" fmla="*/ 651 h 3445"/>
              <a:gd name="T80" fmla="*/ 4723 w 5589"/>
              <a:gd name="T81" fmla="*/ 539 h 3445"/>
              <a:gd name="T82" fmla="*/ 4527 w 5589"/>
              <a:gd name="T83" fmla="*/ 678 h 3445"/>
              <a:gd name="T84" fmla="*/ 4810 w 5589"/>
              <a:gd name="T85" fmla="*/ 467 h 3445"/>
              <a:gd name="T86" fmla="*/ 5018 w 5589"/>
              <a:gd name="T87" fmla="*/ 377 h 3445"/>
              <a:gd name="T88" fmla="*/ 4810 w 5589"/>
              <a:gd name="T89" fmla="*/ 467 h 3445"/>
              <a:gd name="T90" fmla="*/ 5323 w 5589"/>
              <a:gd name="T91" fmla="*/ 171 h 3445"/>
              <a:gd name="T92" fmla="*/ 5105 w 5589"/>
              <a:gd name="T93" fmla="*/ 305 h 3445"/>
              <a:gd name="T94" fmla="*/ 5562 w 5589"/>
              <a:gd name="T95" fmla="*/ 5 h 3445"/>
              <a:gd name="T96" fmla="*/ 5427 w 5589"/>
              <a:gd name="T97" fmla="*/ 126 h 3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89" h="3445">
                <a:moveTo>
                  <a:pt x="10" y="3413"/>
                </a:moveTo>
                <a:lnTo>
                  <a:pt x="201" y="3296"/>
                </a:lnTo>
                <a:cubicBezTo>
                  <a:pt x="209" y="3291"/>
                  <a:pt x="219" y="3294"/>
                  <a:pt x="223" y="3301"/>
                </a:cubicBezTo>
                <a:cubicBezTo>
                  <a:pt x="228" y="3309"/>
                  <a:pt x="225" y="3319"/>
                  <a:pt x="218" y="3323"/>
                </a:cubicBezTo>
                <a:lnTo>
                  <a:pt x="27" y="3440"/>
                </a:lnTo>
                <a:cubicBezTo>
                  <a:pt x="19" y="3445"/>
                  <a:pt x="9" y="3442"/>
                  <a:pt x="5" y="3435"/>
                </a:cubicBezTo>
                <a:cubicBezTo>
                  <a:pt x="0" y="3427"/>
                  <a:pt x="3" y="3417"/>
                  <a:pt x="10" y="3413"/>
                </a:cubicBezTo>
                <a:close/>
                <a:moveTo>
                  <a:pt x="310" y="3229"/>
                </a:moveTo>
                <a:lnTo>
                  <a:pt x="501" y="3112"/>
                </a:lnTo>
                <a:cubicBezTo>
                  <a:pt x="509" y="3107"/>
                  <a:pt x="519" y="3110"/>
                  <a:pt x="523" y="3117"/>
                </a:cubicBezTo>
                <a:cubicBezTo>
                  <a:pt x="528" y="3125"/>
                  <a:pt x="526" y="3135"/>
                  <a:pt x="518" y="3139"/>
                </a:cubicBezTo>
                <a:lnTo>
                  <a:pt x="327" y="3256"/>
                </a:lnTo>
                <a:cubicBezTo>
                  <a:pt x="319" y="3261"/>
                  <a:pt x="310" y="3259"/>
                  <a:pt x="305" y="3251"/>
                </a:cubicBezTo>
                <a:cubicBezTo>
                  <a:pt x="300" y="3243"/>
                  <a:pt x="303" y="3234"/>
                  <a:pt x="310" y="3229"/>
                </a:cubicBezTo>
                <a:close/>
                <a:moveTo>
                  <a:pt x="610" y="3045"/>
                </a:moveTo>
                <a:lnTo>
                  <a:pt x="801" y="2928"/>
                </a:lnTo>
                <a:cubicBezTo>
                  <a:pt x="809" y="2923"/>
                  <a:pt x="819" y="2926"/>
                  <a:pt x="823" y="2933"/>
                </a:cubicBezTo>
                <a:cubicBezTo>
                  <a:pt x="828" y="2941"/>
                  <a:pt x="826" y="2951"/>
                  <a:pt x="818" y="2955"/>
                </a:cubicBezTo>
                <a:lnTo>
                  <a:pt x="627" y="3072"/>
                </a:lnTo>
                <a:cubicBezTo>
                  <a:pt x="620" y="3077"/>
                  <a:pt x="610" y="3075"/>
                  <a:pt x="605" y="3067"/>
                </a:cubicBezTo>
                <a:cubicBezTo>
                  <a:pt x="601" y="3060"/>
                  <a:pt x="603" y="3050"/>
                  <a:pt x="610" y="3045"/>
                </a:cubicBezTo>
                <a:close/>
                <a:moveTo>
                  <a:pt x="910" y="2861"/>
                </a:moveTo>
                <a:lnTo>
                  <a:pt x="1015" y="2797"/>
                </a:lnTo>
                <a:lnTo>
                  <a:pt x="1101" y="2744"/>
                </a:lnTo>
                <a:cubicBezTo>
                  <a:pt x="1109" y="2739"/>
                  <a:pt x="1119" y="2742"/>
                  <a:pt x="1123" y="2749"/>
                </a:cubicBezTo>
                <a:cubicBezTo>
                  <a:pt x="1128" y="2757"/>
                  <a:pt x="1126" y="2766"/>
                  <a:pt x="1118" y="2771"/>
                </a:cubicBezTo>
                <a:lnTo>
                  <a:pt x="1032" y="2824"/>
                </a:lnTo>
                <a:lnTo>
                  <a:pt x="927" y="2888"/>
                </a:lnTo>
                <a:cubicBezTo>
                  <a:pt x="920" y="2893"/>
                  <a:pt x="910" y="2891"/>
                  <a:pt x="905" y="2883"/>
                </a:cubicBezTo>
                <a:cubicBezTo>
                  <a:pt x="901" y="2876"/>
                  <a:pt x="903" y="2866"/>
                  <a:pt x="910" y="2861"/>
                </a:cubicBezTo>
                <a:close/>
                <a:moveTo>
                  <a:pt x="1210" y="2677"/>
                </a:moveTo>
                <a:lnTo>
                  <a:pt x="1401" y="2560"/>
                </a:lnTo>
                <a:cubicBezTo>
                  <a:pt x="1409" y="2555"/>
                  <a:pt x="1419" y="2557"/>
                  <a:pt x="1423" y="2565"/>
                </a:cubicBezTo>
                <a:cubicBezTo>
                  <a:pt x="1428" y="2572"/>
                  <a:pt x="1426" y="2582"/>
                  <a:pt x="1418" y="2587"/>
                </a:cubicBezTo>
                <a:lnTo>
                  <a:pt x="1227" y="2704"/>
                </a:lnTo>
                <a:cubicBezTo>
                  <a:pt x="1220" y="2709"/>
                  <a:pt x="1210" y="2706"/>
                  <a:pt x="1205" y="2699"/>
                </a:cubicBezTo>
                <a:cubicBezTo>
                  <a:pt x="1201" y="2691"/>
                  <a:pt x="1203" y="2681"/>
                  <a:pt x="1210" y="2677"/>
                </a:cubicBezTo>
                <a:close/>
                <a:moveTo>
                  <a:pt x="1510" y="2493"/>
                </a:moveTo>
                <a:lnTo>
                  <a:pt x="1518" y="2488"/>
                </a:lnTo>
                <a:lnTo>
                  <a:pt x="1701" y="2376"/>
                </a:lnTo>
                <a:cubicBezTo>
                  <a:pt x="1709" y="2371"/>
                  <a:pt x="1719" y="2373"/>
                  <a:pt x="1723" y="2381"/>
                </a:cubicBezTo>
                <a:cubicBezTo>
                  <a:pt x="1728" y="2388"/>
                  <a:pt x="1726" y="2398"/>
                  <a:pt x="1718" y="2403"/>
                </a:cubicBezTo>
                <a:lnTo>
                  <a:pt x="1535" y="2515"/>
                </a:lnTo>
                <a:lnTo>
                  <a:pt x="1527" y="2520"/>
                </a:lnTo>
                <a:cubicBezTo>
                  <a:pt x="1520" y="2524"/>
                  <a:pt x="1510" y="2522"/>
                  <a:pt x="1505" y="2515"/>
                </a:cubicBezTo>
                <a:cubicBezTo>
                  <a:pt x="1500" y="2507"/>
                  <a:pt x="1503" y="2497"/>
                  <a:pt x="1510" y="2493"/>
                </a:cubicBezTo>
                <a:close/>
                <a:moveTo>
                  <a:pt x="1811" y="2309"/>
                </a:moveTo>
                <a:lnTo>
                  <a:pt x="2001" y="2191"/>
                </a:lnTo>
                <a:cubicBezTo>
                  <a:pt x="2009" y="2187"/>
                  <a:pt x="2019" y="2189"/>
                  <a:pt x="2023" y="2197"/>
                </a:cubicBezTo>
                <a:cubicBezTo>
                  <a:pt x="2028" y="2204"/>
                  <a:pt x="2026" y="2214"/>
                  <a:pt x="2018" y="2219"/>
                </a:cubicBezTo>
                <a:lnTo>
                  <a:pt x="1827" y="2336"/>
                </a:lnTo>
                <a:cubicBezTo>
                  <a:pt x="1820" y="2341"/>
                  <a:pt x="1810" y="2338"/>
                  <a:pt x="1805" y="2331"/>
                </a:cubicBezTo>
                <a:cubicBezTo>
                  <a:pt x="1801" y="2323"/>
                  <a:pt x="1803" y="2313"/>
                  <a:pt x="1811" y="2309"/>
                </a:cubicBezTo>
                <a:close/>
                <a:moveTo>
                  <a:pt x="2110" y="2124"/>
                </a:moveTo>
                <a:lnTo>
                  <a:pt x="2278" y="2022"/>
                </a:lnTo>
                <a:lnTo>
                  <a:pt x="2301" y="2007"/>
                </a:lnTo>
                <a:cubicBezTo>
                  <a:pt x="2309" y="2003"/>
                  <a:pt x="2319" y="2005"/>
                  <a:pt x="2323" y="2013"/>
                </a:cubicBezTo>
                <a:cubicBezTo>
                  <a:pt x="2328" y="2020"/>
                  <a:pt x="2326" y="2030"/>
                  <a:pt x="2318" y="2035"/>
                </a:cubicBezTo>
                <a:lnTo>
                  <a:pt x="2295" y="2049"/>
                </a:lnTo>
                <a:lnTo>
                  <a:pt x="2127" y="2152"/>
                </a:lnTo>
                <a:cubicBezTo>
                  <a:pt x="2120" y="2156"/>
                  <a:pt x="2110" y="2154"/>
                  <a:pt x="2105" y="2146"/>
                </a:cubicBezTo>
                <a:cubicBezTo>
                  <a:pt x="2101" y="2139"/>
                  <a:pt x="2103" y="2129"/>
                  <a:pt x="2110" y="2124"/>
                </a:cubicBezTo>
                <a:close/>
                <a:moveTo>
                  <a:pt x="2410" y="1940"/>
                </a:moveTo>
                <a:lnTo>
                  <a:pt x="2535" y="1864"/>
                </a:lnTo>
                <a:lnTo>
                  <a:pt x="2601" y="1823"/>
                </a:lnTo>
                <a:cubicBezTo>
                  <a:pt x="2609" y="1818"/>
                  <a:pt x="2619" y="1821"/>
                  <a:pt x="2623" y="1828"/>
                </a:cubicBezTo>
                <a:cubicBezTo>
                  <a:pt x="2628" y="1836"/>
                  <a:pt x="2626" y="1846"/>
                  <a:pt x="2618" y="1850"/>
                </a:cubicBezTo>
                <a:lnTo>
                  <a:pt x="2552" y="1891"/>
                </a:lnTo>
                <a:lnTo>
                  <a:pt x="2427" y="1968"/>
                </a:lnTo>
                <a:cubicBezTo>
                  <a:pt x="2420" y="1972"/>
                  <a:pt x="2410" y="1970"/>
                  <a:pt x="2405" y="1962"/>
                </a:cubicBezTo>
                <a:cubicBezTo>
                  <a:pt x="2401" y="1955"/>
                  <a:pt x="2403" y="1945"/>
                  <a:pt x="2410" y="1940"/>
                </a:cubicBezTo>
                <a:close/>
                <a:moveTo>
                  <a:pt x="2710" y="1756"/>
                </a:moveTo>
                <a:lnTo>
                  <a:pt x="2787" y="1709"/>
                </a:lnTo>
                <a:lnTo>
                  <a:pt x="2901" y="1639"/>
                </a:lnTo>
                <a:cubicBezTo>
                  <a:pt x="2909" y="1634"/>
                  <a:pt x="2919" y="1637"/>
                  <a:pt x="2923" y="1644"/>
                </a:cubicBezTo>
                <a:cubicBezTo>
                  <a:pt x="2928" y="1652"/>
                  <a:pt x="2925" y="1661"/>
                  <a:pt x="2918" y="1666"/>
                </a:cubicBezTo>
                <a:lnTo>
                  <a:pt x="2804" y="1736"/>
                </a:lnTo>
                <a:lnTo>
                  <a:pt x="2727" y="1783"/>
                </a:lnTo>
                <a:cubicBezTo>
                  <a:pt x="2720" y="1788"/>
                  <a:pt x="2710" y="1786"/>
                  <a:pt x="2705" y="1778"/>
                </a:cubicBezTo>
                <a:cubicBezTo>
                  <a:pt x="2700" y="1771"/>
                  <a:pt x="2703" y="1761"/>
                  <a:pt x="2710" y="1756"/>
                </a:cubicBezTo>
                <a:close/>
                <a:moveTo>
                  <a:pt x="3010" y="1572"/>
                </a:moveTo>
                <a:lnTo>
                  <a:pt x="3038" y="1555"/>
                </a:lnTo>
                <a:lnTo>
                  <a:pt x="3201" y="1455"/>
                </a:lnTo>
                <a:cubicBezTo>
                  <a:pt x="3209" y="1450"/>
                  <a:pt x="3219" y="1452"/>
                  <a:pt x="3223" y="1460"/>
                </a:cubicBezTo>
                <a:cubicBezTo>
                  <a:pt x="3228" y="1468"/>
                  <a:pt x="3226" y="1477"/>
                  <a:pt x="3218" y="1482"/>
                </a:cubicBezTo>
                <a:lnTo>
                  <a:pt x="3055" y="1582"/>
                </a:lnTo>
                <a:lnTo>
                  <a:pt x="3027" y="1599"/>
                </a:lnTo>
                <a:cubicBezTo>
                  <a:pt x="3020" y="1604"/>
                  <a:pt x="3010" y="1601"/>
                  <a:pt x="3005" y="1594"/>
                </a:cubicBezTo>
                <a:cubicBezTo>
                  <a:pt x="3000" y="1586"/>
                  <a:pt x="3003" y="1576"/>
                  <a:pt x="3010" y="1572"/>
                </a:cubicBezTo>
                <a:close/>
                <a:moveTo>
                  <a:pt x="3310" y="1388"/>
                </a:moveTo>
                <a:lnTo>
                  <a:pt x="3501" y="1271"/>
                </a:lnTo>
                <a:cubicBezTo>
                  <a:pt x="3509" y="1266"/>
                  <a:pt x="3519" y="1268"/>
                  <a:pt x="3523" y="1276"/>
                </a:cubicBezTo>
                <a:cubicBezTo>
                  <a:pt x="3528" y="1283"/>
                  <a:pt x="3526" y="1293"/>
                  <a:pt x="3518" y="1298"/>
                </a:cubicBezTo>
                <a:lnTo>
                  <a:pt x="3327" y="1415"/>
                </a:lnTo>
                <a:cubicBezTo>
                  <a:pt x="3320" y="1420"/>
                  <a:pt x="3310" y="1417"/>
                  <a:pt x="3305" y="1410"/>
                </a:cubicBezTo>
                <a:cubicBezTo>
                  <a:pt x="3300" y="1402"/>
                  <a:pt x="3303" y="1392"/>
                  <a:pt x="3310" y="1388"/>
                </a:cubicBezTo>
                <a:close/>
                <a:moveTo>
                  <a:pt x="3610" y="1204"/>
                </a:moveTo>
                <a:lnTo>
                  <a:pt x="3801" y="1087"/>
                </a:lnTo>
                <a:cubicBezTo>
                  <a:pt x="3809" y="1082"/>
                  <a:pt x="3819" y="1084"/>
                  <a:pt x="3823" y="1092"/>
                </a:cubicBezTo>
                <a:cubicBezTo>
                  <a:pt x="3828" y="1099"/>
                  <a:pt x="3826" y="1109"/>
                  <a:pt x="3818" y="1114"/>
                </a:cubicBezTo>
                <a:lnTo>
                  <a:pt x="3627" y="1231"/>
                </a:lnTo>
                <a:cubicBezTo>
                  <a:pt x="3620" y="1236"/>
                  <a:pt x="3610" y="1233"/>
                  <a:pt x="3605" y="1226"/>
                </a:cubicBezTo>
                <a:cubicBezTo>
                  <a:pt x="3600" y="1218"/>
                  <a:pt x="3603" y="1208"/>
                  <a:pt x="3610" y="1204"/>
                </a:cubicBezTo>
                <a:close/>
                <a:moveTo>
                  <a:pt x="3910" y="1020"/>
                </a:moveTo>
                <a:lnTo>
                  <a:pt x="4042" y="939"/>
                </a:lnTo>
                <a:lnTo>
                  <a:pt x="4101" y="902"/>
                </a:lnTo>
                <a:cubicBezTo>
                  <a:pt x="4109" y="898"/>
                  <a:pt x="4119" y="900"/>
                  <a:pt x="4123" y="908"/>
                </a:cubicBezTo>
                <a:cubicBezTo>
                  <a:pt x="4128" y="915"/>
                  <a:pt x="4126" y="925"/>
                  <a:pt x="4118" y="930"/>
                </a:cubicBezTo>
                <a:lnTo>
                  <a:pt x="4059" y="966"/>
                </a:lnTo>
                <a:lnTo>
                  <a:pt x="3927" y="1047"/>
                </a:lnTo>
                <a:cubicBezTo>
                  <a:pt x="3920" y="1052"/>
                  <a:pt x="3910" y="1049"/>
                  <a:pt x="3905" y="1042"/>
                </a:cubicBezTo>
                <a:cubicBezTo>
                  <a:pt x="3901" y="1034"/>
                  <a:pt x="3903" y="1024"/>
                  <a:pt x="3910" y="1020"/>
                </a:cubicBezTo>
                <a:close/>
                <a:moveTo>
                  <a:pt x="4210" y="835"/>
                </a:moveTo>
                <a:lnTo>
                  <a:pt x="4401" y="718"/>
                </a:lnTo>
                <a:cubicBezTo>
                  <a:pt x="4409" y="714"/>
                  <a:pt x="4419" y="716"/>
                  <a:pt x="4423" y="723"/>
                </a:cubicBezTo>
                <a:cubicBezTo>
                  <a:pt x="4428" y="731"/>
                  <a:pt x="4426" y="741"/>
                  <a:pt x="4418" y="745"/>
                </a:cubicBezTo>
                <a:lnTo>
                  <a:pt x="4227" y="863"/>
                </a:lnTo>
                <a:cubicBezTo>
                  <a:pt x="4220" y="867"/>
                  <a:pt x="4210" y="865"/>
                  <a:pt x="4205" y="857"/>
                </a:cubicBezTo>
                <a:cubicBezTo>
                  <a:pt x="4200" y="850"/>
                  <a:pt x="4203" y="840"/>
                  <a:pt x="4210" y="835"/>
                </a:cubicBezTo>
                <a:close/>
                <a:moveTo>
                  <a:pt x="4510" y="651"/>
                </a:moveTo>
                <a:lnTo>
                  <a:pt x="4545" y="630"/>
                </a:lnTo>
                <a:lnTo>
                  <a:pt x="4701" y="534"/>
                </a:lnTo>
                <a:cubicBezTo>
                  <a:pt x="4709" y="529"/>
                  <a:pt x="4718" y="531"/>
                  <a:pt x="4723" y="539"/>
                </a:cubicBezTo>
                <a:cubicBezTo>
                  <a:pt x="4728" y="547"/>
                  <a:pt x="4725" y="556"/>
                  <a:pt x="4718" y="561"/>
                </a:cubicBezTo>
                <a:lnTo>
                  <a:pt x="4562" y="657"/>
                </a:lnTo>
                <a:lnTo>
                  <a:pt x="4527" y="678"/>
                </a:lnTo>
                <a:cubicBezTo>
                  <a:pt x="4520" y="683"/>
                  <a:pt x="4510" y="681"/>
                  <a:pt x="4505" y="673"/>
                </a:cubicBezTo>
                <a:cubicBezTo>
                  <a:pt x="4500" y="666"/>
                  <a:pt x="4503" y="656"/>
                  <a:pt x="4510" y="651"/>
                </a:cubicBezTo>
                <a:close/>
                <a:moveTo>
                  <a:pt x="4810" y="467"/>
                </a:moveTo>
                <a:lnTo>
                  <a:pt x="5001" y="350"/>
                </a:lnTo>
                <a:cubicBezTo>
                  <a:pt x="5009" y="345"/>
                  <a:pt x="5019" y="348"/>
                  <a:pt x="5023" y="355"/>
                </a:cubicBezTo>
                <a:cubicBezTo>
                  <a:pt x="5028" y="363"/>
                  <a:pt x="5025" y="373"/>
                  <a:pt x="5018" y="377"/>
                </a:cubicBezTo>
                <a:lnTo>
                  <a:pt x="4827" y="494"/>
                </a:lnTo>
                <a:cubicBezTo>
                  <a:pt x="4819" y="499"/>
                  <a:pt x="4809" y="496"/>
                  <a:pt x="4805" y="489"/>
                </a:cubicBezTo>
                <a:cubicBezTo>
                  <a:pt x="4800" y="481"/>
                  <a:pt x="4803" y="471"/>
                  <a:pt x="4810" y="467"/>
                </a:cubicBezTo>
                <a:close/>
                <a:moveTo>
                  <a:pt x="5110" y="283"/>
                </a:moveTo>
                <a:lnTo>
                  <a:pt x="5301" y="166"/>
                </a:lnTo>
                <a:cubicBezTo>
                  <a:pt x="5309" y="161"/>
                  <a:pt x="5318" y="163"/>
                  <a:pt x="5323" y="171"/>
                </a:cubicBezTo>
                <a:cubicBezTo>
                  <a:pt x="5328" y="178"/>
                  <a:pt x="5325" y="188"/>
                  <a:pt x="5318" y="193"/>
                </a:cubicBezTo>
                <a:lnTo>
                  <a:pt x="5127" y="310"/>
                </a:lnTo>
                <a:cubicBezTo>
                  <a:pt x="5120" y="315"/>
                  <a:pt x="5110" y="312"/>
                  <a:pt x="5105" y="305"/>
                </a:cubicBezTo>
                <a:cubicBezTo>
                  <a:pt x="5100" y="297"/>
                  <a:pt x="5103" y="288"/>
                  <a:pt x="5110" y="283"/>
                </a:cubicBezTo>
                <a:close/>
                <a:moveTo>
                  <a:pt x="5410" y="98"/>
                </a:moveTo>
                <a:lnTo>
                  <a:pt x="5562" y="5"/>
                </a:lnTo>
                <a:cubicBezTo>
                  <a:pt x="5570" y="0"/>
                  <a:pt x="5579" y="3"/>
                  <a:pt x="5584" y="10"/>
                </a:cubicBezTo>
                <a:cubicBezTo>
                  <a:pt x="5589" y="18"/>
                  <a:pt x="5586" y="27"/>
                  <a:pt x="5579" y="32"/>
                </a:cubicBezTo>
                <a:lnTo>
                  <a:pt x="5427" y="126"/>
                </a:lnTo>
                <a:cubicBezTo>
                  <a:pt x="5419" y="130"/>
                  <a:pt x="5409" y="128"/>
                  <a:pt x="5405" y="120"/>
                </a:cubicBezTo>
                <a:cubicBezTo>
                  <a:pt x="5400" y="113"/>
                  <a:pt x="5403" y="103"/>
                  <a:pt x="5410" y="98"/>
                </a:cubicBezTo>
                <a:close/>
              </a:path>
            </a:pathLst>
          </a:custGeom>
          <a:solidFill>
            <a:schemeClr val="tx1"/>
          </a:solidFill>
          <a:ln w="63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9" name="Freeform 14">
            <a:extLst>
              <a:ext uri="{FF2B5EF4-FFF2-40B4-BE49-F238E27FC236}">
                <a16:creationId xmlns:a16="http://schemas.microsoft.com/office/drawing/2014/main" id="{983B1A68-A923-4E7C-BAEF-2F7FB2FF24D5}"/>
              </a:ext>
            </a:extLst>
          </p:cNvPr>
          <p:cNvSpPr>
            <a:spLocks/>
          </p:cNvSpPr>
          <p:nvPr/>
        </p:nvSpPr>
        <p:spPr bwMode="auto">
          <a:xfrm>
            <a:off x="1376363" y="4267200"/>
            <a:ext cx="4418013" cy="1695450"/>
          </a:xfrm>
          <a:custGeom>
            <a:avLst/>
            <a:gdLst>
              <a:gd name="T0" fmla="*/ 0 w 2783"/>
              <a:gd name="T1" fmla="*/ 1068 h 1068"/>
              <a:gd name="T2" fmla="*/ 252 w 2783"/>
              <a:gd name="T3" fmla="*/ 1068 h 1068"/>
              <a:gd name="T4" fmla="*/ 504 w 2783"/>
              <a:gd name="T5" fmla="*/ 1068 h 1068"/>
              <a:gd name="T6" fmla="*/ 756 w 2783"/>
              <a:gd name="T7" fmla="*/ 1068 h 1068"/>
              <a:gd name="T8" fmla="*/ 1008 w 2783"/>
              <a:gd name="T9" fmla="*/ 1066 h 1068"/>
              <a:gd name="T10" fmla="*/ 1266 w 2783"/>
              <a:gd name="T11" fmla="*/ 1058 h 1068"/>
              <a:gd name="T12" fmla="*/ 1518 w 2783"/>
              <a:gd name="T13" fmla="*/ 1017 h 1068"/>
              <a:gd name="T14" fmla="*/ 1769 w 2783"/>
              <a:gd name="T15" fmla="*/ 901 h 1068"/>
              <a:gd name="T16" fmla="*/ 2021 w 2783"/>
              <a:gd name="T17" fmla="*/ 714 h 1068"/>
              <a:gd name="T18" fmla="*/ 2273 w 2783"/>
              <a:gd name="T19" fmla="*/ 491 h 1068"/>
              <a:gd name="T20" fmla="*/ 2525 w 2783"/>
              <a:gd name="T21" fmla="*/ 252 h 1068"/>
              <a:gd name="T22" fmla="*/ 2783 w 2783"/>
              <a:gd name="T23"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3" h="1068">
                <a:moveTo>
                  <a:pt x="0" y="1068"/>
                </a:moveTo>
                <a:cubicBezTo>
                  <a:pt x="84" y="1068"/>
                  <a:pt x="168" y="1068"/>
                  <a:pt x="252" y="1068"/>
                </a:cubicBezTo>
                <a:cubicBezTo>
                  <a:pt x="336" y="1068"/>
                  <a:pt x="420" y="1068"/>
                  <a:pt x="504" y="1068"/>
                </a:cubicBezTo>
                <a:cubicBezTo>
                  <a:pt x="588" y="1068"/>
                  <a:pt x="672" y="1068"/>
                  <a:pt x="756" y="1068"/>
                </a:cubicBezTo>
                <a:cubicBezTo>
                  <a:pt x="840" y="1067"/>
                  <a:pt x="922" y="1068"/>
                  <a:pt x="1008" y="1066"/>
                </a:cubicBezTo>
                <a:cubicBezTo>
                  <a:pt x="1093" y="1065"/>
                  <a:pt x="1181" y="1066"/>
                  <a:pt x="1266" y="1058"/>
                </a:cubicBezTo>
                <a:cubicBezTo>
                  <a:pt x="1351" y="1049"/>
                  <a:pt x="1434" y="1043"/>
                  <a:pt x="1518" y="1017"/>
                </a:cubicBezTo>
                <a:cubicBezTo>
                  <a:pt x="1601" y="990"/>
                  <a:pt x="1686" y="951"/>
                  <a:pt x="1769" y="901"/>
                </a:cubicBezTo>
                <a:cubicBezTo>
                  <a:pt x="1853" y="850"/>
                  <a:pt x="1937" y="783"/>
                  <a:pt x="2021" y="714"/>
                </a:cubicBezTo>
                <a:cubicBezTo>
                  <a:pt x="2105" y="646"/>
                  <a:pt x="2189" y="568"/>
                  <a:pt x="2273" y="491"/>
                </a:cubicBezTo>
                <a:cubicBezTo>
                  <a:pt x="2357" y="414"/>
                  <a:pt x="2439" y="333"/>
                  <a:pt x="2525" y="252"/>
                </a:cubicBezTo>
                <a:cubicBezTo>
                  <a:pt x="2610" y="170"/>
                  <a:pt x="2697" y="84"/>
                  <a:pt x="2783" y="0"/>
                </a:cubicBezTo>
              </a:path>
            </a:pathLst>
          </a:custGeom>
          <a:noFill/>
          <a:ln w="381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4" name="Csoportba foglalás 3">
            <a:extLst>
              <a:ext uri="{FF2B5EF4-FFF2-40B4-BE49-F238E27FC236}">
                <a16:creationId xmlns:a16="http://schemas.microsoft.com/office/drawing/2014/main" id="{9217C840-E514-4A84-A5B8-C66A46DCFE2A}"/>
              </a:ext>
            </a:extLst>
          </p:cNvPr>
          <p:cNvGrpSpPr/>
          <p:nvPr/>
        </p:nvGrpSpPr>
        <p:grpSpPr>
          <a:xfrm>
            <a:off x="4815678" y="2516213"/>
            <a:ext cx="1891865" cy="3632691"/>
            <a:chOff x="4815678" y="2516213"/>
            <a:chExt cx="1891865" cy="3632691"/>
          </a:xfrm>
        </p:grpSpPr>
        <p:sp>
          <p:nvSpPr>
            <p:cNvPr id="6" name="Szövegdoboz 5">
              <a:extLst>
                <a:ext uri="{FF2B5EF4-FFF2-40B4-BE49-F238E27FC236}">
                  <a16:creationId xmlns:a16="http://schemas.microsoft.com/office/drawing/2014/main" id="{BF91342B-C952-4A16-ACC7-E774173A89F9}"/>
                </a:ext>
              </a:extLst>
            </p:cNvPr>
            <p:cNvSpPr txBox="1"/>
            <p:nvPr/>
          </p:nvSpPr>
          <p:spPr>
            <a:xfrm>
              <a:off x="4815678" y="2516213"/>
              <a:ext cx="1891865" cy="369332"/>
            </a:xfrm>
            <a:prstGeom prst="rect">
              <a:avLst/>
            </a:prstGeom>
            <a:noFill/>
          </p:spPr>
          <p:txBody>
            <a:bodyPr wrap="none" rtlCol="0">
              <a:spAutoFit/>
            </a:bodyPr>
            <a:lstStyle/>
            <a:p>
              <a:r>
                <a:rPr lang="el-GR" dirty="0"/>
                <a:t>Δ</a:t>
              </a:r>
              <a:r>
                <a:rPr lang="hu-HU" dirty="0"/>
                <a:t>pH=pH-(-log </a:t>
              </a:r>
              <a:r>
                <a:rPr lang="hu-HU" dirty="0" err="1"/>
                <a:t>c</a:t>
              </a:r>
              <a:r>
                <a:rPr lang="hu-HU" baseline="-25000" dirty="0" err="1"/>
                <a:t>HCl</a:t>
              </a:r>
              <a:r>
                <a:rPr lang="hu-HU" dirty="0"/>
                <a:t>)</a:t>
              </a:r>
            </a:p>
          </p:txBody>
        </p:sp>
        <p:sp>
          <p:nvSpPr>
            <p:cNvPr id="20" name="Rectangle 15">
              <a:extLst>
                <a:ext uri="{FF2B5EF4-FFF2-40B4-BE49-F238E27FC236}">
                  <a16:creationId xmlns:a16="http://schemas.microsoft.com/office/drawing/2014/main" id="{21C5ACA8-BA5B-4D2E-8CB7-83DA47F250AD}"/>
                </a:ext>
              </a:extLst>
            </p:cNvPr>
            <p:cNvSpPr>
              <a:spLocks noChangeArrowheads="1"/>
            </p:cNvSpPr>
            <p:nvPr/>
          </p:nvSpPr>
          <p:spPr bwMode="auto">
            <a:xfrm>
              <a:off x="6238875" y="5964238"/>
              <a:ext cx="3206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a:ln>
                    <a:noFill/>
                  </a:ln>
                  <a:solidFill>
                    <a:srgbClr val="595959"/>
                  </a:solidFill>
                  <a:effectLst/>
                  <a:latin typeface="Calibri" panose="020F0502020204030204" pitchFamily="34" charset="0"/>
                </a:rPr>
                <a:t>-</a:t>
              </a:r>
              <a:r>
                <a:rPr kumimoji="0" lang="hu-HU" altLang="hu-HU" sz="1200" b="0" i="0" u="none" strike="noStrike" cap="none" normalizeH="0" baseline="0" dirty="0" smtClean="0">
                  <a:ln>
                    <a:noFill/>
                  </a:ln>
                  <a:solidFill>
                    <a:srgbClr val="595959"/>
                  </a:solidFill>
                  <a:effectLst/>
                  <a:latin typeface="Calibri" panose="020F0502020204030204" pitchFamily="34" charset="0"/>
                </a:rPr>
                <a:t>0.10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F36B7E76-CDC9-4FA7-9EA9-36B9EAA3C263}"/>
                </a:ext>
              </a:extLst>
            </p:cNvPr>
            <p:cNvSpPr>
              <a:spLocks noChangeArrowheads="1"/>
            </p:cNvSpPr>
            <p:nvPr/>
          </p:nvSpPr>
          <p:spPr bwMode="auto">
            <a:xfrm>
              <a:off x="6238875" y="546576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0.40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id="{1DA75621-FC2E-404F-ADCC-61F633114358}"/>
                </a:ext>
              </a:extLst>
            </p:cNvPr>
            <p:cNvSpPr>
              <a:spLocks noChangeArrowheads="1"/>
            </p:cNvSpPr>
            <p:nvPr/>
          </p:nvSpPr>
          <p:spPr bwMode="auto">
            <a:xfrm>
              <a:off x="6238875" y="496728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0.90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id="{2B10FFB3-07EF-4C75-AAB2-B14AEC936D8D}"/>
                </a:ext>
              </a:extLst>
            </p:cNvPr>
            <p:cNvSpPr>
              <a:spLocks noChangeArrowheads="1"/>
            </p:cNvSpPr>
            <p:nvPr/>
          </p:nvSpPr>
          <p:spPr bwMode="auto">
            <a:xfrm>
              <a:off x="6238875" y="446881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1.40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A7235539-EAEE-442F-8FDB-2E11533EEE52}"/>
                </a:ext>
              </a:extLst>
            </p:cNvPr>
            <p:cNvSpPr>
              <a:spLocks noChangeArrowheads="1"/>
            </p:cNvSpPr>
            <p:nvPr/>
          </p:nvSpPr>
          <p:spPr bwMode="auto">
            <a:xfrm>
              <a:off x="6238875" y="39703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1.90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C7C512D8-4B33-42D0-B9BE-4E46718D9F1C}"/>
                </a:ext>
              </a:extLst>
            </p:cNvPr>
            <p:cNvSpPr>
              <a:spLocks noChangeArrowheads="1"/>
            </p:cNvSpPr>
            <p:nvPr/>
          </p:nvSpPr>
          <p:spPr bwMode="auto">
            <a:xfrm>
              <a:off x="6238875" y="347186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2.40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1010D25C-5AEC-4E7C-9956-89322D5A7FE5}"/>
                </a:ext>
              </a:extLst>
            </p:cNvPr>
            <p:cNvSpPr>
              <a:spLocks noChangeArrowheads="1"/>
            </p:cNvSpPr>
            <p:nvPr/>
          </p:nvSpPr>
          <p:spPr bwMode="auto">
            <a:xfrm>
              <a:off x="6238875" y="297338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2.90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grpSp>
      <p:sp>
        <p:nvSpPr>
          <p:cNvPr id="27" name="Rectangle 22">
            <a:extLst>
              <a:ext uri="{FF2B5EF4-FFF2-40B4-BE49-F238E27FC236}">
                <a16:creationId xmlns:a16="http://schemas.microsoft.com/office/drawing/2014/main" id="{43912B3D-D20F-404B-A3A9-837990D1E93E}"/>
              </a:ext>
            </a:extLst>
          </p:cNvPr>
          <p:cNvSpPr>
            <a:spLocks noChangeArrowheads="1"/>
          </p:cNvSpPr>
          <p:nvPr/>
        </p:nvSpPr>
        <p:spPr bwMode="auto">
          <a:xfrm>
            <a:off x="666750" y="59642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id="{00F4C3D6-0598-455B-9761-5A01ECCC3D54}"/>
              </a:ext>
            </a:extLst>
          </p:cNvPr>
          <p:cNvSpPr>
            <a:spLocks noChangeArrowheads="1"/>
          </p:cNvSpPr>
          <p:nvPr/>
        </p:nvSpPr>
        <p:spPr bwMode="auto">
          <a:xfrm>
            <a:off x="666750" y="5654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B0CE8E08-983A-4148-AB02-5182DA70F9B4}"/>
              </a:ext>
            </a:extLst>
          </p:cNvPr>
          <p:cNvSpPr>
            <a:spLocks noChangeArrowheads="1"/>
          </p:cNvSpPr>
          <p:nvPr/>
        </p:nvSpPr>
        <p:spPr bwMode="auto">
          <a:xfrm>
            <a:off x="666750" y="53435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5.00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0B264B1B-4546-40E0-AE52-7FECF25869C1}"/>
              </a:ext>
            </a:extLst>
          </p:cNvPr>
          <p:cNvSpPr>
            <a:spLocks noChangeArrowheads="1"/>
          </p:cNvSpPr>
          <p:nvPr/>
        </p:nvSpPr>
        <p:spPr bwMode="auto">
          <a:xfrm>
            <a:off x="666750" y="50371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5.50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58B3FCEF-52AF-4C26-ADB1-172080E905BD}"/>
              </a:ext>
            </a:extLst>
          </p:cNvPr>
          <p:cNvSpPr>
            <a:spLocks noChangeArrowheads="1"/>
          </p:cNvSpPr>
          <p:nvPr/>
        </p:nvSpPr>
        <p:spPr bwMode="auto">
          <a:xfrm>
            <a:off x="666750" y="47275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id="{B2A4405D-1D75-4219-A5E2-826706C93156}"/>
              </a:ext>
            </a:extLst>
          </p:cNvPr>
          <p:cNvSpPr>
            <a:spLocks noChangeArrowheads="1"/>
          </p:cNvSpPr>
          <p:nvPr/>
        </p:nvSpPr>
        <p:spPr bwMode="auto">
          <a:xfrm>
            <a:off x="666750" y="44164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3" name="Rectangle 28">
            <a:extLst>
              <a:ext uri="{FF2B5EF4-FFF2-40B4-BE49-F238E27FC236}">
                <a16:creationId xmlns:a16="http://schemas.microsoft.com/office/drawing/2014/main" id="{BDEEF9EA-8E68-40FC-A5BB-EB329F0BCC64}"/>
              </a:ext>
            </a:extLst>
          </p:cNvPr>
          <p:cNvSpPr>
            <a:spLocks noChangeArrowheads="1"/>
          </p:cNvSpPr>
          <p:nvPr/>
        </p:nvSpPr>
        <p:spPr bwMode="auto">
          <a:xfrm>
            <a:off x="666750" y="41100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7.00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4" name="Rectangle 29">
            <a:extLst>
              <a:ext uri="{FF2B5EF4-FFF2-40B4-BE49-F238E27FC236}">
                <a16:creationId xmlns:a16="http://schemas.microsoft.com/office/drawing/2014/main" id="{697D46F4-7F21-489E-8016-598B94FF98FD}"/>
              </a:ext>
            </a:extLst>
          </p:cNvPr>
          <p:cNvSpPr>
            <a:spLocks noChangeArrowheads="1"/>
          </p:cNvSpPr>
          <p:nvPr/>
        </p:nvSpPr>
        <p:spPr bwMode="auto">
          <a:xfrm>
            <a:off x="666750" y="38004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7.50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5" name="Rectangle 30">
            <a:extLst>
              <a:ext uri="{FF2B5EF4-FFF2-40B4-BE49-F238E27FC236}">
                <a16:creationId xmlns:a16="http://schemas.microsoft.com/office/drawing/2014/main" id="{CD41785A-B240-4949-A442-4EFAB5982E69}"/>
              </a:ext>
            </a:extLst>
          </p:cNvPr>
          <p:cNvSpPr>
            <a:spLocks noChangeArrowheads="1"/>
          </p:cNvSpPr>
          <p:nvPr/>
        </p:nvSpPr>
        <p:spPr bwMode="auto">
          <a:xfrm>
            <a:off x="666750" y="34893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6" name="Rectangle 31">
            <a:extLst>
              <a:ext uri="{FF2B5EF4-FFF2-40B4-BE49-F238E27FC236}">
                <a16:creationId xmlns:a16="http://schemas.microsoft.com/office/drawing/2014/main" id="{933AA17E-B298-47D9-BCFD-78965FCFA1D1}"/>
              </a:ext>
            </a:extLst>
          </p:cNvPr>
          <p:cNvSpPr>
            <a:spLocks noChangeArrowheads="1"/>
          </p:cNvSpPr>
          <p:nvPr/>
        </p:nvSpPr>
        <p:spPr bwMode="auto">
          <a:xfrm>
            <a:off x="666750" y="31829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id="{622CCBB0-4795-44E4-B241-DE1F4109B800}"/>
              </a:ext>
            </a:extLst>
          </p:cNvPr>
          <p:cNvSpPr>
            <a:spLocks noChangeArrowheads="1"/>
          </p:cNvSpPr>
          <p:nvPr/>
        </p:nvSpPr>
        <p:spPr bwMode="auto">
          <a:xfrm>
            <a:off x="666750" y="28733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9.00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id="{7501ACFB-709A-426A-9C9F-38E6F5EF35D0}"/>
              </a:ext>
            </a:extLst>
          </p:cNvPr>
          <p:cNvSpPr>
            <a:spLocks noChangeArrowheads="1"/>
          </p:cNvSpPr>
          <p:nvPr/>
        </p:nvSpPr>
        <p:spPr bwMode="auto">
          <a:xfrm>
            <a:off x="942975"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id="{D2E2AC77-2234-428F-96EA-6D06AC1460CF}"/>
              </a:ext>
            </a:extLst>
          </p:cNvPr>
          <p:cNvSpPr>
            <a:spLocks noChangeArrowheads="1"/>
          </p:cNvSpPr>
          <p:nvPr/>
        </p:nvSpPr>
        <p:spPr bwMode="auto">
          <a:xfrm>
            <a:off x="1444625"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id="{A80D00FC-2D69-492C-8D71-17C9F68794B7}"/>
              </a:ext>
            </a:extLst>
          </p:cNvPr>
          <p:cNvSpPr>
            <a:spLocks noChangeArrowheads="1"/>
          </p:cNvSpPr>
          <p:nvPr/>
        </p:nvSpPr>
        <p:spPr bwMode="auto">
          <a:xfrm>
            <a:off x="1946275"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5.00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id="{1E299040-F4A8-48EC-A291-CEB1C508296F}"/>
              </a:ext>
            </a:extLst>
          </p:cNvPr>
          <p:cNvSpPr>
            <a:spLocks noChangeArrowheads="1"/>
          </p:cNvSpPr>
          <p:nvPr/>
        </p:nvSpPr>
        <p:spPr bwMode="auto">
          <a:xfrm>
            <a:off x="2447925"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5.50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2" name="Rectangle 37">
            <a:extLst>
              <a:ext uri="{FF2B5EF4-FFF2-40B4-BE49-F238E27FC236}">
                <a16:creationId xmlns:a16="http://schemas.microsoft.com/office/drawing/2014/main" id="{4D6367E7-0488-402C-AE7C-69D30C950923}"/>
              </a:ext>
            </a:extLst>
          </p:cNvPr>
          <p:cNvSpPr>
            <a:spLocks noChangeArrowheads="1"/>
          </p:cNvSpPr>
          <p:nvPr/>
        </p:nvSpPr>
        <p:spPr bwMode="auto">
          <a:xfrm>
            <a:off x="295116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3" name="Rectangle 38">
            <a:extLst>
              <a:ext uri="{FF2B5EF4-FFF2-40B4-BE49-F238E27FC236}">
                <a16:creationId xmlns:a16="http://schemas.microsoft.com/office/drawing/2014/main" id="{C223923D-EE33-4AEE-966C-63B72516A048}"/>
              </a:ext>
            </a:extLst>
          </p:cNvPr>
          <p:cNvSpPr>
            <a:spLocks noChangeArrowheads="1"/>
          </p:cNvSpPr>
          <p:nvPr/>
        </p:nvSpPr>
        <p:spPr bwMode="auto">
          <a:xfrm>
            <a:off x="345281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4" name="Rectangle 39">
            <a:extLst>
              <a:ext uri="{FF2B5EF4-FFF2-40B4-BE49-F238E27FC236}">
                <a16:creationId xmlns:a16="http://schemas.microsoft.com/office/drawing/2014/main" id="{B00F24D4-C5B8-4848-9C99-BD3FE57F5AAB}"/>
              </a:ext>
            </a:extLst>
          </p:cNvPr>
          <p:cNvSpPr>
            <a:spLocks noChangeArrowheads="1"/>
          </p:cNvSpPr>
          <p:nvPr/>
        </p:nvSpPr>
        <p:spPr bwMode="auto">
          <a:xfrm>
            <a:off x="395446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7.00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5" name="Rectangle 40">
            <a:extLst>
              <a:ext uri="{FF2B5EF4-FFF2-40B4-BE49-F238E27FC236}">
                <a16:creationId xmlns:a16="http://schemas.microsoft.com/office/drawing/2014/main" id="{9160950E-0B2A-4E56-A3AC-0746AA78A45F}"/>
              </a:ext>
            </a:extLst>
          </p:cNvPr>
          <p:cNvSpPr>
            <a:spLocks noChangeArrowheads="1"/>
          </p:cNvSpPr>
          <p:nvPr/>
        </p:nvSpPr>
        <p:spPr bwMode="auto">
          <a:xfrm>
            <a:off x="445611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7.50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6" name="Rectangle 41">
            <a:extLst>
              <a:ext uri="{FF2B5EF4-FFF2-40B4-BE49-F238E27FC236}">
                <a16:creationId xmlns:a16="http://schemas.microsoft.com/office/drawing/2014/main" id="{39028FFC-D88B-4F14-8314-B5390CFD00AD}"/>
              </a:ext>
            </a:extLst>
          </p:cNvPr>
          <p:cNvSpPr>
            <a:spLocks noChangeArrowheads="1"/>
          </p:cNvSpPr>
          <p:nvPr/>
        </p:nvSpPr>
        <p:spPr bwMode="auto">
          <a:xfrm>
            <a:off x="495776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7" name="Rectangle 42">
            <a:extLst>
              <a:ext uri="{FF2B5EF4-FFF2-40B4-BE49-F238E27FC236}">
                <a16:creationId xmlns:a16="http://schemas.microsoft.com/office/drawing/2014/main" id="{270966DB-A14F-48E8-A8C5-DF756C50B7D1}"/>
              </a:ext>
            </a:extLst>
          </p:cNvPr>
          <p:cNvSpPr>
            <a:spLocks noChangeArrowheads="1"/>
          </p:cNvSpPr>
          <p:nvPr/>
        </p:nvSpPr>
        <p:spPr bwMode="auto">
          <a:xfrm>
            <a:off x="545941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8" name="Rectangle 43">
            <a:extLst>
              <a:ext uri="{FF2B5EF4-FFF2-40B4-BE49-F238E27FC236}">
                <a16:creationId xmlns:a16="http://schemas.microsoft.com/office/drawing/2014/main" id="{809CD1A6-7072-4E97-B13F-1C0FBE223299}"/>
              </a:ext>
            </a:extLst>
          </p:cNvPr>
          <p:cNvSpPr>
            <a:spLocks noChangeArrowheads="1"/>
          </p:cNvSpPr>
          <p:nvPr/>
        </p:nvSpPr>
        <p:spPr bwMode="auto">
          <a:xfrm>
            <a:off x="596106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9.00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grpSp>
        <p:nvGrpSpPr>
          <p:cNvPr id="53" name="Csoportba foglalás 52">
            <a:extLst>
              <a:ext uri="{FF2B5EF4-FFF2-40B4-BE49-F238E27FC236}">
                <a16:creationId xmlns:a16="http://schemas.microsoft.com/office/drawing/2014/main" id="{ABCA29C7-1C97-4105-934E-985D092095EB}"/>
              </a:ext>
            </a:extLst>
          </p:cNvPr>
          <p:cNvGrpSpPr/>
          <p:nvPr/>
        </p:nvGrpSpPr>
        <p:grpSpPr>
          <a:xfrm>
            <a:off x="4741653" y="5276538"/>
            <a:ext cx="539646" cy="542144"/>
            <a:chOff x="8109679" y="4467069"/>
            <a:chExt cx="539646" cy="542144"/>
          </a:xfrm>
        </p:grpSpPr>
        <p:cxnSp>
          <p:nvCxnSpPr>
            <p:cNvPr id="51" name="Egyenes összekötő nyíllal 50">
              <a:extLst>
                <a:ext uri="{FF2B5EF4-FFF2-40B4-BE49-F238E27FC236}">
                  <a16:creationId xmlns:a16="http://schemas.microsoft.com/office/drawing/2014/main" id="{AA28DEED-DC47-4BA8-96E8-3920159EAAA1}"/>
                </a:ext>
              </a:extLst>
            </p:cNvPr>
            <p:cNvCxnSpPr/>
            <p:nvPr/>
          </p:nvCxnSpPr>
          <p:spPr>
            <a:xfrm>
              <a:off x="8109679" y="4467069"/>
              <a:ext cx="539646" cy="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2" name="Egyenes összekötő nyíllal 51">
              <a:extLst>
                <a:ext uri="{FF2B5EF4-FFF2-40B4-BE49-F238E27FC236}">
                  <a16:creationId xmlns:a16="http://schemas.microsoft.com/office/drawing/2014/main" id="{E0F3BAE8-452A-4B2D-BD0F-0EBE9789E5BF}"/>
                </a:ext>
              </a:extLst>
            </p:cNvPr>
            <p:cNvCxnSpPr>
              <a:cxnSpLocks/>
            </p:cNvCxnSpPr>
            <p:nvPr/>
          </p:nvCxnSpPr>
          <p:spPr>
            <a:xfrm rot="5400000">
              <a:off x="7857345" y="4739390"/>
              <a:ext cx="539646" cy="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50"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49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100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9313" y="1665968"/>
            <a:ext cx="11596915" cy="2543175"/>
          </a:xfrm>
        </p:spPr>
        <p:txBody>
          <a:bodyPr/>
          <a:lstStyle/>
          <a:p>
            <a:r>
              <a:rPr lang="hu-HU" dirty="0" smtClean="0">
                <a:latin typeface="Times New Roman" panose="02020603050405020304" pitchFamily="18" charset="0"/>
                <a:cs typeface="Times New Roman" panose="02020603050405020304" pitchFamily="18" charset="0"/>
              </a:rPr>
              <a:t>What is the </a:t>
            </a:r>
            <a:r>
              <a:rPr lang="hu-HU" i="1" dirty="0" smtClean="0">
                <a:latin typeface="Times New Roman" panose="02020603050405020304" pitchFamily="18" charset="0"/>
                <a:cs typeface="Times New Roman" panose="02020603050405020304" pitchFamily="18" charset="0"/>
              </a:rPr>
              <a:t>pH</a:t>
            </a:r>
            <a:r>
              <a:rPr lang="hu-HU" dirty="0" smtClean="0">
                <a:latin typeface="Times New Roman" panose="02020603050405020304" pitchFamily="18" charset="0"/>
                <a:cs typeface="Times New Roman" panose="02020603050405020304" pitchFamily="18" charset="0"/>
              </a:rPr>
              <a:t> of </a:t>
            </a:r>
            <a:r>
              <a:rPr lang="hu-HU" i="1" dirty="0">
                <a:latin typeface="Times New Roman" panose="02020603050405020304" pitchFamily="18" charset="0"/>
                <a:cs typeface="Times New Roman" panose="02020603050405020304" pitchFamily="18" charset="0"/>
              </a:rPr>
              <a:t>c</a:t>
            </a:r>
            <a:r>
              <a:rPr lang="hu-HU" i="1" baseline="-25000" dirty="0">
                <a:latin typeface="Times New Roman" panose="02020603050405020304" pitchFamily="18" charset="0"/>
                <a:cs typeface="Times New Roman" panose="02020603050405020304" pitchFamily="18" charset="0"/>
              </a:rPr>
              <a:t>o</a:t>
            </a:r>
            <a:r>
              <a:rPr lang="hu-HU" i="1" dirty="0">
                <a:latin typeface="Times New Roman" panose="02020603050405020304" pitchFamily="18" charset="0"/>
                <a:cs typeface="Times New Roman" panose="02020603050405020304" pitchFamily="18" charset="0"/>
              </a:rPr>
              <a:t>=1·10</a:t>
            </a:r>
            <a:r>
              <a:rPr lang="hu-HU" i="1" baseline="30000" dirty="0">
                <a:latin typeface="Times New Roman" panose="02020603050405020304" pitchFamily="18" charset="0"/>
                <a:cs typeface="Times New Roman" panose="02020603050405020304" pitchFamily="18" charset="0"/>
              </a:rPr>
              <a:t>-4</a:t>
            </a:r>
            <a:r>
              <a:rPr lang="hu-HU" i="1" dirty="0">
                <a:latin typeface="Times New Roman" panose="02020603050405020304" pitchFamily="18" charset="0"/>
                <a:cs typeface="Times New Roman" panose="02020603050405020304" pitchFamily="18" charset="0"/>
              </a:rPr>
              <a:t> 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concentration acetic acid?</a:t>
            </a:r>
            <a:endParaRPr lang="hu-HU" dirty="0">
              <a:latin typeface="Times New Roman" panose="02020603050405020304" pitchFamily="18" charset="0"/>
              <a:cs typeface="Times New Roman" panose="02020603050405020304" pitchFamily="18" charset="0"/>
            </a:endParaRPr>
          </a:p>
          <a:p>
            <a:pPr marL="4256088" indent="0">
              <a:spcBef>
                <a:spcPts val="13000"/>
              </a:spcBef>
              <a:buNone/>
            </a:pPr>
            <a:r>
              <a:rPr lang="hu-HU" dirty="0" smtClean="0">
                <a:latin typeface="Times New Roman" panose="02020603050405020304" pitchFamily="18" charset="0"/>
                <a:cs typeface="Times New Roman" panose="02020603050405020304" pitchFamily="18" charset="0"/>
              </a:rPr>
              <a:t>This is again a quadratic equation at the end:</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DE9D61D2-0774-4A7B-9E33-42A1C15EF863}"/>
                  </a:ext>
                </a:extLst>
              </p:cNvPr>
              <p:cNvSpPr txBox="1"/>
              <p:nvPr/>
            </p:nvSpPr>
            <p:spPr>
              <a:xfrm>
                <a:off x="1767514" y="2191661"/>
                <a:ext cx="8631337" cy="43255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𝐶𝐻</m:t>
                          </m:r>
                        </m:e>
                        <m:sub>
                          <m:r>
                            <a:rPr lang="hu-HU" sz="2400" b="0" i="1" smtClean="0">
                              <a:latin typeface="Cambria Math" panose="02040503050406030204" pitchFamily="18" charset="0"/>
                            </a:rPr>
                            <m:t>3</m:t>
                          </m:r>
                        </m:sub>
                      </m:sSub>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𝐶𝑂𝑂𝐻</m:t>
                          </m:r>
                        </m:e>
                        <m:sub>
                          <m:r>
                            <a:rPr lang="hu-HU" sz="2400" b="0" i="1" smtClean="0">
                              <a:latin typeface="Cambria Math" panose="02040503050406030204" pitchFamily="18" charset="0"/>
                            </a:rPr>
                            <m:t>(</m:t>
                          </m:r>
                          <m:r>
                            <a:rPr lang="hu-HU" sz="2400" b="0" i="1" smtClean="0">
                              <a:latin typeface="Cambria Math" panose="02040503050406030204" pitchFamily="18" charset="0"/>
                            </a:rPr>
                            <m:t>𝑎𝑞</m:t>
                          </m:r>
                          <m:r>
                            <a:rPr lang="hu-HU" sz="2400" b="0" i="1" smtClean="0">
                              <a:latin typeface="Cambria Math" panose="02040503050406030204" pitchFamily="18" charset="0"/>
                            </a:rPr>
                            <m:t>)</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𝐻</m:t>
                          </m:r>
                        </m:e>
                        <m:sub>
                          <m:r>
                            <a:rPr lang="hu-HU" sz="2400" b="0" i="1" smtClean="0">
                              <a:latin typeface="Cambria Math" panose="02040503050406030204" pitchFamily="18" charset="0"/>
                            </a:rPr>
                            <m:t>2</m:t>
                          </m:r>
                        </m:sub>
                      </m:sSub>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𝑂</m:t>
                          </m:r>
                        </m:e>
                        <m:sub>
                          <m:r>
                            <a:rPr lang="hu-HU" sz="2400" b="0" i="1" smtClean="0">
                              <a:latin typeface="Cambria Math" panose="02040503050406030204" pitchFamily="18" charset="0"/>
                            </a:rPr>
                            <m:t>(</m:t>
                          </m:r>
                          <m:r>
                            <a:rPr lang="hu-HU" sz="2400" b="0" i="1" smtClean="0">
                              <a:latin typeface="Cambria Math" panose="02040503050406030204" pitchFamily="18" charset="0"/>
                            </a:rPr>
                            <m:t>𝑙</m:t>
                          </m:r>
                          <m:r>
                            <a:rPr lang="hu-HU" sz="2400" b="0" i="1" smtClean="0">
                              <a:latin typeface="Cambria Math" panose="02040503050406030204" pitchFamily="18" charset="0"/>
                            </a:rPr>
                            <m:t>)</m:t>
                          </m:r>
                        </m:sub>
                      </m:sSub>
                      <m:r>
                        <a:rPr lang="hu-HU" sz="2400" i="1">
                          <a:latin typeface="Cambria Math" panose="02040503050406030204" pitchFamily="18" charset="0"/>
                          <a:ea typeface="Cambria Math" panose="02040503050406030204" pitchFamily="18" charset="0"/>
                        </a:rPr>
                        <m:t>⇌</m:t>
                      </m:r>
                      <m:sSub>
                        <m:sSubPr>
                          <m:ctrlPr>
                            <a:rPr lang="hu-HU" sz="240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𝐶𝐻</m:t>
                          </m:r>
                        </m:e>
                        <m:sub>
                          <m:r>
                            <a:rPr lang="hu-HU" sz="2400" b="0" i="1" smtClean="0">
                              <a:latin typeface="Cambria Math" panose="02040503050406030204" pitchFamily="18" charset="0"/>
                              <a:ea typeface="Cambria Math" panose="02040503050406030204" pitchFamily="18" charset="0"/>
                            </a:rPr>
                            <m:t>3</m:t>
                          </m:r>
                        </m:sub>
                      </m:sSub>
                      <m:sSubSup>
                        <m:sSubSupPr>
                          <m:ctrlPr>
                            <a:rPr lang="hu-HU" sz="2400" i="1" smtClean="0">
                              <a:latin typeface="Cambria Math" panose="02040503050406030204" pitchFamily="18" charset="0"/>
                              <a:ea typeface="Cambria Math" panose="02040503050406030204" pitchFamily="18" charset="0"/>
                            </a:rPr>
                          </m:ctrlPr>
                        </m:sSubSupPr>
                        <m:e>
                          <m:r>
                            <a:rPr lang="hu-HU" sz="2400" b="0" i="1" smtClean="0">
                              <a:latin typeface="Cambria Math" panose="02040503050406030204" pitchFamily="18" charset="0"/>
                              <a:ea typeface="Cambria Math" panose="02040503050406030204" pitchFamily="18" charset="0"/>
                            </a:rPr>
                            <m:t>𝐶𝑂𝑂</m:t>
                          </m:r>
                        </m:e>
                        <m:sub>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𝑎𝑞</m:t>
                          </m:r>
                          <m:r>
                            <a:rPr lang="hu-HU" sz="2400" b="0" i="1" smtClean="0">
                              <a:latin typeface="Cambria Math" panose="02040503050406030204" pitchFamily="18" charset="0"/>
                              <a:ea typeface="Cambria Math" panose="02040503050406030204" pitchFamily="18" charset="0"/>
                            </a:rPr>
                            <m:t>)</m:t>
                          </m:r>
                        </m:sub>
                        <m:sup>
                          <m:r>
                            <a:rPr lang="hu-HU" sz="2400" b="0" i="1" smtClean="0">
                              <a:latin typeface="Cambria Math" panose="02040503050406030204" pitchFamily="18" charset="0"/>
                              <a:ea typeface="Cambria Math" panose="02040503050406030204" pitchFamily="18" charset="0"/>
                            </a:rPr>
                            <m:t>−</m:t>
                          </m:r>
                        </m:sup>
                      </m:sSubSup>
                      <m:r>
                        <a:rPr lang="hu-HU" sz="2400" b="0" i="1" smtClean="0">
                          <a:latin typeface="Cambria Math" panose="02040503050406030204" pitchFamily="18" charset="0"/>
                          <a:ea typeface="Cambria Math" panose="02040503050406030204" pitchFamily="18" charset="0"/>
                        </a:rPr>
                        <m:t>+</m:t>
                      </m:r>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𝐻</m:t>
                          </m:r>
                        </m:e>
                        <m:sub>
                          <m:r>
                            <a:rPr lang="hu-HU" sz="2400" b="0" i="1" smtClean="0">
                              <a:latin typeface="Cambria Math" panose="02040503050406030204" pitchFamily="18" charset="0"/>
                              <a:ea typeface="Cambria Math" panose="02040503050406030204" pitchFamily="18" charset="0"/>
                            </a:rPr>
                            <m:t>3</m:t>
                          </m:r>
                        </m:sub>
                      </m:sSub>
                      <m:sSubSup>
                        <m:sSubSupPr>
                          <m:ctrlPr>
                            <a:rPr lang="hu-HU" sz="2400" b="0" i="1" smtClean="0">
                              <a:latin typeface="Cambria Math" panose="02040503050406030204" pitchFamily="18" charset="0"/>
                              <a:ea typeface="Cambria Math" panose="02040503050406030204" pitchFamily="18" charset="0"/>
                            </a:rPr>
                          </m:ctrlPr>
                        </m:sSubSupPr>
                        <m:e>
                          <m:r>
                            <a:rPr lang="hu-HU" sz="2400" b="0" i="1" smtClean="0">
                              <a:latin typeface="Cambria Math" panose="02040503050406030204" pitchFamily="18" charset="0"/>
                              <a:ea typeface="Cambria Math" panose="02040503050406030204" pitchFamily="18" charset="0"/>
                            </a:rPr>
                            <m:t>𝑂</m:t>
                          </m:r>
                        </m:e>
                        <m:sub>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𝑎𝑞</m:t>
                          </m:r>
                          <m:r>
                            <a:rPr lang="hu-HU" sz="2400" b="0" i="1" smtClean="0">
                              <a:latin typeface="Cambria Math" panose="02040503050406030204" pitchFamily="18" charset="0"/>
                              <a:ea typeface="Cambria Math" panose="02040503050406030204" pitchFamily="18" charset="0"/>
                            </a:rPr>
                            <m:t>)</m:t>
                          </m:r>
                        </m:sub>
                        <m:sup>
                          <m:r>
                            <a:rPr lang="hu-HU" sz="2400" b="0" i="1" smtClean="0">
                              <a:latin typeface="Cambria Math" panose="02040503050406030204" pitchFamily="18" charset="0"/>
                              <a:ea typeface="Cambria Math" panose="02040503050406030204" pitchFamily="18" charset="0"/>
                            </a:rPr>
                            <m:t>+</m:t>
                          </m:r>
                        </m:sup>
                      </m:sSubSup>
                      <m:r>
                        <a:rPr lang="hu-HU" sz="2400" b="0" i="1" smtClean="0">
                          <a:latin typeface="Cambria Math" panose="02040503050406030204" pitchFamily="18" charset="0"/>
                          <a:ea typeface="Cambria Math" panose="02040503050406030204" pitchFamily="18" charset="0"/>
                        </a:rPr>
                        <m:t>  </m:t>
                      </m:r>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𝐾</m:t>
                          </m:r>
                        </m:e>
                        <m:sub>
                          <m:r>
                            <a:rPr lang="hu-HU" sz="2400" b="0" i="1" smtClean="0">
                              <a:latin typeface="Cambria Math" panose="02040503050406030204" pitchFamily="18" charset="0"/>
                              <a:ea typeface="Cambria Math" panose="02040503050406030204" pitchFamily="18" charset="0"/>
                            </a:rPr>
                            <m:t>𝑎</m:t>
                          </m:r>
                        </m:sub>
                      </m:sSub>
                      <m:r>
                        <a:rPr lang="hu-HU" sz="2400" b="0" i="1" smtClean="0">
                          <a:latin typeface="Cambria Math" panose="02040503050406030204" pitchFamily="18" charset="0"/>
                          <a:ea typeface="Cambria Math" panose="02040503050406030204" pitchFamily="18" charset="0"/>
                        </a:rPr>
                        <m:t>=1.8∙</m:t>
                      </m:r>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10</m:t>
                          </m:r>
                        </m:e>
                        <m:sup>
                          <m:r>
                            <a:rPr lang="hu-HU" sz="2400" b="0" i="1" smtClean="0">
                              <a:latin typeface="Cambria Math" panose="02040503050406030204" pitchFamily="18" charset="0"/>
                              <a:ea typeface="Cambria Math" panose="02040503050406030204" pitchFamily="18" charset="0"/>
                            </a:rPr>
                            <m:t>−5</m:t>
                          </m:r>
                        </m:sup>
                      </m:sSup>
                    </m:oMath>
                  </m:oMathPara>
                </a14:m>
                <a:endParaRPr lang="hu-HU" sz="2400" dirty="0"/>
              </a:p>
            </p:txBody>
          </p:sp>
        </mc:Choice>
        <mc:Fallback xmlns="">
          <p:sp>
            <p:nvSpPr>
              <p:cNvPr id="4" name="Szövegdoboz 3">
                <a:extLst>
                  <a:ext uri="{FF2B5EF4-FFF2-40B4-BE49-F238E27FC236}">
                    <a16:creationId xmlns:a16="http://schemas.microsoft.com/office/drawing/2014/main" id="{DE9D61D2-0774-4A7B-9E33-42A1C15EF863}"/>
                  </a:ext>
                </a:extLst>
              </p:cNvPr>
              <p:cNvSpPr txBox="1">
                <a:spLocks noRot="1" noChangeAspect="1" noMove="1" noResize="1" noEditPoints="1" noAdjustHandles="1" noChangeArrowheads="1" noChangeShapeType="1" noTextEdit="1"/>
              </p:cNvSpPr>
              <p:nvPr/>
            </p:nvSpPr>
            <p:spPr>
              <a:xfrm>
                <a:off x="1767514" y="2191661"/>
                <a:ext cx="8631337" cy="432554"/>
              </a:xfrm>
              <a:prstGeom prst="rect">
                <a:avLst/>
              </a:prstGeom>
              <a:blipFill>
                <a:blip r:embed="rId3"/>
                <a:stretch>
                  <a:fillRect l="-565" r="-71" b="-2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E5F62AA3-56CA-4500-9FEE-F38FDB6F05FC}"/>
                  </a:ext>
                </a:extLst>
              </p:cNvPr>
              <p:cNvSpPr txBox="1"/>
              <p:nvPr/>
            </p:nvSpPr>
            <p:spPr>
              <a:xfrm>
                <a:off x="805543" y="2728687"/>
                <a:ext cx="3499356" cy="8141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d>
                            <m:dPr>
                              <m:begChr m:val="["/>
                              <m:endChr m:val="]"/>
                              <m:ctrlPr>
                                <a:rPr lang="hu-HU" sz="2400" b="0" i="1" smtClean="0">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num>
                        <m:den>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𝐶𝐻</m:t>
                                  </m:r>
                                </m:e>
                                <m:sub>
                                  <m:r>
                                    <a:rPr lang="hu-HU" sz="2400" i="1">
                                      <a:latin typeface="Cambria Math" panose="02040503050406030204" pitchFamily="18" charset="0"/>
                                    </a:rPr>
                                    <m:t>3</m:t>
                                  </m:r>
                                </m:sub>
                              </m:sSub>
                              <m:r>
                                <a:rPr lang="hu-HU" sz="2400" i="1">
                                  <a:latin typeface="Cambria Math" panose="02040503050406030204" pitchFamily="18" charset="0"/>
                                </a:rPr>
                                <m:t>𝐶𝑂𝑂𝐻</m:t>
                              </m:r>
                            </m:e>
                          </m:d>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m:t>
                              </m:r>
                            </m:e>
                            <m:sup>
                              <m:r>
                                <a:rPr lang="hu-HU" sz="2400" b="0" i="1" smtClean="0">
                                  <a:latin typeface="Cambria Math" panose="02040503050406030204" pitchFamily="18" charset="0"/>
                                </a:rPr>
                                <m:t>𝑜</m:t>
                              </m:r>
                            </m:sup>
                          </m:sSup>
                        </m:den>
                      </m:f>
                    </m:oMath>
                  </m:oMathPara>
                </a14:m>
                <a:endParaRPr lang="hu-HU" sz="2400" dirty="0"/>
              </a:p>
            </p:txBody>
          </p:sp>
        </mc:Choice>
        <mc:Fallback xmlns="">
          <p:sp>
            <p:nvSpPr>
              <p:cNvPr id="5" name="Szövegdoboz 4">
                <a:extLst>
                  <a:ext uri="{FF2B5EF4-FFF2-40B4-BE49-F238E27FC236}">
                    <a16:creationId xmlns:a16="http://schemas.microsoft.com/office/drawing/2014/main" id="{E5F62AA3-56CA-4500-9FEE-F38FDB6F05FC}"/>
                  </a:ext>
                </a:extLst>
              </p:cNvPr>
              <p:cNvSpPr txBox="1">
                <a:spLocks noRot="1" noChangeAspect="1" noMove="1" noResize="1" noEditPoints="1" noAdjustHandles="1" noChangeArrowheads="1" noChangeShapeType="1" noTextEdit="1"/>
              </p:cNvSpPr>
              <p:nvPr/>
            </p:nvSpPr>
            <p:spPr>
              <a:xfrm>
                <a:off x="805543" y="2728687"/>
                <a:ext cx="3499356" cy="81413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164ED4E4-B663-4B8C-AE47-F9629CAB011F}"/>
                  </a:ext>
                </a:extLst>
              </p:cNvPr>
              <p:cNvSpPr txBox="1"/>
              <p:nvPr/>
            </p:nvSpPr>
            <p:spPr>
              <a:xfrm>
                <a:off x="4826433" y="2728684"/>
                <a:ext cx="2959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oMath>
                  </m:oMathPara>
                </a14:m>
                <a:endParaRPr lang="hu-HU" sz="2400" dirty="0"/>
              </a:p>
            </p:txBody>
          </p:sp>
        </mc:Choice>
        <mc:Fallback xmlns="">
          <p:sp>
            <p:nvSpPr>
              <p:cNvPr id="6" name="Szövegdoboz 5">
                <a:extLst>
                  <a:ext uri="{FF2B5EF4-FFF2-40B4-BE49-F238E27FC236}">
                    <a16:creationId xmlns:a16="http://schemas.microsoft.com/office/drawing/2014/main" id="{164ED4E4-B663-4B8C-AE47-F9629CAB011F}"/>
                  </a:ext>
                </a:extLst>
              </p:cNvPr>
              <p:cNvSpPr txBox="1">
                <a:spLocks noRot="1" noChangeAspect="1" noMove="1" noResize="1" noEditPoints="1" noAdjustHandles="1" noChangeArrowheads="1" noChangeShapeType="1" noTextEdit="1"/>
              </p:cNvSpPr>
              <p:nvPr/>
            </p:nvSpPr>
            <p:spPr>
              <a:xfrm>
                <a:off x="4826433" y="2728684"/>
                <a:ext cx="2959400" cy="369332"/>
              </a:xfrm>
              <a:prstGeom prst="rect">
                <a:avLst/>
              </a:prstGeom>
              <a:blipFill>
                <a:blip r:embed="rId5"/>
                <a:stretch>
                  <a:fillRect b="-15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43AA4509-1CC0-4E5D-B468-200B9CB91EBE}"/>
                  </a:ext>
                </a:extLst>
              </p:cNvPr>
              <p:cNvSpPr txBox="1"/>
              <p:nvPr/>
            </p:nvSpPr>
            <p:spPr>
              <a:xfrm>
                <a:off x="4825679" y="3171375"/>
                <a:ext cx="624369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𝐶𝐻</m:t>
                              </m:r>
                            </m:e>
                            <m:sub>
                              <m:r>
                                <a:rPr lang="hu-HU" sz="2400" i="1">
                                  <a:latin typeface="Cambria Math" panose="02040503050406030204" pitchFamily="18" charset="0"/>
                                </a:rPr>
                                <m:t>3</m:t>
                              </m:r>
                            </m:sub>
                          </m:sSub>
                          <m:r>
                            <a:rPr lang="hu-HU" sz="2400" i="1">
                              <a:latin typeface="Cambria Math" panose="02040503050406030204" pitchFamily="18" charset="0"/>
                            </a:rPr>
                            <m:t>𝐶𝑂𝑂𝐻</m:t>
                          </m:r>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𝑐</m:t>
                          </m:r>
                        </m:e>
                        <m:sub>
                          <m:r>
                            <a:rPr lang="hu-HU" sz="2400" b="0" i="1" smtClean="0">
                              <a:latin typeface="Cambria Math" panose="02040503050406030204" pitchFamily="18" charset="0"/>
                            </a:rPr>
                            <m:t>𝑜</m:t>
                          </m:r>
                        </m:sub>
                      </m:sSub>
                      <m:r>
                        <a:rPr lang="hu-HU" sz="2400" b="0" i="1" smtClean="0">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r>
                        <a:rPr lang="hu-HU" sz="2400" i="1">
                          <a:latin typeface="Cambria Math" panose="02040503050406030204" pitchFamily="18" charset="0"/>
                        </a:rPr>
                        <m:t>−</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oMath>
                  </m:oMathPara>
                </a14:m>
                <a:endParaRPr lang="hu-HU" sz="2400" dirty="0"/>
              </a:p>
            </p:txBody>
          </p:sp>
        </mc:Choice>
        <mc:Fallback xmlns="">
          <p:sp>
            <p:nvSpPr>
              <p:cNvPr id="7" name="Szövegdoboz 6">
                <a:extLst>
                  <a:ext uri="{FF2B5EF4-FFF2-40B4-BE49-F238E27FC236}">
                    <a16:creationId xmlns:a16="http://schemas.microsoft.com/office/drawing/2014/main" id="{43AA4509-1CC0-4E5D-B468-200B9CB91EBE}"/>
                  </a:ext>
                </a:extLst>
              </p:cNvPr>
              <p:cNvSpPr txBox="1">
                <a:spLocks noRot="1" noChangeAspect="1" noMove="1" noResize="1" noEditPoints="1" noAdjustHandles="1" noChangeArrowheads="1" noChangeShapeType="1" noTextEdit="1"/>
              </p:cNvSpPr>
              <p:nvPr/>
            </p:nvSpPr>
            <p:spPr>
              <a:xfrm>
                <a:off x="4825679" y="3171375"/>
                <a:ext cx="6243697" cy="369332"/>
              </a:xfrm>
              <a:prstGeom prst="rect">
                <a:avLst/>
              </a:prstGeom>
              <a:blipFill>
                <a:blip r:embed="rId6"/>
                <a:stretch>
                  <a:fillRect b="-1311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DE52E210-BB21-41F9-8FF0-0BF302D9C6E4}"/>
                  </a:ext>
                </a:extLst>
              </p:cNvPr>
              <p:cNvSpPr txBox="1"/>
              <p:nvPr/>
            </p:nvSpPr>
            <p:spPr>
              <a:xfrm>
                <a:off x="914401" y="3635829"/>
                <a:ext cx="2955168" cy="7918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num>
                        <m:den>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r>
                            <a:rPr lang="hu-HU" sz="2400" i="1">
                              <a:latin typeface="Cambria Math" panose="02040503050406030204" pitchFamily="18" charset="0"/>
                            </a:rPr>
                            <m:t>−</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den>
                      </m:f>
                    </m:oMath>
                  </m:oMathPara>
                </a14:m>
                <a:endParaRPr lang="hu-HU" sz="2400" dirty="0"/>
              </a:p>
            </p:txBody>
          </p:sp>
        </mc:Choice>
        <mc:Fallback xmlns="">
          <p:sp>
            <p:nvSpPr>
              <p:cNvPr id="8" name="Szövegdoboz 7">
                <a:extLst>
                  <a:ext uri="{FF2B5EF4-FFF2-40B4-BE49-F238E27FC236}">
                    <a16:creationId xmlns:a16="http://schemas.microsoft.com/office/drawing/2014/main" id="{DE52E210-BB21-41F9-8FF0-0BF302D9C6E4}"/>
                  </a:ext>
                </a:extLst>
              </p:cNvPr>
              <p:cNvSpPr txBox="1">
                <a:spLocks noRot="1" noChangeAspect="1" noMove="1" noResize="1" noEditPoints="1" noAdjustHandles="1" noChangeArrowheads="1" noChangeShapeType="1" noTextEdit="1"/>
              </p:cNvSpPr>
              <p:nvPr/>
            </p:nvSpPr>
            <p:spPr>
              <a:xfrm>
                <a:off x="914401" y="3635829"/>
                <a:ext cx="2955168" cy="7918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FC7B3426-68E3-406C-A5C2-C4A28954B027}"/>
                  </a:ext>
                </a:extLst>
              </p:cNvPr>
              <p:cNvSpPr txBox="1"/>
              <p:nvPr/>
            </p:nvSpPr>
            <p:spPr>
              <a:xfrm>
                <a:off x="5394205" y="4238171"/>
                <a:ext cx="46335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2400" i="1" smtClean="0">
                              <a:latin typeface="Cambria Math" panose="02040503050406030204" pitchFamily="18" charset="0"/>
                            </a:rPr>
                          </m:ctrlPr>
                        </m:sSupPr>
                        <m:e>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e>
                        <m:sup>
                          <m:r>
                            <a:rPr lang="hu-HU" sz="2400" b="0" i="1" smtClean="0">
                              <a:latin typeface="Cambria Math" panose="02040503050406030204" pitchFamily="18" charset="0"/>
                            </a:rPr>
                            <m:t>2</m:t>
                          </m:r>
                        </m:sup>
                      </m:sSup>
                      <m:r>
                        <a:rPr lang="hu-HU" sz="2400" b="0" i="1" smtClean="0">
                          <a:latin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𝐾</m:t>
                          </m:r>
                        </m:e>
                        <m:sub>
                          <m:r>
                            <a:rPr lang="hu-HU" sz="2400" b="0" i="1" smtClean="0">
                              <a:latin typeface="Cambria Math" panose="02040503050406030204" pitchFamily="18" charset="0"/>
                            </a:rPr>
                            <m:t>𝑎</m:t>
                          </m:r>
                        </m:sub>
                      </m:sSub>
                      <m:r>
                        <a:rPr lang="hu-HU" sz="2400" i="1" smtClean="0">
                          <a:latin typeface="Cambria Math" panose="02040503050406030204" pitchFamily="18" charset="0"/>
                          <a:ea typeface="Cambria Math" panose="02040503050406030204" pitchFamily="18" charset="0"/>
                        </a:rPr>
                        <m:t>∙</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𝑐</m:t>
                          </m:r>
                        </m:e>
                        <m:sub>
                          <m:r>
                            <a:rPr lang="hu-HU" sz="2400" b="0" i="1" smtClean="0">
                              <a:latin typeface="Cambria Math" panose="02040503050406030204" pitchFamily="18" charset="0"/>
                            </a:rPr>
                            <m:t>𝑜</m:t>
                          </m:r>
                        </m:sub>
                      </m:sSub>
                      <m:r>
                        <a:rPr lang="hu-HU" sz="2400" b="0" i="1" smtClean="0">
                          <a:latin typeface="Cambria Math" panose="02040503050406030204" pitchFamily="18" charset="0"/>
                        </a:rPr>
                        <m:t>=0</m:t>
                      </m:r>
                    </m:oMath>
                  </m:oMathPara>
                </a14:m>
                <a:endParaRPr lang="hu-HU" sz="2400" dirty="0"/>
              </a:p>
            </p:txBody>
          </p:sp>
        </mc:Choice>
        <mc:Fallback xmlns="">
          <p:sp>
            <p:nvSpPr>
              <p:cNvPr id="9" name="Szövegdoboz 8">
                <a:extLst>
                  <a:ext uri="{FF2B5EF4-FFF2-40B4-BE49-F238E27FC236}">
                    <a16:creationId xmlns:a16="http://schemas.microsoft.com/office/drawing/2014/main" id="{FC7B3426-68E3-406C-A5C2-C4A28954B027}"/>
                  </a:ext>
                </a:extLst>
              </p:cNvPr>
              <p:cNvSpPr txBox="1">
                <a:spLocks noRot="1" noChangeAspect="1" noMove="1" noResize="1" noEditPoints="1" noAdjustHandles="1" noChangeArrowheads="1" noChangeShapeType="1" noTextEdit="1"/>
              </p:cNvSpPr>
              <p:nvPr/>
            </p:nvSpPr>
            <p:spPr>
              <a:xfrm>
                <a:off x="5394205" y="4238171"/>
                <a:ext cx="4633576" cy="369332"/>
              </a:xfrm>
              <a:prstGeom prst="rect">
                <a:avLst/>
              </a:prstGeom>
              <a:blipFill>
                <a:blip r:embed="rId8"/>
                <a:stretch>
                  <a:fillRect r="-1053"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D19A7942-84D8-44F7-BAC3-F45FFE0FE8AD}"/>
                  </a:ext>
                </a:extLst>
              </p:cNvPr>
              <p:cNvSpPr txBox="1"/>
              <p:nvPr/>
            </p:nvSpPr>
            <p:spPr>
              <a:xfrm>
                <a:off x="696686" y="4909386"/>
                <a:ext cx="10813143" cy="6729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i="1" smtClean="0">
                              <a:latin typeface="Cambria Math" panose="02040503050406030204" pitchFamily="18" charset="0"/>
                            </a:rPr>
                          </m:ctrlPr>
                        </m:sSubPr>
                        <m:e>
                          <m:d>
                            <m:dPr>
                              <m:begChr m:val="["/>
                              <m:endChr m:val="]"/>
                              <m:ctrlPr>
                                <a:rPr lang="hu-HU" sz="2000" i="1">
                                  <a:latin typeface="Cambria Math" panose="02040503050406030204" pitchFamily="18" charset="0"/>
                                </a:rPr>
                              </m:ctrlPr>
                            </m:dPr>
                            <m:e>
                              <m:sSub>
                                <m:sSubPr>
                                  <m:ctrlPr>
                                    <a:rPr lang="hu-HU" sz="2000" i="1">
                                      <a:latin typeface="Cambria Math" panose="02040503050406030204" pitchFamily="18" charset="0"/>
                                    </a:rPr>
                                  </m:ctrlPr>
                                </m:sSubPr>
                                <m:e>
                                  <m:r>
                                    <a:rPr lang="hu-HU" sz="2000" i="1">
                                      <a:latin typeface="Cambria Math" panose="02040503050406030204" pitchFamily="18" charset="0"/>
                                    </a:rPr>
                                    <m:t>𝐻</m:t>
                                  </m:r>
                                </m:e>
                                <m:sub>
                                  <m:r>
                                    <a:rPr lang="hu-HU" sz="2000" i="1">
                                      <a:latin typeface="Cambria Math" panose="02040503050406030204" pitchFamily="18" charset="0"/>
                                    </a:rPr>
                                    <m:t>3</m:t>
                                  </m:r>
                                </m:sub>
                              </m:sSub>
                              <m:sSup>
                                <m:sSupPr>
                                  <m:ctrlPr>
                                    <a:rPr lang="hu-HU" sz="2000" i="1">
                                      <a:latin typeface="Cambria Math" panose="02040503050406030204" pitchFamily="18" charset="0"/>
                                    </a:rPr>
                                  </m:ctrlPr>
                                </m:sSupPr>
                                <m:e>
                                  <m:r>
                                    <a:rPr lang="hu-HU" sz="2000" i="1">
                                      <a:latin typeface="Cambria Math" panose="02040503050406030204" pitchFamily="18" charset="0"/>
                                    </a:rPr>
                                    <m:t>𝑂</m:t>
                                  </m:r>
                                </m:e>
                                <m:sup>
                                  <m:r>
                                    <a:rPr lang="hu-HU" sz="2000" i="1">
                                      <a:latin typeface="Cambria Math" panose="02040503050406030204" pitchFamily="18" charset="0"/>
                                    </a:rPr>
                                    <m:t>+</m:t>
                                  </m:r>
                                </m:sup>
                              </m:sSup>
                            </m:e>
                          </m:d>
                        </m:e>
                        <m:sub>
                          <m:r>
                            <a:rPr lang="hu-HU" sz="2000" b="0" i="1" smtClean="0">
                              <a:latin typeface="Cambria Math" panose="02040503050406030204" pitchFamily="18" charset="0"/>
                            </a:rPr>
                            <m:t>1,2</m:t>
                          </m:r>
                        </m:sub>
                      </m:sSub>
                      <m:r>
                        <a:rPr lang="hu-HU" sz="2000" b="0" i="1" smtClean="0">
                          <a:latin typeface="Cambria Math" panose="02040503050406030204" pitchFamily="18" charset="0"/>
                        </a:rPr>
                        <m:t>=</m:t>
                      </m:r>
                      <m:f>
                        <m:fPr>
                          <m:ctrlPr>
                            <a:rPr lang="hu-HU" sz="2000" b="0" i="1" smtClean="0">
                              <a:latin typeface="Cambria Math" panose="02040503050406030204" pitchFamily="18" charset="0"/>
                            </a:rPr>
                          </m:ctrlPr>
                        </m:fPr>
                        <m:num>
                          <m:r>
                            <a:rPr lang="hu-HU" sz="2000" b="0" i="1" smtClean="0">
                              <a:latin typeface="Cambria Math" panose="02040503050406030204" pitchFamily="18" charset="0"/>
                            </a:rPr>
                            <m:t>−</m:t>
                          </m:r>
                          <m:r>
                            <a:rPr lang="hu-HU" sz="2000" i="1">
                              <a:latin typeface="Cambria Math" panose="02040503050406030204" pitchFamily="18" charset="0"/>
                            </a:rPr>
                            <m:t>1</m:t>
                          </m:r>
                          <m:r>
                            <a:rPr lang="hu-HU" sz="2000" b="0" i="1" smtClean="0">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5</m:t>
                              </m:r>
                            </m:sup>
                          </m:sSup>
                          <m:r>
                            <a:rPr lang="hu-HU" sz="2000" i="1" smtClean="0">
                              <a:latin typeface="Cambria Math" panose="02040503050406030204" pitchFamily="18" charset="0"/>
                              <a:ea typeface="Cambria Math" panose="02040503050406030204" pitchFamily="18" charset="0"/>
                            </a:rPr>
                            <m:t>±</m:t>
                          </m:r>
                          <m:rad>
                            <m:radPr>
                              <m:degHide m:val="on"/>
                              <m:ctrlPr>
                                <a:rPr lang="hu-HU" sz="2000" i="1" smtClean="0">
                                  <a:latin typeface="Cambria Math" panose="02040503050406030204" pitchFamily="18" charset="0"/>
                                  <a:ea typeface="Cambria Math" panose="02040503050406030204" pitchFamily="18" charset="0"/>
                                </a:rPr>
                              </m:ctrlPr>
                            </m:radPr>
                            <m:deg/>
                            <m:e>
                              <m:sSup>
                                <m:sSupPr>
                                  <m:ctrlPr>
                                    <a:rPr lang="hu-HU" sz="2000" i="1" smtClean="0">
                                      <a:latin typeface="Cambria Math" panose="02040503050406030204" pitchFamily="18" charset="0"/>
                                      <a:ea typeface="Cambria Math" panose="02040503050406030204" pitchFamily="18" charset="0"/>
                                    </a:rPr>
                                  </m:ctrlPr>
                                </m:sSupPr>
                                <m:e>
                                  <m:d>
                                    <m:dPr>
                                      <m:ctrlPr>
                                        <a:rPr lang="hu-HU" sz="2000" i="1">
                                          <a:latin typeface="Cambria Math" panose="02040503050406030204" pitchFamily="18" charset="0"/>
                                          <a:ea typeface="Cambria Math" panose="02040503050406030204" pitchFamily="18" charset="0"/>
                                        </a:rPr>
                                      </m:ctrlPr>
                                    </m:dPr>
                                    <m:e>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e>
                                  </m:d>
                                </m:e>
                                <m:sup>
                                  <m:r>
                                    <a:rPr lang="hu-HU" sz="2000" b="0" i="1" smtClean="0">
                                      <a:latin typeface="Cambria Math" panose="02040503050406030204" pitchFamily="18" charset="0"/>
                                      <a:ea typeface="Cambria Math" panose="02040503050406030204" pitchFamily="18" charset="0"/>
                                    </a:rPr>
                                    <m:t>2</m:t>
                                  </m:r>
                                </m:sup>
                              </m:sSup>
                              <m:r>
                                <a:rPr lang="hu-HU" sz="2000" b="0" i="1" smtClean="0">
                                  <a:latin typeface="Cambria Math" panose="02040503050406030204" pitchFamily="18" charset="0"/>
                                  <a:ea typeface="Cambria Math" panose="02040503050406030204" pitchFamily="18" charset="0"/>
                                </a:rPr>
                                <m:t>+4∙</m:t>
                              </m:r>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r>
                                <a:rPr lang="hu-HU" sz="2000" i="1" smtClean="0">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1</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−4</m:t>
                                  </m:r>
                                </m:sup>
                              </m:sSup>
                            </m:e>
                          </m:rad>
                        </m:num>
                        <m:den>
                          <m:r>
                            <a:rPr lang="hu-HU" sz="2000" b="0" i="1" smtClean="0">
                              <a:latin typeface="Cambria Math" panose="02040503050406030204" pitchFamily="18" charset="0"/>
                            </a:rPr>
                            <m:t>2</m:t>
                          </m:r>
                        </m:den>
                      </m:f>
                      <m:r>
                        <a:rPr lang="hu-HU" sz="2000" b="0" i="1" smtClean="0">
                          <a:latin typeface="Cambria Math" panose="02040503050406030204" pitchFamily="18" charset="0"/>
                        </a:rPr>
                        <m:t>=</m:t>
                      </m:r>
                      <m:f>
                        <m:fPr>
                          <m:ctrlPr>
                            <a:rPr lang="hu-HU" sz="2000" i="1">
                              <a:latin typeface="Cambria Math" panose="02040503050406030204" pitchFamily="18" charset="0"/>
                            </a:rPr>
                          </m:ctrlPr>
                        </m:fPr>
                        <m:num>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8.674…</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num>
                        <m:den>
                          <m:r>
                            <a:rPr lang="hu-HU" sz="2000" i="1">
                              <a:latin typeface="Cambria Math" panose="02040503050406030204" pitchFamily="18" charset="0"/>
                            </a:rPr>
                            <m:t>2</m:t>
                          </m:r>
                        </m:den>
                      </m:f>
                    </m:oMath>
                  </m:oMathPara>
                </a14:m>
                <a:endParaRPr lang="hu-HU" sz="2000" dirty="0"/>
              </a:p>
            </p:txBody>
          </p:sp>
        </mc:Choice>
        <mc:Fallback xmlns="">
          <p:sp>
            <p:nvSpPr>
              <p:cNvPr id="10" name="Szövegdoboz 9">
                <a:extLst>
                  <a:ext uri="{FF2B5EF4-FFF2-40B4-BE49-F238E27FC236}">
                    <a16:creationId xmlns:a16="http://schemas.microsoft.com/office/drawing/2014/main" id="{D19A7942-84D8-44F7-BAC3-F45FFE0FE8AD}"/>
                  </a:ext>
                </a:extLst>
              </p:cNvPr>
              <p:cNvSpPr txBox="1">
                <a:spLocks noRot="1" noChangeAspect="1" noMove="1" noResize="1" noEditPoints="1" noAdjustHandles="1" noChangeArrowheads="1" noChangeShapeType="1" noTextEdit="1"/>
              </p:cNvSpPr>
              <p:nvPr/>
            </p:nvSpPr>
            <p:spPr>
              <a:xfrm>
                <a:off x="696686" y="4909386"/>
                <a:ext cx="10813143" cy="67294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CBEDD8A7-54D8-4411-8950-9C3A06744DF7}"/>
                  </a:ext>
                </a:extLst>
              </p:cNvPr>
              <p:cNvSpPr txBox="1"/>
              <p:nvPr/>
            </p:nvSpPr>
            <p:spPr>
              <a:xfrm>
                <a:off x="130626" y="5802020"/>
                <a:ext cx="11945257"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600" i="1" smtClean="0">
                              <a:latin typeface="Cambria Math" panose="02040503050406030204" pitchFamily="18" charset="0"/>
                            </a:rPr>
                          </m:ctrlPr>
                        </m:sSubPr>
                        <m:e>
                          <m:d>
                            <m:dPr>
                              <m:begChr m:val="["/>
                              <m:endChr m:val="]"/>
                              <m:ctrlPr>
                                <a:rPr lang="hu-HU" sz="2600" i="1">
                                  <a:latin typeface="Cambria Math" panose="02040503050406030204" pitchFamily="18" charset="0"/>
                                </a:rPr>
                              </m:ctrlPr>
                            </m:dPr>
                            <m:e>
                              <m:sSub>
                                <m:sSubPr>
                                  <m:ctrlPr>
                                    <a:rPr lang="hu-HU" sz="2600" i="1">
                                      <a:latin typeface="Cambria Math" panose="02040503050406030204" pitchFamily="18" charset="0"/>
                                    </a:rPr>
                                  </m:ctrlPr>
                                </m:sSubPr>
                                <m:e>
                                  <m:r>
                                    <a:rPr lang="hu-HU" sz="2600" i="1">
                                      <a:latin typeface="Cambria Math" panose="02040503050406030204" pitchFamily="18" charset="0"/>
                                    </a:rPr>
                                    <m:t>𝐻</m:t>
                                  </m:r>
                                </m:e>
                                <m:sub>
                                  <m:r>
                                    <a:rPr lang="hu-HU" sz="2600" i="1">
                                      <a:latin typeface="Cambria Math" panose="02040503050406030204" pitchFamily="18" charset="0"/>
                                    </a:rPr>
                                    <m:t>3</m:t>
                                  </m:r>
                                </m:sub>
                              </m:sSub>
                              <m:sSup>
                                <m:sSupPr>
                                  <m:ctrlPr>
                                    <a:rPr lang="hu-HU" sz="2600" i="1">
                                      <a:latin typeface="Cambria Math" panose="02040503050406030204" pitchFamily="18" charset="0"/>
                                    </a:rPr>
                                  </m:ctrlPr>
                                </m:sSupPr>
                                <m:e>
                                  <m:r>
                                    <a:rPr lang="hu-HU" sz="2600" i="1">
                                      <a:latin typeface="Cambria Math" panose="02040503050406030204" pitchFamily="18" charset="0"/>
                                    </a:rPr>
                                    <m:t>𝑂</m:t>
                                  </m:r>
                                </m:e>
                                <m:sup>
                                  <m:r>
                                    <a:rPr lang="hu-HU" sz="2600" i="1">
                                      <a:latin typeface="Cambria Math" panose="02040503050406030204" pitchFamily="18" charset="0"/>
                                    </a:rPr>
                                    <m:t>+</m:t>
                                  </m:r>
                                </m:sup>
                              </m:sSup>
                            </m:e>
                          </m:d>
                        </m:e>
                        <m:sub>
                          <m:r>
                            <a:rPr lang="hu-HU" sz="2600" b="0" i="1" smtClean="0">
                              <a:latin typeface="Cambria Math" panose="02040503050406030204" pitchFamily="18" charset="0"/>
                            </a:rPr>
                            <m:t>1</m:t>
                          </m:r>
                        </m:sub>
                      </m:sSub>
                      <m:r>
                        <a:rPr lang="hu-HU" sz="2600" b="0" i="1" smtClean="0">
                          <a:latin typeface="Cambria Math" panose="02040503050406030204" pitchFamily="18" charset="0"/>
                        </a:rPr>
                        <m:t>=3</m:t>
                      </m:r>
                      <m:r>
                        <a:rPr lang="hu-HU" sz="2600" b="0" i="1" smtClean="0">
                          <a:latin typeface="Cambria Math" panose="02040503050406030204" pitchFamily="18" charset="0"/>
                          <a:ea typeface="Cambria Math" panose="02040503050406030204" pitchFamily="18" charset="0"/>
                        </a:rPr>
                        <m:t>.4370</m:t>
                      </m:r>
                      <m:r>
                        <a:rPr lang="hu-HU" sz="2600" i="1">
                          <a:latin typeface="Cambria Math" panose="02040503050406030204" pitchFamily="18" charset="0"/>
                          <a:ea typeface="Cambria Math" panose="02040503050406030204" pitchFamily="18" charset="0"/>
                        </a:rPr>
                        <m:t>…</m:t>
                      </m:r>
                      <m:sSup>
                        <m:sSupPr>
                          <m:ctrlPr>
                            <a:rPr lang="hu-HU" sz="2600" i="1">
                              <a:latin typeface="Cambria Math" panose="02040503050406030204" pitchFamily="18" charset="0"/>
                              <a:ea typeface="Cambria Math" panose="02040503050406030204" pitchFamily="18" charset="0"/>
                            </a:rPr>
                          </m:ctrlPr>
                        </m:sSupPr>
                        <m:e>
                          <m:r>
                            <a:rPr lang="hu-HU" sz="2600" i="1">
                              <a:latin typeface="Cambria Math" panose="02040503050406030204" pitchFamily="18" charset="0"/>
                              <a:ea typeface="Cambria Math" panose="02040503050406030204" pitchFamily="18" charset="0"/>
                            </a:rPr>
                            <m:t>10</m:t>
                          </m:r>
                        </m:e>
                        <m:sup>
                          <m:r>
                            <a:rPr lang="hu-HU" sz="2600" i="1">
                              <a:latin typeface="Cambria Math" panose="02040503050406030204" pitchFamily="18" charset="0"/>
                              <a:ea typeface="Cambria Math" panose="02040503050406030204" pitchFamily="18" charset="0"/>
                            </a:rPr>
                            <m:t>−5</m:t>
                          </m:r>
                        </m:sup>
                      </m:sSup>
                      <m:f>
                        <m:fPr>
                          <m:type m:val="lin"/>
                          <m:ctrlPr>
                            <a:rPr lang="hu-HU" sz="2600" i="1" smtClean="0">
                              <a:latin typeface="Cambria Math" panose="02040503050406030204" pitchFamily="18" charset="0"/>
                              <a:ea typeface="Cambria Math" panose="02040503050406030204" pitchFamily="18" charset="0"/>
                            </a:rPr>
                          </m:ctrlPr>
                        </m:fPr>
                        <m:num>
                          <m:r>
                            <a:rPr lang="hu-HU" sz="2600" b="0" i="1" smtClean="0">
                              <a:latin typeface="Cambria Math" panose="02040503050406030204" pitchFamily="18" charset="0"/>
                              <a:ea typeface="Cambria Math" panose="02040503050406030204" pitchFamily="18" charset="0"/>
                            </a:rPr>
                            <m:t>𝑚𝑜𝑙</m:t>
                          </m:r>
                        </m:num>
                        <m:den>
                          <m:sSup>
                            <m:sSupPr>
                              <m:ctrlPr>
                                <a:rPr lang="hu-HU" sz="2600" i="1" smtClean="0">
                                  <a:latin typeface="Cambria Math" panose="02040503050406030204" pitchFamily="18" charset="0"/>
                                  <a:ea typeface="Cambria Math" panose="02040503050406030204" pitchFamily="18" charset="0"/>
                                </a:rPr>
                              </m:ctrlPr>
                            </m:sSupPr>
                            <m:e>
                              <m:r>
                                <a:rPr lang="hu-HU" sz="2600" b="0" i="1" smtClean="0">
                                  <a:latin typeface="Cambria Math" panose="02040503050406030204" pitchFamily="18" charset="0"/>
                                  <a:ea typeface="Cambria Math" panose="02040503050406030204" pitchFamily="18" charset="0"/>
                                </a:rPr>
                                <m:t>𝑑𝑚</m:t>
                              </m:r>
                            </m:e>
                            <m:sup>
                              <m:r>
                                <a:rPr lang="hu-HU" sz="2600" b="0" i="1" smtClean="0">
                                  <a:latin typeface="Cambria Math" panose="02040503050406030204" pitchFamily="18" charset="0"/>
                                  <a:ea typeface="Cambria Math" panose="02040503050406030204" pitchFamily="18" charset="0"/>
                                </a:rPr>
                                <m:t>3</m:t>
                              </m:r>
                            </m:sup>
                          </m:sSup>
                        </m:den>
                      </m:f>
                      <m:r>
                        <a:rPr lang="hu-HU" sz="2600" i="1" smtClean="0">
                          <a:solidFill>
                            <a:srgbClr val="FF0000"/>
                          </a:solidFill>
                          <a:latin typeface="Cambria Math" panose="02040503050406030204" pitchFamily="18" charset="0"/>
                        </a:rPr>
                        <m:t>𝑝𝐻</m:t>
                      </m:r>
                      <m:r>
                        <a:rPr lang="hu-HU" sz="2600" i="1" smtClean="0">
                          <a:solidFill>
                            <a:srgbClr val="FF0000"/>
                          </a:solidFill>
                          <a:latin typeface="Cambria Math" panose="02040503050406030204" pitchFamily="18" charset="0"/>
                        </a:rPr>
                        <m:t>=4.4638…=4.46  </m:t>
                      </m:r>
                      <m:r>
                        <m:rPr>
                          <m:sty m:val="p"/>
                        </m:rPr>
                        <a:rPr lang="hu-HU" sz="2600" b="0" i="0" smtClean="0">
                          <a:latin typeface="Cambria Math" panose="02040503050406030204" pitchFamily="18" charset="0"/>
                          <a:ea typeface="Cambria Math" panose="02040503050406030204" pitchFamily="18" charset="0"/>
                        </a:rPr>
                        <m:t>and</m:t>
                      </m:r>
                      <m:sSub>
                        <m:sSubPr>
                          <m:ctrlPr>
                            <a:rPr lang="hu-HU" sz="2600" i="1">
                              <a:latin typeface="Cambria Math" panose="02040503050406030204" pitchFamily="18" charset="0"/>
                            </a:rPr>
                          </m:ctrlPr>
                        </m:sSubPr>
                        <m:e>
                          <m:r>
                            <a:rPr lang="hu-HU" sz="2600" b="0" i="1" smtClean="0">
                              <a:latin typeface="Cambria Math" panose="02040503050406030204" pitchFamily="18" charset="0"/>
                            </a:rPr>
                            <m:t>  </m:t>
                          </m:r>
                          <m:d>
                            <m:dPr>
                              <m:begChr m:val="["/>
                              <m:endChr m:val="]"/>
                              <m:ctrlPr>
                                <a:rPr lang="hu-HU" sz="2600" i="1">
                                  <a:latin typeface="Cambria Math" panose="02040503050406030204" pitchFamily="18" charset="0"/>
                                </a:rPr>
                              </m:ctrlPr>
                            </m:dPr>
                            <m:e>
                              <m:sSub>
                                <m:sSubPr>
                                  <m:ctrlPr>
                                    <a:rPr lang="hu-HU" sz="2600" i="1">
                                      <a:latin typeface="Cambria Math" panose="02040503050406030204" pitchFamily="18" charset="0"/>
                                    </a:rPr>
                                  </m:ctrlPr>
                                </m:sSubPr>
                                <m:e>
                                  <m:r>
                                    <a:rPr lang="hu-HU" sz="2600" i="1">
                                      <a:latin typeface="Cambria Math" panose="02040503050406030204" pitchFamily="18" charset="0"/>
                                    </a:rPr>
                                    <m:t>𝐻</m:t>
                                  </m:r>
                                </m:e>
                                <m:sub>
                                  <m:r>
                                    <a:rPr lang="hu-HU" sz="2600" i="1">
                                      <a:latin typeface="Cambria Math" panose="02040503050406030204" pitchFamily="18" charset="0"/>
                                    </a:rPr>
                                    <m:t>3</m:t>
                                  </m:r>
                                </m:sub>
                              </m:sSub>
                              <m:sSup>
                                <m:sSupPr>
                                  <m:ctrlPr>
                                    <a:rPr lang="hu-HU" sz="2600" i="1">
                                      <a:latin typeface="Cambria Math" panose="02040503050406030204" pitchFamily="18" charset="0"/>
                                    </a:rPr>
                                  </m:ctrlPr>
                                </m:sSupPr>
                                <m:e>
                                  <m:r>
                                    <a:rPr lang="hu-HU" sz="2600" i="1">
                                      <a:latin typeface="Cambria Math" panose="02040503050406030204" pitchFamily="18" charset="0"/>
                                    </a:rPr>
                                    <m:t>𝑂</m:t>
                                  </m:r>
                                </m:e>
                                <m:sup>
                                  <m:r>
                                    <a:rPr lang="hu-HU" sz="2600" i="1">
                                      <a:latin typeface="Cambria Math" panose="02040503050406030204" pitchFamily="18" charset="0"/>
                                    </a:rPr>
                                    <m:t>+</m:t>
                                  </m:r>
                                </m:sup>
                              </m:sSup>
                            </m:e>
                          </m:d>
                        </m:e>
                        <m:sub>
                          <m:r>
                            <a:rPr lang="hu-HU" sz="2600" b="0" i="1" smtClean="0">
                              <a:latin typeface="Cambria Math" panose="02040503050406030204" pitchFamily="18" charset="0"/>
                            </a:rPr>
                            <m:t>2</m:t>
                          </m:r>
                        </m:sub>
                      </m:sSub>
                      <m:r>
                        <a:rPr lang="hu-HU" sz="2600" b="0" i="1" smtClean="0">
                          <a:latin typeface="Cambria Math" panose="02040503050406030204" pitchFamily="18" charset="0"/>
                        </a:rPr>
                        <m:t>&lt;0</m:t>
                      </m:r>
                    </m:oMath>
                  </m:oMathPara>
                </a14:m>
                <a:endParaRPr lang="hu-HU" sz="2600" dirty="0"/>
              </a:p>
            </p:txBody>
          </p:sp>
        </mc:Choice>
        <mc:Fallback xmlns="">
          <p:sp>
            <p:nvSpPr>
              <p:cNvPr id="11" name="Szövegdoboz 10">
                <a:extLst>
                  <a:ext uri="{FF2B5EF4-FFF2-40B4-BE49-F238E27FC236}">
                    <a16:creationId xmlns:a16="http://schemas.microsoft.com/office/drawing/2014/main" id="{CBEDD8A7-54D8-4411-8950-9C3A06744DF7}"/>
                  </a:ext>
                </a:extLst>
              </p:cNvPr>
              <p:cNvSpPr txBox="1">
                <a:spLocks noRot="1" noChangeAspect="1" noMove="1" noResize="1" noEditPoints="1" noAdjustHandles="1" noChangeArrowheads="1" noChangeShapeType="1" noTextEdit="1"/>
              </p:cNvSpPr>
              <p:nvPr/>
            </p:nvSpPr>
            <p:spPr>
              <a:xfrm>
                <a:off x="130626" y="5802020"/>
                <a:ext cx="11945257" cy="404598"/>
              </a:xfrm>
              <a:prstGeom prst="rect">
                <a:avLst/>
              </a:prstGeom>
              <a:blipFill>
                <a:blip r:embed="rId10"/>
                <a:stretch>
                  <a:fillRect/>
                </a:stretch>
              </a:blipFill>
            </p:spPr>
            <p:txBody>
              <a:bodyPr/>
              <a:lstStyle/>
              <a:p>
                <a:r>
                  <a:rPr lang="en-US">
                    <a:noFill/>
                  </a:rPr>
                  <a:t> </a:t>
                </a:r>
              </a:p>
            </p:txBody>
          </p:sp>
        </mc:Fallback>
      </mc:AlternateContent>
      <p:sp>
        <p:nvSpPr>
          <p:cNvPr id="13"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44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 presetClass="entr" presetSubtype="0" fill="hold" grpId="0" nodeType="afterEffect">
                                  <p:stCondLst>
                                    <p:cond delay="100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75771" y="1665971"/>
                <a:ext cx="11640458" cy="1948086"/>
              </a:xfrm>
            </p:spPr>
            <p:txBody>
              <a:bodyPr/>
              <a:lstStyle/>
              <a:p>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find a simpler formula for solving the above task - in various </a:t>
                </a:r>
                <a:r>
                  <a:rPr lang="en-US" dirty="0" smtClean="0">
                    <a:latin typeface="Times New Roman" panose="02020603050405020304" pitchFamily="18" charset="0"/>
                    <a:cs typeface="Times New Roman" panose="02020603050405020304" pitchFamily="18" charset="0"/>
                  </a:rPr>
                  <a:t>textbooks</a:t>
                </a:r>
                <a:r>
                  <a:rPr lang="hu-HU"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hu-HU" i="1">
                            <a:latin typeface="Cambria Math" panose="02040503050406030204" pitchFamily="18" charset="0"/>
                          </a:rPr>
                        </m:ctrlPr>
                      </m:dPr>
                      <m:e>
                        <m:sSub>
                          <m:sSubPr>
                            <m:ctrlPr>
                              <a:rPr lang="hu-HU" i="1">
                                <a:latin typeface="Cambria Math" panose="02040503050406030204" pitchFamily="18" charset="0"/>
                              </a:rPr>
                            </m:ctrlPr>
                          </m:sSubPr>
                          <m:e>
                            <m:r>
                              <a:rPr lang="hu-HU" i="1">
                                <a:latin typeface="Cambria Math" panose="02040503050406030204" pitchFamily="18" charset="0"/>
                              </a:rPr>
                              <m:t>𝐻</m:t>
                            </m:r>
                          </m:e>
                          <m:sub>
                            <m:r>
                              <a:rPr lang="hu-HU" i="1">
                                <a:latin typeface="Cambria Math" panose="02040503050406030204" pitchFamily="18" charset="0"/>
                              </a:rPr>
                              <m:t>3</m:t>
                            </m:r>
                          </m:sub>
                        </m:sSub>
                        <m:sSup>
                          <m:sSupPr>
                            <m:ctrlPr>
                              <a:rPr lang="hu-HU" i="1">
                                <a:latin typeface="Cambria Math" panose="02040503050406030204" pitchFamily="18" charset="0"/>
                              </a:rPr>
                            </m:ctrlPr>
                          </m:sSupPr>
                          <m:e>
                            <m:r>
                              <a:rPr lang="hu-HU" i="1">
                                <a:latin typeface="Cambria Math" panose="02040503050406030204" pitchFamily="18" charset="0"/>
                              </a:rPr>
                              <m:t>𝑂</m:t>
                            </m:r>
                          </m:e>
                          <m:sup>
                            <m:r>
                              <a:rPr lang="hu-HU" i="1">
                                <a:latin typeface="Cambria Math" panose="02040503050406030204" pitchFamily="18" charset="0"/>
                              </a:rPr>
                              <m:t>+</m:t>
                            </m:r>
                          </m:sup>
                        </m:sSup>
                      </m:e>
                    </m:d>
                    <m:r>
                      <a:rPr lang="hu-HU" i="1">
                        <a:latin typeface="Cambria Math" panose="02040503050406030204" pitchFamily="18" charset="0"/>
                      </a:rPr>
                      <m:t>=</m:t>
                    </m:r>
                    <m:rad>
                      <m:radPr>
                        <m:degHide m:val="on"/>
                        <m:ctrlPr>
                          <a:rPr lang="hu-HU" i="1">
                            <a:latin typeface="Cambria Math" panose="02040503050406030204" pitchFamily="18" charset="0"/>
                          </a:rPr>
                        </m:ctrlPr>
                      </m:radPr>
                      <m:deg/>
                      <m:e>
                        <m:sSub>
                          <m:sSubPr>
                            <m:ctrlPr>
                              <a:rPr lang="hu-HU" i="1">
                                <a:latin typeface="Cambria Math" panose="02040503050406030204" pitchFamily="18" charset="0"/>
                              </a:rPr>
                            </m:ctrlPr>
                          </m:sSubPr>
                          <m:e>
                            <m:r>
                              <a:rPr lang="hu-HU" i="1">
                                <a:latin typeface="Cambria Math" panose="02040503050406030204" pitchFamily="18" charset="0"/>
                              </a:rPr>
                              <m:t>𝐾</m:t>
                            </m:r>
                          </m:e>
                          <m:sub>
                            <m:r>
                              <a:rPr lang="hu-HU" b="0" i="1" smtClean="0">
                                <a:latin typeface="Cambria Math" panose="02040503050406030204" pitchFamily="18" charset="0"/>
                              </a:rPr>
                              <m:t>𝑎</m:t>
                            </m:r>
                          </m:sub>
                        </m:sSub>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𝑜</m:t>
                            </m:r>
                          </m:sub>
                        </m:sSub>
                      </m:e>
                    </m:rad>
                  </m:oMath>
                </a14:m>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can be obtained </a:t>
                </a:r>
                <a:r>
                  <a:rPr lang="hu-HU" dirty="0" smtClean="0">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simplif</a:t>
                </a:r>
                <a:r>
                  <a:rPr lang="hu-HU" dirty="0" smtClean="0">
                    <a:latin typeface="Times New Roman" panose="02020603050405020304" pitchFamily="18" charset="0"/>
                    <a:cs typeface="Times New Roman" panose="02020603050405020304" pitchFamily="18" charset="0"/>
                  </a:rPr>
                  <a:t>ication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assuming that the amount of dissociated acid is negligible compared to the </a:t>
                </a:r>
                <a:r>
                  <a:rPr lang="hu-HU" dirty="0" smtClean="0">
                    <a:latin typeface="Times New Roman" panose="02020603050405020304" pitchFamily="18" charset="0"/>
                    <a:cs typeface="Times New Roman" panose="02020603050405020304" pitchFamily="18" charset="0"/>
                  </a:rPr>
                  <a:t>total acid concentration:</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75771" y="1665971"/>
                <a:ext cx="11640458" cy="1948086"/>
              </a:xfrm>
              <a:blipFill>
                <a:blip r:embed="rId3"/>
                <a:stretch>
                  <a:fillRect l="-942" t="-5313" b="-2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F015F72-FAF1-4844-A66A-4A7433381969}"/>
                  </a:ext>
                </a:extLst>
              </p:cNvPr>
              <p:cNvSpPr txBox="1"/>
              <p:nvPr/>
            </p:nvSpPr>
            <p:spPr>
              <a:xfrm>
                <a:off x="1052284" y="3643087"/>
                <a:ext cx="3499355" cy="791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d>
                            <m:dPr>
                              <m:begChr m:val="["/>
                              <m:endChr m:val="]"/>
                              <m:ctrlPr>
                                <a:rPr lang="hu-HU" sz="2400" b="0" i="1" smtClean="0">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num>
                        <m:den>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𝐶𝐻</m:t>
                                  </m:r>
                                </m:e>
                                <m:sub>
                                  <m:r>
                                    <a:rPr lang="hu-HU" sz="2400" i="1">
                                      <a:latin typeface="Cambria Math" panose="02040503050406030204" pitchFamily="18" charset="0"/>
                                    </a:rPr>
                                    <m:t>3</m:t>
                                  </m:r>
                                </m:sub>
                              </m:sSub>
                              <m:r>
                                <a:rPr lang="hu-HU" sz="2400" i="1">
                                  <a:latin typeface="Cambria Math" panose="02040503050406030204" pitchFamily="18" charset="0"/>
                                </a:rPr>
                                <m:t>𝐶𝑂𝑂𝐻</m:t>
                              </m:r>
                            </m:e>
                          </m:d>
                        </m:den>
                      </m:f>
                    </m:oMath>
                  </m:oMathPara>
                </a14:m>
                <a:endParaRPr lang="hu-HU" sz="2400" dirty="0"/>
              </a:p>
            </p:txBody>
          </p:sp>
        </mc:Choice>
        <mc:Fallback xmlns="">
          <p:sp>
            <p:nvSpPr>
              <p:cNvPr id="4" name="Szövegdoboz 3">
                <a:extLst>
                  <a:ext uri="{FF2B5EF4-FFF2-40B4-BE49-F238E27FC236}">
                    <a16:creationId xmlns:a16="http://schemas.microsoft.com/office/drawing/2014/main" id="{FF015F72-FAF1-4844-A66A-4A7433381969}"/>
                  </a:ext>
                </a:extLst>
              </p:cNvPr>
              <p:cNvSpPr txBox="1">
                <a:spLocks noRot="1" noChangeAspect="1" noMove="1" noResize="1" noEditPoints="1" noAdjustHandles="1" noChangeArrowheads="1" noChangeShapeType="1" noTextEdit="1"/>
              </p:cNvSpPr>
              <p:nvPr/>
            </p:nvSpPr>
            <p:spPr>
              <a:xfrm>
                <a:off x="1052284" y="3643087"/>
                <a:ext cx="3499355" cy="79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7DA8DA7-A01A-4600-87C8-D31362227412}"/>
                  </a:ext>
                </a:extLst>
              </p:cNvPr>
              <p:cNvSpPr txBox="1"/>
              <p:nvPr/>
            </p:nvSpPr>
            <p:spPr>
              <a:xfrm>
                <a:off x="5885977" y="3614055"/>
                <a:ext cx="2959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oMath>
                  </m:oMathPara>
                </a14:m>
                <a:endParaRPr lang="hu-HU" sz="2400" dirty="0"/>
              </a:p>
            </p:txBody>
          </p:sp>
        </mc:Choice>
        <mc:Fallback xmlns="">
          <p:sp>
            <p:nvSpPr>
              <p:cNvPr id="5" name="Szövegdoboz 4">
                <a:extLst>
                  <a:ext uri="{FF2B5EF4-FFF2-40B4-BE49-F238E27FC236}">
                    <a16:creationId xmlns:a16="http://schemas.microsoft.com/office/drawing/2014/main" id="{17DA8DA7-A01A-4600-87C8-D31362227412}"/>
                  </a:ext>
                </a:extLst>
              </p:cNvPr>
              <p:cNvSpPr txBox="1">
                <a:spLocks noRot="1" noChangeAspect="1" noMove="1" noResize="1" noEditPoints="1" noAdjustHandles="1" noChangeArrowheads="1" noChangeShapeType="1" noTextEdit="1"/>
              </p:cNvSpPr>
              <p:nvPr/>
            </p:nvSpPr>
            <p:spPr>
              <a:xfrm>
                <a:off x="5885977" y="3614055"/>
                <a:ext cx="2959400" cy="369332"/>
              </a:xfrm>
              <a:prstGeom prst="rect">
                <a:avLst/>
              </a:prstGeom>
              <a:blipFill>
                <a:blip r:embed="rId5"/>
                <a:stretch>
                  <a:fillRect b="-15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6B23E6C1-3013-4758-BAA4-A82EC0B4092C}"/>
                  </a:ext>
                </a:extLst>
              </p:cNvPr>
              <p:cNvSpPr txBox="1"/>
              <p:nvPr/>
            </p:nvSpPr>
            <p:spPr>
              <a:xfrm>
                <a:off x="5246591" y="4071260"/>
                <a:ext cx="43407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𝐶𝐻</m:t>
                              </m:r>
                            </m:e>
                            <m:sub>
                              <m:r>
                                <a:rPr lang="hu-HU" sz="2400" i="1">
                                  <a:latin typeface="Cambria Math" panose="02040503050406030204" pitchFamily="18" charset="0"/>
                                </a:rPr>
                                <m:t>3</m:t>
                              </m:r>
                            </m:sub>
                          </m:sSub>
                          <m:r>
                            <a:rPr lang="hu-HU" sz="2400" i="1">
                              <a:latin typeface="Cambria Math" panose="02040503050406030204" pitchFamily="18" charset="0"/>
                            </a:rPr>
                            <m:t>𝐶𝑂𝑂𝐻</m:t>
                          </m:r>
                        </m:e>
                      </m:d>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r>
                        <a:rPr lang="hu-HU" sz="2400" i="1">
                          <a:latin typeface="Cambria Math" panose="02040503050406030204" pitchFamily="18" charset="0"/>
                        </a:rPr>
                        <m:t>−</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i="1" smtClean="0">
                          <a:latin typeface="Cambria Math" panose="02040503050406030204" pitchFamily="18" charset="0"/>
                          <a:ea typeface="Cambria Math" panose="02040503050406030204" pitchFamily="18" charset="0"/>
                        </a:rPr>
                        <m:t>≈</m:t>
                      </m:r>
                      <m:sSub>
                        <m:sSubPr>
                          <m:ctrlPr>
                            <a:rPr lang="hu-HU" sz="240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𝑐</m:t>
                          </m:r>
                        </m:e>
                        <m:sub>
                          <m:r>
                            <a:rPr lang="hu-HU" sz="2400" b="0" i="1" smtClean="0">
                              <a:latin typeface="Cambria Math" panose="02040503050406030204" pitchFamily="18" charset="0"/>
                              <a:ea typeface="Cambria Math" panose="02040503050406030204" pitchFamily="18" charset="0"/>
                            </a:rPr>
                            <m:t>𝑜</m:t>
                          </m:r>
                        </m:sub>
                      </m:sSub>
                    </m:oMath>
                  </m:oMathPara>
                </a14:m>
                <a:endParaRPr lang="hu-HU" sz="2400" dirty="0"/>
              </a:p>
            </p:txBody>
          </p:sp>
        </mc:Choice>
        <mc:Fallback xmlns="">
          <p:sp>
            <p:nvSpPr>
              <p:cNvPr id="6" name="Szövegdoboz 5">
                <a:extLst>
                  <a:ext uri="{FF2B5EF4-FFF2-40B4-BE49-F238E27FC236}">
                    <a16:creationId xmlns:a16="http://schemas.microsoft.com/office/drawing/2014/main" id="{6B23E6C1-3013-4758-BAA4-A82EC0B4092C}"/>
                  </a:ext>
                </a:extLst>
              </p:cNvPr>
              <p:cNvSpPr txBox="1">
                <a:spLocks noRot="1" noChangeAspect="1" noMove="1" noResize="1" noEditPoints="1" noAdjustHandles="1" noChangeArrowheads="1" noChangeShapeType="1" noTextEdit="1"/>
              </p:cNvSpPr>
              <p:nvPr/>
            </p:nvSpPr>
            <p:spPr>
              <a:xfrm>
                <a:off x="5246591" y="4071260"/>
                <a:ext cx="4340740" cy="369332"/>
              </a:xfrm>
              <a:prstGeom prst="rect">
                <a:avLst/>
              </a:prstGeom>
              <a:blipFill>
                <a:blip r:embed="rId6"/>
                <a:stretch>
                  <a:fillRect b="-15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DB0925EF-90FD-4394-A076-53E8FABD6C94}"/>
                  </a:ext>
                </a:extLst>
              </p:cNvPr>
              <p:cNvSpPr txBox="1"/>
              <p:nvPr/>
            </p:nvSpPr>
            <p:spPr>
              <a:xfrm>
                <a:off x="1114737" y="4564745"/>
                <a:ext cx="1917769" cy="803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p>
                            <m:sSupPr>
                              <m:ctrlPr>
                                <a:rPr lang="hu-HU" sz="2400" b="0" i="1" smtClean="0">
                                  <a:latin typeface="Cambria Math" panose="02040503050406030204" pitchFamily="18" charset="0"/>
                                </a:rPr>
                              </m:ctrlPr>
                            </m:sSupPr>
                            <m:e>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e>
                            <m:sup>
                              <m:r>
                                <a:rPr lang="hu-HU" sz="2400" b="0" i="1" smtClean="0">
                                  <a:latin typeface="Cambria Math" panose="02040503050406030204" pitchFamily="18" charset="0"/>
                                </a:rPr>
                                <m:t>2</m:t>
                              </m:r>
                            </m:sup>
                          </m:sSup>
                        </m:num>
                        <m:den>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den>
                      </m:f>
                    </m:oMath>
                  </m:oMathPara>
                </a14:m>
                <a:endParaRPr lang="hu-HU" sz="2400" dirty="0"/>
              </a:p>
            </p:txBody>
          </p:sp>
        </mc:Choice>
        <mc:Fallback xmlns="">
          <p:sp>
            <p:nvSpPr>
              <p:cNvPr id="7" name="Szövegdoboz 6">
                <a:extLst>
                  <a:ext uri="{FF2B5EF4-FFF2-40B4-BE49-F238E27FC236}">
                    <a16:creationId xmlns:a16="http://schemas.microsoft.com/office/drawing/2014/main" id="{DB0925EF-90FD-4394-A076-53E8FABD6C94}"/>
                  </a:ext>
                </a:extLst>
              </p:cNvPr>
              <p:cNvSpPr txBox="1">
                <a:spLocks noRot="1" noChangeAspect="1" noMove="1" noResize="1" noEditPoints="1" noAdjustHandles="1" noChangeArrowheads="1" noChangeShapeType="1" noTextEdit="1"/>
              </p:cNvSpPr>
              <p:nvPr/>
            </p:nvSpPr>
            <p:spPr>
              <a:xfrm>
                <a:off x="1114737" y="4564745"/>
                <a:ext cx="1917769" cy="80355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8A976E0B-CDE1-4264-9916-4C5A94A77A4D}"/>
                  </a:ext>
                </a:extLst>
              </p:cNvPr>
              <p:cNvSpPr txBox="1"/>
              <p:nvPr/>
            </p:nvSpPr>
            <p:spPr>
              <a:xfrm>
                <a:off x="3701574" y="4695371"/>
                <a:ext cx="7901650" cy="4632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rad>
                        <m:radPr>
                          <m:degHide m:val="on"/>
                          <m:ctrlPr>
                            <a:rPr lang="hu-HU" sz="2400" b="0" i="1" smtClean="0">
                              <a:latin typeface="Cambria Math" panose="02040503050406030204" pitchFamily="18" charset="0"/>
                            </a:rPr>
                          </m:ctrlPr>
                        </m:radPr>
                        <m:deg/>
                        <m:e>
                          <m:r>
                            <a:rPr lang="hu-HU" sz="2400" i="1">
                              <a:latin typeface="Cambria Math" panose="02040503050406030204" pitchFamily="18" charset="0"/>
                            </a:rPr>
                            <m:t>1</m:t>
                          </m:r>
                          <m:r>
                            <a:rPr lang="hu-HU" sz="2400" b="0" i="1" smtClean="0">
                              <a:latin typeface="Cambria Math" panose="02040503050406030204" pitchFamily="18" charset="0"/>
                            </a:rPr>
                            <m:t>.</m:t>
                          </m:r>
                          <m:r>
                            <a:rPr lang="hu-HU" sz="2400" i="1">
                              <a:latin typeface="Cambria Math" panose="02040503050406030204" pitchFamily="18" charset="0"/>
                            </a:rPr>
                            <m:t>8</m:t>
                          </m:r>
                          <m:r>
                            <a:rPr lang="hu-HU" sz="2400" i="1">
                              <a:latin typeface="Cambria Math" panose="02040503050406030204" pitchFamily="18" charset="0"/>
                              <a:ea typeface="Cambria Math" panose="02040503050406030204" pitchFamily="18" charset="0"/>
                            </a:rPr>
                            <m:t>∙</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−5</m:t>
                              </m:r>
                            </m:sup>
                          </m:sSup>
                          <m:r>
                            <a:rPr lang="hu-HU" sz="240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1</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−4</m:t>
                              </m:r>
                            </m:sup>
                          </m:sSup>
                        </m:e>
                      </m:rad>
                      <m:r>
                        <a:rPr lang="hu-HU" sz="2400" b="0" i="1" smtClean="0">
                          <a:latin typeface="Cambria Math" panose="02040503050406030204" pitchFamily="18" charset="0"/>
                        </a:rPr>
                        <m:t>=4.2426…</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5</m:t>
                          </m:r>
                        </m:sup>
                      </m:sSup>
                      <m:f>
                        <m:fPr>
                          <m:type m:val="lin"/>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𝑚𝑜𝑙</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𝑑𝑚</m:t>
                              </m:r>
                            </m:e>
                            <m:sup>
                              <m:r>
                                <a:rPr lang="hu-HU" sz="2400" i="1">
                                  <a:latin typeface="Cambria Math" panose="02040503050406030204" pitchFamily="18" charset="0"/>
                                  <a:ea typeface="Cambria Math" panose="02040503050406030204" pitchFamily="18" charset="0"/>
                                </a:rPr>
                                <m:t>3</m:t>
                              </m:r>
                            </m:sup>
                          </m:sSup>
                        </m:den>
                      </m:f>
                    </m:oMath>
                  </m:oMathPara>
                </a14:m>
                <a:endParaRPr lang="hu-HU" sz="2400" dirty="0"/>
              </a:p>
            </p:txBody>
          </p:sp>
        </mc:Choice>
        <mc:Fallback xmlns="">
          <p:sp>
            <p:nvSpPr>
              <p:cNvPr id="9" name="Szövegdoboz 8">
                <a:extLst>
                  <a:ext uri="{FF2B5EF4-FFF2-40B4-BE49-F238E27FC236}">
                    <a16:creationId xmlns:a16="http://schemas.microsoft.com/office/drawing/2014/main" id="{8A976E0B-CDE1-4264-9916-4C5A94A77A4D}"/>
                  </a:ext>
                </a:extLst>
              </p:cNvPr>
              <p:cNvSpPr txBox="1">
                <a:spLocks noRot="1" noChangeAspect="1" noMove="1" noResize="1" noEditPoints="1" noAdjustHandles="1" noChangeArrowheads="1" noChangeShapeType="1" noTextEdit="1"/>
              </p:cNvSpPr>
              <p:nvPr/>
            </p:nvSpPr>
            <p:spPr>
              <a:xfrm>
                <a:off x="3701574" y="4695371"/>
                <a:ext cx="7901650" cy="46320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16C1FC3D-ED67-4C02-A167-F703763F2CE4}"/>
                  </a:ext>
                </a:extLst>
              </p:cNvPr>
              <p:cNvSpPr txBox="1"/>
              <p:nvPr/>
            </p:nvSpPr>
            <p:spPr>
              <a:xfrm>
                <a:off x="1291772" y="5584301"/>
                <a:ext cx="9114971"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hu-HU" sz="2600" i="1" smtClean="0">
                          <a:solidFill>
                            <a:srgbClr val="2E0CFC"/>
                          </a:solidFill>
                          <a:latin typeface="Cambria Math" panose="02040503050406030204" pitchFamily="18" charset="0"/>
                        </a:rPr>
                        <m:t>𝑝𝐻</m:t>
                      </m:r>
                      <m:r>
                        <a:rPr lang="hu-HU" sz="2600" i="1" smtClean="0">
                          <a:solidFill>
                            <a:srgbClr val="2E0CFC"/>
                          </a:solidFill>
                          <a:latin typeface="Cambria Math" panose="02040503050406030204" pitchFamily="18" charset="0"/>
                        </a:rPr>
                        <m:t>=4.3723…=4.37, </m:t>
                      </m:r>
                      <m:r>
                        <m:rPr>
                          <m:sty m:val="p"/>
                        </m:rPr>
                        <a:rPr lang="hu-HU" sz="2600" b="0" i="0" smtClean="0">
                          <a:solidFill>
                            <a:schemeClr val="tx1"/>
                          </a:solidFill>
                          <a:latin typeface="Cambria Math" panose="02040503050406030204" pitchFamily="18" charset="0"/>
                        </a:rPr>
                        <m:t>but</m:t>
                      </m:r>
                      <m:r>
                        <a:rPr lang="hu-HU" sz="2600" b="0" i="0" smtClean="0">
                          <a:solidFill>
                            <a:schemeClr val="tx1"/>
                          </a:solidFill>
                          <a:latin typeface="Cambria Math" panose="02040503050406030204" pitchFamily="18" charset="0"/>
                        </a:rPr>
                        <m:t> </m:t>
                      </m:r>
                      <m:r>
                        <m:rPr>
                          <m:sty m:val="p"/>
                        </m:rPr>
                        <a:rPr lang="hu-HU" sz="2600" b="0" i="0" smtClean="0">
                          <a:solidFill>
                            <a:schemeClr val="tx1"/>
                          </a:solidFill>
                          <a:latin typeface="Cambria Math" panose="02040503050406030204" pitchFamily="18" charset="0"/>
                        </a:rPr>
                        <m:t>we</m:t>
                      </m:r>
                      <m:r>
                        <a:rPr lang="hu-HU" sz="2600" b="0" i="0" smtClean="0">
                          <a:solidFill>
                            <a:schemeClr val="tx1"/>
                          </a:solidFill>
                          <a:latin typeface="Cambria Math" panose="02040503050406030204" pitchFamily="18" charset="0"/>
                        </a:rPr>
                        <m:t> </m:t>
                      </m:r>
                      <m:r>
                        <m:rPr>
                          <m:sty m:val="p"/>
                        </m:rPr>
                        <a:rPr lang="hu-HU" sz="2600" b="0" i="0" smtClean="0">
                          <a:solidFill>
                            <a:schemeClr val="tx1"/>
                          </a:solidFill>
                          <a:latin typeface="Cambria Math" panose="02040503050406030204" pitchFamily="18" charset="0"/>
                        </a:rPr>
                        <m:t>calculated</m:t>
                      </m:r>
                      <m:r>
                        <a:rPr lang="hu-HU" sz="2600" b="0" i="0" smtClean="0">
                          <a:solidFill>
                            <a:schemeClr val="tx1"/>
                          </a:solidFill>
                          <a:latin typeface="Cambria Math" panose="02040503050406030204" pitchFamily="18" charset="0"/>
                        </a:rPr>
                        <m:t> 4.46 </m:t>
                      </m:r>
                      <m:r>
                        <m:rPr>
                          <m:sty m:val="p"/>
                        </m:rPr>
                        <a:rPr lang="hu-HU" sz="2600" b="0" i="0" smtClean="0">
                          <a:solidFill>
                            <a:schemeClr val="tx1"/>
                          </a:solidFill>
                          <a:latin typeface="Cambria Math" panose="02040503050406030204" pitchFamily="18" charset="0"/>
                        </a:rPr>
                        <m:t>before</m:t>
                      </m:r>
                      <m:r>
                        <a:rPr lang="hu-HU" sz="2600" b="0" i="0" smtClean="0">
                          <a:solidFill>
                            <a:schemeClr val="tx1"/>
                          </a:solidFill>
                          <a:latin typeface="Cambria Math" panose="02040503050406030204" pitchFamily="18" charset="0"/>
                        </a:rPr>
                        <m:t>.</m:t>
                      </m:r>
                    </m:oMath>
                  </m:oMathPara>
                </a14:m>
                <a:endParaRPr lang="hu-HU" sz="2600" dirty="0">
                  <a:latin typeface="Times New Roman" panose="02020603050405020304" pitchFamily="18" charset="0"/>
                  <a:cs typeface="Times New Roman" panose="02020603050405020304" pitchFamily="18" charset="0"/>
                </a:endParaRPr>
              </a:p>
            </p:txBody>
          </p:sp>
        </mc:Choice>
        <mc:Fallback xmlns="">
          <p:sp>
            <p:nvSpPr>
              <p:cNvPr id="10" name="Szövegdoboz 9">
                <a:extLst>
                  <a:ext uri="{FF2B5EF4-FFF2-40B4-BE49-F238E27FC236}">
                    <a16:creationId xmlns:a16="http://schemas.microsoft.com/office/drawing/2014/main" id="{16C1FC3D-ED67-4C02-A167-F703763F2CE4}"/>
                  </a:ext>
                </a:extLst>
              </p:cNvPr>
              <p:cNvSpPr txBox="1">
                <a:spLocks noRot="1" noChangeAspect="1" noMove="1" noResize="1" noEditPoints="1" noAdjustHandles="1" noChangeArrowheads="1" noChangeShapeType="1" noTextEdit="1"/>
              </p:cNvSpPr>
              <p:nvPr/>
            </p:nvSpPr>
            <p:spPr>
              <a:xfrm>
                <a:off x="1291772" y="5584301"/>
                <a:ext cx="9114971" cy="404598"/>
              </a:xfrm>
              <a:prstGeom prst="rect">
                <a:avLst/>
              </a:prstGeom>
              <a:blipFill>
                <a:blip r:embed="rId9"/>
                <a:stretch>
                  <a:fillRect/>
                </a:stretch>
              </a:blipFill>
            </p:spPr>
            <p:txBody>
              <a:bodyPr/>
              <a:lstStyle/>
              <a:p>
                <a:r>
                  <a:rPr lang="en-US">
                    <a:noFill/>
                  </a:rPr>
                  <a:t> </a:t>
                </a:r>
              </a:p>
            </p:txBody>
          </p:sp>
        </mc:Fallback>
      </mc:AlternateContent>
      <p:sp>
        <p:nvSpPr>
          <p:cNvPr id="11"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54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100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anim calcmode="lin" valueType="num">
                                      <p:cBhvr>
                                        <p:cTn id="31" dur="2000" fill="hold"/>
                                        <p:tgtEl>
                                          <p:spTgt spid="10"/>
                                        </p:tgtEl>
                                        <p:attrNameLst>
                                          <p:attrName>ppt_w</p:attrName>
                                        </p:attrNameLst>
                                      </p:cBhvr>
                                      <p:tavLst>
                                        <p:tav tm="0" fmla="#ppt_w*sin(2.5*pi*$)">
                                          <p:val>
                                            <p:fltVal val="0"/>
                                          </p:val>
                                        </p:tav>
                                        <p:tav tm="100000">
                                          <p:val>
                                            <p:fltVal val="1"/>
                                          </p:val>
                                        </p:tav>
                                      </p:tavLst>
                                    </p:anim>
                                    <p:anim calcmode="lin" valueType="num">
                                      <p:cBhvr>
                                        <p:cTn id="3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55417" y="1593273"/>
            <a:ext cx="11734801" cy="5140036"/>
          </a:xfrm>
        </p:spPr>
        <p:txBody>
          <a:bodyPr>
            <a:normAutofit/>
          </a:bodyPr>
          <a:lstStyle/>
          <a:p>
            <a:r>
              <a:rPr lang="en-US" dirty="0">
                <a:latin typeface="Times New Roman" panose="02020603050405020304" pitchFamily="18" charset="0"/>
                <a:cs typeface="Times New Roman" panose="02020603050405020304" pitchFamily="18" charset="0"/>
              </a:rPr>
              <a:t>It is quite difficult to establish a general rule for judging when the amount of dissociated acid becomes negligible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Let us assess this for acetic acid using pH calculations with both methods:</a:t>
            </a:r>
            <a:endParaRPr lang="hu-HU" dirty="0">
              <a:latin typeface="Times New Roman" panose="02020603050405020304" pitchFamily="18" charset="0"/>
              <a:cs typeface="Times New Roman" panose="02020603050405020304" pitchFamily="18" charset="0"/>
            </a:endParaRPr>
          </a:p>
          <a:p>
            <a:pPr marL="5735638"/>
            <a:r>
              <a:rPr lang="hu-HU" dirty="0">
                <a:latin typeface="Times New Roman" panose="02020603050405020304" pitchFamily="18" charset="0"/>
                <a:cs typeface="Times New Roman" panose="02020603050405020304" pitchFamily="18" charset="0"/>
              </a:rPr>
              <a:t>pH &gt; 3 </a:t>
            </a:r>
            <a:r>
              <a:rPr lang="en-US" dirty="0">
                <a:latin typeface="Times New Roman" panose="02020603050405020304" pitchFamily="18" charset="0"/>
                <a:cs typeface="Times New Roman" panose="02020603050405020304" pitchFamily="18" charset="0"/>
              </a:rPr>
              <a:t>the results of the two types of calculations already differ measurably, </a:t>
            </a:r>
            <a:r>
              <a:rPr lang="en-US" dirty="0" err="1" smtClean="0">
                <a:latin typeface="Times New Roman" panose="02020603050405020304" pitchFamily="18" charset="0"/>
                <a:cs typeface="Times New Roman" panose="02020603050405020304" pitchFamily="18" charset="0"/>
              </a:rPr>
              <a:t>i.e</a:t>
            </a:r>
            <a:r>
              <a:rPr lang="hu-HU" dirty="0" smtClean="0">
                <a:latin typeface="Times New Roman" panose="02020603050405020304" pitchFamily="18" charset="0"/>
                <a:cs typeface="Times New Roman" panose="02020603050405020304" pitchFamily="18" charset="0"/>
              </a:rPr>
              <a:t>., above </a:t>
            </a:r>
            <a:r>
              <a:rPr lang="hu-HU" i="1" dirty="0" smtClean="0">
                <a:latin typeface="Times New Roman" panose="02020603050405020304" pitchFamily="18" charset="0"/>
                <a:cs typeface="Times New Roman" panose="02020603050405020304" pitchFamily="18" charset="0"/>
              </a:rPr>
              <a:t>c</a:t>
            </a:r>
            <a:r>
              <a:rPr lang="hu-HU" i="1" baseline="-25000" dirty="0" smtClean="0">
                <a:latin typeface="Times New Roman" panose="02020603050405020304" pitchFamily="18" charset="0"/>
                <a:cs typeface="Times New Roman" panose="02020603050405020304" pitchFamily="18" charset="0"/>
              </a:rPr>
              <a:t>o</a:t>
            </a:r>
            <a:r>
              <a:rPr lang="hu-HU" i="1" dirty="0" smtClean="0">
                <a:latin typeface="Times New Roman" panose="02020603050405020304" pitchFamily="18" charset="0"/>
                <a:cs typeface="Times New Roman" panose="02020603050405020304" pitchFamily="18" charset="0"/>
              </a:rPr>
              <a:t>=5·10</a:t>
            </a:r>
            <a:r>
              <a:rPr lang="hu-HU" i="1" baseline="30000" dirty="0" smtClean="0">
                <a:latin typeface="Times New Roman" panose="02020603050405020304" pitchFamily="18" charset="0"/>
                <a:cs typeface="Times New Roman" panose="02020603050405020304" pitchFamily="18" charset="0"/>
              </a:rPr>
              <a:t>-2</a:t>
            </a:r>
            <a:r>
              <a:rPr lang="hu-HU" i="1" dirty="0" smtClean="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total concentration, one may use the simplified form.</a:t>
            </a:r>
            <a:endParaRPr lang="hu-HU" dirty="0">
              <a:latin typeface="Times New Roman" panose="02020603050405020304" pitchFamily="18" charset="0"/>
              <a:cs typeface="Times New Roman" panose="02020603050405020304" pitchFamily="18" charset="0"/>
            </a:endParaRPr>
          </a:p>
          <a:p>
            <a:pPr marL="5735638"/>
            <a:r>
              <a:rPr lang="hu-HU" dirty="0" smtClean="0">
                <a:latin typeface="Times New Roman" panose="02020603050405020304" pitchFamily="18" charset="0"/>
                <a:cs typeface="Times New Roman" panose="02020603050405020304" pitchFamily="18" charset="0"/>
              </a:rPr>
              <a:t>For instance, using formic acid </a:t>
            </a:r>
            <a:r>
              <a:rPr lang="hu-HU" dirty="0">
                <a:latin typeface="Times New Roman" panose="02020603050405020304" pitchFamily="18" charset="0"/>
                <a:cs typeface="Times New Roman" panose="02020603050405020304" pitchFamily="18" charset="0"/>
              </a:rPr>
              <a:t>(</a:t>
            </a:r>
            <a:r>
              <a:rPr lang="hu-HU" i="1" dirty="0" smtClean="0">
                <a:latin typeface="Times New Roman" panose="02020603050405020304" pitchFamily="18" charset="0"/>
                <a:cs typeface="Times New Roman" panose="02020603050405020304" pitchFamily="18" charset="0"/>
              </a:rPr>
              <a:t>HCOOH,</a:t>
            </a:r>
            <a:r>
              <a:rPr lang="hu-HU" dirty="0" smtClean="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K</a:t>
            </a:r>
            <a:r>
              <a:rPr lang="hu-HU" i="1" baseline="-25000" dirty="0" smtClean="0">
                <a:latin typeface="Times New Roman" panose="02020603050405020304" pitchFamily="18" charset="0"/>
                <a:cs typeface="Times New Roman" panose="02020603050405020304" pitchFamily="18" charset="0"/>
              </a:rPr>
              <a:t>a</a:t>
            </a:r>
            <a:r>
              <a:rPr lang="hu-HU" i="1" dirty="0" smtClean="0">
                <a:latin typeface="Times New Roman" panose="02020603050405020304" pitchFamily="18" charset="0"/>
                <a:cs typeface="Times New Roman" panose="02020603050405020304" pitchFamily="18" charset="0"/>
              </a:rPr>
              <a:t>=1.8·10</a:t>
            </a:r>
            <a:r>
              <a:rPr lang="hu-HU" i="1" baseline="30000" dirty="0" smtClean="0">
                <a:latin typeface="Times New Roman" panose="02020603050405020304" pitchFamily="18" charset="0"/>
                <a:cs typeface="Times New Roman" panose="02020603050405020304" pitchFamily="18" charset="0"/>
              </a:rPr>
              <a:t>-4</a:t>
            </a:r>
            <a:r>
              <a:rPr lang="hu-HU" dirty="0" smtClean="0">
                <a:latin typeface="Times New Roman" panose="02020603050405020304" pitchFamily="18" charset="0"/>
                <a:cs typeface="Times New Roman" panose="02020603050405020304" pitchFamily="18" charset="0"/>
              </a:rPr>
              <a:t>), a stronger acid, the limit is at </a:t>
            </a:r>
            <a:r>
              <a:rPr lang="hu-HU" i="1" dirty="0">
                <a:latin typeface="Times New Roman" panose="02020603050405020304" pitchFamily="18" charset="0"/>
                <a:cs typeface="Times New Roman" panose="02020603050405020304" pitchFamily="18" charset="0"/>
              </a:rPr>
              <a:t>c</a:t>
            </a:r>
            <a:r>
              <a:rPr lang="hu-HU" i="1" baseline="-25000" dirty="0">
                <a:latin typeface="Times New Roman" panose="02020603050405020304" pitchFamily="18" charset="0"/>
                <a:cs typeface="Times New Roman" panose="02020603050405020304" pitchFamily="18" charset="0"/>
              </a:rPr>
              <a:t>o</a:t>
            </a:r>
            <a:r>
              <a:rPr lang="hu-HU" i="1"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0.35 mol/dm</a:t>
            </a:r>
            <a:r>
              <a:rPr lang="hu-HU" i="1" baseline="30000" dirty="0" smtClean="0">
                <a:latin typeface="Times New Roman" panose="02020603050405020304" pitchFamily="18" charset="0"/>
                <a:cs typeface="Times New Roman" panose="02020603050405020304" pitchFamily="18" charset="0"/>
              </a:rPr>
              <a:t>3</a:t>
            </a:r>
            <a:r>
              <a:rPr lang="hu-HU" i="1"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8" name="Freeform 6">
            <a:extLst>
              <a:ext uri="{FF2B5EF4-FFF2-40B4-BE49-F238E27FC236}">
                <a16:creationId xmlns:a16="http://schemas.microsoft.com/office/drawing/2014/main" id="{A10A9210-4096-4260-AC3E-E802E8438831}"/>
              </a:ext>
            </a:extLst>
          </p:cNvPr>
          <p:cNvSpPr>
            <a:spLocks noEditPoints="1"/>
          </p:cNvSpPr>
          <p:nvPr/>
        </p:nvSpPr>
        <p:spPr bwMode="auto">
          <a:xfrm>
            <a:off x="883657" y="3665111"/>
            <a:ext cx="3933825" cy="2149475"/>
          </a:xfrm>
          <a:custGeom>
            <a:avLst/>
            <a:gdLst>
              <a:gd name="T0" fmla="*/ 0 w 2478"/>
              <a:gd name="T1" fmla="*/ 1354 h 1354"/>
              <a:gd name="T2" fmla="*/ 2478 w 2478"/>
              <a:gd name="T3" fmla="*/ 1354 h 1354"/>
              <a:gd name="T4" fmla="*/ 0 w 2478"/>
              <a:gd name="T5" fmla="*/ 1184 h 1354"/>
              <a:gd name="T6" fmla="*/ 2478 w 2478"/>
              <a:gd name="T7" fmla="*/ 1184 h 1354"/>
              <a:gd name="T8" fmla="*/ 0 w 2478"/>
              <a:gd name="T9" fmla="*/ 1014 h 1354"/>
              <a:gd name="T10" fmla="*/ 2478 w 2478"/>
              <a:gd name="T11" fmla="*/ 1014 h 1354"/>
              <a:gd name="T12" fmla="*/ 0 w 2478"/>
              <a:gd name="T13" fmla="*/ 843 h 1354"/>
              <a:gd name="T14" fmla="*/ 2478 w 2478"/>
              <a:gd name="T15" fmla="*/ 843 h 1354"/>
              <a:gd name="T16" fmla="*/ 0 w 2478"/>
              <a:gd name="T17" fmla="*/ 673 h 1354"/>
              <a:gd name="T18" fmla="*/ 2478 w 2478"/>
              <a:gd name="T19" fmla="*/ 673 h 1354"/>
              <a:gd name="T20" fmla="*/ 0 w 2478"/>
              <a:gd name="T21" fmla="*/ 503 h 1354"/>
              <a:gd name="T22" fmla="*/ 2478 w 2478"/>
              <a:gd name="T23" fmla="*/ 503 h 1354"/>
              <a:gd name="T24" fmla="*/ 0 w 2478"/>
              <a:gd name="T25" fmla="*/ 340 h 1354"/>
              <a:gd name="T26" fmla="*/ 2478 w 2478"/>
              <a:gd name="T27" fmla="*/ 340 h 1354"/>
              <a:gd name="T28" fmla="*/ 0 w 2478"/>
              <a:gd name="T29" fmla="*/ 170 h 1354"/>
              <a:gd name="T30" fmla="*/ 2478 w 2478"/>
              <a:gd name="T31" fmla="*/ 170 h 1354"/>
              <a:gd name="T32" fmla="*/ 0 w 2478"/>
              <a:gd name="T33" fmla="*/ 0 h 1354"/>
              <a:gd name="T34" fmla="*/ 2478 w 2478"/>
              <a:gd name="T35" fmla="*/ 0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8" h="1354">
                <a:moveTo>
                  <a:pt x="0" y="1354"/>
                </a:moveTo>
                <a:lnTo>
                  <a:pt x="2478" y="1354"/>
                </a:lnTo>
                <a:moveTo>
                  <a:pt x="0" y="1184"/>
                </a:moveTo>
                <a:lnTo>
                  <a:pt x="2478" y="1184"/>
                </a:lnTo>
                <a:moveTo>
                  <a:pt x="0" y="1014"/>
                </a:moveTo>
                <a:lnTo>
                  <a:pt x="2478" y="1014"/>
                </a:lnTo>
                <a:moveTo>
                  <a:pt x="0" y="843"/>
                </a:moveTo>
                <a:lnTo>
                  <a:pt x="2478" y="843"/>
                </a:lnTo>
                <a:moveTo>
                  <a:pt x="0" y="673"/>
                </a:moveTo>
                <a:lnTo>
                  <a:pt x="2478" y="673"/>
                </a:lnTo>
                <a:moveTo>
                  <a:pt x="0" y="503"/>
                </a:moveTo>
                <a:lnTo>
                  <a:pt x="2478" y="503"/>
                </a:lnTo>
                <a:moveTo>
                  <a:pt x="0" y="340"/>
                </a:moveTo>
                <a:lnTo>
                  <a:pt x="2478" y="340"/>
                </a:lnTo>
                <a:moveTo>
                  <a:pt x="0" y="170"/>
                </a:moveTo>
                <a:lnTo>
                  <a:pt x="2478" y="170"/>
                </a:lnTo>
                <a:moveTo>
                  <a:pt x="0" y="0"/>
                </a:moveTo>
                <a:lnTo>
                  <a:pt x="2478"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Freeform 7">
            <a:extLst>
              <a:ext uri="{FF2B5EF4-FFF2-40B4-BE49-F238E27FC236}">
                <a16:creationId xmlns:a16="http://schemas.microsoft.com/office/drawing/2014/main" id="{E2B2603A-C033-46CD-8600-88E99B00DFFD}"/>
              </a:ext>
            </a:extLst>
          </p:cNvPr>
          <p:cNvSpPr>
            <a:spLocks noEditPoints="1"/>
          </p:cNvSpPr>
          <p:nvPr/>
        </p:nvSpPr>
        <p:spPr bwMode="auto">
          <a:xfrm>
            <a:off x="1442457" y="3665111"/>
            <a:ext cx="3375025" cy="2419350"/>
          </a:xfrm>
          <a:custGeom>
            <a:avLst/>
            <a:gdLst>
              <a:gd name="T0" fmla="*/ 0 w 2126"/>
              <a:gd name="T1" fmla="*/ 0 h 1524"/>
              <a:gd name="T2" fmla="*/ 0 w 2126"/>
              <a:gd name="T3" fmla="*/ 1524 h 1524"/>
              <a:gd name="T4" fmla="*/ 352 w 2126"/>
              <a:gd name="T5" fmla="*/ 0 h 1524"/>
              <a:gd name="T6" fmla="*/ 352 w 2126"/>
              <a:gd name="T7" fmla="*/ 1524 h 1524"/>
              <a:gd name="T8" fmla="*/ 711 w 2126"/>
              <a:gd name="T9" fmla="*/ 0 h 1524"/>
              <a:gd name="T10" fmla="*/ 711 w 2126"/>
              <a:gd name="T11" fmla="*/ 1524 h 1524"/>
              <a:gd name="T12" fmla="*/ 1063 w 2126"/>
              <a:gd name="T13" fmla="*/ 0 h 1524"/>
              <a:gd name="T14" fmla="*/ 1063 w 2126"/>
              <a:gd name="T15" fmla="*/ 1524 h 1524"/>
              <a:gd name="T16" fmla="*/ 1415 w 2126"/>
              <a:gd name="T17" fmla="*/ 0 h 1524"/>
              <a:gd name="T18" fmla="*/ 1415 w 2126"/>
              <a:gd name="T19" fmla="*/ 1524 h 1524"/>
              <a:gd name="T20" fmla="*/ 1768 w 2126"/>
              <a:gd name="T21" fmla="*/ 0 h 1524"/>
              <a:gd name="T22" fmla="*/ 1768 w 2126"/>
              <a:gd name="T23" fmla="*/ 1524 h 1524"/>
              <a:gd name="T24" fmla="*/ 2126 w 2126"/>
              <a:gd name="T25" fmla="*/ 0 h 1524"/>
              <a:gd name="T26" fmla="*/ 2126 w 2126"/>
              <a:gd name="T27" fmla="*/ 1524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6" h="1524">
                <a:moveTo>
                  <a:pt x="0" y="0"/>
                </a:moveTo>
                <a:lnTo>
                  <a:pt x="0" y="1524"/>
                </a:lnTo>
                <a:moveTo>
                  <a:pt x="352" y="0"/>
                </a:moveTo>
                <a:lnTo>
                  <a:pt x="352" y="1524"/>
                </a:lnTo>
                <a:moveTo>
                  <a:pt x="711" y="0"/>
                </a:moveTo>
                <a:lnTo>
                  <a:pt x="711" y="1524"/>
                </a:lnTo>
                <a:moveTo>
                  <a:pt x="1063" y="0"/>
                </a:moveTo>
                <a:lnTo>
                  <a:pt x="1063" y="1524"/>
                </a:lnTo>
                <a:moveTo>
                  <a:pt x="1415" y="0"/>
                </a:moveTo>
                <a:lnTo>
                  <a:pt x="1415" y="1524"/>
                </a:lnTo>
                <a:moveTo>
                  <a:pt x="1768" y="0"/>
                </a:moveTo>
                <a:lnTo>
                  <a:pt x="1768" y="1524"/>
                </a:lnTo>
                <a:moveTo>
                  <a:pt x="2126" y="0"/>
                </a:moveTo>
                <a:lnTo>
                  <a:pt x="2126" y="1524"/>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Line 8">
            <a:extLst>
              <a:ext uri="{FF2B5EF4-FFF2-40B4-BE49-F238E27FC236}">
                <a16:creationId xmlns:a16="http://schemas.microsoft.com/office/drawing/2014/main" id="{9D3C9B9D-6018-4585-8271-49099D745EA9}"/>
              </a:ext>
            </a:extLst>
          </p:cNvPr>
          <p:cNvSpPr>
            <a:spLocks noChangeShapeType="1"/>
          </p:cNvSpPr>
          <p:nvPr/>
        </p:nvSpPr>
        <p:spPr bwMode="auto">
          <a:xfrm flipV="1">
            <a:off x="4817482" y="3665111"/>
            <a:ext cx="0" cy="2419350"/>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 name="Freeform 9">
            <a:extLst>
              <a:ext uri="{FF2B5EF4-FFF2-40B4-BE49-F238E27FC236}">
                <a16:creationId xmlns:a16="http://schemas.microsoft.com/office/drawing/2014/main" id="{982B5E6E-0F25-45A1-8466-7E1CABE13B7C}"/>
              </a:ext>
            </a:extLst>
          </p:cNvPr>
          <p:cNvSpPr>
            <a:spLocks noEditPoints="1"/>
          </p:cNvSpPr>
          <p:nvPr/>
        </p:nvSpPr>
        <p:spPr bwMode="auto">
          <a:xfrm>
            <a:off x="4817482" y="3834973"/>
            <a:ext cx="39687" cy="2249488"/>
          </a:xfrm>
          <a:custGeom>
            <a:avLst/>
            <a:gdLst>
              <a:gd name="T0" fmla="*/ 0 w 25"/>
              <a:gd name="T1" fmla="*/ 1417 h 1417"/>
              <a:gd name="T2" fmla="*/ 25 w 25"/>
              <a:gd name="T3" fmla="*/ 1417 h 1417"/>
              <a:gd name="T4" fmla="*/ 0 w 25"/>
              <a:gd name="T5" fmla="*/ 1240 h 1417"/>
              <a:gd name="T6" fmla="*/ 25 w 25"/>
              <a:gd name="T7" fmla="*/ 1240 h 1417"/>
              <a:gd name="T8" fmla="*/ 0 w 25"/>
              <a:gd name="T9" fmla="*/ 1064 h 1417"/>
              <a:gd name="T10" fmla="*/ 25 w 25"/>
              <a:gd name="T11" fmla="*/ 1064 h 1417"/>
              <a:gd name="T12" fmla="*/ 0 w 25"/>
              <a:gd name="T13" fmla="*/ 888 h 1417"/>
              <a:gd name="T14" fmla="*/ 25 w 25"/>
              <a:gd name="T15" fmla="*/ 888 h 1417"/>
              <a:gd name="T16" fmla="*/ 0 w 25"/>
              <a:gd name="T17" fmla="*/ 705 h 1417"/>
              <a:gd name="T18" fmla="*/ 25 w 25"/>
              <a:gd name="T19" fmla="*/ 705 h 1417"/>
              <a:gd name="T20" fmla="*/ 0 w 25"/>
              <a:gd name="T21" fmla="*/ 529 h 1417"/>
              <a:gd name="T22" fmla="*/ 25 w 25"/>
              <a:gd name="T23" fmla="*/ 529 h 1417"/>
              <a:gd name="T24" fmla="*/ 0 w 25"/>
              <a:gd name="T25" fmla="*/ 352 h 1417"/>
              <a:gd name="T26" fmla="*/ 25 w 25"/>
              <a:gd name="T27" fmla="*/ 352 h 1417"/>
              <a:gd name="T28" fmla="*/ 0 w 25"/>
              <a:gd name="T29" fmla="*/ 176 h 1417"/>
              <a:gd name="T30" fmla="*/ 25 w 25"/>
              <a:gd name="T31" fmla="*/ 176 h 1417"/>
              <a:gd name="T32" fmla="*/ 0 w 25"/>
              <a:gd name="T33" fmla="*/ 0 h 1417"/>
              <a:gd name="T34" fmla="*/ 25 w 25"/>
              <a:gd name="T35"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417">
                <a:moveTo>
                  <a:pt x="0" y="1417"/>
                </a:moveTo>
                <a:lnTo>
                  <a:pt x="25" y="1417"/>
                </a:lnTo>
                <a:moveTo>
                  <a:pt x="0" y="1240"/>
                </a:moveTo>
                <a:lnTo>
                  <a:pt x="25" y="1240"/>
                </a:lnTo>
                <a:moveTo>
                  <a:pt x="0" y="1064"/>
                </a:moveTo>
                <a:lnTo>
                  <a:pt x="25" y="1064"/>
                </a:lnTo>
                <a:moveTo>
                  <a:pt x="0" y="888"/>
                </a:moveTo>
                <a:lnTo>
                  <a:pt x="25" y="888"/>
                </a:lnTo>
                <a:moveTo>
                  <a:pt x="0" y="705"/>
                </a:moveTo>
                <a:lnTo>
                  <a:pt x="25" y="705"/>
                </a:lnTo>
                <a:moveTo>
                  <a:pt x="0" y="529"/>
                </a:moveTo>
                <a:lnTo>
                  <a:pt x="25" y="529"/>
                </a:lnTo>
                <a:moveTo>
                  <a:pt x="0" y="352"/>
                </a:moveTo>
                <a:lnTo>
                  <a:pt x="25" y="352"/>
                </a:lnTo>
                <a:moveTo>
                  <a:pt x="0" y="176"/>
                </a:moveTo>
                <a:lnTo>
                  <a:pt x="25" y="176"/>
                </a:lnTo>
                <a:moveTo>
                  <a:pt x="0" y="0"/>
                </a:moveTo>
                <a:lnTo>
                  <a:pt x="25" y="0"/>
                </a:lnTo>
              </a:path>
            </a:pathLst>
          </a:custGeom>
          <a:noFill/>
          <a:ln w="9525" cap="flat">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Line 10">
            <a:extLst>
              <a:ext uri="{FF2B5EF4-FFF2-40B4-BE49-F238E27FC236}">
                <a16:creationId xmlns:a16="http://schemas.microsoft.com/office/drawing/2014/main" id="{1B9FD054-F048-4C83-A1E4-1FE1F11CAE83}"/>
              </a:ext>
            </a:extLst>
          </p:cNvPr>
          <p:cNvSpPr>
            <a:spLocks noChangeShapeType="1"/>
          </p:cNvSpPr>
          <p:nvPr/>
        </p:nvSpPr>
        <p:spPr bwMode="auto">
          <a:xfrm flipV="1">
            <a:off x="883657" y="3665111"/>
            <a:ext cx="0" cy="2419350"/>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11">
            <a:extLst>
              <a:ext uri="{FF2B5EF4-FFF2-40B4-BE49-F238E27FC236}">
                <a16:creationId xmlns:a16="http://schemas.microsoft.com/office/drawing/2014/main" id="{3D01EF2D-AF58-4657-B4BF-C72D246D2E01}"/>
              </a:ext>
            </a:extLst>
          </p:cNvPr>
          <p:cNvSpPr>
            <a:spLocks noChangeShapeType="1"/>
          </p:cNvSpPr>
          <p:nvPr/>
        </p:nvSpPr>
        <p:spPr bwMode="auto">
          <a:xfrm>
            <a:off x="883657" y="6084461"/>
            <a:ext cx="3933825" cy="0"/>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Freeform 12">
            <a:extLst>
              <a:ext uri="{FF2B5EF4-FFF2-40B4-BE49-F238E27FC236}">
                <a16:creationId xmlns:a16="http://schemas.microsoft.com/office/drawing/2014/main" id="{585765CC-1EA9-48EA-947F-E469416470D1}"/>
              </a:ext>
            </a:extLst>
          </p:cNvPr>
          <p:cNvSpPr>
            <a:spLocks/>
          </p:cNvSpPr>
          <p:nvPr/>
        </p:nvSpPr>
        <p:spPr bwMode="auto">
          <a:xfrm>
            <a:off x="1167819" y="4049286"/>
            <a:ext cx="3405187" cy="1630363"/>
          </a:xfrm>
          <a:custGeom>
            <a:avLst/>
            <a:gdLst>
              <a:gd name="T0" fmla="*/ 0 w 2145"/>
              <a:gd name="T1" fmla="*/ 1027 h 1027"/>
              <a:gd name="T2" fmla="*/ 328 w 2145"/>
              <a:gd name="T3" fmla="*/ 870 h 1027"/>
              <a:gd name="T4" fmla="*/ 435 w 2145"/>
              <a:gd name="T5" fmla="*/ 819 h 1027"/>
              <a:gd name="T6" fmla="*/ 542 w 2145"/>
              <a:gd name="T7" fmla="*/ 768 h 1027"/>
              <a:gd name="T8" fmla="*/ 649 w 2145"/>
              <a:gd name="T9" fmla="*/ 716 h 1027"/>
              <a:gd name="T10" fmla="*/ 756 w 2145"/>
              <a:gd name="T11" fmla="*/ 665 h 1027"/>
              <a:gd name="T12" fmla="*/ 863 w 2145"/>
              <a:gd name="T13" fmla="*/ 614 h 1027"/>
              <a:gd name="T14" fmla="*/ 970 w 2145"/>
              <a:gd name="T15" fmla="*/ 563 h 1027"/>
              <a:gd name="T16" fmla="*/ 1077 w 2145"/>
              <a:gd name="T17" fmla="*/ 512 h 1027"/>
              <a:gd name="T18" fmla="*/ 1184 w 2145"/>
              <a:gd name="T19" fmla="*/ 461 h 1027"/>
              <a:gd name="T20" fmla="*/ 1290 w 2145"/>
              <a:gd name="T21" fmla="*/ 409 h 1027"/>
              <a:gd name="T22" fmla="*/ 1397 w 2145"/>
              <a:gd name="T23" fmla="*/ 358 h 1027"/>
              <a:gd name="T24" fmla="*/ 1504 w 2145"/>
              <a:gd name="T25" fmla="*/ 307 h 1027"/>
              <a:gd name="T26" fmla="*/ 1611 w 2145"/>
              <a:gd name="T27" fmla="*/ 256 h 1027"/>
              <a:gd name="T28" fmla="*/ 1718 w 2145"/>
              <a:gd name="T29" fmla="*/ 205 h 1027"/>
              <a:gd name="T30" fmla="*/ 1825 w 2145"/>
              <a:gd name="T31" fmla="*/ 154 h 1027"/>
              <a:gd name="T32" fmla="*/ 1932 w 2145"/>
              <a:gd name="T33" fmla="*/ 102 h 1027"/>
              <a:gd name="T34" fmla="*/ 2039 w 2145"/>
              <a:gd name="T35" fmla="*/ 51 h 1027"/>
              <a:gd name="T36" fmla="*/ 2145 w 2145"/>
              <a:gd name="T37" fmla="*/ 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5" h="1027">
                <a:moveTo>
                  <a:pt x="0" y="1027"/>
                </a:moveTo>
                <a:cubicBezTo>
                  <a:pt x="110" y="975"/>
                  <a:pt x="256" y="905"/>
                  <a:pt x="328" y="870"/>
                </a:cubicBezTo>
                <a:cubicBezTo>
                  <a:pt x="382" y="844"/>
                  <a:pt x="409" y="831"/>
                  <a:pt x="435" y="819"/>
                </a:cubicBezTo>
                <a:cubicBezTo>
                  <a:pt x="471" y="801"/>
                  <a:pt x="507" y="785"/>
                  <a:pt x="542" y="768"/>
                </a:cubicBezTo>
                <a:cubicBezTo>
                  <a:pt x="578" y="750"/>
                  <a:pt x="613" y="733"/>
                  <a:pt x="649" y="716"/>
                </a:cubicBezTo>
                <a:cubicBezTo>
                  <a:pt x="685" y="699"/>
                  <a:pt x="720" y="682"/>
                  <a:pt x="756" y="665"/>
                </a:cubicBezTo>
                <a:cubicBezTo>
                  <a:pt x="792" y="648"/>
                  <a:pt x="827" y="631"/>
                  <a:pt x="863" y="614"/>
                </a:cubicBezTo>
                <a:cubicBezTo>
                  <a:pt x="898" y="597"/>
                  <a:pt x="934" y="580"/>
                  <a:pt x="970" y="563"/>
                </a:cubicBezTo>
                <a:cubicBezTo>
                  <a:pt x="1005" y="546"/>
                  <a:pt x="1041" y="529"/>
                  <a:pt x="1077" y="512"/>
                </a:cubicBezTo>
                <a:cubicBezTo>
                  <a:pt x="1112" y="495"/>
                  <a:pt x="1148" y="477"/>
                  <a:pt x="1184" y="461"/>
                </a:cubicBezTo>
                <a:cubicBezTo>
                  <a:pt x="1219" y="444"/>
                  <a:pt x="1255" y="426"/>
                  <a:pt x="1290" y="409"/>
                </a:cubicBezTo>
                <a:cubicBezTo>
                  <a:pt x="1326" y="392"/>
                  <a:pt x="1362" y="375"/>
                  <a:pt x="1397" y="358"/>
                </a:cubicBezTo>
                <a:cubicBezTo>
                  <a:pt x="1433" y="341"/>
                  <a:pt x="1469" y="324"/>
                  <a:pt x="1504" y="307"/>
                </a:cubicBezTo>
                <a:cubicBezTo>
                  <a:pt x="1540" y="290"/>
                  <a:pt x="1575" y="273"/>
                  <a:pt x="1611" y="256"/>
                </a:cubicBezTo>
                <a:cubicBezTo>
                  <a:pt x="1647" y="239"/>
                  <a:pt x="1682" y="222"/>
                  <a:pt x="1718" y="205"/>
                </a:cubicBezTo>
                <a:cubicBezTo>
                  <a:pt x="1754" y="188"/>
                  <a:pt x="1789" y="171"/>
                  <a:pt x="1825" y="154"/>
                </a:cubicBezTo>
                <a:cubicBezTo>
                  <a:pt x="1860" y="137"/>
                  <a:pt x="1896" y="120"/>
                  <a:pt x="1932" y="102"/>
                </a:cubicBezTo>
                <a:cubicBezTo>
                  <a:pt x="1967" y="85"/>
                  <a:pt x="2003" y="68"/>
                  <a:pt x="2039" y="51"/>
                </a:cubicBezTo>
                <a:cubicBezTo>
                  <a:pt x="2074" y="34"/>
                  <a:pt x="2110" y="17"/>
                  <a:pt x="2145" y="0"/>
                </a:cubicBezTo>
              </a:path>
            </a:pathLst>
          </a:custGeom>
          <a:noFill/>
          <a:ln w="254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5" name="Freeform 13">
            <a:extLst>
              <a:ext uri="{FF2B5EF4-FFF2-40B4-BE49-F238E27FC236}">
                <a16:creationId xmlns:a16="http://schemas.microsoft.com/office/drawing/2014/main" id="{287C7E3B-1B8C-48C0-9C0E-AE3488DCF437}"/>
              </a:ext>
            </a:extLst>
          </p:cNvPr>
          <p:cNvSpPr>
            <a:spLocks/>
          </p:cNvSpPr>
          <p:nvPr/>
        </p:nvSpPr>
        <p:spPr bwMode="auto">
          <a:xfrm>
            <a:off x="1167819" y="3739723"/>
            <a:ext cx="3405187" cy="1939925"/>
          </a:xfrm>
          <a:custGeom>
            <a:avLst/>
            <a:gdLst>
              <a:gd name="T0" fmla="*/ 0 w 2145"/>
              <a:gd name="T1" fmla="*/ 1222 h 1222"/>
              <a:gd name="T2" fmla="*/ 328 w 2145"/>
              <a:gd name="T3" fmla="*/ 1064 h 1222"/>
              <a:gd name="T4" fmla="*/ 435 w 2145"/>
              <a:gd name="T5" fmla="*/ 1012 h 1222"/>
              <a:gd name="T6" fmla="*/ 542 w 2145"/>
              <a:gd name="T7" fmla="*/ 961 h 1222"/>
              <a:gd name="T8" fmla="*/ 649 w 2145"/>
              <a:gd name="T9" fmla="*/ 909 h 1222"/>
              <a:gd name="T10" fmla="*/ 756 w 2145"/>
              <a:gd name="T11" fmla="*/ 857 h 1222"/>
              <a:gd name="T12" fmla="*/ 863 w 2145"/>
              <a:gd name="T13" fmla="*/ 804 h 1222"/>
              <a:gd name="T14" fmla="*/ 970 w 2145"/>
              <a:gd name="T15" fmla="*/ 752 h 1222"/>
              <a:gd name="T16" fmla="*/ 1077 w 2145"/>
              <a:gd name="T17" fmla="*/ 698 h 1222"/>
              <a:gd name="T18" fmla="*/ 1184 w 2145"/>
              <a:gd name="T19" fmla="*/ 643 h 1222"/>
              <a:gd name="T20" fmla="*/ 1290 w 2145"/>
              <a:gd name="T21" fmla="*/ 587 h 1222"/>
              <a:gd name="T22" fmla="*/ 1397 w 2145"/>
              <a:gd name="T23" fmla="*/ 530 h 1222"/>
              <a:gd name="T24" fmla="*/ 1504 w 2145"/>
              <a:gd name="T25" fmla="*/ 469 h 1222"/>
              <a:gd name="T26" fmla="*/ 1611 w 2145"/>
              <a:gd name="T27" fmla="*/ 406 h 1222"/>
              <a:gd name="T28" fmla="*/ 1718 w 2145"/>
              <a:gd name="T29" fmla="*/ 337 h 1222"/>
              <a:gd name="T30" fmla="*/ 1825 w 2145"/>
              <a:gd name="T31" fmla="*/ 262 h 1222"/>
              <a:gd name="T32" fmla="*/ 1932 w 2145"/>
              <a:gd name="T33" fmla="*/ 181 h 1222"/>
              <a:gd name="T34" fmla="*/ 2039 w 2145"/>
              <a:gd name="T35" fmla="*/ 93 h 1222"/>
              <a:gd name="T36" fmla="*/ 2145 w 2145"/>
              <a:gd name="T37"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5" h="1222">
                <a:moveTo>
                  <a:pt x="0" y="1222"/>
                </a:moveTo>
                <a:cubicBezTo>
                  <a:pt x="110" y="1169"/>
                  <a:pt x="256" y="1099"/>
                  <a:pt x="328" y="1064"/>
                </a:cubicBezTo>
                <a:cubicBezTo>
                  <a:pt x="382" y="1038"/>
                  <a:pt x="409" y="1025"/>
                  <a:pt x="435" y="1012"/>
                </a:cubicBezTo>
                <a:cubicBezTo>
                  <a:pt x="471" y="995"/>
                  <a:pt x="507" y="978"/>
                  <a:pt x="542" y="961"/>
                </a:cubicBezTo>
                <a:cubicBezTo>
                  <a:pt x="578" y="943"/>
                  <a:pt x="613" y="926"/>
                  <a:pt x="649" y="909"/>
                </a:cubicBezTo>
                <a:cubicBezTo>
                  <a:pt x="685" y="892"/>
                  <a:pt x="720" y="874"/>
                  <a:pt x="756" y="857"/>
                </a:cubicBezTo>
                <a:cubicBezTo>
                  <a:pt x="792" y="839"/>
                  <a:pt x="827" y="822"/>
                  <a:pt x="863" y="804"/>
                </a:cubicBezTo>
                <a:cubicBezTo>
                  <a:pt x="898" y="787"/>
                  <a:pt x="934" y="769"/>
                  <a:pt x="970" y="752"/>
                </a:cubicBezTo>
                <a:cubicBezTo>
                  <a:pt x="1005" y="734"/>
                  <a:pt x="1041" y="716"/>
                  <a:pt x="1077" y="698"/>
                </a:cubicBezTo>
                <a:cubicBezTo>
                  <a:pt x="1112" y="680"/>
                  <a:pt x="1148" y="662"/>
                  <a:pt x="1184" y="643"/>
                </a:cubicBezTo>
                <a:cubicBezTo>
                  <a:pt x="1219" y="625"/>
                  <a:pt x="1255" y="606"/>
                  <a:pt x="1290" y="587"/>
                </a:cubicBezTo>
                <a:cubicBezTo>
                  <a:pt x="1326" y="569"/>
                  <a:pt x="1362" y="550"/>
                  <a:pt x="1397" y="530"/>
                </a:cubicBezTo>
                <a:cubicBezTo>
                  <a:pt x="1433" y="510"/>
                  <a:pt x="1469" y="490"/>
                  <a:pt x="1504" y="469"/>
                </a:cubicBezTo>
                <a:cubicBezTo>
                  <a:pt x="1540" y="449"/>
                  <a:pt x="1575" y="428"/>
                  <a:pt x="1611" y="406"/>
                </a:cubicBezTo>
                <a:cubicBezTo>
                  <a:pt x="1647" y="384"/>
                  <a:pt x="1682" y="361"/>
                  <a:pt x="1718" y="337"/>
                </a:cubicBezTo>
                <a:cubicBezTo>
                  <a:pt x="1754" y="313"/>
                  <a:pt x="1789" y="288"/>
                  <a:pt x="1825" y="262"/>
                </a:cubicBezTo>
                <a:cubicBezTo>
                  <a:pt x="1860" y="236"/>
                  <a:pt x="1896" y="209"/>
                  <a:pt x="1932" y="181"/>
                </a:cubicBezTo>
                <a:cubicBezTo>
                  <a:pt x="1967" y="153"/>
                  <a:pt x="2003" y="123"/>
                  <a:pt x="2039" y="93"/>
                </a:cubicBezTo>
                <a:cubicBezTo>
                  <a:pt x="2074" y="63"/>
                  <a:pt x="2110" y="31"/>
                  <a:pt x="2145" y="0"/>
                </a:cubicBezTo>
              </a:path>
            </a:pathLst>
          </a:custGeom>
          <a:noFill/>
          <a:ln w="31750"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Freeform 14">
            <a:extLst>
              <a:ext uri="{FF2B5EF4-FFF2-40B4-BE49-F238E27FC236}">
                <a16:creationId xmlns:a16="http://schemas.microsoft.com/office/drawing/2014/main" id="{251A8356-4378-4A69-A6BD-CF352D236B93}"/>
              </a:ext>
            </a:extLst>
          </p:cNvPr>
          <p:cNvSpPr>
            <a:spLocks/>
          </p:cNvSpPr>
          <p:nvPr/>
        </p:nvSpPr>
        <p:spPr bwMode="auto">
          <a:xfrm>
            <a:off x="1167819" y="4198511"/>
            <a:ext cx="3405187" cy="1600200"/>
          </a:xfrm>
          <a:custGeom>
            <a:avLst/>
            <a:gdLst>
              <a:gd name="T0" fmla="*/ 0 w 2145"/>
              <a:gd name="T1" fmla="*/ 1008 h 1008"/>
              <a:gd name="T2" fmla="*/ 328 w 2145"/>
              <a:gd name="T3" fmla="*/ 1005 h 1008"/>
              <a:gd name="T4" fmla="*/ 435 w 2145"/>
              <a:gd name="T5" fmla="*/ 1003 h 1008"/>
              <a:gd name="T6" fmla="*/ 542 w 2145"/>
              <a:gd name="T7" fmla="*/ 1001 h 1008"/>
              <a:gd name="T8" fmla="*/ 649 w 2145"/>
              <a:gd name="T9" fmla="*/ 998 h 1008"/>
              <a:gd name="T10" fmla="*/ 756 w 2145"/>
              <a:gd name="T11" fmla="*/ 994 h 1008"/>
              <a:gd name="T12" fmla="*/ 863 w 2145"/>
              <a:gd name="T13" fmla="*/ 988 h 1008"/>
              <a:gd name="T14" fmla="*/ 970 w 2145"/>
              <a:gd name="T15" fmla="*/ 979 h 1008"/>
              <a:gd name="T16" fmla="*/ 1077 w 2145"/>
              <a:gd name="T17" fmla="*/ 967 h 1008"/>
              <a:gd name="T18" fmla="*/ 1184 w 2145"/>
              <a:gd name="T19" fmla="*/ 950 h 1008"/>
              <a:gd name="T20" fmla="*/ 1290 w 2145"/>
              <a:gd name="T21" fmla="*/ 926 h 1008"/>
              <a:gd name="T22" fmla="*/ 1397 w 2145"/>
              <a:gd name="T23" fmla="*/ 892 h 1008"/>
              <a:gd name="T24" fmla="*/ 1504 w 2145"/>
              <a:gd name="T25" fmla="*/ 844 h 1008"/>
              <a:gd name="T26" fmla="*/ 1611 w 2145"/>
              <a:gd name="T27" fmla="*/ 778 h 1008"/>
              <a:gd name="T28" fmla="*/ 1718 w 2145"/>
              <a:gd name="T29" fmla="*/ 687 h 1008"/>
              <a:gd name="T30" fmla="*/ 1825 w 2145"/>
              <a:gd name="T31" fmla="*/ 566 h 1008"/>
              <a:gd name="T32" fmla="*/ 1932 w 2145"/>
              <a:gd name="T33" fmla="*/ 410 h 1008"/>
              <a:gd name="T34" fmla="*/ 2039 w 2145"/>
              <a:gd name="T35" fmla="*/ 220 h 1008"/>
              <a:gd name="T36" fmla="*/ 2145 w 2145"/>
              <a:gd name="T37"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5" h="1008">
                <a:moveTo>
                  <a:pt x="0" y="1008"/>
                </a:moveTo>
                <a:cubicBezTo>
                  <a:pt x="110" y="1007"/>
                  <a:pt x="256" y="1005"/>
                  <a:pt x="328" y="1005"/>
                </a:cubicBezTo>
                <a:cubicBezTo>
                  <a:pt x="382" y="1004"/>
                  <a:pt x="409" y="1003"/>
                  <a:pt x="435" y="1003"/>
                </a:cubicBezTo>
                <a:cubicBezTo>
                  <a:pt x="471" y="1003"/>
                  <a:pt x="507" y="1002"/>
                  <a:pt x="542" y="1001"/>
                </a:cubicBezTo>
                <a:cubicBezTo>
                  <a:pt x="578" y="1000"/>
                  <a:pt x="613" y="999"/>
                  <a:pt x="649" y="998"/>
                </a:cubicBezTo>
                <a:cubicBezTo>
                  <a:pt x="685" y="997"/>
                  <a:pt x="720" y="996"/>
                  <a:pt x="756" y="994"/>
                </a:cubicBezTo>
                <a:cubicBezTo>
                  <a:pt x="792" y="992"/>
                  <a:pt x="827" y="990"/>
                  <a:pt x="863" y="988"/>
                </a:cubicBezTo>
                <a:cubicBezTo>
                  <a:pt x="898" y="985"/>
                  <a:pt x="934" y="983"/>
                  <a:pt x="970" y="979"/>
                </a:cubicBezTo>
                <a:cubicBezTo>
                  <a:pt x="1005" y="976"/>
                  <a:pt x="1041" y="972"/>
                  <a:pt x="1077" y="967"/>
                </a:cubicBezTo>
                <a:cubicBezTo>
                  <a:pt x="1112" y="962"/>
                  <a:pt x="1148" y="957"/>
                  <a:pt x="1184" y="950"/>
                </a:cubicBezTo>
                <a:cubicBezTo>
                  <a:pt x="1219" y="943"/>
                  <a:pt x="1255" y="936"/>
                  <a:pt x="1290" y="926"/>
                </a:cubicBezTo>
                <a:cubicBezTo>
                  <a:pt x="1326" y="916"/>
                  <a:pt x="1362" y="905"/>
                  <a:pt x="1397" y="892"/>
                </a:cubicBezTo>
                <a:cubicBezTo>
                  <a:pt x="1433" y="878"/>
                  <a:pt x="1469" y="863"/>
                  <a:pt x="1504" y="844"/>
                </a:cubicBezTo>
                <a:cubicBezTo>
                  <a:pt x="1540" y="826"/>
                  <a:pt x="1575" y="804"/>
                  <a:pt x="1611" y="778"/>
                </a:cubicBezTo>
                <a:cubicBezTo>
                  <a:pt x="1647" y="752"/>
                  <a:pt x="1682" y="723"/>
                  <a:pt x="1718" y="687"/>
                </a:cubicBezTo>
                <a:cubicBezTo>
                  <a:pt x="1754" y="652"/>
                  <a:pt x="1789" y="612"/>
                  <a:pt x="1825" y="566"/>
                </a:cubicBezTo>
                <a:cubicBezTo>
                  <a:pt x="1860" y="520"/>
                  <a:pt x="1896" y="468"/>
                  <a:pt x="1932" y="410"/>
                </a:cubicBezTo>
                <a:cubicBezTo>
                  <a:pt x="1967" y="352"/>
                  <a:pt x="2003" y="288"/>
                  <a:pt x="2039" y="220"/>
                </a:cubicBezTo>
                <a:cubicBezTo>
                  <a:pt x="2074" y="151"/>
                  <a:pt x="2110" y="74"/>
                  <a:pt x="2145" y="0"/>
                </a:cubicBezTo>
              </a:path>
            </a:pathLst>
          </a:custGeom>
          <a:noFill/>
          <a:ln w="3175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6" name="Rectangle 24">
            <a:extLst>
              <a:ext uri="{FF2B5EF4-FFF2-40B4-BE49-F238E27FC236}">
                <a16:creationId xmlns:a16="http://schemas.microsoft.com/office/drawing/2014/main" id="{E3C5CE60-4D86-4CDF-8714-6A4E537D3B4A}"/>
              </a:ext>
            </a:extLst>
          </p:cNvPr>
          <p:cNvSpPr>
            <a:spLocks noChangeArrowheads="1"/>
          </p:cNvSpPr>
          <p:nvPr/>
        </p:nvSpPr>
        <p:spPr bwMode="auto">
          <a:xfrm>
            <a:off x="561394" y="6008261"/>
            <a:ext cx="22923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1.50</a:t>
            </a:r>
            <a:endParaRPr kumimoji="0" lang="hu-HU" altLang="hu-HU" sz="900" b="0" i="0" u="none" strike="noStrike" cap="none" normalizeH="0" baseline="0" dirty="0">
              <a:ln>
                <a:noFill/>
              </a:ln>
              <a:solidFill>
                <a:schemeClr val="tx1"/>
              </a:solidFill>
              <a:effectLst/>
            </a:endParaRPr>
          </a:p>
        </p:txBody>
      </p:sp>
      <p:sp>
        <p:nvSpPr>
          <p:cNvPr id="27" name="Rectangle 25">
            <a:extLst>
              <a:ext uri="{FF2B5EF4-FFF2-40B4-BE49-F238E27FC236}">
                <a16:creationId xmlns:a16="http://schemas.microsoft.com/office/drawing/2014/main" id="{62F861BE-EC75-4E09-8383-9E6488636C4F}"/>
              </a:ext>
            </a:extLst>
          </p:cNvPr>
          <p:cNvSpPr>
            <a:spLocks noChangeArrowheads="1"/>
          </p:cNvSpPr>
          <p:nvPr/>
        </p:nvSpPr>
        <p:spPr bwMode="auto">
          <a:xfrm>
            <a:off x="561394" y="574156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2.00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FA9A2012-E9D5-4663-80E9-4BBD6E211AEC}"/>
              </a:ext>
            </a:extLst>
          </p:cNvPr>
          <p:cNvSpPr>
            <a:spLocks noChangeArrowheads="1"/>
          </p:cNvSpPr>
          <p:nvPr/>
        </p:nvSpPr>
        <p:spPr bwMode="auto">
          <a:xfrm>
            <a:off x="561394" y="5471686"/>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2.50</a:t>
            </a:r>
            <a:endParaRPr kumimoji="0" lang="hu-HU" altLang="hu-HU" sz="900" b="0" i="0" u="none" strike="noStrike" cap="none" normalizeH="0" baseline="0" dirty="0">
              <a:ln>
                <a:noFill/>
              </a:ln>
              <a:solidFill>
                <a:schemeClr val="tx1"/>
              </a:solidFill>
              <a:effectLst/>
            </a:endParaRPr>
          </a:p>
        </p:txBody>
      </p:sp>
      <p:sp>
        <p:nvSpPr>
          <p:cNvPr id="29" name="Rectangle 27">
            <a:extLst>
              <a:ext uri="{FF2B5EF4-FFF2-40B4-BE49-F238E27FC236}">
                <a16:creationId xmlns:a16="http://schemas.microsoft.com/office/drawing/2014/main" id="{D31770DC-8C28-43E2-A558-4A42C0295279}"/>
              </a:ext>
            </a:extLst>
          </p:cNvPr>
          <p:cNvSpPr>
            <a:spLocks noChangeArrowheads="1"/>
          </p:cNvSpPr>
          <p:nvPr/>
        </p:nvSpPr>
        <p:spPr bwMode="auto">
          <a:xfrm>
            <a:off x="561394" y="5200223"/>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3.00</a:t>
            </a:r>
            <a:endParaRPr kumimoji="0" lang="hu-HU" altLang="hu-HU" sz="900" b="0" i="0" u="none" strike="noStrike" cap="none" normalizeH="0" baseline="0" dirty="0">
              <a:ln>
                <a:noFill/>
              </a:ln>
              <a:solidFill>
                <a:schemeClr val="tx1"/>
              </a:solidFill>
              <a:effectLst/>
            </a:endParaRPr>
          </a:p>
        </p:txBody>
      </p:sp>
      <p:sp>
        <p:nvSpPr>
          <p:cNvPr id="30" name="Rectangle 28">
            <a:extLst>
              <a:ext uri="{FF2B5EF4-FFF2-40B4-BE49-F238E27FC236}">
                <a16:creationId xmlns:a16="http://schemas.microsoft.com/office/drawing/2014/main" id="{F89A5F35-9BA1-43C9-8B3E-8EC9C16C1CA5}"/>
              </a:ext>
            </a:extLst>
          </p:cNvPr>
          <p:cNvSpPr>
            <a:spLocks noChangeArrowheads="1"/>
          </p:cNvSpPr>
          <p:nvPr/>
        </p:nvSpPr>
        <p:spPr bwMode="auto">
          <a:xfrm>
            <a:off x="561394" y="4933523"/>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3.50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1" name="Rectangle 29">
            <a:extLst>
              <a:ext uri="{FF2B5EF4-FFF2-40B4-BE49-F238E27FC236}">
                <a16:creationId xmlns:a16="http://schemas.microsoft.com/office/drawing/2014/main" id="{6A927F0F-21A1-4CFC-8CDF-79ED379FA4FA}"/>
              </a:ext>
            </a:extLst>
          </p:cNvPr>
          <p:cNvSpPr>
            <a:spLocks noChangeArrowheads="1"/>
          </p:cNvSpPr>
          <p:nvPr/>
        </p:nvSpPr>
        <p:spPr bwMode="auto">
          <a:xfrm>
            <a:off x="561394" y="4663648"/>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4.00</a:t>
            </a:r>
            <a:endParaRPr kumimoji="0" lang="hu-HU" altLang="hu-HU" sz="900" b="0" i="0" u="none" strike="noStrike" cap="none" normalizeH="0" baseline="0" dirty="0">
              <a:ln>
                <a:noFill/>
              </a:ln>
              <a:solidFill>
                <a:schemeClr val="tx1"/>
              </a:solidFill>
              <a:effectLst/>
            </a:endParaRPr>
          </a:p>
        </p:txBody>
      </p:sp>
      <p:sp>
        <p:nvSpPr>
          <p:cNvPr id="32" name="Rectangle 30">
            <a:extLst>
              <a:ext uri="{FF2B5EF4-FFF2-40B4-BE49-F238E27FC236}">
                <a16:creationId xmlns:a16="http://schemas.microsoft.com/office/drawing/2014/main" id="{3398F2EF-F37A-4CDB-8BB2-1389C749B095}"/>
              </a:ext>
            </a:extLst>
          </p:cNvPr>
          <p:cNvSpPr>
            <a:spLocks noChangeArrowheads="1"/>
          </p:cNvSpPr>
          <p:nvPr/>
        </p:nvSpPr>
        <p:spPr bwMode="auto">
          <a:xfrm>
            <a:off x="561394" y="4392186"/>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4.50</a:t>
            </a:r>
            <a:endParaRPr kumimoji="0" lang="hu-HU" altLang="hu-HU" sz="900" b="0" i="0" u="none" strike="noStrike" cap="none" normalizeH="0" baseline="0" dirty="0">
              <a:ln>
                <a:noFill/>
              </a:ln>
              <a:solidFill>
                <a:schemeClr val="tx1"/>
              </a:solidFill>
              <a:effectLst/>
            </a:endParaRPr>
          </a:p>
        </p:txBody>
      </p:sp>
      <p:sp>
        <p:nvSpPr>
          <p:cNvPr id="33" name="Rectangle 31">
            <a:extLst>
              <a:ext uri="{FF2B5EF4-FFF2-40B4-BE49-F238E27FC236}">
                <a16:creationId xmlns:a16="http://schemas.microsoft.com/office/drawing/2014/main" id="{9FC42364-A086-48CC-B100-1FDD889E7132}"/>
              </a:ext>
            </a:extLst>
          </p:cNvPr>
          <p:cNvSpPr>
            <a:spLocks noChangeArrowheads="1"/>
          </p:cNvSpPr>
          <p:nvPr/>
        </p:nvSpPr>
        <p:spPr bwMode="auto">
          <a:xfrm>
            <a:off x="561394" y="4125486"/>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5.00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4" name="Rectangle 32">
            <a:extLst>
              <a:ext uri="{FF2B5EF4-FFF2-40B4-BE49-F238E27FC236}">
                <a16:creationId xmlns:a16="http://schemas.microsoft.com/office/drawing/2014/main" id="{2A162CAA-892F-497A-A857-BDF4B7B1205E}"/>
              </a:ext>
            </a:extLst>
          </p:cNvPr>
          <p:cNvSpPr>
            <a:spLocks noChangeArrowheads="1"/>
          </p:cNvSpPr>
          <p:nvPr/>
        </p:nvSpPr>
        <p:spPr bwMode="auto">
          <a:xfrm>
            <a:off x="561394" y="38556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5.50</a:t>
            </a:r>
            <a:endParaRPr kumimoji="0" lang="hu-HU" altLang="hu-HU" sz="900" b="0" i="0" u="none" strike="noStrike" cap="none" normalizeH="0" baseline="0" dirty="0">
              <a:ln>
                <a:noFill/>
              </a:ln>
              <a:solidFill>
                <a:schemeClr val="tx1"/>
              </a:solidFill>
              <a:effectLst/>
            </a:endParaRPr>
          </a:p>
        </p:txBody>
      </p:sp>
      <p:sp>
        <p:nvSpPr>
          <p:cNvPr id="35" name="Rectangle 33">
            <a:extLst>
              <a:ext uri="{FF2B5EF4-FFF2-40B4-BE49-F238E27FC236}">
                <a16:creationId xmlns:a16="http://schemas.microsoft.com/office/drawing/2014/main" id="{2BA4D4B9-69FA-41CD-A4D6-74A9DE34E2EF}"/>
              </a:ext>
            </a:extLst>
          </p:cNvPr>
          <p:cNvSpPr>
            <a:spLocks noChangeArrowheads="1"/>
          </p:cNvSpPr>
          <p:nvPr/>
        </p:nvSpPr>
        <p:spPr bwMode="auto">
          <a:xfrm>
            <a:off x="561394" y="3587323"/>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6.00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6" name="Rectangle 34">
            <a:extLst>
              <a:ext uri="{FF2B5EF4-FFF2-40B4-BE49-F238E27FC236}">
                <a16:creationId xmlns:a16="http://schemas.microsoft.com/office/drawing/2014/main" id="{517B5342-1AF8-4AF4-89B9-F299A3E86F41}"/>
              </a:ext>
            </a:extLst>
          </p:cNvPr>
          <p:cNvSpPr>
            <a:spLocks noChangeArrowheads="1"/>
          </p:cNvSpPr>
          <p:nvPr/>
        </p:nvSpPr>
        <p:spPr bwMode="auto">
          <a:xfrm>
            <a:off x="777294"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2.00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7" name="Rectangle 35">
            <a:extLst>
              <a:ext uri="{FF2B5EF4-FFF2-40B4-BE49-F238E27FC236}">
                <a16:creationId xmlns:a16="http://schemas.microsoft.com/office/drawing/2014/main" id="{0F7CD584-AF4C-4645-BAC8-F72C360B171F}"/>
              </a:ext>
            </a:extLst>
          </p:cNvPr>
          <p:cNvSpPr>
            <a:spLocks noChangeArrowheads="1"/>
          </p:cNvSpPr>
          <p:nvPr/>
        </p:nvSpPr>
        <p:spPr bwMode="auto">
          <a:xfrm>
            <a:off x="1340857"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2.50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8" name="Rectangle 36">
            <a:extLst>
              <a:ext uri="{FF2B5EF4-FFF2-40B4-BE49-F238E27FC236}">
                <a16:creationId xmlns:a16="http://schemas.microsoft.com/office/drawing/2014/main" id="{033AD4F4-4015-44AA-971F-2550A1C7D62B}"/>
              </a:ext>
            </a:extLst>
          </p:cNvPr>
          <p:cNvSpPr>
            <a:spLocks noChangeArrowheads="1"/>
          </p:cNvSpPr>
          <p:nvPr/>
        </p:nvSpPr>
        <p:spPr bwMode="auto">
          <a:xfrm>
            <a:off x="1902832"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3.00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1E7DAFE4-A228-48B7-9D6B-629AB5C00410}"/>
              </a:ext>
            </a:extLst>
          </p:cNvPr>
          <p:cNvSpPr>
            <a:spLocks noChangeArrowheads="1"/>
          </p:cNvSpPr>
          <p:nvPr/>
        </p:nvSpPr>
        <p:spPr bwMode="auto">
          <a:xfrm>
            <a:off x="2464807"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3.50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F7FE6357-2996-4B89-9082-B6958333B76F}"/>
              </a:ext>
            </a:extLst>
          </p:cNvPr>
          <p:cNvSpPr>
            <a:spLocks noChangeArrowheads="1"/>
          </p:cNvSpPr>
          <p:nvPr/>
        </p:nvSpPr>
        <p:spPr bwMode="auto">
          <a:xfrm>
            <a:off x="3026782"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4.00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8FD832A0-0860-4DB1-AD4D-0E57D80E0FD3}"/>
              </a:ext>
            </a:extLst>
          </p:cNvPr>
          <p:cNvSpPr>
            <a:spLocks noChangeArrowheads="1"/>
          </p:cNvSpPr>
          <p:nvPr/>
        </p:nvSpPr>
        <p:spPr bwMode="auto">
          <a:xfrm>
            <a:off x="3590344"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4.50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29BBE99F-DF0D-4229-B839-FCABB0F980E2}"/>
              </a:ext>
            </a:extLst>
          </p:cNvPr>
          <p:cNvSpPr>
            <a:spLocks noChangeArrowheads="1"/>
          </p:cNvSpPr>
          <p:nvPr/>
        </p:nvSpPr>
        <p:spPr bwMode="auto">
          <a:xfrm>
            <a:off x="4152319"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5.00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3" name="Rectangle 41">
            <a:extLst>
              <a:ext uri="{FF2B5EF4-FFF2-40B4-BE49-F238E27FC236}">
                <a16:creationId xmlns:a16="http://schemas.microsoft.com/office/drawing/2014/main" id="{473CCD7B-ED6A-4111-BFC4-3088085A1DE5}"/>
              </a:ext>
            </a:extLst>
          </p:cNvPr>
          <p:cNvSpPr>
            <a:spLocks noChangeArrowheads="1"/>
          </p:cNvSpPr>
          <p:nvPr/>
        </p:nvSpPr>
        <p:spPr bwMode="auto">
          <a:xfrm>
            <a:off x="4714294"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5.50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5" name="Szövegdoboz 44">
            <a:extLst>
              <a:ext uri="{FF2B5EF4-FFF2-40B4-BE49-F238E27FC236}">
                <a16:creationId xmlns:a16="http://schemas.microsoft.com/office/drawing/2014/main" id="{7B2E1909-9978-49E4-94EA-5D04D3BB9F0D}"/>
              </a:ext>
            </a:extLst>
          </p:cNvPr>
          <p:cNvSpPr txBox="1"/>
          <p:nvPr/>
        </p:nvSpPr>
        <p:spPr>
          <a:xfrm>
            <a:off x="4253342" y="6250116"/>
            <a:ext cx="955711" cy="369332"/>
          </a:xfrm>
          <a:prstGeom prst="rect">
            <a:avLst/>
          </a:prstGeom>
          <a:noFill/>
        </p:spPr>
        <p:txBody>
          <a:bodyPr wrap="none" rtlCol="0">
            <a:spAutoFit/>
          </a:bodyPr>
          <a:lstStyle/>
          <a:p>
            <a:r>
              <a:rPr lang="hu-HU" dirty="0" smtClean="0"/>
              <a:t>pH</a:t>
            </a:r>
            <a:r>
              <a:rPr lang="hu-HU" baseline="-25000" dirty="0" smtClean="0"/>
              <a:t>(simple)</a:t>
            </a:r>
            <a:endParaRPr lang="hu-HU" baseline="-25000" dirty="0"/>
          </a:p>
        </p:txBody>
      </p:sp>
      <p:sp>
        <p:nvSpPr>
          <p:cNvPr id="46" name="Szövegdoboz 45">
            <a:extLst>
              <a:ext uri="{FF2B5EF4-FFF2-40B4-BE49-F238E27FC236}">
                <a16:creationId xmlns:a16="http://schemas.microsoft.com/office/drawing/2014/main" id="{624AE420-0762-42F3-8D08-B7E596705354}"/>
              </a:ext>
            </a:extLst>
          </p:cNvPr>
          <p:cNvSpPr txBox="1"/>
          <p:nvPr/>
        </p:nvSpPr>
        <p:spPr>
          <a:xfrm>
            <a:off x="221669" y="3228117"/>
            <a:ext cx="1752211" cy="369332"/>
          </a:xfrm>
          <a:prstGeom prst="rect">
            <a:avLst/>
          </a:prstGeom>
          <a:noFill/>
        </p:spPr>
        <p:txBody>
          <a:bodyPr wrap="none" rtlCol="0">
            <a:spAutoFit/>
          </a:bodyPr>
          <a:lstStyle/>
          <a:p>
            <a:r>
              <a:rPr lang="hu-HU" dirty="0"/>
              <a:t>pH vagy </a:t>
            </a:r>
            <a:r>
              <a:rPr lang="hu-HU" dirty="0" smtClean="0"/>
              <a:t>pH</a:t>
            </a:r>
            <a:r>
              <a:rPr lang="hu-HU" baseline="-25000" dirty="0" smtClean="0"/>
              <a:t>(simple)</a:t>
            </a:r>
            <a:endParaRPr lang="hu-HU" baseline="-25000" dirty="0"/>
          </a:p>
        </p:txBody>
      </p:sp>
      <p:grpSp>
        <p:nvGrpSpPr>
          <p:cNvPr id="48" name="Csoportba foglalás 47">
            <a:extLst>
              <a:ext uri="{FF2B5EF4-FFF2-40B4-BE49-F238E27FC236}">
                <a16:creationId xmlns:a16="http://schemas.microsoft.com/office/drawing/2014/main" id="{2A0E46BC-C74B-4180-A4EA-E17CB16F3087}"/>
              </a:ext>
            </a:extLst>
          </p:cNvPr>
          <p:cNvGrpSpPr/>
          <p:nvPr/>
        </p:nvGrpSpPr>
        <p:grpSpPr>
          <a:xfrm>
            <a:off x="3796142" y="3228115"/>
            <a:ext cx="1856598" cy="2918645"/>
            <a:chOff x="3796142" y="3228115"/>
            <a:chExt cx="1856598" cy="2918645"/>
          </a:xfrm>
        </p:grpSpPr>
        <p:sp>
          <p:nvSpPr>
            <p:cNvPr id="17" name="Rectangle 15">
              <a:extLst>
                <a:ext uri="{FF2B5EF4-FFF2-40B4-BE49-F238E27FC236}">
                  <a16:creationId xmlns:a16="http://schemas.microsoft.com/office/drawing/2014/main" id="{1C143710-BE0E-4261-9B6D-74B50D8A8E25}"/>
                </a:ext>
              </a:extLst>
            </p:cNvPr>
            <p:cNvSpPr>
              <a:spLocks noChangeArrowheads="1"/>
            </p:cNvSpPr>
            <p:nvPr/>
          </p:nvSpPr>
          <p:spPr bwMode="auto">
            <a:xfrm>
              <a:off x="4931782" y="6008261"/>
              <a:ext cx="2372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a:ln>
                    <a:noFill/>
                  </a:ln>
                  <a:solidFill>
                    <a:srgbClr val="595959"/>
                  </a:solidFill>
                  <a:effectLst/>
                  <a:latin typeface="Calibri" panose="020F0502020204030204" pitchFamily="34" charset="0"/>
                </a:rPr>
                <a:t>-</a:t>
              </a:r>
              <a:r>
                <a:rPr kumimoji="0" lang="hu-HU" altLang="hu-HU" sz="900" b="0" i="0" u="none" strike="noStrike" cap="none" normalizeH="0" baseline="0" dirty="0" smtClean="0">
                  <a:ln>
                    <a:noFill/>
                  </a:ln>
                  <a:solidFill>
                    <a:srgbClr val="595959"/>
                  </a:solidFill>
                  <a:effectLst/>
                  <a:latin typeface="Calibri" panose="020F0502020204030204" pitchFamily="34" charset="0"/>
                </a:rPr>
                <a:t>0.10</a:t>
              </a:r>
              <a:endParaRPr kumimoji="0" lang="hu-HU" altLang="hu-HU" sz="900" b="0" i="0" u="none" strike="noStrike" cap="none" normalizeH="0" baseline="0" dirty="0">
                <a:ln>
                  <a:noFill/>
                </a:ln>
                <a:solidFill>
                  <a:schemeClr val="tx1"/>
                </a:solidFill>
                <a:effectLst/>
              </a:endParaRPr>
            </a:p>
          </p:txBody>
        </p:sp>
        <p:sp>
          <p:nvSpPr>
            <p:cNvPr id="18" name="Rectangle 16">
              <a:extLst>
                <a:ext uri="{FF2B5EF4-FFF2-40B4-BE49-F238E27FC236}">
                  <a16:creationId xmlns:a16="http://schemas.microsoft.com/office/drawing/2014/main" id="{214E7083-CD03-4348-A921-8FDE4A487C9A}"/>
                </a:ext>
              </a:extLst>
            </p:cNvPr>
            <p:cNvSpPr>
              <a:spLocks noChangeArrowheads="1"/>
            </p:cNvSpPr>
            <p:nvPr/>
          </p:nvSpPr>
          <p:spPr bwMode="auto">
            <a:xfrm>
              <a:off x="4931782" y="572886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9" name="Rectangle 17">
              <a:extLst>
                <a:ext uri="{FF2B5EF4-FFF2-40B4-BE49-F238E27FC236}">
                  <a16:creationId xmlns:a16="http://schemas.microsoft.com/office/drawing/2014/main" id="{BC7EF757-DD0F-4DD6-A83F-99B6A16311A3}"/>
                </a:ext>
              </a:extLst>
            </p:cNvPr>
            <p:cNvSpPr>
              <a:spLocks noChangeArrowheads="1"/>
            </p:cNvSpPr>
            <p:nvPr/>
          </p:nvSpPr>
          <p:spPr bwMode="auto">
            <a:xfrm>
              <a:off x="4931782" y="5444698"/>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0.10</a:t>
              </a:r>
              <a:endParaRPr kumimoji="0" lang="hu-HU" altLang="hu-HU" sz="900" b="0" i="0" u="none" strike="noStrike" cap="none" normalizeH="0" baseline="0" dirty="0">
                <a:ln>
                  <a:noFill/>
                </a:ln>
                <a:solidFill>
                  <a:schemeClr val="tx1"/>
                </a:solidFill>
                <a:effectLst/>
              </a:endParaRPr>
            </a:p>
          </p:txBody>
        </p:sp>
        <p:sp>
          <p:nvSpPr>
            <p:cNvPr id="20" name="Rectangle 18">
              <a:extLst>
                <a:ext uri="{FF2B5EF4-FFF2-40B4-BE49-F238E27FC236}">
                  <a16:creationId xmlns:a16="http://schemas.microsoft.com/office/drawing/2014/main" id="{9ADD724A-A702-4900-A7F1-94F501BD0307}"/>
                </a:ext>
              </a:extLst>
            </p:cNvPr>
            <p:cNvSpPr>
              <a:spLocks noChangeArrowheads="1"/>
            </p:cNvSpPr>
            <p:nvPr/>
          </p:nvSpPr>
          <p:spPr bwMode="auto">
            <a:xfrm>
              <a:off x="4931782" y="5165298"/>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0.20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7A4E62E7-5EC4-47F2-B822-DF50A7E942A8}"/>
                </a:ext>
              </a:extLst>
            </p:cNvPr>
            <p:cNvSpPr>
              <a:spLocks noChangeArrowheads="1"/>
            </p:cNvSpPr>
            <p:nvPr/>
          </p:nvSpPr>
          <p:spPr bwMode="auto">
            <a:xfrm>
              <a:off x="4931782" y="4882723"/>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0.30</a:t>
              </a:r>
              <a:endParaRPr kumimoji="0" lang="hu-HU" altLang="hu-HU" sz="900" b="0" i="0" u="none" strike="noStrike" cap="none" normalizeH="0" baseline="0" dirty="0">
                <a:ln>
                  <a:noFill/>
                </a:ln>
                <a:solidFill>
                  <a:schemeClr val="tx1"/>
                </a:solidFill>
                <a:effectLst/>
              </a:endParaRPr>
            </a:p>
          </p:txBody>
        </p:sp>
        <p:sp>
          <p:nvSpPr>
            <p:cNvPr id="22" name="Rectangle 20">
              <a:extLst>
                <a:ext uri="{FF2B5EF4-FFF2-40B4-BE49-F238E27FC236}">
                  <a16:creationId xmlns:a16="http://schemas.microsoft.com/office/drawing/2014/main" id="{4752577E-A0A8-4A9F-B293-A35BF405CD70}"/>
                </a:ext>
              </a:extLst>
            </p:cNvPr>
            <p:cNvSpPr>
              <a:spLocks noChangeArrowheads="1"/>
            </p:cNvSpPr>
            <p:nvPr/>
          </p:nvSpPr>
          <p:spPr bwMode="auto">
            <a:xfrm>
              <a:off x="4931782" y="4601736"/>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0.40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0EE0B580-EAF1-4D7D-81C1-7487FCFEEAF8}"/>
                </a:ext>
              </a:extLst>
            </p:cNvPr>
            <p:cNvSpPr>
              <a:spLocks noChangeArrowheads="1"/>
            </p:cNvSpPr>
            <p:nvPr/>
          </p:nvSpPr>
          <p:spPr bwMode="auto">
            <a:xfrm>
              <a:off x="4931782" y="431916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0.50</a:t>
              </a:r>
              <a:endParaRPr kumimoji="0" lang="hu-HU" altLang="hu-HU" sz="900" b="0" i="0" u="none" strike="noStrike" cap="none" normalizeH="0" baseline="0" dirty="0">
                <a:ln>
                  <a:noFill/>
                </a:ln>
                <a:solidFill>
                  <a:schemeClr val="tx1"/>
                </a:solidFill>
                <a:effectLst/>
              </a:endParaRPr>
            </a:p>
          </p:txBody>
        </p:sp>
        <p:sp>
          <p:nvSpPr>
            <p:cNvPr id="24" name="Rectangle 22">
              <a:extLst>
                <a:ext uri="{FF2B5EF4-FFF2-40B4-BE49-F238E27FC236}">
                  <a16:creationId xmlns:a16="http://schemas.microsoft.com/office/drawing/2014/main" id="{EA010FBF-D724-4113-81F7-7ED7972EAD80}"/>
                </a:ext>
              </a:extLst>
            </p:cNvPr>
            <p:cNvSpPr>
              <a:spLocks noChangeArrowheads="1"/>
            </p:cNvSpPr>
            <p:nvPr/>
          </p:nvSpPr>
          <p:spPr bwMode="auto">
            <a:xfrm>
              <a:off x="4931782" y="4038173"/>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0.60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F1AA3527-79BE-4C5A-B44E-FFCA1AF727F8}"/>
                </a:ext>
              </a:extLst>
            </p:cNvPr>
            <p:cNvSpPr>
              <a:spLocks noChangeArrowheads="1"/>
            </p:cNvSpPr>
            <p:nvPr/>
          </p:nvSpPr>
          <p:spPr bwMode="auto">
            <a:xfrm>
              <a:off x="4931782" y="3755598"/>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0.70</a:t>
              </a:r>
              <a:endParaRPr kumimoji="0" lang="hu-HU" altLang="hu-HU" sz="900" b="0" i="0" u="none" strike="noStrike" cap="none" normalizeH="0" baseline="0" dirty="0">
                <a:ln>
                  <a:noFill/>
                </a:ln>
                <a:solidFill>
                  <a:schemeClr val="tx1"/>
                </a:solidFill>
                <a:effectLst/>
              </a:endParaRPr>
            </a:p>
          </p:txBody>
        </p:sp>
        <p:sp>
          <p:nvSpPr>
            <p:cNvPr id="47" name="Szövegdoboz 46">
              <a:extLst>
                <a:ext uri="{FF2B5EF4-FFF2-40B4-BE49-F238E27FC236}">
                  <a16:creationId xmlns:a16="http://schemas.microsoft.com/office/drawing/2014/main" id="{FE3DC746-E3D8-463D-A7F1-92E75F0D1B40}"/>
                </a:ext>
              </a:extLst>
            </p:cNvPr>
            <p:cNvSpPr txBox="1"/>
            <p:nvPr/>
          </p:nvSpPr>
          <p:spPr>
            <a:xfrm>
              <a:off x="3796142" y="3228115"/>
              <a:ext cx="1856598" cy="369332"/>
            </a:xfrm>
            <a:prstGeom prst="rect">
              <a:avLst/>
            </a:prstGeom>
            <a:noFill/>
          </p:spPr>
          <p:txBody>
            <a:bodyPr wrap="none" rtlCol="0">
              <a:spAutoFit/>
            </a:bodyPr>
            <a:lstStyle/>
            <a:p>
              <a:r>
                <a:rPr lang="el-GR" dirty="0"/>
                <a:t>Δ</a:t>
              </a:r>
              <a:r>
                <a:rPr lang="hu-HU" dirty="0"/>
                <a:t>pH =</a:t>
              </a:r>
              <a:r>
                <a:rPr lang="hu-HU" dirty="0" smtClean="0"/>
                <a:t>pH-pH</a:t>
              </a:r>
              <a:r>
                <a:rPr lang="hu-HU" baseline="-25000" dirty="0" smtClean="0"/>
                <a:t>(simple)</a:t>
              </a:r>
              <a:endParaRPr lang="hu-HU" baseline="-25000" dirty="0"/>
            </a:p>
          </p:txBody>
        </p:sp>
      </p:grpSp>
      <p:grpSp>
        <p:nvGrpSpPr>
          <p:cNvPr id="49" name="Csoportba foglalás 48">
            <a:extLst>
              <a:ext uri="{FF2B5EF4-FFF2-40B4-BE49-F238E27FC236}">
                <a16:creationId xmlns:a16="http://schemas.microsoft.com/office/drawing/2014/main" id="{26F1354B-3555-4850-8CF4-F36AC2F60765}"/>
              </a:ext>
            </a:extLst>
          </p:cNvPr>
          <p:cNvGrpSpPr/>
          <p:nvPr/>
        </p:nvGrpSpPr>
        <p:grpSpPr>
          <a:xfrm>
            <a:off x="3841767" y="5407166"/>
            <a:ext cx="539646" cy="542144"/>
            <a:chOff x="8109679" y="4467069"/>
            <a:chExt cx="539646" cy="542144"/>
          </a:xfrm>
        </p:grpSpPr>
        <p:cxnSp>
          <p:nvCxnSpPr>
            <p:cNvPr id="50" name="Egyenes összekötő nyíllal 49">
              <a:extLst>
                <a:ext uri="{FF2B5EF4-FFF2-40B4-BE49-F238E27FC236}">
                  <a16:creationId xmlns:a16="http://schemas.microsoft.com/office/drawing/2014/main" id="{FF9FA7D8-5F0F-4530-B01F-0361F27BC5F2}"/>
                </a:ext>
              </a:extLst>
            </p:cNvPr>
            <p:cNvCxnSpPr/>
            <p:nvPr/>
          </p:nvCxnSpPr>
          <p:spPr>
            <a:xfrm>
              <a:off x="8109679" y="4467069"/>
              <a:ext cx="539646" cy="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1" name="Egyenes összekötő nyíllal 50">
              <a:extLst>
                <a:ext uri="{FF2B5EF4-FFF2-40B4-BE49-F238E27FC236}">
                  <a16:creationId xmlns:a16="http://schemas.microsoft.com/office/drawing/2014/main" id="{E2A0AB55-0024-4DD7-927B-FAC683459E63}"/>
                </a:ext>
              </a:extLst>
            </p:cNvPr>
            <p:cNvCxnSpPr>
              <a:cxnSpLocks/>
            </p:cNvCxnSpPr>
            <p:nvPr/>
          </p:nvCxnSpPr>
          <p:spPr>
            <a:xfrm rot="5400000">
              <a:off x="7857345" y="4739390"/>
              <a:ext cx="539646" cy="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52"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707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3829" y="1636942"/>
            <a:ext cx="11567885" cy="1280429"/>
          </a:xfrm>
        </p:spPr>
        <p:txBody>
          <a:bodyPr/>
          <a:lstStyle/>
          <a:p>
            <a:r>
              <a:rPr lang="hu-HU" dirty="0" smtClean="0">
                <a:latin typeface="Times New Roman" panose="02020603050405020304" pitchFamily="18" charset="0"/>
                <a:cs typeface="Times New Roman" panose="02020603050405020304" pitchFamily="18" charset="0"/>
              </a:rPr>
              <a:t>The pH of an ammonia, a weak base, solution with </a:t>
            </a:r>
            <a:r>
              <a:rPr lang="hu-HU" i="1" dirty="0">
                <a:latin typeface="Times New Roman" panose="02020603050405020304" pitchFamily="18" charset="0"/>
                <a:cs typeface="Times New Roman" panose="02020603050405020304" pitchFamily="18" charset="0"/>
              </a:rPr>
              <a:t>c</a:t>
            </a:r>
            <a:r>
              <a:rPr lang="hu-HU" i="1" baseline="-25000" dirty="0">
                <a:latin typeface="Times New Roman" panose="02020603050405020304" pitchFamily="18" charset="0"/>
                <a:cs typeface="Times New Roman" panose="02020603050405020304" pitchFamily="18" charset="0"/>
              </a:rPr>
              <a:t>o</a:t>
            </a:r>
            <a:r>
              <a:rPr lang="hu-HU" i="1" dirty="0">
                <a:latin typeface="Times New Roman" panose="02020603050405020304" pitchFamily="18" charset="0"/>
                <a:cs typeface="Times New Roman" panose="02020603050405020304" pitchFamily="18" charset="0"/>
              </a:rPr>
              <a:t>=1·10</a:t>
            </a:r>
            <a:r>
              <a:rPr lang="hu-HU" i="1" baseline="30000" dirty="0">
                <a:latin typeface="Times New Roman" panose="02020603050405020304" pitchFamily="18" charset="0"/>
                <a:cs typeface="Times New Roman" panose="02020603050405020304" pitchFamily="18" charset="0"/>
              </a:rPr>
              <a:t>-4</a:t>
            </a:r>
            <a:r>
              <a:rPr lang="hu-HU" i="1"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mol/dm</a:t>
            </a:r>
            <a:r>
              <a:rPr lang="hu-HU" i="1"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4A22CFB5-21C0-440F-AEC7-BFFC778F454A}"/>
                  </a:ext>
                </a:extLst>
              </p:cNvPr>
              <p:cNvSpPr txBox="1"/>
              <p:nvPr/>
            </p:nvSpPr>
            <p:spPr>
              <a:xfrm>
                <a:off x="3581799" y="2104576"/>
                <a:ext cx="7153176" cy="43255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𝑁𝐻</m:t>
                          </m:r>
                        </m:e>
                        <m:sub>
                          <m:r>
                            <a:rPr lang="hu-HU" sz="2400" b="0" i="1" smtClean="0">
                              <a:latin typeface="Cambria Math" panose="02040503050406030204" pitchFamily="18" charset="0"/>
                            </a:rPr>
                            <m:t>3(</m:t>
                          </m:r>
                          <m:r>
                            <a:rPr lang="hu-HU" sz="2400" b="0" i="1" smtClean="0">
                              <a:latin typeface="Cambria Math" panose="02040503050406030204" pitchFamily="18" charset="0"/>
                            </a:rPr>
                            <m:t>𝑔</m:t>
                          </m:r>
                          <m:r>
                            <a:rPr lang="hu-HU" sz="2400" b="0" i="1" smtClean="0">
                              <a:latin typeface="Cambria Math" panose="02040503050406030204" pitchFamily="18" charset="0"/>
                            </a:rPr>
                            <m:t>)</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𝐻</m:t>
                          </m:r>
                        </m:e>
                        <m:sub>
                          <m:r>
                            <a:rPr lang="hu-HU" sz="2400" b="0" i="1" smtClean="0">
                              <a:latin typeface="Cambria Math" panose="02040503050406030204" pitchFamily="18" charset="0"/>
                            </a:rPr>
                            <m:t>2</m:t>
                          </m:r>
                        </m:sub>
                      </m:sSub>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𝑂</m:t>
                          </m:r>
                        </m:e>
                        <m:sub>
                          <m:r>
                            <a:rPr lang="hu-HU" sz="2400" b="0" i="1" smtClean="0">
                              <a:latin typeface="Cambria Math" panose="02040503050406030204" pitchFamily="18" charset="0"/>
                            </a:rPr>
                            <m:t>(</m:t>
                          </m:r>
                          <m:r>
                            <a:rPr lang="hu-HU" sz="2400" b="0" i="1" smtClean="0">
                              <a:latin typeface="Cambria Math" panose="02040503050406030204" pitchFamily="18" charset="0"/>
                            </a:rPr>
                            <m:t>𝑙</m:t>
                          </m:r>
                          <m:r>
                            <a:rPr lang="hu-HU" sz="2400" b="0" i="1" smtClean="0">
                              <a:latin typeface="Cambria Math" panose="02040503050406030204" pitchFamily="18" charset="0"/>
                            </a:rPr>
                            <m:t>)</m:t>
                          </m:r>
                        </m:sub>
                      </m:sSub>
                      <m:r>
                        <a:rPr lang="hu-HU" sz="2400" i="1">
                          <a:latin typeface="Cambria Math" panose="02040503050406030204" pitchFamily="18" charset="0"/>
                          <a:ea typeface="Cambria Math" panose="02040503050406030204" pitchFamily="18" charset="0"/>
                        </a:rPr>
                        <m:t>⇌</m:t>
                      </m:r>
                      <m:sSubSup>
                        <m:sSubSupPr>
                          <m:ctrlPr>
                            <a:rPr lang="hu-HU" sz="2400" i="1" smtClean="0">
                              <a:latin typeface="Cambria Math" panose="02040503050406030204" pitchFamily="18" charset="0"/>
                              <a:ea typeface="Cambria Math" panose="02040503050406030204" pitchFamily="18" charset="0"/>
                            </a:rPr>
                          </m:ctrlPr>
                        </m:sSubSupPr>
                        <m:e>
                          <m:r>
                            <a:rPr lang="hu-HU" sz="2400" b="0" i="1" smtClean="0">
                              <a:latin typeface="Cambria Math" panose="02040503050406030204" pitchFamily="18" charset="0"/>
                              <a:ea typeface="Cambria Math" panose="02040503050406030204" pitchFamily="18" charset="0"/>
                            </a:rPr>
                            <m:t>𝑁𝐻</m:t>
                          </m:r>
                        </m:e>
                        <m:sub>
                          <m:r>
                            <a:rPr lang="hu-HU" sz="2400" b="0" i="1" smtClean="0">
                              <a:latin typeface="Cambria Math" panose="02040503050406030204" pitchFamily="18" charset="0"/>
                              <a:ea typeface="Cambria Math" panose="02040503050406030204" pitchFamily="18" charset="0"/>
                            </a:rPr>
                            <m:t>4(</m:t>
                          </m:r>
                          <m:r>
                            <a:rPr lang="hu-HU" sz="2400" b="0" i="1" smtClean="0">
                              <a:latin typeface="Cambria Math" panose="02040503050406030204" pitchFamily="18" charset="0"/>
                              <a:ea typeface="Cambria Math" panose="02040503050406030204" pitchFamily="18" charset="0"/>
                            </a:rPr>
                            <m:t>𝑎𝑞</m:t>
                          </m:r>
                          <m:r>
                            <a:rPr lang="hu-HU" sz="2400" b="0" i="1" smtClean="0">
                              <a:latin typeface="Cambria Math" panose="02040503050406030204" pitchFamily="18" charset="0"/>
                              <a:ea typeface="Cambria Math" panose="02040503050406030204" pitchFamily="18" charset="0"/>
                            </a:rPr>
                            <m:t>)</m:t>
                          </m:r>
                        </m:sub>
                        <m:sup>
                          <m:r>
                            <a:rPr lang="hu-HU" sz="2400" b="0" i="1" smtClean="0">
                              <a:latin typeface="Cambria Math" panose="02040503050406030204" pitchFamily="18" charset="0"/>
                              <a:ea typeface="Cambria Math" panose="02040503050406030204" pitchFamily="18" charset="0"/>
                            </a:rPr>
                            <m:t>+</m:t>
                          </m:r>
                        </m:sup>
                      </m:sSubSup>
                      <m:r>
                        <a:rPr lang="hu-HU" sz="2400" b="0" i="1" smtClean="0">
                          <a:latin typeface="Cambria Math" panose="02040503050406030204" pitchFamily="18" charset="0"/>
                          <a:ea typeface="Cambria Math" panose="02040503050406030204" pitchFamily="18" charset="0"/>
                        </a:rPr>
                        <m:t>+</m:t>
                      </m:r>
                      <m:sSubSup>
                        <m:sSubSupPr>
                          <m:ctrlPr>
                            <a:rPr lang="hu-HU" sz="2400" b="0" i="1" smtClean="0">
                              <a:latin typeface="Cambria Math" panose="02040503050406030204" pitchFamily="18" charset="0"/>
                              <a:ea typeface="Cambria Math" panose="02040503050406030204" pitchFamily="18" charset="0"/>
                            </a:rPr>
                          </m:ctrlPr>
                        </m:sSubSupPr>
                        <m:e>
                          <m:r>
                            <a:rPr lang="hu-HU" sz="2400" b="0" i="1" smtClean="0">
                              <a:latin typeface="Cambria Math" panose="02040503050406030204" pitchFamily="18" charset="0"/>
                              <a:ea typeface="Cambria Math" panose="02040503050406030204" pitchFamily="18" charset="0"/>
                            </a:rPr>
                            <m:t>𝑂𝐻</m:t>
                          </m:r>
                        </m:e>
                        <m:sub>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𝑎𝑞</m:t>
                          </m:r>
                          <m:r>
                            <a:rPr lang="hu-HU" sz="2400" b="0" i="1" smtClean="0">
                              <a:latin typeface="Cambria Math" panose="02040503050406030204" pitchFamily="18" charset="0"/>
                              <a:ea typeface="Cambria Math" panose="02040503050406030204" pitchFamily="18" charset="0"/>
                            </a:rPr>
                            <m:t>)</m:t>
                          </m:r>
                        </m:sub>
                        <m:sup>
                          <m:r>
                            <a:rPr lang="hu-HU" sz="2400" b="0" i="1" smtClean="0">
                              <a:latin typeface="Cambria Math" panose="02040503050406030204" pitchFamily="18" charset="0"/>
                              <a:ea typeface="Cambria Math" panose="02040503050406030204" pitchFamily="18" charset="0"/>
                            </a:rPr>
                            <m:t>−</m:t>
                          </m:r>
                        </m:sup>
                      </m:sSubSup>
                      <m:r>
                        <a:rPr lang="hu-HU" sz="2400" b="0" i="1" smtClean="0">
                          <a:latin typeface="Cambria Math" panose="02040503050406030204" pitchFamily="18" charset="0"/>
                          <a:ea typeface="Cambria Math" panose="02040503050406030204" pitchFamily="18" charset="0"/>
                        </a:rPr>
                        <m:t>  </m:t>
                      </m:r>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𝐾</m:t>
                          </m:r>
                        </m:e>
                        <m:sub>
                          <m:r>
                            <a:rPr lang="hu-HU" sz="2400" b="0" i="1" smtClean="0">
                              <a:latin typeface="Cambria Math" panose="02040503050406030204" pitchFamily="18" charset="0"/>
                              <a:ea typeface="Cambria Math" panose="02040503050406030204" pitchFamily="18" charset="0"/>
                            </a:rPr>
                            <m:t>𝑏</m:t>
                          </m:r>
                        </m:sub>
                      </m:sSub>
                      <m:r>
                        <a:rPr lang="hu-HU" sz="2400" b="0" i="1" smtClean="0">
                          <a:latin typeface="Cambria Math" panose="02040503050406030204" pitchFamily="18" charset="0"/>
                          <a:ea typeface="Cambria Math" panose="02040503050406030204" pitchFamily="18" charset="0"/>
                        </a:rPr>
                        <m:t>=1.8∙</m:t>
                      </m:r>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10</m:t>
                          </m:r>
                        </m:e>
                        <m:sup>
                          <m:r>
                            <a:rPr lang="hu-HU" sz="2400" b="0" i="1" smtClean="0">
                              <a:latin typeface="Cambria Math" panose="02040503050406030204" pitchFamily="18" charset="0"/>
                              <a:ea typeface="Cambria Math" panose="02040503050406030204" pitchFamily="18" charset="0"/>
                            </a:rPr>
                            <m:t>−5</m:t>
                          </m:r>
                        </m:sup>
                      </m:sSup>
                    </m:oMath>
                  </m:oMathPara>
                </a14:m>
                <a:endParaRPr lang="hu-HU" sz="2400" dirty="0"/>
              </a:p>
            </p:txBody>
          </p:sp>
        </mc:Choice>
        <mc:Fallback xmlns="">
          <p:sp>
            <p:nvSpPr>
              <p:cNvPr id="4" name="Szövegdoboz 3">
                <a:extLst>
                  <a:ext uri="{FF2B5EF4-FFF2-40B4-BE49-F238E27FC236}">
                    <a16:creationId xmlns:a16="http://schemas.microsoft.com/office/drawing/2014/main" id="{4A22CFB5-21C0-440F-AEC7-BFFC778F454A}"/>
                  </a:ext>
                </a:extLst>
              </p:cNvPr>
              <p:cNvSpPr txBox="1">
                <a:spLocks noRot="1" noChangeAspect="1" noMove="1" noResize="1" noEditPoints="1" noAdjustHandles="1" noChangeArrowheads="1" noChangeShapeType="1" noTextEdit="1"/>
              </p:cNvSpPr>
              <p:nvPr/>
            </p:nvSpPr>
            <p:spPr>
              <a:xfrm>
                <a:off x="3581799" y="2104576"/>
                <a:ext cx="7153176" cy="432554"/>
              </a:xfrm>
              <a:prstGeom prst="rect">
                <a:avLst/>
              </a:prstGeom>
              <a:blipFill>
                <a:blip r:embed="rId3"/>
                <a:stretch>
                  <a:fillRect b="-253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9EEF2921-52C8-4AF2-9002-8B22ECFA23CC}"/>
                  </a:ext>
                </a:extLst>
              </p:cNvPr>
              <p:cNvSpPr txBox="1"/>
              <p:nvPr/>
            </p:nvSpPr>
            <p:spPr>
              <a:xfrm>
                <a:off x="1821540" y="2728687"/>
                <a:ext cx="2811604" cy="7976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𝑏</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Sup>
                                <m:sSubSupPr>
                                  <m:ctrlPr>
                                    <a:rPr lang="hu-HU" sz="2400" b="0" i="1" smtClean="0">
                                      <a:latin typeface="Cambria Math" panose="02040503050406030204" pitchFamily="18" charset="0"/>
                                    </a:rPr>
                                  </m:ctrlPr>
                                </m:sSubSupPr>
                                <m:e>
                                  <m:r>
                                    <a:rPr lang="hu-HU" sz="2400" b="0" i="1" smtClean="0">
                                      <a:latin typeface="Cambria Math" panose="02040503050406030204" pitchFamily="18" charset="0"/>
                                    </a:rPr>
                                    <m:t>𝑁𝐻</m:t>
                                  </m:r>
                                </m:e>
                                <m:sub>
                                  <m:r>
                                    <a:rPr lang="hu-HU" sz="2400" b="0" i="1" smtClean="0">
                                      <a:latin typeface="Cambria Math" panose="02040503050406030204" pitchFamily="18" charset="0"/>
                                    </a:rPr>
                                    <m:t>4</m:t>
                                  </m:r>
                                </m:sub>
                                <m:sup>
                                  <m:r>
                                    <a:rPr lang="hu-HU" sz="2400" b="0" i="1" smtClean="0">
                                      <a:latin typeface="Cambria Math" panose="02040503050406030204" pitchFamily="18" charset="0"/>
                                    </a:rPr>
                                    <m:t>+</m:t>
                                  </m:r>
                                </m:sup>
                              </m:sSubSup>
                            </m:e>
                          </m:d>
                          <m:r>
                            <a:rPr lang="hu-HU" sz="2400" b="0" i="1" smtClean="0">
                              <a:latin typeface="Cambria Math" panose="02040503050406030204" pitchFamily="18" charset="0"/>
                              <a:ea typeface="Cambria Math" panose="02040503050406030204" pitchFamily="18" charset="0"/>
                            </a:rPr>
                            <m:t>∙</m:t>
                          </m:r>
                          <m:d>
                            <m:dPr>
                              <m:begChr m:val="["/>
                              <m:endChr m:val="]"/>
                              <m:ctrlPr>
                                <a:rPr lang="hu-HU" sz="2400" b="0" i="1" smtClean="0">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num>
                        <m:den>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b="0" i="1" smtClean="0">
                                      <a:latin typeface="Cambria Math" panose="02040503050406030204" pitchFamily="18" charset="0"/>
                                    </a:rPr>
                                    <m:t>𝑁</m:t>
                                  </m:r>
                                  <m:r>
                                    <a:rPr lang="hu-HU" sz="2400" i="1">
                                      <a:latin typeface="Cambria Math" panose="02040503050406030204" pitchFamily="18" charset="0"/>
                                    </a:rPr>
                                    <m:t>𝐻</m:t>
                                  </m:r>
                                </m:e>
                                <m:sub>
                                  <m:r>
                                    <a:rPr lang="hu-HU" sz="2400" i="1">
                                      <a:latin typeface="Cambria Math" panose="02040503050406030204" pitchFamily="18" charset="0"/>
                                    </a:rPr>
                                    <m:t>3</m:t>
                                  </m:r>
                                </m:sub>
                              </m:sSub>
                            </m:e>
                          </m:d>
                          <m:sSup>
                            <m:sSupPr>
                              <m:ctrlPr>
                                <a:rPr lang="hu-HU" sz="2400" i="1">
                                  <a:latin typeface="Cambria Math" panose="02040503050406030204" pitchFamily="18" charset="0"/>
                                </a:rPr>
                              </m:ctrlPr>
                            </m:sSupPr>
                            <m:e>
                              <m:r>
                                <a:rPr lang="hu-HU" sz="2400" i="1">
                                  <a:latin typeface="Cambria Math" panose="02040503050406030204" pitchFamily="18" charset="0"/>
                                </a:rPr>
                                <m:t>𝑐</m:t>
                              </m:r>
                            </m:e>
                            <m:sup>
                              <m:r>
                                <a:rPr lang="hu-HU" sz="2400" i="1">
                                  <a:latin typeface="Cambria Math" panose="02040503050406030204" pitchFamily="18" charset="0"/>
                                </a:rPr>
                                <m:t>𝑜</m:t>
                              </m:r>
                            </m:sup>
                          </m:sSup>
                        </m:den>
                      </m:f>
                    </m:oMath>
                  </m:oMathPara>
                </a14:m>
                <a:endParaRPr lang="hu-HU" sz="2400" dirty="0"/>
              </a:p>
            </p:txBody>
          </p:sp>
        </mc:Choice>
        <mc:Fallback xmlns="">
          <p:sp>
            <p:nvSpPr>
              <p:cNvPr id="5" name="Szövegdoboz 4">
                <a:extLst>
                  <a:ext uri="{FF2B5EF4-FFF2-40B4-BE49-F238E27FC236}">
                    <a16:creationId xmlns:a16="http://schemas.microsoft.com/office/drawing/2014/main" id="{9EEF2921-52C8-4AF2-9002-8B22ECFA23CC}"/>
                  </a:ext>
                </a:extLst>
              </p:cNvPr>
              <p:cNvSpPr txBox="1">
                <a:spLocks noRot="1" noChangeAspect="1" noMove="1" noResize="1" noEditPoints="1" noAdjustHandles="1" noChangeArrowheads="1" noChangeShapeType="1" noTextEdit="1"/>
              </p:cNvSpPr>
              <p:nvPr/>
            </p:nvSpPr>
            <p:spPr>
              <a:xfrm>
                <a:off x="1821540" y="2728687"/>
                <a:ext cx="2811604" cy="797654"/>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EEC90979-3657-4999-8CA0-37E8B4EE215F}"/>
                  </a:ext>
                </a:extLst>
              </p:cNvPr>
              <p:cNvSpPr txBox="1"/>
              <p:nvPr/>
            </p:nvSpPr>
            <p:spPr>
              <a:xfrm>
                <a:off x="4855461" y="2685142"/>
                <a:ext cx="21538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a:latin typeface="Cambria Math" panose="02040503050406030204" pitchFamily="18" charset="0"/>
                            </a:rPr>
                          </m:ctrlPr>
                        </m:dPr>
                        <m:e>
                          <m:sSubSup>
                            <m:sSubSupPr>
                              <m:ctrlPr>
                                <a:rPr lang="hu-HU" sz="2400" i="1">
                                  <a:latin typeface="Cambria Math" panose="02040503050406030204" pitchFamily="18" charset="0"/>
                                </a:rPr>
                              </m:ctrlPr>
                            </m:sSubSupPr>
                            <m:e>
                              <m:r>
                                <a:rPr lang="hu-HU" sz="2400" i="1">
                                  <a:latin typeface="Cambria Math" panose="02040503050406030204" pitchFamily="18" charset="0"/>
                                </a:rPr>
                                <m:t>𝑁𝐻</m:t>
                              </m:r>
                            </m:e>
                            <m:sub>
                              <m:r>
                                <a:rPr lang="hu-HU" sz="2400" i="1">
                                  <a:latin typeface="Cambria Math" panose="02040503050406030204" pitchFamily="18" charset="0"/>
                                </a:rPr>
                                <m:t>4</m:t>
                              </m:r>
                            </m:sub>
                            <m:sup>
                              <m:r>
                                <a:rPr lang="hu-HU" sz="2400" i="1">
                                  <a:latin typeface="Cambria Math" panose="02040503050406030204" pitchFamily="18" charset="0"/>
                                </a:rPr>
                                <m:t>+</m:t>
                              </m:r>
                            </m:sup>
                          </m:sSubSup>
                        </m:e>
                      </m:d>
                      <m:r>
                        <a:rPr lang="hu-HU" sz="2400" b="0" i="1" smtClean="0">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oMath>
                  </m:oMathPara>
                </a14:m>
                <a:endParaRPr lang="hu-HU" sz="2400" dirty="0"/>
              </a:p>
            </p:txBody>
          </p:sp>
        </mc:Choice>
        <mc:Fallback xmlns="">
          <p:sp>
            <p:nvSpPr>
              <p:cNvPr id="6" name="Szövegdoboz 5">
                <a:extLst>
                  <a:ext uri="{FF2B5EF4-FFF2-40B4-BE49-F238E27FC236}">
                    <a16:creationId xmlns:a16="http://schemas.microsoft.com/office/drawing/2014/main" id="{EEC90979-3657-4999-8CA0-37E8B4EE215F}"/>
                  </a:ext>
                </a:extLst>
              </p:cNvPr>
              <p:cNvSpPr txBox="1">
                <a:spLocks noRot="1" noChangeAspect="1" noMove="1" noResize="1" noEditPoints="1" noAdjustHandles="1" noChangeArrowheads="1" noChangeShapeType="1" noTextEdit="1"/>
              </p:cNvSpPr>
              <p:nvPr/>
            </p:nvSpPr>
            <p:spPr>
              <a:xfrm>
                <a:off x="4855461" y="2685142"/>
                <a:ext cx="2153859" cy="369332"/>
              </a:xfrm>
              <a:prstGeom prst="rect">
                <a:avLst/>
              </a:prstGeom>
              <a:blipFill>
                <a:blip r:embed="rId5"/>
                <a:stretch>
                  <a:fillRect b="-1475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09B19D2C-0825-490A-866C-FC514671E729}"/>
                  </a:ext>
                </a:extLst>
              </p:cNvPr>
              <p:cNvSpPr txBox="1"/>
              <p:nvPr/>
            </p:nvSpPr>
            <p:spPr>
              <a:xfrm>
                <a:off x="4883735" y="3171375"/>
                <a:ext cx="464524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b="0" i="1" smtClean="0">
                                  <a:latin typeface="Cambria Math" panose="02040503050406030204" pitchFamily="18" charset="0"/>
                                </a:rPr>
                                <m:t>𝑁</m:t>
                              </m:r>
                              <m:r>
                                <a:rPr lang="hu-HU" sz="2400" i="1">
                                  <a:latin typeface="Cambria Math" panose="02040503050406030204" pitchFamily="18" charset="0"/>
                                </a:rPr>
                                <m:t>𝐻</m:t>
                              </m:r>
                            </m:e>
                            <m:sub>
                              <m:r>
                                <a:rPr lang="hu-HU" sz="2400" i="1">
                                  <a:latin typeface="Cambria Math" panose="02040503050406030204" pitchFamily="18" charset="0"/>
                                </a:rPr>
                                <m:t>3</m:t>
                              </m:r>
                            </m:sub>
                          </m:sSub>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𝑐</m:t>
                          </m:r>
                        </m:e>
                        <m:sub>
                          <m:r>
                            <a:rPr lang="hu-HU" sz="2400" b="0" i="1" smtClean="0">
                              <a:latin typeface="Cambria Math" panose="02040503050406030204" pitchFamily="18" charset="0"/>
                            </a:rPr>
                            <m:t>𝑜</m:t>
                          </m:r>
                        </m:sub>
                      </m:sSub>
                      <m:r>
                        <a:rPr lang="hu-HU" sz="2400" b="0" i="1" smtClean="0">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bSup>
                            <m:sSubSupPr>
                              <m:ctrlPr>
                                <a:rPr lang="hu-HU" sz="2400" i="1">
                                  <a:latin typeface="Cambria Math" panose="02040503050406030204" pitchFamily="18" charset="0"/>
                                </a:rPr>
                              </m:ctrlPr>
                            </m:sSubSupPr>
                            <m:e>
                              <m:r>
                                <a:rPr lang="hu-HU" sz="2400" i="1">
                                  <a:latin typeface="Cambria Math" panose="02040503050406030204" pitchFamily="18" charset="0"/>
                                </a:rPr>
                                <m:t>𝑁𝐻</m:t>
                              </m:r>
                            </m:e>
                            <m:sub>
                              <m:r>
                                <a:rPr lang="hu-HU" sz="2400" i="1">
                                  <a:latin typeface="Cambria Math" panose="02040503050406030204" pitchFamily="18" charset="0"/>
                                </a:rPr>
                                <m:t>4</m:t>
                              </m:r>
                            </m:sub>
                            <m:sup>
                              <m:r>
                                <a:rPr lang="hu-HU" sz="2400" i="1">
                                  <a:latin typeface="Cambria Math" panose="02040503050406030204" pitchFamily="18" charset="0"/>
                                </a:rPr>
                                <m:t>+</m:t>
                              </m:r>
                            </m:sup>
                          </m:sSubSup>
                        </m:e>
                      </m:d>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r>
                        <a:rPr lang="hu-HU" sz="2400" i="1">
                          <a:latin typeface="Cambria Math" panose="02040503050406030204" pitchFamily="18" charset="0"/>
                        </a:rPr>
                        <m:t>−</m:t>
                      </m:r>
                      <m:d>
                        <m:dPr>
                          <m:begChr m:val="["/>
                          <m:endChr m:val="]"/>
                          <m:ctrlPr>
                            <a:rPr lang="hu-HU" sz="2400" i="1">
                              <a:latin typeface="Cambria Math" panose="02040503050406030204" pitchFamily="18" charset="0"/>
                            </a:rPr>
                          </m:ctrlPr>
                        </m:dPr>
                        <m:e>
                          <m:sSup>
                            <m:sSupPr>
                              <m:ctrlPr>
                                <a:rPr lang="hu-HU" sz="2400" i="1">
                                  <a:latin typeface="Cambria Math" panose="02040503050406030204" pitchFamily="18" charset="0"/>
                                </a:rPr>
                              </m:ctrlPr>
                            </m:sSupPr>
                            <m:e>
                              <m:r>
                                <a:rPr lang="hu-HU" sz="2400" i="1">
                                  <a:latin typeface="Cambria Math" panose="02040503050406030204" pitchFamily="18" charset="0"/>
                                </a:rPr>
                                <m:t>𝑂</m:t>
                              </m:r>
                              <m:r>
                                <a:rPr lang="hu-HU" sz="2400" b="0" i="1" smtClean="0">
                                  <a:latin typeface="Cambria Math" panose="02040503050406030204" pitchFamily="18" charset="0"/>
                                </a:rPr>
                                <m:t>𝐻</m:t>
                              </m:r>
                            </m:e>
                            <m:sup>
                              <m:r>
                                <a:rPr lang="hu-HU" sz="2400" b="0" i="1" smtClean="0">
                                  <a:latin typeface="Cambria Math" panose="02040503050406030204" pitchFamily="18" charset="0"/>
                                </a:rPr>
                                <m:t>−</m:t>
                              </m:r>
                            </m:sup>
                          </m:sSup>
                        </m:e>
                      </m:d>
                    </m:oMath>
                  </m:oMathPara>
                </a14:m>
                <a:endParaRPr lang="hu-HU" sz="2400" dirty="0"/>
              </a:p>
            </p:txBody>
          </p:sp>
        </mc:Choice>
        <mc:Fallback xmlns="">
          <p:sp>
            <p:nvSpPr>
              <p:cNvPr id="7" name="Szövegdoboz 6">
                <a:extLst>
                  <a:ext uri="{FF2B5EF4-FFF2-40B4-BE49-F238E27FC236}">
                    <a16:creationId xmlns:a16="http://schemas.microsoft.com/office/drawing/2014/main" id="{09B19D2C-0825-490A-866C-FC514671E729}"/>
                  </a:ext>
                </a:extLst>
              </p:cNvPr>
              <p:cNvSpPr txBox="1">
                <a:spLocks noRot="1" noChangeAspect="1" noMove="1" noResize="1" noEditPoints="1" noAdjustHandles="1" noChangeArrowheads="1" noChangeShapeType="1" noTextEdit="1"/>
              </p:cNvSpPr>
              <p:nvPr/>
            </p:nvSpPr>
            <p:spPr>
              <a:xfrm>
                <a:off x="4883735" y="3171375"/>
                <a:ext cx="4645246" cy="369332"/>
              </a:xfrm>
              <a:prstGeom prst="rect">
                <a:avLst/>
              </a:prstGeom>
              <a:blipFill>
                <a:blip r:embed="rId6"/>
                <a:stretch>
                  <a:fillRect b="-1475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85D9623A-1494-4195-BBFB-C6BD8E00CDA4}"/>
                  </a:ext>
                </a:extLst>
              </p:cNvPr>
              <p:cNvSpPr txBox="1"/>
              <p:nvPr/>
            </p:nvSpPr>
            <p:spPr>
              <a:xfrm>
                <a:off x="1930398" y="3635829"/>
                <a:ext cx="2703241" cy="7799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𝑏</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num>
                        <m:den>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r>
                            <a:rPr lang="hu-HU" sz="2400" i="1">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den>
                      </m:f>
                    </m:oMath>
                  </m:oMathPara>
                </a14:m>
                <a:endParaRPr lang="hu-HU" sz="2400" dirty="0"/>
              </a:p>
            </p:txBody>
          </p:sp>
        </mc:Choice>
        <mc:Fallback xmlns="">
          <p:sp>
            <p:nvSpPr>
              <p:cNvPr id="8" name="Szövegdoboz 7">
                <a:extLst>
                  <a:ext uri="{FF2B5EF4-FFF2-40B4-BE49-F238E27FC236}">
                    <a16:creationId xmlns:a16="http://schemas.microsoft.com/office/drawing/2014/main" id="{85D9623A-1494-4195-BBFB-C6BD8E00CDA4}"/>
                  </a:ext>
                </a:extLst>
              </p:cNvPr>
              <p:cNvSpPr txBox="1">
                <a:spLocks noRot="1" noChangeAspect="1" noMove="1" noResize="1" noEditPoints="1" noAdjustHandles="1" noChangeArrowheads="1" noChangeShapeType="1" noTextEdit="1"/>
              </p:cNvSpPr>
              <p:nvPr/>
            </p:nvSpPr>
            <p:spPr>
              <a:xfrm>
                <a:off x="1930398" y="3635829"/>
                <a:ext cx="2703241" cy="779957"/>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0FFCA643-1618-44B9-99C7-AA5B1E21BF13}"/>
                  </a:ext>
                </a:extLst>
              </p:cNvPr>
              <p:cNvSpPr txBox="1"/>
              <p:nvPr/>
            </p:nvSpPr>
            <p:spPr>
              <a:xfrm>
                <a:off x="5118433" y="3831771"/>
                <a:ext cx="446654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2400" i="1" smtClean="0">
                              <a:latin typeface="Cambria Math" panose="02040503050406030204" pitchFamily="18" charset="0"/>
                            </a:rPr>
                          </m:ctrlPr>
                        </m:sSupPr>
                        <m:e>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e>
                        <m:sup>
                          <m:r>
                            <a:rPr lang="hu-HU" sz="2400" b="0" i="1" smtClean="0">
                              <a:latin typeface="Cambria Math" panose="02040503050406030204" pitchFamily="18" charset="0"/>
                            </a:rPr>
                            <m:t>2</m:t>
                          </m:r>
                        </m:sup>
                      </m:sSup>
                      <m:r>
                        <a:rPr lang="hu-HU" sz="2400" b="0" i="1" smtClean="0">
                          <a:latin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𝐾</m:t>
                          </m:r>
                        </m:e>
                        <m:sub>
                          <m:r>
                            <a:rPr lang="hu-HU" sz="2400" b="0" i="1" smtClean="0">
                              <a:latin typeface="Cambria Math" panose="02040503050406030204" pitchFamily="18" charset="0"/>
                            </a:rPr>
                            <m:t>𝑏</m:t>
                          </m:r>
                        </m:sub>
                      </m:sSub>
                      <m:r>
                        <a:rPr lang="hu-HU" sz="2400" i="1" smtClean="0">
                          <a:latin typeface="Cambria Math" panose="02040503050406030204" pitchFamily="18" charset="0"/>
                          <a:ea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𝑏</m:t>
                          </m:r>
                        </m:sub>
                      </m:sSub>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𝑐</m:t>
                          </m:r>
                        </m:e>
                        <m:sub>
                          <m:r>
                            <a:rPr lang="hu-HU" sz="2400" b="0" i="1" smtClean="0">
                              <a:latin typeface="Cambria Math" panose="02040503050406030204" pitchFamily="18" charset="0"/>
                            </a:rPr>
                            <m:t>𝑜</m:t>
                          </m:r>
                        </m:sub>
                      </m:sSub>
                      <m:r>
                        <a:rPr lang="hu-HU" sz="2400" b="0" i="1" smtClean="0">
                          <a:latin typeface="Cambria Math" panose="02040503050406030204" pitchFamily="18" charset="0"/>
                        </a:rPr>
                        <m:t>=0</m:t>
                      </m:r>
                    </m:oMath>
                  </m:oMathPara>
                </a14:m>
                <a:endParaRPr lang="hu-HU" sz="2400" dirty="0"/>
              </a:p>
            </p:txBody>
          </p:sp>
        </mc:Choice>
        <mc:Fallback xmlns="">
          <p:sp>
            <p:nvSpPr>
              <p:cNvPr id="9" name="Szövegdoboz 8">
                <a:extLst>
                  <a:ext uri="{FF2B5EF4-FFF2-40B4-BE49-F238E27FC236}">
                    <a16:creationId xmlns:a16="http://schemas.microsoft.com/office/drawing/2014/main" id="{0FFCA643-1618-44B9-99C7-AA5B1E21BF13}"/>
                  </a:ext>
                </a:extLst>
              </p:cNvPr>
              <p:cNvSpPr txBox="1">
                <a:spLocks noRot="1" noChangeAspect="1" noMove="1" noResize="1" noEditPoints="1" noAdjustHandles="1" noChangeArrowheads="1" noChangeShapeType="1" noTextEdit="1"/>
              </p:cNvSpPr>
              <p:nvPr/>
            </p:nvSpPr>
            <p:spPr>
              <a:xfrm>
                <a:off x="5118433" y="3831771"/>
                <a:ext cx="4466544" cy="369332"/>
              </a:xfrm>
              <a:prstGeom prst="rect">
                <a:avLst/>
              </a:prstGeom>
              <a:blipFill>
                <a:blip r:embed="rId8"/>
                <a:stretch>
                  <a:fillRect t="-1667" r="-273"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9B1337F1-DEC1-43DF-8FAA-11F5B7BAC9DB}"/>
                  </a:ext>
                </a:extLst>
              </p:cNvPr>
              <p:cNvSpPr txBox="1"/>
              <p:nvPr/>
            </p:nvSpPr>
            <p:spPr>
              <a:xfrm>
                <a:off x="696686" y="4517501"/>
                <a:ext cx="10813143" cy="6729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i="1" smtClean="0">
                              <a:latin typeface="Cambria Math" panose="02040503050406030204" pitchFamily="18" charset="0"/>
                            </a:rPr>
                          </m:ctrlPr>
                        </m:sSubPr>
                        <m:e>
                          <m:d>
                            <m:dPr>
                              <m:begChr m:val="["/>
                              <m:endChr m:val="]"/>
                              <m:ctrlPr>
                                <a:rPr lang="hu-HU" sz="2000" i="1">
                                  <a:latin typeface="Cambria Math" panose="02040503050406030204" pitchFamily="18" charset="0"/>
                                </a:rPr>
                              </m:ctrlPr>
                            </m:dPr>
                            <m:e>
                              <m:sSup>
                                <m:sSupPr>
                                  <m:ctrlPr>
                                    <a:rPr lang="hu-HU" sz="2000" i="1">
                                      <a:latin typeface="Cambria Math" panose="02040503050406030204" pitchFamily="18" charset="0"/>
                                    </a:rPr>
                                  </m:ctrlPr>
                                </m:sSupPr>
                                <m:e>
                                  <m:r>
                                    <a:rPr lang="hu-HU" sz="2000" i="1">
                                      <a:latin typeface="Cambria Math" panose="02040503050406030204" pitchFamily="18" charset="0"/>
                                    </a:rPr>
                                    <m:t>𝑂</m:t>
                                  </m:r>
                                  <m:r>
                                    <a:rPr lang="hu-HU" sz="2000" b="0" i="1" smtClean="0">
                                      <a:latin typeface="Cambria Math" panose="02040503050406030204" pitchFamily="18" charset="0"/>
                                    </a:rPr>
                                    <m:t>𝐻</m:t>
                                  </m:r>
                                </m:e>
                                <m:sup>
                                  <m:r>
                                    <a:rPr lang="hu-HU" sz="2000" b="0" i="1" smtClean="0">
                                      <a:latin typeface="Cambria Math" panose="02040503050406030204" pitchFamily="18" charset="0"/>
                                    </a:rPr>
                                    <m:t>−</m:t>
                                  </m:r>
                                </m:sup>
                              </m:sSup>
                            </m:e>
                          </m:d>
                        </m:e>
                        <m:sub>
                          <m:r>
                            <a:rPr lang="hu-HU" sz="2000" b="0" i="1" smtClean="0">
                              <a:latin typeface="Cambria Math" panose="02040503050406030204" pitchFamily="18" charset="0"/>
                            </a:rPr>
                            <m:t>1,2</m:t>
                          </m:r>
                        </m:sub>
                      </m:sSub>
                      <m:r>
                        <a:rPr lang="hu-HU" sz="2000" b="0" i="1" smtClean="0">
                          <a:latin typeface="Cambria Math" panose="02040503050406030204" pitchFamily="18" charset="0"/>
                        </a:rPr>
                        <m:t>=</m:t>
                      </m:r>
                      <m:f>
                        <m:fPr>
                          <m:ctrlPr>
                            <a:rPr lang="hu-HU" sz="2000" b="0" i="1" smtClean="0">
                              <a:latin typeface="Cambria Math" panose="02040503050406030204" pitchFamily="18" charset="0"/>
                            </a:rPr>
                          </m:ctrlPr>
                        </m:fPr>
                        <m:num>
                          <m:r>
                            <a:rPr lang="hu-HU" sz="2000" b="0" i="1" smtClean="0">
                              <a:latin typeface="Cambria Math" panose="02040503050406030204" pitchFamily="18" charset="0"/>
                            </a:rPr>
                            <m:t>−</m:t>
                          </m:r>
                          <m:r>
                            <a:rPr lang="hu-HU" sz="2000" i="1">
                              <a:latin typeface="Cambria Math" panose="02040503050406030204" pitchFamily="18" charset="0"/>
                            </a:rPr>
                            <m:t>1</m:t>
                          </m:r>
                          <m:r>
                            <a:rPr lang="hu-HU" sz="2000" b="0" i="1" smtClean="0">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5</m:t>
                              </m:r>
                            </m:sup>
                          </m:sSup>
                          <m:r>
                            <a:rPr lang="hu-HU" sz="2000" i="1" smtClean="0">
                              <a:latin typeface="Cambria Math" panose="02040503050406030204" pitchFamily="18" charset="0"/>
                              <a:ea typeface="Cambria Math" panose="02040503050406030204" pitchFamily="18" charset="0"/>
                            </a:rPr>
                            <m:t>±</m:t>
                          </m:r>
                          <m:rad>
                            <m:radPr>
                              <m:degHide m:val="on"/>
                              <m:ctrlPr>
                                <a:rPr lang="hu-HU" sz="2000" i="1" smtClean="0">
                                  <a:latin typeface="Cambria Math" panose="02040503050406030204" pitchFamily="18" charset="0"/>
                                  <a:ea typeface="Cambria Math" panose="02040503050406030204" pitchFamily="18" charset="0"/>
                                </a:rPr>
                              </m:ctrlPr>
                            </m:radPr>
                            <m:deg/>
                            <m:e>
                              <m:sSup>
                                <m:sSupPr>
                                  <m:ctrlPr>
                                    <a:rPr lang="hu-HU" sz="2000" i="1" smtClean="0">
                                      <a:latin typeface="Cambria Math" panose="02040503050406030204" pitchFamily="18" charset="0"/>
                                      <a:ea typeface="Cambria Math" panose="02040503050406030204" pitchFamily="18" charset="0"/>
                                    </a:rPr>
                                  </m:ctrlPr>
                                </m:sSupPr>
                                <m:e>
                                  <m:d>
                                    <m:dPr>
                                      <m:ctrlPr>
                                        <a:rPr lang="hu-HU" sz="2000" i="1">
                                          <a:latin typeface="Cambria Math" panose="02040503050406030204" pitchFamily="18" charset="0"/>
                                          <a:ea typeface="Cambria Math" panose="02040503050406030204" pitchFamily="18" charset="0"/>
                                        </a:rPr>
                                      </m:ctrlPr>
                                    </m:dPr>
                                    <m:e>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e>
                                  </m:d>
                                </m:e>
                                <m:sup>
                                  <m:r>
                                    <a:rPr lang="hu-HU" sz="2000" b="0" i="1" smtClean="0">
                                      <a:latin typeface="Cambria Math" panose="02040503050406030204" pitchFamily="18" charset="0"/>
                                      <a:ea typeface="Cambria Math" panose="02040503050406030204" pitchFamily="18" charset="0"/>
                                    </a:rPr>
                                    <m:t>2</m:t>
                                  </m:r>
                                </m:sup>
                              </m:sSup>
                              <m:r>
                                <a:rPr lang="hu-HU" sz="2000" b="0" i="1" smtClean="0">
                                  <a:latin typeface="Cambria Math" panose="02040503050406030204" pitchFamily="18" charset="0"/>
                                  <a:ea typeface="Cambria Math" panose="02040503050406030204" pitchFamily="18" charset="0"/>
                                </a:rPr>
                                <m:t>+4∙</m:t>
                              </m:r>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r>
                                <a:rPr lang="hu-HU" sz="2000" i="1" smtClean="0">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1</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−4</m:t>
                                  </m:r>
                                </m:sup>
                              </m:sSup>
                            </m:e>
                          </m:rad>
                        </m:num>
                        <m:den>
                          <m:r>
                            <a:rPr lang="hu-HU" sz="2000" b="0" i="1" smtClean="0">
                              <a:latin typeface="Cambria Math" panose="02040503050406030204" pitchFamily="18" charset="0"/>
                            </a:rPr>
                            <m:t>2</m:t>
                          </m:r>
                        </m:den>
                      </m:f>
                      <m:r>
                        <a:rPr lang="hu-HU" sz="2000" b="0" i="1" smtClean="0">
                          <a:latin typeface="Cambria Math" panose="02040503050406030204" pitchFamily="18" charset="0"/>
                        </a:rPr>
                        <m:t>=</m:t>
                      </m:r>
                      <m:f>
                        <m:fPr>
                          <m:ctrlPr>
                            <a:rPr lang="hu-HU" sz="2000" i="1">
                              <a:latin typeface="Cambria Math" panose="02040503050406030204" pitchFamily="18" charset="0"/>
                            </a:rPr>
                          </m:ctrlPr>
                        </m:fPr>
                        <m:num>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8.674…</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num>
                        <m:den>
                          <m:r>
                            <a:rPr lang="hu-HU" sz="2000" i="1">
                              <a:latin typeface="Cambria Math" panose="02040503050406030204" pitchFamily="18" charset="0"/>
                            </a:rPr>
                            <m:t>2</m:t>
                          </m:r>
                        </m:den>
                      </m:f>
                    </m:oMath>
                  </m:oMathPara>
                </a14:m>
                <a:endParaRPr lang="hu-HU" sz="2000" dirty="0"/>
              </a:p>
            </p:txBody>
          </p:sp>
        </mc:Choice>
        <mc:Fallback xmlns="">
          <p:sp>
            <p:nvSpPr>
              <p:cNvPr id="10" name="Szövegdoboz 9">
                <a:extLst>
                  <a:ext uri="{FF2B5EF4-FFF2-40B4-BE49-F238E27FC236}">
                    <a16:creationId xmlns:a16="http://schemas.microsoft.com/office/drawing/2014/main" id="{9B1337F1-DEC1-43DF-8FAA-11F5B7BAC9DB}"/>
                  </a:ext>
                </a:extLst>
              </p:cNvPr>
              <p:cNvSpPr txBox="1">
                <a:spLocks noRot="1" noChangeAspect="1" noMove="1" noResize="1" noEditPoints="1" noAdjustHandles="1" noChangeArrowheads="1" noChangeShapeType="1" noTextEdit="1"/>
              </p:cNvSpPr>
              <p:nvPr/>
            </p:nvSpPr>
            <p:spPr>
              <a:xfrm>
                <a:off x="696686" y="4517501"/>
                <a:ext cx="10813143" cy="67294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F007A73F-EB40-4C47-80E9-0015EED828C3}"/>
                  </a:ext>
                </a:extLst>
              </p:cNvPr>
              <p:cNvSpPr txBox="1"/>
              <p:nvPr/>
            </p:nvSpPr>
            <p:spPr>
              <a:xfrm>
                <a:off x="841829" y="5279506"/>
                <a:ext cx="6763657"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600" i="1" smtClean="0">
                              <a:latin typeface="Cambria Math" panose="02040503050406030204" pitchFamily="18" charset="0"/>
                            </a:rPr>
                          </m:ctrlPr>
                        </m:sSubPr>
                        <m:e>
                          <m:d>
                            <m:dPr>
                              <m:begChr m:val="["/>
                              <m:endChr m:val="]"/>
                              <m:ctrlPr>
                                <a:rPr lang="hu-HU" sz="2600" i="1">
                                  <a:latin typeface="Cambria Math" panose="02040503050406030204" pitchFamily="18" charset="0"/>
                                </a:rPr>
                              </m:ctrlPr>
                            </m:dPr>
                            <m:e>
                              <m:sSup>
                                <m:sSupPr>
                                  <m:ctrlPr>
                                    <a:rPr lang="hu-HU" sz="2600" i="1">
                                      <a:latin typeface="Cambria Math" panose="02040503050406030204" pitchFamily="18" charset="0"/>
                                    </a:rPr>
                                  </m:ctrlPr>
                                </m:sSupPr>
                                <m:e>
                                  <m:r>
                                    <a:rPr lang="hu-HU" sz="2600" i="1">
                                      <a:latin typeface="Cambria Math" panose="02040503050406030204" pitchFamily="18" charset="0"/>
                                    </a:rPr>
                                    <m:t>𝑂</m:t>
                                  </m:r>
                                  <m:r>
                                    <a:rPr lang="hu-HU" sz="2600" b="0" i="1" smtClean="0">
                                      <a:latin typeface="Cambria Math" panose="02040503050406030204" pitchFamily="18" charset="0"/>
                                    </a:rPr>
                                    <m:t>𝐻</m:t>
                                  </m:r>
                                </m:e>
                                <m:sup>
                                  <m:r>
                                    <a:rPr lang="hu-HU" sz="2600" b="0" i="1" smtClean="0">
                                      <a:latin typeface="Cambria Math" panose="02040503050406030204" pitchFamily="18" charset="0"/>
                                    </a:rPr>
                                    <m:t>−</m:t>
                                  </m:r>
                                </m:sup>
                              </m:sSup>
                            </m:e>
                          </m:d>
                        </m:e>
                        <m:sub>
                          <m:r>
                            <a:rPr lang="hu-HU" sz="2600" b="0" i="1" smtClean="0">
                              <a:latin typeface="Cambria Math" panose="02040503050406030204" pitchFamily="18" charset="0"/>
                            </a:rPr>
                            <m:t>1</m:t>
                          </m:r>
                        </m:sub>
                      </m:sSub>
                      <m:r>
                        <a:rPr lang="hu-HU" sz="2600" b="0" i="1" smtClean="0">
                          <a:latin typeface="Cambria Math" panose="02040503050406030204" pitchFamily="18" charset="0"/>
                        </a:rPr>
                        <m:t>=3.4370</m:t>
                      </m:r>
                      <m:r>
                        <a:rPr lang="hu-HU" sz="2600" i="1">
                          <a:latin typeface="Cambria Math" panose="02040503050406030204" pitchFamily="18" charset="0"/>
                          <a:ea typeface="Cambria Math" panose="02040503050406030204" pitchFamily="18" charset="0"/>
                        </a:rPr>
                        <m:t>…</m:t>
                      </m:r>
                      <m:sSup>
                        <m:sSupPr>
                          <m:ctrlPr>
                            <a:rPr lang="hu-HU" sz="2600" i="1">
                              <a:latin typeface="Cambria Math" panose="02040503050406030204" pitchFamily="18" charset="0"/>
                              <a:ea typeface="Cambria Math" panose="02040503050406030204" pitchFamily="18" charset="0"/>
                            </a:rPr>
                          </m:ctrlPr>
                        </m:sSupPr>
                        <m:e>
                          <m:r>
                            <a:rPr lang="hu-HU" sz="2600" i="1">
                              <a:latin typeface="Cambria Math" panose="02040503050406030204" pitchFamily="18" charset="0"/>
                              <a:ea typeface="Cambria Math" panose="02040503050406030204" pitchFamily="18" charset="0"/>
                            </a:rPr>
                            <m:t>10</m:t>
                          </m:r>
                        </m:e>
                        <m:sup>
                          <m:r>
                            <a:rPr lang="hu-HU" sz="2600" i="1">
                              <a:latin typeface="Cambria Math" panose="02040503050406030204" pitchFamily="18" charset="0"/>
                              <a:ea typeface="Cambria Math" panose="02040503050406030204" pitchFamily="18" charset="0"/>
                            </a:rPr>
                            <m:t>−5</m:t>
                          </m:r>
                        </m:sup>
                      </m:sSup>
                      <m:f>
                        <m:fPr>
                          <m:type m:val="lin"/>
                          <m:ctrlPr>
                            <a:rPr lang="hu-HU" sz="2600" i="1" smtClean="0">
                              <a:latin typeface="Cambria Math" panose="02040503050406030204" pitchFamily="18" charset="0"/>
                              <a:ea typeface="Cambria Math" panose="02040503050406030204" pitchFamily="18" charset="0"/>
                            </a:rPr>
                          </m:ctrlPr>
                        </m:fPr>
                        <m:num>
                          <m:r>
                            <a:rPr lang="hu-HU" sz="2600" b="0" i="1" smtClean="0">
                              <a:latin typeface="Cambria Math" panose="02040503050406030204" pitchFamily="18" charset="0"/>
                              <a:ea typeface="Cambria Math" panose="02040503050406030204" pitchFamily="18" charset="0"/>
                            </a:rPr>
                            <m:t>𝑚𝑜𝑙</m:t>
                          </m:r>
                        </m:num>
                        <m:den>
                          <m:sSup>
                            <m:sSupPr>
                              <m:ctrlPr>
                                <a:rPr lang="hu-HU" sz="2600" i="1" smtClean="0">
                                  <a:latin typeface="Cambria Math" panose="02040503050406030204" pitchFamily="18" charset="0"/>
                                  <a:ea typeface="Cambria Math" panose="02040503050406030204" pitchFamily="18" charset="0"/>
                                </a:rPr>
                              </m:ctrlPr>
                            </m:sSupPr>
                            <m:e>
                              <m:r>
                                <a:rPr lang="hu-HU" sz="2600" b="0" i="1" smtClean="0">
                                  <a:latin typeface="Cambria Math" panose="02040503050406030204" pitchFamily="18" charset="0"/>
                                  <a:ea typeface="Cambria Math" panose="02040503050406030204" pitchFamily="18" charset="0"/>
                                </a:rPr>
                                <m:t>𝑑𝑚</m:t>
                              </m:r>
                            </m:e>
                            <m:sup>
                              <m:r>
                                <a:rPr lang="hu-HU" sz="2600" b="0" i="1" smtClean="0">
                                  <a:latin typeface="Cambria Math" panose="02040503050406030204" pitchFamily="18" charset="0"/>
                                  <a:ea typeface="Cambria Math" panose="02040503050406030204" pitchFamily="18" charset="0"/>
                                </a:rPr>
                                <m:t>3</m:t>
                              </m:r>
                            </m:sup>
                          </m:sSup>
                        </m:den>
                      </m:f>
                      <m:sSub>
                        <m:sSubPr>
                          <m:ctrlPr>
                            <a:rPr lang="hu-HU" sz="2600" i="1">
                              <a:latin typeface="Cambria Math" panose="02040503050406030204" pitchFamily="18" charset="0"/>
                            </a:rPr>
                          </m:ctrlPr>
                        </m:sSubPr>
                        <m:e>
                          <m:r>
                            <a:rPr lang="hu-HU" sz="2600" b="0" i="1" smtClean="0">
                              <a:latin typeface="Cambria Math" panose="02040503050406030204" pitchFamily="18" charset="0"/>
                            </a:rPr>
                            <m:t>  </m:t>
                          </m:r>
                          <m:d>
                            <m:dPr>
                              <m:begChr m:val="["/>
                              <m:endChr m:val="]"/>
                              <m:ctrlPr>
                                <a:rPr lang="hu-HU" sz="2600" i="1">
                                  <a:latin typeface="Cambria Math" panose="02040503050406030204" pitchFamily="18" charset="0"/>
                                </a:rPr>
                              </m:ctrlPr>
                            </m:dPr>
                            <m:e>
                              <m:sSup>
                                <m:sSupPr>
                                  <m:ctrlPr>
                                    <a:rPr lang="hu-HU" sz="2600" i="1">
                                      <a:latin typeface="Cambria Math" panose="02040503050406030204" pitchFamily="18" charset="0"/>
                                    </a:rPr>
                                  </m:ctrlPr>
                                </m:sSupPr>
                                <m:e>
                                  <m:r>
                                    <a:rPr lang="hu-HU" sz="2600" i="1">
                                      <a:latin typeface="Cambria Math" panose="02040503050406030204" pitchFamily="18" charset="0"/>
                                    </a:rPr>
                                    <m:t>𝑂</m:t>
                                  </m:r>
                                  <m:r>
                                    <a:rPr lang="hu-HU" sz="2600" b="0" i="1" smtClean="0">
                                      <a:latin typeface="Cambria Math" panose="02040503050406030204" pitchFamily="18" charset="0"/>
                                    </a:rPr>
                                    <m:t>𝐻</m:t>
                                  </m:r>
                                </m:e>
                                <m:sup>
                                  <m:r>
                                    <a:rPr lang="hu-HU" sz="2600" b="0" i="1" smtClean="0">
                                      <a:latin typeface="Cambria Math" panose="02040503050406030204" pitchFamily="18" charset="0"/>
                                    </a:rPr>
                                    <m:t>−</m:t>
                                  </m:r>
                                </m:sup>
                              </m:sSup>
                            </m:e>
                          </m:d>
                        </m:e>
                        <m:sub>
                          <m:r>
                            <a:rPr lang="hu-HU" sz="2600" b="0" i="1" smtClean="0">
                              <a:latin typeface="Cambria Math" panose="02040503050406030204" pitchFamily="18" charset="0"/>
                            </a:rPr>
                            <m:t>2</m:t>
                          </m:r>
                        </m:sub>
                      </m:sSub>
                      <m:r>
                        <a:rPr lang="hu-HU" sz="2600" b="0" i="1" smtClean="0">
                          <a:latin typeface="Cambria Math" panose="02040503050406030204" pitchFamily="18" charset="0"/>
                        </a:rPr>
                        <m:t>&lt;0</m:t>
                      </m:r>
                    </m:oMath>
                  </m:oMathPara>
                </a14:m>
                <a:endParaRPr lang="hu-HU" sz="2600" dirty="0"/>
              </a:p>
            </p:txBody>
          </p:sp>
        </mc:Choice>
        <mc:Fallback xmlns="">
          <p:sp>
            <p:nvSpPr>
              <p:cNvPr id="11" name="Szövegdoboz 10">
                <a:extLst>
                  <a:ext uri="{FF2B5EF4-FFF2-40B4-BE49-F238E27FC236}">
                    <a16:creationId xmlns:a16="http://schemas.microsoft.com/office/drawing/2014/main" id="{F007A73F-EB40-4C47-80E9-0015EED828C3}"/>
                  </a:ext>
                </a:extLst>
              </p:cNvPr>
              <p:cNvSpPr txBox="1">
                <a:spLocks noRot="1" noChangeAspect="1" noMove="1" noResize="1" noEditPoints="1" noAdjustHandles="1" noChangeArrowheads="1" noChangeShapeType="1" noTextEdit="1"/>
              </p:cNvSpPr>
              <p:nvPr/>
            </p:nvSpPr>
            <p:spPr>
              <a:xfrm>
                <a:off x="841829" y="5279506"/>
                <a:ext cx="6763657" cy="4045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CC23263F-6937-4E66-9884-4DE6B4FDFB02}"/>
                  </a:ext>
                </a:extLst>
              </p:cNvPr>
              <p:cNvSpPr txBox="1"/>
              <p:nvPr/>
            </p:nvSpPr>
            <p:spPr>
              <a:xfrm>
                <a:off x="8026402" y="5438989"/>
                <a:ext cx="4034970"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hu-HU" sz="2600" i="1" smtClean="0">
                          <a:solidFill>
                            <a:srgbClr val="FF0000"/>
                          </a:solidFill>
                          <a:latin typeface="Cambria Math" panose="02040503050406030204" pitchFamily="18" charset="0"/>
                        </a:rPr>
                        <m:t>𝑝𝐻</m:t>
                      </m:r>
                      <m:r>
                        <a:rPr lang="hu-HU" sz="2600" i="1" smtClean="0">
                          <a:solidFill>
                            <a:srgbClr val="FF0000"/>
                          </a:solidFill>
                          <a:latin typeface="Cambria Math" panose="02040503050406030204" pitchFamily="18" charset="0"/>
                        </a:rPr>
                        <m:t>=9.5361…=9.54</m:t>
                      </m:r>
                    </m:oMath>
                  </m:oMathPara>
                </a14:m>
                <a:endParaRPr lang="hu-HU" sz="2600" dirty="0"/>
              </a:p>
            </p:txBody>
          </p:sp>
        </mc:Choice>
        <mc:Fallback xmlns="">
          <p:sp>
            <p:nvSpPr>
              <p:cNvPr id="12" name="Szövegdoboz 11">
                <a:extLst>
                  <a:ext uri="{FF2B5EF4-FFF2-40B4-BE49-F238E27FC236}">
                    <a16:creationId xmlns:a16="http://schemas.microsoft.com/office/drawing/2014/main" id="{CC23263F-6937-4E66-9884-4DE6B4FDFB02}"/>
                  </a:ext>
                </a:extLst>
              </p:cNvPr>
              <p:cNvSpPr txBox="1">
                <a:spLocks noRot="1" noChangeAspect="1" noMove="1" noResize="1" noEditPoints="1" noAdjustHandles="1" noChangeArrowheads="1" noChangeShapeType="1" noTextEdit="1"/>
              </p:cNvSpPr>
              <p:nvPr/>
            </p:nvSpPr>
            <p:spPr>
              <a:xfrm>
                <a:off x="8026402" y="5438989"/>
                <a:ext cx="4034970" cy="40459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zövegdoboz 12">
                <a:extLst>
                  <a:ext uri="{FF2B5EF4-FFF2-40B4-BE49-F238E27FC236}">
                    <a16:creationId xmlns:a16="http://schemas.microsoft.com/office/drawing/2014/main" id="{189B308F-76F8-4C59-9946-8D710DC02401}"/>
                  </a:ext>
                </a:extLst>
              </p:cNvPr>
              <p:cNvSpPr txBox="1"/>
              <p:nvPr/>
            </p:nvSpPr>
            <p:spPr>
              <a:xfrm>
                <a:off x="769254" y="5819486"/>
                <a:ext cx="8307146" cy="7933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𝑤</m:t>
                              </m:r>
                            </m:sub>
                          </m:sSub>
                        </m:num>
                        <m:den>
                          <m:d>
                            <m:dPr>
                              <m:begChr m:val="["/>
                              <m:endChr m:val="]"/>
                              <m:ctrlPr>
                                <a:rPr lang="hu-HU" sz="2400" b="0" i="1" smtClean="0">
                                  <a:latin typeface="Cambria Math" panose="02040503050406030204" pitchFamily="18" charset="0"/>
                                </a:rPr>
                              </m:ctrlPr>
                            </m:dPr>
                            <m:e>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𝑂𝐻</m:t>
                                  </m:r>
                                </m:e>
                                <m:sup>
                                  <m:r>
                                    <a:rPr lang="hu-HU" sz="2400" b="0" i="1" smtClean="0">
                                      <a:latin typeface="Cambria Math" panose="02040503050406030204" pitchFamily="18" charset="0"/>
                                    </a:rPr>
                                    <m:t>−</m:t>
                                  </m:r>
                                </m:sup>
                              </m:sSup>
                            </m:e>
                          </m:d>
                        </m:den>
                      </m:f>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1</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1</m:t>
                              </m:r>
                              <m:r>
                                <a:rPr lang="hu-HU" sz="2400" i="1">
                                  <a:latin typeface="Cambria Math" panose="02040503050406030204" pitchFamily="18" charset="0"/>
                                  <a:ea typeface="Cambria Math" panose="02040503050406030204" pitchFamily="18" charset="0"/>
                                </a:rPr>
                                <m:t>4</m:t>
                              </m:r>
                            </m:sup>
                          </m:sSup>
                        </m:num>
                        <m:den>
                          <m:r>
                            <a:rPr lang="hu-HU" sz="2400" b="0" i="1" smtClean="0">
                              <a:latin typeface="Cambria Math" panose="02040503050406030204" pitchFamily="18" charset="0"/>
                            </a:rPr>
                            <m:t>3.4370</m:t>
                          </m:r>
                          <m:r>
                            <a:rPr lang="hu-HU" sz="2400" i="1">
                              <a:latin typeface="Cambria Math" panose="02040503050406030204" pitchFamily="18" charset="0"/>
                              <a:ea typeface="Cambria Math" panose="02040503050406030204" pitchFamily="18" charset="0"/>
                            </a:rPr>
                            <m:t>…</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−5</m:t>
                              </m:r>
                            </m:sup>
                          </m:sSup>
                        </m:den>
                      </m:f>
                      <m:r>
                        <a:rPr lang="hu-HU" sz="2400" b="0" i="1" smtClean="0">
                          <a:latin typeface="Cambria Math" panose="02040503050406030204" pitchFamily="18" charset="0"/>
                        </a:rPr>
                        <m:t>=2.9094…</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10</m:t>
                          </m:r>
                        </m:e>
                        <m:sup>
                          <m:r>
                            <a:rPr lang="hu-HU" sz="2400" b="0" i="1" smtClean="0">
                              <a:latin typeface="Cambria Math" panose="02040503050406030204" pitchFamily="18" charset="0"/>
                            </a:rPr>
                            <m:t>−10</m:t>
                          </m:r>
                        </m:sup>
                      </m:sSup>
                      <m:f>
                        <m:fPr>
                          <m:type m:val="lin"/>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𝑚𝑜𝑙</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𝑑𝑚</m:t>
                              </m:r>
                            </m:e>
                            <m:sup>
                              <m:r>
                                <a:rPr lang="hu-HU" sz="2400" i="1">
                                  <a:latin typeface="Cambria Math" panose="02040503050406030204" pitchFamily="18" charset="0"/>
                                  <a:ea typeface="Cambria Math" panose="02040503050406030204" pitchFamily="18" charset="0"/>
                                </a:rPr>
                                <m:t>3</m:t>
                              </m:r>
                            </m:sup>
                          </m:sSup>
                        </m:den>
                      </m:f>
                    </m:oMath>
                  </m:oMathPara>
                </a14:m>
                <a:endParaRPr lang="hu-HU" sz="2400" dirty="0"/>
              </a:p>
            </p:txBody>
          </p:sp>
        </mc:Choice>
        <mc:Fallback xmlns="">
          <p:sp>
            <p:nvSpPr>
              <p:cNvPr id="13" name="Szövegdoboz 12">
                <a:extLst>
                  <a:ext uri="{FF2B5EF4-FFF2-40B4-BE49-F238E27FC236}">
                    <a16:creationId xmlns:a16="http://schemas.microsoft.com/office/drawing/2014/main" id="{189B308F-76F8-4C59-9946-8D710DC02401}"/>
                  </a:ext>
                </a:extLst>
              </p:cNvPr>
              <p:cNvSpPr txBox="1">
                <a:spLocks noRot="1" noChangeAspect="1" noMove="1" noResize="1" noEditPoints="1" noAdjustHandles="1" noChangeArrowheads="1" noChangeShapeType="1" noTextEdit="1"/>
              </p:cNvSpPr>
              <p:nvPr/>
            </p:nvSpPr>
            <p:spPr>
              <a:xfrm>
                <a:off x="769254" y="5819486"/>
                <a:ext cx="8307146" cy="793359"/>
              </a:xfrm>
              <a:prstGeom prst="rect">
                <a:avLst/>
              </a:prstGeom>
              <a:blipFill>
                <a:blip r:embed="rId12"/>
                <a:stretch>
                  <a:fillRect/>
                </a:stretch>
              </a:blipFill>
            </p:spPr>
            <p:txBody>
              <a:bodyPr/>
              <a:lstStyle/>
              <a:p>
                <a:r>
                  <a:rPr lang="en-US">
                    <a:noFill/>
                  </a:rPr>
                  <a:t> </a:t>
                </a:r>
              </a:p>
            </p:txBody>
          </p:sp>
        </mc:Fallback>
      </mc:AlternateContent>
      <p:sp>
        <p:nvSpPr>
          <p:cNvPr id="15"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6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2" presetClass="entr" presetSubtype="2" fill="hold" grpId="0" nodeType="afterEffect">
                                  <p:stCondLst>
                                    <p:cond delay="10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45" presetClass="entr" presetSubtype="0" fill="hold" grpId="0" nodeType="after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anim calcmode="lin" valueType="num">
                                      <p:cBhvr>
                                        <p:cTn id="46" dur="2000" fill="hold"/>
                                        <p:tgtEl>
                                          <p:spTgt spid="12"/>
                                        </p:tgtEl>
                                        <p:attrNameLst>
                                          <p:attrName>ppt_w</p:attrName>
                                        </p:attrNameLst>
                                      </p:cBhvr>
                                      <p:tavLst>
                                        <p:tav tm="0" fmla="#ppt_w*sin(2.5*pi*$)">
                                          <p:val>
                                            <p:fltVal val="0"/>
                                          </p:val>
                                        </p:tav>
                                        <p:tav tm="100000">
                                          <p:val>
                                            <p:fltVal val="1"/>
                                          </p:val>
                                        </p:tav>
                                      </p:tavLst>
                                    </p:anim>
                                    <p:anim calcmode="lin" valueType="num">
                                      <p:cBhvr>
                                        <p:cTn id="4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9314" y="1383599"/>
            <a:ext cx="11567886" cy="1251401"/>
          </a:xfrm>
        </p:spPr>
        <p:txBody>
          <a:bodyPr/>
          <a:lstStyle/>
          <a:p>
            <a:pPr marL="0" indent="0" algn="ctr">
              <a:buNone/>
            </a:pP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starting material and the product are actually interchangeable at equilibrium, e.g</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acid-base balances can be written in two ways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E78B29E5-4789-43BE-90D1-7258501AE802}"/>
                  </a:ext>
                </a:extLst>
              </p:cNvPr>
              <p:cNvSpPr txBox="1"/>
              <p:nvPr/>
            </p:nvSpPr>
            <p:spPr>
              <a:xfrm>
                <a:off x="1985227" y="2344716"/>
                <a:ext cx="8244116" cy="504625"/>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𝑁𝐻</m:t>
                          </m:r>
                        </m:e>
                        <m:sub>
                          <m:r>
                            <a:rPr lang="hu-HU" sz="2800" b="0" i="1" smtClean="0">
                              <a:latin typeface="Cambria Math" panose="02040503050406030204" pitchFamily="18" charset="0"/>
                            </a:rPr>
                            <m:t>3(</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𝑁𝐻</m:t>
                          </m:r>
                        </m:e>
                        <m:sub>
                          <m:r>
                            <a:rPr lang="hu-HU" sz="2800" b="0" i="1" smtClean="0">
                              <a:latin typeface="Cambria Math" panose="02040503050406030204" pitchFamily="18" charset="0"/>
                              <a:ea typeface="Cambria Math" panose="02040503050406030204" pitchFamily="18" charset="0"/>
                            </a:rPr>
                            <m:t>4(</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𝑂𝐻</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  </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m:t>
                          </m:r>
                        </m:e>
                        <m:sub>
                          <m:r>
                            <a:rPr lang="hu-HU" sz="2800" b="0" i="1" smtClean="0">
                              <a:latin typeface="Cambria Math" panose="02040503050406030204" pitchFamily="18" charset="0"/>
                              <a:ea typeface="Cambria Math" panose="02040503050406030204" pitchFamily="18" charset="0"/>
                            </a:rPr>
                            <m:t>𝑏</m:t>
                          </m:r>
                        </m:sub>
                      </m:sSub>
                      <m:r>
                        <a:rPr lang="hu-HU" sz="2800" b="0" i="1" smtClean="0">
                          <a:latin typeface="Cambria Math" panose="02040503050406030204" pitchFamily="18" charset="0"/>
                          <a:ea typeface="Cambria Math" panose="02040503050406030204" pitchFamily="18" charset="0"/>
                        </a:rPr>
                        <m:t>=1.8∙</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−5</m:t>
                          </m:r>
                        </m:sup>
                      </m:sSup>
                    </m:oMath>
                  </m:oMathPara>
                </a14:m>
                <a:endParaRPr lang="hu-HU" sz="2800" dirty="0"/>
              </a:p>
            </p:txBody>
          </p:sp>
        </mc:Choice>
        <mc:Fallback xmlns="">
          <p:sp>
            <p:nvSpPr>
              <p:cNvPr id="4" name="Szövegdoboz 3">
                <a:extLst>
                  <a:ext uri="{FF2B5EF4-FFF2-40B4-BE49-F238E27FC236}">
                    <a16:creationId xmlns:a16="http://schemas.microsoft.com/office/drawing/2014/main" id="{E78B29E5-4789-43BE-90D1-7258501AE802}"/>
                  </a:ext>
                </a:extLst>
              </p:cNvPr>
              <p:cNvSpPr txBox="1">
                <a:spLocks noRot="1" noChangeAspect="1" noMove="1" noResize="1" noEditPoints="1" noAdjustHandles="1" noChangeArrowheads="1" noChangeShapeType="1" noTextEdit="1"/>
              </p:cNvSpPr>
              <p:nvPr/>
            </p:nvSpPr>
            <p:spPr>
              <a:xfrm>
                <a:off x="1985227" y="2344716"/>
                <a:ext cx="8244116" cy="5046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9E7AD4F-8740-4AA1-BEBD-FF769C9E1521}"/>
                  </a:ext>
                </a:extLst>
              </p:cNvPr>
              <p:cNvSpPr txBox="1"/>
              <p:nvPr/>
            </p:nvSpPr>
            <p:spPr>
              <a:xfrm>
                <a:off x="2398884" y="3005117"/>
                <a:ext cx="7431393" cy="502189"/>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Sup>
                        <m:sSubSupPr>
                          <m:ctrlPr>
                            <a:rPr lang="hu-HU" sz="2800" i="1" smtClean="0">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𝑁𝐻</m:t>
                          </m:r>
                        </m:e>
                        <m:sub>
                          <m:r>
                            <a:rPr lang="hu-HU" sz="2800" i="1">
                              <a:latin typeface="Cambria Math" panose="02040503050406030204" pitchFamily="18" charset="0"/>
                              <a:ea typeface="Cambria Math" panose="02040503050406030204" pitchFamily="18" charset="0"/>
                            </a:rPr>
                            <m:t>4(</m:t>
                          </m:r>
                          <m:r>
                            <a:rPr lang="hu-HU" sz="2800" i="1">
                              <a:latin typeface="Cambria Math" panose="02040503050406030204" pitchFamily="18" charset="0"/>
                              <a:ea typeface="Cambria Math" panose="02040503050406030204" pitchFamily="18" charset="0"/>
                            </a:rPr>
                            <m:t>𝑎𝑞</m:t>
                          </m:r>
                          <m:r>
                            <a:rPr lang="hu-HU" sz="2800" i="1">
                              <a:latin typeface="Cambria Math" panose="02040503050406030204" pitchFamily="18" charset="0"/>
                              <a:ea typeface="Cambria Math" panose="02040503050406030204" pitchFamily="18" charset="0"/>
                            </a:rPr>
                            <m:t>)</m:t>
                          </m:r>
                        </m:sub>
                        <m:sup>
                          <m:r>
                            <a:rPr lang="hu-HU" sz="2800" i="1">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𝑁𝐻</m:t>
                          </m:r>
                        </m:e>
                        <m:sub>
                          <m:r>
                            <a:rPr lang="hu-HU" sz="2800" i="1">
                              <a:latin typeface="Cambria Math" panose="02040503050406030204" pitchFamily="18" charset="0"/>
                            </a:rPr>
                            <m:t>3(</m:t>
                          </m:r>
                          <m:r>
                            <a:rPr lang="hu-HU" sz="2800" i="1">
                              <a:latin typeface="Cambria Math" panose="02040503050406030204" pitchFamily="18" charset="0"/>
                            </a:rPr>
                            <m:t>𝑔</m:t>
                          </m:r>
                          <m:r>
                            <a:rPr lang="hu-HU" sz="2800" i="1">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b="0" i="1" smtClean="0">
                              <a:latin typeface="Cambria Math" panose="02040503050406030204" pitchFamily="18" charset="0"/>
                              <a:ea typeface="Cambria Math" panose="02040503050406030204" pitchFamily="18" charset="0"/>
                            </a:rPr>
                          </m:ctrlPr>
                        </m:sSubSupPr>
                        <m:e>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r>
                            <a:rPr lang="hu-HU" sz="2800" b="0" i="1" smtClean="0">
                              <a:latin typeface="Cambria Math" panose="02040503050406030204" pitchFamily="18" charset="0"/>
                              <a:ea typeface="Cambria Math" panose="02040503050406030204" pitchFamily="18" charset="0"/>
                            </a:rPr>
                            <m:t>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  </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m:t>
                          </m:r>
                        </m:e>
                        <m:sub>
                          <m:r>
                            <a:rPr lang="hu-HU" sz="2800" b="0" i="1" smtClean="0">
                              <a:latin typeface="Cambria Math" panose="02040503050406030204" pitchFamily="18" charset="0"/>
                              <a:ea typeface="Cambria Math" panose="02040503050406030204" pitchFamily="18" charset="0"/>
                            </a:rPr>
                            <m:t>𝑎</m:t>
                          </m:r>
                        </m:sub>
                      </m:sSub>
                      <m:r>
                        <a:rPr lang="hu-HU" sz="2800" b="0" i="1" smtClean="0">
                          <a:latin typeface="Cambria Math" panose="02040503050406030204" pitchFamily="18" charset="0"/>
                          <a:ea typeface="Cambria Math" panose="02040503050406030204" pitchFamily="18" charset="0"/>
                        </a:rPr>
                        <m:t>= ???</m:t>
                      </m:r>
                    </m:oMath>
                  </m:oMathPara>
                </a14:m>
                <a:endParaRPr lang="hu-HU" sz="2800" dirty="0"/>
              </a:p>
            </p:txBody>
          </p:sp>
        </mc:Choice>
        <mc:Fallback xmlns="">
          <p:sp>
            <p:nvSpPr>
              <p:cNvPr id="5" name="Szövegdoboz 4">
                <a:extLst>
                  <a:ext uri="{FF2B5EF4-FFF2-40B4-BE49-F238E27FC236}">
                    <a16:creationId xmlns:a16="http://schemas.microsoft.com/office/drawing/2014/main" id="{19E7AD4F-8740-4AA1-BEBD-FF769C9E1521}"/>
                  </a:ext>
                </a:extLst>
              </p:cNvPr>
              <p:cNvSpPr txBox="1">
                <a:spLocks noRot="1" noChangeAspect="1" noMove="1" noResize="1" noEditPoints="1" noAdjustHandles="1" noChangeArrowheads="1" noChangeShapeType="1" noTextEdit="1"/>
              </p:cNvSpPr>
              <p:nvPr/>
            </p:nvSpPr>
            <p:spPr>
              <a:xfrm>
                <a:off x="2398884" y="3005117"/>
                <a:ext cx="7431393" cy="5021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FFD8F43C-6BF8-49EF-B7FF-E142F2F653E7}"/>
                  </a:ext>
                </a:extLst>
              </p:cNvPr>
              <p:cNvSpPr txBox="1"/>
              <p:nvPr/>
            </p:nvSpPr>
            <p:spPr>
              <a:xfrm>
                <a:off x="2547254" y="3636493"/>
                <a:ext cx="3172663" cy="930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𝑏</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𝑁𝐻</m:t>
                                  </m:r>
                                </m:e>
                                <m:sub>
                                  <m:r>
                                    <a:rPr lang="hu-HU" sz="2800" b="0" i="1" smtClean="0">
                                      <a:latin typeface="Cambria Math" panose="02040503050406030204" pitchFamily="18" charset="0"/>
                                    </a:rPr>
                                    <m:t>4</m:t>
                                  </m:r>
                                </m:sub>
                                <m:sup>
                                  <m:r>
                                    <a:rPr lang="hu-HU" sz="2800" b="0" i="1" smtClean="0">
                                      <a:latin typeface="Cambria Math" panose="02040503050406030204" pitchFamily="18" charset="0"/>
                                    </a:rPr>
                                    <m:t>+</m:t>
                                  </m:r>
                                </m:sup>
                              </m:sSubSup>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𝑂𝐻</m:t>
                                  </m:r>
                                </m:e>
                                <m:sup>
                                  <m:r>
                                    <a:rPr lang="hu-HU" sz="2800" i="1">
                                      <a:latin typeface="Cambria Math" panose="02040503050406030204" pitchFamily="18" charset="0"/>
                                      <a:ea typeface="Cambria Math" panose="02040503050406030204" pitchFamily="18" charset="0"/>
                                    </a:rPr>
                                    <m:t>−</m:t>
                                  </m:r>
                                </m:sup>
                              </m:sSup>
                            </m:e>
                          </m:d>
                        </m:num>
                        <m:den>
                          <m:d>
                            <m:dPr>
                              <m:begChr m:val="["/>
                              <m:endChr m:val="]"/>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b="0" i="1" smtClean="0">
                                      <a:latin typeface="Cambria Math" panose="02040503050406030204" pitchFamily="18" charset="0"/>
                                    </a:rPr>
                                    <m:t>𝑁</m:t>
                                  </m:r>
                                  <m:r>
                                    <a:rPr lang="hu-HU" sz="2800" i="1">
                                      <a:latin typeface="Cambria Math" panose="02040503050406030204" pitchFamily="18" charset="0"/>
                                    </a:rPr>
                                    <m:t>𝐻</m:t>
                                  </m:r>
                                </m:e>
                                <m:sub>
                                  <m:r>
                                    <a:rPr lang="hu-HU" sz="2800" i="1">
                                      <a:latin typeface="Cambria Math" panose="02040503050406030204" pitchFamily="18" charset="0"/>
                                    </a:rPr>
                                    <m:t>3</m:t>
                                  </m:r>
                                </m:sub>
                              </m:sSub>
                            </m:e>
                          </m:d>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oMath>
                  </m:oMathPara>
                </a14:m>
                <a:endParaRPr lang="hu-HU" sz="2800" dirty="0"/>
              </a:p>
            </p:txBody>
          </p:sp>
        </mc:Choice>
        <mc:Fallback xmlns="">
          <p:sp>
            <p:nvSpPr>
              <p:cNvPr id="6" name="Szövegdoboz 5">
                <a:extLst>
                  <a:ext uri="{FF2B5EF4-FFF2-40B4-BE49-F238E27FC236}">
                    <a16:creationId xmlns:a16="http://schemas.microsoft.com/office/drawing/2014/main" id="{FFD8F43C-6BF8-49EF-B7FF-E142F2F653E7}"/>
                  </a:ext>
                </a:extLst>
              </p:cNvPr>
              <p:cNvSpPr txBox="1">
                <a:spLocks noRot="1" noChangeAspect="1" noMove="1" noResize="1" noEditPoints="1" noAdjustHandles="1" noChangeArrowheads="1" noChangeShapeType="1" noTextEdit="1"/>
              </p:cNvSpPr>
              <p:nvPr/>
            </p:nvSpPr>
            <p:spPr>
              <a:xfrm>
                <a:off x="2547254" y="3636493"/>
                <a:ext cx="3172663" cy="9304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CC1EF0AE-4A95-492B-BBC6-22946C531EC1}"/>
                  </a:ext>
                </a:extLst>
              </p:cNvPr>
              <p:cNvSpPr txBox="1"/>
              <p:nvPr/>
            </p:nvSpPr>
            <p:spPr>
              <a:xfrm>
                <a:off x="6524168" y="3636491"/>
                <a:ext cx="3252814" cy="942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𝑎</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𝑁𝐻</m:t>
                                  </m:r>
                                </m:e>
                                <m:sub>
                                  <m:r>
                                    <a:rPr lang="hu-HU" sz="2800" i="1">
                                      <a:latin typeface="Cambria Math" panose="02040503050406030204" pitchFamily="18" charset="0"/>
                                    </a:rPr>
                                    <m:t>3</m:t>
                                  </m:r>
                                </m:sub>
                              </m:sSub>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p>
                                <m:sSupPr>
                                  <m:ctrlPr>
                                    <a:rPr lang="hu-HU" sz="2800" i="1">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𝑂</m:t>
                                  </m:r>
                                </m:e>
                                <m:sup>
                                  <m:r>
                                    <a:rPr lang="hu-HU" sz="2800" b="0" i="1" smtClean="0">
                                      <a:latin typeface="Cambria Math" panose="02040503050406030204" pitchFamily="18" charset="0"/>
                                      <a:ea typeface="Cambria Math" panose="02040503050406030204" pitchFamily="18" charset="0"/>
                                    </a:rPr>
                                    <m:t>+</m:t>
                                  </m:r>
                                </m:sup>
                              </m:sSup>
                            </m:e>
                          </m:d>
                        </m:num>
                        <m:den>
                          <m:d>
                            <m:dPr>
                              <m:begChr m:val="["/>
                              <m:endChr m:val="]"/>
                              <m:ctrlPr>
                                <a:rPr lang="hu-HU" sz="2800" i="1">
                                  <a:latin typeface="Cambria Math" panose="02040503050406030204" pitchFamily="18" charset="0"/>
                                </a:rPr>
                              </m:ctrlPr>
                            </m:dPr>
                            <m:e>
                              <m:sSubSup>
                                <m:sSubSupPr>
                                  <m:ctrlPr>
                                    <a:rPr lang="hu-HU" sz="2800" i="1">
                                      <a:latin typeface="Cambria Math" panose="02040503050406030204" pitchFamily="18" charset="0"/>
                                    </a:rPr>
                                  </m:ctrlPr>
                                </m:sSubSupPr>
                                <m:e>
                                  <m:r>
                                    <a:rPr lang="hu-HU" sz="2800" i="1">
                                      <a:latin typeface="Cambria Math" panose="02040503050406030204" pitchFamily="18" charset="0"/>
                                    </a:rPr>
                                    <m:t>𝑁𝐻</m:t>
                                  </m:r>
                                </m:e>
                                <m:sub>
                                  <m:r>
                                    <a:rPr lang="hu-HU" sz="2800" i="1">
                                      <a:latin typeface="Cambria Math" panose="02040503050406030204" pitchFamily="18" charset="0"/>
                                    </a:rPr>
                                    <m:t>4</m:t>
                                  </m:r>
                                </m:sub>
                                <m:sup>
                                  <m:r>
                                    <a:rPr lang="hu-HU" sz="2800" i="1">
                                      <a:latin typeface="Cambria Math" panose="02040503050406030204" pitchFamily="18" charset="0"/>
                                    </a:rPr>
                                    <m:t>+</m:t>
                                  </m:r>
                                </m:sup>
                              </m:sSubSup>
                            </m:e>
                          </m:d>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oMath>
                  </m:oMathPara>
                </a14:m>
                <a:endParaRPr lang="hu-HU" sz="2800" dirty="0"/>
              </a:p>
            </p:txBody>
          </p:sp>
        </mc:Choice>
        <mc:Fallback xmlns="">
          <p:sp>
            <p:nvSpPr>
              <p:cNvPr id="7" name="Szövegdoboz 6">
                <a:extLst>
                  <a:ext uri="{FF2B5EF4-FFF2-40B4-BE49-F238E27FC236}">
                    <a16:creationId xmlns:a16="http://schemas.microsoft.com/office/drawing/2014/main" id="{CC1EF0AE-4A95-492B-BBC6-22946C531EC1}"/>
                  </a:ext>
                </a:extLst>
              </p:cNvPr>
              <p:cNvSpPr txBox="1">
                <a:spLocks noRot="1" noChangeAspect="1" noMove="1" noResize="1" noEditPoints="1" noAdjustHandles="1" noChangeArrowheads="1" noChangeShapeType="1" noTextEdit="1"/>
              </p:cNvSpPr>
              <p:nvPr/>
            </p:nvSpPr>
            <p:spPr>
              <a:xfrm>
                <a:off x="6524168" y="3636491"/>
                <a:ext cx="3252814" cy="94295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8A6CBAC7-DBED-4127-A9ED-F1C3118213CF}"/>
                  </a:ext>
                </a:extLst>
              </p:cNvPr>
              <p:cNvSpPr txBox="1"/>
              <p:nvPr/>
            </p:nvSpPr>
            <p:spPr>
              <a:xfrm>
                <a:off x="986969" y="4746833"/>
                <a:ext cx="6727098" cy="9498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𝑎</m:t>
                          </m:r>
                        </m:sub>
                      </m:sSub>
                      <m:r>
                        <a:rPr lang="hu-HU" sz="2800" i="1">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𝐾</m:t>
                          </m:r>
                        </m:e>
                        <m:sub>
                          <m:r>
                            <a:rPr lang="hu-HU" sz="2800" i="1">
                              <a:latin typeface="Cambria Math" panose="02040503050406030204" pitchFamily="18" charset="0"/>
                            </a:rPr>
                            <m:t>𝑏</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𝑁𝐻</m:t>
                                  </m:r>
                                </m:e>
                                <m:sub>
                                  <m:r>
                                    <a:rPr lang="hu-HU" sz="2800" i="1">
                                      <a:latin typeface="Cambria Math" panose="02040503050406030204" pitchFamily="18" charset="0"/>
                                    </a:rPr>
                                    <m:t>3</m:t>
                                  </m:r>
                                </m:sub>
                              </m:sSub>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p>
                                <m:sSupPr>
                                  <m:ctrlPr>
                                    <a:rPr lang="hu-HU" sz="2800" i="1">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𝑂</m:t>
                                  </m:r>
                                </m:e>
                                <m:sup>
                                  <m:r>
                                    <a:rPr lang="hu-HU" sz="2800" b="0" i="1" smtClean="0">
                                      <a:latin typeface="Cambria Math" panose="02040503050406030204" pitchFamily="18" charset="0"/>
                                      <a:ea typeface="Cambria Math" panose="02040503050406030204" pitchFamily="18" charset="0"/>
                                    </a:rPr>
                                    <m:t>+</m:t>
                                  </m:r>
                                </m:sup>
                              </m:sSup>
                            </m:e>
                          </m:d>
                        </m:num>
                        <m:den>
                          <m:d>
                            <m:dPr>
                              <m:begChr m:val="["/>
                              <m:endChr m:val="]"/>
                              <m:ctrlPr>
                                <a:rPr lang="hu-HU" sz="2800" i="1">
                                  <a:latin typeface="Cambria Math" panose="02040503050406030204" pitchFamily="18" charset="0"/>
                                </a:rPr>
                              </m:ctrlPr>
                            </m:dPr>
                            <m:e>
                              <m:sSubSup>
                                <m:sSubSupPr>
                                  <m:ctrlPr>
                                    <a:rPr lang="hu-HU" sz="2800" i="1">
                                      <a:latin typeface="Cambria Math" panose="02040503050406030204" pitchFamily="18" charset="0"/>
                                    </a:rPr>
                                  </m:ctrlPr>
                                </m:sSubSupPr>
                                <m:e>
                                  <m:r>
                                    <a:rPr lang="hu-HU" sz="2800" i="1">
                                      <a:latin typeface="Cambria Math" panose="02040503050406030204" pitchFamily="18" charset="0"/>
                                    </a:rPr>
                                    <m:t>𝑁𝐻</m:t>
                                  </m:r>
                                </m:e>
                                <m:sub>
                                  <m:r>
                                    <a:rPr lang="hu-HU" sz="2800" i="1">
                                      <a:latin typeface="Cambria Math" panose="02040503050406030204" pitchFamily="18" charset="0"/>
                                    </a:rPr>
                                    <m:t>4</m:t>
                                  </m:r>
                                </m:sub>
                                <m:sup>
                                  <m:r>
                                    <a:rPr lang="hu-HU" sz="2800" i="1">
                                      <a:latin typeface="Cambria Math" panose="02040503050406030204" pitchFamily="18" charset="0"/>
                                    </a:rPr>
                                    <m:t>+</m:t>
                                  </m:r>
                                </m:sup>
                              </m:sSubSup>
                            </m:e>
                          </m:d>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r>
                        <a:rPr lang="hu-HU" sz="2800" i="1">
                          <a:latin typeface="Cambria Math" panose="02040503050406030204" pitchFamily="18" charset="0"/>
                          <a:ea typeface="Cambria Math" panose="02040503050406030204" pitchFamily="18" charset="0"/>
                        </a:rPr>
                        <m:t>∙</m:t>
                      </m:r>
                      <m:f>
                        <m:fPr>
                          <m:ctrlPr>
                            <a:rPr lang="hu-HU" sz="2800" i="1">
                              <a:latin typeface="Cambria Math" panose="02040503050406030204" pitchFamily="18" charset="0"/>
                            </a:rPr>
                          </m:ctrlPr>
                        </m:fPr>
                        <m:num>
                          <m:d>
                            <m:dPr>
                              <m:begChr m:val="["/>
                              <m:endChr m:val="]"/>
                              <m:ctrlPr>
                                <a:rPr lang="hu-HU" sz="2800" i="1">
                                  <a:latin typeface="Cambria Math" panose="02040503050406030204" pitchFamily="18" charset="0"/>
                                </a:rPr>
                              </m:ctrlPr>
                            </m:dPr>
                            <m:e>
                              <m:sSubSup>
                                <m:sSubSupPr>
                                  <m:ctrlPr>
                                    <a:rPr lang="hu-HU" sz="2800" i="1">
                                      <a:latin typeface="Cambria Math" panose="02040503050406030204" pitchFamily="18" charset="0"/>
                                    </a:rPr>
                                  </m:ctrlPr>
                                </m:sSubSupPr>
                                <m:e>
                                  <m:r>
                                    <a:rPr lang="hu-HU" sz="2800" i="1">
                                      <a:latin typeface="Cambria Math" panose="02040503050406030204" pitchFamily="18" charset="0"/>
                                    </a:rPr>
                                    <m:t>𝑁𝐻</m:t>
                                  </m:r>
                                </m:e>
                                <m:sub>
                                  <m:r>
                                    <a:rPr lang="hu-HU" sz="2800" i="1">
                                      <a:latin typeface="Cambria Math" panose="02040503050406030204" pitchFamily="18" charset="0"/>
                                    </a:rPr>
                                    <m:t>4</m:t>
                                  </m:r>
                                </m:sub>
                                <m:sup>
                                  <m:r>
                                    <a:rPr lang="hu-HU" sz="2800" i="1">
                                      <a:latin typeface="Cambria Math" panose="02040503050406030204" pitchFamily="18" charset="0"/>
                                    </a:rPr>
                                    <m:t>+</m:t>
                                  </m:r>
                                </m:sup>
                              </m:sSubSup>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𝑂𝐻</m:t>
                                  </m:r>
                                </m:e>
                                <m:sup>
                                  <m:r>
                                    <a:rPr lang="hu-HU" sz="2800" i="1">
                                      <a:latin typeface="Cambria Math" panose="02040503050406030204" pitchFamily="18" charset="0"/>
                                      <a:ea typeface="Cambria Math" panose="02040503050406030204" pitchFamily="18" charset="0"/>
                                    </a:rPr>
                                    <m:t>−</m:t>
                                  </m:r>
                                </m:sup>
                              </m:sSup>
                            </m:e>
                          </m:d>
                        </m:num>
                        <m:den>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𝑁𝐻</m:t>
                                  </m:r>
                                </m:e>
                                <m:sub>
                                  <m:r>
                                    <a:rPr lang="hu-HU" sz="2800" i="1">
                                      <a:latin typeface="Cambria Math" panose="02040503050406030204" pitchFamily="18" charset="0"/>
                                    </a:rPr>
                                    <m:t>3</m:t>
                                  </m:r>
                                </m:sub>
                              </m:sSub>
                            </m:e>
                          </m:d>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r>
                        <a:rPr lang="hu-HU" sz="2800" b="0" i="1" smtClean="0">
                          <a:latin typeface="Cambria Math" panose="02040503050406030204" pitchFamily="18" charset="0"/>
                        </a:rPr>
                        <m:t>=</m:t>
                      </m:r>
                    </m:oMath>
                  </m:oMathPara>
                </a14:m>
                <a:endParaRPr lang="hu-HU" sz="2800" dirty="0"/>
              </a:p>
            </p:txBody>
          </p:sp>
        </mc:Choice>
        <mc:Fallback xmlns="">
          <p:sp>
            <p:nvSpPr>
              <p:cNvPr id="8" name="Szövegdoboz 7">
                <a:extLst>
                  <a:ext uri="{FF2B5EF4-FFF2-40B4-BE49-F238E27FC236}">
                    <a16:creationId xmlns:a16="http://schemas.microsoft.com/office/drawing/2014/main" id="{8A6CBAC7-DBED-4127-A9ED-F1C3118213CF}"/>
                  </a:ext>
                </a:extLst>
              </p:cNvPr>
              <p:cNvSpPr txBox="1">
                <a:spLocks noRot="1" noChangeAspect="1" noMove="1" noResize="1" noEditPoints="1" noAdjustHandles="1" noChangeArrowheads="1" noChangeShapeType="1" noTextEdit="1"/>
              </p:cNvSpPr>
              <p:nvPr/>
            </p:nvSpPr>
            <p:spPr>
              <a:xfrm>
                <a:off x="986969" y="4746833"/>
                <a:ext cx="6727098" cy="9498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020BE3EF-ECA8-4E78-AD84-3E2F100A4A8D}"/>
                  </a:ext>
                </a:extLst>
              </p:cNvPr>
              <p:cNvSpPr txBox="1"/>
              <p:nvPr/>
            </p:nvSpPr>
            <p:spPr>
              <a:xfrm>
                <a:off x="3889827" y="5717750"/>
                <a:ext cx="4511299" cy="8636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𝑎</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1</m:t>
                          </m:r>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−14</m:t>
                              </m:r>
                            </m:sup>
                          </m:sSup>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1.8</m:t>
                              </m:r>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rPr>
                                <m:t>−5</m:t>
                              </m:r>
                            </m:sup>
                          </m:sSup>
                        </m:den>
                      </m:f>
                      <m:r>
                        <a:rPr lang="hu-HU" sz="2800" b="0" i="1" smtClean="0">
                          <a:latin typeface="Cambria Math" panose="02040503050406030204" pitchFamily="18" charset="0"/>
                        </a:rPr>
                        <m:t>=5.6</m:t>
                      </m:r>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−10</m:t>
                          </m:r>
                        </m:sup>
                      </m:sSup>
                    </m:oMath>
                  </m:oMathPara>
                </a14:m>
                <a:endParaRPr lang="hu-HU" sz="2800" dirty="0"/>
              </a:p>
            </p:txBody>
          </p:sp>
        </mc:Choice>
        <mc:Fallback xmlns="">
          <p:sp>
            <p:nvSpPr>
              <p:cNvPr id="11" name="Szövegdoboz 10">
                <a:extLst>
                  <a:ext uri="{FF2B5EF4-FFF2-40B4-BE49-F238E27FC236}">
                    <a16:creationId xmlns:a16="http://schemas.microsoft.com/office/drawing/2014/main" id="{020BE3EF-ECA8-4E78-AD84-3E2F100A4A8D}"/>
                  </a:ext>
                </a:extLst>
              </p:cNvPr>
              <p:cNvSpPr txBox="1">
                <a:spLocks noRot="1" noChangeAspect="1" noMove="1" noResize="1" noEditPoints="1" noAdjustHandles="1" noChangeArrowheads="1" noChangeShapeType="1" noTextEdit="1"/>
              </p:cNvSpPr>
              <p:nvPr/>
            </p:nvSpPr>
            <p:spPr>
              <a:xfrm>
                <a:off x="3889827" y="5717750"/>
                <a:ext cx="4511299" cy="863698"/>
              </a:xfrm>
              <a:prstGeom prst="rect">
                <a:avLst/>
              </a:prstGeom>
              <a:blipFill>
                <a:blip r:embed="rId8"/>
                <a:stretch>
                  <a:fillRect/>
                </a:stretch>
              </a:blipFill>
            </p:spPr>
            <p:txBody>
              <a:bodyPr/>
              <a:lstStyle/>
              <a:p>
                <a:r>
                  <a:rPr lang="en-US">
                    <a:noFill/>
                  </a:rPr>
                  <a:t> </a:t>
                </a:r>
              </a:p>
            </p:txBody>
          </p:sp>
        </mc:Fallback>
      </mc:AlternateContent>
      <p:cxnSp>
        <p:nvCxnSpPr>
          <p:cNvPr id="12" name="Egyenes összekötő 11">
            <a:extLst>
              <a:ext uri="{FF2B5EF4-FFF2-40B4-BE49-F238E27FC236}">
                <a16:creationId xmlns:a16="http://schemas.microsoft.com/office/drawing/2014/main" id="{1B21376E-0DE8-400C-9C1E-476E5A5B8559}"/>
              </a:ext>
            </a:extLst>
          </p:cNvPr>
          <p:cNvCxnSpPr>
            <a:cxnSpLocks/>
          </p:cNvCxnSpPr>
          <p:nvPr/>
        </p:nvCxnSpPr>
        <p:spPr>
          <a:xfrm>
            <a:off x="2656114" y="4797626"/>
            <a:ext cx="899886" cy="377371"/>
          </a:xfrm>
          <a:prstGeom prst="line">
            <a:avLst/>
          </a:prstGeom>
          <a:ln w="25400">
            <a:solidFill>
              <a:srgbClr val="2E0CFC"/>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a:extLst>
              <a:ext uri="{FF2B5EF4-FFF2-40B4-BE49-F238E27FC236}">
                <a16:creationId xmlns:a16="http://schemas.microsoft.com/office/drawing/2014/main" id="{624940F0-419C-4526-8410-1BA5118E4268}"/>
              </a:ext>
            </a:extLst>
          </p:cNvPr>
          <p:cNvCxnSpPr>
            <a:cxnSpLocks/>
          </p:cNvCxnSpPr>
          <p:nvPr/>
        </p:nvCxnSpPr>
        <p:spPr>
          <a:xfrm>
            <a:off x="5232400" y="4775854"/>
            <a:ext cx="899886" cy="3773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a:extLst>
              <a:ext uri="{FF2B5EF4-FFF2-40B4-BE49-F238E27FC236}">
                <a16:creationId xmlns:a16="http://schemas.microsoft.com/office/drawing/2014/main" id="{FD7CF49E-01D6-4747-86BA-4BEEFD58E77C}"/>
              </a:ext>
            </a:extLst>
          </p:cNvPr>
          <p:cNvCxnSpPr>
            <a:cxnSpLocks/>
          </p:cNvCxnSpPr>
          <p:nvPr/>
        </p:nvCxnSpPr>
        <p:spPr>
          <a:xfrm>
            <a:off x="3149600" y="5305626"/>
            <a:ext cx="899886" cy="3773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Egyenes összekötő 16">
            <a:extLst>
              <a:ext uri="{FF2B5EF4-FFF2-40B4-BE49-F238E27FC236}">
                <a16:creationId xmlns:a16="http://schemas.microsoft.com/office/drawing/2014/main" id="{A99E3E84-63BC-46D3-9FFF-93A007FDDFAD}"/>
              </a:ext>
            </a:extLst>
          </p:cNvPr>
          <p:cNvCxnSpPr>
            <a:cxnSpLocks/>
          </p:cNvCxnSpPr>
          <p:nvPr/>
        </p:nvCxnSpPr>
        <p:spPr>
          <a:xfrm>
            <a:off x="5682342" y="5298369"/>
            <a:ext cx="899886" cy="377371"/>
          </a:xfrm>
          <a:prstGeom prst="line">
            <a:avLst/>
          </a:prstGeom>
          <a:ln w="25400">
            <a:solidFill>
              <a:srgbClr val="2E0CFC"/>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Szövegdoboz 17">
                <a:extLst>
                  <a:ext uri="{FF2B5EF4-FFF2-40B4-BE49-F238E27FC236}">
                    <a16:creationId xmlns:a16="http://schemas.microsoft.com/office/drawing/2014/main" id="{9D44E2F4-4F6A-49F1-846F-6086D52F8B8B}"/>
                  </a:ext>
                </a:extLst>
              </p:cNvPr>
              <p:cNvSpPr txBox="1"/>
              <p:nvPr/>
            </p:nvSpPr>
            <p:spPr>
              <a:xfrm>
                <a:off x="7728855" y="4768604"/>
                <a:ext cx="3353547" cy="9117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d>
                            <m:dPr>
                              <m:begChr m:val="["/>
                              <m:endChr m:val="]"/>
                              <m:ctrlPr>
                                <a:rPr lang="hu-HU" sz="2800" i="1">
                                  <a:latin typeface="Cambria Math" panose="02040503050406030204" pitchFamily="18" charset="0"/>
                                </a:rPr>
                              </m:ctrlPr>
                            </m:d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3</m:t>
                                  </m:r>
                                </m:sub>
                              </m:sSub>
                              <m:sSup>
                                <m:sSupPr>
                                  <m:ctrlPr>
                                    <a:rPr lang="hu-HU" sz="2800" i="1" smtClean="0">
                                      <a:latin typeface="Cambria Math" panose="02040503050406030204" pitchFamily="18" charset="0"/>
                                    </a:rPr>
                                  </m:ctrlPr>
                                </m:sSupPr>
                                <m:e>
                                  <m:r>
                                    <a:rPr lang="hu-HU" sz="2800" b="0" i="1" smtClean="0">
                                      <a:latin typeface="Cambria Math" panose="02040503050406030204" pitchFamily="18" charset="0"/>
                                    </a:rPr>
                                    <m:t>𝑂</m:t>
                                  </m:r>
                                </m:e>
                                <m:sup>
                                  <m:r>
                                    <a:rPr lang="hu-HU" sz="2800" b="0" i="1" smtClean="0">
                                      <a:latin typeface="Cambria Math" panose="02040503050406030204" pitchFamily="18" charset="0"/>
                                    </a:rPr>
                                    <m:t>+</m:t>
                                  </m:r>
                                </m:sup>
                              </m:sSup>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𝑂𝐻</m:t>
                                  </m:r>
                                </m:e>
                                <m:sup>
                                  <m:r>
                                    <a:rPr lang="hu-HU" sz="2800" i="1">
                                      <a:latin typeface="Cambria Math" panose="02040503050406030204" pitchFamily="18" charset="0"/>
                                      <a:ea typeface="Cambria Math" panose="02040503050406030204" pitchFamily="18" charset="0"/>
                                    </a:rPr>
                                    <m:t>−</m:t>
                                  </m:r>
                                </m:sup>
                              </m:sSup>
                            </m:e>
                          </m:d>
                        </m:num>
                        <m:den>
                          <m:sSup>
                            <m:sSupPr>
                              <m:ctrlPr>
                                <a:rPr lang="hu-HU" sz="2800" i="1" smtClean="0">
                                  <a:latin typeface="Cambria Math" panose="02040503050406030204" pitchFamily="18" charset="0"/>
                                  <a:ea typeface="Cambria Math" panose="02040503050406030204" pitchFamily="18" charset="0"/>
                                </a:rPr>
                              </m:ctrlPr>
                            </m:sSupPr>
                            <m:e>
                              <m:d>
                                <m:dPr>
                                  <m:ctrlPr>
                                    <a:rPr lang="hu-HU" sz="2800" i="1" smtClean="0">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e>
                              </m:d>
                            </m:e>
                            <m:sup>
                              <m:r>
                                <a:rPr lang="hu-HU" sz="2800" b="0" i="1" smtClean="0">
                                  <a:latin typeface="Cambria Math" panose="02040503050406030204" pitchFamily="18" charset="0"/>
                                  <a:ea typeface="Cambria Math" panose="02040503050406030204" pitchFamily="18" charset="0"/>
                                </a:rPr>
                                <m:t>2</m:t>
                              </m:r>
                            </m:sup>
                          </m:sSup>
                        </m:den>
                      </m:f>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𝑤</m:t>
                          </m:r>
                        </m:sub>
                      </m:sSub>
                    </m:oMath>
                  </m:oMathPara>
                </a14:m>
                <a:endParaRPr lang="hu-HU" sz="2800" dirty="0"/>
              </a:p>
            </p:txBody>
          </p:sp>
        </mc:Choice>
        <mc:Fallback xmlns="">
          <p:sp>
            <p:nvSpPr>
              <p:cNvPr id="18" name="Szövegdoboz 17">
                <a:extLst>
                  <a:ext uri="{FF2B5EF4-FFF2-40B4-BE49-F238E27FC236}">
                    <a16:creationId xmlns:a16="http://schemas.microsoft.com/office/drawing/2014/main" id="{9D44E2F4-4F6A-49F1-846F-6086D52F8B8B}"/>
                  </a:ext>
                </a:extLst>
              </p:cNvPr>
              <p:cNvSpPr txBox="1">
                <a:spLocks noRot="1" noChangeAspect="1" noMove="1" noResize="1" noEditPoints="1" noAdjustHandles="1" noChangeArrowheads="1" noChangeShapeType="1" noTextEdit="1"/>
              </p:cNvSpPr>
              <p:nvPr/>
            </p:nvSpPr>
            <p:spPr>
              <a:xfrm>
                <a:off x="7728855" y="4768604"/>
                <a:ext cx="3353547" cy="911788"/>
              </a:xfrm>
              <a:prstGeom prst="rect">
                <a:avLst/>
              </a:prstGeom>
              <a:blipFill>
                <a:blip r:embed="rId9"/>
                <a:stretch>
                  <a:fillRect/>
                </a:stretch>
              </a:blipFill>
            </p:spPr>
            <p:txBody>
              <a:bodyPr/>
              <a:lstStyle/>
              <a:p>
                <a:r>
                  <a:rPr lang="en-US">
                    <a:noFill/>
                  </a:rPr>
                  <a:t> </a:t>
                </a:r>
              </a:p>
            </p:txBody>
          </p:sp>
        </mc:Fallback>
      </mc:AlternateContent>
      <p:sp>
        <p:nvSpPr>
          <p:cNvPr id="19"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7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45" presetClass="entr" presetSubtype="0" fill="hold" grpId="0" nodeType="afterEffect">
                                  <p:stCondLst>
                                    <p:cond delay="100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anim calcmode="lin" valueType="num">
                                      <p:cBhvr>
                                        <p:cTn id="53" dur="2000" fill="hold"/>
                                        <p:tgtEl>
                                          <p:spTgt spid="11"/>
                                        </p:tgtEl>
                                        <p:attrNameLst>
                                          <p:attrName>ppt_w</p:attrName>
                                        </p:attrNameLst>
                                      </p:cBhvr>
                                      <p:tavLst>
                                        <p:tav tm="0" fmla="#ppt_w*sin(2.5*pi*$)">
                                          <p:val>
                                            <p:fltVal val="0"/>
                                          </p:val>
                                        </p:tav>
                                        <p:tav tm="100000">
                                          <p:val>
                                            <p:fltVal val="1"/>
                                          </p:val>
                                        </p:tav>
                                      </p:tavLst>
                                    </p:anim>
                                    <p:anim calcmode="lin" valueType="num">
                                      <p:cBhvr>
                                        <p:cTn id="5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1"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75771" y="1665970"/>
            <a:ext cx="11654972" cy="4956503"/>
          </a:xfrm>
        </p:spPr>
        <p:txBody>
          <a:bodyPr>
            <a:normAutofit/>
          </a:bodyPr>
          <a:lstStyle/>
          <a:p>
            <a:r>
              <a:rPr lang="hu-HU" dirty="0" smtClean="0">
                <a:latin typeface="Times New Roman" panose="02020603050405020304" pitchFamily="18" charset="0"/>
                <a:cs typeface="Times New Roman" panose="02020603050405020304" pitchFamily="18" charset="0"/>
              </a:rPr>
              <a:t>B</a:t>
            </a:r>
            <a:r>
              <a:rPr lang="en-US" dirty="0" err="1" smtClean="0">
                <a:latin typeface="Times New Roman" panose="02020603050405020304" pitchFamily="18" charset="0"/>
                <a:cs typeface="Times New Roman" panose="02020603050405020304" pitchFamily="18" charset="0"/>
              </a:rPr>
              <a:t>iological</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systems are full of chemical equilibrium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since all living beings are a complex chemical system, where the maintenance of </a:t>
            </a:r>
            <a:r>
              <a:rPr lang="hu-HU" dirty="0" smtClean="0">
                <a:latin typeface="Times New Roman" panose="02020603050405020304" pitchFamily="18" charset="0"/>
                <a:cs typeface="Times New Roman" panose="02020603050405020304" pitchFamily="18" charset="0"/>
              </a:rPr>
              <a:t>vital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functions and regulation use many </a:t>
            </a:r>
            <a:r>
              <a:rPr lang="hu-HU" dirty="0" smtClean="0">
                <a:latin typeface="Times New Roman" panose="02020603050405020304" pitchFamily="18" charset="0"/>
                <a:cs typeface="Times New Roman" panose="02020603050405020304" pitchFamily="18" charset="0"/>
              </a:rPr>
              <a:t>equilibrium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the operation of the entire system is possible in a very narrow range around </a:t>
            </a:r>
            <a:r>
              <a:rPr lang="en-US" dirty="0" smtClean="0">
                <a:latin typeface="Times New Roman" panose="02020603050405020304" pitchFamily="18" charset="0"/>
                <a:cs typeface="Times New Roman" panose="02020603050405020304" pitchFamily="18" charset="0"/>
              </a:rPr>
              <a:t>pH=7.4</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conditions are </a:t>
            </a:r>
            <a:r>
              <a:rPr lang="hu-HU" dirty="0" smtClean="0">
                <a:latin typeface="Times New Roman" panose="02020603050405020304" pitchFamily="18" charset="0"/>
                <a:cs typeface="Times New Roman" panose="02020603050405020304" pitchFamily="18" charset="0"/>
              </a:rPr>
              <a:t>maintained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 </a:t>
            </a:r>
            <a:r>
              <a:rPr lang="hu-HU" dirty="0" smtClean="0">
                <a:latin typeface="Times New Roman" panose="02020603050405020304" pitchFamily="18" charset="0"/>
                <a:cs typeface="Times New Roman" panose="02020603050405020304" pitchFamily="18" charset="0"/>
              </a:rPr>
              <a:t>so-called </a:t>
            </a:r>
            <a:r>
              <a:rPr lang="en-US" dirty="0" smtClean="0">
                <a:latin typeface="Times New Roman" panose="02020603050405020304" pitchFamily="18" charset="0"/>
                <a:cs typeface="Times New Roman" panose="02020603050405020304" pitchFamily="18" charset="0"/>
              </a:rPr>
              <a:t>buffers </a:t>
            </a:r>
            <a:r>
              <a:rPr lang="en-US" dirty="0">
                <a:latin typeface="Times New Roman" panose="02020603050405020304" pitchFamily="18" charset="0"/>
                <a:cs typeface="Times New Roman" panose="02020603050405020304" pitchFamily="18" charset="0"/>
              </a:rPr>
              <a:t>in all </a:t>
            </a:r>
            <a:r>
              <a:rPr lang="hu-HU" dirty="0" smtClean="0">
                <a:latin typeface="Times New Roman" panose="02020603050405020304" pitchFamily="18" charset="0"/>
                <a:cs typeface="Times New Roman" panose="02020603050405020304" pitchFamily="18" charset="0"/>
              </a:rPr>
              <a:t>living </a:t>
            </a:r>
            <a:r>
              <a:rPr lang="en-US" dirty="0" smtClean="0">
                <a:latin typeface="Times New Roman" panose="02020603050405020304" pitchFamily="18" charset="0"/>
                <a:cs typeface="Times New Roman" panose="02020603050405020304" pitchFamily="18" charset="0"/>
              </a:rPr>
              <a:t>organisms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b="1" dirty="0" smtClean="0"/>
              <a:t>buffer:</a:t>
            </a:r>
            <a:r>
              <a:rPr lang="hu-HU" dirty="0" smtClean="0"/>
              <a:t> </a:t>
            </a:r>
            <a:r>
              <a:rPr lang="en-US" dirty="0"/>
              <a:t>a </a:t>
            </a:r>
            <a:r>
              <a:rPr lang="hu-HU" dirty="0" smtClean="0"/>
              <a:t>compound</a:t>
            </a:r>
            <a:r>
              <a:rPr lang="en-US" dirty="0" smtClean="0"/>
              <a:t> </a:t>
            </a:r>
            <a:r>
              <a:rPr lang="en-US" dirty="0"/>
              <a:t>that is capable of significantly reducing the effect of </a:t>
            </a:r>
            <a:r>
              <a:rPr lang="en-US" dirty="0" smtClean="0"/>
              <a:t>pH</a:t>
            </a:r>
            <a:r>
              <a:rPr lang="hu-HU" dirty="0" smtClean="0"/>
              <a:t> changing processes</a:t>
            </a:r>
            <a:r>
              <a:rPr lang="en-US" dirty="0" smtClean="0"/>
              <a:t> </a:t>
            </a:r>
            <a:r>
              <a:rPr lang="hu-HU" dirty="0" smtClean="0"/>
              <a:t>in</a:t>
            </a:r>
            <a:r>
              <a:rPr lang="en-US" dirty="0" smtClean="0"/>
              <a:t> </a:t>
            </a:r>
            <a:r>
              <a:rPr lang="en-US" dirty="0"/>
              <a:t>the solution. A buffer can be formed by </a:t>
            </a:r>
            <a:r>
              <a:rPr lang="hu-HU" dirty="0" smtClean="0"/>
              <a:t>mixing </a:t>
            </a:r>
            <a:r>
              <a:rPr lang="en-US" dirty="0" smtClean="0"/>
              <a:t>a </a:t>
            </a:r>
            <a:r>
              <a:rPr lang="en-US" dirty="0"/>
              <a:t>weak acid </a:t>
            </a:r>
            <a:r>
              <a:rPr lang="hu-HU" dirty="0" smtClean="0"/>
              <a:t>with</a:t>
            </a:r>
            <a:r>
              <a:rPr lang="en-US" dirty="0" smtClean="0"/>
              <a:t> a </a:t>
            </a:r>
            <a:r>
              <a:rPr lang="en-US" dirty="0"/>
              <a:t>strong base </a:t>
            </a:r>
            <a:r>
              <a:rPr lang="hu-HU" dirty="0" smtClean="0"/>
              <a:t>(</a:t>
            </a:r>
            <a:r>
              <a:rPr lang="en-US" dirty="0" smtClean="0"/>
              <a:t>buffer </a:t>
            </a:r>
            <a:r>
              <a:rPr lang="en-US" dirty="0"/>
              <a:t>operating in the acidic </a:t>
            </a:r>
            <a:r>
              <a:rPr lang="hu-HU" dirty="0" smtClean="0"/>
              <a:t>regime)</a:t>
            </a:r>
            <a:r>
              <a:rPr lang="en-US" dirty="0" smtClean="0"/>
              <a:t>, </a:t>
            </a:r>
            <a:r>
              <a:rPr lang="hu-HU" dirty="0" smtClean="0"/>
              <a:t>or</a:t>
            </a:r>
            <a:r>
              <a:rPr lang="en-US" dirty="0" smtClean="0"/>
              <a:t> </a:t>
            </a:r>
            <a:r>
              <a:rPr lang="en-US" dirty="0"/>
              <a:t>a weak base </a:t>
            </a:r>
            <a:r>
              <a:rPr lang="en-US" dirty="0" smtClean="0"/>
              <a:t>with </a:t>
            </a:r>
            <a:r>
              <a:rPr lang="en-US" dirty="0"/>
              <a:t>a strong </a:t>
            </a:r>
            <a:r>
              <a:rPr lang="en-US" dirty="0" smtClean="0"/>
              <a:t>acid</a:t>
            </a:r>
            <a:r>
              <a:rPr lang="hu-HU" dirty="0" smtClean="0"/>
              <a:t> (</a:t>
            </a:r>
            <a:r>
              <a:rPr lang="en-US" dirty="0" smtClean="0"/>
              <a:t>buffer </a:t>
            </a:r>
            <a:r>
              <a:rPr lang="en-US" dirty="0"/>
              <a:t>operating in the alkaline </a:t>
            </a:r>
            <a:r>
              <a:rPr lang="hu-HU" dirty="0" smtClean="0"/>
              <a:t>regime)</a:t>
            </a:r>
            <a:r>
              <a:rPr lang="en-US" dirty="0" smtClean="0"/>
              <a:t> </a:t>
            </a:r>
            <a:r>
              <a:rPr lang="hu-HU" dirty="0" smtClean="0"/>
              <a:t>at appropriate molar ratios.</a:t>
            </a:r>
            <a:endParaRPr lang="hu-HU" dirty="0"/>
          </a:p>
          <a:p>
            <a:r>
              <a:rPr lang="hu-HU" dirty="0" smtClean="0">
                <a:latin typeface="Times New Roman" panose="02020603050405020304" pitchFamily="18" charset="0"/>
                <a:cs typeface="Times New Roman" panose="02020603050405020304" pitchFamily="18" charset="0"/>
              </a:rPr>
              <a:t>Let us see some examples how they operate!</a:t>
            </a: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46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8343" y="1600775"/>
                <a:ext cx="11509828" cy="4904956"/>
              </a:xfrm>
            </p:spPr>
            <p:txBody>
              <a:bodyPr>
                <a:normAutofit/>
              </a:bodyPr>
              <a:lstStyle/>
              <a:p>
                <a:r>
                  <a:rPr lang="hu-HU" dirty="0" smtClean="0">
                    <a:latin typeface="Times New Roman" panose="02020603050405020304" pitchFamily="18" charset="0"/>
                    <a:cs typeface="Times New Roman" panose="02020603050405020304" pitchFamily="18" charset="0"/>
                  </a:rPr>
                  <a:t>However, there are some issues with this hypothesis and derivation.</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It is known that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speed of chemical reactions, only in very special, almost exceptional cases, depends on the concentration of the reactants according to the power of the stoichiometric </a:t>
                </a:r>
                <a:r>
                  <a:rPr lang="en-US" dirty="0" smtClean="0">
                    <a:latin typeface="Times New Roman" panose="02020603050405020304" pitchFamily="18" charset="0"/>
                    <a:cs typeface="Times New Roman" panose="02020603050405020304" pitchFamily="18" charset="0"/>
                  </a:rPr>
                  <a:t>number</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e</a:t>
                </a:r>
                <a:r>
                  <a:rPr lang="hu-HU" dirty="0" smtClean="0">
                    <a:latin typeface="Times New Roman" panose="02020603050405020304" pitchFamily="18" charset="0"/>
                    <a:cs typeface="Times New Roman" panose="02020603050405020304" pitchFamily="18" charset="0"/>
                  </a:rPr>
                  <a:t> wi</a:t>
                </a:r>
                <a:r>
                  <a:rPr lang="en-US" dirty="0" err="1" smtClean="0">
                    <a:latin typeface="Times New Roman" panose="02020603050405020304" pitchFamily="18" charset="0"/>
                    <a:cs typeface="Times New Roman" panose="02020603050405020304" pitchFamily="18" charset="0"/>
                  </a:rPr>
                  <a:t>ll</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see this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later</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4032250" lvl="1"/>
                <a:r>
                  <a:rPr lang="en-US" dirty="0">
                    <a:latin typeface="Times New Roman" panose="02020603050405020304" pitchFamily="18" charset="0"/>
                    <a:cs typeface="Times New Roman" panose="02020603050405020304" pitchFamily="18" charset="0"/>
                  </a:rPr>
                  <a:t>The unchanged composition may be due to the so-called </a:t>
                </a:r>
                <a:r>
                  <a:rPr lang="en-US" dirty="0" smtClean="0">
                    <a:latin typeface="Times New Roman" panose="02020603050405020304" pitchFamily="18" charset="0"/>
                    <a:cs typeface="Times New Roman" panose="02020603050405020304" pitchFamily="18" charset="0"/>
                  </a:rPr>
                  <a:t>stationary</a:t>
                </a:r>
                <a:r>
                  <a:rPr lang="hu-HU" dirty="0" smtClean="0">
                    <a:latin typeface="Times New Roman" panose="02020603050405020304" pitchFamily="18" charset="0"/>
                    <a:cs typeface="Times New Roman" panose="02020603050405020304" pitchFamily="18" charset="0"/>
                  </a:rPr>
                  <a:t> or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time-stabilized state</a:t>
                </a:r>
                <a:r>
                  <a:rPr lang="hu-HU" dirty="0" smtClean="0">
                    <a:latin typeface="Times New Roman" panose="02020603050405020304" pitchFamily="18" charset="0"/>
                    <a:cs typeface="Times New Roman" panose="02020603050405020304" pitchFamily="18" charset="0"/>
                  </a:rPr>
                  <a:t>.  For instance, investigating the </a:t>
                </a:r>
                <a14:m>
                  <m:oMath xmlns:m="http://schemas.openxmlformats.org/officeDocument/2006/math">
                    <m:r>
                      <a:rPr lang="hu-HU" b="0" i="1" smtClean="0">
                        <a:latin typeface="Cambria Math" panose="02040503050406030204" pitchFamily="18" charset="0"/>
                        <a:cs typeface="Times New Roman" panose="02020603050405020304" pitchFamily="18" charset="0"/>
                      </a:rPr>
                      <m:t>𝐴</m:t>
                    </m:r>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𝐵</m:t>
                    </m:r>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ea typeface="Cambria Math" panose="02040503050406030204" pitchFamily="18" charset="0"/>
                        <a:cs typeface="Times New Roman" panose="02020603050405020304" pitchFamily="18" charset="0"/>
                      </a:rPr>
                      <m:t>𝐶</m:t>
                    </m:r>
                    <m:r>
                      <a:rPr lang="hu-HU" b="0" i="1" smtClean="0">
                        <a:latin typeface="Cambria Math" panose="02040503050406030204" pitchFamily="18" charset="0"/>
                        <a:ea typeface="Cambria Math" panose="02040503050406030204" pitchFamily="18" charset="0"/>
                        <a:cs typeface="Times New Roman" panose="02020603050405020304" pitchFamily="18" charset="0"/>
                      </a:rPr>
                      <m:t>+</m:t>
                    </m:r>
                    <m:r>
                      <a:rPr lang="hu-HU" b="0" i="1" smtClean="0">
                        <a:latin typeface="Cambria Math" panose="02040503050406030204" pitchFamily="18" charset="0"/>
                        <a:ea typeface="Cambria Math" panose="02040503050406030204" pitchFamily="18" charset="0"/>
                        <a:cs typeface="Times New Roman" panose="02020603050405020304" pitchFamily="18" charset="0"/>
                      </a:rPr>
                      <m:t>𝐷</m:t>
                    </m:r>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reaction in the vessel on the left,</a:t>
                </a:r>
                <a:endParaRPr lang="hu-HU" dirty="0">
                  <a:latin typeface="Times New Roman" panose="02020603050405020304" pitchFamily="18" charset="0"/>
                  <a:cs typeface="Times New Roman" panose="02020603050405020304" pitchFamily="18" charset="0"/>
                </a:endParaRPr>
              </a:p>
              <a:p>
                <a:pPr marL="4032250" lvl="1"/>
                <a:r>
                  <a:rPr lang="hu-HU" dirty="0" smtClean="0">
                    <a:latin typeface="Times New Roman" panose="02020603050405020304" pitchFamily="18" charset="0"/>
                    <a:cs typeface="Times New Roman" panose="02020603050405020304" pitchFamily="18" charset="0"/>
                  </a:rPr>
                  <a:t>In the tube leaving the reactor, c</a:t>
                </a:r>
                <a:r>
                  <a:rPr lang="hu-HU" baseline="-25000" dirty="0" smtClean="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c</a:t>
                </a:r>
                <a:r>
                  <a:rPr lang="hu-HU"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c</a:t>
                </a:r>
                <a:r>
                  <a:rPr lang="hu-HU" baseline="-25000" dirty="0">
                    <a:latin typeface="Times New Roman" panose="02020603050405020304" pitchFamily="18" charset="0"/>
                    <a:cs typeface="Times New Roman" panose="02020603050405020304" pitchFamily="18" charset="0"/>
                  </a:rPr>
                  <a:t>C</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a:t>
                </a:r>
                <a:r>
                  <a:rPr lang="hu-HU" dirty="0">
                    <a:latin typeface="Times New Roman" panose="02020603050405020304" pitchFamily="18" charset="0"/>
                    <a:cs typeface="Times New Roman" panose="02020603050405020304" pitchFamily="18" charset="0"/>
                  </a:rPr>
                  <a:t>c</a:t>
                </a:r>
                <a:r>
                  <a:rPr lang="hu-HU" baseline="-25000" dirty="0">
                    <a:latin typeface="Times New Roman" panose="02020603050405020304" pitchFamily="18" charset="0"/>
                    <a:cs typeface="Times New Roman" panose="02020603050405020304" pitchFamily="18" charset="0"/>
                  </a:rPr>
                  <a:t>D</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will be constant, nevertheless, </a:t>
                </a:r>
                <a:r>
                  <a:rPr lang="en-US" dirty="0">
                    <a:latin typeface="Times New Roman" panose="02020603050405020304" pitchFamily="18" charset="0"/>
                    <a:cs typeface="Times New Roman" panose="02020603050405020304" pitchFamily="18" charset="0"/>
                  </a:rPr>
                  <a:t>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change</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rate of feeding or the concentration of the </a:t>
                </a:r>
                <a:r>
                  <a:rPr lang="en-US" dirty="0" smtClean="0">
                    <a:latin typeface="Times New Roman" panose="02020603050405020304" pitchFamily="18" charset="0"/>
                    <a:cs typeface="Times New Roman" panose="02020603050405020304" pitchFamily="18" charset="0"/>
                  </a:rPr>
                  <a:t>solutions</a:t>
                </a:r>
                <a:r>
                  <a:rPr lang="hu-HU" dirty="0" smtClean="0">
                    <a:latin typeface="Times New Roman" panose="02020603050405020304" pitchFamily="18" charset="0"/>
                    <a:cs typeface="Times New Roman" panose="02020603050405020304" pitchFamily="18" charset="0"/>
                  </a:rPr>
                  <a:t> A and/or B</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then their ratio will also </a:t>
                </a:r>
                <a:r>
                  <a:rPr lang="en-US" dirty="0" smtClean="0">
                    <a:latin typeface="Times New Roman" panose="02020603050405020304" pitchFamily="18" charset="0"/>
                    <a:cs typeface="Times New Roman" panose="02020603050405020304" pitchFamily="18" charset="0"/>
                  </a:rPr>
                  <a:t>change</a:t>
                </a:r>
                <a:r>
                  <a:rPr lang="hu-HU" dirty="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48343" y="1600775"/>
                <a:ext cx="11509828" cy="4904956"/>
              </a:xfrm>
              <a:blipFill>
                <a:blip r:embed="rId3"/>
                <a:stretch>
                  <a:fillRect l="-953" t="-2239" r="-794"/>
                </a:stretch>
              </a:blipFill>
            </p:spPr>
            <p:txBody>
              <a:bodyPr/>
              <a:lstStyle/>
              <a:p>
                <a:r>
                  <a:rPr lang="en-US">
                    <a:noFill/>
                  </a:rPr>
                  <a:t> </a:t>
                </a:r>
              </a:p>
            </p:txBody>
          </p:sp>
        </mc:Fallback>
      </mc:AlternateContent>
      <p:grpSp>
        <p:nvGrpSpPr>
          <p:cNvPr id="40" name="Csoportba foglalás 39">
            <a:extLst>
              <a:ext uri="{FF2B5EF4-FFF2-40B4-BE49-F238E27FC236}">
                <a16:creationId xmlns:a16="http://schemas.microsoft.com/office/drawing/2014/main" id="{A672315F-529B-4C2A-B3E4-321ACDFD30C2}"/>
              </a:ext>
            </a:extLst>
          </p:cNvPr>
          <p:cNvGrpSpPr/>
          <p:nvPr/>
        </p:nvGrpSpPr>
        <p:grpSpPr>
          <a:xfrm>
            <a:off x="276965" y="3567658"/>
            <a:ext cx="3822891" cy="3008215"/>
            <a:chOff x="696685" y="3297838"/>
            <a:chExt cx="3822891" cy="3008215"/>
          </a:xfrm>
        </p:grpSpPr>
        <p:sp>
          <p:nvSpPr>
            <p:cNvPr id="29" name="Téglalap 28">
              <a:extLst>
                <a:ext uri="{FF2B5EF4-FFF2-40B4-BE49-F238E27FC236}">
                  <a16:creationId xmlns:a16="http://schemas.microsoft.com/office/drawing/2014/main" id="{E552D50C-2DFB-422B-BF16-6683F9B135A8}"/>
                </a:ext>
              </a:extLst>
            </p:cNvPr>
            <p:cNvSpPr/>
            <p:nvPr/>
          </p:nvSpPr>
          <p:spPr>
            <a:xfrm>
              <a:off x="1732724" y="4871545"/>
              <a:ext cx="1800000" cy="720000"/>
            </a:xfrm>
            <a:prstGeom prst="rect">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a:extLst>
                <a:ext uri="{FF2B5EF4-FFF2-40B4-BE49-F238E27FC236}">
                  <a16:creationId xmlns:a16="http://schemas.microsoft.com/office/drawing/2014/main" id="{0FF081B2-DFC1-4F04-AED5-3E8145B97C5B}"/>
                </a:ext>
              </a:extLst>
            </p:cNvPr>
            <p:cNvSpPr/>
            <p:nvPr/>
          </p:nvSpPr>
          <p:spPr>
            <a:xfrm>
              <a:off x="1750913" y="4835656"/>
              <a:ext cx="1764000" cy="1080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31" name="Csoportba foglalás 30">
              <a:extLst>
                <a:ext uri="{FF2B5EF4-FFF2-40B4-BE49-F238E27FC236}">
                  <a16:creationId xmlns:a16="http://schemas.microsoft.com/office/drawing/2014/main" id="{B3FDDE93-E636-4158-BFC4-93FE15579C95}"/>
                </a:ext>
              </a:extLst>
            </p:cNvPr>
            <p:cNvGrpSpPr/>
            <p:nvPr/>
          </p:nvGrpSpPr>
          <p:grpSpPr>
            <a:xfrm>
              <a:off x="2446842" y="5573051"/>
              <a:ext cx="360000" cy="733002"/>
              <a:chOff x="6662651" y="4891503"/>
              <a:chExt cx="360000" cy="1141043"/>
            </a:xfrm>
          </p:grpSpPr>
          <p:sp>
            <p:nvSpPr>
              <p:cNvPr id="26" name="Téglalap 25">
                <a:extLst>
                  <a:ext uri="{FF2B5EF4-FFF2-40B4-BE49-F238E27FC236}">
                    <a16:creationId xmlns:a16="http://schemas.microsoft.com/office/drawing/2014/main" id="{F7AFAAB9-1660-4AF7-8158-B69438CC5D3C}"/>
                  </a:ext>
                </a:extLst>
              </p:cNvPr>
              <p:cNvSpPr/>
              <p:nvPr/>
            </p:nvSpPr>
            <p:spPr>
              <a:xfrm>
                <a:off x="6662651" y="4917950"/>
                <a:ext cx="360000" cy="1080000"/>
              </a:xfrm>
              <a:prstGeom prst="rect">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Téglalap 26">
                <a:extLst>
                  <a:ext uri="{FF2B5EF4-FFF2-40B4-BE49-F238E27FC236}">
                    <a16:creationId xmlns:a16="http://schemas.microsoft.com/office/drawing/2014/main" id="{81B7C6C6-68F1-459F-8200-048D8964E7BC}"/>
                  </a:ext>
                </a:extLst>
              </p:cNvPr>
              <p:cNvSpPr/>
              <p:nvPr/>
            </p:nvSpPr>
            <p:spPr>
              <a:xfrm>
                <a:off x="6684977" y="4891503"/>
                <a:ext cx="320400" cy="108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a:extLst>
                  <a:ext uri="{FF2B5EF4-FFF2-40B4-BE49-F238E27FC236}">
                    <a16:creationId xmlns:a16="http://schemas.microsoft.com/office/drawing/2014/main" id="{D3FFF2EC-4401-40E7-A936-396C1F860016}"/>
                  </a:ext>
                </a:extLst>
              </p:cNvPr>
              <p:cNvSpPr/>
              <p:nvPr/>
            </p:nvSpPr>
            <p:spPr>
              <a:xfrm>
                <a:off x="6685935" y="5924546"/>
                <a:ext cx="320400" cy="108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1" name="Csoportba foglalás 20">
              <a:extLst>
                <a:ext uri="{FF2B5EF4-FFF2-40B4-BE49-F238E27FC236}">
                  <a16:creationId xmlns:a16="http://schemas.microsoft.com/office/drawing/2014/main" id="{C60F1014-8869-420D-915A-E80C9055FC17}"/>
                </a:ext>
              </a:extLst>
            </p:cNvPr>
            <p:cNvGrpSpPr/>
            <p:nvPr/>
          </p:nvGrpSpPr>
          <p:grpSpPr>
            <a:xfrm>
              <a:off x="696685" y="3366170"/>
              <a:ext cx="1800000" cy="1861266"/>
              <a:chOff x="696685" y="4100682"/>
              <a:chExt cx="1800000" cy="1861266"/>
            </a:xfrm>
          </p:grpSpPr>
          <p:grpSp>
            <p:nvGrpSpPr>
              <p:cNvPr id="7" name="Csoportba foglalás 6">
                <a:extLst>
                  <a:ext uri="{FF2B5EF4-FFF2-40B4-BE49-F238E27FC236}">
                    <a16:creationId xmlns:a16="http://schemas.microsoft.com/office/drawing/2014/main" id="{3622D9D5-24AA-421B-85C2-025E1D02D682}"/>
                  </a:ext>
                </a:extLst>
              </p:cNvPr>
              <p:cNvGrpSpPr/>
              <p:nvPr/>
            </p:nvGrpSpPr>
            <p:grpSpPr>
              <a:xfrm>
                <a:off x="696685" y="4100682"/>
                <a:ext cx="1800000" cy="755889"/>
                <a:chOff x="696685" y="4100682"/>
                <a:chExt cx="1800000" cy="755889"/>
              </a:xfrm>
            </p:grpSpPr>
            <p:sp>
              <p:nvSpPr>
                <p:cNvPr id="4" name="Téglalap 3">
                  <a:extLst>
                    <a:ext uri="{FF2B5EF4-FFF2-40B4-BE49-F238E27FC236}">
                      <a16:creationId xmlns:a16="http://schemas.microsoft.com/office/drawing/2014/main" id="{835F2730-A671-45B7-8956-42CFD4E4F4CD}"/>
                    </a:ext>
                  </a:extLst>
                </p:cNvPr>
                <p:cNvSpPr/>
                <p:nvPr/>
              </p:nvSpPr>
              <p:spPr>
                <a:xfrm>
                  <a:off x="696685" y="4136571"/>
                  <a:ext cx="1800000" cy="720000"/>
                </a:xfrm>
                <a:prstGeom prst="rect">
                  <a:avLst/>
                </a:prstGeom>
                <a:solidFill>
                  <a:srgbClr val="FF66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0BFC6C78-A967-4F42-9AD4-3B683B2B3100}"/>
                    </a:ext>
                  </a:extLst>
                </p:cNvPr>
                <p:cNvSpPr/>
                <p:nvPr/>
              </p:nvSpPr>
              <p:spPr>
                <a:xfrm>
                  <a:off x="714874" y="4100682"/>
                  <a:ext cx="1764000" cy="1080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6" name="Csoportba foglalás 15">
                <a:extLst>
                  <a:ext uri="{FF2B5EF4-FFF2-40B4-BE49-F238E27FC236}">
                    <a16:creationId xmlns:a16="http://schemas.microsoft.com/office/drawing/2014/main" id="{CC4DDAC4-BCCD-4BC2-A14D-56FD432CC541}"/>
                  </a:ext>
                </a:extLst>
              </p:cNvPr>
              <p:cNvGrpSpPr/>
              <p:nvPr/>
            </p:nvGrpSpPr>
            <p:grpSpPr>
              <a:xfrm>
                <a:off x="1893999" y="4838452"/>
                <a:ext cx="180000" cy="1123496"/>
                <a:chOff x="2968055" y="5181957"/>
                <a:chExt cx="180000" cy="1123496"/>
              </a:xfrm>
            </p:grpSpPr>
            <p:sp>
              <p:nvSpPr>
                <p:cNvPr id="12" name="Téglalap 11">
                  <a:extLst>
                    <a:ext uri="{FF2B5EF4-FFF2-40B4-BE49-F238E27FC236}">
                      <a16:creationId xmlns:a16="http://schemas.microsoft.com/office/drawing/2014/main" id="{90D162EF-F032-41A9-AC16-E27352CDAEB9}"/>
                    </a:ext>
                  </a:extLst>
                </p:cNvPr>
                <p:cNvSpPr/>
                <p:nvPr/>
              </p:nvSpPr>
              <p:spPr>
                <a:xfrm>
                  <a:off x="2968055" y="5201587"/>
                  <a:ext cx="180000" cy="1080000"/>
                </a:xfrm>
                <a:prstGeom prst="rect">
                  <a:avLst/>
                </a:prstGeom>
                <a:solidFill>
                  <a:srgbClr val="FF66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21F7D161-8CFA-4BF4-B5F8-69730A9A88A7}"/>
                    </a:ext>
                  </a:extLst>
                </p:cNvPr>
                <p:cNvSpPr/>
                <p:nvPr/>
              </p:nvSpPr>
              <p:spPr>
                <a:xfrm>
                  <a:off x="2987963" y="5181957"/>
                  <a:ext cx="144000" cy="108000"/>
                </a:xfrm>
                <a:prstGeom prst="rec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19199927-31EC-4B32-BB8B-B8D1D9960BD2}"/>
                    </a:ext>
                  </a:extLst>
                </p:cNvPr>
                <p:cNvSpPr/>
                <p:nvPr/>
              </p:nvSpPr>
              <p:spPr>
                <a:xfrm>
                  <a:off x="2987963" y="6197453"/>
                  <a:ext cx="144000" cy="108000"/>
                </a:xfrm>
                <a:prstGeom prst="rec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22" name="Csoportba foglalás 21">
              <a:extLst>
                <a:ext uri="{FF2B5EF4-FFF2-40B4-BE49-F238E27FC236}">
                  <a16:creationId xmlns:a16="http://schemas.microsoft.com/office/drawing/2014/main" id="{23D8FE92-1CEF-485C-B73C-0D7CC01585FF}"/>
                </a:ext>
              </a:extLst>
            </p:cNvPr>
            <p:cNvGrpSpPr/>
            <p:nvPr/>
          </p:nvGrpSpPr>
          <p:grpSpPr>
            <a:xfrm>
              <a:off x="2719576" y="3369137"/>
              <a:ext cx="1800000" cy="1856384"/>
              <a:chOff x="2719576" y="4103649"/>
              <a:chExt cx="1800000" cy="1856384"/>
            </a:xfrm>
          </p:grpSpPr>
          <p:grpSp>
            <p:nvGrpSpPr>
              <p:cNvPr id="11" name="Csoportba foglalás 10">
                <a:extLst>
                  <a:ext uri="{FF2B5EF4-FFF2-40B4-BE49-F238E27FC236}">
                    <a16:creationId xmlns:a16="http://schemas.microsoft.com/office/drawing/2014/main" id="{2BD35A76-2981-455B-9773-247741D96EB3}"/>
                  </a:ext>
                </a:extLst>
              </p:cNvPr>
              <p:cNvGrpSpPr/>
              <p:nvPr/>
            </p:nvGrpSpPr>
            <p:grpSpPr>
              <a:xfrm>
                <a:off x="2719576" y="4103649"/>
                <a:ext cx="1800000" cy="755889"/>
                <a:chOff x="2134960" y="3938757"/>
                <a:chExt cx="1800000" cy="755889"/>
              </a:xfrm>
            </p:grpSpPr>
            <p:sp>
              <p:nvSpPr>
                <p:cNvPr id="9" name="Téglalap 8">
                  <a:extLst>
                    <a:ext uri="{FF2B5EF4-FFF2-40B4-BE49-F238E27FC236}">
                      <a16:creationId xmlns:a16="http://schemas.microsoft.com/office/drawing/2014/main" id="{3EDE3D78-C441-4E0F-B2FE-155E20ECBC7F}"/>
                    </a:ext>
                  </a:extLst>
                </p:cNvPr>
                <p:cNvSpPr/>
                <p:nvPr/>
              </p:nvSpPr>
              <p:spPr>
                <a:xfrm>
                  <a:off x="2134960" y="3974646"/>
                  <a:ext cx="1800000" cy="7200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a:extLst>
                    <a:ext uri="{FF2B5EF4-FFF2-40B4-BE49-F238E27FC236}">
                      <a16:creationId xmlns:a16="http://schemas.microsoft.com/office/drawing/2014/main" id="{A23C13B5-0D63-4223-A294-3BDCE7F7145D}"/>
                    </a:ext>
                  </a:extLst>
                </p:cNvPr>
                <p:cNvSpPr/>
                <p:nvPr/>
              </p:nvSpPr>
              <p:spPr>
                <a:xfrm>
                  <a:off x="2153149" y="3938757"/>
                  <a:ext cx="1764000" cy="1080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7" name="Csoportba foglalás 16">
                <a:extLst>
                  <a:ext uri="{FF2B5EF4-FFF2-40B4-BE49-F238E27FC236}">
                    <a16:creationId xmlns:a16="http://schemas.microsoft.com/office/drawing/2014/main" id="{44C88916-49CA-4C8C-9015-4F77E94C58BC}"/>
                  </a:ext>
                </a:extLst>
              </p:cNvPr>
              <p:cNvGrpSpPr/>
              <p:nvPr/>
            </p:nvGrpSpPr>
            <p:grpSpPr>
              <a:xfrm>
                <a:off x="3227402" y="4840871"/>
                <a:ext cx="180000" cy="1119162"/>
                <a:chOff x="3822488" y="5181957"/>
                <a:chExt cx="180000" cy="1119162"/>
              </a:xfrm>
            </p:grpSpPr>
            <p:sp>
              <p:nvSpPr>
                <p:cNvPr id="18" name="Téglalap 17">
                  <a:extLst>
                    <a:ext uri="{FF2B5EF4-FFF2-40B4-BE49-F238E27FC236}">
                      <a16:creationId xmlns:a16="http://schemas.microsoft.com/office/drawing/2014/main" id="{B8DD6EBA-5A85-4B0B-963B-14A16071C161}"/>
                    </a:ext>
                  </a:extLst>
                </p:cNvPr>
                <p:cNvSpPr/>
                <p:nvPr/>
              </p:nvSpPr>
              <p:spPr>
                <a:xfrm>
                  <a:off x="3822488" y="5201587"/>
                  <a:ext cx="180000" cy="10800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églalap 18">
                  <a:extLst>
                    <a:ext uri="{FF2B5EF4-FFF2-40B4-BE49-F238E27FC236}">
                      <a16:creationId xmlns:a16="http://schemas.microsoft.com/office/drawing/2014/main" id="{B7448403-0290-4858-989D-E06E17DDCFFC}"/>
                    </a:ext>
                  </a:extLst>
                </p:cNvPr>
                <p:cNvSpPr/>
                <p:nvPr/>
              </p:nvSpPr>
              <p:spPr>
                <a:xfrm>
                  <a:off x="3845742" y="5181957"/>
                  <a:ext cx="140400" cy="1080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Téglalap 19">
                  <a:extLst>
                    <a:ext uri="{FF2B5EF4-FFF2-40B4-BE49-F238E27FC236}">
                      <a16:creationId xmlns:a16="http://schemas.microsoft.com/office/drawing/2014/main" id="{363FE9DA-89B0-4402-9480-762CA90FD5A2}"/>
                    </a:ext>
                  </a:extLst>
                </p:cNvPr>
                <p:cNvSpPr/>
                <p:nvPr/>
              </p:nvSpPr>
              <p:spPr>
                <a:xfrm>
                  <a:off x="3845742" y="6193119"/>
                  <a:ext cx="140400" cy="1080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sp>
          <p:nvSpPr>
            <p:cNvPr id="33" name="Szövegdoboz 32">
              <a:extLst>
                <a:ext uri="{FF2B5EF4-FFF2-40B4-BE49-F238E27FC236}">
                  <a16:creationId xmlns:a16="http://schemas.microsoft.com/office/drawing/2014/main" id="{A0F3F84A-D223-4AC2-9329-1BBA9F44F9D4}"/>
                </a:ext>
              </a:extLst>
            </p:cNvPr>
            <p:cNvSpPr txBox="1"/>
            <p:nvPr/>
          </p:nvSpPr>
          <p:spPr>
            <a:xfrm>
              <a:off x="1379094" y="3497280"/>
              <a:ext cx="444352"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A</a:t>
              </a:r>
            </a:p>
          </p:txBody>
        </p:sp>
        <p:sp>
          <p:nvSpPr>
            <p:cNvPr id="34" name="Szövegdoboz 33">
              <a:extLst>
                <a:ext uri="{FF2B5EF4-FFF2-40B4-BE49-F238E27FC236}">
                  <a16:creationId xmlns:a16="http://schemas.microsoft.com/office/drawing/2014/main" id="{439770F3-3DB6-465B-9F1E-C2EE3B26B281}"/>
                </a:ext>
              </a:extLst>
            </p:cNvPr>
            <p:cNvSpPr txBox="1"/>
            <p:nvPr/>
          </p:nvSpPr>
          <p:spPr>
            <a:xfrm>
              <a:off x="3450236" y="3471553"/>
              <a:ext cx="423514"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B</a:t>
              </a:r>
            </a:p>
          </p:txBody>
        </p:sp>
        <p:grpSp>
          <p:nvGrpSpPr>
            <p:cNvPr id="39" name="Csoportba foglalás 38">
              <a:extLst>
                <a:ext uri="{FF2B5EF4-FFF2-40B4-BE49-F238E27FC236}">
                  <a16:creationId xmlns:a16="http://schemas.microsoft.com/office/drawing/2014/main" id="{813B20A0-AFE4-43FC-A6C3-30E005D54584}"/>
                </a:ext>
              </a:extLst>
            </p:cNvPr>
            <p:cNvGrpSpPr/>
            <p:nvPr/>
          </p:nvGrpSpPr>
          <p:grpSpPr>
            <a:xfrm>
              <a:off x="2241184" y="3297838"/>
              <a:ext cx="720000" cy="2053885"/>
              <a:chOff x="2271164" y="3372788"/>
              <a:chExt cx="720000" cy="2053885"/>
            </a:xfrm>
          </p:grpSpPr>
          <p:sp>
            <p:nvSpPr>
              <p:cNvPr id="36" name="Szabadkézi sokszög: alakzat 35">
                <a:extLst>
                  <a:ext uri="{FF2B5EF4-FFF2-40B4-BE49-F238E27FC236}">
                    <a16:creationId xmlns:a16="http://schemas.microsoft.com/office/drawing/2014/main" id="{EC143765-EBA3-4DE0-88BD-3E8C422D1315}"/>
                  </a:ext>
                </a:extLst>
              </p:cNvPr>
              <p:cNvSpPr>
                <a:spLocks noChangeAspect="1"/>
              </p:cNvSpPr>
              <p:nvPr/>
            </p:nvSpPr>
            <p:spPr>
              <a:xfrm>
                <a:off x="2271164" y="5239177"/>
                <a:ext cx="720000" cy="187496"/>
              </a:xfrm>
              <a:custGeom>
                <a:avLst/>
                <a:gdLst>
                  <a:gd name="connsiteX0" fmla="*/ 6697 w 1336367"/>
                  <a:gd name="connsiteY0" fmla="*/ 162709 h 348005"/>
                  <a:gd name="connsiteX1" fmla="*/ 90844 w 1336367"/>
                  <a:gd name="connsiteY1" fmla="*/ 24 h 348005"/>
                  <a:gd name="connsiteX2" fmla="*/ 651826 w 1336367"/>
                  <a:gd name="connsiteY2" fmla="*/ 173929 h 348005"/>
                  <a:gd name="connsiteX3" fmla="*/ 1201587 w 1336367"/>
                  <a:gd name="connsiteY3" fmla="*/ 342223 h 348005"/>
                  <a:gd name="connsiteX4" fmla="*/ 1336223 w 1336367"/>
                  <a:gd name="connsiteY4" fmla="*/ 173929 h 348005"/>
                  <a:gd name="connsiteX5" fmla="*/ 1212807 w 1336367"/>
                  <a:gd name="connsiteY5" fmla="*/ 22463 h 348005"/>
                  <a:gd name="connsiteX6" fmla="*/ 674265 w 1336367"/>
                  <a:gd name="connsiteY6" fmla="*/ 173929 h 348005"/>
                  <a:gd name="connsiteX7" fmla="*/ 152552 w 1336367"/>
                  <a:gd name="connsiteY7" fmla="*/ 347833 h 348005"/>
                  <a:gd name="connsiteX8" fmla="*/ 6697 w 1336367"/>
                  <a:gd name="connsiteY8" fmla="*/ 162709 h 34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367" h="348005">
                    <a:moveTo>
                      <a:pt x="6697" y="162709"/>
                    </a:moveTo>
                    <a:cubicBezTo>
                      <a:pt x="-3588" y="104741"/>
                      <a:pt x="-16677" y="-1846"/>
                      <a:pt x="90844" y="24"/>
                    </a:cubicBezTo>
                    <a:cubicBezTo>
                      <a:pt x="198365" y="1894"/>
                      <a:pt x="651826" y="173929"/>
                      <a:pt x="651826" y="173929"/>
                    </a:cubicBezTo>
                    <a:cubicBezTo>
                      <a:pt x="836950" y="230962"/>
                      <a:pt x="1087521" y="342223"/>
                      <a:pt x="1201587" y="342223"/>
                    </a:cubicBezTo>
                    <a:cubicBezTo>
                      <a:pt x="1315653" y="342223"/>
                      <a:pt x="1334353" y="227222"/>
                      <a:pt x="1336223" y="173929"/>
                    </a:cubicBezTo>
                    <a:cubicBezTo>
                      <a:pt x="1338093" y="120636"/>
                      <a:pt x="1323133" y="22463"/>
                      <a:pt x="1212807" y="22463"/>
                    </a:cubicBezTo>
                    <a:cubicBezTo>
                      <a:pt x="1102481" y="22463"/>
                      <a:pt x="850974" y="119701"/>
                      <a:pt x="674265" y="173929"/>
                    </a:cubicBezTo>
                    <a:cubicBezTo>
                      <a:pt x="497556" y="228157"/>
                      <a:pt x="263813" y="342223"/>
                      <a:pt x="152552" y="347833"/>
                    </a:cubicBezTo>
                    <a:cubicBezTo>
                      <a:pt x="41291" y="353443"/>
                      <a:pt x="16982" y="220677"/>
                      <a:pt x="6697" y="162709"/>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8" name="Egyenes összekötő 37">
                <a:extLst>
                  <a:ext uri="{FF2B5EF4-FFF2-40B4-BE49-F238E27FC236}">
                    <a16:creationId xmlns:a16="http://schemas.microsoft.com/office/drawing/2014/main" id="{F62EF974-E730-4FE0-8138-339D81D9103C}"/>
                  </a:ext>
                </a:extLst>
              </p:cNvPr>
              <p:cNvCxnSpPr/>
              <p:nvPr/>
            </p:nvCxnSpPr>
            <p:spPr>
              <a:xfrm>
                <a:off x="2638270" y="3372788"/>
                <a:ext cx="0" cy="19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1" name="Szövegdoboz 40">
                <a:extLst>
                  <a:ext uri="{FF2B5EF4-FFF2-40B4-BE49-F238E27FC236}">
                    <a16:creationId xmlns:a16="http://schemas.microsoft.com/office/drawing/2014/main" id="{D576212B-E622-4784-BB5C-0FF21E0ADA63}"/>
                  </a:ext>
                </a:extLst>
              </p:cNvPr>
              <p:cNvSpPr txBox="1"/>
              <p:nvPr/>
            </p:nvSpPr>
            <p:spPr>
              <a:xfrm>
                <a:off x="7593229" y="5741228"/>
                <a:ext cx="3670107" cy="80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𝐶</m:t>
                              </m:r>
                            </m:sub>
                          </m:sSub>
                          <m:r>
                            <a:rPr lang="hu-HU" sz="2800" i="1" smtClean="0">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𝐷</m:t>
                              </m:r>
                            </m:sub>
                          </m:sSub>
                        </m:num>
                        <m:den>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𝐴</m:t>
                              </m:r>
                            </m:sub>
                          </m:sSub>
                          <m:r>
                            <a:rPr lang="hu-HU" sz="2800" i="1" smtClean="0">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𝐵</m:t>
                              </m:r>
                            </m:sub>
                          </m:sSub>
                        </m:den>
                      </m:f>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𝑐𝑜𝑛𝑠𝑡𝑎𝑛𝑡</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𝐾</m:t>
                      </m:r>
                    </m:oMath>
                  </m:oMathPara>
                </a14:m>
                <a:endParaRPr lang="hu-HU" sz="2800" dirty="0"/>
              </a:p>
            </p:txBody>
          </p:sp>
        </mc:Choice>
        <mc:Fallback xmlns="">
          <p:sp>
            <p:nvSpPr>
              <p:cNvPr id="41" name="Szövegdoboz 40">
                <a:extLst>
                  <a:ext uri="{FF2B5EF4-FFF2-40B4-BE49-F238E27FC236}">
                    <a16:creationId xmlns:a16="http://schemas.microsoft.com/office/drawing/2014/main" id="{D576212B-E622-4784-BB5C-0FF21E0ADA63}"/>
                  </a:ext>
                </a:extLst>
              </p:cNvPr>
              <p:cNvSpPr txBox="1">
                <a:spLocks noRot="1" noChangeAspect="1" noMove="1" noResize="1" noEditPoints="1" noAdjustHandles="1" noChangeArrowheads="1" noChangeShapeType="1" noTextEdit="1"/>
              </p:cNvSpPr>
              <p:nvPr/>
            </p:nvSpPr>
            <p:spPr>
              <a:xfrm>
                <a:off x="7593229" y="5741228"/>
                <a:ext cx="3670107" cy="8082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Szövegdoboz 41">
                <a:extLst>
                  <a:ext uri="{FF2B5EF4-FFF2-40B4-BE49-F238E27FC236}">
                    <a16:creationId xmlns:a16="http://schemas.microsoft.com/office/drawing/2014/main" id="{ADC9749B-7590-40B3-BD66-238FA604D5BC}"/>
                  </a:ext>
                </a:extLst>
              </p:cNvPr>
              <p:cNvSpPr txBox="1"/>
              <p:nvPr/>
            </p:nvSpPr>
            <p:spPr>
              <a:xfrm>
                <a:off x="2608291" y="6190937"/>
                <a:ext cx="4151008" cy="430887"/>
              </a:xfrm>
              <a:prstGeom prst="rect">
                <a:avLst/>
              </a:prstGeom>
              <a:noFill/>
            </p:spPr>
            <p:txBody>
              <a:bodyPr wrap="none" lIns="0" tIns="0" rIns="0" bIns="0" rtlCol="0">
                <a:spAutoFit/>
              </a:bodyPr>
              <a:lstStyle/>
              <a:p>
                <a14:m>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𝐴</m:t>
                        </m:r>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𝐵</m:t>
                        </m:r>
                      </m:sub>
                    </m:sSub>
                    <m:r>
                      <a:rPr lang="hu-HU" sz="2800" i="1">
                        <a:latin typeface="Cambria Math" panose="02040503050406030204" pitchFamily="18" charset="0"/>
                      </a:rPr>
                      <m:t>;</m:t>
                    </m:r>
                  </m:oMath>
                </a14:m>
                <a:r>
                  <a:rPr lang="hu-HU" sz="2800" dirty="0"/>
                  <a:t> </a:t>
                </a:r>
                <a14:m>
                  <m:oMath xmlns:m="http://schemas.openxmlformats.org/officeDocument/2006/math">
                    <m:sSub>
                      <m:sSubPr>
                        <m:ctrlPr>
                          <a:rPr lang="hu-HU" sz="2800" i="1">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𝐶</m:t>
                        </m:r>
                      </m:sub>
                    </m:sSub>
                    <m:r>
                      <a:rPr lang="hu-HU" sz="2800" i="1">
                        <a:latin typeface="Cambria Math" panose="02040503050406030204" pitchFamily="18" charset="0"/>
                      </a:rPr>
                      <m:t>;</m:t>
                    </m:r>
                  </m:oMath>
                </a14:m>
                <a:r>
                  <a:rPr lang="hu-HU" sz="2800" dirty="0"/>
                  <a:t> </a:t>
                </a:r>
                <a14:m>
                  <m:oMath xmlns:m="http://schemas.openxmlformats.org/officeDocument/2006/math">
                    <m:sSub>
                      <m:sSubPr>
                        <m:ctrlPr>
                          <a:rPr lang="hu-HU" sz="2800" i="1">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𝐷</m:t>
                        </m:r>
                      </m:sub>
                    </m:sSub>
                    <m:r>
                      <a:rPr lang="hu-HU" sz="2800" b="0" i="0" smtClean="0">
                        <a:latin typeface="Cambria Math" panose="02040503050406030204" pitchFamily="18" charset="0"/>
                      </a:rPr>
                      <m:t> </m:t>
                    </m:r>
                    <m:r>
                      <m:rPr>
                        <m:sty m:val="p"/>
                      </m:rPr>
                      <a:rPr lang="hu-HU" sz="2800" b="0" i="0" smtClean="0">
                        <a:latin typeface="Cambria Math" panose="02040503050406030204" pitchFamily="18" charset="0"/>
                      </a:rPr>
                      <m:t>are</m:t>
                    </m:r>
                    <m:r>
                      <a:rPr lang="hu-HU" sz="2800" b="0" i="0" smtClean="0">
                        <a:latin typeface="Cambria Math" panose="02040503050406030204" pitchFamily="18" charset="0"/>
                      </a:rPr>
                      <m:t> </m:t>
                    </m:r>
                    <m:r>
                      <m:rPr>
                        <m:sty m:val="p"/>
                      </m:rPr>
                      <a:rPr lang="hu-HU" sz="2800" b="0" i="0" smtClean="0">
                        <a:latin typeface="Cambria Math" panose="02040503050406030204" pitchFamily="18" charset="0"/>
                      </a:rPr>
                      <m:t>measured</m:t>
                    </m:r>
                  </m:oMath>
                </a14:m>
                <a:endParaRPr lang="hu-HU" sz="2800" dirty="0"/>
              </a:p>
            </p:txBody>
          </p:sp>
        </mc:Choice>
        <mc:Fallback xmlns="">
          <p:sp>
            <p:nvSpPr>
              <p:cNvPr id="42" name="Szövegdoboz 41">
                <a:extLst>
                  <a:ext uri="{FF2B5EF4-FFF2-40B4-BE49-F238E27FC236}">
                    <a16:creationId xmlns:a16="http://schemas.microsoft.com/office/drawing/2014/main" id="{ADC9749B-7590-40B3-BD66-238FA604D5BC}"/>
                  </a:ext>
                </a:extLst>
              </p:cNvPr>
              <p:cNvSpPr txBox="1">
                <a:spLocks noRot="1" noChangeAspect="1" noMove="1" noResize="1" noEditPoints="1" noAdjustHandles="1" noChangeArrowheads="1" noChangeShapeType="1" noTextEdit="1"/>
              </p:cNvSpPr>
              <p:nvPr/>
            </p:nvSpPr>
            <p:spPr>
              <a:xfrm>
                <a:off x="2608291" y="6190937"/>
                <a:ext cx="4151008" cy="430887"/>
              </a:xfrm>
              <a:prstGeom prst="rect">
                <a:avLst/>
              </a:prstGeom>
              <a:blipFill>
                <a:blip r:embed="rId5"/>
                <a:stretch>
                  <a:fillRect/>
                </a:stretch>
              </a:blipFill>
            </p:spPr>
            <p:txBody>
              <a:bodyPr/>
              <a:lstStyle/>
              <a:p>
                <a:r>
                  <a:rPr lang="en-US">
                    <a:noFill/>
                  </a:rPr>
                  <a:t> </a:t>
                </a:r>
              </a:p>
            </p:txBody>
          </p:sp>
        </mc:Fallback>
      </mc:AlternateContent>
      <p:sp>
        <p:nvSpPr>
          <p:cNvPr id="3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The law of mass action</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2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77090" y="1427019"/>
                <a:ext cx="11651673" cy="5306290"/>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The operation of all buffers is ensured by the dissociation equilibrium of a weak acid/base</a:t>
                </a:r>
                <a:r>
                  <a:rPr lang="hu-HU" dirty="0" smtClean="0">
                    <a:latin typeface="Times New Roman" panose="02020603050405020304" pitchFamily="18" charset="0"/>
                    <a:cs typeface="Times New Roman" panose="02020603050405020304" pitchFamily="18" charset="0"/>
                  </a:rPr>
                  <a:t>! E.g., acetic acid (HAc)-sodium acetate (NaAc</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buffer</a:t>
                </a:r>
                <a:r>
                  <a:rPr lang="hu-HU" dirty="0">
                    <a:latin typeface="Times New Roman" panose="02020603050405020304" pitchFamily="18" charset="0"/>
                    <a:cs typeface="Times New Roman" panose="02020603050405020304" pitchFamily="18" charset="0"/>
                  </a:rPr>
                  <a:t>:</a:t>
                </a:r>
              </a:p>
              <a:p>
                <a:pPr>
                  <a:spcBef>
                    <a:spcPts val="13000"/>
                  </a:spcBef>
                </a:pPr>
                <a:r>
                  <a:rPr lang="en-US" dirty="0">
                    <a:latin typeface="Times New Roman" panose="02020603050405020304" pitchFamily="18" charset="0"/>
                    <a:cs typeface="Times New Roman" panose="02020603050405020304" pitchFamily="18" charset="0"/>
                  </a:rPr>
                  <a:t>What happens to the equilibrium when sodium acetate (</a:t>
                </a:r>
                <a:r>
                  <a:rPr lang="en-US" dirty="0" smtClean="0">
                    <a:latin typeface="Times New Roman" panose="02020603050405020304" pitchFamily="18" charset="0"/>
                    <a:cs typeface="Times New Roman" panose="02020603050405020304" pitchFamily="18" charset="0"/>
                  </a:rPr>
                  <a:t>CH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COONa</a:t>
                </a:r>
                <a:r>
                  <a:rPr lang="hu-HU" dirty="0" smtClean="0">
                    <a:latin typeface="Times New Roman" panose="02020603050405020304" pitchFamily="18" charset="0"/>
                    <a:cs typeface="Times New Roman" panose="02020603050405020304" pitchFamily="18" charset="0"/>
                  </a:rPr>
                  <a:t>, NaAc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added to the </a:t>
                </a:r>
                <a:r>
                  <a:rPr lang="hu-HU" dirty="0" smtClean="0">
                    <a:latin typeface="Times New Roman" panose="02020603050405020304" pitchFamily="18" charset="0"/>
                    <a:cs typeface="Times New Roman" panose="02020603050405020304" pitchFamily="18" charset="0"/>
                  </a:rPr>
                  <a:t>solution 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weak </a:t>
                </a:r>
                <a:r>
                  <a:rPr lang="en-US" dirty="0" smtClean="0">
                    <a:latin typeface="Times New Roman" panose="02020603050405020304" pitchFamily="18" charset="0"/>
                    <a:cs typeface="Times New Roman" panose="02020603050405020304" pitchFamily="18" charset="0"/>
                  </a:rPr>
                  <a:t>acid</a:t>
                </a:r>
                <a:r>
                  <a:rPr lang="hu-HU" dirty="0" smtClean="0">
                    <a:latin typeface="Times New Roman" panose="02020603050405020304" pitchFamily="18" charset="0"/>
                    <a:cs typeface="Times New Roman" panose="02020603050405020304" pitchFamily="18" charset="0"/>
                  </a:rPr>
                  <a:t>. NaAc</a:t>
                </a:r>
                <a:r>
                  <a:rPr lang="en-US" dirty="0" smtClean="0">
                    <a:latin typeface="Times New Roman" panose="02020603050405020304" pitchFamily="18" charset="0"/>
                    <a:cs typeface="Times New Roman" panose="02020603050405020304" pitchFamily="18" charset="0"/>
                  </a:rPr>
                  <a:t> dissolves and </a:t>
                </a:r>
                <a:r>
                  <a:rPr lang="en-US" dirty="0">
                    <a:latin typeface="Times New Roman" panose="02020603050405020304" pitchFamily="18" charset="0"/>
                    <a:cs typeface="Times New Roman" panose="02020603050405020304" pitchFamily="18" charset="0"/>
                  </a:rPr>
                  <a:t>dissociates 100</a:t>
                </a:r>
                <a:r>
                  <a:rPr lang="en-US" dirty="0" smtClean="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As the concentration of acetate ions increases in the solution, the balance shifts towards their protonation and the formation of </a:t>
                </a:r>
                <a:r>
                  <a:rPr lang="en-US" dirty="0" err="1">
                    <a:latin typeface="Times New Roman" panose="02020603050405020304" pitchFamily="18" charset="0"/>
                    <a:cs typeface="Times New Roman" panose="02020603050405020304" pitchFamily="18" charset="0"/>
                  </a:rPr>
                  <a:t>undissociated</a:t>
                </a:r>
                <a:r>
                  <a:rPr lang="en-US" dirty="0">
                    <a:latin typeface="Times New Roman" panose="02020603050405020304" pitchFamily="18" charset="0"/>
                    <a:cs typeface="Times New Roman" panose="02020603050405020304" pitchFamily="18" charset="0"/>
                  </a:rPr>
                  <a:t> acetic </a:t>
                </a:r>
                <a:r>
                  <a:rPr lang="en-US" dirty="0" smtClean="0">
                    <a:latin typeface="Times New Roman" panose="02020603050405020304" pitchFamily="18" charset="0"/>
                    <a:cs typeface="Times New Roman" panose="02020603050405020304" pitchFamily="18" charset="0"/>
                  </a:rPr>
                  <a:t>acid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With a good approximation,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say that the acetate ions formed during the dissolution of the acid are all protonated</a:t>
                </a:r>
                <a:r>
                  <a:rPr lang="hu-HU" dirty="0" smtClean="0">
                    <a:latin typeface="Times New Roman" panose="02020603050405020304" pitchFamily="18" charset="0"/>
                    <a:cs typeface="Times New Roman" panose="02020603050405020304" pitchFamily="18" charset="0"/>
                  </a:rPr>
                  <a:t>, hence </a:t>
                </a:r>
                <a14:m>
                  <m:oMath xmlns:m="http://schemas.openxmlformats.org/officeDocument/2006/math">
                    <m:d>
                      <m:dPr>
                        <m:begChr m:val="["/>
                        <m:endChr m:val="]"/>
                        <m:ctrlPr>
                          <a:rPr lang="hu-HU" i="1" smtClean="0">
                            <a:latin typeface="Cambria Math" panose="02040503050406030204" pitchFamily="18" charset="0"/>
                            <a:cs typeface="Times New Roman" panose="02020603050405020304" pitchFamily="18" charset="0"/>
                          </a:rPr>
                        </m:ctrlPr>
                      </m:dPr>
                      <m:e>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𝐶𝐻</m:t>
                            </m:r>
                          </m:e>
                          <m:sub>
                            <m:r>
                              <a:rPr lang="hu-HU" b="0" i="1" smtClean="0">
                                <a:latin typeface="Cambria Math" panose="02040503050406030204" pitchFamily="18" charset="0"/>
                                <a:cs typeface="Times New Roman" panose="02020603050405020304" pitchFamily="18" charset="0"/>
                              </a:rPr>
                              <m:t>3</m:t>
                            </m:r>
                          </m:sub>
                        </m:sSub>
                        <m:r>
                          <a:rPr lang="hu-HU" b="0" i="1" smtClean="0">
                            <a:latin typeface="Cambria Math" panose="02040503050406030204" pitchFamily="18" charset="0"/>
                            <a:cs typeface="Times New Roman" panose="02020603050405020304" pitchFamily="18" charset="0"/>
                          </a:rPr>
                          <m:t>𝐶𝑂𝑂𝐻</m:t>
                        </m:r>
                      </m:e>
                    </m:d>
                    <m:r>
                      <a:rPr lang="hu-HU"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𝐻𝐴𝑐</m:t>
                        </m:r>
                      </m:sub>
                    </m:sSub>
                  </m:oMath>
                </a14:m>
                <a:r>
                  <a:rPr lang="hu-HU" dirty="0" smtClean="0">
                    <a:latin typeface="Times New Roman" panose="02020603050405020304" pitchFamily="18" charset="0"/>
                    <a:cs typeface="Times New Roman" panose="02020603050405020304" pitchFamily="18" charset="0"/>
                  </a:rPr>
                  <a:t>. This is the total HAc concentration added during preparation of the initial solution.</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77090" y="1427019"/>
                <a:ext cx="11651673" cy="5306290"/>
              </a:xfrm>
              <a:blipFill>
                <a:blip r:embed="rId3"/>
                <a:stretch>
                  <a:fillRect l="-941" t="-2755" r="-1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7162FC4C-CE0B-4C08-BFAE-78DA4593715C}"/>
                  </a:ext>
                </a:extLst>
              </p:cNvPr>
              <p:cNvSpPr txBox="1"/>
              <p:nvPr/>
            </p:nvSpPr>
            <p:spPr>
              <a:xfrm>
                <a:off x="2292003" y="2301846"/>
                <a:ext cx="7590348" cy="502189"/>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𝐶𝐻</m:t>
                          </m:r>
                        </m:e>
                        <m:sub>
                          <m:r>
                            <a:rPr lang="hu-HU" sz="2800" b="0" i="1" smtClean="0">
                              <a:latin typeface="Cambria Math" panose="02040503050406030204" pitchFamily="18" charset="0"/>
                            </a:rPr>
                            <m:t>3</m:t>
                          </m:r>
                        </m:sub>
                      </m:s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𝐶𝑂𝑂𝐻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𝐶𝐻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𝐶𝑂𝑂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7162FC4C-CE0B-4C08-BFAE-78DA4593715C}"/>
                  </a:ext>
                </a:extLst>
              </p:cNvPr>
              <p:cNvSpPr txBox="1">
                <a:spLocks noRot="1" noChangeAspect="1" noMove="1" noResize="1" noEditPoints="1" noAdjustHandles="1" noChangeArrowheads="1" noChangeShapeType="1" noTextEdit="1"/>
              </p:cNvSpPr>
              <p:nvPr/>
            </p:nvSpPr>
            <p:spPr>
              <a:xfrm>
                <a:off x="2292003" y="2301846"/>
                <a:ext cx="7590348" cy="502189"/>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B926A82A-0A23-4374-AA09-D1733B5B3C35}"/>
                  </a:ext>
                </a:extLst>
              </p:cNvPr>
              <p:cNvSpPr txBox="1"/>
              <p:nvPr/>
            </p:nvSpPr>
            <p:spPr>
              <a:xfrm>
                <a:off x="3524902" y="2878944"/>
                <a:ext cx="5313121" cy="791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d>
                            <m:dPr>
                              <m:begChr m:val="["/>
                              <m:endChr m:val="]"/>
                              <m:ctrlPr>
                                <a:rPr lang="hu-HU" sz="2400" b="0" i="1" smtClean="0">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num>
                        <m:den>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𝐶𝐻</m:t>
                                  </m:r>
                                </m:e>
                                <m:sub>
                                  <m:r>
                                    <a:rPr lang="hu-HU" sz="2400" i="1">
                                      <a:latin typeface="Cambria Math" panose="02040503050406030204" pitchFamily="18" charset="0"/>
                                    </a:rPr>
                                    <m:t>3</m:t>
                                  </m:r>
                                </m:sub>
                              </m:sSub>
                              <m:r>
                                <a:rPr lang="hu-HU" sz="2400" i="1">
                                  <a:latin typeface="Cambria Math" panose="02040503050406030204" pitchFamily="18" charset="0"/>
                                </a:rPr>
                                <m:t>𝐶𝑂𝑂𝐻</m:t>
                              </m:r>
                            </m:e>
                          </m:d>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m:t>
                              </m:r>
                            </m:e>
                            <m:sup>
                              <m:r>
                                <a:rPr lang="hu-HU" sz="2400" b="0" i="1" smtClean="0">
                                  <a:latin typeface="Cambria Math" panose="02040503050406030204" pitchFamily="18" charset="0"/>
                                </a:rPr>
                                <m:t>𝑜</m:t>
                              </m:r>
                            </m:sup>
                          </m:sSup>
                        </m:den>
                      </m:f>
                      <m:r>
                        <a:rPr lang="hu-HU" sz="2400" i="1">
                          <a:latin typeface="Cambria Math" panose="02040503050406030204" pitchFamily="18" charset="0"/>
                          <a:ea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8∙</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−5</m:t>
                          </m:r>
                        </m:sup>
                      </m:sSup>
                    </m:oMath>
                  </m:oMathPara>
                </a14:m>
                <a:endParaRPr lang="hu-HU" sz="2400" dirty="0"/>
              </a:p>
            </p:txBody>
          </p:sp>
        </mc:Choice>
        <mc:Fallback xmlns="">
          <p:sp>
            <p:nvSpPr>
              <p:cNvPr id="5" name="Szövegdoboz 4">
                <a:extLst>
                  <a:ext uri="{FF2B5EF4-FFF2-40B4-BE49-F238E27FC236}">
                    <a16:creationId xmlns:a16="http://schemas.microsoft.com/office/drawing/2014/main" id="{B926A82A-0A23-4374-AA09-D1733B5B3C35}"/>
                  </a:ext>
                </a:extLst>
              </p:cNvPr>
              <p:cNvSpPr txBox="1">
                <a:spLocks noRot="1" noChangeAspect="1" noMove="1" noResize="1" noEditPoints="1" noAdjustHandles="1" noChangeArrowheads="1" noChangeShapeType="1" noTextEdit="1"/>
              </p:cNvSpPr>
              <p:nvPr/>
            </p:nvSpPr>
            <p:spPr>
              <a:xfrm>
                <a:off x="3524902" y="2878944"/>
                <a:ext cx="5313121" cy="79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89545BC6-A144-4FA7-8B63-EDE1F9904619}"/>
                  </a:ext>
                </a:extLst>
              </p:cNvPr>
              <p:cNvSpPr txBox="1"/>
              <p:nvPr/>
            </p:nvSpPr>
            <p:spPr>
              <a:xfrm>
                <a:off x="5913911" y="2347689"/>
                <a:ext cx="38311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solidFill>
                            <a:srgbClr val="FF0000"/>
                          </a:solidFill>
                          <a:latin typeface="Cambria Math" panose="02040503050406030204" pitchFamily="18" charset="0"/>
                          <a:ea typeface="Cambria Math" panose="02040503050406030204" pitchFamily="18" charset="0"/>
                        </a:rPr>
                        <m:t>↽</m:t>
                      </m:r>
                    </m:oMath>
                  </m:oMathPara>
                </a14:m>
                <a:endParaRPr lang="hu-HU" sz="2800" dirty="0">
                  <a:solidFill>
                    <a:srgbClr val="FF0000"/>
                  </a:solidFill>
                </a:endParaRPr>
              </a:p>
            </p:txBody>
          </p:sp>
        </mc:Choice>
        <mc:Fallback xmlns="">
          <p:sp>
            <p:nvSpPr>
              <p:cNvPr id="6" name="Szövegdoboz 5">
                <a:extLst>
                  <a:ext uri="{FF2B5EF4-FFF2-40B4-BE49-F238E27FC236}">
                    <a16:creationId xmlns:a16="http://schemas.microsoft.com/office/drawing/2014/main" id="{89545BC6-A144-4FA7-8B63-EDE1F9904619}"/>
                  </a:ext>
                </a:extLst>
              </p:cNvPr>
              <p:cNvSpPr txBox="1">
                <a:spLocks noRot="1" noChangeAspect="1" noMove="1" noResize="1" noEditPoints="1" noAdjustHandles="1" noChangeArrowheads="1" noChangeShapeType="1" noTextEdit="1"/>
              </p:cNvSpPr>
              <p:nvPr/>
            </p:nvSpPr>
            <p:spPr>
              <a:xfrm>
                <a:off x="5913911" y="2347689"/>
                <a:ext cx="383118" cy="430887"/>
              </a:xfrm>
              <a:prstGeom prst="rect">
                <a:avLst/>
              </a:prstGeom>
              <a:blipFill>
                <a:blip r:embed="rId6"/>
                <a:stretch>
                  <a:fillRect/>
                </a:stretch>
              </a:blipFill>
            </p:spPr>
            <p:txBody>
              <a:bodyPr/>
              <a:lstStyle/>
              <a:p>
                <a:r>
                  <a:rPr lang="hu-HU">
                    <a:noFill/>
                  </a:rPr>
                  <a:t> </a:t>
                </a:r>
              </a:p>
            </p:txBody>
          </p:sp>
        </mc:Fallback>
      </mc:AlternateContent>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4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066800" y="1534672"/>
                <a:ext cx="10072253" cy="5212491"/>
              </a:xfrm>
            </p:spPr>
            <p:txBody>
              <a:bodyPr>
                <a:normAutofit/>
              </a:bodyPr>
              <a:lstStyle/>
              <a:p>
                <a:r>
                  <a:rPr lang="hu-HU" dirty="0" smtClean="0">
                    <a:latin typeface="Times New Roman" panose="02020603050405020304" pitchFamily="18" charset="0"/>
                    <a:cs typeface="Times New Roman" panose="02020603050405020304" pitchFamily="18" charset="0"/>
                  </a:rPr>
                  <a:t>At the same time, one can assume that </a:t>
                </a:r>
                <a14:m>
                  <m:oMath xmlns:m="http://schemas.openxmlformats.org/officeDocument/2006/math">
                    <m:d>
                      <m:dPr>
                        <m:begChr m:val="["/>
                        <m:endChr m:val="]"/>
                        <m:ctrlPr>
                          <a:rPr lang="hu-HU" i="1">
                            <a:latin typeface="Cambria Math" panose="02040503050406030204" pitchFamily="18" charset="0"/>
                            <a:cs typeface="Times New Roman" panose="02020603050405020304" pitchFamily="18" charset="0"/>
                          </a:rPr>
                        </m:ctrlPr>
                      </m:dPr>
                      <m:e>
                        <m:sSub>
                          <m:sSubPr>
                            <m:ctrlPr>
                              <a:rPr lang="hu-HU" i="1">
                                <a:latin typeface="Cambria Math" panose="02040503050406030204" pitchFamily="18" charset="0"/>
                                <a:cs typeface="Times New Roman" panose="02020603050405020304" pitchFamily="18" charset="0"/>
                              </a:rPr>
                            </m:ctrlPr>
                          </m:sSubPr>
                          <m:e>
                            <m:r>
                              <a:rPr lang="hu-HU" i="1">
                                <a:latin typeface="Cambria Math" panose="02040503050406030204" pitchFamily="18" charset="0"/>
                                <a:cs typeface="Times New Roman" panose="02020603050405020304" pitchFamily="18" charset="0"/>
                              </a:rPr>
                              <m:t>𝐶𝐻</m:t>
                            </m:r>
                          </m:e>
                          <m:sub>
                            <m:r>
                              <a:rPr lang="hu-HU" i="1">
                                <a:latin typeface="Cambria Math" panose="02040503050406030204" pitchFamily="18" charset="0"/>
                                <a:cs typeface="Times New Roman" panose="02020603050405020304" pitchFamily="18" charset="0"/>
                              </a:rPr>
                              <m:t>3</m:t>
                            </m:r>
                          </m:sub>
                        </m:sSub>
                        <m:sSup>
                          <m:sSupPr>
                            <m:ctrlPr>
                              <a:rPr lang="hu-HU"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𝐶𝑂𝑂</m:t>
                            </m:r>
                          </m:e>
                          <m:sup>
                            <m:r>
                              <a:rPr lang="hu-HU" b="0" i="1" smtClean="0">
                                <a:latin typeface="Cambria Math" panose="02040503050406030204" pitchFamily="18" charset="0"/>
                                <a:cs typeface="Times New Roman" panose="02020603050405020304" pitchFamily="18" charset="0"/>
                              </a:rPr>
                              <m:t>−</m:t>
                            </m:r>
                          </m:sup>
                        </m:sSup>
                      </m:e>
                    </m:d>
                    <m:r>
                      <a:rPr lang="hu-HU" i="1">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𝑁𝑎𝐴𝑐</m:t>
                        </m:r>
                      </m:sub>
                    </m:sSub>
                  </m:oMath>
                </a14:m>
                <a:r>
                  <a:rPr lang="hu-HU" dirty="0" smtClean="0">
                    <a:latin typeface="Times New Roman" panose="02020603050405020304" pitchFamily="18" charset="0"/>
                    <a:cs typeface="Times New Roman" panose="02020603050405020304" pitchFamily="18" charset="0"/>
                  </a:rPr>
                  <a:t>, so this is the added total amount of NaAc.</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Placing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into the equation for the equilibrium </a:t>
                </a:r>
                <a:r>
                  <a:rPr lang="en-US" dirty="0" smtClean="0">
                    <a:latin typeface="Times New Roman" panose="02020603050405020304" pitchFamily="18" charset="0"/>
                    <a:cs typeface="Times New Roman" panose="02020603050405020304" pitchFamily="18" charset="0"/>
                  </a:rPr>
                  <a:t>constant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7500"/>
                  </a:spcBef>
                </a:pPr>
                <a:r>
                  <a:rPr lang="hu-HU" dirty="0" smtClean="0">
                    <a:latin typeface="Times New Roman" panose="02020603050405020304" pitchFamily="18" charset="0"/>
                    <a:cs typeface="Times New Roman" panose="02020603050405020304" pitchFamily="18" charset="0"/>
                  </a:rPr>
                  <a:t>Then taking the negative logarithm:</a:t>
                </a:r>
                <a:endParaRPr lang="hu-HU" dirty="0">
                  <a:latin typeface="Times New Roman" panose="02020603050405020304" pitchFamily="18" charset="0"/>
                  <a:cs typeface="Times New Roman" panose="02020603050405020304" pitchFamily="18" charset="0"/>
                </a:endParaRPr>
              </a:p>
              <a:p>
                <a:pPr>
                  <a:spcBef>
                    <a:spcPts val="2000"/>
                  </a:spcBef>
                </a:pPr>
                <a:r>
                  <a:rPr lang="hu-HU" dirty="0" smtClean="0">
                    <a:latin typeface="Times New Roman" panose="02020603050405020304" pitchFamily="18" charset="0"/>
                    <a:cs typeface="Times New Roman" panose="02020603050405020304" pitchFamily="18" charset="0"/>
                  </a:rPr>
                  <a:t>Re-arranged:</a:t>
                </a:r>
                <a:endParaRPr lang="hu-HU" dirty="0">
                  <a:latin typeface="Times New Roman" panose="02020603050405020304" pitchFamily="18" charset="0"/>
                  <a:cs typeface="Times New Roman" panose="02020603050405020304" pitchFamily="18" charset="0"/>
                </a:endParaRPr>
              </a:p>
              <a:p>
                <a:pPr>
                  <a:spcBef>
                    <a:spcPts val="8000"/>
                  </a:spcBef>
                </a:pPr>
                <a:r>
                  <a:rPr lang="en-US" dirty="0">
                    <a:latin typeface="Times New Roman" panose="02020603050405020304" pitchFamily="18" charset="0"/>
                    <a:cs typeface="Times New Roman" panose="02020603050405020304" pitchFamily="18" charset="0"/>
                  </a:rPr>
                  <a:t>The pH </a:t>
                </a:r>
                <a:r>
                  <a:rPr lang="hu-HU" dirty="0" smtClean="0">
                    <a:latin typeface="Times New Roman" panose="02020603050405020304" pitchFamily="18" charset="0"/>
                    <a:cs typeface="Times New Roman" panose="02020603050405020304" pitchFamily="18" charset="0"/>
                  </a:rPr>
                  <a:t>value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depends on the logarithm of the ratio of </a:t>
                </a:r>
                <a:r>
                  <a:rPr lang="hu-HU"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salt </a:t>
                </a:r>
                <a:r>
                  <a:rPr lang="en-US" dirty="0">
                    <a:latin typeface="Times New Roman" panose="02020603050405020304" pitchFamily="18" charset="0"/>
                    <a:cs typeface="Times New Roman" panose="02020603050405020304" pitchFamily="18" charset="0"/>
                  </a:rPr>
                  <a:t>and weak acid </a:t>
                </a:r>
                <a:r>
                  <a:rPr lang="hu-HU" dirty="0" smtClean="0">
                    <a:latin typeface="Times New Roman" panose="02020603050405020304" pitchFamily="18" charset="0"/>
                    <a:cs typeface="Times New Roman" panose="02020603050405020304" pitchFamily="18" charset="0"/>
                  </a:rPr>
                  <a:t>added to</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solution, i.e. the buffer can be diluted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1066800" y="1534672"/>
                <a:ext cx="10072253" cy="5212491"/>
              </a:xfrm>
              <a:blipFill>
                <a:blip r:embed="rId3"/>
                <a:stretch>
                  <a:fillRect l="-1090" t="-2105" b="-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DCB3FC7-8717-4122-8FCD-DC9A2A85E64C}"/>
                  </a:ext>
                </a:extLst>
              </p:cNvPr>
              <p:cNvSpPr txBox="1"/>
              <p:nvPr/>
            </p:nvSpPr>
            <p:spPr>
              <a:xfrm>
                <a:off x="2753582" y="2935017"/>
                <a:ext cx="6672339" cy="7918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ea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cs typeface="Times New Roman" panose="02020603050405020304" pitchFamily="18" charset="0"/>
                                </a:rPr>
                                <m:t>𝐻𝐴𝑐</m:t>
                              </m:r>
                            </m:sub>
                          </m:sSub>
                          <m:r>
                            <a:rPr lang="hu-HU" sz="2400" b="0" i="1" smtClean="0">
                              <a:latin typeface="Cambria Math" panose="02040503050406030204" pitchFamily="18" charset="0"/>
                              <a:cs typeface="Times New Roman" panose="02020603050405020304" pitchFamily="18" charset="0"/>
                            </a:rPr>
                            <m:t> </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m:t>
                              </m:r>
                            </m:e>
                            <m:sup>
                              <m:r>
                                <a:rPr lang="hu-HU" sz="2400" b="0" i="1" smtClean="0">
                                  <a:latin typeface="Cambria Math" panose="02040503050406030204" pitchFamily="18" charset="0"/>
                                </a:rPr>
                                <m:t>𝑜</m:t>
                              </m:r>
                            </m:sup>
                          </m:sSup>
                        </m:den>
                      </m:f>
                      <m:r>
                        <a:rPr lang="hu-HU" sz="2400" b="0" i="1" smtClean="0">
                          <a:latin typeface="Cambria Math" panose="02040503050406030204" pitchFamily="18" charset="0"/>
                        </a:rPr>
                        <m:t>=</m:t>
                      </m:r>
                      <m:f>
                        <m:fPr>
                          <m:ctrlPr>
                            <a:rPr lang="hu-HU" sz="2400" i="1">
                              <a:latin typeface="Cambria Math" panose="02040503050406030204" pitchFamily="18" charset="0"/>
                            </a:rPr>
                          </m:ctrlPr>
                        </m:fPr>
                        <m:num>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num>
                        <m:den>
                          <m:r>
                            <a:rPr lang="hu-HU" sz="2400" i="1">
                              <a:latin typeface="Cambria Math" panose="02040503050406030204" pitchFamily="18" charset="0"/>
                              <a:cs typeface="Times New Roman" panose="02020603050405020304" pitchFamily="18" charset="0"/>
                            </a:rPr>
                            <m:t> </m:t>
                          </m:r>
                          <m:sSup>
                            <m:sSupPr>
                              <m:ctrlPr>
                                <a:rPr lang="hu-HU" sz="2400" i="1">
                                  <a:latin typeface="Cambria Math" panose="02040503050406030204" pitchFamily="18" charset="0"/>
                                </a:rPr>
                              </m:ctrlPr>
                            </m:sSupPr>
                            <m:e>
                              <m:r>
                                <a:rPr lang="hu-HU" sz="2400" i="1">
                                  <a:latin typeface="Cambria Math" panose="02040503050406030204" pitchFamily="18" charset="0"/>
                                </a:rPr>
                                <m:t>𝑐</m:t>
                              </m:r>
                            </m:e>
                            <m:sup>
                              <m:r>
                                <a:rPr lang="hu-HU" sz="2400" i="1">
                                  <a:latin typeface="Cambria Math" panose="02040503050406030204" pitchFamily="18" charset="0"/>
                                </a:rPr>
                                <m:t>𝑜</m:t>
                              </m:r>
                            </m:sup>
                          </m:sSup>
                        </m:den>
                      </m:f>
                      <m:r>
                        <a:rPr lang="hu-HU" sz="2400" i="1" smtClean="0">
                          <a:latin typeface="Cambria Math" panose="02040503050406030204" pitchFamily="18" charset="0"/>
                          <a:ea typeface="Cambria Math" panose="02040503050406030204" pitchFamily="18" charset="0"/>
                        </a:rPr>
                        <m:t>∙</m:t>
                      </m:r>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ea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cs typeface="Times New Roman" panose="02020603050405020304" pitchFamily="18" charset="0"/>
                                </a:rPr>
                                <m:t>𝐻𝐴𝑐</m:t>
                              </m:r>
                            </m:sub>
                          </m:sSub>
                          <m:r>
                            <a:rPr lang="hu-HU" sz="2400" i="1">
                              <a:latin typeface="Cambria Math" panose="02040503050406030204" pitchFamily="18" charset="0"/>
                              <a:cs typeface="Times New Roman" panose="02020603050405020304" pitchFamily="18" charset="0"/>
                            </a:rPr>
                            <m:t> </m:t>
                          </m:r>
                        </m:den>
                      </m:f>
                      <m:r>
                        <a:rPr lang="hu-HU" sz="240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8∙</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−5</m:t>
                          </m:r>
                        </m:sup>
                      </m:sSup>
                    </m:oMath>
                  </m:oMathPara>
                </a14:m>
                <a:endParaRPr lang="hu-HU" sz="2400" dirty="0"/>
              </a:p>
            </p:txBody>
          </p:sp>
        </mc:Choice>
        <mc:Fallback xmlns="">
          <p:sp>
            <p:nvSpPr>
              <p:cNvPr id="4" name="Szövegdoboz 3">
                <a:extLst>
                  <a:ext uri="{FF2B5EF4-FFF2-40B4-BE49-F238E27FC236}">
                    <a16:creationId xmlns:a16="http://schemas.microsoft.com/office/drawing/2014/main" id="{FDCB3FC7-8717-4122-8FCD-DC9A2A85E64C}"/>
                  </a:ext>
                </a:extLst>
              </p:cNvPr>
              <p:cNvSpPr txBox="1">
                <a:spLocks noRot="1" noChangeAspect="1" noMove="1" noResize="1" noEditPoints="1" noAdjustHandles="1" noChangeArrowheads="1" noChangeShapeType="1" noTextEdit="1"/>
              </p:cNvSpPr>
              <p:nvPr/>
            </p:nvSpPr>
            <p:spPr>
              <a:xfrm>
                <a:off x="2753582" y="2935017"/>
                <a:ext cx="6672339" cy="7918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995569D-B4AA-41A0-A244-75C64C3F71FA}"/>
                  </a:ext>
                </a:extLst>
              </p:cNvPr>
              <p:cNvSpPr txBox="1"/>
              <p:nvPr/>
            </p:nvSpPr>
            <p:spPr>
              <a:xfrm>
                <a:off x="6500661" y="3605021"/>
                <a:ext cx="5284972"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𝑙𝑜𝑔</m:t>
                          </m:r>
                        </m:e>
                        <m:sub>
                          <m:r>
                            <a:rPr lang="hu-HU" sz="2400" b="0" i="1" smtClean="0">
                              <a:latin typeface="Cambria Math" panose="02040503050406030204" pitchFamily="18" charset="0"/>
                            </a:rPr>
                            <m:t>10</m:t>
                          </m:r>
                        </m:sub>
                      </m:sSub>
                      <m:d>
                        <m:dPr>
                          <m:ctrlPr>
                            <a:rPr lang="hu-HU" sz="2400" b="0" i="1" smtClean="0">
                              <a:latin typeface="Cambria Math" panose="02040503050406030204" pitchFamily="18" charset="0"/>
                            </a:rPr>
                          </m:ctrlPr>
                        </m:dPr>
                        <m:e>
                          <m:sSub>
                            <m:sSubPr>
                              <m:ctrlPr>
                                <a:rPr lang="hu-HU" sz="2400" i="1" smtClean="0">
                                  <a:latin typeface="Cambria Math" panose="02040503050406030204" pitchFamily="18" charset="0"/>
                                </a:rPr>
                              </m:ctrlPr>
                            </m:sSubPr>
                            <m:e>
                              <m:r>
                                <a:rPr lang="hu-HU" sz="2400" i="1">
                                  <a:latin typeface="Cambria Math" panose="02040503050406030204" pitchFamily="18" charset="0"/>
                                </a:rPr>
                                <m:t>𝐾</m:t>
                              </m:r>
                            </m:e>
                            <m:sub>
                              <m:r>
                                <a:rPr lang="hu-HU" sz="2400" b="0" i="1" smtClean="0">
                                  <a:latin typeface="Cambria Math" panose="02040503050406030204" pitchFamily="18" charset="0"/>
                                </a:rPr>
                                <m:t>𝑎</m:t>
                              </m:r>
                            </m:sub>
                          </m:sSub>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𝑝𝐾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rPr>
                        <m:t>𝑝𝐻</m:t>
                      </m:r>
                      <m:r>
                        <a:rPr lang="hu-HU" sz="2400" b="0" i="1" smtClean="0">
                          <a:latin typeface="Cambria Math" panose="02040503050406030204" pitchFamily="18" charset="0"/>
                        </a:rPr>
                        <m:t>−</m:t>
                      </m:r>
                      <m:r>
                        <a:rPr lang="hu-HU" sz="2400" b="0" i="1" smtClean="0">
                          <a:latin typeface="Cambria Math" panose="02040503050406030204" pitchFamily="18" charset="0"/>
                        </a:rPr>
                        <m:t>𝑙𝑜𝑔</m:t>
                      </m:r>
                      <m:d>
                        <m:dPr>
                          <m:ctrlPr>
                            <a:rPr lang="hu-HU" sz="2400" b="0" i="1" smtClean="0">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ea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cs typeface="Times New Roman" panose="02020603050405020304" pitchFamily="18" charset="0"/>
                                    </a:rPr>
                                    <m:t>𝐻𝐴𝑐</m:t>
                                  </m:r>
                                </m:sub>
                              </m:sSub>
                              <m:r>
                                <a:rPr lang="hu-HU" sz="2400" i="1">
                                  <a:latin typeface="Cambria Math" panose="02040503050406030204" pitchFamily="18" charset="0"/>
                                  <a:cs typeface="Times New Roman" panose="02020603050405020304" pitchFamily="18" charset="0"/>
                                </a:rPr>
                                <m:t> </m:t>
                              </m:r>
                            </m:den>
                          </m:f>
                        </m:e>
                      </m:d>
                    </m:oMath>
                  </m:oMathPara>
                </a14:m>
                <a:endParaRPr lang="hu-HU" sz="2400" dirty="0"/>
              </a:p>
            </p:txBody>
          </p:sp>
        </mc:Choice>
        <mc:Fallback xmlns="">
          <p:sp>
            <p:nvSpPr>
              <p:cNvPr id="5" name="Szövegdoboz 4">
                <a:extLst>
                  <a:ext uri="{FF2B5EF4-FFF2-40B4-BE49-F238E27FC236}">
                    <a16:creationId xmlns:a16="http://schemas.microsoft.com/office/drawing/2014/main" id="{4995569D-B4AA-41A0-A244-75C64C3F71FA}"/>
                  </a:ext>
                </a:extLst>
              </p:cNvPr>
              <p:cNvSpPr txBox="1">
                <a:spLocks noRot="1" noChangeAspect="1" noMove="1" noResize="1" noEditPoints="1" noAdjustHandles="1" noChangeArrowheads="1" noChangeShapeType="1" noTextEdit="1"/>
              </p:cNvSpPr>
              <p:nvPr/>
            </p:nvSpPr>
            <p:spPr>
              <a:xfrm>
                <a:off x="6500661" y="3605021"/>
                <a:ext cx="5284972" cy="8298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F1835494-AD79-465E-8D45-BA654766CE55}"/>
                  </a:ext>
                </a:extLst>
              </p:cNvPr>
              <p:cNvSpPr txBox="1"/>
              <p:nvPr/>
            </p:nvSpPr>
            <p:spPr>
              <a:xfrm>
                <a:off x="1354502" y="4603702"/>
                <a:ext cx="9939131" cy="1189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𝑝𝐻</m:t>
                      </m:r>
                      <m:r>
                        <a:rPr lang="hu-HU" sz="2400" b="0" i="1" smtClean="0">
                          <a:latin typeface="Cambria Math" panose="02040503050406030204" pitchFamily="18" charset="0"/>
                          <a:ea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𝑝𝐾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ea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cs typeface="Times New Roman" panose="02020603050405020304" pitchFamily="18" charset="0"/>
                                    </a:rPr>
                                    <m:t>𝐻𝐴𝑐</m:t>
                                  </m:r>
                                </m:sub>
                              </m:sSub>
                              <m:r>
                                <a:rPr lang="hu-HU" sz="2400" i="1">
                                  <a:latin typeface="Cambria Math" panose="02040503050406030204" pitchFamily="18" charset="0"/>
                                  <a:cs typeface="Times New Roman" panose="02020603050405020304" pitchFamily="18" charset="0"/>
                                </a:rPr>
                                <m:t> </m:t>
                              </m:r>
                            </m:den>
                          </m:f>
                        </m:e>
                      </m:d>
                      <m:r>
                        <a:rPr lang="hu-HU" sz="2400" b="0" i="1" smtClean="0">
                          <a:latin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𝑝𝐾</m:t>
                          </m:r>
                        </m:e>
                        <m:sub>
                          <m:r>
                            <a:rPr lang="hu-HU" sz="2400" b="0" i="1" smtClean="0">
                              <a:latin typeface="Cambria Math" panose="02040503050406030204" pitchFamily="18" charset="0"/>
                            </a:rPr>
                            <m:t>𝑎</m:t>
                          </m:r>
                        </m:sub>
                      </m:sSub>
                      <m:r>
                        <a:rPr lang="hu-HU" sz="2400" i="1">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f>
                                <m:fPr>
                                  <m:type m:val="skw"/>
                                  <m:ctrlPr>
                                    <a:rPr lang="hu-HU" sz="2400" i="1" smtClean="0">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ea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𝑉</m:t>
                                      </m:r>
                                    </m:e>
                                    <m:sub>
                                      <m:r>
                                        <a:rPr lang="hu-HU" sz="2400" b="0" i="1" smtClean="0">
                                          <a:latin typeface="Cambria Math" panose="02040503050406030204" pitchFamily="18" charset="0"/>
                                        </a:rPr>
                                        <m:t>𝑜𝑙𝑑</m:t>
                                      </m:r>
                                      <m:r>
                                        <a:rPr lang="hu-HU" sz="2400" b="0" i="1" smtClean="0">
                                          <a:latin typeface="Cambria Math" panose="02040503050406030204" pitchFamily="18" charset="0"/>
                                        </a:rPr>
                                        <m:t>.</m:t>
                                      </m:r>
                                    </m:sub>
                                  </m:sSub>
                                </m:den>
                              </m:f>
                            </m:num>
                            <m:den>
                              <m:f>
                                <m:fPr>
                                  <m:type m:val="skw"/>
                                  <m:ctrlPr>
                                    <a:rPr lang="hu-HU" sz="2400" i="1" smtClean="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hu-HU" sz="2400" i="1">
                                          <a:latin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cs typeface="Times New Roman" panose="02020603050405020304" pitchFamily="18" charset="0"/>
                                        </a:rPr>
                                        <m:t>𝐻𝐴𝑐</m:t>
                                      </m:r>
                                    </m:sub>
                                  </m:sSub>
                                </m:num>
                                <m:den>
                                  <m:sSub>
                                    <m:sSubPr>
                                      <m:ctrlPr>
                                        <a:rPr lang="hu-HU" sz="2400" i="1">
                                          <a:latin typeface="Cambria Math" panose="02040503050406030204" pitchFamily="18" charset="0"/>
                                        </a:rPr>
                                      </m:ctrlPr>
                                    </m:sSubPr>
                                    <m:e>
                                      <m:r>
                                        <a:rPr lang="hu-HU" sz="2400" i="1">
                                          <a:latin typeface="Cambria Math" panose="02040503050406030204" pitchFamily="18" charset="0"/>
                                        </a:rPr>
                                        <m:t>𝑉</m:t>
                                      </m:r>
                                    </m:e>
                                    <m:sub>
                                      <m:r>
                                        <a:rPr lang="hu-HU" sz="2400" i="1">
                                          <a:latin typeface="Cambria Math" panose="02040503050406030204" pitchFamily="18" charset="0"/>
                                        </a:rPr>
                                        <m:t>𝑜𝑙𝑑</m:t>
                                      </m:r>
                                      <m:r>
                                        <a:rPr lang="hu-HU" sz="2400" i="1">
                                          <a:latin typeface="Cambria Math" panose="02040503050406030204" pitchFamily="18" charset="0"/>
                                        </a:rPr>
                                        <m:t>.</m:t>
                                      </m:r>
                                    </m:sub>
                                  </m:sSub>
                                </m:den>
                              </m:f>
                            </m:den>
                          </m:f>
                        </m:e>
                      </m:d>
                      <m:r>
                        <a:rPr lang="hu-HU" sz="2400" b="0" i="1" smtClean="0">
                          <a:latin typeface="Cambria Math" panose="02040503050406030204" pitchFamily="18" charset="0"/>
                          <a:cs typeface="Times New Roman" panose="020206030504050203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𝑝𝐾</m:t>
                          </m:r>
                        </m:e>
                        <m:sub>
                          <m:r>
                            <a:rPr lang="hu-HU" sz="2400" b="0" i="1" smtClean="0">
                              <a:latin typeface="Cambria Math" panose="02040503050406030204" pitchFamily="18" charset="0"/>
                            </a:rPr>
                            <m:t>𝑎</m:t>
                          </m:r>
                        </m:sub>
                      </m:sSub>
                      <m:r>
                        <a:rPr lang="hu-HU" sz="2400" i="1">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cs typeface="Times New Roman" panose="02020603050405020304" pitchFamily="18" charset="0"/>
                                    </a:rPr>
                                    <m:t>𝐻𝐴𝑐</m:t>
                                  </m:r>
                                </m:sub>
                              </m:sSub>
                              <m:r>
                                <a:rPr lang="hu-HU" sz="2400" i="1">
                                  <a:latin typeface="Cambria Math" panose="02040503050406030204" pitchFamily="18" charset="0"/>
                                  <a:cs typeface="Times New Roman" panose="02020603050405020304" pitchFamily="18" charset="0"/>
                                </a:rPr>
                                <m:t> </m:t>
                              </m:r>
                            </m:den>
                          </m:f>
                        </m:e>
                      </m:d>
                    </m:oMath>
                  </m:oMathPara>
                </a14:m>
                <a:endParaRPr lang="hu-HU" sz="2400" dirty="0"/>
              </a:p>
            </p:txBody>
          </p:sp>
        </mc:Choice>
        <mc:Fallback xmlns="">
          <p:sp>
            <p:nvSpPr>
              <p:cNvPr id="6" name="Szövegdoboz 5">
                <a:extLst>
                  <a:ext uri="{FF2B5EF4-FFF2-40B4-BE49-F238E27FC236}">
                    <a16:creationId xmlns:a16="http://schemas.microsoft.com/office/drawing/2014/main" id="{F1835494-AD79-465E-8D45-BA654766CE55}"/>
                  </a:ext>
                </a:extLst>
              </p:cNvPr>
              <p:cNvSpPr txBox="1">
                <a:spLocks noRot="1" noChangeAspect="1" noMove="1" noResize="1" noEditPoints="1" noAdjustHandles="1" noChangeArrowheads="1" noChangeShapeType="1" noTextEdit="1"/>
              </p:cNvSpPr>
              <p:nvPr/>
            </p:nvSpPr>
            <p:spPr>
              <a:xfrm>
                <a:off x="1354502" y="4603702"/>
                <a:ext cx="9939131" cy="1189043"/>
              </a:xfrm>
              <a:prstGeom prst="rect">
                <a:avLst/>
              </a:prstGeom>
              <a:blipFill>
                <a:blip r:embed="rId6"/>
                <a:stretch>
                  <a:fillRect/>
                </a:stretch>
              </a:blipFill>
            </p:spPr>
            <p:txBody>
              <a:bodyPr/>
              <a:lstStyle/>
              <a:p>
                <a:r>
                  <a:rPr lang="en-US">
                    <a:noFill/>
                  </a:rPr>
                  <a:t> </a:t>
                </a:r>
              </a:p>
            </p:txBody>
          </p:sp>
        </mc:Fallback>
      </mc:AlternateContent>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492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1DAB39-D04F-55C2-E05C-2500B71673E1}"/>
              </a:ext>
            </a:extLst>
          </p:cNvPr>
          <p:cNvSpPr txBox="1"/>
          <p:nvPr/>
        </p:nvSpPr>
        <p:spPr>
          <a:xfrm>
            <a:off x="438538" y="1526872"/>
            <a:ext cx="11318032" cy="1200329"/>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Calculate the pH of the buffer solution </a:t>
            </a:r>
            <a:r>
              <a:rPr lang="en-US" sz="2400" dirty="0" smtClean="0">
                <a:latin typeface="Times New Roman" panose="02020603050405020304" pitchFamily="18" charset="0"/>
                <a:cs typeface="Times New Roman" panose="02020603050405020304" pitchFamily="18" charset="0"/>
              </a:rPr>
              <a:t>that</a:t>
            </a:r>
            <a:r>
              <a:rPr lang="hu-HU" sz="2400" dirty="0" smtClean="0">
                <a:latin typeface="Times New Roman" panose="02020603050405020304" pitchFamily="18" charset="0"/>
                <a:cs typeface="Times New Roman" panose="02020603050405020304" pitchFamily="18" charset="0"/>
              </a:rPr>
              <a:t> was made by mixing</a:t>
            </a:r>
            <a:r>
              <a:rPr lang="en-US" sz="2400" dirty="0" smtClean="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150</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cm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hu-HU" sz="2400" dirty="0" smtClean="0">
                <a:latin typeface="Times New Roman" panose="02020603050405020304" pitchFamily="18" charset="0"/>
                <a:cs typeface="Times New Roman" panose="02020603050405020304" pitchFamily="18" charset="0"/>
              </a:rPr>
              <a:t>of</a:t>
            </a:r>
            <a:r>
              <a:rPr lang="en-US" sz="2400" b="0" i="0" u="none" strike="noStrike" baseline="0" dirty="0" smtClean="0">
                <a:latin typeface="Times New Roman" panose="02020603050405020304" pitchFamily="18" charset="0"/>
                <a:cs typeface="Times New Roman" panose="02020603050405020304" pitchFamily="18" charset="0"/>
              </a:rPr>
              <a:t> 0</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5437 </a:t>
            </a:r>
            <a:r>
              <a:rPr lang="en-US" sz="2400" b="0" i="0" u="none" strike="noStrike" baseline="0" dirty="0" err="1">
                <a:latin typeface="Times New Roman" panose="02020603050405020304" pitchFamily="18" charset="0"/>
                <a:cs typeface="Times New Roman" panose="02020603050405020304" pitchFamily="18" charset="0"/>
              </a:rPr>
              <a:t>mol</a:t>
            </a:r>
            <a:r>
              <a:rPr lang="en-US" sz="2400" b="0" i="0" u="none" strike="noStrike" baseline="0" dirty="0">
                <a:latin typeface="Times New Roman" panose="02020603050405020304" pitchFamily="18" charset="0"/>
                <a:cs typeface="Times New Roman" panose="02020603050405020304" pitchFamily="18" charset="0"/>
              </a:rPr>
              <a:t>/dm</a:t>
            </a:r>
            <a:r>
              <a:rPr lang="en-US" sz="2400" b="0" i="0" u="none" strike="noStrike" baseline="30000" dirty="0">
                <a:latin typeface="Times New Roman" panose="02020603050405020304" pitchFamily="18" charset="0"/>
                <a:cs typeface="Times New Roman" panose="02020603050405020304" pitchFamily="18" charset="0"/>
              </a:rPr>
              <a:t>3</a:t>
            </a:r>
            <a:r>
              <a:rPr lang="en-US" sz="2400" b="0" i="0" u="none" strike="noStrike" baseline="0" dirty="0">
                <a:latin typeface="Times New Roman" panose="02020603050405020304" pitchFamily="18" charset="0"/>
                <a:cs typeface="Times New Roman" panose="02020603050405020304" pitchFamily="18" charset="0"/>
              </a:rPr>
              <a:t> </a:t>
            </a:r>
            <a:r>
              <a:rPr lang="hu-HU" sz="2400" b="0" i="0" u="none" strike="noStrike" baseline="0" dirty="0" smtClean="0">
                <a:latin typeface="Times New Roman" panose="02020603050405020304" pitchFamily="18" charset="0"/>
                <a:cs typeface="Times New Roman" panose="02020603050405020304" pitchFamily="18" charset="0"/>
              </a:rPr>
              <a:t>HAc</a:t>
            </a:r>
            <a:r>
              <a:rPr lang="hu-HU" sz="2400" b="0" i="0" u="none" strike="noStrike" dirty="0" smtClean="0">
                <a:latin typeface="Times New Roman" panose="02020603050405020304" pitchFamily="18" charset="0"/>
                <a:cs typeface="Times New Roman" panose="02020603050405020304" pitchFamily="18" charset="0"/>
              </a:rPr>
              <a:t> and</a:t>
            </a:r>
            <a:r>
              <a:rPr lang="en-US" sz="2400" b="0" i="0" u="none" strike="noStrike" baseline="0" dirty="0" smtClean="0">
                <a:latin typeface="Times New Roman" panose="02020603050405020304" pitchFamily="18" charset="0"/>
                <a:cs typeface="Times New Roman" panose="02020603050405020304" pitchFamily="18" charset="0"/>
              </a:rPr>
              <a:t> 50</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23 </a:t>
            </a:r>
            <a:r>
              <a:rPr lang="en-US" sz="2400" b="0" i="0" u="none" strike="noStrike" baseline="0" dirty="0">
                <a:latin typeface="Times New Roman" panose="02020603050405020304" pitchFamily="18" charset="0"/>
                <a:cs typeface="Times New Roman" panose="02020603050405020304" pitchFamily="18" charset="0"/>
              </a:rPr>
              <a:t>cm</a:t>
            </a:r>
            <a:r>
              <a:rPr lang="en-US" sz="2400" b="0" i="0" u="none" strike="noStrike" baseline="30000" dirty="0">
                <a:latin typeface="Times New Roman" panose="02020603050405020304" pitchFamily="18" charset="0"/>
                <a:cs typeface="Times New Roman" panose="02020603050405020304" pitchFamily="18" charset="0"/>
              </a:rPr>
              <a:t>3</a:t>
            </a:r>
            <a:r>
              <a:rPr lang="en-US" sz="2400" b="0" i="0" u="none" strike="noStrike" baseline="0" dirty="0">
                <a:latin typeface="Times New Roman" panose="02020603050405020304" pitchFamily="18" charset="0"/>
                <a:cs typeface="Times New Roman" panose="02020603050405020304" pitchFamily="18" charset="0"/>
              </a:rPr>
              <a:t> </a:t>
            </a:r>
            <a:r>
              <a:rPr lang="hu-HU" sz="2400" b="0" i="0" u="none" strike="noStrike" baseline="0" dirty="0" smtClean="0">
                <a:latin typeface="Times New Roman" panose="02020603050405020304" pitchFamily="18" charset="0"/>
                <a:cs typeface="Times New Roman" panose="02020603050405020304" pitchFamily="18" charset="0"/>
              </a:rPr>
              <a:t>of</a:t>
            </a:r>
            <a:r>
              <a:rPr lang="en-US" sz="2400" b="0" i="0" u="none" strike="noStrike" baseline="0" dirty="0" smtClean="0">
                <a:latin typeface="Times New Roman" panose="02020603050405020304" pitchFamily="18" charset="0"/>
                <a:cs typeface="Times New Roman" panose="02020603050405020304" pitchFamily="18" charset="0"/>
              </a:rPr>
              <a:t> 0</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6944 </a:t>
            </a:r>
            <a:r>
              <a:rPr lang="en-US" sz="2400" b="0" i="0" u="none" strike="noStrike" baseline="0" dirty="0" err="1">
                <a:latin typeface="Times New Roman" panose="02020603050405020304" pitchFamily="18" charset="0"/>
                <a:cs typeface="Times New Roman" panose="02020603050405020304" pitchFamily="18" charset="0"/>
              </a:rPr>
              <a:t>mol</a:t>
            </a:r>
            <a:r>
              <a:rPr lang="en-US" sz="2400" b="0" i="0" u="none" strike="noStrike" baseline="0" dirty="0">
                <a:latin typeface="Times New Roman" panose="02020603050405020304" pitchFamily="18" charset="0"/>
                <a:cs typeface="Times New Roman" panose="02020603050405020304" pitchFamily="18" charset="0"/>
              </a:rPr>
              <a:t>/dm</a:t>
            </a:r>
            <a:r>
              <a:rPr lang="en-US" sz="2400" b="0" i="0" u="none" strike="noStrike" baseline="30000" dirty="0">
                <a:latin typeface="Times New Roman" panose="02020603050405020304" pitchFamily="18" charset="0"/>
                <a:cs typeface="Times New Roman" panose="02020603050405020304" pitchFamily="18" charset="0"/>
              </a:rPr>
              <a:t>3</a:t>
            </a: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err="1" smtClean="0">
                <a:latin typeface="Times New Roman" panose="02020603050405020304" pitchFamily="18" charset="0"/>
                <a:cs typeface="Times New Roman" panose="02020603050405020304" pitchFamily="18" charset="0"/>
              </a:rPr>
              <a:t>NaOH</a:t>
            </a:r>
            <a:r>
              <a:rPr lang="hu-HU" sz="2400" dirty="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 K</a:t>
            </a:r>
            <a:r>
              <a:rPr lang="hu-HU" sz="2400" b="0" i="0" u="none" strike="noStrike" baseline="-25000" dirty="0" smtClean="0">
                <a:latin typeface="Times New Roman" panose="02020603050405020304" pitchFamily="18" charset="0"/>
                <a:cs typeface="Times New Roman" panose="02020603050405020304" pitchFamily="18" charset="0"/>
              </a:rPr>
              <a:t>a</a:t>
            </a:r>
            <a:r>
              <a:rPr lang="en-US" sz="2400" b="0" i="0" u="none" strike="noStrike" baseline="0" dirty="0" smtClean="0">
                <a:latin typeface="Times New Roman" panose="02020603050405020304" pitchFamily="18" charset="0"/>
                <a:cs typeface="Times New Roman" panose="02020603050405020304" pitchFamily="18" charset="0"/>
              </a:rPr>
              <a:t>=1</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753·10</a:t>
            </a:r>
            <a:r>
              <a:rPr lang="en-US" sz="2400" baseline="30000" dirty="0" smtClean="0">
                <a:latin typeface="Times New Roman" panose="02020603050405020304" pitchFamily="18" charset="0"/>
                <a:cs typeface="Times New Roman" panose="02020603050405020304" pitchFamily="18" charset="0"/>
              </a:rPr>
              <a:t>-</a:t>
            </a:r>
            <a:r>
              <a:rPr lang="en-US" sz="2400" b="0" i="0" u="none" strike="noStrike" baseline="30000" dirty="0" smtClean="0">
                <a:latin typeface="Times New Roman" panose="02020603050405020304" pitchFamily="18" charset="0"/>
                <a:cs typeface="Times New Roman" panose="02020603050405020304" pitchFamily="18" charset="0"/>
              </a:rPr>
              <a:t>5</a:t>
            </a: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K</a:t>
            </a:r>
            <a:r>
              <a:rPr lang="hu-HU" sz="2400" b="0" i="0" u="none" strike="noStrike" baseline="-25000" dirty="0" smtClean="0">
                <a:latin typeface="Times New Roman" panose="02020603050405020304" pitchFamily="18" charset="0"/>
                <a:cs typeface="Times New Roman" panose="02020603050405020304" pitchFamily="18" charset="0"/>
              </a:rPr>
              <a:t>w</a:t>
            </a:r>
            <a:r>
              <a:rPr lang="en-US" sz="2400" b="0" i="0" u="none" strike="noStrike" baseline="0" dirty="0" smtClean="0">
                <a:latin typeface="Times New Roman" panose="02020603050405020304" pitchFamily="18" charset="0"/>
                <a:cs typeface="Times New Roman" panose="02020603050405020304" pitchFamily="18" charset="0"/>
              </a:rPr>
              <a:t>=1</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00·10</a:t>
            </a:r>
            <a:r>
              <a:rPr lang="en-US" sz="2400" b="0" i="0" u="none" strike="noStrike" baseline="30000" dirty="0" smtClean="0">
                <a:latin typeface="Times New Roman" panose="02020603050405020304" pitchFamily="18" charset="0"/>
                <a:cs typeface="Times New Roman" panose="02020603050405020304" pitchFamily="18" charset="0"/>
              </a:rPr>
              <a:t>-14</a:t>
            </a:r>
            <a:endParaRPr lang="en-US" sz="2400" dirty="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a:t>
            </a:r>
            <a:r>
              <a:rPr lang="hu-HU" sz="2400" dirty="0" smtClean="0">
                <a:latin typeface="Times New Roman" panose="02020603050405020304" pitchFamily="18" charset="0"/>
                <a:cs typeface="Times New Roman" panose="02020603050405020304" pitchFamily="18" charset="0"/>
              </a:rPr>
              <a:t>Give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result </a:t>
            </a:r>
            <a:r>
              <a:rPr lang="hu-HU" sz="2400" dirty="0" smtClean="0">
                <a:latin typeface="Times New Roman" panose="02020603050405020304" pitchFamily="18" charset="0"/>
                <a:cs typeface="Times New Roman" panose="02020603050405020304" pitchFamily="18" charset="0"/>
              </a:rPr>
              <a:t>with</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two decimal places!)</a:t>
            </a:r>
          </a:p>
        </p:txBody>
      </p:sp>
      <p:sp>
        <p:nvSpPr>
          <p:cNvPr id="6" name="Cím 1">
            <a:extLst>
              <a:ext uri="{FF2B5EF4-FFF2-40B4-BE49-F238E27FC236}">
                <a16:creationId xmlns:a16="http://schemas.microsoft.com/office/drawing/2014/main" id="{2C6684A7-C5EF-C8FF-73C2-953E64C9CB35}"/>
              </a:ext>
            </a:extLst>
          </p:cNvPr>
          <p:cNvSpPr>
            <a:spLocks noGrp="1"/>
          </p:cNvSpPr>
          <p:nvPr>
            <p:ph type="title"/>
          </p:nvPr>
        </p:nvSpPr>
        <p:spPr>
          <a:xfrm>
            <a:off x="838200" y="21272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 pH calculation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 example</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zövegdoboz 5">
                <a:extLst>
                  <a:ext uri="{FF2B5EF4-FFF2-40B4-BE49-F238E27FC236}">
                    <a16:creationId xmlns:a16="http://schemas.microsoft.com/office/drawing/2014/main" id="{EDC6A778-DA7B-9929-2914-762BDF19B57E}"/>
                  </a:ext>
                </a:extLst>
              </p:cNvPr>
              <p:cNvSpPr txBox="1"/>
              <p:nvPr/>
            </p:nvSpPr>
            <p:spPr>
              <a:xfrm>
                <a:off x="438538" y="4300461"/>
                <a:ext cx="5351465" cy="373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𝑝𝐾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𝑙𝑜𝑔</m:t>
                          </m:r>
                        </m:e>
                        <m:sub>
                          <m:r>
                            <a:rPr lang="en-US" sz="2400" b="0" i="1" smtClean="0">
                              <a:latin typeface="Cambria Math" panose="02040503050406030204" pitchFamily="18" charset="0"/>
                            </a:rPr>
                            <m:t>10</m:t>
                          </m:r>
                        </m:sub>
                      </m:s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r>
                                <a:rPr lang="hu-HU" sz="2400" b="0" i="1" smtClean="0">
                                  <a:latin typeface="Cambria Math" panose="02040503050406030204" pitchFamily="18" charset="0"/>
                                </a:rPr>
                                <m:t>.</m:t>
                              </m:r>
                              <m:r>
                                <a:rPr lang="en-US" sz="2400" b="0" i="1" smtClean="0">
                                  <a:latin typeface="Cambria Math" panose="02040503050406030204" pitchFamily="18" charset="0"/>
                                </a:rPr>
                                <m:t>753</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10</m:t>
                              </m:r>
                            </m:e>
                            <m:sup>
                              <m:r>
                                <a:rPr lang="en-US" sz="2400" b="0" i="1" smtClean="0">
                                  <a:latin typeface="Cambria Math" panose="02040503050406030204" pitchFamily="18" charset="0"/>
                                </a:rPr>
                                <m:t>−5</m:t>
                              </m:r>
                            </m:sup>
                          </m:sSup>
                        </m:e>
                      </m:d>
                      <m:r>
                        <a:rPr lang="en-US" sz="2400" b="0" i="0" smtClean="0">
                          <a:latin typeface="Cambria Math" panose="02040503050406030204" pitchFamily="18" charset="0"/>
                        </a:rPr>
                        <m:t>=4</m:t>
                      </m:r>
                      <m:r>
                        <a:rPr lang="hu-HU" sz="2400" b="0" i="0" smtClean="0">
                          <a:latin typeface="Cambria Math" panose="02040503050406030204" pitchFamily="18" charset="0"/>
                        </a:rPr>
                        <m:t>.</m:t>
                      </m:r>
                      <m:r>
                        <a:rPr lang="en-US" sz="2400" b="0" i="0" smtClean="0">
                          <a:latin typeface="Cambria Math" panose="02040503050406030204" pitchFamily="18" charset="0"/>
                        </a:rPr>
                        <m:t>7562…</m:t>
                      </m:r>
                    </m:oMath>
                  </m:oMathPara>
                </a14:m>
                <a:endParaRPr lang="en-US" sz="2400" b="0" dirty="0"/>
              </a:p>
            </p:txBody>
          </p:sp>
        </mc:Choice>
        <mc:Fallback xmlns="">
          <p:sp>
            <p:nvSpPr>
              <p:cNvPr id="8" name="Szövegdoboz 5">
                <a:extLst>
                  <a:ext uri="{FF2B5EF4-FFF2-40B4-BE49-F238E27FC236}">
                    <a16:creationId xmlns:a16="http://schemas.microsoft.com/office/drawing/2014/main" id="{EDC6A778-DA7B-9929-2914-762BDF19B57E}"/>
                  </a:ext>
                </a:extLst>
              </p:cNvPr>
              <p:cNvSpPr txBox="1">
                <a:spLocks noRot="1" noChangeAspect="1" noMove="1" noResize="1" noEditPoints="1" noAdjustHandles="1" noChangeArrowheads="1" noChangeShapeType="1" noTextEdit="1"/>
              </p:cNvSpPr>
              <p:nvPr/>
            </p:nvSpPr>
            <p:spPr>
              <a:xfrm>
                <a:off x="438538" y="4300461"/>
                <a:ext cx="5351465" cy="373500"/>
              </a:xfrm>
              <a:prstGeom prst="rect">
                <a:avLst/>
              </a:prstGeom>
              <a:blipFill>
                <a:blip r:embed="rId2"/>
                <a:stretch>
                  <a:fillRect l="-1822" b="-33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5">
                <a:extLst>
                  <a:ext uri="{FF2B5EF4-FFF2-40B4-BE49-F238E27FC236}">
                    <a16:creationId xmlns:a16="http://schemas.microsoft.com/office/drawing/2014/main" id="{816FEFC6-E534-670D-F918-B35F3326F3BF}"/>
                  </a:ext>
                </a:extLst>
              </p:cNvPr>
              <p:cNvSpPr txBox="1"/>
              <p:nvPr/>
            </p:nvSpPr>
            <p:spPr>
              <a:xfrm>
                <a:off x="438538" y="4919094"/>
                <a:ext cx="8767079" cy="410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b="0" i="1" smtClean="0">
                              <a:latin typeface="Cambria Math" panose="02040503050406030204" pitchFamily="18" charset="0"/>
                            </a:rPr>
                          </m:ctrlPr>
                        </m:sSubPr>
                        <m:e>
                          <m:r>
                            <a:rPr lang="en-US" sz="2400" b="0" i="1" smtClean="0">
                              <a:latin typeface="Cambria Math" panose="02040503050406030204" pitchFamily="18" charset="0"/>
                            </a:rPr>
                            <m:t>𝑛</m:t>
                          </m:r>
                        </m:e>
                        <m:sub>
                          <m:sSub>
                            <m:sSubPr>
                              <m:ctrlPr>
                                <a:rPr lang="hu-HU" sz="2400" i="1">
                                  <a:latin typeface="Cambria Math" panose="02040503050406030204" pitchFamily="18" charset="0"/>
                                </a:rPr>
                              </m:ctrlPr>
                            </m:sSubPr>
                            <m:e>
                              <m:r>
                                <a:rPr lang="en-US" sz="2400" i="1">
                                  <a:latin typeface="Cambria Math" panose="02040503050406030204" pitchFamily="18" charset="0"/>
                                </a:rPr>
                                <m:t>𝐶𝐻</m:t>
                              </m:r>
                            </m:e>
                            <m:sub>
                              <m:r>
                                <a:rPr lang="en-US" sz="2400" i="1">
                                  <a:latin typeface="Cambria Math" panose="02040503050406030204" pitchFamily="18" charset="0"/>
                                </a:rPr>
                                <m:t>3</m:t>
                              </m:r>
                            </m:sub>
                          </m:sSub>
                          <m:r>
                            <a:rPr lang="en-US" sz="2400" i="1">
                              <a:latin typeface="Cambria Math" panose="02040503050406030204" pitchFamily="18" charset="0"/>
                            </a:rPr>
                            <m:t>𝐶𝑂𝑂</m:t>
                          </m:r>
                          <m:r>
                            <a:rPr lang="en-US" sz="2400" b="0" i="1" smtClean="0">
                              <a:latin typeface="Cambria Math" panose="02040503050406030204" pitchFamily="18" charset="0"/>
                            </a:rPr>
                            <m:t>𝑁𝑎</m:t>
                          </m:r>
                        </m:sub>
                      </m:sSub>
                      <m:r>
                        <a:rPr lang="hu-HU" sz="2400" b="0" i="1" smtClean="0">
                          <a:latin typeface="Cambria Math" panose="02040503050406030204" pitchFamily="18" charset="0"/>
                        </a:rPr>
                        <m:t>=</m:t>
                      </m:r>
                      <m:r>
                        <a:rPr lang="en-US" sz="2400" b="0" i="1" smtClean="0">
                          <a:latin typeface="Cambria Math" panose="02040503050406030204" pitchFamily="18" charset="0"/>
                        </a:rPr>
                        <m:t>0</m:t>
                      </m:r>
                      <m:r>
                        <a:rPr lang="hu-HU" sz="2400" b="0" i="1" smtClean="0">
                          <a:latin typeface="Cambria Math" panose="02040503050406030204" pitchFamily="18" charset="0"/>
                        </a:rPr>
                        <m:t>.</m:t>
                      </m:r>
                      <m:r>
                        <a:rPr lang="en-US" sz="2400" b="0" i="1" smtClean="0">
                          <a:latin typeface="Cambria Math" panose="02040503050406030204" pitchFamily="18" charset="0"/>
                        </a:rPr>
                        <m:t>05023 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𝑑𝑚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ea typeface="Cambria Math" panose="02040503050406030204" pitchFamily="18" charset="0"/>
                        </a:rPr>
                        <m:t>∙0</m:t>
                      </m:r>
                      <m:r>
                        <a:rPr lang="hu-HU"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6944 </m:t>
                      </m:r>
                      <m:f>
                        <m:fPr>
                          <m:type m:val="lin"/>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𝑚𝑜𝑙</m:t>
                          </m:r>
                        </m:num>
                        <m:den>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𝑑𝑚</m:t>
                              </m:r>
                            </m:e>
                            <m:sup>
                              <m:r>
                                <a:rPr lang="en-US" sz="2400" b="0" i="1" smtClean="0">
                                  <a:latin typeface="Cambria Math" panose="02040503050406030204" pitchFamily="18" charset="0"/>
                                  <a:ea typeface="Cambria Math" panose="02040503050406030204" pitchFamily="18" charset="0"/>
                                </a:rPr>
                                <m:t>3</m:t>
                              </m:r>
                            </m:sup>
                          </m:sSup>
                        </m:den>
                      </m:f>
                      <m:r>
                        <a:rPr lang="en-US" sz="2400" b="0" i="0" smtClean="0">
                          <a:latin typeface="Cambria Math" panose="02040503050406030204" pitchFamily="18" charset="0"/>
                        </a:rPr>
                        <m:t>=0</m:t>
                      </m:r>
                      <m:r>
                        <a:rPr lang="hu-HU" sz="2400" b="0" i="0" smtClean="0">
                          <a:latin typeface="Cambria Math" panose="02040503050406030204" pitchFamily="18" charset="0"/>
                        </a:rPr>
                        <m:t>.</m:t>
                      </m:r>
                      <m:r>
                        <a:rPr lang="en-US" sz="2400" b="0" i="0" smtClean="0">
                          <a:latin typeface="Cambria Math" panose="02040503050406030204" pitchFamily="18" charset="0"/>
                        </a:rPr>
                        <m:t>034879…</m:t>
                      </m:r>
                      <m:r>
                        <m:rPr>
                          <m:sty m:val="p"/>
                        </m:rPr>
                        <a:rPr lang="en-US" sz="2400" b="0" i="0" smtClean="0">
                          <a:latin typeface="Cambria Math" panose="02040503050406030204" pitchFamily="18" charset="0"/>
                        </a:rPr>
                        <m:t>mol</m:t>
                      </m:r>
                    </m:oMath>
                  </m:oMathPara>
                </a14:m>
                <a:endParaRPr lang="en-US" sz="2400" b="0" dirty="0"/>
              </a:p>
            </p:txBody>
          </p:sp>
        </mc:Choice>
        <mc:Fallback xmlns="">
          <p:sp>
            <p:nvSpPr>
              <p:cNvPr id="9" name="Szövegdoboz 5">
                <a:extLst>
                  <a:ext uri="{FF2B5EF4-FFF2-40B4-BE49-F238E27FC236}">
                    <a16:creationId xmlns:a16="http://schemas.microsoft.com/office/drawing/2014/main" id="{816FEFC6-E534-670D-F918-B35F3326F3BF}"/>
                  </a:ext>
                </a:extLst>
              </p:cNvPr>
              <p:cNvSpPr txBox="1">
                <a:spLocks noRot="1" noChangeAspect="1" noMove="1" noResize="1" noEditPoints="1" noAdjustHandles="1" noChangeArrowheads="1" noChangeShapeType="1" noTextEdit="1"/>
              </p:cNvSpPr>
              <p:nvPr/>
            </p:nvSpPr>
            <p:spPr>
              <a:xfrm>
                <a:off x="438538" y="4919094"/>
                <a:ext cx="8767079" cy="410241"/>
              </a:xfrm>
              <a:prstGeom prst="rect">
                <a:avLst/>
              </a:prstGeom>
              <a:blipFill>
                <a:blip r:embed="rId3"/>
                <a:stretch>
                  <a:fillRect t="-150746" b="-220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zövegdoboz 5">
                <a:extLst>
                  <a:ext uri="{FF2B5EF4-FFF2-40B4-BE49-F238E27FC236}">
                    <a16:creationId xmlns:a16="http://schemas.microsoft.com/office/drawing/2014/main" id="{271ED8B5-B819-E486-5998-537FFE69CA79}"/>
                  </a:ext>
                </a:extLst>
              </p:cNvPr>
              <p:cNvSpPr txBox="1"/>
              <p:nvPr/>
            </p:nvSpPr>
            <p:spPr>
              <a:xfrm>
                <a:off x="438538" y="5574468"/>
                <a:ext cx="10339177" cy="410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b="0" i="1" smtClean="0">
                              <a:latin typeface="Cambria Math" panose="02040503050406030204" pitchFamily="18" charset="0"/>
                            </a:rPr>
                          </m:ctrlPr>
                        </m:sSubPr>
                        <m:e>
                          <m:r>
                            <a:rPr lang="en-US" sz="2400" b="0" i="1" smtClean="0">
                              <a:latin typeface="Cambria Math" panose="02040503050406030204" pitchFamily="18" charset="0"/>
                            </a:rPr>
                            <m:t>𝑛</m:t>
                          </m:r>
                        </m:e>
                        <m:sub>
                          <m:sSub>
                            <m:sSubPr>
                              <m:ctrlPr>
                                <a:rPr lang="hu-HU" sz="2400" b="0" i="1" smtClean="0">
                                  <a:latin typeface="Cambria Math" panose="02040503050406030204" pitchFamily="18" charset="0"/>
                                </a:rPr>
                              </m:ctrlPr>
                            </m:sSubPr>
                            <m:e>
                              <m:r>
                                <a:rPr lang="en-US" sz="2400" b="0" i="1" smtClean="0">
                                  <a:latin typeface="Cambria Math" panose="02040503050406030204" pitchFamily="18" charset="0"/>
                                </a:rPr>
                                <m:t>𝐶𝐻</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𝐶𝑂𝑂𝐻</m:t>
                          </m:r>
                        </m:sub>
                      </m:sSub>
                      <m:r>
                        <a:rPr lang="hu-HU" sz="2400" b="0" i="1" smtClean="0">
                          <a:latin typeface="Cambria Math" panose="02040503050406030204" pitchFamily="18" charset="0"/>
                        </a:rPr>
                        <m:t>=</m:t>
                      </m:r>
                      <m:r>
                        <a:rPr lang="en-US" sz="2400" b="0" i="1" smtClean="0">
                          <a:latin typeface="Cambria Math" panose="02040503050406030204" pitchFamily="18" charset="0"/>
                        </a:rPr>
                        <m:t> 0</m:t>
                      </m:r>
                      <m:r>
                        <a:rPr lang="hu-HU" sz="2400" b="0" i="1" smtClean="0">
                          <a:latin typeface="Cambria Math" panose="02040503050406030204" pitchFamily="18" charset="0"/>
                        </a:rPr>
                        <m:t>.</m:t>
                      </m:r>
                      <m:r>
                        <a:rPr lang="en-US" sz="2400" b="0" i="1" smtClean="0">
                          <a:latin typeface="Cambria Math" panose="02040503050406030204" pitchFamily="18" charset="0"/>
                        </a:rPr>
                        <m:t>1502 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𝑑𝑚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ea typeface="Cambria Math" panose="02040503050406030204" pitchFamily="18" charset="0"/>
                        </a:rPr>
                        <m:t>∙0</m:t>
                      </m:r>
                      <m:r>
                        <a:rPr lang="hu-HU"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5437 </m:t>
                      </m:r>
                      <m:f>
                        <m:fPr>
                          <m:type m:val="lin"/>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𝑚𝑜𝑙</m:t>
                          </m:r>
                        </m:num>
                        <m:den>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𝑑𝑚</m:t>
                              </m:r>
                            </m:e>
                            <m:sup>
                              <m:r>
                                <a:rPr lang="en-US" sz="2400" b="0" i="1" smtClean="0">
                                  <a:latin typeface="Cambria Math" panose="02040503050406030204" pitchFamily="18" charset="0"/>
                                  <a:ea typeface="Cambria Math" panose="02040503050406030204" pitchFamily="18" charset="0"/>
                                </a:rPr>
                                <m:t>3</m:t>
                              </m:r>
                            </m:sup>
                          </m:sSup>
                          <m:r>
                            <a:rPr lang="en-US" sz="2400" b="0" i="1" smtClean="0">
                              <a:latin typeface="Cambria Math" panose="02040503050406030204" pitchFamily="18" charset="0"/>
                              <a:ea typeface="Cambria Math" panose="02040503050406030204" pitchFamily="18" charset="0"/>
                            </a:rPr>
                            <m:t>−</m:t>
                          </m:r>
                          <m:r>
                            <a:rPr lang="en-US" sz="2400">
                              <a:latin typeface="Cambria Math" panose="02040503050406030204" pitchFamily="18" charset="0"/>
                            </a:rPr>
                            <m:t>0</m:t>
                          </m:r>
                          <m:r>
                            <a:rPr lang="hu-HU" sz="2400" b="0" i="0" smtClean="0">
                              <a:latin typeface="Cambria Math" panose="02040503050406030204" pitchFamily="18" charset="0"/>
                            </a:rPr>
                            <m:t>.</m:t>
                          </m:r>
                          <m:r>
                            <a:rPr lang="en-US" sz="2400">
                              <a:latin typeface="Cambria Math" panose="02040503050406030204" pitchFamily="18" charset="0"/>
                            </a:rPr>
                            <m:t>03487</m:t>
                          </m:r>
                          <m:r>
                            <a:rPr lang="en-US" sz="2400" b="0" i="0" smtClean="0">
                              <a:latin typeface="Cambria Math" panose="02040503050406030204" pitchFamily="18" charset="0"/>
                            </a:rPr>
                            <m:t>9</m:t>
                          </m:r>
                          <m:r>
                            <a:rPr lang="en-US" sz="2400" b="0" i="1" smtClean="0">
                              <a:latin typeface="Cambria Math" panose="02040503050406030204" pitchFamily="18" charset="0"/>
                              <a:ea typeface="Cambria Math" panose="02040503050406030204" pitchFamily="18" charset="0"/>
                            </a:rPr>
                            <m:t>…</m:t>
                          </m:r>
                        </m:den>
                      </m:f>
                      <m:r>
                        <a:rPr lang="en-US" sz="2400" b="0" i="0" smtClean="0">
                          <a:latin typeface="Cambria Math" panose="02040503050406030204" pitchFamily="18" charset="0"/>
                        </a:rPr>
                        <m:t>=0</m:t>
                      </m:r>
                      <m:r>
                        <a:rPr lang="hu-HU" sz="2400" b="0" i="0" smtClean="0">
                          <a:latin typeface="Cambria Math" panose="02040503050406030204" pitchFamily="18" charset="0"/>
                        </a:rPr>
                        <m:t>.</m:t>
                      </m:r>
                      <m:r>
                        <a:rPr lang="en-US" sz="2400" b="0" i="0" smtClean="0">
                          <a:latin typeface="Cambria Math" panose="02040503050406030204" pitchFamily="18" charset="0"/>
                        </a:rPr>
                        <m:t>046784…</m:t>
                      </m:r>
                      <m:r>
                        <m:rPr>
                          <m:sty m:val="p"/>
                        </m:rPr>
                        <a:rPr lang="en-US" sz="2400" b="0" i="0" smtClean="0">
                          <a:latin typeface="Cambria Math" panose="02040503050406030204" pitchFamily="18" charset="0"/>
                        </a:rPr>
                        <m:t>mol</m:t>
                      </m:r>
                    </m:oMath>
                  </m:oMathPara>
                </a14:m>
                <a:endParaRPr lang="en-US" sz="2400" b="0" dirty="0"/>
              </a:p>
            </p:txBody>
          </p:sp>
        </mc:Choice>
        <mc:Fallback xmlns="">
          <p:sp>
            <p:nvSpPr>
              <p:cNvPr id="10" name="Szövegdoboz 5">
                <a:extLst>
                  <a:ext uri="{FF2B5EF4-FFF2-40B4-BE49-F238E27FC236}">
                    <a16:creationId xmlns:a16="http://schemas.microsoft.com/office/drawing/2014/main" id="{271ED8B5-B819-E486-5998-537FFE69CA79}"/>
                  </a:ext>
                </a:extLst>
              </p:cNvPr>
              <p:cNvSpPr txBox="1">
                <a:spLocks noRot="1" noChangeAspect="1" noMove="1" noResize="1" noEditPoints="1" noAdjustHandles="1" noChangeArrowheads="1" noChangeShapeType="1" noTextEdit="1"/>
              </p:cNvSpPr>
              <p:nvPr/>
            </p:nvSpPr>
            <p:spPr>
              <a:xfrm>
                <a:off x="438538" y="5574468"/>
                <a:ext cx="10339177" cy="410241"/>
              </a:xfrm>
              <a:prstGeom prst="rect">
                <a:avLst/>
              </a:prstGeom>
              <a:blipFill>
                <a:blip r:embed="rId4"/>
                <a:stretch>
                  <a:fillRect t="-147059" b="-2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5">
                <a:extLst>
                  <a:ext uri="{FF2B5EF4-FFF2-40B4-BE49-F238E27FC236}">
                    <a16:creationId xmlns:a16="http://schemas.microsoft.com/office/drawing/2014/main" id="{1A51BF95-254C-7F72-5906-1D5FC440C175}"/>
                  </a:ext>
                </a:extLst>
              </p:cNvPr>
              <p:cNvSpPr txBox="1"/>
              <p:nvPr/>
            </p:nvSpPr>
            <p:spPr>
              <a:xfrm>
                <a:off x="472743" y="6230139"/>
                <a:ext cx="73378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𝑝𝐻</m:t>
                      </m:r>
                      <m:r>
                        <a:rPr lang="hu-HU" sz="2400" b="0" i="1" smtClean="0">
                          <a:latin typeface="Cambria Math" panose="02040503050406030204" pitchFamily="18" charset="0"/>
                        </a:rPr>
                        <m:t>=</m:t>
                      </m:r>
                      <m:r>
                        <a:rPr lang="en-US" sz="2400" b="0" i="1" smtClean="0">
                          <a:latin typeface="Cambria Math" panose="02040503050406030204" pitchFamily="18" charset="0"/>
                        </a:rPr>
                        <m:t>4</m:t>
                      </m:r>
                      <m:r>
                        <a:rPr lang="hu-HU" sz="2400" b="0" i="1" smtClean="0">
                          <a:latin typeface="Cambria Math" panose="02040503050406030204" pitchFamily="18" charset="0"/>
                        </a:rPr>
                        <m:t>.</m:t>
                      </m:r>
                      <m:r>
                        <a:rPr lang="en-US" sz="2400" b="0" i="1" smtClean="0">
                          <a:latin typeface="Cambria Math" panose="02040503050406030204" pitchFamily="18" charset="0"/>
                        </a:rPr>
                        <m:t>7562…+</m:t>
                      </m:r>
                      <m:r>
                        <a:rPr lang="en-US" sz="2400" b="0" i="1" smtClean="0">
                          <a:latin typeface="Cambria Math" panose="02040503050406030204" pitchFamily="18" charset="0"/>
                        </a:rPr>
                        <m:t>𝑙𝑜𝑔</m:t>
                      </m:r>
                      <m:d>
                        <m:dPr>
                          <m:ctrlPr>
                            <a:rPr lang="en-US" sz="2400" b="0" i="1" smtClean="0">
                              <a:latin typeface="Cambria Math" panose="02040503050406030204" pitchFamily="18" charset="0"/>
                            </a:rPr>
                          </m:ctrlPr>
                        </m:dPr>
                        <m:e>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0</m:t>
                              </m:r>
                              <m:r>
                                <a:rPr lang="hu-HU" sz="2400" b="0" i="1" smtClean="0">
                                  <a:latin typeface="Cambria Math" panose="02040503050406030204" pitchFamily="18" charset="0"/>
                                </a:rPr>
                                <m:t>.</m:t>
                              </m:r>
                              <m:r>
                                <a:rPr lang="en-US" sz="2400" b="0" i="1" smtClean="0">
                                  <a:latin typeface="Cambria Math" panose="02040503050406030204" pitchFamily="18" charset="0"/>
                                </a:rPr>
                                <m:t>034874…</m:t>
                              </m:r>
                            </m:num>
                            <m:den>
                              <m:r>
                                <a:rPr lang="en-US" sz="2400" b="0" i="1" smtClean="0">
                                  <a:latin typeface="Cambria Math" panose="02040503050406030204" pitchFamily="18" charset="0"/>
                                </a:rPr>
                                <m:t>0</m:t>
                              </m:r>
                              <m:r>
                                <a:rPr lang="hu-HU" sz="2400" b="0" i="1" smtClean="0">
                                  <a:latin typeface="Cambria Math" panose="02040503050406030204" pitchFamily="18" charset="0"/>
                                </a:rPr>
                                <m:t>.</m:t>
                              </m:r>
                              <m:r>
                                <a:rPr lang="en-US" sz="2400" b="0" i="1" smtClean="0">
                                  <a:latin typeface="Cambria Math" panose="02040503050406030204" pitchFamily="18" charset="0"/>
                                </a:rPr>
                                <m:t>046784…</m:t>
                              </m:r>
                            </m:den>
                          </m:f>
                        </m:e>
                      </m:d>
                      <m:r>
                        <a:rPr lang="en-US" sz="2400" b="0" i="0" smtClean="0">
                          <a:latin typeface="Cambria Math" panose="02040503050406030204" pitchFamily="18" charset="0"/>
                        </a:rPr>
                        <m:t>=</m:t>
                      </m:r>
                      <m:r>
                        <a:rPr lang="en-US" sz="2400" b="0" i="0" smtClean="0">
                          <a:solidFill>
                            <a:srgbClr val="FF0000"/>
                          </a:solidFill>
                          <a:latin typeface="Cambria Math" panose="02040503050406030204" pitchFamily="18" charset="0"/>
                        </a:rPr>
                        <m:t>4</m:t>
                      </m:r>
                      <m:r>
                        <a:rPr lang="hu-HU" sz="2400" b="0" i="0" smtClean="0">
                          <a:solidFill>
                            <a:srgbClr val="FF0000"/>
                          </a:solidFill>
                          <a:latin typeface="Cambria Math" panose="02040503050406030204" pitchFamily="18" charset="0"/>
                        </a:rPr>
                        <m:t>.</m:t>
                      </m:r>
                      <m:r>
                        <a:rPr lang="en-US" sz="2400" b="0" i="0" smtClean="0">
                          <a:solidFill>
                            <a:srgbClr val="FF0000"/>
                          </a:solidFill>
                          <a:latin typeface="Cambria Math" panose="02040503050406030204" pitchFamily="18" charset="0"/>
                        </a:rPr>
                        <m:t>63</m:t>
                      </m:r>
                    </m:oMath>
                  </m:oMathPara>
                </a14:m>
                <a:endParaRPr lang="en-US" sz="2400" b="0" dirty="0"/>
              </a:p>
            </p:txBody>
          </p:sp>
        </mc:Choice>
        <mc:Fallback xmlns="">
          <p:sp>
            <p:nvSpPr>
              <p:cNvPr id="11" name="Szövegdoboz 5">
                <a:extLst>
                  <a:ext uri="{FF2B5EF4-FFF2-40B4-BE49-F238E27FC236}">
                    <a16:creationId xmlns:a16="http://schemas.microsoft.com/office/drawing/2014/main" id="{1A51BF95-254C-7F72-5906-1D5FC440C175}"/>
                  </a:ext>
                </a:extLst>
              </p:cNvPr>
              <p:cNvSpPr txBox="1">
                <a:spLocks noRot="1" noChangeAspect="1" noMove="1" noResize="1" noEditPoints="1" noAdjustHandles="1" noChangeArrowheads="1" noChangeShapeType="1" noTextEdit="1"/>
              </p:cNvSpPr>
              <p:nvPr/>
            </p:nvSpPr>
            <p:spPr>
              <a:xfrm>
                <a:off x="472743" y="6230139"/>
                <a:ext cx="7337843" cy="369332"/>
              </a:xfrm>
              <a:prstGeom prst="rect">
                <a:avLst/>
              </a:prstGeom>
              <a:blipFill>
                <a:blip r:embed="rId5"/>
                <a:stretch>
                  <a:fillRect l="-998" t="-167213" r="-582" b="-2508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5">
                <a:extLst>
                  <a:ext uri="{FF2B5EF4-FFF2-40B4-BE49-F238E27FC236}">
                    <a16:creationId xmlns:a16="http://schemas.microsoft.com/office/drawing/2014/main" id="{830BB19A-D8E7-6FF0-ED80-CBE2619B19DB}"/>
                  </a:ext>
                </a:extLst>
              </p:cNvPr>
              <p:cNvSpPr txBox="1"/>
              <p:nvPr/>
            </p:nvSpPr>
            <p:spPr>
              <a:xfrm>
                <a:off x="2407302" y="3189041"/>
                <a:ext cx="3360920"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𝑝𝐻</m:t>
                      </m:r>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𝑝𝐾</m:t>
                          </m:r>
                        </m:e>
                        <m:sub>
                          <m:r>
                            <a:rPr lang="hu-HU" sz="2400" b="0" i="1" smtClean="0">
                              <a:latin typeface="Cambria Math" panose="02040503050406030204" pitchFamily="18" charset="0"/>
                            </a:rPr>
                            <m:t>𝑎</m:t>
                          </m:r>
                        </m:sub>
                      </m:sSub>
                      <m:r>
                        <a:rPr lang="hu-HU" sz="2400" i="1">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𝑠𝑎𝑙𝑡</m:t>
                                  </m:r>
                                </m:sub>
                              </m:sSub>
                            </m:num>
                            <m:den>
                              <m:sSub>
                                <m:sSubPr>
                                  <m:ctrlPr>
                                    <a:rPr lang="hu-HU" sz="2400" i="1" smtClean="0">
                                      <a:latin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cs typeface="Times New Roman" panose="02020603050405020304" pitchFamily="18" charset="0"/>
                                    </a:rPr>
                                    <m:t>𝑛</m:t>
                                  </m:r>
                                </m:e>
                                <m:sub>
                                  <m:r>
                                    <a:rPr lang="hu-HU" sz="2400" b="0" i="1" smtClean="0">
                                      <a:latin typeface="Cambria Math" panose="02040503050406030204" pitchFamily="18" charset="0"/>
                                      <a:cs typeface="Times New Roman" panose="02020603050405020304" pitchFamily="18" charset="0"/>
                                    </a:rPr>
                                    <m:t>𝑎𝑐𝑖𝑑</m:t>
                                  </m:r>
                                </m:sub>
                              </m:sSub>
                              <m:r>
                                <a:rPr lang="hu-HU" sz="2400" i="1">
                                  <a:latin typeface="Cambria Math" panose="02040503050406030204" pitchFamily="18" charset="0"/>
                                  <a:cs typeface="Times New Roman" panose="02020603050405020304" pitchFamily="18" charset="0"/>
                                </a:rPr>
                                <m:t> </m:t>
                              </m:r>
                            </m:den>
                          </m:f>
                        </m:e>
                      </m:d>
                    </m:oMath>
                  </m:oMathPara>
                </a14:m>
                <a:endParaRPr lang="hu-HU" sz="2400" dirty="0"/>
              </a:p>
            </p:txBody>
          </p:sp>
        </mc:Choice>
        <mc:Fallback xmlns="">
          <p:sp>
            <p:nvSpPr>
              <p:cNvPr id="7" name="Szövegdoboz 5">
                <a:extLst>
                  <a:ext uri="{FF2B5EF4-FFF2-40B4-BE49-F238E27FC236}">
                    <a16:creationId xmlns:a16="http://schemas.microsoft.com/office/drawing/2014/main" id="{830BB19A-D8E7-6FF0-ED80-CBE2619B19DB}"/>
                  </a:ext>
                </a:extLst>
              </p:cNvPr>
              <p:cNvSpPr txBox="1">
                <a:spLocks noRot="1" noChangeAspect="1" noMove="1" noResize="1" noEditPoints="1" noAdjustHandles="1" noChangeArrowheads="1" noChangeShapeType="1" noTextEdit="1"/>
              </p:cNvSpPr>
              <p:nvPr/>
            </p:nvSpPr>
            <p:spPr>
              <a:xfrm>
                <a:off x="2407302" y="3189041"/>
                <a:ext cx="3360920" cy="8298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zövegdoboz 5">
                <a:extLst>
                  <a:ext uri="{FF2B5EF4-FFF2-40B4-BE49-F238E27FC236}">
                    <a16:creationId xmlns:a16="http://schemas.microsoft.com/office/drawing/2014/main" id="{EE7BB0B2-DA53-8C9F-B593-8B3485CDB7F1}"/>
                  </a:ext>
                </a:extLst>
              </p:cNvPr>
              <p:cNvSpPr txBox="1"/>
              <p:nvPr/>
            </p:nvSpPr>
            <p:spPr>
              <a:xfrm>
                <a:off x="6186200" y="3189041"/>
                <a:ext cx="3592009"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𝑝</m:t>
                      </m:r>
                      <m:r>
                        <a:rPr lang="en-US" sz="2400" b="0" i="1" smtClean="0">
                          <a:latin typeface="Cambria Math" panose="02040503050406030204" pitchFamily="18" charset="0"/>
                        </a:rPr>
                        <m:t>𝑂</m:t>
                      </m:r>
                      <m:r>
                        <a:rPr lang="hu-HU" sz="2400" b="0" i="1" smtClean="0">
                          <a:latin typeface="Cambria Math" panose="02040503050406030204" pitchFamily="18" charset="0"/>
                        </a:rPr>
                        <m:t>𝐻</m:t>
                      </m:r>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𝑝𝐾</m:t>
                          </m:r>
                        </m:e>
                        <m:sub>
                          <m:r>
                            <a:rPr lang="en-US" sz="2400" b="0" i="1" smtClean="0">
                              <a:latin typeface="Cambria Math" panose="02040503050406030204" pitchFamily="18" charset="0"/>
                            </a:rPr>
                            <m:t>𝑏</m:t>
                          </m:r>
                        </m:sub>
                      </m:sSub>
                      <m:r>
                        <a:rPr lang="hu-HU" sz="2400" i="1">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𝑠𝑎𝑙𝑡</m:t>
                                  </m:r>
                                </m:sub>
                              </m:sSub>
                            </m:num>
                            <m:den>
                              <m:sSub>
                                <m:sSubPr>
                                  <m:ctrlPr>
                                    <a:rPr lang="hu-HU" sz="2400" i="1">
                                      <a:latin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cs typeface="Times New Roman" panose="02020603050405020304" pitchFamily="18" charset="0"/>
                                    </a:rPr>
                                    <m:t>𝑛</m:t>
                                  </m:r>
                                </m:e>
                                <m:sub>
                                  <m:r>
                                    <a:rPr lang="en-US" sz="2400" b="0" i="1" smtClean="0">
                                      <a:latin typeface="Cambria Math" panose="02040503050406030204" pitchFamily="18" charset="0"/>
                                      <a:cs typeface="Times New Roman" panose="02020603050405020304" pitchFamily="18" charset="0"/>
                                    </a:rPr>
                                    <m:t>𝑏</m:t>
                                  </m:r>
                                  <m:r>
                                    <a:rPr lang="hu-HU" sz="2400" b="0" i="1" smtClean="0">
                                      <a:latin typeface="Cambria Math" panose="02040503050406030204" pitchFamily="18" charset="0"/>
                                      <a:cs typeface="Times New Roman" panose="02020603050405020304" pitchFamily="18" charset="0"/>
                                    </a:rPr>
                                    <m:t>𝑎𝑠𝑒</m:t>
                                  </m:r>
                                </m:sub>
                              </m:sSub>
                              <m:r>
                                <a:rPr lang="hu-HU" sz="2400" i="1">
                                  <a:latin typeface="Cambria Math" panose="02040503050406030204" pitchFamily="18" charset="0"/>
                                  <a:cs typeface="Times New Roman" panose="02020603050405020304" pitchFamily="18" charset="0"/>
                                </a:rPr>
                                <m:t> </m:t>
                              </m:r>
                            </m:den>
                          </m:f>
                        </m:e>
                      </m:d>
                    </m:oMath>
                  </m:oMathPara>
                </a14:m>
                <a:endParaRPr lang="hu-HU" sz="2400" dirty="0"/>
              </a:p>
            </p:txBody>
          </p:sp>
        </mc:Choice>
        <mc:Fallback xmlns="">
          <p:sp>
            <p:nvSpPr>
              <p:cNvPr id="12" name="Szövegdoboz 5">
                <a:extLst>
                  <a:ext uri="{FF2B5EF4-FFF2-40B4-BE49-F238E27FC236}">
                    <a16:creationId xmlns:a16="http://schemas.microsoft.com/office/drawing/2014/main" id="{EE7BB0B2-DA53-8C9F-B593-8B3485CDB7F1}"/>
                  </a:ext>
                </a:extLst>
              </p:cNvPr>
              <p:cNvSpPr txBox="1">
                <a:spLocks noRot="1" noChangeAspect="1" noMove="1" noResize="1" noEditPoints="1" noAdjustHandles="1" noChangeArrowheads="1" noChangeShapeType="1" noTextEdit="1"/>
              </p:cNvSpPr>
              <p:nvPr/>
            </p:nvSpPr>
            <p:spPr>
              <a:xfrm>
                <a:off x="6186200" y="3189041"/>
                <a:ext cx="3592009" cy="82984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402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6" y="1313002"/>
            <a:ext cx="11568545" cy="5309471"/>
          </a:xfrm>
        </p:spPr>
        <p:txBody>
          <a:bodyPr/>
          <a:lstStyle/>
          <a:p>
            <a:r>
              <a:rPr lang="hu-HU" dirty="0" smtClean="0">
                <a:latin typeface="Times New Roman" panose="02020603050405020304" pitchFamily="18" charset="0"/>
                <a:cs typeface="Times New Roman" panose="02020603050405020304" pitchFamily="18" charset="0"/>
              </a:rPr>
              <a:t>What is the effect of a buffer? How does it work?</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Dissolve </a:t>
            </a:r>
            <a:r>
              <a:rPr lang="hu-HU" i="1" dirty="0" smtClean="0">
                <a:latin typeface="Times New Roman" panose="02020603050405020304" pitchFamily="18" charset="0"/>
                <a:cs typeface="Times New Roman" panose="02020603050405020304" pitchFamily="18" charset="0"/>
              </a:rPr>
              <a:t>0.1 </a:t>
            </a:r>
            <a:r>
              <a:rPr lang="hu-HU" i="1" dirty="0">
                <a:latin typeface="Times New Roman" panose="02020603050405020304" pitchFamily="18" charset="0"/>
                <a:cs typeface="Times New Roman" panose="02020603050405020304" pitchFamily="18" charset="0"/>
              </a:rPr>
              <a:t>mol </a:t>
            </a:r>
            <a:r>
              <a:rPr lang="hu-HU" dirty="0" smtClean="0">
                <a:latin typeface="Times New Roman" panose="02020603050405020304" pitchFamily="18" charset="0"/>
                <a:cs typeface="Times New Roman" panose="02020603050405020304" pitchFamily="18" charset="0"/>
              </a:rPr>
              <a:t>HCl gas in </a:t>
            </a:r>
            <a:r>
              <a:rPr lang="hu-HU" i="1" dirty="0">
                <a:latin typeface="Times New Roman" panose="02020603050405020304" pitchFamily="18" charset="0"/>
                <a:cs typeface="Times New Roman" panose="02020603050405020304" pitchFamily="18" charset="0"/>
              </a:rPr>
              <a:t>1 dm</a:t>
            </a:r>
            <a:r>
              <a:rPr lang="hu-HU" i="1" baseline="30000" dirty="0">
                <a:latin typeface="Times New Roman" panose="02020603050405020304" pitchFamily="18" charset="0"/>
                <a:cs typeface="Times New Roman" panose="02020603050405020304" pitchFamily="18" charset="0"/>
              </a:rPr>
              <a:t>3</a:t>
            </a:r>
            <a:r>
              <a:rPr lang="hu-HU" i="1"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distilled water! What is the change in pH?</a:t>
            </a:r>
            <a:endParaRPr lang="hu-HU" dirty="0">
              <a:latin typeface="Times New Roman" panose="02020603050405020304" pitchFamily="18" charset="0"/>
              <a:cs typeface="Times New Roman" panose="02020603050405020304" pitchFamily="18" charset="0"/>
            </a:endParaRPr>
          </a:p>
          <a:p>
            <a:pPr>
              <a:spcBef>
                <a:spcPts val="13800"/>
              </a:spcBef>
            </a:pPr>
            <a:r>
              <a:rPr lang="hu-HU" dirty="0" smtClean="0">
                <a:latin typeface="Times New Roman" panose="02020603050405020304" pitchFamily="18" charset="0"/>
                <a:cs typeface="Times New Roman" panose="02020603050405020304" pitchFamily="18" charset="0"/>
              </a:rPr>
              <a:t>Dissolve the same amount of HCl gas in </a:t>
            </a:r>
            <a:r>
              <a:rPr lang="hu-HU" i="1" dirty="0">
                <a:latin typeface="Times New Roman" panose="02020603050405020304" pitchFamily="18" charset="0"/>
                <a:cs typeface="Times New Roman" panose="02020603050405020304" pitchFamily="18" charset="0"/>
              </a:rPr>
              <a:t>1 dm</a:t>
            </a:r>
            <a:r>
              <a:rPr lang="hu-HU" i="1" baseline="30000" dirty="0">
                <a:latin typeface="Times New Roman" panose="02020603050405020304" pitchFamily="18" charset="0"/>
                <a:cs typeface="Times New Roman" panose="02020603050405020304" pitchFamily="18" charset="0"/>
              </a:rPr>
              <a:t>3</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HAc-NaAc </a:t>
            </a:r>
            <a:r>
              <a:rPr lang="hu-HU" dirty="0" smtClean="0">
                <a:latin typeface="Times New Roman" panose="02020603050405020304" pitchFamily="18" charset="0"/>
                <a:cs typeface="Times New Roman" panose="02020603050405020304" pitchFamily="18" charset="0"/>
              </a:rPr>
              <a:t>buffer, where </a:t>
            </a:r>
            <a:r>
              <a:rPr lang="hu-HU" i="1" dirty="0">
                <a:latin typeface="Times New Roman" panose="02020603050405020304" pitchFamily="18" charset="0"/>
                <a:cs typeface="Times New Roman" panose="02020603050405020304" pitchFamily="18" charset="0"/>
              </a:rPr>
              <a:t>1-1 mol </a:t>
            </a:r>
            <a:r>
              <a:rPr lang="hu-HU" dirty="0" smtClean="0">
                <a:latin typeface="Times New Roman" panose="02020603050405020304" pitchFamily="18" charset="0"/>
                <a:cs typeface="Times New Roman" panose="02020603050405020304" pitchFamily="18" charset="0"/>
              </a:rPr>
              <a:t>HAc and NaAc have already been dissolved</a:t>
            </a:r>
            <a:r>
              <a:rPr lang="hu-HU" dirty="0">
                <a:latin typeface="Times New Roman" panose="02020603050405020304" pitchFamily="18" charset="0"/>
                <a:cs typeface="Times New Roman" panose="02020603050405020304" pitchFamily="18" charset="0"/>
              </a:rPr>
              <a:t>. What is the change in pH?</a:t>
            </a:r>
          </a:p>
          <a:p>
            <a:r>
              <a:rPr lang="en-US" dirty="0">
                <a:latin typeface="Times New Roman" panose="02020603050405020304" pitchFamily="18" charset="0"/>
                <a:cs typeface="Times New Roman" panose="02020603050405020304" pitchFamily="18" charset="0"/>
              </a:rPr>
              <a:t>First, </a:t>
            </a:r>
            <a:r>
              <a:rPr lang="hu-HU" dirty="0" smtClean="0">
                <a:latin typeface="Times New Roman" panose="02020603050405020304" pitchFamily="18" charset="0"/>
                <a:cs typeface="Times New Roman" panose="02020603050405020304" pitchFamily="18" charset="0"/>
              </a:rPr>
              <a:t>let us </a:t>
            </a:r>
            <a:r>
              <a:rPr lang="en-US" dirty="0" smtClean="0">
                <a:latin typeface="Times New Roman" panose="02020603050405020304" pitchFamily="18" charset="0"/>
                <a:cs typeface="Times New Roman" panose="02020603050405020304" pitchFamily="18" charset="0"/>
              </a:rPr>
              <a:t>calculate </a:t>
            </a:r>
            <a:r>
              <a:rPr lang="en-US" dirty="0">
                <a:latin typeface="Times New Roman" panose="02020603050405020304" pitchFamily="18" charset="0"/>
                <a:cs typeface="Times New Roman" panose="02020603050405020304" pitchFamily="18" charset="0"/>
              </a:rPr>
              <a:t>the pH of the original buffer</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374070" y="2417616"/>
            <a:ext cx="11417180" cy="1442272"/>
            <a:chOff x="665017" y="2376051"/>
            <a:chExt cx="11417180" cy="1442272"/>
          </a:xfrm>
        </p:grpSpPr>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1AE386C-FFD3-4A09-91B9-0669D036EC13}"/>
                    </a:ext>
                  </a:extLst>
                </p:cNvPr>
                <p:cNvSpPr txBox="1"/>
                <p:nvPr/>
              </p:nvSpPr>
              <p:spPr>
                <a:xfrm>
                  <a:off x="665017" y="2445325"/>
                  <a:ext cx="4034566"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cs typeface="Times New Roman" panose="02020603050405020304" pitchFamily="18" charset="0"/>
                              </a:rPr>
                            </m:ctrlPr>
                          </m:sSubPr>
                          <m:e>
                            <m:r>
                              <a:rPr lang="hu-HU" sz="2800" b="0" i="1" smtClean="0">
                                <a:latin typeface="Cambria Math" panose="02040503050406030204" pitchFamily="18" charset="0"/>
                                <a:cs typeface="Times New Roman" panose="02020603050405020304" pitchFamily="18" charset="0"/>
                              </a:rPr>
                              <m:t>𝑐</m:t>
                            </m:r>
                          </m:e>
                          <m:sub>
                            <m:r>
                              <a:rPr lang="hu-HU" sz="2800" b="0" i="1" smtClean="0">
                                <a:latin typeface="Cambria Math" panose="02040503050406030204" pitchFamily="18" charset="0"/>
                                <a:cs typeface="Times New Roman" panose="02020603050405020304" pitchFamily="18" charset="0"/>
                              </a:rPr>
                              <m:t>𝐻𝐶𝑙</m:t>
                            </m:r>
                          </m:sub>
                        </m:sSub>
                        <m:r>
                          <a:rPr lang="hu-HU" sz="2800" b="0" i="1" smtClean="0">
                            <a:latin typeface="Cambria Math" panose="02040503050406030204" pitchFamily="18" charset="0"/>
                            <a:cs typeface="Times New Roman" panose="02020603050405020304" pitchFamily="18" charset="0"/>
                          </a:rPr>
                          <m:t>=</m:t>
                        </m:r>
                        <m:f>
                          <m:fPr>
                            <m:ctrlPr>
                              <a:rPr lang="hu-HU" sz="2800" b="0" i="1" smtClean="0">
                                <a:latin typeface="Cambria Math" panose="02040503050406030204" pitchFamily="18" charset="0"/>
                                <a:cs typeface="Times New Roman" panose="02020603050405020304" pitchFamily="18" charset="0"/>
                              </a:rPr>
                            </m:ctrlPr>
                          </m:fPr>
                          <m:num>
                            <m:r>
                              <a:rPr lang="hu-HU" sz="2800" b="0" i="1" smtClean="0">
                                <a:latin typeface="Cambria Math" panose="02040503050406030204" pitchFamily="18" charset="0"/>
                                <a:cs typeface="Times New Roman" panose="02020603050405020304" pitchFamily="18" charset="0"/>
                              </a:rPr>
                              <m:t>0.1 </m:t>
                            </m:r>
                            <m:r>
                              <a:rPr lang="hu-HU" sz="2800" b="0" i="1" smtClean="0">
                                <a:latin typeface="Cambria Math" panose="02040503050406030204" pitchFamily="18" charset="0"/>
                                <a:cs typeface="Times New Roman" panose="02020603050405020304" pitchFamily="18" charset="0"/>
                              </a:rPr>
                              <m:t>𝑚𝑜𝑙</m:t>
                            </m:r>
                          </m:num>
                          <m:den>
                            <m:sSup>
                              <m:sSupPr>
                                <m:ctrlPr>
                                  <a:rPr lang="hu-HU" sz="2800" b="0" i="1" smtClean="0">
                                    <a:latin typeface="Cambria Math" panose="02040503050406030204" pitchFamily="18" charset="0"/>
                                    <a:cs typeface="Times New Roman" panose="02020603050405020304" pitchFamily="18" charset="0"/>
                                  </a:rPr>
                                </m:ctrlPr>
                              </m:sSupPr>
                              <m:e>
                                <m:r>
                                  <a:rPr lang="hu-HU" sz="2800" b="0" i="1" smtClean="0">
                                    <a:latin typeface="Cambria Math" panose="02040503050406030204" pitchFamily="18" charset="0"/>
                                    <a:cs typeface="Times New Roman" panose="02020603050405020304" pitchFamily="18" charset="0"/>
                                  </a:rPr>
                                  <m:t>1 </m:t>
                                </m:r>
                                <m:r>
                                  <a:rPr lang="hu-HU" sz="2800" b="0" i="1" smtClean="0">
                                    <a:latin typeface="Cambria Math" panose="02040503050406030204" pitchFamily="18" charset="0"/>
                                    <a:cs typeface="Times New Roman" panose="02020603050405020304" pitchFamily="18" charset="0"/>
                                  </a:rPr>
                                  <m:t>𝑑𝑚</m:t>
                                </m:r>
                              </m:e>
                              <m:sup>
                                <m:r>
                                  <a:rPr lang="hu-HU" sz="2800" b="0" i="1" smtClean="0">
                                    <a:latin typeface="Cambria Math" panose="02040503050406030204" pitchFamily="18" charset="0"/>
                                    <a:cs typeface="Times New Roman" panose="02020603050405020304" pitchFamily="18" charset="0"/>
                                  </a:rPr>
                                  <m:t>3</m:t>
                                </m:r>
                              </m:sup>
                            </m:sSup>
                          </m:den>
                        </m:f>
                        <m:r>
                          <a:rPr lang="hu-HU" sz="2800" b="0" i="1" smtClean="0">
                            <a:latin typeface="Cambria Math" panose="02040503050406030204" pitchFamily="18" charset="0"/>
                            <a:cs typeface="Times New Roman" panose="02020603050405020304" pitchFamily="18" charset="0"/>
                          </a:rPr>
                          <m:t>=0.1</m:t>
                        </m:r>
                        <m:f>
                          <m:fPr>
                            <m:ctrlPr>
                              <a:rPr lang="hu-HU" sz="2800" i="1">
                                <a:latin typeface="Cambria Math" panose="02040503050406030204" pitchFamily="18" charset="0"/>
                                <a:cs typeface="Times New Roman" panose="02020603050405020304" pitchFamily="18" charset="0"/>
                              </a:rPr>
                            </m:ctrlPr>
                          </m:fPr>
                          <m:num>
                            <m:r>
                              <a:rPr lang="hu-HU" sz="2800" i="1">
                                <a:latin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cs typeface="Times New Roman" panose="02020603050405020304" pitchFamily="18" charset="0"/>
                                  </a:rPr>
                                  <m:t>𝑑𝑚</m:t>
                                </m:r>
                              </m:e>
                              <m:sup>
                                <m:r>
                                  <a:rPr lang="hu-HU" sz="2800" i="1">
                                    <a:latin typeface="Cambria Math" panose="02040503050406030204" pitchFamily="18" charset="0"/>
                                    <a:cs typeface="Times New Roman" panose="02020603050405020304" pitchFamily="18" charset="0"/>
                                  </a:rPr>
                                  <m:t>3</m:t>
                                </m:r>
                              </m:sup>
                            </m:sSup>
                          </m:den>
                        </m:f>
                      </m:oMath>
                    </m:oMathPara>
                  </a14:m>
                  <a:endParaRPr lang="hu-HU" sz="2800" dirty="0">
                    <a:latin typeface="Times New Roman" panose="02020603050405020304" pitchFamily="18" charset="0"/>
                    <a:cs typeface="Times New Roman" panose="02020603050405020304" pitchFamily="18" charset="0"/>
                  </a:endParaRPr>
                </a:p>
              </p:txBody>
            </p:sp>
          </mc:Choice>
          <mc:Fallback xmlns="">
            <p:sp>
              <p:nvSpPr>
                <p:cNvPr id="4" name="Szövegdoboz 3">
                  <a:extLst>
                    <a:ext uri="{FF2B5EF4-FFF2-40B4-BE49-F238E27FC236}">
                      <a16:creationId xmlns:a16="http://schemas.microsoft.com/office/drawing/2014/main" id="{F1AE386C-FFD3-4A09-91B9-0669D036EC13}"/>
                    </a:ext>
                  </a:extLst>
                </p:cNvPr>
                <p:cNvSpPr txBox="1">
                  <a:spLocks noRot="1" noChangeAspect="1" noMove="1" noResize="1" noEditPoints="1" noAdjustHandles="1" noChangeArrowheads="1" noChangeShapeType="1" noTextEdit="1"/>
                </p:cNvSpPr>
                <p:nvPr/>
              </p:nvSpPr>
              <p:spPr>
                <a:xfrm>
                  <a:off x="665017" y="2445325"/>
                  <a:ext cx="4034566" cy="8180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50DD88E8-57A3-4382-B6B9-F685ED6CBBC5}"/>
                    </a:ext>
                  </a:extLst>
                </p:cNvPr>
                <p:cNvSpPr txBox="1"/>
                <p:nvPr/>
              </p:nvSpPr>
              <p:spPr>
                <a:xfrm>
                  <a:off x="4765963" y="2376051"/>
                  <a:ext cx="7316234" cy="9768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cs typeface="Times New Roman" panose="02020603050405020304" pitchFamily="18" charset="0"/>
                          </a:rPr>
                          <m:t>𝑝𝐻</m:t>
                        </m:r>
                        <m:r>
                          <a:rPr lang="hu-HU" sz="2800" b="0" i="1" smtClean="0">
                            <a:latin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cs typeface="Times New Roman" panose="02020603050405020304" pitchFamily="18" charset="0"/>
                          </a:rPr>
                          <m:t>𝑙𝑜𝑔</m:t>
                        </m:r>
                        <m:d>
                          <m:dPr>
                            <m:ctrlPr>
                              <a:rPr lang="hu-HU" sz="2800" b="0" i="1" smtClean="0">
                                <a:latin typeface="Cambria Math" panose="02040503050406030204" pitchFamily="18" charset="0"/>
                                <a:cs typeface="Times New Roman" panose="02020603050405020304" pitchFamily="18" charset="0"/>
                              </a:rPr>
                            </m:ctrlPr>
                          </m:dPr>
                          <m:e>
                            <m:f>
                              <m:fPr>
                                <m:ctrlPr>
                                  <a:rPr lang="hu-HU" sz="2800" b="0" i="1" smtClean="0">
                                    <a:latin typeface="Cambria Math" panose="02040503050406030204" pitchFamily="18" charset="0"/>
                                    <a:cs typeface="Times New Roman" panose="02020603050405020304" pitchFamily="18" charset="0"/>
                                  </a:rPr>
                                </m:ctrlPr>
                              </m:fPr>
                              <m:num>
                                <m:sSub>
                                  <m:sSubPr>
                                    <m:ctrlPr>
                                      <a:rPr lang="hu-HU" sz="2800" i="1">
                                        <a:latin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𝐻𝐶𝑙</m:t>
                                    </m:r>
                                  </m:sub>
                                </m:sSub>
                              </m:num>
                              <m:den>
                                <m:sSup>
                                  <m:sSupPr>
                                    <m:ctrlPr>
                                      <a:rPr lang="hu-HU" sz="2800" b="0" i="1" smtClean="0">
                                        <a:latin typeface="Cambria Math" panose="02040503050406030204" pitchFamily="18" charset="0"/>
                                        <a:cs typeface="Times New Roman" panose="02020603050405020304" pitchFamily="18" charset="0"/>
                                      </a:rPr>
                                    </m:ctrlPr>
                                  </m:sSupPr>
                                  <m:e>
                                    <m:r>
                                      <a:rPr lang="hu-HU" sz="2800" b="0" i="1" smtClean="0">
                                        <a:latin typeface="Cambria Math" panose="02040503050406030204" pitchFamily="18" charset="0"/>
                                        <a:cs typeface="Times New Roman" panose="02020603050405020304" pitchFamily="18" charset="0"/>
                                      </a:rPr>
                                      <m:t>𝑐</m:t>
                                    </m:r>
                                  </m:e>
                                  <m:sup>
                                    <m:r>
                                      <a:rPr lang="hu-HU" sz="2800" b="0" i="1" smtClean="0">
                                        <a:latin typeface="Cambria Math" panose="02040503050406030204" pitchFamily="18" charset="0"/>
                                        <a:cs typeface="Times New Roman" panose="02020603050405020304" pitchFamily="18" charset="0"/>
                                      </a:rPr>
                                      <m:t>𝑜</m:t>
                                    </m:r>
                                  </m:sup>
                                </m:sSup>
                              </m:den>
                            </m:f>
                          </m:e>
                        </m:d>
                        <m:r>
                          <a:rPr lang="hu-HU" sz="2800" b="0" i="1" smtClean="0">
                            <a:latin typeface="Cambria Math" panose="02040503050406030204" pitchFamily="18" charset="0"/>
                            <a:cs typeface="Times New Roman" panose="02020603050405020304" pitchFamily="18" charset="0"/>
                          </a:rPr>
                          <m:t>=−</m:t>
                        </m:r>
                        <m:func>
                          <m:funcPr>
                            <m:ctrlPr>
                              <a:rPr lang="hu-HU" sz="2800" b="0" i="1" smtClean="0">
                                <a:latin typeface="Cambria Math" panose="02040503050406030204" pitchFamily="18" charset="0"/>
                                <a:cs typeface="Times New Roman" panose="02020603050405020304" pitchFamily="18" charset="0"/>
                              </a:rPr>
                            </m:ctrlPr>
                          </m:funcPr>
                          <m:fName>
                            <m:r>
                              <m:rPr>
                                <m:sty m:val="p"/>
                              </m:rPr>
                              <a:rPr lang="hu-HU" sz="2800" b="0" i="0" smtClean="0">
                                <a:latin typeface="Cambria Math" panose="02040503050406030204" pitchFamily="18" charset="0"/>
                                <a:cs typeface="Times New Roman" panose="02020603050405020304" pitchFamily="18" charset="0"/>
                              </a:rPr>
                              <m:t>log</m:t>
                            </m:r>
                          </m:fName>
                          <m:e>
                            <m:d>
                              <m:dPr>
                                <m:ctrlPr>
                                  <a:rPr lang="hu-HU" sz="2800" b="0" i="1" smtClean="0">
                                    <a:latin typeface="Cambria Math" panose="02040503050406030204" pitchFamily="18" charset="0"/>
                                    <a:cs typeface="Times New Roman" panose="02020603050405020304" pitchFamily="18" charset="0"/>
                                  </a:rPr>
                                </m:ctrlPr>
                              </m:dPr>
                              <m:e>
                                <m:f>
                                  <m:fPr>
                                    <m:ctrlPr>
                                      <a:rPr lang="hu-HU" sz="2800" i="1">
                                        <a:latin typeface="Cambria Math" panose="02040503050406030204" pitchFamily="18" charset="0"/>
                                        <a:cs typeface="Times New Roman" panose="02020603050405020304" pitchFamily="18" charset="0"/>
                                      </a:rPr>
                                    </m:ctrlPr>
                                  </m:fPr>
                                  <m:num>
                                    <m:f>
                                      <m:fPr>
                                        <m:type m:val="lin"/>
                                        <m:ctrlPr>
                                          <a:rPr lang="hu-HU" sz="2800" i="1">
                                            <a:latin typeface="Cambria Math" panose="02040503050406030204" pitchFamily="18" charset="0"/>
                                            <a:cs typeface="Times New Roman" panose="02020603050405020304" pitchFamily="18" charset="0"/>
                                          </a:rPr>
                                        </m:ctrlPr>
                                      </m:fPr>
                                      <m:num>
                                        <m:r>
                                          <a:rPr lang="hu-HU" sz="2800" i="1">
                                            <a:latin typeface="Cambria Math" panose="02040503050406030204" pitchFamily="18" charset="0"/>
                                            <a:cs typeface="Times New Roman" panose="02020603050405020304" pitchFamily="18" charset="0"/>
                                          </a:rPr>
                                          <m:t>0</m:t>
                                        </m:r>
                                        <m:r>
                                          <a:rPr lang="hu-HU" sz="2800" b="0" i="1" smtClean="0">
                                            <a:latin typeface="Cambria Math" panose="02040503050406030204" pitchFamily="18" charset="0"/>
                                            <a:cs typeface="Times New Roman" panose="02020603050405020304" pitchFamily="18" charset="0"/>
                                          </a:rPr>
                                          <m:t>.</m:t>
                                        </m:r>
                                        <m:r>
                                          <a:rPr lang="hu-HU" sz="2800" i="1">
                                            <a:latin typeface="Cambria Math" panose="02040503050406030204" pitchFamily="18" charset="0"/>
                                            <a:cs typeface="Times New Roman" panose="02020603050405020304" pitchFamily="18" charset="0"/>
                                          </a:rPr>
                                          <m:t>1 </m:t>
                                        </m:r>
                                        <m:r>
                                          <a:rPr lang="hu-HU" sz="2800" i="1">
                                            <a:latin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cs typeface="Times New Roman" panose="02020603050405020304" pitchFamily="18" charset="0"/>
                                              </a:rPr>
                                              <m:t>𝑑𝑚</m:t>
                                            </m:r>
                                          </m:e>
                                          <m:sup>
                                            <m:r>
                                              <a:rPr lang="hu-HU" sz="2800" i="1">
                                                <a:latin typeface="Cambria Math" panose="02040503050406030204" pitchFamily="18" charset="0"/>
                                                <a:cs typeface="Times New Roman" panose="02020603050405020304" pitchFamily="18" charset="0"/>
                                              </a:rPr>
                                              <m:t>3</m:t>
                                            </m:r>
                                          </m:sup>
                                        </m:sSup>
                                      </m:den>
                                    </m:f>
                                  </m:num>
                                  <m:den>
                                    <m:f>
                                      <m:fPr>
                                        <m:type m:val="lin"/>
                                        <m:ctrlPr>
                                          <a:rPr lang="hu-HU" sz="2800" i="1">
                                            <a:latin typeface="Cambria Math" panose="02040503050406030204" pitchFamily="18" charset="0"/>
                                            <a:cs typeface="Times New Roman" panose="02020603050405020304" pitchFamily="18" charset="0"/>
                                          </a:rPr>
                                        </m:ctrlPr>
                                      </m:fPr>
                                      <m:num>
                                        <m:r>
                                          <a:rPr lang="hu-HU" sz="2800" i="1">
                                            <a:latin typeface="Cambria Math" panose="02040503050406030204" pitchFamily="18" charset="0"/>
                                            <a:cs typeface="Times New Roman" panose="02020603050405020304" pitchFamily="18" charset="0"/>
                                          </a:rPr>
                                          <m:t>1 </m:t>
                                        </m:r>
                                        <m:r>
                                          <a:rPr lang="hu-HU" sz="2800" i="1">
                                            <a:latin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cs typeface="Times New Roman" panose="02020603050405020304" pitchFamily="18" charset="0"/>
                                              </a:rPr>
                                              <m:t>𝑑𝑚</m:t>
                                            </m:r>
                                          </m:e>
                                          <m:sup>
                                            <m:r>
                                              <a:rPr lang="hu-HU" sz="2800" i="1">
                                                <a:latin typeface="Cambria Math" panose="02040503050406030204" pitchFamily="18" charset="0"/>
                                                <a:cs typeface="Times New Roman" panose="02020603050405020304" pitchFamily="18" charset="0"/>
                                              </a:rPr>
                                              <m:t>3</m:t>
                                            </m:r>
                                          </m:sup>
                                        </m:sSup>
                                      </m:den>
                                    </m:f>
                                  </m:den>
                                </m:f>
                              </m:e>
                            </m:d>
                          </m:e>
                        </m:func>
                        <m:r>
                          <a:rPr lang="hu-HU" sz="2800" b="0" i="1" smtClean="0">
                            <a:latin typeface="Cambria Math" panose="02040503050406030204" pitchFamily="18" charset="0"/>
                            <a:cs typeface="Times New Roman" panose="02020603050405020304" pitchFamily="18" charset="0"/>
                          </a:rPr>
                          <m:t>=1</m:t>
                        </m:r>
                      </m:oMath>
                    </m:oMathPara>
                  </a14:m>
                  <a:endParaRPr lang="hu-HU" sz="2800" dirty="0">
                    <a:latin typeface="Times New Roman" panose="02020603050405020304" pitchFamily="18" charset="0"/>
                    <a:cs typeface="Times New Roman" panose="02020603050405020304" pitchFamily="18" charset="0"/>
                  </a:endParaRPr>
                </a:p>
              </p:txBody>
            </p:sp>
          </mc:Choice>
          <mc:Fallback xmlns="">
            <p:sp>
              <p:nvSpPr>
                <p:cNvPr id="5" name="Szövegdoboz 4">
                  <a:extLst>
                    <a:ext uri="{FF2B5EF4-FFF2-40B4-BE49-F238E27FC236}">
                      <a16:creationId xmlns:a16="http://schemas.microsoft.com/office/drawing/2014/main" id="{50DD88E8-57A3-4382-B6B9-F685ED6CBBC5}"/>
                    </a:ext>
                  </a:extLst>
                </p:cNvPr>
                <p:cNvSpPr txBox="1">
                  <a:spLocks noRot="1" noChangeAspect="1" noMove="1" noResize="1" noEditPoints="1" noAdjustHandles="1" noChangeArrowheads="1" noChangeShapeType="1" noTextEdit="1"/>
                </p:cNvSpPr>
                <p:nvPr/>
              </p:nvSpPr>
              <p:spPr>
                <a:xfrm>
                  <a:off x="4765963" y="2376051"/>
                  <a:ext cx="7316234"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2544B1A7-1229-4DF8-BC40-07EF32F9DF57}"/>
                    </a:ext>
                  </a:extLst>
                </p:cNvPr>
                <p:cNvSpPr txBox="1"/>
                <p:nvPr/>
              </p:nvSpPr>
              <p:spPr>
                <a:xfrm>
                  <a:off x="4433455" y="3387436"/>
                  <a:ext cx="300088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𝑝𝐻</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=1−7=−6</m:t>
                        </m:r>
                      </m:oMath>
                    </m:oMathPara>
                  </a14:m>
                  <a:endParaRPr lang="hu-HU" sz="2800" dirty="0">
                    <a:latin typeface="Times New Roman" panose="02020603050405020304" pitchFamily="18" charset="0"/>
                    <a:cs typeface="Times New Roman" panose="02020603050405020304" pitchFamily="18" charset="0"/>
                  </a:endParaRPr>
                </a:p>
              </p:txBody>
            </p:sp>
          </mc:Choice>
          <mc:Fallback xmlns="">
            <p:sp>
              <p:nvSpPr>
                <p:cNvPr id="6" name="Szövegdoboz 5">
                  <a:extLst>
                    <a:ext uri="{FF2B5EF4-FFF2-40B4-BE49-F238E27FC236}">
                      <a16:creationId xmlns:a16="http://schemas.microsoft.com/office/drawing/2014/main" id="{2544B1A7-1229-4DF8-BC40-07EF32F9DF57}"/>
                    </a:ext>
                  </a:extLst>
                </p:cNvPr>
                <p:cNvSpPr txBox="1">
                  <a:spLocks noRot="1" noChangeAspect="1" noMove="1" noResize="1" noEditPoints="1" noAdjustHandles="1" noChangeArrowheads="1" noChangeShapeType="1" noTextEdit="1"/>
                </p:cNvSpPr>
                <p:nvPr/>
              </p:nvSpPr>
              <p:spPr>
                <a:xfrm>
                  <a:off x="4433455" y="3387436"/>
                  <a:ext cx="3000886" cy="430887"/>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AFCA2D9B-0BF7-4507-8C82-0F7B2FC221D3}"/>
                  </a:ext>
                </a:extLst>
              </p:cNvPr>
              <p:cNvSpPr txBox="1"/>
              <p:nvPr/>
            </p:nvSpPr>
            <p:spPr>
              <a:xfrm>
                <a:off x="2462863" y="5504247"/>
                <a:ext cx="7292766"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𝑝𝐻</m:t>
                      </m:r>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𝑝𝐾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cs typeface="Times New Roman" panose="02020603050405020304" pitchFamily="18" charset="0"/>
                                    </a:rPr>
                                    <m:t>𝐻𝐴𝑐</m:t>
                                  </m:r>
                                </m:sub>
                              </m:sSub>
                              <m:r>
                                <a:rPr lang="hu-HU" sz="2400" i="1">
                                  <a:latin typeface="Cambria Math" panose="02040503050406030204" pitchFamily="18" charset="0"/>
                                  <a:cs typeface="Times New Roman" panose="02020603050405020304" pitchFamily="18" charset="0"/>
                                </a:rPr>
                                <m:t> </m:t>
                              </m:r>
                            </m:den>
                          </m:f>
                        </m:e>
                      </m:d>
                      <m:r>
                        <a:rPr lang="hu-HU" sz="2400" b="0" i="1" smtClean="0">
                          <a:latin typeface="Cambria Math" panose="02040503050406030204" pitchFamily="18" charset="0"/>
                          <a:cs typeface="Times New Roman" panose="02020603050405020304" pitchFamily="18" charset="0"/>
                        </a:rPr>
                        <m:t>=4.74+</m:t>
                      </m:r>
                      <m:r>
                        <a:rPr lang="hu-HU" sz="2400" b="0" i="1" smtClean="0">
                          <a:latin typeface="Cambria Math" panose="02040503050406030204" pitchFamily="18" charset="0"/>
                          <a:cs typeface="Times New Roman" panose="02020603050405020304" pitchFamily="18" charset="0"/>
                        </a:rPr>
                        <m:t>𝑙𝑜𝑔</m:t>
                      </m:r>
                      <m:d>
                        <m:dPr>
                          <m:ctrlPr>
                            <a:rPr lang="hu-HU" sz="2400" b="0" i="1" smtClean="0">
                              <a:latin typeface="Cambria Math" panose="02040503050406030204" pitchFamily="18" charset="0"/>
                              <a:cs typeface="Times New Roman" panose="02020603050405020304" pitchFamily="18" charset="0"/>
                            </a:rPr>
                          </m:ctrlPr>
                        </m:dPr>
                        <m:e>
                          <m:f>
                            <m:fPr>
                              <m:ctrlPr>
                                <a:rPr lang="hu-HU" sz="2400" b="0" i="1" smtClean="0">
                                  <a:latin typeface="Cambria Math" panose="02040503050406030204" pitchFamily="18" charset="0"/>
                                  <a:cs typeface="Times New Roman" panose="02020603050405020304" pitchFamily="18" charset="0"/>
                                </a:rPr>
                              </m:ctrlPr>
                            </m:fPr>
                            <m:num>
                              <m:r>
                                <a:rPr lang="hu-HU" sz="2400" b="0" i="1" smtClean="0">
                                  <a:latin typeface="Cambria Math" panose="02040503050406030204" pitchFamily="18" charset="0"/>
                                  <a:cs typeface="Times New Roman" panose="02020603050405020304" pitchFamily="18" charset="0"/>
                                </a:rPr>
                                <m:t>1 </m:t>
                              </m:r>
                              <m:r>
                                <a:rPr lang="hu-HU" sz="2400" b="0" i="1" smtClean="0">
                                  <a:latin typeface="Cambria Math" panose="02040503050406030204" pitchFamily="18" charset="0"/>
                                  <a:cs typeface="Times New Roman" panose="02020603050405020304" pitchFamily="18" charset="0"/>
                                </a:rPr>
                                <m:t>𝑚𝑜𝑙</m:t>
                              </m:r>
                            </m:num>
                            <m:den>
                              <m:r>
                                <a:rPr lang="hu-HU" sz="2400" b="0" i="1" smtClean="0">
                                  <a:latin typeface="Cambria Math" panose="02040503050406030204" pitchFamily="18" charset="0"/>
                                  <a:cs typeface="Times New Roman" panose="02020603050405020304" pitchFamily="18" charset="0"/>
                                </a:rPr>
                                <m:t>1 </m:t>
                              </m:r>
                              <m:r>
                                <a:rPr lang="hu-HU" sz="2400" b="0" i="1" smtClean="0">
                                  <a:latin typeface="Cambria Math" panose="02040503050406030204" pitchFamily="18" charset="0"/>
                                  <a:cs typeface="Times New Roman" panose="02020603050405020304" pitchFamily="18" charset="0"/>
                                </a:rPr>
                                <m:t>𝑚𝑜𝑙</m:t>
                              </m:r>
                            </m:den>
                          </m:f>
                        </m:e>
                      </m:d>
                      <m:r>
                        <a:rPr lang="hu-HU" sz="2400" b="0" i="1" smtClean="0">
                          <a:latin typeface="Cambria Math" panose="02040503050406030204" pitchFamily="18" charset="0"/>
                          <a:cs typeface="Times New Roman" panose="02020603050405020304" pitchFamily="18" charset="0"/>
                        </a:rPr>
                        <m:t>=4.74</m:t>
                      </m:r>
                    </m:oMath>
                  </m:oMathPara>
                </a14:m>
                <a:endParaRPr lang="hu-HU" sz="2400" dirty="0"/>
              </a:p>
            </p:txBody>
          </p:sp>
        </mc:Choice>
        <mc:Fallback xmlns="">
          <p:sp>
            <p:nvSpPr>
              <p:cNvPr id="7" name="Szövegdoboz 6">
                <a:extLst>
                  <a:ext uri="{FF2B5EF4-FFF2-40B4-BE49-F238E27FC236}">
                    <a16:creationId xmlns:a16="http://schemas.microsoft.com/office/drawing/2014/main" id="{AFCA2D9B-0BF7-4507-8C82-0F7B2FC221D3}"/>
                  </a:ext>
                </a:extLst>
              </p:cNvPr>
              <p:cNvSpPr txBox="1">
                <a:spLocks noRot="1" noChangeAspect="1" noMove="1" noResize="1" noEditPoints="1" noAdjustHandles="1" noChangeArrowheads="1" noChangeShapeType="1" noTextEdit="1"/>
              </p:cNvSpPr>
              <p:nvPr/>
            </p:nvSpPr>
            <p:spPr>
              <a:xfrm>
                <a:off x="2462863" y="5504247"/>
                <a:ext cx="7292766" cy="829843"/>
              </a:xfrm>
              <a:prstGeom prst="rect">
                <a:avLst/>
              </a:prstGeom>
              <a:blipFill>
                <a:blip r:embed="rId6"/>
                <a:stretch>
                  <a:fillRect/>
                </a:stretch>
              </a:blipFill>
            </p:spPr>
            <p:txBody>
              <a:bodyPr/>
              <a:lstStyle/>
              <a:p>
                <a:r>
                  <a:rPr lang="en-US">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5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6" y="1313002"/>
            <a:ext cx="11568545" cy="3342125"/>
          </a:xfrm>
        </p:spPr>
        <p:txBody>
          <a:bodyPr/>
          <a:lstStyle/>
          <a:p>
            <a:r>
              <a:rPr lang="en-US" dirty="0">
                <a:latin typeface="Times New Roman" panose="02020603050405020304" pitchFamily="18" charset="0"/>
                <a:cs typeface="Times New Roman" panose="02020603050405020304" pitchFamily="18" charset="0"/>
              </a:rPr>
              <a:t>What </a:t>
            </a:r>
            <a:r>
              <a:rPr lang="en-US" dirty="0" smtClean="0">
                <a:latin typeface="Times New Roman" panose="02020603050405020304" pitchFamily="18" charset="0"/>
                <a:cs typeface="Times New Roman" panose="02020603050405020304" pitchFamily="18" charset="0"/>
              </a:rPr>
              <a:t>happens</a:t>
            </a:r>
            <a:r>
              <a:rPr lang="hu-HU" dirty="0" smtClean="0">
                <a:latin typeface="Times New Roman" panose="02020603050405020304" pitchFamily="18" charset="0"/>
                <a:cs typeface="Times New Roman" panose="02020603050405020304" pitchFamily="18" charset="0"/>
              </a:rPr>
              <a:t> with the buffer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when we dissolve hydrochloric acid </a:t>
            </a:r>
            <a:r>
              <a:rPr lang="en-US" dirty="0" smtClean="0">
                <a:latin typeface="Times New Roman" panose="02020603050405020304" pitchFamily="18" charset="0"/>
                <a:cs typeface="Times New Roman" panose="02020603050405020304" pitchFamily="18" charset="0"/>
              </a:rPr>
              <a:t>gas</a:t>
            </a:r>
            <a:r>
              <a:rPr lang="hu-HU" dirty="0" smtClean="0">
                <a:latin typeface="Times New Roman" panose="02020603050405020304" pitchFamily="18" charset="0"/>
                <a:cs typeface="Times New Roman" panose="02020603050405020304" pitchFamily="18" charset="0"/>
              </a:rPr>
              <a:t> in it?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increases the hydroxonium ion concentration of the solution</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equilibrium system reacts to this in such a way that the acetate ions present bind the added protons and turn into acetic acid, i.e. the equilibrium </a:t>
            </a:r>
            <a:r>
              <a:rPr lang="en-US" dirty="0" smtClean="0">
                <a:latin typeface="Times New Roman" panose="02020603050405020304" pitchFamily="18" charset="0"/>
                <a:cs typeface="Times New Roman" panose="02020603050405020304" pitchFamily="18" charset="0"/>
              </a:rPr>
              <a:t>shifts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5000"/>
              </a:spcBef>
            </a:pPr>
            <a:r>
              <a:rPr lang="hu-HU" dirty="0" smtClean="0">
                <a:latin typeface="Times New Roman" panose="02020603050405020304" pitchFamily="18" charset="0"/>
                <a:cs typeface="Times New Roman" panose="02020603050405020304" pitchFamily="18" charset="0"/>
              </a:rPr>
              <a:t>Hence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amount of </a:t>
            </a:r>
            <a:r>
              <a:rPr lang="en-US" dirty="0" err="1">
                <a:latin typeface="Times New Roman" panose="02020603050405020304" pitchFamily="18" charset="0"/>
                <a:cs typeface="Times New Roman" panose="02020603050405020304" pitchFamily="18" charset="0"/>
              </a:rPr>
              <a:t>NaAc</a:t>
            </a:r>
            <a:r>
              <a:rPr lang="en-US" dirty="0">
                <a:latin typeface="Times New Roman" panose="02020603050405020304" pitchFamily="18" charset="0"/>
                <a:cs typeface="Times New Roman" panose="02020603050405020304" pitchFamily="18" charset="0"/>
              </a:rPr>
              <a:t> decreases with the amount of hydrochloric acid, while </a:t>
            </a:r>
            <a:r>
              <a:rPr lang="en-US" dirty="0" err="1">
                <a:latin typeface="Times New Roman" panose="02020603050405020304" pitchFamily="18" charset="0"/>
                <a:cs typeface="Times New Roman" panose="02020603050405020304" pitchFamily="18" charset="0"/>
              </a:rPr>
              <a:t>HAc</a:t>
            </a:r>
            <a:r>
              <a:rPr lang="en-US" dirty="0">
                <a:latin typeface="Times New Roman" panose="02020603050405020304" pitchFamily="18" charset="0"/>
                <a:cs typeface="Times New Roman" panose="02020603050405020304" pitchFamily="18" charset="0"/>
              </a:rPr>
              <a:t> increases by the same amount, i.e., the </a:t>
            </a:r>
            <a:r>
              <a:rPr lang="en-US" dirty="0" smtClean="0">
                <a:latin typeface="Times New Roman" panose="02020603050405020304" pitchFamily="18" charset="0"/>
                <a:cs typeface="Times New Roman" panose="02020603050405020304" pitchFamily="18" charset="0"/>
              </a:rPr>
              <a:t>pH</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AD5CB002-8820-4C4C-975B-537152C91298}"/>
                  </a:ext>
                </a:extLst>
              </p:cNvPr>
              <p:cNvSpPr txBox="1"/>
              <p:nvPr/>
            </p:nvSpPr>
            <p:spPr>
              <a:xfrm>
                <a:off x="1105111" y="4448742"/>
                <a:ext cx="10108280" cy="9681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𝑝𝐻</m:t>
                      </m:r>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𝑝𝐾</m:t>
                          </m:r>
                        </m:e>
                        <m:sub>
                          <m:r>
                            <a:rPr lang="hu-HU" sz="2800" b="0" i="1" smtClean="0">
                              <a:latin typeface="Cambria Math" panose="02040503050406030204" pitchFamily="18" charset="0"/>
                            </a:rPr>
                            <m:t>𝑎</m:t>
                          </m:r>
                        </m:sub>
                      </m:sSub>
                      <m:r>
                        <a:rPr lang="hu-HU" sz="2800" b="0" i="1" smtClean="0">
                          <a:latin typeface="Cambria Math" panose="02040503050406030204" pitchFamily="18" charset="0"/>
                        </a:rPr>
                        <m:t>+</m:t>
                      </m:r>
                      <m:r>
                        <a:rPr lang="hu-HU" sz="2800" i="1">
                          <a:latin typeface="Cambria Math" panose="02040503050406030204" pitchFamily="18" charset="0"/>
                        </a:rPr>
                        <m:t>𝑙𝑜𝑔</m:t>
                      </m:r>
                      <m:d>
                        <m:dPr>
                          <m:ctrlPr>
                            <a:rPr lang="hu-HU" sz="2800" i="1">
                              <a:latin typeface="Cambria Math" panose="02040503050406030204" pitchFamily="18" charset="0"/>
                            </a:rPr>
                          </m:ctrlPr>
                        </m:dPr>
                        <m:e>
                          <m:f>
                            <m:fPr>
                              <m:ctrlPr>
                                <a:rPr lang="hu-HU" sz="2800" i="1">
                                  <a:latin typeface="Cambria Math" panose="02040503050406030204" pitchFamily="18" charset="0"/>
                                </a:rPr>
                              </m:ctrlPr>
                            </m:fPr>
                            <m:num>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800" i="1">
                                      <a:latin typeface="Cambria Math" panose="02040503050406030204" pitchFamily="18" charset="0"/>
                                      <a:ea typeface="Cambria Math" panose="02040503050406030204" pitchFamily="18" charset="0"/>
                                      <a:cs typeface="Times New Roman" panose="02020603050405020304" pitchFamily="18" charset="0"/>
                                    </a:rPr>
                                    <m:t>𝑁𝑎𝐴𝑐</m:t>
                                  </m:r>
                                </m:sub>
                              </m:sSub>
                              <m:r>
                                <a:rPr lang="hu-HU"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𝐻𝐶𝑙</m:t>
                                  </m:r>
                                </m:sub>
                              </m:sSub>
                            </m:num>
                            <m:den>
                              <m:sSub>
                                <m:sSubPr>
                                  <m:ctrlPr>
                                    <a:rPr lang="hu-HU" sz="2800" i="1">
                                      <a:latin typeface="Cambria Math" panose="02040503050406030204" pitchFamily="18" charset="0"/>
                                      <a:cs typeface="Times New Roman" panose="02020603050405020304" pitchFamily="18" charset="0"/>
                                    </a:rPr>
                                  </m:ctrlPr>
                                </m:sSubPr>
                                <m:e>
                                  <m:r>
                                    <a:rPr lang="hu-HU" sz="2800" b="0" i="1" smtClean="0">
                                      <a:latin typeface="Cambria Math" panose="02040503050406030204" pitchFamily="18" charset="0"/>
                                      <a:cs typeface="Times New Roman" panose="02020603050405020304" pitchFamily="18" charset="0"/>
                                    </a:rPr>
                                    <m:t>𝑛</m:t>
                                  </m:r>
                                </m:e>
                                <m:sub>
                                  <m:r>
                                    <a:rPr lang="hu-HU" sz="2800" i="1">
                                      <a:latin typeface="Cambria Math" panose="02040503050406030204" pitchFamily="18" charset="0"/>
                                      <a:cs typeface="Times New Roman" panose="02020603050405020304" pitchFamily="18" charset="0"/>
                                    </a:rPr>
                                    <m:t>𝐻𝐴𝑐</m:t>
                                  </m:r>
                                </m:sub>
                              </m:sSub>
                              <m:r>
                                <a:rPr lang="hu-HU" sz="2800" b="0" i="1" smtClean="0">
                                  <a:latin typeface="Cambria Math" panose="02040503050406030204" pitchFamily="18" charset="0"/>
                                  <a:cs typeface="Times New Roman" panose="02020603050405020304" pitchFamily="18" charset="0"/>
                                </a:rPr>
                                <m:t>+</m:t>
                              </m:r>
                              <m:sSub>
                                <m:sSubPr>
                                  <m:ctrlPr>
                                    <a:rPr lang="hu-HU" sz="2800" b="0" i="1" smtClean="0">
                                      <a:latin typeface="Cambria Math" panose="02040503050406030204" pitchFamily="18" charset="0"/>
                                      <a:cs typeface="Times New Roman" panose="02020603050405020304" pitchFamily="18" charset="0"/>
                                    </a:rPr>
                                  </m:ctrlPr>
                                </m:sSubPr>
                                <m:e>
                                  <m:r>
                                    <a:rPr lang="hu-HU" sz="2800" b="0" i="1" smtClean="0">
                                      <a:latin typeface="Cambria Math" panose="02040503050406030204" pitchFamily="18" charset="0"/>
                                      <a:cs typeface="Times New Roman" panose="02020603050405020304" pitchFamily="18" charset="0"/>
                                    </a:rPr>
                                    <m:t>𝑛</m:t>
                                  </m:r>
                                </m:e>
                                <m:sub>
                                  <m:r>
                                    <a:rPr lang="hu-HU" sz="2800" b="0" i="1" smtClean="0">
                                      <a:latin typeface="Cambria Math" panose="02040503050406030204" pitchFamily="18" charset="0"/>
                                      <a:cs typeface="Times New Roman" panose="02020603050405020304" pitchFamily="18" charset="0"/>
                                    </a:rPr>
                                    <m:t>𝐻𝐶𝑙</m:t>
                                  </m:r>
                                </m:sub>
                              </m:sSub>
                              <m:r>
                                <a:rPr lang="hu-HU" sz="2800" i="1">
                                  <a:latin typeface="Cambria Math" panose="02040503050406030204" pitchFamily="18" charset="0"/>
                                  <a:cs typeface="Times New Roman" panose="02020603050405020304" pitchFamily="18" charset="0"/>
                                </a:rPr>
                                <m:t> </m:t>
                              </m:r>
                            </m:den>
                          </m:f>
                        </m:e>
                      </m:d>
                      <m:r>
                        <a:rPr lang="hu-HU" sz="2800" b="0" i="1" smtClean="0">
                          <a:latin typeface="Cambria Math" panose="02040503050406030204" pitchFamily="18" charset="0"/>
                          <a:cs typeface="Times New Roman" panose="02020603050405020304" pitchFamily="18" charset="0"/>
                        </a:rPr>
                        <m:t>=4.74+</m:t>
                      </m:r>
                      <m:r>
                        <a:rPr lang="hu-HU" sz="2800" b="0" i="1" smtClean="0">
                          <a:latin typeface="Cambria Math" panose="02040503050406030204" pitchFamily="18" charset="0"/>
                          <a:cs typeface="Times New Roman" panose="02020603050405020304" pitchFamily="18" charset="0"/>
                        </a:rPr>
                        <m:t>𝑙𝑜𝑔</m:t>
                      </m:r>
                      <m:d>
                        <m:dPr>
                          <m:ctrlPr>
                            <a:rPr lang="hu-HU" sz="2800" b="0" i="1" smtClean="0">
                              <a:latin typeface="Cambria Math" panose="02040503050406030204" pitchFamily="18" charset="0"/>
                              <a:cs typeface="Times New Roman" panose="02020603050405020304" pitchFamily="18" charset="0"/>
                            </a:rPr>
                          </m:ctrlPr>
                        </m:dPr>
                        <m:e>
                          <m:f>
                            <m:fPr>
                              <m:ctrlPr>
                                <a:rPr lang="hu-HU" sz="2800" b="0" i="1" smtClean="0">
                                  <a:latin typeface="Cambria Math" panose="02040503050406030204" pitchFamily="18" charset="0"/>
                                  <a:cs typeface="Times New Roman" panose="02020603050405020304" pitchFamily="18" charset="0"/>
                                </a:rPr>
                              </m:ctrlPr>
                            </m:fPr>
                            <m:num>
                              <m:d>
                                <m:dPr>
                                  <m:ctrlPr>
                                    <a:rPr lang="hu-HU" sz="2800" b="0" i="1" smtClean="0">
                                      <a:latin typeface="Cambria Math" panose="02040503050406030204" pitchFamily="18" charset="0"/>
                                      <a:cs typeface="Times New Roman" panose="02020603050405020304" pitchFamily="18" charset="0"/>
                                    </a:rPr>
                                  </m:ctrlPr>
                                </m:dPr>
                                <m:e>
                                  <m:r>
                                    <a:rPr lang="hu-HU" sz="2800" i="1">
                                      <a:latin typeface="Cambria Math" panose="02040503050406030204" pitchFamily="18" charset="0"/>
                                      <a:cs typeface="Times New Roman" panose="02020603050405020304" pitchFamily="18" charset="0"/>
                                    </a:rPr>
                                    <m:t>1−0</m:t>
                                  </m:r>
                                  <m:r>
                                    <a:rPr lang="hu-HU" sz="2800" b="0" i="1" smtClean="0">
                                      <a:latin typeface="Cambria Math" panose="02040503050406030204" pitchFamily="18" charset="0"/>
                                      <a:cs typeface="Times New Roman" panose="02020603050405020304" pitchFamily="18" charset="0"/>
                                    </a:rPr>
                                    <m:t>.</m:t>
                                  </m:r>
                                  <m:r>
                                    <a:rPr lang="hu-HU" sz="2800" i="1">
                                      <a:latin typeface="Cambria Math" panose="02040503050406030204" pitchFamily="18" charset="0"/>
                                      <a:cs typeface="Times New Roman" panose="02020603050405020304" pitchFamily="18" charset="0"/>
                                    </a:rPr>
                                    <m:t>1</m:t>
                                  </m:r>
                                </m:e>
                              </m:d>
                              <m:r>
                                <a:rPr lang="hu-HU" sz="2800" b="0" i="1" smtClean="0">
                                  <a:latin typeface="Cambria Math" panose="02040503050406030204" pitchFamily="18" charset="0"/>
                                  <a:cs typeface="Times New Roman" panose="02020603050405020304" pitchFamily="18" charset="0"/>
                                </a:rPr>
                                <m:t>𝑚𝑜𝑙</m:t>
                              </m:r>
                            </m:num>
                            <m:den>
                              <m:d>
                                <m:dPr>
                                  <m:ctrlPr>
                                    <a:rPr lang="hu-HU" sz="2800" i="1">
                                      <a:latin typeface="Cambria Math" panose="02040503050406030204" pitchFamily="18" charset="0"/>
                                      <a:cs typeface="Times New Roman" panose="02020603050405020304" pitchFamily="18" charset="0"/>
                                    </a:rPr>
                                  </m:ctrlPr>
                                </m:dPr>
                                <m:e>
                                  <m:r>
                                    <a:rPr lang="hu-HU" sz="2800" b="0" i="1" smtClean="0">
                                      <a:latin typeface="Cambria Math" panose="02040503050406030204" pitchFamily="18" charset="0"/>
                                      <a:cs typeface="Times New Roman" panose="02020603050405020304" pitchFamily="18" charset="0"/>
                                    </a:rPr>
                                    <m:t>1+</m:t>
                                  </m:r>
                                  <m:r>
                                    <a:rPr lang="hu-HU" sz="2800" i="1">
                                      <a:latin typeface="Cambria Math" panose="02040503050406030204" pitchFamily="18" charset="0"/>
                                      <a:cs typeface="Times New Roman" panose="02020603050405020304" pitchFamily="18" charset="0"/>
                                    </a:rPr>
                                    <m:t>0</m:t>
                                  </m:r>
                                  <m:r>
                                    <a:rPr lang="hu-HU" sz="2800" b="0" i="1" smtClean="0">
                                      <a:latin typeface="Cambria Math" panose="02040503050406030204" pitchFamily="18" charset="0"/>
                                      <a:cs typeface="Times New Roman" panose="02020603050405020304" pitchFamily="18" charset="0"/>
                                    </a:rPr>
                                    <m:t>.</m:t>
                                  </m:r>
                                  <m:r>
                                    <a:rPr lang="hu-HU" sz="2800" i="1">
                                      <a:latin typeface="Cambria Math" panose="02040503050406030204" pitchFamily="18" charset="0"/>
                                      <a:cs typeface="Times New Roman" panose="02020603050405020304" pitchFamily="18" charset="0"/>
                                    </a:rPr>
                                    <m:t>1</m:t>
                                  </m:r>
                                </m:e>
                              </m:d>
                              <m:r>
                                <a:rPr lang="hu-HU" sz="2800" b="0" i="1" smtClean="0">
                                  <a:latin typeface="Cambria Math" panose="02040503050406030204" pitchFamily="18" charset="0"/>
                                  <a:cs typeface="Times New Roman" panose="02020603050405020304" pitchFamily="18" charset="0"/>
                                </a:rPr>
                                <m:t>𝑚𝑜𝑙</m:t>
                              </m:r>
                            </m:den>
                          </m:f>
                        </m:e>
                      </m:d>
                      <m:r>
                        <a:rPr lang="hu-HU" sz="2800" b="0" i="1" smtClean="0">
                          <a:latin typeface="Cambria Math" panose="02040503050406030204" pitchFamily="18" charset="0"/>
                          <a:cs typeface="Times New Roman" panose="02020603050405020304" pitchFamily="18" charset="0"/>
                        </a:rPr>
                        <m:t>=</m:t>
                      </m:r>
                    </m:oMath>
                  </m:oMathPara>
                </a14:m>
                <a:endParaRPr lang="hu-HU" sz="2800" dirty="0"/>
              </a:p>
            </p:txBody>
          </p:sp>
        </mc:Choice>
        <mc:Fallback xmlns="">
          <p:sp>
            <p:nvSpPr>
              <p:cNvPr id="8" name="Szövegdoboz 7">
                <a:extLst>
                  <a:ext uri="{FF2B5EF4-FFF2-40B4-BE49-F238E27FC236}">
                    <a16:creationId xmlns:a16="http://schemas.microsoft.com/office/drawing/2014/main" id="{AD5CB002-8820-4C4C-975B-537152C91298}"/>
                  </a:ext>
                </a:extLst>
              </p:cNvPr>
              <p:cNvSpPr txBox="1">
                <a:spLocks noRot="1" noChangeAspect="1" noMove="1" noResize="1" noEditPoints="1" noAdjustHandles="1" noChangeArrowheads="1" noChangeShapeType="1" noTextEdit="1"/>
              </p:cNvSpPr>
              <p:nvPr/>
            </p:nvSpPr>
            <p:spPr>
              <a:xfrm>
                <a:off x="1105111" y="4448742"/>
                <a:ext cx="10108280" cy="9681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D09AA019-28E5-45A2-AAE6-C125406BEF64}"/>
                  </a:ext>
                </a:extLst>
              </p:cNvPr>
              <p:cNvSpPr txBox="1"/>
              <p:nvPr/>
            </p:nvSpPr>
            <p:spPr>
              <a:xfrm>
                <a:off x="2307837" y="3133772"/>
                <a:ext cx="7590348" cy="502189"/>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𝐶𝐻</m:t>
                          </m:r>
                        </m:e>
                        <m:sub>
                          <m:r>
                            <a:rPr lang="hu-HU" sz="2800" b="0" i="1" smtClean="0">
                              <a:latin typeface="Cambria Math" panose="02040503050406030204" pitchFamily="18" charset="0"/>
                            </a:rPr>
                            <m:t>3</m:t>
                          </m:r>
                        </m:sub>
                      </m:s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𝐶𝑂𝑂𝐻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𝐶𝐻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𝐶𝑂𝑂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9" name="Szövegdoboz 8">
                <a:extLst>
                  <a:ext uri="{FF2B5EF4-FFF2-40B4-BE49-F238E27FC236}">
                    <a16:creationId xmlns:a16="http://schemas.microsoft.com/office/drawing/2014/main" id="{D09AA019-28E5-45A2-AAE6-C125406BEF64}"/>
                  </a:ext>
                </a:extLst>
              </p:cNvPr>
              <p:cNvSpPr txBox="1">
                <a:spLocks noRot="1" noChangeAspect="1" noMove="1" noResize="1" noEditPoints="1" noAdjustHandles="1" noChangeArrowheads="1" noChangeShapeType="1" noTextEdit="1"/>
              </p:cNvSpPr>
              <p:nvPr/>
            </p:nvSpPr>
            <p:spPr>
              <a:xfrm>
                <a:off x="2307837" y="3133772"/>
                <a:ext cx="7590348" cy="502189"/>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740C8EE8-65C2-4DE3-AC62-41B2AC343171}"/>
                  </a:ext>
                </a:extLst>
              </p:cNvPr>
              <p:cNvSpPr txBox="1"/>
              <p:nvPr/>
            </p:nvSpPr>
            <p:spPr>
              <a:xfrm>
                <a:off x="5929745" y="3179615"/>
                <a:ext cx="38311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solidFill>
                            <a:srgbClr val="FF0000"/>
                          </a:solidFill>
                          <a:latin typeface="Cambria Math" panose="02040503050406030204" pitchFamily="18" charset="0"/>
                          <a:ea typeface="Cambria Math" panose="02040503050406030204" pitchFamily="18" charset="0"/>
                        </a:rPr>
                        <m:t>↽</m:t>
                      </m:r>
                    </m:oMath>
                  </m:oMathPara>
                </a14:m>
                <a:endParaRPr lang="hu-HU" sz="2800" dirty="0">
                  <a:solidFill>
                    <a:srgbClr val="FF0000"/>
                  </a:solidFill>
                </a:endParaRPr>
              </a:p>
            </p:txBody>
          </p:sp>
        </mc:Choice>
        <mc:Fallback xmlns="">
          <p:sp>
            <p:nvSpPr>
              <p:cNvPr id="10" name="Szövegdoboz 9">
                <a:extLst>
                  <a:ext uri="{FF2B5EF4-FFF2-40B4-BE49-F238E27FC236}">
                    <a16:creationId xmlns:a16="http://schemas.microsoft.com/office/drawing/2014/main" id="{740C8EE8-65C2-4DE3-AC62-41B2AC343171}"/>
                  </a:ext>
                </a:extLst>
              </p:cNvPr>
              <p:cNvSpPr txBox="1">
                <a:spLocks noRot="1" noChangeAspect="1" noMove="1" noResize="1" noEditPoints="1" noAdjustHandles="1" noChangeArrowheads="1" noChangeShapeType="1" noTextEdit="1"/>
              </p:cNvSpPr>
              <p:nvPr/>
            </p:nvSpPr>
            <p:spPr>
              <a:xfrm>
                <a:off x="5929745" y="3179615"/>
                <a:ext cx="383118" cy="430887"/>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38DEA404-1973-48C1-9829-358D1DB60B05}"/>
                  </a:ext>
                </a:extLst>
              </p:cNvPr>
              <p:cNvSpPr txBox="1"/>
              <p:nvPr/>
            </p:nvSpPr>
            <p:spPr>
              <a:xfrm>
                <a:off x="2684534" y="5529394"/>
                <a:ext cx="67548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cs typeface="Times New Roman" panose="02020603050405020304" pitchFamily="18" charset="0"/>
                        </a:rPr>
                        <m:t>=4.74+</m:t>
                      </m:r>
                      <m:r>
                        <a:rPr lang="hu-HU" sz="2800" b="0" i="1" smtClean="0">
                          <a:latin typeface="Cambria Math" panose="02040503050406030204" pitchFamily="18" charset="0"/>
                          <a:cs typeface="Times New Roman" panose="02020603050405020304" pitchFamily="18" charset="0"/>
                        </a:rPr>
                        <m:t>𝑙𝑜𝑔</m:t>
                      </m:r>
                      <m:d>
                        <m:dPr>
                          <m:ctrlPr>
                            <a:rPr lang="hu-HU" sz="2800" b="0" i="1" smtClean="0">
                              <a:latin typeface="Cambria Math" panose="02040503050406030204" pitchFamily="18" charset="0"/>
                              <a:cs typeface="Times New Roman" panose="02020603050405020304" pitchFamily="18" charset="0"/>
                            </a:rPr>
                          </m:ctrlPr>
                        </m:dPr>
                        <m:e>
                          <m:f>
                            <m:fPr>
                              <m:type m:val="lin"/>
                              <m:ctrlPr>
                                <a:rPr lang="hu-HU" sz="2800" b="0" i="1" smtClean="0">
                                  <a:latin typeface="Cambria Math" panose="02040503050406030204" pitchFamily="18" charset="0"/>
                                  <a:cs typeface="Times New Roman" panose="02020603050405020304" pitchFamily="18" charset="0"/>
                                </a:rPr>
                              </m:ctrlPr>
                            </m:fPr>
                            <m:num>
                              <m:r>
                                <a:rPr lang="hu-HU" sz="2800" b="0" i="1" smtClean="0">
                                  <a:latin typeface="Cambria Math" panose="02040503050406030204" pitchFamily="18" charset="0"/>
                                  <a:cs typeface="Times New Roman" panose="02020603050405020304" pitchFamily="18" charset="0"/>
                                </a:rPr>
                                <m:t>0.9</m:t>
                              </m:r>
                            </m:num>
                            <m:den>
                              <m:r>
                                <a:rPr lang="hu-HU" sz="2800" i="1" smtClean="0">
                                  <a:latin typeface="Cambria Math" panose="02040503050406030204" pitchFamily="18" charset="0"/>
                                  <a:cs typeface="Times New Roman" panose="02020603050405020304" pitchFamily="18" charset="0"/>
                                </a:rPr>
                                <m:t>1</m:t>
                              </m:r>
                              <m:r>
                                <a:rPr lang="hu-HU" sz="2800" b="0" i="1" smtClean="0">
                                  <a:latin typeface="Cambria Math" panose="02040503050406030204" pitchFamily="18" charset="0"/>
                                  <a:cs typeface="Times New Roman" panose="02020603050405020304" pitchFamily="18" charset="0"/>
                                </a:rPr>
                                <m:t>.1</m:t>
                              </m:r>
                            </m:den>
                          </m:f>
                        </m:e>
                      </m:d>
                      <m:r>
                        <a:rPr lang="hu-HU" sz="2800" b="0" i="1" smtClean="0">
                          <a:latin typeface="Cambria Math" panose="02040503050406030204" pitchFamily="18" charset="0"/>
                          <a:cs typeface="Times New Roman" panose="02020603050405020304" pitchFamily="18" charset="0"/>
                        </a:rPr>
                        <m:t>=4.74−0.08715…</m:t>
                      </m:r>
                    </m:oMath>
                  </m:oMathPara>
                </a14:m>
                <a:endParaRPr lang="hu-HU" sz="2800" dirty="0"/>
              </a:p>
            </p:txBody>
          </p:sp>
        </mc:Choice>
        <mc:Fallback xmlns="">
          <p:sp>
            <p:nvSpPr>
              <p:cNvPr id="11" name="Szövegdoboz 10">
                <a:extLst>
                  <a:ext uri="{FF2B5EF4-FFF2-40B4-BE49-F238E27FC236}">
                    <a16:creationId xmlns:a16="http://schemas.microsoft.com/office/drawing/2014/main" id="{38DEA404-1973-48C1-9829-358D1DB60B05}"/>
                  </a:ext>
                </a:extLst>
              </p:cNvPr>
              <p:cNvSpPr txBox="1">
                <a:spLocks noRot="1" noChangeAspect="1" noMove="1" noResize="1" noEditPoints="1" noAdjustHandles="1" noChangeArrowheads="1" noChangeShapeType="1" noTextEdit="1"/>
              </p:cNvSpPr>
              <p:nvPr/>
            </p:nvSpPr>
            <p:spPr>
              <a:xfrm>
                <a:off x="2684534" y="5529394"/>
                <a:ext cx="6754862"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22DE37A9-4926-4A1E-83AC-248F26E4A543}"/>
                  </a:ext>
                </a:extLst>
              </p:cNvPr>
              <p:cNvSpPr txBox="1"/>
              <p:nvPr/>
            </p:nvSpPr>
            <p:spPr>
              <a:xfrm>
                <a:off x="346363" y="6114233"/>
                <a:ext cx="874797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𝑝𝐻</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=4.74−0.08715…−4.74=−0.08715…=−0.09</m:t>
                      </m:r>
                    </m:oMath>
                  </m:oMathPara>
                </a14:m>
                <a:endParaRPr lang="hu-HU" sz="2800" dirty="0">
                  <a:latin typeface="Times New Roman" panose="02020603050405020304" pitchFamily="18" charset="0"/>
                  <a:cs typeface="Times New Roman" panose="02020603050405020304" pitchFamily="18" charset="0"/>
                </a:endParaRPr>
              </a:p>
            </p:txBody>
          </p:sp>
        </mc:Choice>
        <mc:Fallback xmlns="">
          <p:sp>
            <p:nvSpPr>
              <p:cNvPr id="12" name="Szövegdoboz 11">
                <a:extLst>
                  <a:ext uri="{FF2B5EF4-FFF2-40B4-BE49-F238E27FC236}">
                    <a16:creationId xmlns:a16="http://schemas.microsoft.com/office/drawing/2014/main" id="{22DE37A9-4926-4A1E-83AC-248F26E4A543}"/>
                  </a:ext>
                </a:extLst>
              </p:cNvPr>
              <p:cNvSpPr txBox="1">
                <a:spLocks noRot="1" noChangeAspect="1" noMove="1" noResize="1" noEditPoints="1" noAdjustHandles="1" noChangeArrowheads="1" noChangeShapeType="1" noTextEdit="1"/>
              </p:cNvSpPr>
              <p:nvPr/>
            </p:nvSpPr>
            <p:spPr>
              <a:xfrm>
                <a:off x="346363" y="6114233"/>
                <a:ext cx="8747972" cy="430887"/>
              </a:xfrm>
              <a:prstGeom prst="rect">
                <a:avLst/>
              </a:prstGeom>
              <a:blipFill>
                <a:blip r:embed="rId7"/>
                <a:stretch>
                  <a:fillRect/>
                </a:stretch>
              </a:blipFill>
            </p:spPr>
            <p:txBody>
              <a:bodyPr/>
              <a:lstStyle/>
              <a:p>
                <a:r>
                  <a:rPr lang="en-US">
                    <a:noFill/>
                  </a:rPr>
                  <a:t> </a:t>
                </a:r>
              </a:p>
            </p:txBody>
          </p:sp>
        </mc:Fallback>
      </mc:AlternateContent>
      <p:sp>
        <p:nvSpPr>
          <p:cNvPr id="13" name="Szövegdoboz 12">
            <a:extLst>
              <a:ext uri="{FF2B5EF4-FFF2-40B4-BE49-F238E27FC236}">
                <a16:creationId xmlns:a16="http://schemas.microsoft.com/office/drawing/2014/main" id="{0B021545-6012-4383-B434-1A5D13933647}"/>
              </a:ext>
            </a:extLst>
          </p:cNvPr>
          <p:cNvSpPr txBox="1"/>
          <p:nvPr/>
        </p:nvSpPr>
        <p:spPr>
          <a:xfrm>
            <a:off x="8977745" y="6068070"/>
            <a:ext cx="3214255" cy="523220"/>
          </a:xfrm>
          <a:prstGeom prst="rect">
            <a:avLst/>
          </a:prstGeom>
          <a:noFill/>
        </p:spPr>
        <p:txBody>
          <a:bodyPr wrap="square" rtlCol="0">
            <a:spAutoFit/>
          </a:bodyPr>
          <a:lstStyle/>
          <a:p>
            <a:pPr algn="ctr"/>
            <a:r>
              <a:rPr lang="hu-HU" sz="2800" dirty="0" smtClean="0">
                <a:solidFill>
                  <a:srgbClr val="2E0CFC"/>
                </a:solidFill>
                <a:latin typeface="Times New Roman" panose="02020603050405020304" pitchFamily="18" charset="0"/>
                <a:cs typeface="Times New Roman" panose="02020603050405020304" pitchFamily="18" charset="0"/>
              </a:rPr>
              <a:t>It was -6 with water!</a:t>
            </a:r>
            <a:endParaRPr lang="hu-HU" sz="2800" dirty="0">
              <a:solidFill>
                <a:srgbClr val="2E0CFC"/>
              </a:solidFill>
              <a:latin typeface="Times New Roman" panose="02020603050405020304" pitchFamily="18" charset="0"/>
              <a:cs typeface="Times New Roman" panose="02020603050405020304" pitchFamily="18" charset="0"/>
            </a:endParaRPr>
          </a:p>
        </p:txBody>
      </p:sp>
      <p:sp>
        <p:nvSpPr>
          <p:cNvPr id="14"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23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45"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anim calcmode="lin" valueType="num">
                                      <p:cBhvr>
                                        <p:cTn id="39" dur="2000" fill="hold"/>
                                        <p:tgtEl>
                                          <p:spTgt spid="13"/>
                                        </p:tgtEl>
                                        <p:attrNameLst>
                                          <p:attrName>ppt_w</p:attrName>
                                        </p:attrNameLst>
                                      </p:cBhvr>
                                      <p:tavLst>
                                        <p:tav tm="0" fmla="#ppt_w*sin(2.5*pi*$)">
                                          <p:val>
                                            <p:fltVal val="0"/>
                                          </p:val>
                                        </p:tav>
                                        <p:tav tm="100000">
                                          <p:val>
                                            <p:fltVal val="1"/>
                                          </p:val>
                                        </p:tav>
                                      </p:tavLst>
                                    </p:anim>
                                    <p:anim calcmode="lin" valueType="num">
                                      <p:cBhvr>
                                        <p:cTn id="40"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7D6961A6-18CA-4744-966F-FE1D9D89CD95}"/>
              </a:ext>
            </a:extLst>
          </p:cNvPr>
          <p:cNvSpPr>
            <a:spLocks noGrp="1"/>
          </p:cNvSpPr>
          <p:nvPr>
            <p:ph idx="1"/>
          </p:nvPr>
        </p:nvSpPr>
        <p:spPr>
          <a:xfrm>
            <a:off x="7883235" y="1423840"/>
            <a:ext cx="4142509" cy="5240196"/>
          </a:xfrm>
        </p:spPr>
        <p:txBody>
          <a:bodyPr>
            <a:normAutofit/>
          </a:bodyPr>
          <a:lstStyle/>
          <a:p>
            <a:r>
              <a:rPr lang="en-US" dirty="0">
                <a:latin typeface="Times New Roman" panose="02020603050405020304" pitchFamily="18" charset="0"/>
                <a:cs typeface="Times New Roman" panose="02020603050405020304" pitchFamily="18" charset="0"/>
              </a:rPr>
              <a:t>To </a:t>
            </a:r>
            <a:r>
              <a:rPr lang="hu-HU" dirty="0" smtClean="0">
                <a:latin typeface="Times New Roman" panose="02020603050405020304" pitchFamily="18" charset="0"/>
                <a:cs typeface="Times New Roman" panose="02020603050405020304" pitchFamily="18" charset="0"/>
              </a:rPr>
              <a:t>estimate the efficiency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usability of the buffer, </a:t>
            </a:r>
            <a:r>
              <a:rPr lang="hu-HU" dirty="0" smtClean="0">
                <a:latin typeface="Times New Roman" panose="02020603050405020304" pitchFamily="18" charset="0"/>
                <a:cs typeface="Times New Roman" panose="02020603050405020304" pitchFamily="18" charset="0"/>
              </a:rPr>
              <a:t>one plots the </a:t>
            </a:r>
            <a:r>
              <a:rPr lang="en-US" dirty="0" smtClean="0">
                <a:latin typeface="Times New Roman" panose="02020603050405020304" pitchFamily="18" charset="0"/>
                <a:cs typeface="Times New Roman" panose="02020603050405020304" pitchFamily="18" charset="0"/>
              </a:rPr>
              <a:t>pH </a:t>
            </a:r>
            <a:r>
              <a:rPr lang="en-US" dirty="0">
                <a:latin typeface="Times New Roman" panose="02020603050405020304" pitchFamily="18" charset="0"/>
                <a:cs typeface="Times New Roman" panose="02020603050405020304" pitchFamily="18" charset="0"/>
              </a:rPr>
              <a:t>of the buffer </a:t>
            </a:r>
            <a:r>
              <a:rPr lang="hu-HU" dirty="0" smtClean="0">
                <a:latin typeface="Times New Roman" panose="02020603050405020304" pitchFamily="18" charset="0"/>
                <a:cs typeface="Times New Roman" panose="02020603050405020304" pitchFamily="18" charset="0"/>
              </a:rPr>
              <a:t>versus the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molar fraction calculated from the amount </a:t>
            </a:r>
            <a:r>
              <a:rPr lang="en-US" dirty="0" smtClean="0">
                <a:latin typeface="Times New Roman" panose="02020603050405020304" pitchFamily="18" charset="0"/>
                <a:cs typeface="Times New Roman" panose="02020603050405020304" pitchFamily="18" charset="0"/>
              </a:rPr>
              <a:t>of</a:t>
            </a:r>
            <a:r>
              <a:rPr lang="hu-HU" dirty="0" smtClean="0">
                <a:latin typeface="Times New Roman" panose="02020603050405020304" pitchFamily="18" charset="0"/>
                <a:cs typeface="Times New Roman" panose="02020603050405020304" pitchFamily="18" charset="0"/>
              </a:rPr>
              <a:t> the buffer making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acid and conjugate </a:t>
            </a:r>
            <a:r>
              <a:rPr lang="en-US" dirty="0" smtClean="0">
                <a:latin typeface="Times New Roman" panose="02020603050405020304" pitchFamily="18" charset="0"/>
                <a:cs typeface="Times New Roman" panose="02020603050405020304" pitchFamily="18" charset="0"/>
              </a:rPr>
              <a:t>base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The buffer is the most effective on the linear range of the plot!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At 1:1 ratio, </a:t>
            </a:r>
            <a:r>
              <a:rPr lang="hu-HU" i="1" dirty="0" smtClean="0">
                <a:latin typeface="Times New Roman" panose="02020603050405020304" pitchFamily="18" charset="0"/>
                <a:cs typeface="Times New Roman" panose="02020603050405020304" pitchFamily="18" charset="0"/>
              </a:rPr>
              <a:t>pH=pK</a:t>
            </a:r>
            <a:r>
              <a:rPr lang="hu-HU" i="1" baseline="-25000" dirty="0" smtClean="0">
                <a:latin typeface="Times New Roman" panose="02020603050405020304" pitchFamily="18" charset="0"/>
                <a:cs typeface="Times New Roman" panose="02020603050405020304" pitchFamily="18" charset="0"/>
              </a:rPr>
              <a:t>a</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p:txBody>
      </p:sp>
      <p:sp>
        <p:nvSpPr>
          <p:cNvPr id="10" name="Freeform 6">
            <a:extLst>
              <a:ext uri="{FF2B5EF4-FFF2-40B4-BE49-F238E27FC236}">
                <a16:creationId xmlns:a16="http://schemas.microsoft.com/office/drawing/2014/main" id="{FD02C72A-514B-4596-8189-4EEA7C5E7B40}"/>
              </a:ext>
            </a:extLst>
          </p:cNvPr>
          <p:cNvSpPr>
            <a:spLocks noEditPoints="1"/>
          </p:cNvSpPr>
          <p:nvPr/>
        </p:nvSpPr>
        <p:spPr bwMode="auto">
          <a:xfrm>
            <a:off x="903288" y="1860240"/>
            <a:ext cx="6646863" cy="3076575"/>
          </a:xfrm>
          <a:custGeom>
            <a:avLst/>
            <a:gdLst>
              <a:gd name="T0" fmla="*/ 0 w 4187"/>
              <a:gd name="T1" fmla="*/ 1938 h 1938"/>
              <a:gd name="T2" fmla="*/ 4187 w 4187"/>
              <a:gd name="T3" fmla="*/ 1938 h 1938"/>
              <a:gd name="T4" fmla="*/ 0 w 4187"/>
              <a:gd name="T5" fmla="*/ 1544 h 1938"/>
              <a:gd name="T6" fmla="*/ 4187 w 4187"/>
              <a:gd name="T7" fmla="*/ 1544 h 1938"/>
              <a:gd name="T8" fmla="*/ 0 w 4187"/>
              <a:gd name="T9" fmla="*/ 1161 h 1938"/>
              <a:gd name="T10" fmla="*/ 4187 w 4187"/>
              <a:gd name="T11" fmla="*/ 1161 h 1938"/>
              <a:gd name="T12" fmla="*/ 0 w 4187"/>
              <a:gd name="T13" fmla="*/ 767 h 1938"/>
              <a:gd name="T14" fmla="*/ 4187 w 4187"/>
              <a:gd name="T15" fmla="*/ 767 h 1938"/>
              <a:gd name="T16" fmla="*/ 0 w 4187"/>
              <a:gd name="T17" fmla="*/ 384 h 1938"/>
              <a:gd name="T18" fmla="*/ 4187 w 4187"/>
              <a:gd name="T19" fmla="*/ 384 h 1938"/>
              <a:gd name="T20" fmla="*/ 0 w 4187"/>
              <a:gd name="T21" fmla="*/ 0 h 1938"/>
              <a:gd name="T22" fmla="*/ 4187 w 4187"/>
              <a:gd name="T23" fmla="*/ 0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7" h="1938">
                <a:moveTo>
                  <a:pt x="0" y="1938"/>
                </a:moveTo>
                <a:lnTo>
                  <a:pt x="4187" y="1938"/>
                </a:lnTo>
                <a:moveTo>
                  <a:pt x="0" y="1544"/>
                </a:moveTo>
                <a:lnTo>
                  <a:pt x="4187" y="1544"/>
                </a:lnTo>
                <a:moveTo>
                  <a:pt x="0" y="1161"/>
                </a:moveTo>
                <a:lnTo>
                  <a:pt x="4187" y="1161"/>
                </a:lnTo>
                <a:moveTo>
                  <a:pt x="0" y="767"/>
                </a:moveTo>
                <a:lnTo>
                  <a:pt x="4187" y="767"/>
                </a:lnTo>
                <a:moveTo>
                  <a:pt x="0" y="384"/>
                </a:moveTo>
                <a:lnTo>
                  <a:pt x="4187" y="384"/>
                </a:lnTo>
                <a:moveTo>
                  <a:pt x="0" y="0"/>
                </a:moveTo>
                <a:lnTo>
                  <a:pt x="4187" y="0"/>
                </a:lnTo>
              </a:path>
            </a:pathLst>
          </a:custGeom>
          <a:noFill/>
          <a:ln w="1587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dirty="0"/>
          </a:p>
        </p:txBody>
      </p:sp>
      <p:sp>
        <p:nvSpPr>
          <p:cNvPr id="11" name="Freeform 7">
            <a:extLst>
              <a:ext uri="{FF2B5EF4-FFF2-40B4-BE49-F238E27FC236}">
                <a16:creationId xmlns:a16="http://schemas.microsoft.com/office/drawing/2014/main" id="{4ED0E2B1-27AA-4DD9-8BAC-BF90BDE35619}"/>
              </a:ext>
            </a:extLst>
          </p:cNvPr>
          <p:cNvSpPr>
            <a:spLocks noEditPoints="1"/>
          </p:cNvSpPr>
          <p:nvPr/>
        </p:nvSpPr>
        <p:spPr bwMode="auto">
          <a:xfrm>
            <a:off x="1571626" y="1860240"/>
            <a:ext cx="5978525" cy="3686175"/>
          </a:xfrm>
          <a:custGeom>
            <a:avLst/>
            <a:gdLst>
              <a:gd name="T0" fmla="*/ 0 w 3766"/>
              <a:gd name="T1" fmla="*/ 0 h 2322"/>
              <a:gd name="T2" fmla="*/ 0 w 3766"/>
              <a:gd name="T3" fmla="*/ 2322 h 2322"/>
              <a:gd name="T4" fmla="*/ 422 w 3766"/>
              <a:gd name="T5" fmla="*/ 0 h 2322"/>
              <a:gd name="T6" fmla="*/ 422 w 3766"/>
              <a:gd name="T7" fmla="*/ 2322 h 2322"/>
              <a:gd name="T8" fmla="*/ 834 w 3766"/>
              <a:gd name="T9" fmla="*/ 0 h 2322"/>
              <a:gd name="T10" fmla="*/ 834 w 3766"/>
              <a:gd name="T11" fmla="*/ 2322 h 2322"/>
              <a:gd name="T12" fmla="*/ 1255 w 3766"/>
              <a:gd name="T13" fmla="*/ 0 h 2322"/>
              <a:gd name="T14" fmla="*/ 1255 w 3766"/>
              <a:gd name="T15" fmla="*/ 2322 h 2322"/>
              <a:gd name="T16" fmla="*/ 1677 w 3766"/>
              <a:gd name="T17" fmla="*/ 0 h 2322"/>
              <a:gd name="T18" fmla="*/ 1677 w 3766"/>
              <a:gd name="T19" fmla="*/ 2322 h 2322"/>
              <a:gd name="T20" fmla="*/ 2089 w 3766"/>
              <a:gd name="T21" fmla="*/ 0 h 2322"/>
              <a:gd name="T22" fmla="*/ 2089 w 3766"/>
              <a:gd name="T23" fmla="*/ 2322 h 2322"/>
              <a:gd name="T24" fmla="*/ 2511 w 3766"/>
              <a:gd name="T25" fmla="*/ 0 h 2322"/>
              <a:gd name="T26" fmla="*/ 2511 w 3766"/>
              <a:gd name="T27" fmla="*/ 2322 h 2322"/>
              <a:gd name="T28" fmla="*/ 2932 w 3766"/>
              <a:gd name="T29" fmla="*/ 0 h 2322"/>
              <a:gd name="T30" fmla="*/ 2932 w 3766"/>
              <a:gd name="T31" fmla="*/ 2322 h 2322"/>
              <a:gd name="T32" fmla="*/ 3344 w 3766"/>
              <a:gd name="T33" fmla="*/ 0 h 2322"/>
              <a:gd name="T34" fmla="*/ 3344 w 3766"/>
              <a:gd name="T35" fmla="*/ 2322 h 2322"/>
              <a:gd name="T36" fmla="*/ 3766 w 3766"/>
              <a:gd name="T37" fmla="*/ 0 h 2322"/>
              <a:gd name="T38" fmla="*/ 3766 w 3766"/>
              <a:gd name="T39" fmla="*/ 2322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66" h="2322">
                <a:moveTo>
                  <a:pt x="0" y="0"/>
                </a:moveTo>
                <a:lnTo>
                  <a:pt x="0" y="2322"/>
                </a:lnTo>
                <a:moveTo>
                  <a:pt x="422" y="0"/>
                </a:moveTo>
                <a:lnTo>
                  <a:pt x="422" y="2322"/>
                </a:lnTo>
                <a:moveTo>
                  <a:pt x="834" y="0"/>
                </a:moveTo>
                <a:lnTo>
                  <a:pt x="834" y="2322"/>
                </a:lnTo>
                <a:moveTo>
                  <a:pt x="1255" y="0"/>
                </a:moveTo>
                <a:lnTo>
                  <a:pt x="1255" y="2322"/>
                </a:lnTo>
                <a:moveTo>
                  <a:pt x="1677" y="0"/>
                </a:moveTo>
                <a:lnTo>
                  <a:pt x="1677" y="2322"/>
                </a:lnTo>
                <a:moveTo>
                  <a:pt x="2089" y="0"/>
                </a:moveTo>
                <a:lnTo>
                  <a:pt x="2089" y="2322"/>
                </a:lnTo>
                <a:moveTo>
                  <a:pt x="2511" y="0"/>
                </a:moveTo>
                <a:lnTo>
                  <a:pt x="2511" y="2322"/>
                </a:lnTo>
                <a:moveTo>
                  <a:pt x="2932" y="0"/>
                </a:moveTo>
                <a:lnTo>
                  <a:pt x="2932" y="2322"/>
                </a:lnTo>
                <a:moveTo>
                  <a:pt x="3344" y="0"/>
                </a:moveTo>
                <a:lnTo>
                  <a:pt x="3344" y="2322"/>
                </a:lnTo>
                <a:moveTo>
                  <a:pt x="3766" y="0"/>
                </a:moveTo>
                <a:lnTo>
                  <a:pt x="3766" y="2322"/>
                </a:lnTo>
              </a:path>
            </a:pathLst>
          </a:custGeom>
          <a:noFill/>
          <a:ln w="1587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dirty="0"/>
          </a:p>
        </p:txBody>
      </p:sp>
      <p:sp>
        <p:nvSpPr>
          <p:cNvPr id="12" name="Line 8">
            <a:extLst>
              <a:ext uri="{FF2B5EF4-FFF2-40B4-BE49-F238E27FC236}">
                <a16:creationId xmlns:a16="http://schemas.microsoft.com/office/drawing/2014/main" id="{A33DD8E3-66F2-49A7-8E62-371D780BB291}"/>
              </a:ext>
            </a:extLst>
          </p:cNvPr>
          <p:cNvSpPr>
            <a:spLocks noChangeShapeType="1"/>
          </p:cNvSpPr>
          <p:nvPr/>
        </p:nvSpPr>
        <p:spPr bwMode="auto">
          <a:xfrm flipV="1">
            <a:off x="903288" y="1860240"/>
            <a:ext cx="0" cy="3686175"/>
          </a:xfrm>
          <a:prstGeom prst="line">
            <a:avLst/>
          </a:prstGeom>
          <a:noFill/>
          <a:ln w="1587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9">
            <a:extLst>
              <a:ext uri="{FF2B5EF4-FFF2-40B4-BE49-F238E27FC236}">
                <a16:creationId xmlns:a16="http://schemas.microsoft.com/office/drawing/2014/main" id="{E522EAE6-07EF-4E51-BA27-78305F95FBB0}"/>
              </a:ext>
            </a:extLst>
          </p:cNvPr>
          <p:cNvSpPr>
            <a:spLocks noChangeShapeType="1"/>
          </p:cNvSpPr>
          <p:nvPr/>
        </p:nvSpPr>
        <p:spPr bwMode="auto">
          <a:xfrm>
            <a:off x="903288" y="5546415"/>
            <a:ext cx="6646863" cy="0"/>
          </a:xfrm>
          <a:prstGeom prst="line">
            <a:avLst/>
          </a:prstGeom>
          <a:noFill/>
          <a:ln w="1587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Freeform 10">
            <a:extLst>
              <a:ext uri="{FF2B5EF4-FFF2-40B4-BE49-F238E27FC236}">
                <a16:creationId xmlns:a16="http://schemas.microsoft.com/office/drawing/2014/main" id="{40315A78-6457-434D-9202-7D7C0AC158BB}"/>
              </a:ext>
            </a:extLst>
          </p:cNvPr>
          <p:cNvSpPr>
            <a:spLocks/>
          </p:cNvSpPr>
          <p:nvPr/>
        </p:nvSpPr>
        <p:spPr bwMode="auto">
          <a:xfrm>
            <a:off x="909638" y="2020578"/>
            <a:ext cx="6632575" cy="3684588"/>
          </a:xfrm>
          <a:custGeom>
            <a:avLst/>
            <a:gdLst>
              <a:gd name="T0" fmla="*/ 0 w 4178"/>
              <a:gd name="T1" fmla="*/ 2321 h 2321"/>
              <a:gd name="T2" fmla="*/ 38 w 4178"/>
              <a:gd name="T3" fmla="*/ 1933 h 2321"/>
              <a:gd name="T4" fmla="*/ 206 w 4178"/>
              <a:gd name="T5" fmla="*/ 1656 h 2321"/>
              <a:gd name="T6" fmla="*/ 373 w 4178"/>
              <a:gd name="T7" fmla="*/ 1550 h 2321"/>
              <a:gd name="T8" fmla="*/ 541 w 4178"/>
              <a:gd name="T9" fmla="*/ 1480 h 2321"/>
              <a:gd name="T10" fmla="*/ 708 w 4178"/>
              <a:gd name="T11" fmla="*/ 1427 h 2321"/>
              <a:gd name="T12" fmla="*/ 875 w 4178"/>
              <a:gd name="T13" fmla="*/ 1383 h 2321"/>
              <a:gd name="T14" fmla="*/ 1043 w 4178"/>
              <a:gd name="T15" fmla="*/ 1345 h 2321"/>
              <a:gd name="T16" fmla="*/ 1211 w 4178"/>
              <a:gd name="T17" fmla="*/ 1311 h 2321"/>
              <a:gd name="T18" fmla="*/ 1378 w 4178"/>
              <a:gd name="T19" fmla="*/ 1280 h 2321"/>
              <a:gd name="T20" fmla="*/ 1546 w 4178"/>
              <a:gd name="T21" fmla="*/ 1250 h 2321"/>
              <a:gd name="T22" fmla="*/ 1713 w 4178"/>
              <a:gd name="T23" fmla="*/ 1222 h 2321"/>
              <a:gd name="T24" fmla="*/ 1880 w 4178"/>
              <a:gd name="T25" fmla="*/ 1195 h 2321"/>
              <a:gd name="T26" fmla="*/ 2048 w 4178"/>
              <a:gd name="T27" fmla="*/ 1168 h 2321"/>
              <a:gd name="T28" fmla="*/ 2215 w 4178"/>
              <a:gd name="T29" fmla="*/ 1141 h 2321"/>
              <a:gd name="T30" fmla="*/ 2383 w 4178"/>
              <a:gd name="T31" fmla="*/ 1113 h 2321"/>
              <a:gd name="T32" fmla="*/ 2550 w 4178"/>
              <a:gd name="T33" fmla="*/ 1085 h 2321"/>
              <a:gd name="T34" fmla="*/ 2718 w 4178"/>
              <a:gd name="T35" fmla="*/ 1057 h 2321"/>
              <a:gd name="T36" fmla="*/ 2885 w 4178"/>
              <a:gd name="T37" fmla="*/ 1026 h 2321"/>
              <a:gd name="T38" fmla="*/ 3052 w 4178"/>
              <a:gd name="T39" fmla="*/ 994 h 2321"/>
              <a:gd name="T40" fmla="*/ 3220 w 4178"/>
              <a:gd name="T41" fmla="*/ 958 h 2321"/>
              <a:gd name="T42" fmla="*/ 3387 w 4178"/>
              <a:gd name="T43" fmla="*/ 917 h 2321"/>
              <a:gd name="T44" fmla="*/ 3555 w 4178"/>
              <a:gd name="T45" fmla="*/ 869 h 2321"/>
              <a:gd name="T46" fmla="*/ 3723 w 4178"/>
              <a:gd name="T47" fmla="*/ 809 h 2321"/>
              <a:gd name="T48" fmla="*/ 3890 w 4178"/>
              <a:gd name="T49" fmla="*/ 726 h 2321"/>
              <a:gd name="T50" fmla="*/ 4057 w 4178"/>
              <a:gd name="T51" fmla="*/ 576 h 2321"/>
              <a:gd name="T52" fmla="*/ 4141 w 4178"/>
              <a:gd name="T53" fmla="*/ 388 h 2321"/>
              <a:gd name="T54" fmla="*/ 4178 w 4178"/>
              <a:gd name="T55" fmla="*/ 0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78" h="2321">
                <a:moveTo>
                  <a:pt x="0" y="2321"/>
                </a:moveTo>
                <a:cubicBezTo>
                  <a:pt x="13" y="2192"/>
                  <a:pt x="4" y="2044"/>
                  <a:pt x="38" y="1933"/>
                </a:cubicBezTo>
                <a:cubicBezTo>
                  <a:pt x="72" y="1822"/>
                  <a:pt x="150" y="1719"/>
                  <a:pt x="206" y="1656"/>
                </a:cubicBezTo>
                <a:cubicBezTo>
                  <a:pt x="261" y="1592"/>
                  <a:pt x="317" y="1579"/>
                  <a:pt x="373" y="1550"/>
                </a:cubicBezTo>
                <a:cubicBezTo>
                  <a:pt x="429" y="1520"/>
                  <a:pt x="485" y="1500"/>
                  <a:pt x="541" y="1480"/>
                </a:cubicBezTo>
                <a:cubicBezTo>
                  <a:pt x="596" y="1460"/>
                  <a:pt x="653" y="1443"/>
                  <a:pt x="708" y="1427"/>
                </a:cubicBezTo>
                <a:cubicBezTo>
                  <a:pt x="764" y="1411"/>
                  <a:pt x="820" y="1397"/>
                  <a:pt x="875" y="1383"/>
                </a:cubicBezTo>
                <a:cubicBezTo>
                  <a:pt x="932" y="1370"/>
                  <a:pt x="987" y="1357"/>
                  <a:pt x="1043" y="1345"/>
                </a:cubicBezTo>
                <a:cubicBezTo>
                  <a:pt x="1099" y="1333"/>
                  <a:pt x="1154" y="1322"/>
                  <a:pt x="1211" y="1311"/>
                </a:cubicBezTo>
                <a:cubicBezTo>
                  <a:pt x="1266" y="1300"/>
                  <a:pt x="1322" y="1290"/>
                  <a:pt x="1378" y="1280"/>
                </a:cubicBezTo>
                <a:cubicBezTo>
                  <a:pt x="1434" y="1270"/>
                  <a:pt x="1490" y="1260"/>
                  <a:pt x="1546" y="1250"/>
                </a:cubicBezTo>
                <a:cubicBezTo>
                  <a:pt x="1601" y="1241"/>
                  <a:pt x="1657" y="1231"/>
                  <a:pt x="1713" y="1222"/>
                </a:cubicBezTo>
                <a:cubicBezTo>
                  <a:pt x="1769" y="1213"/>
                  <a:pt x="1825" y="1204"/>
                  <a:pt x="1880" y="1195"/>
                </a:cubicBezTo>
                <a:cubicBezTo>
                  <a:pt x="1936" y="1186"/>
                  <a:pt x="1992" y="1177"/>
                  <a:pt x="2048" y="1168"/>
                </a:cubicBezTo>
                <a:cubicBezTo>
                  <a:pt x="2104" y="1159"/>
                  <a:pt x="2159" y="1150"/>
                  <a:pt x="2215" y="1141"/>
                </a:cubicBezTo>
                <a:cubicBezTo>
                  <a:pt x="2271" y="1132"/>
                  <a:pt x="2327" y="1123"/>
                  <a:pt x="2383" y="1113"/>
                </a:cubicBezTo>
                <a:cubicBezTo>
                  <a:pt x="2438" y="1104"/>
                  <a:pt x="2494" y="1095"/>
                  <a:pt x="2550" y="1085"/>
                </a:cubicBezTo>
                <a:cubicBezTo>
                  <a:pt x="2606" y="1076"/>
                  <a:pt x="2662" y="1066"/>
                  <a:pt x="2718" y="1057"/>
                </a:cubicBezTo>
                <a:cubicBezTo>
                  <a:pt x="2773" y="1047"/>
                  <a:pt x="2829" y="1037"/>
                  <a:pt x="2885" y="1026"/>
                </a:cubicBezTo>
                <a:cubicBezTo>
                  <a:pt x="2941" y="1016"/>
                  <a:pt x="2997" y="1005"/>
                  <a:pt x="3052" y="994"/>
                </a:cubicBezTo>
                <a:cubicBezTo>
                  <a:pt x="3108" y="982"/>
                  <a:pt x="3164" y="970"/>
                  <a:pt x="3220" y="958"/>
                </a:cubicBezTo>
                <a:cubicBezTo>
                  <a:pt x="3276" y="945"/>
                  <a:pt x="3331" y="932"/>
                  <a:pt x="3387" y="917"/>
                </a:cubicBezTo>
                <a:cubicBezTo>
                  <a:pt x="3443" y="902"/>
                  <a:pt x="3499" y="887"/>
                  <a:pt x="3555" y="869"/>
                </a:cubicBezTo>
                <a:cubicBezTo>
                  <a:pt x="3611" y="851"/>
                  <a:pt x="3666" y="833"/>
                  <a:pt x="3723" y="809"/>
                </a:cubicBezTo>
                <a:cubicBezTo>
                  <a:pt x="3778" y="786"/>
                  <a:pt x="3834" y="765"/>
                  <a:pt x="3890" y="726"/>
                </a:cubicBezTo>
                <a:cubicBezTo>
                  <a:pt x="3945" y="687"/>
                  <a:pt x="4015" y="633"/>
                  <a:pt x="4057" y="576"/>
                </a:cubicBezTo>
                <a:cubicBezTo>
                  <a:pt x="4099" y="520"/>
                  <a:pt x="4121" y="485"/>
                  <a:pt x="4141" y="388"/>
                </a:cubicBezTo>
                <a:cubicBezTo>
                  <a:pt x="4161" y="292"/>
                  <a:pt x="4166" y="129"/>
                  <a:pt x="4178" y="0"/>
                </a:cubicBezTo>
              </a:path>
            </a:pathLst>
          </a:custGeom>
          <a:noFill/>
          <a:ln w="38100" cap="rnd">
            <a:solidFill>
              <a:srgbClr val="B707A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5" name="Rectangle 11">
            <a:extLst>
              <a:ext uri="{FF2B5EF4-FFF2-40B4-BE49-F238E27FC236}">
                <a16:creationId xmlns:a16="http://schemas.microsoft.com/office/drawing/2014/main" id="{DD81D960-EC7C-4E2D-9742-BB9063B0ECD9}"/>
              </a:ext>
            </a:extLst>
          </p:cNvPr>
          <p:cNvSpPr>
            <a:spLocks noChangeArrowheads="1"/>
          </p:cNvSpPr>
          <p:nvPr/>
        </p:nvSpPr>
        <p:spPr bwMode="auto">
          <a:xfrm>
            <a:off x="654051" y="5433703"/>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2</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B9E02C7D-96BB-4E13-938F-B43661AC663A}"/>
              </a:ext>
            </a:extLst>
          </p:cNvPr>
          <p:cNvSpPr>
            <a:spLocks noChangeArrowheads="1"/>
          </p:cNvSpPr>
          <p:nvPr/>
        </p:nvSpPr>
        <p:spPr bwMode="auto">
          <a:xfrm>
            <a:off x="654051" y="4816165"/>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3</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4564B92B-B3D6-4DE8-880B-71FDFC769A4D}"/>
              </a:ext>
            </a:extLst>
          </p:cNvPr>
          <p:cNvSpPr>
            <a:spLocks noChangeArrowheads="1"/>
          </p:cNvSpPr>
          <p:nvPr/>
        </p:nvSpPr>
        <p:spPr bwMode="auto">
          <a:xfrm>
            <a:off x="654051" y="4203390"/>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4</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41DEF918-9000-4AFC-B3D9-8DD9915AE706}"/>
              </a:ext>
            </a:extLst>
          </p:cNvPr>
          <p:cNvSpPr>
            <a:spLocks noChangeArrowheads="1"/>
          </p:cNvSpPr>
          <p:nvPr/>
        </p:nvSpPr>
        <p:spPr bwMode="auto">
          <a:xfrm>
            <a:off x="654051" y="3585853"/>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5</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AE675876-26C6-46C4-B77D-1DDC02058220}"/>
              </a:ext>
            </a:extLst>
          </p:cNvPr>
          <p:cNvSpPr>
            <a:spLocks noChangeArrowheads="1"/>
          </p:cNvSpPr>
          <p:nvPr/>
        </p:nvSpPr>
        <p:spPr bwMode="auto">
          <a:xfrm>
            <a:off x="654051" y="2973078"/>
            <a:ext cx="2127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6</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737FAC71-0B5A-4212-8E09-1576E78DC1F1}"/>
              </a:ext>
            </a:extLst>
          </p:cNvPr>
          <p:cNvSpPr>
            <a:spLocks noChangeArrowheads="1"/>
          </p:cNvSpPr>
          <p:nvPr/>
        </p:nvSpPr>
        <p:spPr bwMode="auto">
          <a:xfrm>
            <a:off x="654051" y="2355540"/>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7</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9A418443-33F2-49CF-A7AF-D28DB1544FDF}"/>
              </a:ext>
            </a:extLst>
          </p:cNvPr>
          <p:cNvSpPr>
            <a:spLocks noChangeArrowheads="1"/>
          </p:cNvSpPr>
          <p:nvPr/>
        </p:nvSpPr>
        <p:spPr bwMode="auto">
          <a:xfrm>
            <a:off x="654051" y="1739590"/>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500" b="0" i="0" u="none" strike="noStrike" cap="none" normalizeH="0" baseline="0">
                <a:ln>
                  <a:noFill/>
                </a:ln>
                <a:solidFill>
                  <a:srgbClr val="595959"/>
                </a:solidFill>
                <a:effectLst/>
                <a:latin typeface="Calibri" panose="020F0502020204030204" pitchFamily="34" charset="0"/>
              </a:rPr>
              <a:t>8</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ED903CB1-4ECD-439F-B11C-5C35C4F13C13}"/>
              </a:ext>
            </a:extLst>
          </p:cNvPr>
          <p:cNvSpPr>
            <a:spLocks noChangeArrowheads="1"/>
          </p:cNvSpPr>
          <p:nvPr/>
        </p:nvSpPr>
        <p:spPr bwMode="auto">
          <a:xfrm>
            <a:off x="869951" y="5671828"/>
            <a:ext cx="2127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55F6C988-910E-4614-964B-C995994F67ED}"/>
              </a:ext>
            </a:extLst>
          </p:cNvPr>
          <p:cNvSpPr>
            <a:spLocks noChangeArrowheads="1"/>
          </p:cNvSpPr>
          <p:nvPr/>
        </p:nvSpPr>
        <p:spPr bwMode="auto">
          <a:xfrm>
            <a:off x="1465263"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3663D7E4-2DFF-42CD-9544-72D65E37A79C}"/>
              </a:ext>
            </a:extLst>
          </p:cNvPr>
          <p:cNvSpPr>
            <a:spLocks noChangeArrowheads="1"/>
          </p:cNvSpPr>
          <p:nvPr/>
        </p:nvSpPr>
        <p:spPr bwMode="auto">
          <a:xfrm>
            <a:off x="2128838"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0.2</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11F04152-6AA1-4FAD-AC9C-A06BFB43A683}"/>
              </a:ext>
            </a:extLst>
          </p:cNvPr>
          <p:cNvSpPr>
            <a:spLocks noChangeArrowheads="1"/>
          </p:cNvSpPr>
          <p:nvPr/>
        </p:nvSpPr>
        <p:spPr bwMode="auto">
          <a:xfrm>
            <a:off x="2792413"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0.3</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32F3CAA3-AF50-44E2-9E27-49F0F6DA0F67}"/>
              </a:ext>
            </a:extLst>
          </p:cNvPr>
          <p:cNvSpPr>
            <a:spLocks noChangeArrowheads="1"/>
          </p:cNvSpPr>
          <p:nvPr/>
        </p:nvSpPr>
        <p:spPr bwMode="auto">
          <a:xfrm>
            <a:off x="3455988"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0.4</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6654DCC4-E0CE-444A-92FE-7C9B1F0D6F01}"/>
              </a:ext>
            </a:extLst>
          </p:cNvPr>
          <p:cNvSpPr>
            <a:spLocks noChangeArrowheads="1"/>
          </p:cNvSpPr>
          <p:nvPr/>
        </p:nvSpPr>
        <p:spPr bwMode="auto">
          <a:xfrm>
            <a:off x="4119563"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D52C2FD3-B9ED-4772-BB31-8B3AE9EB73F5}"/>
              </a:ext>
            </a:extLst>
          </p:cNvPr>
          <p:cNvSpPr>
            <a:spLocks noChangeArrowheads="1"/>
          </p:cNvSpPr>
          <p:nvPr/>
        </p:nvSpPr>
        <p:spPr bwMode="auto">
          <a:xfrm>
            <a:off x="4784726"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3A3EFD85-1766-4B6C-BF1C-5953999604D2}"/>
              </a:ext>
            </a:extLst>
          </p:cNvPr>
          <p:cNvSpPr>
            <a:spLocks noChangeArrowheads="1"/>
          </p:cNvSpPr>
          <p:nvPr/>
        </p:nvSpPr>
        <p:spPr bwMode="auto">
          <a:xfrm>
            <a:off x="5448301"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132BD110-C061-44CA-B83B-8C0D066BD447}"/>
              </a:ext>
            </a:extLst>
          </p:cNvPr>
          <p:cNvSpPr>
            <a:spLocks noChangeArrowheads="1"/>
          </p:cNvSpPr>
          <p:nvPr/>
        </p:nvSpPr>
        <p:spPr bwMode="auto">
          <a:xfrm>
            <a:off x="6111876"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0.8</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111C97F2-9CD3-427C-91B1-259F13AB1238}"/>
              </a:ext>
            </a:extLst>
          </p:cNvPr>
          <p:cNvSpPr>
            <a:spLocks noChangeArrowheads="1"/>
          </p:cNvSpPr>
          <p:nvPr/>
        </p:nvSpPr>
        <p:spPr bwMode="auto">
          <a:xfrm>
            <a:off x="6775451"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0.9</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E52836CD-BAEE-4CD0-B2C8-5A0675279C78}"/>
              </a:ext>
            </a:extLst>
          </p:cNvPr>
          <p:cNvSpPr>
            <a:spLocks noChangeArrowheads="1"/>
          </p:cNvSpPr>
          <p:nvPr/>
        </p:nvSpPr>
        <p:spPr bwMode="auto">
          <a:xfrm>
            <a:off x="7508876" y="5671828"/>
            <a:ext cx="2127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1</a:t>
            </a:r>
            <a:endParaRPr kumimoji="0" lang="hu-HU" altLang="hu-HU"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35" name="Szövegdoboz 34">
                <a:extLst>
                  <a:ext uri="{FF2B5EF4-FFF2-40B4-BE49-F238E27FC236}">
                    <a16:creationId xmlns:a16="http://schemas.microsoft.com/office/drawing/2014/main" id="{5C4FE26B-FEE7-4694-B214-6AD1FC85D527}"/>
                  </a:ext>
                </a:extLst>
              </p:cNvPr>
              <p:cNvSpPr txBox="1"/>
              <p:nvPr/>
            </p:nvSpPr>
            <p:spPr>
              <a:xfrm>
                <a:off x="5759850" y="5968532"/>
                <a:ext cx="1905330" cy="521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𝑥</m:t>
                          </m:r>
                        </m:e>
                        <m:sub>
                          <m:r>
                            <a:rPr lang="hu-HU" b="0" i="1" smtClean="0">
                              <a:latin typeface="Cambria Math" panose="02040503050406030204" pitchFamily="18" charset="0"/>
                            </a:rPr>
                            <m:t>𝑠</m:t>
                          </m:r>
                          <m:r>
                            <a:rPr lang="hu-HU" b="0" i="1" smtClean="0">
                              <a:latin typeface="Cambria Math" panose="02040503050406030204" pitchFamily="18" charset="0"/>
                            </a:rPr>
                            <m:t>ó</m:t>
                          </m:r>
                        </m:sub>
                      </m:sSub>
                      <m:r>
                        <a:rPr lang="hu-HU" b="0" i="1" smtClean="0">
                          <a:latin typeface="Cambria Math" panose="02040503050406030204" pitchFamily="18" charset="0"/>
                        </a:rPr>
                        <m:t>=</m:t>
                      </m:r>
                      <m:f>
                        <m:fPr>
                          <m:ctrlPr>
                            <a:rPr lang="hu-HU" b="0" i="1" smtClean="0">
                              <a:latin typeface="Cambria Math" panose="02040503050406030204" pitchFamily="18" charset="0"/>
                            </a:rPr>
                          </m:ctrlPr>
                        </m:fPr>
                        <m:num>
                          <m:sSub>
                            <m:sSubPr>
                              <m:ctrlPr>
                                <a:rPr lang="hu-HU" b="0" i="1" smtClean="0">
                                  <a:latin typeface="Cambria Math" panose="02040503050406030204" pitchFamily="18" charset="0"/>
                                </a:rPr>
                              </m:ctrlPr>
                            </m:sSubPr>
                            <m:e>
                              <m:r>
                                <a:rPr lang="hu-HU" b="0" i="1" smtClean="0">
                                  <a:latin typeface="Cambria Math" panose="02040503050406030204" pitchFamily="18" charset="0"/>
                                </a:rPr>
                                <m:t>𝑛</m:t>
                              </m:r>
                            </m:e>
                            <m:sub>
                              <m:r>
                                <a:rPr lang="hu-HU" b="0" i="1" smtClean="0">
                                  <a:latin typeface="Cambria Math" panose="02040503050406030204" pitchFamily="18" charset="0"/>
                                </a:rPr>
                                <m:t>𝑠𝑎𝑙𝑡</m:t>
                              </m:r>
                            </m:sub>
                          </m:sSub>
                        </m:num>
                        <m:den>
                          <m:sSub>
                            <m:sSubPr>
                              <m:ctrlPr>
                                <a:rPr lang="hu-HU" b="0" i="1" smtClean="0">
                                  <a:latin typeface="Cambria Math" panose="02040503050406030204" pitchFamily="18" charset="0"/>
                                </a:rPr>
                              </m:ctrlPr>
                            </m:sSubPr>
                            <m:e>
                              <m:r>
                                <a:rPr lang="hu-HU" b="0" i="1" smtClean="0">
                                  <a:latin typeface="Cambria Math" panose="02040503050406030204" pitchFamily="18" charset="0"/>
                                </a:rPr>
                                <m:t>𝑛</m:t>
                              </m:r>
                            </m:e>
                            <m:sub>
                              <m:r>
                                <a:rPr lang="hu-HU" b="0" i="1" smtClean="0">
                                  <a:latin typeface="Cambria Math" panose="02040503050406030204" pitchFamily="18" charset="0"/>
                                </a:rPr>
                                <m:t>𝑠𝑎𝑙𝑡</m:t>
                              </m:r>
                            </m:sub>
                          </m:sSub>
                          <m:r>
                            <a:rPr lang="hu-HU" b="0" i="1" smtClean="0">
                              <a:latin typeface="Cambria Math" panose="02040503050406030204" pitchFamily="18" charset="0"/>
                            </a:rPr>
                            <m:t>+</m:t>
                          </m:r>
                          <m:sSub>
                            <m:sSubPr>
                              <m:ctrlPr>
                                <a:rPr lang="hu-HU" b="0" i="1" smtClean="0">
                                  <a:latin typeface="Cambria Math" panose="02040503050406030204" pitchFamily="18" charset="0"/>
                                </a:rPr>
                              </m:ctrlPr>
                            </m:sSubPr>
                            <m:e>
                              <m:r>
                                <a:rPr lang="hu-HU" b="0" i="1" smtClean="0">
                                  <a:latin typeface="Cambria Math" panose="02040503050406030204" pitchFamily="18" charset="0"/>
                                </a:rPr>
                                <m:t>𝑛</m:t>
                              </m:r>
                            </m:e>
                            <m:sub>
                              <m:r>
                                <a:rPr lang="hu-HU" b="0" i="1" smtClean="0">
                                  <a:latin typeface="Cambria Math" panose="02040503050406030204" pitchFamily="18" charset="0"/>
                                </a:rPr>
                                <m:t>𝑎𝑐𝑖𝑑</m:t>
                              </m:r>
                            </m:sub>
                          </m:sSub>
                        </m:den>
                      </m:f>
                    </m:oMath>
                  </m:oMathPara>
                </a14:m>
                <a:endParaRPr lang="hu-HU" dirty="0"/>
              </a:p>
            </p:txBody>
          </p:sp>
        </mc:Choice>
        <mc:Fallback xmlns="">
          <p:sp>
            <p:nvSpPr>
              <p:cNvPr id="35" name="Szövegdoboz 34">
                <a:extLst>
                  <a:ext uri="{FF2B5EF4-FFF2-40B4-BE49-F238E27FC236}">
                    <a16:creationId xmlns:a16="http://schemas.microsoft.com/office/drawing/2014/main" id="{5C4FE26B-FEE7-4694-B214-6AD1FC85D527}"/>
                  </a:ext>
                </a:extLst>
              </p:cNvPr>
              <p:cNvSpPr txBox="1">
                <a:spLocks noRot="1" noChangeAspect="1" noMove="1" noResize="1" noEditPoints="1" noAdjustHandles="1" noChangeArrowheads="1" noChangeShapeType="1" noTextEdit="1"/>
              </p:cNvSpPr>
              <p:nvPr/>
            </p:nvSpPr>
            <p:spPr>
              <a:xfrm>
                <a:off x="5759850" y="5968532"/>
                <a:ext cx="1905330" cy="5212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Szövegdoboz 35">
                <a:extLst>
                  <a:ext uri="{FF2B5EF4-FFF2-40B4-BE49-F238E27FC236}">
                    <a16:creationId xmlns:a16="http://schemas.microsoft.com/office/drawing/2014/main" id="{AAFE0D05-7D8D-4303-90BD-2AC9BA99B377}"/>
                  </a:ext>
                </a:extLst>
              </p:cNvPr>
              <p:cNvSpPr txBox="1"/>
              <p:nvPr/>
            </p:nvSpPr>
            <p:spPr>
              <a:xfrm>
                <a:off x="194871" y="1573967"/>
                <a:ext cx="3561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panose="02040503050406030204" pitchFamily="18" charset="0"/>
                        </a:rPr>
                        <m:t>𝑝𝐻</m:t>
                      </m:r>
                    </m:oMath>
                  </m:oMathPara>
                </a14:m>
                <a:endParaRPr lang="hu-HU" dirty="0"/>
              </a:p>
            </p:txBody>
          </p:sp>
        </mc:Choice>
        <mc:Fallback xmlns="">
          <p:sp>
            <p:nvSpPr>
              <p:cNvPr id="36" name="Szövegdoboz 35">
                <a:extLst>
                  <a:ext uri="{FF2B5EF4-FFF2-40B4-BE49-F238E27FC236}">
                    <a16:creationId xmlns:a16="http://schemas.microsoft.com/office/drawing/2014/main" id="{AAFE0D05-7D8D-4303-90BD-2AC9BA99B377}"/>
                  </a:ext>
                </a:extLst>
              </p:cNvPr>
              <p:cNvSpPr txBox="1">
                <a:spLocks noRot="1" noChangeAspect="1" noMove="1" noResize="1" noEditPoints="1" noAdjustHandles="1" noChangeArrowheads="1" noChangeShapeType="1" noTextEdit="1"/>
              </p:cNvSpPr>
              <p:nvPr/>
            </p:nvSpPr>
            <p:spPr>
              <a:xfrm>
                <a:off x="194871" y="1573967"/>
                <a:ext cx="356188" cy="276999"/>
              </a:xfrm>
              <a:prstGeom prst="rect">
                <a:avLst/>
              </a:prstGeom>
              <a:blipFill>
                <a:blip r:embed="rId4"/>
                <a:stretch>
                  <a:fillRect l="-22414" r="-22414" b="-32609"/>
                </a:stretch>
              </a:blipFill>
            </p:spPr>
            <p:txBody>
              <a:bodyPr/>
              <a:lstStyle/>
              <a:p>
                <a:r>
                  <a:rPr lang="hu-HU">
                    <a:noFill/>
                  </a:rPr>
                  <a:t> </a:t>
                </a:r>
              </a:p>
            </p:txBody>
          </p:sp>
        </mc:Fallback>
      </mc:AlternateContent>
      <p:cxnSp>
        <p:nvCxnSpPr>
          <p:cNvPr id="38" name="Egyenes összekötő 37">
            <a:extLst>
              <a:ext uri="{FF2B5EF4-FFF2-40B4-BE49-F238E27FC236}">
                <a16:creationId xmlns:a16="http://schemas.microsoft.com/office/drawing/2014/main" id="{100F60CA-9179-4CFB-970F-1E16EC153C8F}"/>
              </a:ext>
            </a:extLst>
          </p:cNvPr>
          <p:cNvCxnSpPr>
            <a:cxnSpLocks/>
          </p:cNvCxnSpPr>
          <p:nvPr/>
        </p:nvCxnSpPr>
        <p:spPr>
          <a:xfrm flipH="1">
            <a:off x="1069258" y="3311013"/>
            <a:ext cx="6371303" cy="111350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Egyenes összekötő nyíllal 49">
            <a:extLst>
              <a:ext uri="{FF2B5EF4-FFF2-40B4-BE49-F238E27FC236}">
                <a16:creationId xmlns:a16="http://schemas.microsoft.com/office/drawing/2014/main" id="{5EAAE7A6-2ADE-4E4D-8B5B-DF9AC1C5B92E}"/>
              </a:ext>
            </a:extLst>
          </p:cNvPr>
          <p:cNvCxnSpPr>
            <a:cxnSpLocks/>
          </p:cNvCxnSpPr>
          <p:nvPr/>
        </p:nvCxnSpPr>
        <p:spPr>
          <a:xfrm>
            <a:off x="2227006" y="4240161"/>
            <a:ext cx="1" cy="1296000"/>
          </a:xfrm>
          <a:prstGeom prst="straightConnector1">
            <a:avLst/>
          </a:prstGeom>
          <a:ln w="381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2" name="Egyenes összekötő nyíllal 51">
            <a:extLst>
              <a:ext uri="{FF2B5EF4-FFF2-40B4-BE49-F238E27FC236}">
                <a16:creationId xmlns:a16="http://schemas.microsoft.com/office/drawing/2014/main" id="{EA6E4BFC-4429-40E8-8545-F6B3E26B2184}"/>
              </a:ext>
            </a:extLst>
          </p:cNvPr>
          <p:cNvCxnSpPr>
            <a:cxnSpLocks/>
          </p:cNvCxnSpPr>
          <p:nvPr/>
        </p:nvCxnSpPr>
        <p:spPr>
          <a:xfrm>
            <a:off x="6221360" y="3492909"/>
            <a:ext cx="1" cy="2052000"/>
          </a:xfrm>
          <a:prstGeom prst="straightConnector1">
            <a:avLst/>
          </a:prstGeom>
          <a:ln w="381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3" name="Egyenes összekötő nyíllal 52">
            <a:extLst>
              <a:ext uri="{FF2B5EF4-FFF2-40B4-BE49-F238E27FC236}">
                <a16:creationId xmlns:a16="http://schemas.microsoft.com/office/drawing/2014/main" id="{73772269-18CB-4482-8A0B-71D939B99842}"/>
              </a:ext>
            </a:extLst>
          </p:cNvPr>
          <p:cNvCxnSpPr>
            <a:cxnSpLocks/>
          </p:cNvCxnSpPr>
          <p:nvPr/>
        </p:nvCxnSpPr>
        <p:spPr>
          <a:xfrm>
            <a:off x="4230329" y="3861619"/>
            <a:ext cx="1" cy="16740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54" name="Egyenes összekötő nyíllal 53">
            <a:extLst>
              <a:ext uri="{FF2B5EF4-FFF2-40B4-BE49-F238E27FC236}">
                <a16:creationId xmlns:a16="http://schemas.microsoft.com/office/drawing/2014/main" id="{16B28559-8809-4465-AE89-8199B577C14F}"/>
              </a:ext>
            </a:extLst>
          </p:cNvPr>
          <p:cNvCxnSpPr>
            <a:cxnSpLocks/>
          </p:cNvCxnSpPr>
          <p:nvPr/>
        </p:nvCxnSpPr>
        <p:spPr>
          <a:xfrm flipH="1">
            <a:off x="892281" y="4247534"/>
            <a:ext cx="1332000" cy="0"/>
          </a:xfrm>
          <a:prstGeom prst="straightConnector1">
            <a:avLst/>
          </a:prstGeom>
          <a:ln w="381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60" name="Egyenes összekötő nyíllal 59">
            <a:extLst>
              <a:ext uri="{FF2B5EF4-FFF2-40B4-BE49-F238E27FC236}">
                <a16:creationId xmlns:a16="http://schemas.microsoft.com/office/drawing/2014/main" id="{A6239D91-5691-48D7-BB85-8D9CEFCF4C6F}"/>
              </a:ext>
            </a:extLst>
          </p:cNvPr>
          <p:cNvCxnSpPr>
            <a:cxnSpLocks/>
          </p:cNvCxnSpPr>
          <p:nvPr/>
        </p:nvCxnSpPr>
        <p:spPr>
          <a:xfrm flipH="1">
            <a:off x="889823" y="3492906"/>
            <a:ext cx="5328000" cy="0"/>
          </a:xfrm>
          <a:prstGeom prst="straightConnector1">
            <a:avLst/>
          </a:prstGeom>
          <a:ln w="381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61" name="Egyenes összekötő nyíllal 60">
            <a:extLst>
              <a:ext uri="{FF2B5EF4-FFF2-40B4-BE49-F238E27FC236}">
                <a16:creationId xmlns:a16="http://schemas.microsoft.com/office/drawing/2014/main" id="{520B9806-9029-497E-A55C-B5674DD78617}"/>
              </a:ext>
            </a:extLst>
          </p:cNvPr>
          <p:cNvCxnSpPr>
            <a:cxnSpLocks/>
          </p:cNvCxnSpPr>
          <p:nvPr/>
        </p:nvCxnSpPr>
        <p:spPr>
          <a:xfrm flipH="1">
            <a:off x="897197" y="3868990"/>
            <a:ext cx="3330000" cy="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églalap 61">
                <a:extLst>
                  <a:ext uri="{FF2B5EF4-FFF2-40B4-BE49-F238E27FC236}">
                    <a16:creationId xmlns:a16="http://schemas.microsoft.com/office/drawing/2014/main" id="{AB3E46CB-39B0-410E-ACC5-29891A40C930}"/>
                  </a:ext>
                </a:extLst>
              </p:cNvPr>
              <p:cNvSpPr/>
              <p:nvPr/>
            </p:nvSpPr>
            <p:spPr>
              <a:xfrm>
                <a:off x="345410" y="3692393"/>
                <a:ext cx="6286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i="1" smtClean="0">
                              <a:latin typeface="Cambria Math" panose="02040503050406030204" pitchFamily="18" charset="0"/>
                            </a:rPr>
                          </m:ctrlPr>
                        </m:sSubPr>
                        <m:e>
                          <m:r>
                            <a:rPr lang="hu-HU" b="0" i="1" smtClean="0">
                              <a:latin typeface="Cambria Math" panose="02040503050406030204" pitchFamily="18" charset="0"/>
                            </a:rPr>
                            <m:t>𝑝𝐾</m:t>
                          </m:r>
                        </m:e>
                        <m:sub>
                          <m:r>
                            <a:rPr lang="hu-HU" b="0" i="1" smtClean="0">
                              <a:latin typeface="Cambria Math" panose="02040503050406030204" pitchFamily="18" charset="0"/>
                            </a:rPr>
                            <m:t>𝑎</m:t>
                          </m:r>
                        </m:sub>
                      </m:sSub>
                    </m:oMath>
                  </m:oMathPara>
                </a14:m>
                <a:endParaRPr lang="hu-HU" dirty="0"/>
              </a:p>
            </p:txBody>
          </p:sp>
        </mc:Choice>
        <mc:Fallback xmlns="">
          <p:sp>
            <p:nvSpPr>
              <p:cNvPr id="62" name="Téglalap 61">
                <a:extLst>
                  <a:ext uri="{FF2B5EF4-FFF2-40B4-BE49-F238E27FC236}">
                    <a16:creationId xmlns:a16="http://schemas.microsoft.com/office/drawing/2014/main" id="{AB3E46CB-39B0-410E-ACC5-29891A40C930}"/>
                  </a:ext>
                </a:extLst>
              </p:cNvPr>
              <p:cNvSpPr>
                <a:spLocks noRot="1" noChangeAspect="1" noMove="1" noResize="1" noEditPoints="1" noAdjustHandles="1" noChangeArrowheads="1" noChangeShapeType="1" noTextEdit="1"/>
              </p:cNvSpPr>
              <p:nvPr/>
            </p:nvSpPr>
            <p:spPr>
              <a:xfrm>
                <a:off x="345410" y="3692393"/>
                <a:ext cx="628698" cy="369332"/>
              </a:xfrm>
              <a:prstGeom prst="rect">
                <a:avLst/>
              </a:prstGeom>
              <a:blipFill>
                <a:blip r:embed="rId5"/>
                <a:stretch>
                  <a:fillRect b="-13333"/>
                </a:stretch>
              </a:blipFill>
            </p:spPr>
            <p:txBody>
              <a:bodyPr/>
              <a:lstStyle/>
              <a:p>
                <a:r>
                  <a:rPr lang="en-US">
                    <a:noFill/>
                  </a:rPr>
                  <a:t> </a:t>
                </a:r>
              </a:p>
            </p:txBody>
          </p:sp>
        </mc:Fallback>
      </mc:AlternateContent>
      <p:sp>
        <p:nvSpPr>
          <p:cNvPr id="3" name="Szövegdoboz 2">
            <a:extLst>
              <a:ext uri="{FF2B5EF4-FFF2-40B4-BE49-F238E27FC236}">
                <a16:creationId xmlns:a16="http://schemas.microsoft.com/office/drawing/2014/main" id="{E644BF02-9A19-40A3-A8E9-A86320E3DCD6}"/>
              </a:ext>
            </a:extLst>
          </p:cNvPr>
          <p:cNvSpPr txBox="1"/>
          <p:nvPr/>
        </p:nvSpPr>
        <p:spPr>
          <a:xfrm>
            <a:off x="3976254" y="5902036"/>
            <a:ext cx="481222" cy="369332"/>
          </a:xfrm>
          <a:prstGeom prst="rect">
            <a:avLst/>
          </a:prstGeom>
          <a:noFill/>
        </p:spPr>
        <p:txBody>
          <a:bodyPr wrap="none" rtlCol="0">
            <a:spAutoFit/>
          </a:bodyPr>
          <a:lstStyle/>
          <a:p>
            <a:r>
              <a:rPr lang="hu-HU" dirty="0"/>
              <a:t>1:1</a:t>
            </a:r>
          </a:p>
        </p:txBody>
      </p:sp>
      <p:sp>
        <p:nvSpPr>
          <p:cNvPr id="39"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70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500"/>
                                  </p:stCondLst>
                                  <p:childTnLst>
                                    <p:set>
                                      <p:cBhvr>
                                        <p:cTn id="37" dur="1" fill="hold">
                                          <p:stCondLst>
                                            <p:cond delay="0"/>
                                          </p:stCondLst>
                                        </p:cTn>
                                        <p:tgtEl>
                                          <p:spTgt spid="3"/>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500"/>
                                  </p:stCondLst>
                                  <p:childTnLst>
                                    <p:set>
                                      <p:cBhvr>
                                        <p:cTn id="40" dur="1" fill="hold">
                                          <p:stCondLst>
                                            <p:cond delay="0"/>
                                          </p:stCondLst>
                                        </p:cTn>
                                        <p:tgtEl>
                                          <p:spTgt spid="61"/>
                                        </p:tgtEl>
                                        <p:attrNameLst>
                                          <p:attrName>style.visibility</p:attrName>
                                        </p:attrNameLst>
                                      </p:cBhvr>
                                      <p:to>
                                        <p:strVal val="visible"/>
                                      </p:to>
                                    </p:set>
                                  </p:childTnLst>
                                </p:cTn>
                              </p:par>
                            </p:childTnLst>
                          </p:cTn>
                        </p:par>
                        <p:par>
                          <p:cTn id="41" fill="hold">
                            <p:stCondLst>
                              <p:cond delay="1500"/>
                            </p:stCondLst>
                            <p:childTnLst>
                              <p:par>
                                <p:cTn id="42" presetID="1" presetClass="entr" presetSubtype="0" fill="hold" grpId="0" nodeType="afterEffect">
                                  <p:stCondLst>
                                    <p:cond delay="500"/>
                                  </p:stCondLst>
                                  <p:childTnLst>
                                    <p:set>
                                      <p:cBhvr>
                                        <p:cTn id="43"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0547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salt solutions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297" y="1593272"/>
            <a:ext cx="11734801" cy="5002399"/>
          </a:xfrm>
        </p:spPr>
        <p:txBody>
          <a:bodyPr>
            <a:normAutofit/>
          </a:bodyPr>
          <a:lstStyle/>
          <a:p>
            <a:r>
              <a:rPr lang="en-US" dirty="0">
                <a:latin typeface="Times New Roman" panose="02020603050405020304" pitchFamily="18" charset="0"/>
                <a:cs typeface="Times New Roman" panose="02020603050405020304" pitchFamily="18" charset="0"/>
              </a:rPr>
              <a:t>Based on the previously learned acid-base theories,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would expect that the solution of salts resulting from the reaction of chemically equivalent amounts of acid and base would be neutral, i.e. around pH=7</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Is that really the case? Have a look at this video:</a:t>
            </a:r>
            <a:endParaRPr lang="hu-HU" dirty="0">
              <a:latin typeface="Times New Roman" panose="02020603050405020304" pitchFamily="18" charset="0"/>
              <a:cs typeface="Times New Roman" panose="02020603050405020304" pitchFamily="18" charset="0"/>
            </a:endParaRPr>
          </a:p>
          <a:p>
            <a:pPr>
              <a:spcBef>
                <a:spcPts val="5000"/>
              </a:spcBef>
            </a:pPr>
            <a:r>
              <a:rPr lang="hu-HU" dirty="0" smtClean="0">
                <a:latin typeface="Times New Roman" panose="02020603050405020304" pitchFamily="18" charset="0"/>
                <a:cs typeface="Times New Roman" panose="02020603050405020304" pitchFamily="18" charset="0"/>
              </a:rPr>
              <a:t>Solutions of different salts may possess different pH! Why?</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answer is easy to give with the </a:t>
            </a:r>
            <a:r>
              <a:rPr lang="en-US" dirty="0" err="1">
                <a:latin typeface="Times New Roman" panose="02020603050405020304" pitchFamily="18" charset="0"/>
                <a:cs typeface="Times New Roman" panose="02020603050405020304" pitchFamily="18" charset="0"/>
              </a:rPr>
              <a:t>Brönstedt</a:t>
            </a:r>
            <a:r>
              <a:rPr lang="en-US" dirty="0">
                <a:latin typeface="Times New Roman" panose="02020603050405020304" pitchFamily="18" charset="0"/>
                <a:cs typeface="Times New Roman" panose="02020603050405020304" pitchFamily="18" charset="0"/>
              </a:rPr>
              <a:t>-Lowry acid-base theory, with the help of proton exchange equilibria between conjugated acid-base pairs formed in </a:t>
            </a:r>
            <a:r>
              <a:rPr lang="en-US" dirty="0" smtClean="0">
                <a:latin typeface="Times New Roman" panose="02020603050405020304" pitchFamily="18" charset="0"/>
                <a:cs typeface="Times New Roman" panose="02020603050405020304" pitchFamily="18" charset="0"/>
              </a:rPr>
              <a:t>solutions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conjugate acid form of a strong base is a weak acid, and the conjugate base form of a strong acid is a weak base and vice </a:t>
            </a:r>
            <a:r>
              <a:rPr lang="en-US" dirty="0" smtClean="0">
                <a:latin typeface="Times New Roman" panose="02020603050405020304" pitchFamily="18" charset="0"/>
                <a:cs typeface="Times New Roman" panose="02020603050405020304" pitchFamily="18" charset="0"/>
              </a:rPr>
              <a:t>versa</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495C4CC8-3191-4185-B883-CFEE2CB568C7}"/>
              </a:ext>
            </a:extLst>
          </p:cNvPr>
          <p:cNvSpPr txBox="1"/>
          <p:nvPr/>
        </p:nvSpPr>
        <p:spPr>
          <a:xfrm>
            <a:off x="2490411" y="3371652"/>
            <a:ext cx="5364161" cy="400110"/>
          </a:xfrm>
          <a:prstGeom prst="rect">
            <a:avLst/>
          </a:prstGeom>
          <a:noFill/>
        </p:spPr>
        <p:txBody>
          <a:bodyPr wrap="none" rtlCol="0">
            <a:spAutoFit/>
          </a:bodyPr>
          <a:lstStyle/>
          <a:p>
            <a:pPr algn="ctr"/>
            <a:r>
              <a:rPr lang="hu-HU" sz="2000" dirty="0">
                <a:hlinkClick r:id="rId3"/>
              </a:rPr>
              <a:t>https://www.youtube.com/watch?v=-</a:t>
            </a:r>
            <a:r>
              <a:rPr lang="hu-HU" sz="2000" dirty="0" smtClean="0">
                <a:hlinkClick r:id="rId3"/>
              </a:rPr>
              <a:t>vIwTn7LZiM</a:t>
            </a:r>
            <a:endParaRPr lang="hu-HU" sz="2000" dirty="0"/>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B932CD26-F69D-43BB-81A5-6B93824FF786}"/>
                  </a:ext>
                </a:extLst>
              </p:cNvPr>
              <p:cNvSpPr txBox="1"/>
              <p:nvPr/>
            </p:nvSpPr>
            <p:spPr>
              <a:xfrm>
                <a:off x="4373154" y="5201589"/>
                <a:ext cx="50834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𝑎𝑐𝑖𝑑</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𝑏𝑎𝑠𝑒</m:t>
                          </m:r>
                        </m:e>
                        <m:sub>
                          <m:r>
                            <a:rPr lang="hu-HU" sz="2800" b="0" i="1" smtClean="0">
                              <a:latin typeface="Cambria Math" panose="02040503050406030204" pitchFamily="18" charset="0"/>
                            </a:rPr>
                            <m:t>2</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𝑏𝑎𝑠𝑒</m:t>
                          </m:r>
                        </m:e>
                        <m:sub>
                          <m:r>
                            <a:rPr lang="hu-HU" sz="2800" b="0" i="1" smtClean="0">
                              <a:latin typeface="Cambria Math" panose="02040503050406030204" pitchFamily="18" charset="0"/>
                              <a:ea typeface="Cambria Math" panose="02040503050406030204" pitchFamily="18" charset="0"/>
                            </a:rPr>
                            <m:t>1</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𝑎𝑐𝑖𝑑</m:t>
                          </m:r>
                        </m:e>
                        <m:sub>
                          <m:r>
                            <a:rPr lang="hu-HU" sz="2800" b="0" i="1" smtClean="0">
                              <a:latin typeface="Cambria Math" panose="02040503050406030204" pitchFamily="18" charset="0"/>
                              <a:ea typeface="Cambria Math" panose="02040503050406030204" pitchFamily="18" charset="0"/>
                            </a:rPr>
                            <m:t>2</m:t>
                          </m:r>
                        </m:sub>
                      </m:sSub>
                    </m:oMath>
                  </m:oMathPara>
                </a14:m>
                <a:endParaRPr lang="hu-HU" sz="2800" dirty="0"/>
              </a:p>
            </p:txBody>
          </p:sp>
        </mc:Choice>
        <mc:Fallback xmlns="">
          <p:sp>
            <p:nvSpPr>
              <p:cNvPr id="5" name="Szövegdoboz 4">
                <a:extLst>
                  <a:ext uri="{FF2B5EF4-FFF2-40B4-BE49-F238E27FC236}">
                    <a16:creationId xmlns:a16="http://schemas.microsoft.com/office/drawing/2014/main" id="{B932CD26-F69D-43BB-81A5-6B93824FF786}"/>
                  </a:ext>
                </a:extLst>
              </p:cNvPr>
              <p:cNvSpPr txBox="1">
                <a:spLocks noRot="1" noChangeAspect="1" noMove="1" noResize="1" noEditPoints="1" noAdjustHandles="1" noChangeArrowheads="1" noChangeShapeType="1" noTextEdit="1"/>
              </p:cNvSpPr>
              <p:nvPr/>
            </p:nvSpPr>
            <p:spPr>
              <a:xfrm>
                <a:off x="4373154" y="5201589"/>
                <a:ext cx="5083443" cy="4308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3270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297" y="1593272"/>
            <a:ext cx="11734801" cy="5032379"/>
          </a:xfrm>
        </p:spPr>
        <p:txBody>
          <a:bodyPr>
            <a:normAutofit/>
          </a:bodyPr>
          <a:lstStyle/>
          <a:p>
            <a:r>
              <a:rPr lang="hu-HU" dirty="0" smtClean="0">
                <a:latin typeface="Times New Roman" panose="02020603050405020304" pitchFamily="18" charset="0"/>
                <a:cs typeface="Times New Roman" panose="02020603050405020304" pitchFamily="18" charset="0"/>
              </a:rPr>
              <a:t>In the movie, salts can be classified in 2 groups by the pH of their solution:</a:t>
            </a:r>
            <a:endParaRPr lang="hu-HU"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made the solution alkaline - dark green and </a:t>
            </a:r>
            <a:r>
              <a:rPr lang="en-US" dirty="0" smtClean="0">
                <a:latin typeface="Times New Roman" panose="02020603050405020304" pitchFamily="18" charset="0"/>
                <a:cs typeface="Times New Roman" panose="02020603050405020304" pitchFamily="18" charset="0"/>
              </a:rPr>
              <a:t>blue</a:t>
            </a:r>
            <a:endParaRPr lang="hu-HU" dirty="0" smtClean="0">
              <a:latin typeface="Times New Roman" panose="02020603050405020304" pitchFamily="18" charset="0"/>
              <a:cs typeface="Times New Roman" panose="02020603050405020304" pitchFamily="18" charset="0"/>
            </a:endParaRPr>
          </a:p>
          <a:p>
            <a:pPr lvl="2">
              <a:buFont typeface="Wingdings" panose="05000000000000000000" pitchFamily="2" charset="2"/>
              <a:buChar char="ü"/>
            </a:pPr>
            <a:r>
              <a:rPr lang="hu-HU" dirty="0" smtClean="0">
                <a:latin typeface="Times New Roman" panose="02020603050405020304" pitchFamily="18" charset="0"/>
                <a:cs typeface="Times New Roman" panose="02020603050405020304" pitchFamily="18" charset="0"/>
              </a:rPr>
              <a:t>K</a:t>
            </a:r>
            <a:r>
              <a:rPr lang="hu-HU" baseline="-25000" dirty="0" smtClean="0">
                <a:latin typeface="Times New Roman" panose="02020603050405020304" pitchFamily="18" charset="0"/>
                <a:cs typeface="Times New Roman" panose="02020603050405020304" pitchFamily="18" charset="0"/>
              </a:rPr>
              <a:t>2</a:t>
            </a:r>
            <a:r>
              <a:rPr lang="hu-HU" dirty="0" smtClean="0">
                <a:latin typeface="Times New Roman" panose="02020603050405020304" pitchFamily="18" charset="0"/>
                <a:cs typeface="Times New Roman" panose="02020603050405020304" pitchFamily="18" charset="0"/>
              </a:rPr>
              <a:t>CO</a:t>
            </a:r>
            <a:r>
              <a:rPr lang="hu-HU" baseline="-25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NaHCO</a:t>
            </a:r>
            <a:r>
              <a:rPr lang="hu-HU" baseline="-25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Na</a:t>
            </a:r>
            <a:r>
              <a:rPr lang="hu-HU" baseline="-25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PO</a:t>
            </a:r>
            <a:r>
              <a:rPr lang="hu-HU" baseline="-25000" dirty="0" smtClean="0">
                <a:latin typeface="Times New Roman" panose="02020603050405020304" pitchFamily="18" charset="0"/>
                <a:cs typeface="Times New Roman" panose="02020603050405020304" pitchFamily="18" charset="0"/>
              </a:rPr>
              <a:t>4</a:t>
            </a:r>
            <a:r>
              <a:rPr lang="hu-HU" dirty="0" smtClean="0">
                <a:latin typeface="Times New Roman" panose="02020603050405020304" pitchFamily="18" charset="0"/>
                <a:cs typeface="Times New Roman" panose="02020603050405020304" pitchFamily="18" charset="0"/>
              </a:rPr>
              <a:t>, Na</a:t>
            </a:r>
            <a:r>
              <a:rPr lang="hu-HU" baseline="-25000" dirty="0" smtClean="0">
                <a:latin typeface="Times New Roman" panose="02020603050405020304" pitchFamily="18" charset="0"/>
                <a:cs typeface="Times New Roman" panose="02020603050405020304" pitchFamily="18" charset="0"/>
              </a:rPr>
              <a:t>2</a:t>
            </a:r>
            <a:r>
              <a:rPr lang="hu-HU" dirty="0" smtClean="0">
                <a:latin typeface="Times New Roman" panose="02020603050405020304" pitchFamily="18" charset="0"/>
                <a:cs typeface="Times New Roman" panose="02020603050405020304" pitchFamily="18" charset="0"/>
              </a:rPr>
              <a:t>HPO</a:t>
            </a:r>
            <a:r>
              <a:rPr lang="hu-HU" baseline="-25000" dirty="0" smtClean="0">
                <a:latin typeface="Times New Roman" panose="02020603050405020304" pitchFamily="18" charset="0"/>
                <a:cs typeface="Times New Roman" panose="02020603050405020304" pitchFamily="18" charset="0"/>
              </a:rPr>
              <a:t>4</a:t>
            </a:r>
          </a:p>
          <a:p>
            <a:pPr lvl="1">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made the solution acidic - red and yellow shades</a:t>
            </a:r>
            <a:endParaRPr lang="hu-HU"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ü"/>
            </a:pPr>
            <a:r>
              <a:rPr lang="hu-HU" dirty="0">
                <a:latin typeface="Times New Roman" panose="02020603050405020304" pitchFamily="18" charset="0"/>
                <a:cs typeface="Times New Roman" panose="02020603050405020304" pitchFamily="18" charset="0"/>
              </a:rPr>
              <a:t>AlCl</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NH</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Cl, NaH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PO</a:t>
            </a:r>
            <a:r>
              <a:rPr lang="hu-HU" baseline="-25000" dirty="0">
                <a:latin typeface="Times New Roman" panose="02020603050405020304" pitchFamily="18" charset="0"/>
                <a:cs typeface="Times New Roman" panose="02020603050405020304" pitchFamily="18" charset="0"/>
              </a:rPr>
              <a:t>4</a:t>
            </a:r>
          </a:p>
          <a:p>
            <a:r>
              <a:rPr lang="en-US" dirty="0">
                <a:latin typeface="Times New Roman" panose="02020603050405020304" pitchFamily="18" charset="0"/>
                <a:cs typeface="Times New Roman" panose="02020603050405020304" pitchFamily="18" charset="0"/>
              </a:rPr>
              <a:t>There were no salts on the film that did not change the pH of distilled water, but there are</a:t>
            </a:r>
            <a:r>
              <a:rPr lang="hu-HU" dirty="0" smtClean="0">
                <a:latin typeface="Times New Roman" panose="02020603050405020304" pitchFamily="18" charset="0"/>
                <a:cs typeface="Times New Roman" panose="02020603050405020304" pitchFamily="18" charset="0"/>
              </a:rPr>
              <a:t>. Look at the next video:</a:t>
            </a:r>
            <a:endParaRPr lang="hu-HU" dirty="0">
              <a:latin typeface="Times New Roman" panose="02020603050405020304" pitchFamily="18" charset="0"/>
              <a:cs typeface="Times New Roman" panose="02020603050405020304" pitchFamily="18" charset="0"/>
            </a:endParaRPr>
          </a:p>
          <a:p>
            <a:pPr lvl="1">
              <a:spcBef>
                <a:spcPts val="5000"/>
              </a:spcBef>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do not change the pH of the solution – the light green color remains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2">
              <a:spcBef>
                <a:spcPts val="1000"/>
              </a:spcBef>
              <a:buFont typeface="Wingdings" panose="05000000000000000000" pitchFamily="2" charset="2"/>
              <a:buChar char="ü"/>
            </a:pPr>
            <a:r>
              <a:rPr lang="hu-HU" dirty="0">
                <a:latin typeface="Times New Roman" panose="02020603050405020304" pitchFamily="18" charset="0"/>
                <a:cs typeface="Times New Roman" panose="02020603050405020304" pitchFamily="18" charset="0"/>
              </a:rPr>
              <a:t> NaCl, KCl, </a:t>
            </a:r>
            <a:r>
              <a:rPr lang="hu-HU" dirty="0" smtClean="0">
                <a:latin typeface="Times New Roman" panose="02020603050405020304" pitchFamily="18" charset="0"/>
                <a:cs typeface="Times New Roman" panose="02020603050405020304" pitchFamily="18" charset="0"/>
              </a:rPr>
              <a:t>etc.</a:t>
            </a:r>
            <a:endParaRPr lang="hu-HU"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Let</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us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examine what ions are found in the aqueous solution of each salt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495C4CC8-3191-4185-B883-CFEE2CB568C7}"/>
              </a:ext>
            </a:extLst>
          </p:cNvPr>
          <p:cNvSpPr txBox="1"/>
          <p:nvPr/>
        </p:nvSpPr>
        <p:spPr>
          <a:xfrm>
            <a:off x="2608289" y="4407109"/>
            <a:ext cx="5521961" cy="400110"/>
          </a:xfrm>
          <a:prstGeom prst="rect">
            <a:avLst/>
          </a:prstGeom>
          <a:noFill/>
        </p:spPr>
        <p:txBody>
          <a:bodyPr wrap="none" rtlCol="0">
            <a:spAutoFit/>
          </a:bodyPr>
          <a:lstStyle/>
          <a:p>
            <a:r>
              <a:rPr lang="hu-HU" sz="2000" dirty="0">
                <a:hlinkClick r:id="rId3"/>
              </a:rPr>
              <a:t>https://www.youtube.com/watch?v=VfPMEs1nxgY</a:t>
            </a:r>
            <a:r>
              <a:rPr lang="hu-HU" sz="2000" dirty="0"/>
              <a:t> </a:t>
            </a:r>
          </a:p>
        </p:txBody>
      </p:sp>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20547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salt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56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2"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297" y="1593273"/>
            <a:ext cx="11734801" cy="2394111"/>
          </a:xfrm>
        </p:spPr>
        <p:txBody>
          <a:bodyPr>
            <a:normAutofit/>
          </a:bodyPr>
          <a:lstStyle/>
          <a:p>
            <a:r>
              <a:rPr lang="en-US" dirty="0">
                <a:latin typeface="Times New Roman" panose="02020603050405020304" pitchFamily="18" charset="0"/>
                <a:cs typeface="Times New Roman" panose="02020603050405020304" pitchFamily="18" charset="0"/>
              </a:rPr>
              <a:t>In the case of salts that make the solution alkaline, the anion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a weak acid, which is expected to be a strong base, and the cation of a strong base, which is expected to be a weak acid, are </a:t>
            </a:r>
            <a:r>
              <a:rPr lang="en-US" dirty="0" smtClean="0">
                <a:latin typeface="Times New Roman" panose="02020603050405020304" pitchFamily="18" charset="0"/>
                <a:cs typeface="Times New Roman" panose="02020603050405020304" pitchFamily="18" charset="0"/>
              </a:rPr>
              <a:t>present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weak acid cannot act on water, it cannot protonate </a:t>
            </a:r>
            <a:r>
              <a:rPr lang="en-US" dirty="0" smtClean="0">
                <a:latin typeface="Times New Roman" panose="02020603050405020304" pitchFamily="18" charset="0"/>
                <a:cs typeface="Times New Roman" panose="02020603050405020304" pitchFamily="18" charset="0"/>
              </a:rPr>
              <a:t>it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strong base, on the other hand, can take a proton from </a:t>
            </a:r>
            <a:r>
              <a:rPr lang="hu-HU"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water</a:t>
            </a:r>
            <a:r>
              <a:rPr lang="hu-HU" dirty="0" smtClean="0">
                <a:latin typeface="Times New Roman" panose="02020603050405020304" pitchFamily="18" charset="0"/>
                <a:cs typeface="Times New Roman" panose="02020603050405020304" pitchFamily="18" charset="0"/>
              </a:rPr>
              <a:t> molecule. </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B6058C4-DD81-4523-8AB4-62AC211EB4A4}"/>
                  </a:ext>
                </a:extLst>
              </p:cNvPr>
              <p:cNvSpPr txBox="1"/>
              <p:nvPr/>
            </p:nvSpPr>
            <p:spPr>
              <a:xfrm>
                <a:off x="3072981" y="3987385"/>
                <a:ext cx="6065122" cy="5137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𝐶𝑂</m:t>
                          </m:r>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2−</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i="1">
                              <a:latin typeface="Cambria Math" panose="02040503050406030204" pitchFamily="18" charset="0"/>
                            </a:rPr>
                          </m:ctrlPr>
                        </m:sSubSupPr>
                        <m:e>
                          <m:r>
                            <a:rPr lang="hu-HU" sz="2800" b="0" i="1" smtClean="0">
                              <a:latin typeface="Cambria Math" panose="02040503050406030204" pitchFamily="18" charset="0"/>
                            </a:rPr>
                            <m:t>𝐻</m:t>
                          </m:r>
                          <m:r>
                            <a:rPr lang="hu-HU" sz="2800" i="1">
                              <a:latin typeface="Cambria Math" panose="02040503050406030204" pitchFamily="18" charset="0"/>
                            </a:rPr>
                            <m:t>𝐶𝑂</m:t>
                          </m:r>
                        </m:e>
                        <m:sub>
                          <m:r>
                            <a:rPr lang="hu-HU" sz="2800" i="1">
                              <a:latin typeface="Cambria Math" panose="02040503050406030204" pitchFamily="18" charset="0"/>
                            </a:rPr>
                            <m:t>3(</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m:t>
                          </m:r>
                        </m:sup>
                      </m:sSubSup>
                      <m:r>
                        <a:rPr lang="hu-HU" sz="2800" b="0" i="1" smtClean="0">
                          <a:latin typeface="Cambria Math" panose="02040503050406030204" pitchFamily="18" charset="0"/>
                        </a:rPr>
                        <m:t>+ </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oMath>
                  </m:oMathPara>
                </a14:m>
                <a:endParaRPr lang="hu-HU" sz="2800" dirty="0"/>
              </a:p>
            </p:txBody>
          </p:sp>
        </mc:Choice>
        <mc:Fallback xmlns="">
          <p:sp>
            <p:nvSpPr>
              <p:cNvPr id="5" name="Szövegdoboz 4">
                <a:extLst>
                  <a:ext uri="{FF2B5EF4-FFF2-40B4-BE49-F238E27FC236}">
                    <a16:creationId xmlns:a16="http://schemas.microsoft.com/office/drawing/2014/main" id="{1B6058C4-DD81-4523-8AB4-62AC211EB4A4}"/>
                  </a:ext>
                </a:extLst>
              </p:cNvPr>
              <p:cNvSpPr txBox="1">
                <a:spLocks noRot="1" noChangeAspect="1" noMove="1" noResize="1" noEditPoints="1" noAdjustHandles="1" noChangeArrowheads="1" noChangeShapeType="1" noTextEdit="1"/>
              </p:cNvSpPr>
              <p:nvPr/>
            </p:nvSpPr>
            <p:spPr>
              <a:xfrm>
                <a:off x="3072981" y="3987385"/>
                <a:ext cx="6065122" cy="513730"/>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B7E27656-A058-4329-A795-8C0E55144A54}"/>
                  </a:ext>
                </a:extLst>
              </p:cNvPr>
              <p:cNvSpPr txBox="1"/>
              <p:nvPr/>
            </p:nvSpPr>
            <p:spPr>
              <a:xfrm>
                <a:off x="2850623" y="4619471"/>
                <a:ext cx="6506205" cy="5518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𝐻𝐶𝑂</m:t>
                          </m:r>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i="1">
                              <a:latin typeface="Cambria Math" panose="02040503050406030204" pitchFamily="18" charset="0"/>
                            </a:rPr>
                          </m:ctrlPr>
                        </m:sSubSup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r>
                            <a:rPr lang="hu-HU" sz="2800" i="1">
                              <a:latin typeface="Cambria Math" panose="02040503050406030204" pitchFamily="18" charset="0"/>
                            </a:rPr>
                            <m:t>𝐶𝑂</m:t>
                          </m:r>
                        </m:e>
                        <m:sub>
                          <m:r>
                            <a:rPr lang="hu-HU" sz="2800" i="1">
                              <a:latin typeface="Cambria Math" panose="02040503050406030204" pitchFamily="18" charset="0"/>
                            </a:rPr>
                            <m:t>3(</m:t>
                          </m:r>
                          <m:r>
                            <a:rPr lang="hu-HU" sz="2800" i="1">
                              <a:latin typeface="Cambria Math" panose="02040503050406030204" pitchFamily="18" charset="0"/>
                            </a:rPr>
                            <m:t>𝑎𝑞</m:t>
                          </m:r>
                          <m:r>
                            <a:rPr lang="hu-HU" sz="2800" i="1">
                              <a:latin typeface="Cambria Math" panose="02040503050406030204" pitchFamily="18" charset="0"/>
                            </a:rPr>
                            <m:t>)</m:t>
                          </m:r>
                        </m:sub>
                        <m:sup/>
                      </m:sSubSup>
                      <m:r>
                        <a:rPr lang="hu-HU" sz="2800" b="0" i="1" smtClean="0">
                          <a:latin typeface="Cambria Math" panose="02040503050406030204" pitchFamily="18" charset="0"/>
                        </a:rPr>
                        <m:t>+ </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oMath>
                  </m:oMathPara>
                </a14:m>
                <a:endParaRPr lang="hu-HU" sz="2800" dirty="0"/>
              </a:p>
            </p:txBody>
          </p:sp>
        </mc:Choice>
        <mc:Fallback xmlns="">
          <p:sp>
            <p:nvSpPr>
              <p:cNvPr id="6" name="Szövegdoboz 5">
                <a:extLst>
                  <a:ext uri="{FF2B5EF4-FFF2-40B4-BE49-F238E27FC236}">
                    <a16:creationId xmlns:a16="http://schemas.microsoft.com/office/drawing/2014/main" id="{B7E27656-A058-4329-A795-8C0E55144A54}"/>
                  </a:ext>
                </a:extLst>
              </p:cNvPr>
              <p:cNvSpPr txBox="1">
                <a:spLocks noRot="1" noChangeAspect="1" noMove="1" noResize="1" noEditPoints="1" noAdjustHandles="1" noChangeArrowheads="1" noChangeShapeType="1" noTextEdit="1"/>
              </p:cNvSpPr>
              <p:nvPr/>
            </p:nvSpPr>
            <p:spPr>
              <a:xfrm>
                <a:off x="2850623" y="4619471"/>
                <a:ext cx="6506205" cy="551882"/>
              </a:xfrm>
              <a:prstGeom prst="rect">
                <a:avLst/>
              </a:prstGeom>
              <a:blipFill>
                <a:blip r:embed="rId4"/>
                <a:stretch>
                  <a:fillRect b="-111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26F405B1-DD1D-49CB-B87C-96A290AD3F5F}"/>
                  </a:ext>
                </a:extLst>
              </p:cNvPr>
              <p:cNvSpPr txBox="1"/>
              <p:nvPr/>
            </p:nvSpPr>
            <p:spPr>
              <a:xfrm>
                <a:off x="3060488" y="5294029"/>
                <a:ext cx="6091475"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𝑃𝑂</m:t>
                          </m:r>
                        </m:e>
                        <m:sub>
                          <m:r>
                            <a:rPr lang="hu-HU" sz="2800" b="0" i="1" smtClean="0">
                              <a:latin typeface="Cambria Math" panose="02040503050406030204" pitchFamily="18" charset="0"/>
                            </a:rPr>
                            <m:t>4(</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3−</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i="1">
                              <a:latin typeface="Cambria Math" panose="02040503050406030204" pitchFamily="18" charset="0"/>
                            </a:rPr>
                          </m:ctrlPr>
                        </m:sSubSupPr>
                        <m:e>
                          <m:r>
                            <a:rPr lang="hu-HU" sz="2800" b="0" i="1" smtClean="0">
                              <a:latin typeface="Cambria Math" panose="02040503050406030204" pitchFamily="18" charset="0"/>
                            </a:rPr>
                            <m:t>𝐻𝑃</m:t>
                          </m:r>
                          <m:r>
                            <a:rPr lang="hu-HU" sz="2800" i="1">
                              <a:latin typeface="Cambria Math" panose="02040503050406030204" pitchFamily="18" charset="0"/>
                            </a:rPr>
                            <m:t>𝑂</m:t>
                          </m:r>
                        </m:e>
                        <m:sub>
                          <m:r>
                            <a:rPr lang="hu-HU" sz="2800" b="0" i="1" smtClean="0">
                              <a:latin typeface="Cambria Math" panose="02040503050406030204" pitchFamily="18" charset="0"/>
                            </a:rPr>
                            <m:t>4</m:t>
                          </m:r>
                          <m:r>
                            <a:rPr lang="hu-HU" sz="2800" i="1">
                              <a:latin typeface="Cambria Math" panose="02040503050406030204" pitchFamily="18" charset="0"/>
                            </a:rPr>
                            <m:t>(</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b="0" i="1" smtClean="0">
                              <a:latin typeface="Cambria Math" panose="02040503050406030204" pitchFamily="18" charset="0"/>
                            </a:rPr>
                            <m:t>2</m:t>
                          </m:r>
                          <m:r>
                            <a:rPr lang="hu-HU" sz="2800" i="1">
                              <a:latin typeface="Cambria Math" panose="02040503050406030204" pitchFamily="18" charset="0"/>
                            </a:rPr>
                            <m:t>−</m:t>
                          </m:r>
                        </m:sup>
                      </m:sSubSup>
                      <m:r>
                        <a:rPr lang="hu-HU" sz="2800" b="0" i="1" smtClean="0">
                          <a:latin typeface="Cambria Math" panose="02040503050406030204" pitchFamily="18" charset="0"/>
                        </a:rPr>
                        <m:t>+ </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oMath>
                  </m:oMathPara>
                </a14:m>
                <a:endParaRPr lang="hu-HU" sz="2800" dirty="0"/>
              </a:p>
            </p:txBody>
          </p:sp>
        </mc:Choice>
        <mc:Fallback xmlns="">
          <p:sp>
            <p:nvSpPr>
              <p:cNvPr id="7" name="Szövegdoboz 6">
                <a:extLst>
                  <a:ext uri="{FF2B5EF4-FFF2-40B4-BE49-F238E27FC236}">
                    <a16:creationId xmlns:a16="http://schemas.microsoft.com/office/drawing/2014/main" id="{26F405B1-DD1D-49CB-B87C-96A290AD3F5F}"/>
                  </a:ext>
                </a:extLst>
              </p:cNvPr>
              <p:cNvSpPr txBox="1">
                <a:spLocks noRot="1" noChangeAspect="1" noMove="1" noResize="1" noEditPoints="1" noAdjustHandles="1" noChangeArrowheads="1" noChangeShapeType="1" noTextEdit="1"/>
              </p:cNvSpPr>
              <p:nvPr/>
            </p:nvSpPr>
            <p:spPr>
              <a:xfrm>
                <a:off x="3060488" y="5294029"/>
                <a:ext cx="6091475" cy="51591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3C15ACDA-4F4D-49A3-867E-4CB6EADBD9B0}"/>
                  </a:ext>
                </a:extLst>
              </p:cNvPr>
              <p:cNvSpPr txBox="1"/>
              <p:nvPr/>
            </p:nvSpPr>
            <p:spPr>
              <a:xfrm>
                <a:off x="2778171" y="5975970"/>
                <a:ext cx="6669711" cy="5137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𝐻𝑃𝑂</m:t>
                          </m:r>
                        </m:e>
                        <m:sub>
                          <m:r>
                            <a:rPr lang="hu-HU" sz="2800" b="0" i="1" smtClean="0">
                              <a:latin typeface="Cambria Math" panose="02040503050406030204" pitchFamily="18" charset="0"/>
                            </a:rPr>
                            <m:t>4(</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2−</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2</m:t>
                          </m:r>
                        </m:sub>
                      </m:sSub>
                      <m:sSubSup>
                        <m:sSubSupPr>
                          <m:ctrlPr>
                            <a:rPr lang="hu-HU" sz="2800" i="1">
                              <a:latin typeface="Cambria Math" panose="02040503050406030204" pitchFamily="18" charset="0"/>
                            </a:rPr>
                          </m:ctrlPr>
                        </m:sSubSupPr>
                        <m:e>
                          <m:r>
                            <a:rPr lang="hu-HU" sz="2800" b="0" i="1" smtClean="0">
                              <a:latin typeface="Cambria Math" panose="02040503050406030204" pitchFamily="18" charset="0"/>
                            </a:rPr>
                            <m:t>𝑃</m:t>
                          </m:r>
                          <m:r>
                            <a:rPr lang="hu-HU" sz="2800" i="1">
                              <a:latin typeface="Cambria Math" panose="02040503050406030204" pitchFamily="18" charset="0"/>
                            </a:rPr>
                            <m:t>𝑂</m:t>
                          </m:r>
                        </m:e>
                        <m:sub>
                          <m:r>
                            <a:rPr lang="hu-HU" sz="2800" b="0" i="1" smtClean="0">
                              <a:latin typeface="Cambria Math" panose="02040503050406030204" pitchFamily="18" charset="0"/>
                            </a:rPr>
                            <m:t>4</m:t>
                          </m:r>
                          <m:r>
                            <a:rPr lang="hu-HU" sz="2800" i="1">
                              <a:latin typeface="Cambria Math" panose="02040503050406030204" pitchFamily="18" charset="0"/>
                            </a:rPr>
                            <m:t>(</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m:t>
                          </m:r>
                        </m:sup>
                      </m:sSubSup>
                      <m:r>
                        <a:rPr lang="hu-HU" sz="2800" b="0" i="1" smtClean="0">
                          <a:latin typeface="Cambria Math" panose="02040503050406030204" pitchFamily="18" charset="0"/>
                        </a:rPr>
                        <m:t>+ </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oMath>
                  </m:oMathPara>
                </a14:m>
                <a:endParaRPr lang="hu-HU" sz="2800" dirty="0"/>
              </a:p>
            </p:txBody>
          </p:sp>
        </mc:Choice>
        <mc:Fallback xmlns="">
          <p:sp>
            <p:nvSpPr>
              <p:cNvPr id="9" name="Szövegdoboz 8">
                <a:extLst>
                  <a:ext uri="{FF2B5EF4-FFF2-40B4-BE49-F238E27FC236}">
                    <a16:creationId xmlns:a16="http://schemas.microsoft.com/office/drawing/2014/main" id="{3C15ACDA-4F4D-49A3-867E-4CB6EADBD9B0}"/>
                  </a:ext>
                </a:extLst>
              </p:cNvPr>
              <p:cNvSpPr txBox="1">
                <a:spLocks noRot="1" noChangeAspect="1" noMove="1" noResize="1" noEditPoints="1" noAdjustHandles="1" noChangeArrowheads="1" noChangeShapeType="1" noTextEdit="1"/>
              </p:cNvSpPr>
              <p:nvPr/>
            </p:nvSpPr>
            <p:spPr>
              <a:xfrm>
                <a:off x="2778171" y="5975970"/>
                <a:ext cx="6669711" cy="513730"/>
              </a:xfrm>
              <a:prstGeom prst="rect">
                <a:avLst/>
              </a:prstGeom>
              <a:blipFill>
                <a:blip r:embed="rId6"/>
                <a:stretch>
                  <a:fillRect/>
                </a:stretch>
              </a:blipFill>
            </p:spPr>
            <p:txBody>
              <a:bodyPr/>
              <a:lstStyle/>
              <a:p>
                <a:r>
                  <a:rPr lang="hu-HU">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20547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salt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52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10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10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100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297" y="1593273"/>
                <a:ext cx="11734801" cy="5092340"/>
              </a:xfrm>
            </p:spPr>
            <p:txBody>
              <a:bodyPr>
                <a:normAutofit/>
              </a:bodyPr>
              <a:lstStyle/>
              <a:p>
                <a:r>
                  <a:rPr lang="en-US" dirty="0">
                    <a:latin typeface="Times New Roman" panose="02020603050405020304" pitchFamily="18" charset="0"/>
                    <a:cs typeface="Times New Roman" panose="02020603050405020304" pitchFamily="18" charset="0"/>
                  </a:rPr>
                  <a:t>For most salts that make a solution acidic, the anion of a strong acid, which is expected to be a weak base, and the cation of a weak base, which is expected to be a strong acid, are </a:t>
                </a:r>
                <a:r>
                  <a:rPr lang="en-US" dirty="0" smtClean="0">
                    <a:latin typeface="Times New Roman" panose="02020603050405020304" pitchFamily="18" charset="0"/>
                    <a:cs typeface="Times New Roman" panose="02020603050405020304" pitchFamily="18" charset="0"/>
                  </a:rPr>
                  <a:t>present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weak base cannot act on water, it cannot take one of its </a:t>
                </a:r>
                <a:r>
                  <a:rPr lang="en-US" dirty="0" smtClean="0">
                    <a:latin typeface="Times New Roman" panose="02020603050405020304" pitchFamily="18" charset="0"/>
                    <a:cs typeface="Times New Roman" panose="02020603050405020304" pitchFamily="18" charset="0"/>
                  </a:rPr>
                  <a:t>protons</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strong acid, on the other hand, can protonate </a:t>
                </a:r>
                <a:r>
                  <a:rPr lang="en-US" dirty="0" smtClean="0">
                    <a:latin typeface="Times New Roman" panose="02020603050405020304" pitchFamily="18" charset="0"/>
                    <a:cs typeface="Times New Roman" panose="02020603050405020304" pitchFamily="18" charset="0"/>
                  </a:rPr>
                  <a:t>water</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pPr>
                  <a:spcBef>
                    <a:spcPts val="11000"/>
                  </a:spcBef>
                </a:pPr>
                <a:r>
                  <a:rPr lang="en-US" dirty="0">
                    <a:latin typeface="Times New Roman" panose="02020603050405020304" pitchFamily="18" charset="0"/>
                    <a:cs typeface="Times New Roman" panose="02020603050405020304" pitchFamily="18" charset="0"/>
                  </a:rPr>
                  <a:t>Phosphoric acid is considered </a:t>
                </a:r>
                <a:r>
                  <a:rPr lang="hu-HU" dirty="0" smtClean="0">
                    <a:latin typeface="Times New Roman" panose="02020603050405020304" pitchFamily="18" charset="0"/>
                    <a:cs typeface="Times New Roman" panose="02020603050405020304" pitchFamily="18" charset="0"/>
                  </a:rPr>
                  <a:t>as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weak acid, but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first dissociation </a:t>
                </a:r>
                <a:r>
                  <a:rPr lang="en-US" dirty="0" smtClean="0">
                    <a:latin typeface="Times New Roman" panose="02020603050405020304" pitchFamily="18" charset="0"/>
                    <a:cs typeface="Times New Roman" panose="02020603050405020304" pitchFamily="18" charset="0"/>
                  </a:rPr>
                  <a:t>constant</a:t>
                </a:r>
                <a:r>
                  <a:rPr lang="hu-HU" dirty="0" smtClean="0">
                    <a:latin typeface="Times New Roman" panose="02020603050405020304" pitchFamily="18" charset="0"/>
                    <a:cs typeface="Times New Roman" panose="02020603050405020304" pitchFamily="18" charset="0"/>
                  </a:rPr>
                  <a:t> is </a:t>
                </a:r>
                <a:r>
                  <a:rPr lang="hu-HU" i="1" dirty="0" smtClean="0">
                    <a:latin typeface="Times New Roman" panose="02020603050405020304" pitchFamily="18" charset="0"/>
                    <a:cs typeface="Times New Roman" panose="02020603050405020304" pitchFamily="18" charset="0"/>
                  </a:rPr>
                  <a:t>pK</a:t>
                </a:r>
                <a:r>
                  <a:rPr lang="hu-HU" i="1" baseline="-25000" dirty="0" smtClean="0">
                    <a:latin typeface="Times New Roman" panose="02020603050405020304" pitchFamily="18" charset="0"/>
                    <a:cs typeface="Times New Roman" panose="02020603050405020304" pitchFamily="18" charset="0"/>
                  </a:rPr>
                  <a:t>s1</a:t>
                </a:r>
                <a:r>
                  <a:rPr lang="hu-HU" i="1" dirty="0" smtClean="0">
                    <a:latin typeface="Times New Roman" panose="02020603050405020304" pitchFamily="18" charset="0"/>
                    <a:cs typeface="Times New Roman" panose="02020603050405020304" pitchFamily="18" charset="0"/>
                  </a:rPr>
                  <a:t>= 2.12 </a:t>
                </a:r>
                <a:r>
                  <a:rPr lang="hu-HU" dirty="0" smtClean="0">
                    <a:latin typeface="Times New Roman" panose="02020603050405020304" pitchFamily="18" charset="0"/>
                    <a:cs typeface="Times New Roman" panose="02020603050405020304" pitchFamily="18" charset="0"/>
                  </a:rPr>
                  <a:t>and hence</a:t>
                </a:r>
                <a:r>
                  <a:rPr lang="hu-HU" i="1"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water cannot protonate the </a:t>
                </a:r>
                <a14:m>
                  <m:oMath xmlns:m="http://schemas.openxmlformats.org/officeDocument/2006/math">
                    <m:sSub>
                      <m:sSubPr>
                        <m:ctrlPr>
                          <a:rPr lang="hu-HU"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𝐻</m:t>
                        </m:r>
                      </m:e>
                      <m:sub>
                        <m:r>
                          <a:rPr lang="hu-HU" i="1">
                            <a:latin typeface="Cambria Math" panose="02040503050406030204" pitchFamily="18" charset="0"/>
                            <a:ea typeface="Cambria Math" panose="02040503050406030204" pitchFamily="18" charset="0"/>
                          </a:rPr>
                          <m:t>2</m:t>
                        </m:r>
                      </m:sub>
                    </m:sSub>
                    <m:sSubSup>
                      <m:sSubSupPr>
                        <m:ctrlPr>
                          <a:rPr lang="hu-HU" i="1">
                            <a:latin typeface="Cambria Math" panose="02040503050406030204" pitchFamily="18" charset="0"/>
                          </a:rPr>
                        </m:ctrlPr>
                      </m:sSubSupPr>
                      <m:e>
                        <m:r>
                          <a:rPr lang="hu-HU" i="1">
                            <a:latin typeface="Cambria Math" panose="02040503050406030204" pitchFamily="18" charset="0"/>
                          </a:rPr>
                          <m:t>𝑃𝑂</m:t>
                        </m:r>
                      </m:e>
                      <m:sub>
                        <m:r>
                          <a:rPr lang="hu-HU" i="1">
                            <a:latin typeface="Cambria Math" panose="02040503050406030204" pitchFamily="18" charset="0"/>
                          </a:rPr>
                          <m:t>4(</m:t>
                        </m:r>
                        <m:r>
                          <a:rPr lang="hu-HU" i="1">
                            <a:latin typeface="Cambria Math" panose="02040503050406030204" pitchFamily="18" charset="0"/>
                          </a:rPr>
                          <m:t>𝑎𝑞</m:t>
                        </m:r>
                        <m:r>
                          <a:rPr lang="hu-HU" i="1">
                            <a:latin typeface="Cambria Math" panose="02040503050406030204" pitchFamily="18" charset="0"/>
                          </a:rPr>
                          <m:t>)</m:t>
                        </m:r>
                      </m:sub>
                      <m:sup>
                        <m:r>
                          <a:rPr lang="hu-HU" i="1">
                            <a:latin typeface="Cambria Math" panose="02040503050406030204" pitchFamily="18" charset="0"/>
                          </a:rPr>
                          <m:t>−</m:t>
                        </m:r>
                      </m:sup>
                    </m:sSubSup>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anion.</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35297" y="1593273"/>
                <a:ext cx="11734801" cy="5092340"/>
              </a:xfrm>
              <a:blipFill>
                <a:blip r:embed="rId3"/>
                <a:stretch>
                  <a:fillRect l="-935" t="-2033" r="-1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B6058C4-DD81-4523-8AB4-62AC211EB4A4}"/>
                  </a:ext>
                </a:extLst>
              </p:cNvPr>
              <p:cNvSpPr txBox="1"/>
              <p:nvPr/>
            </p:nvSpPr>
            <p:spPr>
              <a:xfrm>
                <a:off x="1603946" y="3942414"/>
                <a:ext cx="9069599"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d>
                            <m:dPr>
                              <m:begChr m:val="["/>
                              <m:endChr m:val="]"/>
                              <m:ctrlPr>
                                <a:rPr lang="hu-HU" sz="2800" i="1" smtClean="0">
                                  <a:latin typeface="Cambria Math" panose="02040503050406030204" pitchFamily="18" charset="0"/>
                                </a:rPr>
                              </m:ctrlPr>
                            </m:dPr>
                            <m:e>
                              <m:r>
                                <a:rPr lang="hu-HU" sz="2800" b="0" i="1" smtClean="0">
                                  <a:latin typeface="Cambria Math" panose="02040503050406030204" pitchFamily="18" charset="0"/>
                                </a:rPr>
                                <m:t>𝐴𝑙</m:t>
                              </m:r>
                              <m:sSub>
                                <m:sSubPr>
                                  <m:ctrlPr>
                                    <a:rPr lang="hu-HU" sz="2800" b="0" i="1" smtClean="0">
                                      <a:latin typeface="Cambria Math" panose="02040503050406030204" pitchFamily="18" charset="0"/>
                                    </a:rPr>
                                  </m:ctrlPr>
                                </m:sSubPr>
                                <m:e>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2</m:t>
                                          </m:r>
                                        </m:sub>
                                      </m:sSub>
                                      <m:r>
                                        <a:rPr lang="hu-HU" sz="2800" i="1">
                                          <a:latin typeface="Cambria Math" panose="02040503050406030204" pitchFamily="18" charset="0"/>
                                        </a:rPr>
                                        <m:t>𝑂</m:t>
                                      </m:r>
                                    </m:e>
                                  </m:d>
                                </m:e>
                                <m:sub>
                                  <m:r>
                                    <a:rPr lang="hu-HU" sz="2800" b="0" i="1" smtClean="0">
                                      <a:latin typeface="Cambria Math" panose="02040503050406030204" pitchFamily="18" charset="0"/>
                                    </a:rPr>
                                    <m:t>6</m:t>
                                  </m:r>
                                </m:sub>
                              </m:sSub>
                            </m:e>
                          </m:d>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3+</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i="1">
                              <a:latin typeface="Cambria Math" panose="02040503050406030204" pitchFamily="18" charset="0"/>
                            </a:rPr>
                          </m:ctrlPr>
                        </m:sSubSupPr>
                        <m:e>
                          <m:d>
                            <m:dPr>
                              <m:begChr m:val="["/>
                              <m:endChr m:val="]"/>
                              <m:ctrlPr>
                                <a:rPr lang="hu-HU" sz="2800" i="1">
                                  <a:latin typeface="Cambria Math" panose="02040503050406030204" pitchFamily="18" charset="0"/>
                                </a:rPr>
                              </m:ctrlPr>
                            </m:dPr>
                            <m:e>
                              <m:r>
                                <a:rPr lang="hu-HU" sz="2800" i="1">
                                  <a:latin typeface="Cambria Math" panose="02040503050406030204" pitchFamily="18" charset="0"/>
                                </a:rPr>
                                <m:t>𝐴𝑙</m:t>
                              </m:r>
                              <m:sSub>
                                <m:sSubPr>
                                  <m:ctrlPr>
                                    <a:rPr lang="hu-HU" sz="2800" i="1">
                                      <a:latin typeface="Cambria Math" panose="02040503050406030204" pitchFamily="18" charset="0"/>
                                    </a:rPr>
                                  </m:ctrlPr>
                                </m:sSubPr>
                                <m:e>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2</m:t>
                                          </m:r>
                                        </m:sub>
                                      </m:sSub>
                                      <m:r>
                                        <a:rPr lang="hu-HU" sz="2800" i="1">
                                          <a:latin typeface="Cambria Math" panose="02040503050406030204" pitchFamily="18" charset="0"/>
                                        </a:rPr>
                                        <m:t>𝑂</m:t>
                                      </m:r>
                                    </m:e>
                                  </m:d>
                                </m:e>
                                <m:sub>
                                  <m:r>
                                    <a:rPr lang="hu-HU" sz="2800" b="0" i="1" smtClean="0">
                                      <a:latin typeface="Cambria Math" panose="02040503050406030204" pitchFamily="18" charset="0"/>
                                    </a:rPr>
                                    <m:t>5</m:t>
                                  </m:r>
                                </m:sub>
                              </m:sSub>
                              <m:d>
                                <m:dPr>
                                  <m:ctrlPr>
                                    <a:rPr lang="hu-HU" sz="2800" b="0" i="1" smtClean="0">
                                      <a:latin typeface="Cambria Math" panose="02040503050406030204" pitchFamily="18" charset="0"/>
                                    </a:rPr>
                                  </m:ctrlPr>
                                </m:dPr>
                                <m:e>
                                  <m:r>
                                    <a:rPr lang="hu-HU" sz="2800" i="1">
                                      <a:latin typeface="Cambria Math" panose="02040503050406030204" pitchFamily="18" charset="0"/>
                                    </a:rPr>
                                    <m:t>𝑂𝐻</m:t>
                                  </m:r>
                                </m:e>
                              </m:d>
                            </m:e>
                          </m:d>
                        </m:e>
                        <m:sub>
                          <m:r>
                            <a:rPr lang="hu-HU" sz="2800" i="1">
                              <a:latin typeface="Cambria Math" panose="02040503050406030204" pitchFamily="18" charset="0"/>
                            </a:rPr>
                            <m:t>(</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b="0" i="1" smtClean="0">
                              <a:latin typeface="Cambria Math" panose="02040503050406030204" pitchFamily="18" charset="0"/>
                            </a:rPr>
                            <m:t>2</m:t>
                          </m:r>
                          <m:r>
                            <a:rPr lang="hu-HU" sz="2800" i="1">
                              <a:latin typeface="Cambria Math" panose="02040503050406030204" pitchFamily="18" charset="0"/>
                            </a:rPr>
                            <m:t>+</m:t>
                          </m:r>
                        </m:sup>
                      </m:sSubSup>
                      <m:r>
                        <a:rPr lang="hu-HU" sz="2800" b="0" i="1" smtClean="0">
                          <a:latin typeface="Cambria Math" panose="02040503050406030204" pitchFamily="18" charset="0"/>
                        </a:rPr>
                        <m:t>+ </m:t>
                      </m:r>
                      <m:sSubSup>
                        <m:sSubSupPr>
                          <m:ctrlPr>
                            <a:rPr lang="hu-HU" sz="2800" b="0" i="1" smtClean="0">
                              <a:latin typeface="Cambria Math" panose="02040503050406030204" pitchFamily="18" charset="0"/>
                            </a:rPr>
                          </m:ctrlPr>
                        </m:sSubSup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3</m:t>
                              </m:r>
                            </m:sub>
                          </m:sSub>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oMath>
                  </m:oMathPara>
                </a14:m>
                <a:endParaRPr lang="hu-HU" sz="2800" dirty="0"/>
              </a:p>
            </p:txBody>
          </p:sp>
        </mc:Choice>
        <mc:Fallback xmlns="">
          <p:sp>
            <p:nvSpPr>
              <p:cNvPr id="5" name="Szövegdoboz 4">
                <a:extLst>
                  <a:ext uri="{FF2B5EF4-FFF2-40B4-BE49-F238E27FC236}">
                    <a16:creationId xmlns:a16="http://schemas.microsoft.com/office/drawing/2014/main" id="{1B6058C4-DD81-4523-8AB4-62AC211EB4A4}"/>
                  </a:ext>
                </a:extLst>
              </p:cNvPr>
              <p:cNvSpPr txBox="1">
                <a:spLocks noRot="1" noChangeAspect="1" noMove="1" noResize="1" noEditPoints="1" noAdjustHandles="1" noChangeArrowheads="1" noChangeShapeType="1" noTextEdit="1"/>
              </p:cNvSpPr>
              <p:nvPr/>
            </p:nvSpPr>
            <p:spPr>
              <a:xfrm>
                <a:off x="1603946" y="3942414"/>
                <a:ext cx="9069599" cy="51591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B7E27656-A058-4329-A795-8C0E55144A54}"/>
                  </a:ext>
                </a:extLst>
              </p:cNvPr>
              <p:cNvSpPr txBox="1"/>
              <p:nvPr/>
            </p:nvSpPr>
            <p:spPr>
              <a:xfrm>
                <a:off x="3090463" y="4619471"/>
                <a:ext cx="6034472" cy="502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𝑁𝐻</m:t>
                          </m:r>
                        </m:e>
                        <m:sub>
                          <m:r>
                            <a:rPr lang="hu-HU" sz="2800" b="0" i="1" smtClean="0">
                              <a:latin typeface="Cambria Math" panose="02040503050406030204" pitchFamily="18" charset="0"/>
                            </a:rPr>
                            <m:t>4(</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𝑁𝐻</m:t>
                          </m:r>
                        </m:e>
                        <m:sub>
                          <m:r>
                            <a:rPr lang="hu-HU" sz="2800" i="1">
                              <a:latin typeface="Cambria Math" panose="02040503050406030204" pitchFamily="18" charset="0"/>
                            </a:rPr>
                            <m:t>3(</m:t>
                          </m:r>
                          <m:r>
                            <a:rPr lang="hu-HU" sz="2800" i="1">
                              <a:latin typeface="Cambria Math" panose="02040503050406030204" pitchFamily="18" charset="0"/>
                            </a:rPr>
                            <m:t>𝑎𝑞</m:t>
                          </m:r>
                          <m:r>
                            <a:rPr lang="hu-HU" sz="2800" i="1">
                              <a:latin typeface="Cambria Math" panose="02040503050406030204" pitchFamily="18" charset="0"/>
                            </a:rPr>
                            <m:t>)</m:t>
                          </m:r>
                        </m:sub>
                      </m:sSub>
                      <m:r>
                        <a:rPr lang="hu-HU" sz="2800" b="0" i="1" smtClean="0">
                          <a:latin typeface="Cambria Math" panose="02040503050406030204" pitchFamily="18" charset="0"/>
                        </a:rPr>
                        <m:t>+</m:t>
                      </m:r>
                      <m:sSubSup>
                        <m:sSubSupPr>
                          <m:ctrlPr>
                            <a:rPr lang="hu-HU" sz="2800" i="1">
                              <a:latin typeface="Cambria Math" panose="02040503050406030204" pitchFamily="18" charset="0"/>
                            </a:rPr>
                          </m:ctrlPr>
                        </m:sSubSup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r>
                            <a:rPr lang="hu-HU" sz="2800" i="1">
                              <a:latin typeface="Cambria Math" panose="02040503050406030204" pitchFamily="18" charset="0"/>
                            </a:rPr>
                            <m:t>𝑂</m:t>
                          </m:r>
                        </m:e>
                        <m:sub>
                          <m:r>
                            <a:rPr lang="hu-HU" sz="2800" i="1">
                              <a:latin typeface="Cambria Math" panose="02040503050406030204" pitchFamily="18" charset="0"/>
                            </a:rPr>
                            <m:t>(</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m:t>
                          </m:r>
                        </m:sup>
                      </m:sSubSup>
                    </m:oMath>
                  </m:oMathPara>
                </a14:m>
                <a:endParaRPr lang="hu-HU" sz="2800" dirty="0"/>
              </a:p>
            </p:txBody>
          </p:sp>
        </mc:Choice>
        <mc:Fallback xmlns="">
          <p:sp>
            <p:nvSpPr>
              <p:cNvPr id="6" name="Szövegdoboz 5">
                <a:extLst>
                  <a:ext uri="{FF2B5EF4-FFF2-40B4-BE49-F238E27FC236}">
                    <a16:creationId xmlns:a16="http://schemas.microsoft.com/office/drawing/2014/main" id="{B7E27656-A058-4329-A795-8C0E55144A54}"/>
                  </a:ext>
                </a:extLst>
              </p:cNvPr>
              <p:cNvSpPr txBox="1">
                <a:spLocks noRot="1" noChangeAspect="1" noMove="1" noResize="1" noEditPoints="1" noAdjustHandles="1" noChangeArrowheads="1" noChangeShapeType="1" noTextEdit="1"/>
              </p:cNvSpPr>
              <p:nvPr/>
            </p:nvSpPr>
            <p:spPr>
              <a:xfrm>
                <a:off x="3090463" y="4619471"/>
                <a:ext cx="6034472" cy="502189"/>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3C15ACDA-4F4D-49A3-867E-4CB6EADBD9B0}"/>
                  </a:ext>
                </a:extLst>
              </p:cNvPr>
              <p:cNvSpPr txBox="1"/>
              <p:nvPr/>
            </p:nvSpPr>
            <p:spPr>
              <a:xfrm>
                <a:off x="2838131" y="6110880"/>
                <a:ext cx="6564425" cy="514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𝐻</m:t>
                          </m:r>
                        </m:e>
                        <m:sub>
                          <m:r>
                            <a:rPr lang="hu-HU" sz="2800" i="1">
                              <a:latin typeface="Cambria Math" panose="02040503050406030204" pitchFamily="18" charset="0"/>
                              <a:ea typeface="Cambria Math" panose="02040503050406030204" pitchFamily="18" charset="0"/>
                            </a:rPr>
                            <m:t>2</m:t>
                          </m:r>
                        </m:sub>
                      </m:sSub>
                      <m:sSubSup>
                        <m:sSubSupPr>
                          <m:ctrlPr>
                            <a:rPr lang="hu-HU" sz="2800" i="1">
                              <a:latin typeface="Cambria Math" panose="02040503050406030204" pitchFamily="18" charset="0"/>
                            </a:rPr>
                          </m:ctrlPr>
                        </m:sSubSupPr>
                        <m:e>
                          <m:r>
                            <a:rPr lang="hu-HU" sz="2800" i="1">
                              <a:latin typeface="Cambria Math" panose="02040503050406030204" pitchFamily="18" charset="0"/>
                            </a:rPr>
                            <m:t>𝑃𝑂</m:t>
                          </m:r>
                        </m:e>
                        <m:sub>
                          <m:r>
                            <a:rPr lang="hu-HU" sz="2800" i="1">
                              <a:latin typeface="Cambria Math" panose="02040503050406030204" pitchFamily="18" charset="0"/>
                            </a:rPr>
                            <m:t>4(</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i="1">
                              <a:latin typeface="Cambria Math" panose="02040503050406030204" pitchFamily="18" charset="0"/>
                            </a:rPr>
                          </m:ctrlPr>
                        </m:sSubSupPr>
                        <m:e>
                          <m:r>
                            <a:rPr lang="hu-HU" sz="2800" i="1">
                              <a:latin typeface="Cambria Math" panose="02040503050406030204" pitchFamily="18" charset="0"/>
                            </a:rPr>
                            <m:t>𝐻𝑃𝑂</m:t>
                          </m:r>
                        </m:e>
                        <m:sub>
                          <m:r>
                            <a:rPr lang="hu-HU" sz="2800" i="1">
                              <a:latin typeface="Cambria Math" panose="02040503050406030204" pitchFamily="18" charset="0"/>
                            </a:rPr>
                            <m:t>4(</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2−</m:t>
                          </m:r>
                        </m:sup>
                      </m:sSubSup>
                      <m:r>
                        <a:rPr lang="hu-HU" sz="2800" b="0" i="1" smtClean="0">
                          <a:latin typeface="Cambria Math" panose="02040503050406030204" pitchFamily="18" charset="0"/>
                        </a:rPr>
                        <m:t>+</m:t>
                      </m:r>
                      <m:sSubSup>
                        <m:sSubSupPr>
                          <m:ctrlPr>
                            <a:rPr lang="hu-HU" sz="2800" i="1">
                              <a:latin typeface="Cambria Math" panose="02040503050406030204" pitchFamily="18" charset="0"/>
                            </a:rPr>
                          </m:ctrlPr>
                        </m:sSubSup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r>
                            <a:rPr lang="hu-HU" sz="2800" i="1">
                              <a:latin typeface="Cambria Math" panose="02040503050406030204" pitchFamily="18" charset="0"/>
                            </a:rPr>
                            <m:t>𝑂</m:t>
                          </m:r>
                        </m:e>
                        <m:sub>
                          <m:r>
                            <a:rPr lang="hu-HU" sz="2800" i="1">
                              <a:latin typeface="Cambria Math" panose="02040503050406030204" pitchFamily="18" charset="0"/>
                            </a:rPr>
                            <m:t>(</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m:t>
                          </m:r>
                        </m:sup>
                      </m:sSubSup>
                    </m:oMath>
                  </m:oMathPara>
                </a14:m>
                <a:endParaRPr lang="hu-HU" sz="2800" dirty="0"/>
              </a:p>
            </p:txBody>
          </p:sp>
        </mc:Choice>
        <mc:Fallback xmlns="">
          <p:sp>
            <p:nvSpPr>
              <p:cNvPr id="9" name="Szövegdoboz 8">
                <a:extLst>
                  <a:ext uri="{FF2B5EF4-FFF2-40B4-BE49-F238E27FC236}">
                    <a16:creationId xmlns:a16="http://schemas.microsoft.com/office/drawing/2014/main" id="{3C15ACDA-4F4D-49A3-867E-4CB6EADBD9B0}"/>
                  </a:ext>
                </a:extLst>
              </p:cNvPr>
              <p:cNvSpPr txBox="1">
                <a:spLocks noRot="1" noChangeAspect="1" noMove="1" noResize="1" noEditPoints="1" noAdjustHandles="1" noChangeArrowheads="1" noChangeShapeType="1" noTextEdit="1"/>
              </p:cNvSpPr>
              <p:nvPr/>
            </p:nvSpPr>
            <p:spPr>
              <a:xfrm>
                <a:off x="2838131" y="6110880"/>
                <a:ext cx="6564425" cy="514821"/>
              </a:xfrm>
              <a:prstGeom prst="rect">
                <a:avLst/>
              </a:prstGeom>
              <a:blipFill>
                <a:blip r:embed="rId6"/>
                <a:stretch>
                  <a:fillRect/>
                </a:stretch>
              </a:blipFill>
            </p:spPr>
            <p:txBody>
              <a:bodyPr/>
              <a:lstStyle/>
              <a:p>
                <a:r>
                  <a:rPr lang="hu-HU">
                    <a:noFill/>
                  </a:rPr>
                  <a:t> </a:t>
                </a:r>
              </a:p>
            </p:txBody>
          </p:sp>
        </mc:Fallback>
      </mc:AlternateContent>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38200" y="20547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salt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59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The equilibrium constant</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2116570"/>
            <a:ext cx="11540835" cy="4298084"/>
          </a:xfrm>
        </p:spPr>
        <p:txBody>
          <a:bodyPr>
            <a:normAutofit/>
          </a:bodyPr>
          <a:lstStyle/>
          <a:p>
            <a:r>
              <a:rPr lang="hu-HU" dirty="0" smtClean="0">
                <a:latin typeface="Times New Roman" panose="02020603050405020304" pitchFamily="18" charset="0"/>
                <a:cs typeface="Times New Roman" panose="02020603050405020304" pitchFamily="18" charset="0"/>
              </a:rPr>
              <a:t>Considering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current state of chemistry, the state of equilibrium occurs due to the equalization of the chemical potential driving the processes. The discussion of chemical potential is the subject of </a:t>
            </a:r>
            <a:r>
              <a:rPr lang="en-US" dirty="0" smtClean="0">
                <a:latin typeface="Times New Roman" panose="02020603050405020304" pitchFamily="18" charset="0"/>
                <a:cs typeface="Times New Roman" panose="02020603050405020304" pitchFamily="18" charset="0"/>
              </a:rPr>
              <a:t>physical chemistry courses. </a:t>
            </a:r>
            <a:r>
              <a:rPr lang="en-US" dirty="0">
                <a:latin typeface="Times New Roman" panose="02020603050405020304" pitchFamily="18" charset="0"/>
                <a:cs typeface="Times New Roman" panose="02020603050405020304" pitchFamily="18" charset="0"/>
              </a:rPr>
              <a:t>For those interested, the textbook recommended for this course also provides information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consequence of this thermodynamic interpretation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equilibrium constant is </a:t>
            </a:r>
            <a:r>
              <a:rPr lang="hu-HU" dirty="0" smtClean="0">
                <a:latin typeface="Times New Roman" panose="02020603050405020304" pitchFamily="18" charset="0"/>
                <a:cs typeface="Times New Roman" panose="02020603050405020304" pitchFamily="18" charset="0"/>
              </a:rPr>
              <a:t>unitless</a:t>
            </a:r>
            <a:r>
              <a:rPr lang="en-US" dirty="0" smtClean="0">
                <a:latin typeface="Times New Roman" panose="02020603050405020304" pitchFamily="18" charset="0"/>
                <a:cs typeface="Times New Roman" panose="02020603050405020304" pitchFamily="18" charset="0"/>
              </a:rPr>
              <a:t>, unlike </a:t>
            </a:r>
            <a:r>
              <a:rPr lang="en-US" dirty="0">
                <a:latin typeface="Times New Roman" panose="02020603050405020304" pitchFamily="18" charset="0"/>
                <a:cs typeface="Times New Roman" panose="02020603050405020304" pitchFamily="18" charset="0"/>
              </a:rPr>
              <a:t>in the case of the </a:t>
            </a:r>
            <a:r>
              <a:rPr lang="hu-HU" dirty="0" smtClean="0">
                <a:latin typeface="Times New Roman" panose="02020603050405020304" pitchFamily="18" charset="0"/>
                <a:cs typeface="Times New Roman" panose="02020603050405020304" pitchFamily="18" charset="0"/>
              </a:rPr>
              <a:t>ones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derived from the law of mass action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Hence, note that 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equilibrium constant can be </a:t>
            </a:r>
            <a:r>
              <a:rPr lang="hu-HU" dirty="0" smtClean="0">
                <a:latin typeface="Times New Roman" panose="02020603050405020304" pitchFamily="18" charset="0"/>
                <a:cs typeface="Times New Roman" panose="02020603050405020304" pitchFamily="18" charset="0"/>
              </a:rPr>
              <a:t>defined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several ways, depending on the unit of </a:t>
            </a:r>
            <a:r>
              <a:rPr lang="en-US" dirty="0" smtClean="0">
                <a:latin typeface="Times New Roman" panose="02020603050405020304" pitchFamily="18" charset="0"/>
                <a:cs typeface="Times New Roman" panose="02020603050405020304" pitchFamily="18" charset="0"/>
              </a:rPr>
              <a:t>the composition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4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297" y="1593272"/>
            <a:ext cx="11734801" cy="5032379"/>
          </a:xfrm>
        </p:spPr>
        <p:txBody>
          <a:bodyPr>
            <a:normAutofit/>
          </a:bodyPr>
          <a:lstStyle/>
          <a:p>
            <a:r>
              <a:rPr lang="en-US" sz="3200" dirty="0">
                <a:latin typeface="Times New Roman" panose="02020603050405020304" pitchFamily="18" charset="0"/>
                <a:cs typeface="Times New Roman" panose="02020603050405020304" pitchFamily="18" charset="0"/>
              </a:rPr>
              <a:t>In the case of those salts that were formed from the reaction of a strong acid and a strong base, the resulting conjugate base and conjugate acid are also weak, i.e</a:t>
            </a:r>
            <a:r>
              <a:rPr lang="en-US" sz="3200" dirty="0" smtClean="0">
                <a:latin typeface="Times New Roman" panose="02020603050405020304" pitchFamily="18" charset="0"/>
                <a:cs typeface="Times New Roman" panose="02020603050405020304" pitchFamily="18" charset="0"/>
              </a:rPr>
              <a:t>.</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they are not able to interact with water, so the concentration of neither the hydroxonium nor the hydroxyl ion </a:t>
            </a:r>
            <a:r>
              <a:rPr lang="en-US" sz="3200" dirty="0" smtClean="0">
                <a:latin typeface="Times New Roman" panose="02020603050405020304" pitchFamily="18" charset="0"/>
                <a:cs typeface="Times New Roman" panose="02020603050405020304" pitchFamily="18" charset="0"/>
              </a:rPr>
              <a:t>increases</a:t>
            </a:r>
            <a:r>
              <a:rPr lang="hu-HU" sz="3200" dirty="0" smtClean="0">
                <a:latin typeface="Times New Roman" panose="02020603050405020304" pitchFamily="18" charset="0"/>
                <a:cs typeface="Times New Roman" panose="02020603050405020304" pitchFamily="18" charset="0"/>
              </a:rPr>
              <a:t> and thus,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pH does not change</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phenomenon that certain salts change the pH of distilled water when dissolved is called "hydrolysis of salts", but this is incorrect, because there is no mention of the salts breaking down under the influence of </a:t>
            </a:r>
            <a:r>
              <a:rPr lang="en-US" sz="3200" dirty="0" smtClean="0">
                <a:latin typeface="Times New Roman" panose="02020603050405020304" pitchFamily="18" charset="0"/>
                <a:cs typeface="Times New Roman" panose="02020603050405020304" pitchFamily="18" charset="0"/>
              </a:rPr>
              <a:t>water</a:t>
            </a:r>
            <a:r>
              <a:rPr lang="hu-HU"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The pH in </a:t>
            </a:r>
            <a:r>
              <a:rPr lang="hu-HU" sz="3200" dirty="0" smtClean="0">
                <a:latin typeface="Times New Roman" panose="02020603050405020304" pitchFamily="18" charset="0"/>
                <a:cs typeface="Times New Roman" panose="02020603050405020304" pitchFamily="18" charset="0"/>
              </a:rPr>
              <a:t>buffer</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solution changes </a:t>
            </a:r>
            <a:r>
              <a:rPr lang="hu-HU" sz="3200" dirty="0" smtClean="0">
                <a:latin typeface="Times New Roman" panose="02020603050405020304" pitchFamily="18" charset="0"/>
                <a:cs typeface="Times New Roman" panose="02020603050405020304" pitchFamily="18" charset="0"/>
              </a:rPr>
              <a:t>due to</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acid-base </a:t>
            </a:r>
            <a:r>
              <a:rPr lang="hu-HU" sz="3200" dirty="0" smtClean="0">
                <a:latin typeface="Times New Roman" panose="02020603050405020304" pitchFamily="18" charset="0"/>
                <a:cs typeface="Times New Roman" panose="02020603050405020304" pitchFamily="18" charset="0"/>
              </a:rPr>
              <a:t>equilibriua!</a:t>
            </a:r>
            <a:endParaRPr lang="hu-HU" sz="3200"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20547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salt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97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1272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Heterogeneous equilibria</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5" y="1603944"/>
            <a:ext cx="11637819" cy="5087801"/>
          </a:xfrm>
        </p:spPr>
        <p:txBody>
          <a:bodyPr>
            <a:normAutofit lnSpcReduction="10000"/>
          </a:bodyPr>
          <a:lstStyle/>
          <a:p>
            <a:r>
              <a:rPr lang="en-US" dirty="0">
                <a:latin typeface="Times New Roman" panose="02020603050405020304" pitchFamily="18" charset="0"/>
                <a:cs typeface="Times New Roman" panose="02020603050405020304" pitchFamily="18" charset="0"/>
              </a:rPr>
              <a:t>Equilibria can </a:t>
            </a:r>
            <a:r>
              <a:rPr lang="hu-HU" dirty="0" smtClean="0">
                <a:latin typeface="Times New Roman" panose="02020603050405020304" pitchFamily="18" charset="0"/>
                <a:cs typeface="Times New Roman" panose="02020603050405020304" pitchFamily="18" charset="0"/>
              </a:rPr>
              <a:t>occur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not only in fluid phases, but also between </a:t>
            </a:r>
            <a:r>
              <a:rPr lang="hu-HU" dirty="0" smtClean="0">
                <a:latin typeface="Times New Roman" panose="02020603050405020304" pitchFamily="18" charset="0"/>
                <a:cs typeface="Times New Roman" panose="02020603050405020304" pitchFamily="18" charset="0"/>
              </a:rPr>
              <a:t>different </a:t>
            </a:r>
            <a:r>
              <a:rPr lang="en-US" dirty="0" smtClean="0">
                <a:latin typeface="Times New Roman" panose="02020603050405020304" pitchFamily="18" charset="0"/>
                <a:cs typeface="Times New Roman" panose="02020603050405020304" pitchFamily="18" charset="0"/>
              </a:rPr>
              <a:t>phases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During the </a:t>
            </a:r>
            <a:r>
              <a:rPr lang="en-US" dirty="0" smtClean="0">
                <a:latin typeface="Times New Roman" panose="02020603050405020304" pitchFamily="18" charset="0"/>
                <a:cs typeface="Times New Roman" panose="02020603050405020304" pitchFamily="18" charset="0"/>
              </a:rPr>
              <a:t>lecture</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concept of equilibrium vapor </a:t>
            </a:r>
            <a:r>
              <a:rPr lang="en-US" dirty="0" smtClean="0">
                <a:latin typeface="Times New Roman" panose="02020603050405020304" pitchFamily="18" charset="0"/>
                <a:cs typeface="Times New Roman" panose="02020603050405020304" pitchFamily="18" charset="0"/>
              </a:rPr>
              <a:t>pressure</a:t>
            </a:r>
            <a:r>
              <a:rPr lang="hu-HU" dirty="0" smtClean="0">
                <a:latin typeface="Times New Roman" panose="02020603050405020304" pitchFamily="18" charset="0"/>
                <a:cs typeface="Times New Roman" panose="02020603050405020304" pitchFamily="18" charset="0"/>
              </a:rPr>
              <a:t> was introduced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 also heterogeneous physical equilibrium with the presence of two phases, e.g</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melting/freezing of water at its melting/freezing point, or its evaporation/condensation at its boiling </a:t>
            </a:r>
            <a:r>
              <a:rPr lang="en-US" dirty="0" smtClean="0">
                <a:latin typeface="Times New Roman" panose="02020603050405020304" pitchFamily="18" charset="0"/>
                <a:cs typeface="Times New Roman" panose="02020603050405020304" pitchFamily="18" charset="0"/>
              </a:rPr>
              <a:t>point</a:t>
            </a:r>
            <a:r>
              <a:rPr lang="hu-HU" dirty="0" smtClean="0">
                <a:latin typeface="Times New Roman" panose="02020603050405020304" pitchFamily="18" charset="0"/>
                <a:cs typeface="Times New Roman" panose="02020603050405020304" pitchFamily="18" charset="0"/>
              </a:rPr>
              <a:t> were discussed.</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dissolution of gases in liquids can occur with the development of a physical equilibrium and may also be followed by a chemical </a:t>
            </a:r>
            <a:r>
              <a:rPr lang="hu-HU" dirty="0" smtClean="0">
                <a:latin typeface="Times New Roman" panose="02020603050405020304" pitchFamily="18" charset="0"/>
                <a:cs typeface="Times New Roman" panose="02020603050405020304" pitchFamily="18" charset="0"/>
              </a:rPr>
              <a:t>reaction.</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Dissolution without chemical </a:t>
            </a:r>
            <a:r>
              <a:rPr lang="en-US" dirty="0" err="1" smtClean="0">
                <a:latin typeface="Times New Roman" panose="02020603050405020304" pitchFamily="18" charset="0"/>
                <a:cs typeface="Times New Roman" panose="02020603050405020304" pitchFamily="18" charset="0"/>
              </a:rPr>
              <a:t>raction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described by Henry's </a:t>
            </a:r>
            <a:r>
              <a:rPr lang="en-US" dirty="0" smtClean="0">
                <a:latin typeface="Times New Roman" panose="02020603050405020304" pitchFamily="18" charset="0"/>
                <a:cs typeface="Times New Roman" panose="02020603050405020304" pitchFamily="18" charset="0"/>
              </a:rPr>
              <a:t>law</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b="1" dirty="0"/>
              <a:t>Henry's law: </a:t>
            </a:r>
            <a:r>
              <a:rPr lang="en-US" dirty="0"/>
              <a:t>for dilute solutions, the partial pressure of the solute</a:t>
            </a:r>
            <a:r>
              <a:rPr lang="hu-HU" dirty="0" smtClean="0"/>
              <a:t> </a:t>
            </a:r>
            <a:r>
              <a:rPr lang="hu-HU" dirty="0"/>
              <a:t>(</a:t>
            </a:r>
            <a:r>
              <a:rPr lang="hu-HU" i="1" dirty="0"/>
              <a:t>p</a:t>
            </a:r>
            <a:r>
              <a:rPr lang="hu-HU" i="1" baseline="-25000" dirty="0"/>
              <a:t>i</a:t>
            </a:r>
            <a:r>
              <a:rPr lang="hu-HU" dirty="0"/>
              <a:t>) </a:t>
            </a:r>
            <a:r>
              <a:rPr lang="hu-HU" dirty="0" smtClean="0"/>
              <a:t>above the solution, is proportional to its mole fraction </a:t>
            </a:r>
            <a:r>
              <a:rPr lang="hu-HU" dirty="0"/>
              <a:t>(</a:t>
            </a:r>
            <a:r>
              <a:rPr lang="hu-HU" i="1" dirty="0"/>
              <a:t>x</a:t>
            </a:r>
            <a:r>
              <a:rPr lang="hu-HU" i="1" baseline="-25000" dirty="0"/>
              <a:t>i</a:t>
            </a:r>
            <a:r>
              <a:rPr lang="hu-HU" dirty="0"/>
              <a:t>), </a:t>
            </a:r>
            <a:r>
              <a:rPr lang="en-US" dirty="0"/>
              <a:t>but the proportionality factor is not the vapor pressure of the pure solute, but </a:t>
            </a:r>
            <a:r>
              <a:rPr lang="en-US" dirty="0" smtClean="0"/>
              <a:t>the </a:t>
            </a:r>
            <a:r>
              <a:rPr lang="en-US" dirty="0"/>
              <a:t>Henry coefficient</a:t>
            </a:r>
            <a:r>
              <a:rPr lang="hu-HU" dirty="0" smtClean="0"/>
              <a:t> </a:t>
            </a:r>
            <a:r>
              <a:rPr lang="hu-HU" dirty="0"/>
              <a:t>(</a:t>
            </a:r>
            <a:r>
              <a:rPr lang="hu-HU" i="1" dirty="0"/>
              <a:t>K</a:t>
            </a:r>
            <a:r>
              <a:rPr lang="hu-HU" i="1" baseline="-25000" dirty="0"/>
              <a:t>H</a:t>
            </a:r>
            <a:r>
              <a:rPr lang="hu-HU" dirty="0"/>
              <a:t>) </a:t>
            </a:r>
            <a:r>
              <a:rPr lang="hu-HU" dirty="0" smtClean="0"/>
              <a:t>and </a:t>
            </a:r>
            <a:r>
              <a:rPr lang="hu-HU" i="1" dirty="0"/>
              <a:t>p</a:t>
            </a:r>
            <a:r>
              <a:rPr lang="hu-HU" i="1" baseline="-25000" dirty="0"/>
              <a:t>i</a:t>
            </a:r>
            <a:r>
              <a:rPr lang="hu-HU" i="1" dirty="0"/>
              <a:t> = </a:t>
            </a:r>
            <a:r>
              <a:rPr lang="hu-HU" i="1" dirty="0" smtClean="0"/>
              <a:t>K</a:t>
            </a:r>
            <a:r>
              <a:rPr lang="hu-HU" i="1" baseline="-25000" dirty="0" smtClean="0"/>
              <a:t>H</a:t>
            </a:r>
            <a:r>
              <a:rPr lang="hu-HU" i="1" dirty="0" smtClean="0"/>
              <a:t>·x</a:t>
            </a:r>
            <a:r>
              <a:rPr lang="hu-HU" i="1" baseline="-25000" dirty="0" smtClean="0"/>
              <a:t>i</a:t>
            </a:r>
            <a:r>
              <a:rPr lang="hu-HU" dirty="0"/>
              <a:t/>
            </a:r>
            <a:br>
              <a:rPr lang="hu-HU" dirty="0"/>
            </a:br>
            <a:r>
              <a:rPr lang="en-US" dirty="0"/>
              <a:t>Solutions that behave in this way are called ideally dilute solutions</a:t>
            </a:r>
            <a:r>
              <a:rPr lang="hu-HU" dirty="0" smtClean="0"/>
              <a:t>.</a:t>
            </a:r>
            <a:endParaRPr lang="hu-HU" dirty="0"/>
          </a:p>
          <a:p>
            <a:pPr lvl="1"/>
            <a:r>
              <a:rPr lang="en-US" dirty="0">
                <a:latin typeface="Times New Roman" panose="02020603050405020304" pitchFamily="18" charset="0"/>
                <a:cs typeface="Times New Roman" panose="02020603050405020304" pitchFamily="18" charset="0"/>
              </a:rPr>
              <a:t>Dissolution of gases in liquids followed by chemical </a:t>
            </a:r>
            <a:r>
              <a:rPr lang="en-US" dirty="0" smtClean="0">
                <a:latin typeface="Times New Roman" panose="02020603050405020304" pitchFamily="18" charset="0"/>
                <a:cs typeface="Times New Roman" panose="02020603050405020304" pitchFamily="18" charset="0"/>
              </a:rPr>
              <a:t>interaction</a:t>
            </a:r>
            <a:r>
              <a:rPr lang="hu-HU" dirty="0" smtClean="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HCl</a:t>
            </a:r>
            <a:r>
              <a:rPr lang="hu-HU" i="1" dirty="0">
                <a:latin typeface="Times New Roman" panose="02020603050405020304" pitchFamily="18" charset="0"/>
                <a:cs typeface="Times New Roman" panose="02020603050405020304" pitchFamily="18" charset="0"/>
              </a:rPr>
              <a:t>, CO</a:t>
            </a:r>
            <a:r>
              <a:rPr lang="hu-HU" i="1" baseline="-25000" dirty="0">
                <a:latin typeface="Times New Roman" panose="02020603050405020304" pitchFamily="18" charset="0"/>
                <a:cs typeface="Times New Roman" panose="02020603050405020304" pitchFamily="18" charset="0"/>
              </a:rPr>
              <a:t>2</a:t>
            </a:r>
            <a:r>
              <a:rPr lang="hu-HU" i="1" dirty="0" smtClean="0">
                <a:latin typeface="Times New Roman" panose="02020603050405020304" pitchFamily="18" charset="0"/>
                <a:cs typeface="Times New Roman" panose="02020603050405020304" pitchFamily="18" charset="0"/>
              </a:rPr>
              <a:t>, NH</a:t>
            </a:r>
            <a:r>
              <a:rPr lang="hu-HU" i="1" baseline="-25000" dirty="0" smtClean="0">
                <a:latin typeface="Times New Roman" panose="02020603050405020304" pitchFamily="18" charset="0"/>
                <a:cs typeface="Times New Roman" panose="02020603050405020304" pitchFamily="18" charset="0"/>
              </a:rPr>
              <a:t>3</a:t>
            </a:r>
            <a:r>
              <a:rPr lang="hu-HU" i="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etc.</a:t>
            </a:r>
            <a:endParaRPr lang="hu-HU" dirty="0">
              <a:latin typeface="Times New Roman" panose="02020603050405020304" pitchFamily="18" charset="0"/>
              <a:cs typeface="Times New Roman" panose="02020603050405020304" pitchFamily="18" charset="0"/>
            </a:endParaRPr>
          </a:p>
          <a:p>
            <a:pPr lvl="1"/>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5" y="1825626"/>
            <a:ext cx="11623964" cy="3383684"/>
          </a:xfrm>
        </p:spPr>
        <p:txBody>
          <a:bodyPr>
            <a:normAutofit/>
          </a:bodyPr>
          <a:lstStyle/>
          <a:p>
            <a:r>
              <a:rPr lang="hu-HU" dirty="0" smtClean="0">
                <a:latin typeface="Times New Roman" panose="02020603050405020304" pitchFamily="18" charset="0"/>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issolution</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hydrochloric acid gas </a:t>
            </a:r>
            <a:r>
              <a:rPr lang="hu-HU" dirty="0" smtClean="0">
                <a:latin typeface="Times New Roman" panose="02020603050405020304" pitchFamily="18" charset="0"/>
                <a:cs typeface="Times New Roman" panose="02020603050405020304" pitchFamily="18" charset="0"/>
              </a:rPr>
              <a:t>and subsequent chemical reaction:</a:t>
            </a:r>
            <a:endParaRPr lang="hu-HU" dirty="0">
              <a:latin typeface="Times New Roman" panose="02020603050405020304" pitchFamily="18" charset="0"/>
              <a:cs typeface="Times New Roman" panose="02020603050405020304" pitchFamily="18" charset="0"/>
            </a:endParaRPr>
          </a:p>
          <a:p>
            <a:pPr>
              <a:spcBef>
                <a:spcPts val="6000"/>
              </a:spcBef>
            </a:pPr>
            <a:r>
              <a:rPr lang="en-US" dirty="0">
                <a:latin typeface="Times New Roman" panose="02020603050405020304" pitchFamily="18" charset="0"/>
                <a:cs typeface="Times New Roman" panose="02020603050405020304" pitchFamily="18" charset="0"/>
              </a:rPr>
              <a:t>The maximum concentration of the solution at room temperature and 1 </a:t>
            </a:r>
            <a:r>
              <a:rPr lang="en-US" dirty="0" err="1" smtClean="0">
                <a:latin typeface="Times New Roman" panose="02020603050405020304" pitchFamily="18" charset="0"/>
                <a:cs typeface="Times New Roman" panose="02020603050405020304" pitchFamily="18" charset="0"/>
              </a:rPr>
              <a:t>atm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pressure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37w%, which is quite </a:t>
            </a:r>
            <a:r>
              <a:rPr lang="en-US" dirty="0" smtClean="0">
                <a:latin typeface="Times New Roman" panose="02020603050405020304" pitchFamily="18" charset="0"/>
                <a:cs typeface="Times New Roman" panose="02020603050405020304" pitchFamily="18" charset="0"/>
              </a:rPr>
              <a:t>significant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composition of the fluid phases is included in the equilibrium constant,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partial pressure in the gas phase and the concentrations in the liquid phase, in all cases in dimensionless </a:t>
            </a:r>
            <a:r>
              <a:rPr lang="en-US" dirty="0" smtClean="0">
                <a:latin typeface="Times New Roman" panose="02020603050405020304" pitchFamily="18" charset="0"/>
                <a:cs typeface="Times New Roman" panose="02020603050405020304" pitchFamily="18" charset="0"/>
              </a:rPr>
              <a:t>form</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7EEE9F74-FC5B-4921-9C55-864305348A68}"/>
                  </a:ext>
                </a:extLst>
              </p:cNvPr>
              <p:cNvSpPr txBox="1"/>
              <p:nvPr/>
            </p:nvSpPr>
            <p:spPr>
              <a:xfrm>
                <a:off x="2618509" y="2377420"/>
                <a:ext cx="5534464" cy="502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𝐻𝐶𝑙</m:t>
                          </m:r>
                        </m:e>
                        <m:sub>
                          <m:r>
                            <a:rPr lang="hu-HU" sz="2800" b="0" i="1" smtClean="0">
                              <a:latin typeface="Cambria Math" panose="02040503050406030204" pitchFamily="18" charset="0"/>
                            </a:rPr>
                            <m:t>(</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smtClean="0">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𝐶𝑙</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7EEE9F74-FC5B-4921-9C55-864305348A68}"/>
                  </a:ext>
                </a:extLst>
              </p:cNvPr>
              <p:cNvSpPr txBox="1">
                <a:spLocks noRot="1" noChangeAspect="1" noMove="1" noResize="1" noEditPoints="1" noAdjustHandles="1" noChangeArrowheads="1" noChangeShapeType="1" noTextEdit="1"/>
              </p:cNvSpPr>
              <p:nvPr/>
            </p:nvSpPr>
            <p:spPr>
              <a:xfrm>
                <a:off x="2618509" y="2377420"/>
                <a:ext cx="5534464" cy="502189"/>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6F9779C9-31D6-456C-972A-D0A62BDA822E}"/>
                  </a:ext>
                </a:extLst>
              </p:cNvPr>
              <p:cNvSpPr txBox="1"/>
              <p:nvPr/>
            </p:nvSpPr>
            <p:spPr>
              <a:xfrm>
                <a:off x="4045527" y="5216236"/>
                <a:ext cx="2982996" cy="1487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𝐾</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3</m:t>
                                      </m:r>
                                    </m:sub>
                                  </m:sSub>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𝑂</m:t>
                                      </m:r>
                                    </m:e>
                                    <m:sup>
                                      <m:r>
                                        <a:rPr lang="hu-HU" sz="2800" b="0" i="1" smtClean="0">
                                          <a:latin typeface="Cambria Math" panose="02040503050406030204" pitchFamily="18" charset="0"/>
                                        </a:rPr>
                                        <m:t>+</m:t>
                                      </m:r>
                                    </m:sup>
                                  </m:sSup>
                                </m:e>
                              </m:d>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𝑐</m:t>
                                  </m:r>
                                </m:e>
                                <m:sup>
                                  <m:r>
                                    <a:rPr lang="hu-HU" sz="2800" b="0" i="1" smtClean="0">
                                      <a:latin typeface="Cambria Math" panose="02040503050406030204" pitchFamily="18" charset="0"/>
                                    </a:rPr>
                                    <m:t>𝑜</m:t>
                                  </m:r>
                                </m:sup>
                              </m:sSup>
                            </m:den>
                          </m:f>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i="1">
                                      <a:latin typeface="Cambria Math" panose="02040503050406030204" pitchFamily="18" charset="0"/>
                                    </a:rPr>
                                  </m:ctrlPr>
                                </m:dPr>
                                <m:e>
                                  <m:sSup>
                                    <m:sSupPr>
                                      <m:ctrlPr>
                                        <a:rPr lang="hu-HU" sz="2800" i="1">
                                          <a:latin typeface="Cambria Math" panose="02040503050406030204" pitchFamily="18" charset="0"/>
                                        </a:rPr>
                                      </m:ctrlPr>
                                    </m:sSupPr>
                                    <m:e>
                                      <m:r>
                                        <a:rPr lang="hu-HU" sz="2800" b="0" i="1" smtClean="0">
                                          <a:latin typeface="Cambria Math" panose="02040503050406030204" pitchFamily="18" charset="0"/>
                                        </a:rPr>
                                        <m:t>𝐶𝑙</m:t>
                                      </m:r>
                                    </m:e>
                                    <m:sup>
                                      <m:r>
                                        <a:rPr lang="hu-HU" sz="2800" b="0" i="1" smtClean="0">
                                          <a:latin typeface="Cambria Math" panose="02040503050406030204" pitchFamily="18" charset="0"/>
                                        </a:rPr>
                                        <m:t>−</m:t>
                                      </m:r>
                                    </m:sup>
                                  </m:sSup>
                                </m:e>
                              </m:d>
                            </m:num>
                            <m:den>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num>
                        <m:den>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𝐻𝐶𝑙</m:t>
                                  </m:r>
                                </m:sub>
                              </m:sSub>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𝑝</m:t>
                                  </m:r>
                                </m:e>
                                <m:sup>
                                  <m:r>
                                    <a:rPr lang="hu-HU" sz="2800" b="0" i="1" smtClean="0">
                                      <a:latin typeface="Cambria Math" panose="02040503050406030204" pitchFamily="18" charset="0"/>
                                    </a:rPr>
                                    <m:t>𝑜</m:t>
                                  </m:r>
                                </m:sup>
                              </m:sSup>
                            </m:den>
                          </m:f>
                        </m:den>
                      </m:f>
                    </m:oMath>
                  </m:oMathPara>
                </a14:m>
                <a:endParaRPr lang="hu-HU" sz="2800" dirty="0"/>
              </a:p>
            </p:txBody>
          </p:sp>
        </mc:Choice>
        <mc:Fallback xmlns="">
          <p:sp>
            <p:nvSpPr>
              <p:cNvPr id="5" name="Szövegdoboz 4">
                <a:extLst>
                  <a:ext uri="{FF2B5EF4-FFF2-40B4-BE49-F238E27FC236}">
                    <a16:creationId xmlns:a16="http://schemas.microsoft.com/office/drawing/2014/main" id="{6F9779C9-31D6-456C-972A-D0A62BDA822E}"/>
                  </a:ext>
                </a:extLst>
              </p:cNvPr>
              <p:cNvSpPr txBox="1">
                <a:spLocks noRot="1" noChangeAspect="1" noMove="1" noResize="1" noEditPoints="1" noAdjustHandles="1" noChangeArrowheads="1" noChangeShapeType="1" noTextEdit="1"/>
              </p:cNvSpPr>
              <p:nvPr/>
            </p:nvSpPr>
            <p:spPr>
              <a:xfrm>
                <a:off x="4045527" y="5216236"/>
                <a:ext cx="2982996" cy="1487458"/>
              </a:xfrm>
              <a:prstGeom prst="rect">
                <a:avLst/>
              </a:prstGeom>
              <a:blipFill>
                <a:blip r:embed="rId4"/>
                <a:stretch>
                  <a:fillRect/>
                </a:stretch>
              </a:blipFill>
            </p:spPr>
            <p:txBody>
              <a:bodyPr/>
              <a:lstStyle/>
              <a:p>
                <a:r>
                  <a:rPr lang="hu-HU">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21272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Heterogeneous equilibria</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2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5" y="1479257"/>
                <a:ext cx="11623964" cy="5198634"/>
              </a:xfrm>
            </p:spPr>
            <p:txBody>
              <a:bodyPr>
                <a:normAutofit/>
              </a:bodyPr>
              <a:lstStyle/>
              <a:p>
                <a:r>
                  <a:rPr lang="en-US" dirty="0">
                    <a:latin typeface="Times New Roman" panose="02020603050405020304" pitchFamily="18" charset="0"/>
                    <a:cs typeface="Times New Roman" panose="02020603050405020304" pitchFamily="18" charset="0"/>
                  </a:rPr>
                  <a:t>No matter how well soluble </a:t>
                </a:r>
                <a:r>
                  <a:rPr lang="hu-HU"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salt is, their solubility is not unlimited,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 given temperature, no more solid substances dissolve at a certain </a:t>
                </a:r>
                <a:r>
                  <a:rPr lang="en-US" dirty="0" smtClean="0">
                    <a:latin typeface="Times New Roman" panose="02020603050405020304" pitchFamily="18" charset="0"/>
                    <a:cs typeface="Times New Roman" panose="02020603050405020304" pitchFamily="18" charset="0"/>
                  </a:rPr>
                  <a:t>amount</a:t>
                </a:r>
                <a:r>
                  <a:rPr lang="hu-HU" dirty="0" smtClean="0">
                    <a:latin typeface="Times New Roman" panose="02020603050405020304" pitchFamily="18" charset="0"/>
                    <a:cs typeface="Times New Roman" panose="02020603050405020304" pitchFamily="18" charset="0"/>
                  </a:rPr>
                  <a:t> – a solid phase appears.</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so-called solubility </a:t>
                </a:r>
                <a:r>
                  <a:rPr lang="en-US" dirty="0" smtClean="0">
                    <a:latin typeface="Times New Roman" panose="02020603050405020304" pitchFamily="18" charset="0"/>
                    <a:cs typeface="Times New Roman" panose="02020603050405020304" pitchFamily="18" charset="0"/>
                  </a:rPr>
                  <a:t>equilibrium</a:t>
                </a:r>
                <a:r>
                  <a:rPr lang="hu-HU" dirty="0" smtClean="0">
                    <a:latin typeface="Times New Roman" panose="02020603050405020304" pitchFamily="18" charset="0"/>
                    <a:cs typeface="Times New Roman" panose="02020603050405020304" pitchFamily="18" charset="0"/>
                  </a:rPr>
                  <a:t> forms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the surface of the excess solid </a:t>
                </a:r>
                <a:r>
                  <a:rPr lang="en-US" dirty="0" smtClean="0">
                    <a:latin typeface="Times New Roman" panose="02020603050405020304" pitchFamily="18" charset="0"/>
                    <a:cs typeface="Times New Roman" panose="02020603050405020304" pitchFamily="18" charset="0"/>
                  </a:rPr>
                  <a:t>salt</a:t>
                </a:r>
                <a:r>
                  <a:rPr lang="hu-HU" dirty="0" smtClean="0">
                    <a:latin typeface="Times New Roman" panose="02020603050405020304" pitchFamily="18" charset="0"/>
                    <a:cs typeface="Times New Roman" panose="02020603050405020304" pitchFamily="18" charset="0"/>
                  </a:rPr>
                  <a:t>. For instance,</a:t>
                </a:r>
                <a:endParaRPr lang="hu-HU" dirty="0">
                  <a:latin typeface="Times New Roman" panose="02020603050405020304" pitchFamily="18" charset="0"/>
                  <a:cs typeface="Times New Roman" panose="02020603050405020304" pitchFamily="18" charset="0"/>
                </a:endParaRPr>
              </a:p>
              <a:p>
                <a:pPr>
                  <a:spcBef>
                    <a:spcPts val="3000"/>
                  </a:spcBef>
                </a:pPr>
                <a:r>
                  <a:rPr lang="en-US" dirty="0">
                    <a:latin typeface="Times New Roman" panose="02020603050405020304" pitchFamily="18" charset="0"/>
                    <a:cs typeface="Times New Roman" panose="02020603050405020304" pitchFamily="18" charset="0"/>
                  </a:rPr>
                  <a:t>The solid phase is not included in the equilibrium constant, because its concentration has no </a:t>
                </a:r>
                <a:r>
                  <a:rPr lang="en-US" dirty="0" smtClean="0">
                    <a:latin typeface="Times New Roman" panose="02020603050405020304" pitchFamily="18" charset="0"/>
                    <a:cs typeface="Times New Roman" panose="02020603050405020304" pitchFamily="18" charset="0"/>
                  </a:rPr>
                  <a:t>meaning</a:t>
                </a:r>
                <a:r>
                  <a:rPr lang="hu-HU" dirty="0" smtClean="0">
                    <a:latin typeface="Times New Roman" panose="02020603050405020304" pitchFamily="18" charset="0"/>
                    <a:cs typeface="Times New Roman" panose="02020603050405020304" pitchFamily="18" charset="0"/>
                  </a:rPr>
                  <a:t> in this context.</a:t>
                </a:r>
                <a:endParaRPr lang="hu-HU" dirty="0">
                  <a:latin typeface="Times New Roman" panose="02020603050405020304" pitchFamily="18" charset="0"/>
                  <a:cs typeface="Times New Roman" panose="02020603050405020304" pitchFamily="18" charset="0"/>
                </a:endParaRPr>
              </a:p>
              <a:p>
                <a:pPr marL="5784850" indent="0">
                  <a:spcBef>
                    <a:spcPts val="3000"/>
                  </a:spcBef>
                  <a:buNone/>
                </a:pPr>
                <a:r>
                  <a:rPr lang="hu-HU" dirty="0" smtClean="0">
                    <a:latin typeface="Times New Roman" panose="02020603050405020304" pitchFamily="18" charset="0"/>
                    <a:cs typeface="Times New Roman" panose="02020603050405020304" pitchFamily="18" charset="0"/>
                  </a:rPr>
                  <a:t>where   </a:t>
                </a:r>
                <a14:m>
                  <m:oMath xmlns:m="http://schemas.openxmlformats.org/officeDocument/2006/math">
                    <m:sSup>
                      <m:sSupPr>
                        <m:ctrlPr>
                          <a:rPr lang="hu-HU"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𝑐</m:t>
                        </m:r>
                      </m:e>
                      <m:sup>
                        <m:r>
                          <a:rPr lang="hu-HU" b="0" i="1" smtClean="0">
                            <a:latin typeface="Cambria Math" panose="02040503050406030204" pitchFamily="18" charset="0"/>
                            <a:cs typeface="Times New Roman" panose="02020603050405020304" pitchFamily="18" charset="0"/>
                          </a:rPr>
                          <m:t>𝑜</m:t>
                        </m:r>
                      </m:sup>
                    </m:sSup>
                    <m:r>
                      <a:rPr lang="hu-HU" b="0" i="1" smtClean="0">
                        <a:latin typeface="Cambria Math" panose="02040503050406030204" pitchFamily="18" charset="0"/>
                        <a:cs typeface="Times New Roman" panose="02020603050405020304" pitchFamily="18" charset="0"/>
                      </a:rPr>
                      <m:t>=1</m:t>
                    </m:r>
                    <m:f>
                      <m:fPr>
                        <m:ctrlPr>
                          <a:rPr lang="hu-HU" b="0" i="1" smtClean="0">
                            <a:latin typeface="Cambria Math" panose="02040503050406030204" pitchFamily="18" charset="0"/>
                            <a:cs typeface="Times New Roman" panose="02020603050405020304" pitchFamily="18" charset="0"/>
                          </a:rPr>
                        </m:ctrlPr>
                      </m:fPr>
                      <m:num>
                        <m:r>
                          <a:rPr lang="hu-HU" b="0" i="1" smtClean="0">
                            <a:latin typeface="Cambria Math" panose="02040503050406030204" pitchFamily="18" charset="0"/>
                            <a:cs typeface="Times New Roman" panose="02020603050405020304" pitchFamily="18" charset="0"/>
                          </a:rPr>
                          <m:t>𝑚𝑜𝑙</m:t>
                        </m:r>
                      </m:num>
                      <m:den>
                        <m:sSup>
                          <m:sSupPr>
                            <m:ctrlPr>
                              <a:rPr lang="hu-HU" b="0"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𝑑𝑚</m:t>
                            </m:r>
                          </m:e>
                          <m:sup>
                            <m:r>
                              <a:rPr lang="hu-HU" b="0" i="1" smtClean="0">
                                <a:latin typeface="Cambria Math" panose="02040503050406030204" pitchFamily="18" charset="0"/>
                                <a:cs typeface="Times New Roman" panose="02020603050405020304" pitchFamily="18" charset="0"/>
                              </a:rPr>
                              <m:t>3</m:t>
                            </m:r>
                          </m:sup>
                        </m:sSup>
                      </m:den>
                    </m:f>
                  </m:oMath>
                </a14:m>
                <a:endParaRPr lang="hu-HU" dirty="0">
                  <a:latin typeface="Times New Roman" panose="02020603050405020304" pitchFamily="18" charset="0"/>
                  <a:cs typeface="Times New Roman" panose="02020603050405020304" pitchFamily="18" charset="0"/>
                </a:endParaRPr>
              </a:p>
              <a:p>
                <a:pPr marL="457200" indent="-457200">
                  <a:spcBef>
                    <a:spcPts val="3000"/>
                  </a:spcBef>
                </a:pPr>
                <a:r>
                  <a:rPr lang="hu-HU" dirty="0">
                    <a:latin typeface="Times New Roman" panose="02020603050405020304" pitchFamily="18" charset="0"/>
                    <a:cs typeface="Times New Roman" panose="02020603050405020304" pitchFamily="18" charset="0"/>
                  </a:rPr>
                  <a:t>Kidney stone </a:t>
                </a:r>
                <a:r>
                  <a:rPr lang="hu-HU" dirty="0" smtClean="0">
                    <a:latin typeface="Times New Roman" panose="02020603050405020304" pitchFamily="18" charset="0"/>
                    <a:cs typeface="Times New Roman" panose="02020603050405020304" pitchFamily="18" charset="0"/>
                  </a:rPr>
                  <a:t>formation: </a:t>
                </a:r>
                <a:r>
                  <a:rPr lang="hu-HU" dirty="0">
                    <a:latin typeface="Times New Roman" panose="02020603050405020304" pitchFamily="18" charset="0"/>
                    <a:cs typeface="Times New Roman" panose="02020603050405020304" pitchFamily="18" charset="0"/>
                  </a:rPr>
                  <a:t>Ca(COO)</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O/2H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 Ca</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(PO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etc.</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90945" y="1479257"/>
                <a:ext cx="11623964" cy="5198634"/>
              </a:xfrm>
              <a:blipFill>
                <a:blip r:embed="rId3"/>
                <a:stretch>
                  <a:fillRect l="-944" t="-21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10E5911F-C647-4E84-B45C-1BCCAC3503C2}"/>
                  </a:ext>
                </a:extLst>
              </p:cNvPr>
              <p:cNvSpPr txBox="1"/>
              <p:nvPr/>
            </p:nvSpPr>
            <p:spPr>
              <a:xfrm>
                <a:off x="3449785" y="3290448"/>
                <a:ext cx="5318443"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𝐴𝑙</m:t>
                          </m:r>
                        </m:e>
                        <m:sub>
                          <m:r>
                            <a:rPr lang="hu-HU" sz="2800" b="0" i="1" smtClean="0">
                              <a:latin typeface="Cambria Math" panose="02040503050406030204" pitchFamily="18" charset="0"/>
                            </a:rPr>
                            <m:t>2</m:t>
                          </m:r>
                        </m:sub>
                      </m:sSub>
                      <m:sSub>
                        <m:sSubPr>
                          <m:ctrlPr>
                            <a:rPr lang="hu-HU" sz="2800" i="1" smtClean="0">
                              <a:latin typeface="Cambria Math" panose="02040503050406030204" pitchFamily="18" charset="0"/>
                            </a:rPr>
                          </m:ctrlPr>
                        </m:sSubPr>
                        <m:e>
                          <m:d>
                            <m:dPr>
                              <m:ctrlPr>
                                <a:rPr lang="hu-HU" sz="2800" i="1" smtClean="0">
                                  <a:latin typeface="Cambria Math" panose="02040503050406030204" pitchFamily="18" charset="0"/>
                                </a:rPr>
                              </m:ctrlPr>
                            </m:d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𝑆𝑂</m:t>
                                  </m:r>
                                </m:e>
                                <m:sub>
                                  <m:r>
                                    <a:rPr lang="hu-HU" sz="2800" b="0" i="1" smtClean="0">
                                      <a:latin typeface="Cambria Math" panose="02040503050406030204" pitchFamily="18" charset="0"/>
                                    </a:rPr>
                                    <m:t>4</m:t>
                                  </m:r>
                                </m:sub>
                              </m:sSub>
                            </m:e>
                          </m:d>
                        </m:e>
                        <m:sub>
                          <m:r>
                            <a:rPr lang="hu-HU" sz="2800" b="0" i="1" smtClean="0">
                              <a:latin typeface="Cambria Math" panose="02040503050406030204" pitchFamily="18" charset="0"/>
                            </a:rPr>
                            <m:t>3(</m:t>
                          </m:r>
                          <m:r>
                            <a:rPr lang="hu-HU" sz="2800" b="0" i="1" smtClean="0">
                              <a:latin typeface="Cambria Math" panose="02040503050406030204" pitchFamily="18" charset="0"/>
                            </a:rPr>
                            <m:t>𝑠</m:t>
                          </m:r>
                          <m:r>
                            <a:rPr lang="hu-HU" sz="2800" b="0" i="1" smtClean="0">
                              <a:latin typeface="Cambria Math" panose="02040503050406030204" pitchFamily="18" charset="0"/>
                            </a:rPr>
                            <m:t>)</m:t>
                          </m:r>
                        </m:sub>
                      </m:sSub>
                      <m:r>
                        <a:rPr lang="hu-HU" sz="280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2</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𝐴𝑙</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+3</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𝑆𝑂</m:t>
                          </m:r>
                        </m:e>
                        <m:sub>
                          <m:r>
                            <a:rPr lang="hu-HU" sz="2800" b="0" i="1" smtClean="0">
                              <a:latin typeface="Cambria Math" panose="02040503050406030204" pitchFamily="18" charset="0"/>
                              <a:ea typeface="Cambria Math" panose="02040503050406030204" pitchFamily="18" charset="0"/>
                            </a:rPr>
                            <m:t>4(</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2−</m:t>
                          </m:r>
                        </m:sup>
                      </m:sSubSup>
                    </m:oMath>
                  </m:oMathPara>
                </a14:m>
                <a:endParaRPr lang="hu-HU" sz="2800" dirty="0"/>
              </a:p>
            </p:txBody>
          </p:sp>
        </mc:Choice>
        <mc:Fallback xmlns="">
          <p:sp>
            <p:nvSpPr>
              <p:cNvPr id="4" name="Szövegdoboz 3">
                <a:extLst>
                  <a:ext uri="{FF2B5EF4-FFF2-40B4-BE49-F238E27FC236}">
                    <a16:creationId xmlns:a16="http://schemas.microsoft.com/office/drawing/2014/main" id="{10E5911F-C647-4E84-B45C-1BCCAC3503C2}"/>
                  </a:ext>
                </a:extLst>
              </p:cNvPr>
              <p:cNvSpPr txBox="1">
                <a:spLocks noRot="1" noChangeAspect="1" noMove="1" noResize="1" noEditPoints="1" noAdjustHandles="1" noChangeArrowheads="1" noChangeShapeType="1" noTextEdit="1"/>
              </p:cNvSpPr>
              <p:nvPr/>
            </p:nvSpPr>
            <p:spPr>
              <a:xfrm>
                <a:off x="3449785" y="3290448"/>
                <a:ext cx="5318443" cy="515910"/>
              </a:xfrm>
              <a:prstGeom prst="rect">
                <a:avLst/>
              </a:prstGeom>
              <a:blipFill>
                <a:blip r:embed="rId4"/>
                <a:stretch>
                  <a:fillRect b="-119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14C87FE-20AD-46C8-B3BD-28B5FCA64A12}"/>
                  </a:ext>
                </a:extLst>
              </p:cNvPr>
              <p:cNvSpPr txBox="1"/>
              <p:nvPr/>
            </p:nvSpPr>
            <p:spPr>
              <a:xfrm>
                <a:off x="1490132" y="4772891"/>
                <a:ext cx="4179285" cy="10677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𝐿</m:t>
                      </m:r>
                      <m:r>
                        <a:rPr lang="hu-HU" sz="2800" b="0" i="1" smtClean="0">
                          <a:latin typeface="Cambria Math" panose="02040503050406030204" pitchFamily="18" charset="0"/>
                        </a:rPr>
                        <m:t>=</m:t>
                      </m:r>
                      <m:sSup>
                        <m:sSupPr>
                          <m:ctrlPr>
                            <a:rPr lang="hu-HU" sz="2800" b="0" i="1" smtClean="0">
                              <a:latin typeface="Cambria Math" panose="02040503050406030204" pitchFamily="18" charset="0"/>
                            </a:rPr>
                          </m:ctrlPr>
                        </m:sSupPr>
                        <m:e>
                          <m:d>
                            <m:dPr>
                              <m:ctrlPr>
                                <a:rPr lang="hu-HU" sz="2800" i="1">
                                  <a:latin typeface="Cambria Math" panose="02040503050406030204" pitchFamily="18" charset="0"/>
                                </a:rPr>
                              </m:ctrlPr>
                            </m:dPr>
                            <m:e>
                              <m:f>
                                <m:fPr>
                                  <m:ctrlPr>
                                    <a:rPr lang="hu-HU" sz="2800" i="1">
                                      <a:latin typeface="Cambria Math" panose="02040503050406030204" pitchFamily="18" charset="0"/>
                                    </a:rPr>
                                  </m:ctrlPr>
                                </m:fPr>
                                <m:num>
                                  <m:d>
                                    <m:dPr>
                                      <m:begChr m:val="["/>
                                      <m:endChr m:val="]"/>
                                      <m:ctrlPr>
                                        <a:rPr lang="hu-HU" sz="2800" i="1" smtClean="0">
                                          <a:latin typeface="Cambria Math" panose="02040503050406030204" pitchFamily="18" charset="0"/>
                                        </a:rPr>
                                      </m:ctrlPr>
                                    </m:dPr>
                                    <m:e>
                                      <m:sSup>
                                        <m:sSupPr>
                                          <m:ctrlPr>
                                            <a:rPr lang="hu-HU" sz="2800" i="1" smtClean="0">
                                              <a:latin typeface="Cambria Math" panose="02040503050406030204" pitchFamily="18" charset="0"/>
                                            </a:rPr>
                                          </m:ctrlPr>
                                        </m:sSupPr>
                                        <m:e>
                                          <m:r>
                                            <a:rPr lang="hu-HU" sz="2800" b="0" i="1" smtClean="0">
                                              <a:latin typeface="Cambria Math" panose="02040503050406030204" pitchFamily="18" charset="0"/>
                                            </a:rPr>
                                            <m:t>𝐴𝑙</m:t>
                                          </m:r>
                                        </m:e>
                                        <m:sup>
                                          <m:r>
                                            <a:rPr lang="hu-HU" sz="2800" b="0" i="1" smtClean="0">
                                              <a:latin typeface="Cambria Math" panose="02040503050406030204" pitchFamily="18" charset="0"/>
                                            </a:rPr>
                                            <m:t>3+</m:t>
                                          </m:r>
                                        </m:sup>
                                      </m:sSup>
                                    </m:e>
                                  </m:d>
                                </m:num>
                                <m:den>
                                  <m:sSup>
                                    <m:sSupPr>
                                      <m:ctrlPr>
                                        <a:rPr lang="hu-HU" sz="2800" i="1" smtClean="0">
                                          <a:latin typeface="Cambria Math" panose="02040503050406030204" pitchFamily="18" charset="0"/>
                                        </a:rPr>
                                      </m:ctrlPr>
                                    </m:sSupPr>
                                    <m:e>
                                      <m:r>
                                        <a:rPr lang="hu-HU" sz="2800" b="0" i="1" smtClean="0">
                                          <a:latin typeface="Cambria Math" panose="02040503050406030204" pitchFamily="18" charset="0"/>
                                        </a:rPr>
                                        <m:t>𝑐</m:t>
                                      </m:r>
                                    </m:e>
                                    <m:sup>
                                      <m:r>
                                        <a:rPr lang="hu-HU" sz="2800" b="0" i="1" smtClean="0">
                                          <a:latin typeface="Cambria Math" panose="02040503050406030204" pitchFamily="18" charset="0"/>
                                        </a:rPr>
                                        <m:t>𝑜</m:t>
                                      </m:r>
                                    </m:sup>
                                  </m:sSup>
                                </m:den>
                              </m:f>
                            </m:e>
                          </m:d>
                        </m:e>
                        <m:sup>
                          <m:r>
                            <a:rPr lang="hu-HU" sz="2800" b="0" i="1" smtClean="0">
                              <a:latin typeface="Cambria Math" panose="02040503050406030204" pitchFamily="18" charset="0"/>
                            </a:rPr>
                            <m:t>2</m:t>
                          </m:r>
                        </m:sup>
                      </m:sSup>
                      <m:r>
                        <a:rPr lang="hu-HU" sz="2800" b="0" i="1" smtClean="0">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rPr>
                          </m:ctrlPr>
                        </m:sSupPr>
                        <m:e>
                          <m:d>
                            <m:dPr>
                              <m:ctrlPr>
                                <a:rPr lang="hu-HU" sz="2800" i="1">
                                  <a:latin typeface="Cambria Math" panose="02040503050406030204" pitchFamily="18" charset="0"/>
                                </a:rPr>
                              </m:ctrlPr>
                            </m:dPr>
                            <m:e>
                              <m:f>
                                <m:fPr>
                                  <m:ctrlPr>
                                    <a:rPr lang="hu-HU" sz="2800" i="1">
                                      <a:latin typeface="Cambria Math" panose="02040503050406030204" pitchFamily="18" charset="0"/>
                                    </a:rPr>
                                  </m:ctrlPr>
                                </m:fPr>
                                <m:num>
                                  <m:d>
                                    <m:dPr>
                                      <m:begChr m:val="["/>
                                      <m:endChr m:val="]"/>
                                      <m:ctrlPr>
                                        <a:rPr lang="hu-HU" sz="2800" i="1">
                                          <a:latin typeface="Cambria Math" panose="02040503050406030204" pitchFamily="18" charset="0"/>
                                        </a:rPr>
                                      </m:ctrlPr>
                                    </m:dPr>
                                    <m:e>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𝑆𝑂</m:t>
                                          </m:r>
                                        </m:e>
                                        <m:sub>
                                          <m:r>
                                            <a:rPr lang="hu-HU" sz="2800" b="0" i="1" smtClean="0">
                                              <a:latin typeface="Cambria Math" panose="02040503050406030204" pitchFamily="18" charset="0"/>
                                            </a:rPr>
                                            <m:t>4</m:t>
                                          </m:r>
                                        </m:sub>
                                        <m:sup>
                                          <m:r>
                                            <a:rPr lang="hu-HU" sz="2800" b="0" i="1" smtClean="0">
                                              <a:latin typeface="Cambria Math" panose="02040503050406030204" pitchFamily="18" charset="0"/>
                                            </a:rPr>
                                            <m:t>2−</m:t>
                                          </m:r>
                                        </m:sup>
                                      </m:sSubSup>
                                    </m:e>
                                  </m:d>
                                </m:num>
                                <m:den>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e>
                          </m:d>
                        </m:e>
                        <m:sup>
                          <m:r>
                            <a:rPr lang="hu-HU" sz="2800" b="0" i="1" smtClean="0">
                              <a:latin typeface="Cambria Math" panose="02040503050406030204" pitchFamily="18" charset="0"/>
                            </a:rPr>
                            <m:t>3</m:t>
                          </m:r>
                        </m:sup>
                      </m:sSup>
                    </m:oMath>
                  </m:oMathPara>
                </a14:m>
                <a:endParaRPr lang="hu-HU" sz="2800" dirty="0"/>
              </a:p>
            </p:txBody>
          </p:sp>
        </mc:Choice>
        <mc:Fallback xmlns="">
          <p:sp>
            <p:nvSpPr>
              <p:cNvPr id="5" name="Szövegdoboz 4">
                <a:extLst>
                  <a:ext uri="{FF2B5EF4-FFF2-40B4-BE49-F238E27FC236}">
                    <a16:creationId xmlns:a16="http://schemas.microsoft.com/office/drawing/2014/main" id="{414C87FE-20AD-46C8-B3BD-28B5FCA64A12}"/>
                  </a:ext>
                </a:extLst>
              </p:cNvPr>
              <p:cNvSpPr txBox="1">
                <a:spLocks noRot="1" noChangeAspect="1" noMove="1" noResize="1" noEditPoints="1" noAdjustHandles="1" noChangeArrowheads="1" noChangeShapeType="1" noTextEdit="1"/>
              </p:cNvSpPr>
              <p:nvPr/>
            </p:nvSpPr>
            <p:spPr>
              <a:xfrm>
                <a:off x="1490132" y="4772891"/>
                <a:ext cx="4179285" cy="1067728"/>
              </a:xfrm>
              <a:prstGeom prst="rect">
                <a:avLst/>
              </a:prstGeom>
              <a:blipFill>
                <a:blip r:embed="rId5"/>
                <a:stretch>
                  <a:fillRect/>
                </a:stretch>
              </a:blipFill>
            </p:spPr>
            <p:txBody>
              <a:bodyPr/>
              <a:lstStyle/>
              <a:p>
                <a:r>
                  <a:rPr lang="hu-HU">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21272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Heterogeneous equilibria</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13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2" presetClass="entr" presetSubtype="2" fill="hold" nodeType="afterEffect">
                                  <p:stCondLst>
                                    <p:cond delay="100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The reaction ratio</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21675" y="1659365"/>
                <a:ext cx="11748654" cy="5032380"/>
              </a:xfrm>
            </p:spPr>
            <p:txBody>
              <a:bodyPr anchor="ctr" anchorCtr="0">
                <a:normAutofit lnSpcReduction="10000"/>
              </a:bodyPr>
              <a:lstStyle/>
              <a:p>
                <a:r>
                  <a:rPr lang="en-US" dirty="0">
                    <a:latin typeface="Times New Roman" panose="02020603050405020304" pitchFamily="18" charset="0"/>
                    <a:cs typeface="Times New Roman" panose="02020603050405020304" pitchFamily="18" charset="0"/>
                  </a:rPr>
                  <a:t>The state of a reaction system - even outside the equilibrium state - is always characterized by a quotient written similarly to the law of mass action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difference is that the </a:t>
                </a:r>
                <a:r>
                  <a:rPr lang="hu-HU" dirty="0" smtClean="0">
                    <a:latin typeface="Times New Roman" panose="02020603050405020304" pitchFamily="18" charset="0"/>
                    <a:cs typeface="Times New Roman" panose="02020603050405020304" pitchFamily="18" charset="0"/>
                  </a:rPr>
                  <a:t>concentrations are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made "dimensionless" by dividing </a:t>
                </a:r>
                <a:r>
                  <a:rPr lang="hu-HU" dirty="0" smtClean="0">
                    <a:latin typeface="Times New Roman" panose="02020603050405020304" pitchFamily="18" charset="0"/>
                    <a:cs typeface="Times New Roman" panose="02020603050405020304" pitchFamily="18" charset="0"/>
                  </a:rPr>
                  <a:t>them</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corresponding standard value,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freed from its </a:t>
                </a:r>
                <a:r>
                  <a:rPr lang="en-US" dirty="0" smtClean="0">
                    <a:latin typeface="Times New Roman" panose="02020603050405020304" pitchFamily="18" charset="0"/>
                    <a:cs typeface="Times New Roman" panose="02020603050405020304" pitchFamily="18" charset="0"/>
                  </a:rPr>
                  <a:t>unit</a:t>
                </a:r>
                <a:r>
                  <a:rPr lang="hu-HU" dirty="0" smtClean="0">
                    <a:latin typeface="Times New Roman" panose="02020603050405020304" pitchFamily="18" charset="0"/>
                    <a:cs typeface="Times New Roman" panose="02020603050405020304" pitchFamily="18" charset="0"/>
                  </a:rPr>
                  <a:t>.</a:t>
                </a:r>
                <a:br>
                  <a:rPr lang="hu-HU" dirty="0" smtClean="0">
                    <a:latin typeface="Times New Roman" panose="02020603050405020304" pitchFamily="18" charset="0"/>
                    <a:cs typeface="Times New Roman" panose="02020603050405020304" pitchFamily="18" charset="0"/>
                  </a:rPr>
                </a:br>
                <a:r>
                  <a:rPr lang="hu-HU" dirty="0" smtClean="0">
                    <a:latin typeface="Times New Roman" panose="02020603050405020304" pitchFamily="18" charset="0"/>
                    <a:cs typeface="Times New Roman" panose="02020603050405020304" pitchFamily="18" charset="0"/>
                  </a:rPr>
                  <a:t>For example,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the composition is given in molar </a:t>
                </a:r>
                <a:r>
                  <a:rPr lang="en-US" dirty="0" smtClean="0">
                    <a:latin typeface="Times New Roman" panose="02020603050405020304" pitchFamily="18" charset="0"/>
                    <a:cs typeface="Times New Roman" panose="02020603050405020304" pitchFamily="18" charset="0"/>
                  </a:rPr>
                  <a:t>concentrations</a:t>
                </a:r>
                <a:r>
                  <a:rPr lang="hu-HU" dirty="0" smtClean="0">
                    <a:latin typeface="Times New Roman" panose="02020603050405020304" pitchFamily="18" charset="0"/>
                    <a:cs typeface="Times New Roman" panose="02020603050405020304" pitchFamily="18" charset="0"/>
                  </a:rPr>
                  <a:t> for the reaction</a:t>
                </a:r>
                <a:r>
                  <a:rPr lang="hu-HU" dirty="0">
                    <a:latin typeface="Times New Roman" panose="02020603050405020304" pitchFamily="18" charset="0"/>
                    <a:cs typeface="Times New Roman" panose="02020603050405020304" pitchFamily="18" charset="0"/>
                  </a:rPr>
                  <a:t> </a:t>
                </a:r>
                <a14:m>
                  <m:oMath xmlns:m="http://schemas.openxmlformats.org/officeDocument/2006/math">
                    <m:r>
                      <a:rPr lang="hu-HU" i="1">
                        <a:latin typeface="Cambria Math" panose="02040503050406030204" pitchFamily="18" charset="0"/>
                      </a:rPr>
                      <m:t>𝑎𝐴</m:t>
                    </m:r>
                    <m:r>
                      <a:rPr lang="hu-HU" i="1">
                        <a:latin typeface="Cambria Math" panose="02040503050406030204" pitchFamily="18" charset="0"/>
                      </a:rPr>
                      <m:t>+</m:t>
                    </m:r>
                    <m:r>
                      <a:rPr lang="hu-HU" i="1">
                        <a:latin typeface="Cambria Math" panose="02040503050406030204" pitchFamily="18" charset="0"/>
                      </a:rPr>
                      <m:t>𝑏𝐵</m:t>
                    </m:r>
                    <m:r>
                      <a:rPr lang="hu-HU" i="1">
                        <a:latin typeface="Cambria Math" panose="02040503050406030204" pitchFamily="18" charset="0"/>
                      </a:rPr>
                      <m:t>+</m:t>
                    </m:r>
                    <m:r>
                      <a:rPr lang="hu-HU" i="1">
                        <a:latin typeface="Cambria Math" panose="02040503050406030204" pitchFamily="18" charset="0"/>
                      </a:rPr>
                      <m:t>𝑐𝐶</m:t>
                    </m:r>
                    <m:r>
                      <a:rPr lang="hu-HU" i="1">
                        <a:latin typeface="Cambria Math" panose="02040503050406030204" pitchFamily="18" charset="0"/>
                      </a:rPr>
                      <m:t>⇌</m:t>
                    </m:r>
                    <m:r>
                      <a:rPr lang="hu-HU" i="1">
                        <a:latin typeface="Cambria Math" panose="02040503050406030204" pitchFamily="18" charset="0"/>
                      </a:rPr>
                      <m:t>𝑑𝐷</m:t>
                    </m:r>
                    <m:r>
                      <a:rPr lang="hu-HU" i="1">
                        <a:latin typeface="Cambria Math" panose="02040503050406030204" pitchFamily="18" charset="0"/>
                      </a:rPr>
                      <m:t>+</m:t>
                    </m:r>
                    <m:r>
                      <a:rPr lang="hu-HU" i="1">
                        <a:latin typeface="Cambria Math" panose="02040503050406030204" pitchFamily="18" charset="0"/>
                      </a:rPr>
                      <m:t>𝑒𝐸</m:t>
                    </m:r>
                  </m:oMath>
                </a14:m>
                <a:r>
                  <a:rPr lang="hu-HU" dirty="0" smtClean="0">
                    <a:latin typeface="Times New Roman" panose="02020603050405020304" pitchFamily="18" charset="0"/>
                    <a:cs typeface="Times New Roman" panose="02020603050405020304" pitchFamily="18" charset="0"/>
                  </a:rPr>
                  <a:t>, then</a:t>
                </a:r>
                <a:endParaRPr lang="hu-HU" dirty="0">
                  <a:latin typeface="Times New Roman" panose="02020603050405020304" pitchFamily="18" charset="0"/>
                  <a:cs typeface="Times New Roman" panose="02020603050405020304" pitchFamily="18" charset="0"/>
                </a:endParaRPr>
              </a:p>
              <a:p>
                <a:pPr marL="5029200" indent="-285750"/>
                <a:r>
                  <a:rPr lang="hu-HU" dirty="0" smtClean="0">
                    <a:latin typeface="Times New Roman" panose="02020603050405020304" pitchFamily="18" charset="0"/>
                    <a:cs typeface="Times New Roman" panose="02020603050405020304" pitchFamily="18" charset="0"/>
                  </a:rPr>
                  <a:t>where </a:t>
                </a:r>
                <a14:m>
                  <m:oMath xmlns:m="http://schemas.openxmlformats.org/officeDocument/2006/math">
                    <m:sSup>
                      <m:sSupPr>
                        <m:ctrlPr>
                          <a:rPr lang="hu-HU"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𝑐</m:t>
                        </m:r>
                      </m:e>
                      <m:sup>
                        <m:r>
                          <a:rPr lang="hu-HU" b="0" i="1" smtClean="0">
                            <a:latin typeface="Cambria Math" panose="02040503050406030204" pitchFamily="18" charset="0"/>
                            <a:cs typeface="Times New Roman" panose="02020603050405020304" pitchFamily="18" charset="0"/>
                          </a:rPr>
                          <m:t>𝑜</m:t>
                        </m:r>
                      </m:sup>
                    </m:sSup>
                    <m:r>
                      <a:rPr lang="hu-HU" b="0" i="1" smtClean="0">
                        <a:latin typeface="Cambria Math" panose="02040503050406030204" pitchFamily="18" charset="0"/>
                        <a:cs typeface="Times New Roman" panose="02020603050405020304" pitchFamily="18" charset="0"/>
                      </a:rPr>
                      <m:t>=1</m:t>
                    </m:r>
                    <m:f>
                      <m:fPr>
                        <m:ctrlPr>
                          <a:rPr lang="hu-HU" b="0" i="1" smtClean="0">
                            <a:latin typeface="Cambria Math" panose="02040503050406030204" pitchFamily="18" charset="0"/>
                            <a:cs typeface="Times New Roman" panose="02020603050405020304" pitchFamily="18" charset="0"/>
                          </a:rPr>
                        </m:ctrlPr>
                      </m:fPr>
                      <m:num>
                        <m:r>
                          <a:rPr lang="hu-HU" b="0" i="1" smtClean="0">
                            <a:latin typeface="Cambria Math" panose="02040503050406030204" pitchFamily="18" charset="0"/>
                            <a:cs typeface="Times New Roman" panose="02020603050405020304" pitchFamily="18" charset="0"/>
                          </a:rPr>
                          <m:t>𝑚𝑜𝑙</m:t>
                        </m:r>
                      </m:num>
                      <m:den>
                        <m:sSup>
                          <m:sSupPr>
                            <m:ctrlPr>
                              <a:rPr lang="hu-HU" b="0"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𝑑𝑚</m:t>
                            </m:r>
                          </m:e>
                          <m:sup>
                            <m:r>
                              <a:rPr lang="hu-HU" b="0" i="1" smtClean="0">
                                <a:latin typeface="Cambria Math" panose="02040503050406030204" pitchFamily="18" charset="0"/>
                                <a:cs typeface="Times New Roman" panose="02020603050405020304" pitchFamily="18" charset="0"/>
                              </a:rPr>
                              <m:t>3</m:t>
                            </m:r>
                          </m:sup>
                        </m:sSup>
                      </m:den>
                    </m:f>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is the concentration standard and </a:t>
                </a:r>
                <a:r>
                  <a:rPr lang="hu-HU" i="1" dirty="0" smtClean="0">
                    <a:latin typeface="Times New Roman" panose="02020603050405020304" pitchFamily="18" charset="0"/>
                    <a:cs typeface="Times New Roman" panose="02020603050405020304" pitchFamily="18" charset="0"/>
                  </a:rPr>
                  <a:t>Q</a:t>
                </a:r>
                <a:r>
                  <a:rPr lang="hu-HU" i="1" baseline="-25000"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the reaction </a:t>
                </a:r>
                <a:r>
                  <a:rPr lang="en-US" dirty="0">
                    <a:latin typeface="Times New Roman" panose="02020603050405020304" pitchFamily="18" charset="0"/>
                    <a:cs typeface="Times New Roman" panose="02020603050405020304" pitchFamily="18" charset="0"/>
                  </a:rPr>
                  <a:t>ratio relative to the </a:t>
                </a:r>
                <a:r>
                  <a:rPr lang="hu-HU" dirty="0" smtClean="0">
                    <a:latin typeface="Times New Roman" panose="02020603050405020304" pitchFamily="18" charset="0"/>
                    <a:cs typeface="Times New Roman" panose="02020603050405020304" pitchFamily="18" charset="0"/>
                  </a:rPr>
                  <a:t>concentration </a:t>
                </a:r>
                <a:r>
                  <a:rPr lang="en-US" dirty="0" smtClean="0">
                    <a:latin typeface="Times New Roman" panose="02020603050405020304" pitchFamily="18" charset="0"/>
                    <a:cs typeface="Times New Roman" panose="02020603050405020304" pitchFamily="18" charset="0"/>
                  </a:rPr>
                  <a:t>standard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5029200" indent="-285750"/>
                <a:r>
                  <a:rPr lang="hu-HU" dirty="0" smtClean="0">
                    <a:latin typeface="Times New Roman" panose="02020603050405020304" pitchFamily="18" charset="0"/>
                    <a:cs typeface="Times New Roman" panose="02020603050405020304" pitchFamily="18" charset="0"/>
                  </a:rPr>
                  <a:t>At equilibrium, </a:t>
                </a:r>
                <a:r>
                  <a:rPr lang="hu-HU" i="1" dirty="0">
                    <a:latin typeface="Times New Roman" panose="02020603050405020304" pitchFamily="18" charset="0"/>
                    <a:cs typeface="Times New Roman" panose="02020603050405020304" pitchFamily="18" charset="0"/>
                  </a:rPr>
                  <a:t>Q</a:t>
                </a:r>
                <a:r>
                  <a:rPr lang="hu-HU" i="1" baseline="-25000" dirty="0">
                    <a:latin typeface="Times New Roman" panose="02020603050405020304" pitchFamily="18" charset="0"/>
                    <a:cs typeface="Times New Roman" panose="02020603050405020304" pitchFamily="18" charset="0"/>
                  </a:rPr>
                  <a:t>c </a:t>
                </a:r>
                <a:r>
                  <a:rPr lang="hu-HU" dirty="0">
                    <a:latin typeface="Times New Roman" panose="02020603050405020304" pitchFamily="18" charset="0"/>
                    <a:cs typeface="Times New Roman" panose="02020603050405020304" pitchFamily="18" charset="0"/>
                  </a:rPr>
                  <a:t> = </a:t>
                </a:r>
                <a:r>
                  <a:rPr lang="hu-HU" i="1" dirty="0">
                    <a:latin typeface="Times New Roman" panose="02020603050405020304" pitchFamily="18" charset="0"/>
                    <a:cs typeface="Times New Roman" panose="02020603050405020304" pitchFamily="18" charset="0"/>
                  </a:rPr>
                  <a:t>K</a:t>
                </a:r>
                <a:r>
                  <a:rPr lang="hu-HU" i="1" baseline="-25000" dirty="0">
                    <a:latin typeface="Times New Roman" panose="02020603050405020304" pitchFamily="18" charset="0"/>
                    <a:cs typeface="Times New Roman" panose="02020603050405020304" pitchFamily="18" charset="0"/>
                  </a:rPr>
                  <a:t>c</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the latter one is the quilibrium constant relative to the concentration standard.</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21675" y="1659365"/>
                <a:ext cx="11748654" cy="5032380"/>
              </a:xfrm>
              <a:blipFill>
                <a:blip r:embed="rId3"/>
                <a:stretch>
                  <a:fillRect l="-934" r="-571" b="-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E15FFA59-A258-48A3-B902-91A1E6B4DBD1}"/>
                  </a:ext>
                </a:extLst>
              </p:cNvPr>
              <p:cNvSpPr txBox="1"/>
              <p:nvPr/>
            </p:nvSpPr>
            <p:spPr>
              <a:xfrm>
                <a:off x="124692" y="4412672"/>
                <a:ext cx="4692695" cy="1759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𝑄</m:t>
                          </m:r>
                        </m:e>
                        <m:sub>
                          <m:r>
                            <a:rPr lang="hu-HU" sz="3200" b="0" i="1" smtClean="0">
                              <a:latin typeface="Cambria Math" panose="02040503050406030204" pitchFamily="18" charset="0"/>
                            </a:rPr>
                            <m:t>𝑐</m:t>
                          </m:r>
                        </m:sub>
                      </m:sSub>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sSup>
                            <m:sSupPr>
                              <m:ctrlPr>
                                <a:rPr lang="hu-HU" sz="3200" b="0" i="1" smtClean="0">
                                  <a:latin typeface="Cambria Math" panose="02040503050406030204" pitchFamily="18" charset="0"/>
                                </a:rPr>
                              </m:ctrlPr>
                            </m:sSupPr>
                            <m:e>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𝑐</m:t>
                                          </m:r>
                                        </m:e>
                                        <m:sub>
                                          <m:r>
                                            <a:rPr lang="hu-HU" sz="3200" i="1">
                                              <a:latin typeface="Cambria Math" panose="02040503050406030204" pitchFamily="18" charset="0"/>
                                            </a:rPr>
                                            <m:t>𝐷</m:t>
                                          </m:r>
                                        </m:sub>
                                      </m:sSub>
                                    </m:num>
                                    <m:den>
                                      <m:sSup>
                                        <m:sSupPr>
                                          <m:ctrlPr>
                                            <a:rPr lang="hu-HU" sz="3200" i="1">
                                              <a:latin typeface="Cambria Math" panose="02040503050406030204" pitchFamily="18" charset="0"/>
                                            </a:rPr>
                                          </m:ctrlPr>
                                        </m:sSupPr>
                                        <m:e>
                                          <m:r>
                                            <a:rPr lang="hu-HU" sz="3200" i="1">
                                              <a:latin typeface="Cambria Math" panose="02040503050406030204" pitchFamily="18" charset="0"/>
                                            </a:rPr>
                                            <m:t>𝑐</m:t>
                                          </m:r>
                                        </m:e>
                                        <m:sup>
                                          <m:r>
                                            <a:rPr lang="hu-HU" sz="3200" i="1">
                                              <a:latin typeface="Cambria Math" panose="02040503050406030204" pitchFamily="18" charset="0"/>
                                            </a:rPr>
                                            <m:t>𝑜</m:t>
                                          </m:r>
                                        </m:sup>
                                      </m:sSup>
                                    </m:den>
                                  </m:f>
                                </m:e>
                              </m:d>
                            </m:e>
                            <m:sup>
                              <m:r>
                                <a:rPr lang="hu-HU" sz="3200" b="0" i="1" smtClean="0">
                                  <a:latin typeface="Cambria Math" panose="02040503050406030204" pitchFamily="18" charset="0"/>
                                </a:rPr>
                                <m:t>𝑑</m:t>
                              </m:r>
                            </m:sup>
                          </m:sSup>
                          <m:r>
                            <a:rPr lang="hu-HU" sz="3200" b="0" i="1" smtClean="0">
                              <a:latin typeface="Cambria Math" panose="02040503050406030204" pitchFamily="18" charset="0"/>
                              <a:ea typeface="Cambria Math" panose="02040503050406030204" pitchFamily="18" charset="0"/>
                            </a:rPr>
                            <m:t>∙</m:t>
                          </m:r>
                          <m:sSup>
                            <m:sSupPr>
                              <m:ctrlPr>
                                <a:rPr lang="hu-HU" sz="3200" i="1">
                                  <a:latin typeface="Cambria Math" panose="02040503050406030204" pitchFamily="18" charset="0"/>
                                </a:rPr>
                              </m:ctrlPr>
                            </m:sSupPr>
                            <m:e>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𝑐</m:t>
                                          </m:r>
                                        </m:e>
                                        <m:sub>
                                          <m:r>
                                            <a:rPr lang="hu-HU" sz="3200" b="0" i="1" smtClean="0">
                                              <a:latin typeface="Cambria Math" panose="02040503050406030204" pitchFamily="18" charset="0"/>
                                            </a:rPr>
                                            <m:t>𝐸</m:t>
                                          </m:r>
                                        </m:sub>
                                      </m:sSub>
                                    </m:num>
                                    <m:den>
                                      <m:sSup>
                                        <m:sSupPr>
                                          <m:ctrlPr>
                                            <a:rPr lang="hu-HU" sz="3200" i="1">
                                              <a:latin typeface="Cambria Math" panose="02040503050406030204" pitchFamily="18" charset="0"/>
                                            </a:rPr>
                                          </m:ctrlPr>
                                        </m:sSupPr>
                                        <m:e>
                                          <m:r>
                                            <a:rPr lang="hu-HU" sz="3200" i="1">
                                              <a:latin typeface="Cambria Math" panose="02040503050406030204" pitchFamily="18" charset="0"/>
                                            </a:rPr>
                                            <m:t>𝑐</m:t>
                                          </m:r>
                                        </m:e>
                                        <m:sup>
                                          <m:r>
                                            <a:rPr lang="hu-HU" sz="3200" i="1">
                                              <a:latin typeface="Cambria Math" panose="02040503050406030204" pitchFamily="18" charset="0"/>
                                            </a:rPr>
                                            <m:t>𝑜</m:t>
                                          </m:r>
                                        </m:sup>
                                      </m:sSup>
                                    </m:den>
                                  </m:f>
                                </m:e>
                              </m:d>
                            </m:e>
                            <m:sup>
                              <m:r>
                                <a:rPr lang="hu-HU" sz="3200" b="0" i="1" smtClean="0">
                                  <a:latin typeface="Cambria Math" panose="02040503050406030204" pitchFamily="18" charset="0"/>
                                </a:rPr>
                                <m:t>𝑒</m:t>
                              </m:r>
                            </m:sup>
                          </m:sSup>
                        </m:num>
                        <m:den>
                          <m:sSup>
                            <m:sSupPr>
                              <m:ctrlPr>
                                <a:rPr lang="hu-HU" sz="3200" i="1">
                                  <a:latin typeface="Cambria Math" panose="02040503050406030204" pitchFamily="18" charset="0"/>
                                </a:rPr>
                              </m:ctrlPr>
                            </m:sSupPr>
                            <m:e>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𝑐</m:t>
                                          </m:r>
                                        </m:e>
                                        <m:sub>
                                          <m:r>
                                            <a:rPr lang="hu-HU" sz="3200" b="0" i="1" smtClean="0">
                                              <a:latin typeface="Cambria Math" panose="02040503050406030204" pitchFamily="18" charset="0"/>
                                            </a:rPr>
                                            <m:t>𝐴</m:t>
                                          </m:r>
                                        </m:sub>
                                      </m:sSub>
                                    </m:num>
                                    <m:den>
                                      <m:sSup>
                                        <m:sSupPr>
                                          <m:ctrlPr>
                                            <a:rPr lang="hu-HU" sz="3200" i="1">
                                              <a:latin typeface="Cambria Math" panose="02040503050406030204" pitchFamily="18" charset="0"/>
                                            </a:rPr>
                                          </m:ctrlPr>
                                        </m:sSupPr>
                                        <m:e>
                                          <m:r>
                                            <a:rPr lang="hu-HU" sz="3200" i="1">
                                              <a:latin typeface="Cambria Math" panose="02040503050406030204" pitchFamily="18" charset="0"/>
                                            </a:rPr>
                                            <m:t>𝑐</m:t>
                                          </m:r>
                                        </m:e>
                                        <m:sup>
                                          <m:r>
                                            <a:rPr lang="hu-HU" sz="3200" i="1">
                                              <a:latin typeface="Cambria Math" panose="02040503050406030204" pitchFamily="18" charset="0"/>
                                            </a:rPr>
                                            <m:t>𝑜</m:t>
                                          </m:r>
                                        </m:sup>
                                      </m:sSup>
                                    </m:den>
                                  </m:f>
                                </m:e>
                              </m:d>
                            </m:e>
                            <m:sup>
                              <m:r>
                                <a:rPr lang="hu-HU" sz="3200" b="0" i="1" smtClean="0">
                                  <a:latin typeface="Cambria Math" panose="02040503050406030204" pitchFamily="18" charset="0"/>
                                </a:rPr>
                                <m:t>𝑎</m:t>
                              </m:r>
                            </m:sup>
                          </m:sSup>
                          <m:r>
                            <a:rPr lang="hu-HU" sz="3200" i="1" smtClean="0">
                              <a:latin typeface="Cambria Math" panose="02040503050406030204" pitchFamily="18" charset="0"/>
                              <a:ea typeface="Cambria Math" panose="02040503050406030204" pitchFamily="18" charset="0"/>
                            </a:rPr>
                            <m:t>∙</m:t>
                          </m:r>
                          <m:sSup>
                            <m:sSupPr>
                              <m:ctrlPr>
                                <a:rPr lang="hu-HU" sz="3200" i="1">
                                  <a:latin typeface="Cambria Math" panose="02040503050406030204" pitchFamily="18" charset="0"/>
                                </a:rPr>
                              </m:ctrlPr>
                            </m:sSupPr>
                            <m:e>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𝑐</m:t>
                                          </m:r>
                                        </m:e>
                                        <m:sub>
                                          <m:r>
                                            <a:rPr lang="hu-HU" sz="3200" b="0" i="1" smtClean="0">
                                              <a:latin typeface="Cambria Math" panose="02040503050406030204" pitchFamily="18" charset="0"/>
                                            </a:rPr>
                                            <m:t>𝐵</m:t>
                                          </m:r>
                                        </m:sub>
                                      </m:sSub>
                                    </m:num>
                                    <m:den>
                                      <m:sSup>
                                        <m:sSupPr>
                                          <m:ctrlPr>
                                            <a:rPr lang="hu-HU" sz="3200" i="1">
                                              <a:latin typeface="Cambria Math" panose="02040503050406030204" pitchFamily="18" charset="0"/>
                                            </a:rPr>
                                          </m:ctrlPr>
                                        </m:sSupPr>
                                        <m:e>
                                          <m:r>
                                            <a:rPr lang="hu-HU" sz="3200" i="1">
                                              <a:latin typeface="Cambria Math" panose="02040503050406030204" pitchFamily="18" charset="0"/>
                                            </a:rPr>
                                            <m:t>𝑐</m:t>
                                          </m:r>
                                        </m:e>
                                        <m:sup>
                                          <m:r>
                                            <a:rPr lang="hu-HU" sz="3200" i="1">
                                              <a:latin typeface="Cambria Math" panose="02040503050406030204" pitchFamily="18" charset="0"/>
                                            </a:rPr>
                                            <m:t>𝑜</m:t>
                                          </m:r>
                                        </m:sup>
                                      </m:sSup>
                                    </m:den>
                                  </m:f>
                                </m:e>
                              </m:d>
                            </m:e>
                            <m:sup>
                              <m:r>
                                <a:rPr lang="hu-HU" sz="3200" b="0" i="1" smtClean="0">
                                  <a:latin typeface="Cambria Math" panose="02040503050406030204" pitchFamily="18" charset="0"/>
                                </a:rPr>
                                <m:t>𝑏</m:t>
                              </m:r>
                            </m:sup>
                          </m:sSup>
                          <m:r>
                            <a:rPr lang="hu-HU" sz="3200" i="1" smtClean="0">
                              <a:latin typeface="Cambria Math" panose="02040503050406030204" pitchFamily="18" charset="0"/>
                              <a:ea typeface="Cambria Math" panose="02040503050406030204" pitchFamily="18" charset="0"/>
                            </a:rPr>
                            <m:t>∙</m:t>
                          </m:r>
                          <m:sSup>
                            <m:sSupPr>
                              <m:ctrlPr>
                                <a:rPr lang="hu-HU" sz="3200" i="1">
                                  <a:latin typeface="Cambria Math" panose="02040503050406030204" pitchFamily="18" charset="0"/>
                                </a:rPr>
                              </m:ctrlPr>
                            </m:sSupPr>
                            <m:e>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𝑐</m:t>
                                          </m:r>
                                        </m:e>
                                        <m:sub>
                                          <m:r>
                                            <a:rPr lang="hu-HU" sz="3200" b="0" i="1" smtClean="0">
                                              <a:latin typeface="Cambria Math" panose="02040503050406030204" pitchFamily="18" charset="0"/>
                                            </a:rPr>
                                            <m:t>𝐶</m:t>
                                          </m:r>
                                        </m:sub>
                                      </m:sSub>
                                    </m:num>
                                    <m:den>
                                      <m:sSup>
                                        <m:sSupPr>
                                          <m:ctrlPr>
                                            <a:rPr lang="hu-HU" sz="3200" i="1">
                                              <a:latin typeface="Cambria Math" panose="02040503050406030204" pitchFamily="18" charset="0"/>
                                            </a:rPr>
                                          </m:ctrlPr>
                                        </m:sSupPr>
                                        <m:e>
                                          <m:r>
                                            <a:rPr lang="hu-HU" sz="3200" i="1">
                                              <a:latin typeface="Cambria Math" panose="02040503050406030204" pitchFamily="18" charset="0"/>
                                            </a:rPr>
                                            <m:t>𝑐</m:t>
                                          </m:r>
                                        </m:e>
                                        <m:sup>
                                          <m:r>
                                            <a:rPr lang="hu-HU" sz="3200" i="1">
                                              <a:latin typeface="Cambria Math" panose="02040503050406030204" pitchFamily="18" charset="0"/>
                                            </a:rPr>
                                            <m:t>𝑜</m:t>
                                          </m:r>
                                        </m:sup>
                                      </m:sSup>
                                    </m:den>
                                  </m:f>
                                </m:e>
                              </m:d>
                            </m:e>
                            <m:sup>
                              <m:r>
                                <a:rPr lang="hu-HU" sz="3200" b="0" i="1" smtClean="0">
                                  <a:latin typeface="Cambria Math" panose="02040503050406030204" pitchFamily="18" charset="0"/>
                                </a:rPr>
                                <m:t>𝑐</m:t>
                              </m:r>
                            </m:sup>
                          </m:sSup>
                        </m:den>
                      </m:f>
                    </m:oMath>
                  </m:oMathPara>
                </a14:m>
                <a:endParaRPr lang="hu-HU" sz="3200" dirty="0"/>
              </a:p>
            </p:txBody>
          </p:sp>
        </mc:Choice>
        <mc:Fallback xmlns="">
          <p:sp>
            <p:nvSpPr>
              <p:cNvPr id="4" name="Szövegdoboz 3">
                <a:extLst>
                  <a:ext uri="{FF2B5EF4-FFF2-40B4-BE49-F238E27FC236}">
                    <a16:creationId xmlns:a16="http://schemas.microsoft.com/office/drawing/2014/main" id="{E15FFA59-A258-48A3-B902-91A1E6B4DBD1}"/>
                  </a:ext>
                </a:extLst>
              </p:cNvPr>
              <p:cNvSpPr txBox="1">
                <a:spLocks noRot="1" noChangeAspect="1" noMove="1" noResize="1" noEditPoints="1" noAdjustHandles="1" noChangeArrowheads="1" noChangeShapeType="1" noTextEdit="1"/>
              </p:cNvSpPr>
              <p:nvPr/>
            </p:nvSpPr>
            <p:spPr>
              <a:xfrm>
                <a:off x="124692" y="4412672"/>
                <a:ext cx="4692695" cy="1759712"/>
              </a:xfrm>
              <a:prstGeom prst="rect">
                <a:avLst/>
              </a:prstGeom>
              <a:blipFill>
                <a:blip r:embed="rId4"/>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7540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6363" y="1534672"/>
                <a:ext cx="11526981" cy="5101655"/>
              </a:xfrm>
            </p:spPr>
            <p:txBody>
              <a:bodyPr anchor="ctr" anchorCtr="0">
                <a:normAutofit lnSpcReduction="10000"/>
              </a:bodyPr>
              <a:lstStyle/>
              <a:p>
                <a:r>
                  <a:rPr lang="hu-HU" dirty="0" smtClean="0">
                    <a:latin typeface="Times New Roman" panose="02020603050405020304" pitchFamily="18" charset="0"/>
                    <a:cs typeface="Times New Roman" panose="02020603050405020304" pitchFamily="18" charset="0"/>
                  </a:rPr>
                  <a:t>Thus, the equilibrium constant can be defined as follows.</a:t>
                </a:r>
                <a:endParaRPr lang="hu-HU" dirty="0">
                  <a:latin typeface="Times New Roman" panose="02020603050405020304" pitchFamily="18" charset="0"/>
                  <a:cs typeface="Times New Roman" panose="02020603050405020304" pitchFamily="18" charset="0"/>
                </a:endParaRPr>
              </a:p>
              <a:p>
                <a:r>
                  <a:rPr lang="hu-HU" b="1" dirty="0" smtClean="0"/>
                  <a:t>Equilibrium constant relative to the concentration standard:</a:t>
                </a:r>
                <a:r>
                  <a:rPr lang="hu-HU" dirty="0" smtClean="0"/>
                  <a:t> (sign: </a:t>
                </a:r>
                <a:r>
                  <a:rPr lang="hu-HU" i="1" dirty="0"/>
                  <a:t>K</a:t>
                </a:r>
                <a:r>
                  <a:rPr lang="hu-HU" i="1" baseline="-25000" dirty="0"/>
                  <a:t>c</a:t>
                </a:r>
                <a:r>
                  <a:rPr lang="hu-HU" dirty="0"/>
                  <a:t>; </a:t>
                </a:r>
                <a:r>
                  <a:rPr lang="hu-HU" dirty="0" smtClean="0"/>
                  <a:t>unit:</a:t>
                </a:r>
                <a:r>
                  <a:rPr lang="hu-HU" dirty="0"/>
                  <a:t> </a:t>
                </a:r>
                <a:r>
                  <a:rPr lang="hu-HU" i="1" dirty="0" smtClean="0"/>
                  <a:t>N/A</a:t>
                </a:r>
                <a:r>
                  <a:rPr lang="hu-HU" dirty="0" smtClean="0"/>
                  <a:t>) equal to </a:t>
                </a:r>
                <a:r>
                  <a:rPr lang="en-US" dirty="0" smtClean="0"/>
                  <a:t>the </a:t>
                </a:r>
                <a:r>
                  <a:rPr lang="en-US" dirty="0"/>
                  <a:t>reaction ratio value </a:t>
                </a:r>
                <a:r>
                  <a:rPr lang="en-US" dirty="0" smtClean="0"/>
                  <a:t>relative </a:t>
                </a:r>
                <a:r>
                  <a:rPr lang="en-US" dirty="0"/>
                  <a:t>to the </a:t>
                </a:r>
                <a:r>
                  <a:rPr lang="hu-HU" dirty="0" smtClean="0"/>
                  <a:t>concentration </a:t>
                </a:r>
                <a:r>
                  <a:rPr lang="en-US" dirty="0" smtClean="0"/>
                  <a:t>standard </a:t>
                </a:r>
                <a:r>
                  <a:rPr lang="en-US" dirty="0"/>
                  <a:t>in the equilibrium state</a:t>
                </a:r>
                <a:r>
                  <a:rPr lang="hu-HU" dirty="0" smtClean="0"/>
                  <a:t>. It is constant at given pressure and temperature. For the </a:t>
                </a:r>
                <a14:m>
                  <m:oMath xmlns:m="http://schemas.openxmlformats.org/officeDocument/2006/math">
                    <m:r>
                      <a:rPr lang="hu-HU" b="0" i="0" smtClean="0">
                        <a:latin typeface="Cambria Math" panose="02040503050406030204" pitchFamily="18" charset="0"/>
                      </a:rPr>
                      <m:t> </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b>
                          <m:sSubPr>
                            <m:ctrlPr>
                              <a:rPr lang="hu-HU" i="1">
                                <a:latin typeface="Cambria Math" panose="02040503050406030204" pitchFamily="18" charset="0"/>
                              </a:rPr>
                            </m:ctrlPr>
                          </m:sSubPr>
                          <m:e>
                            <m:sSub>
                              <m:sSubPr>
                                <m:ctrlPr>
                                  <a:rPr lang="hu-HU" i="1">
                                    <a:latin typeface="Cambria Math" panose="02040503050406030204" pitchFamily="18" charset="0"/>
                                  </a:rPr>
                                </m:ctrlPr>
                              </m:sSubPr>
                              <m:e>
                                <m:r>
                                  <a:rPr lang="hu-HU" i="1">
                                    <a:latin typeface="Cambria Math" panose="02040503050406030204" pitchFamily="18" charset="0"/>
                                  </a:rPr>
                                  <m:t>𝜈</m:t>
                                </m:r>
                              </m:e>
                              <m:sub>
                                <m:r>
                                  <a:rPr lang="hu-HU" i="1">
                                    <a:latin typeface="Cambria Math" panose="02040503050406030204" pitchFamily="18" charset="0"/>
                                  </a:rPr>
                                  <m:t>𝑖</m:t>
                                </m:r>
                              </m:sub>
                            </m:sSub>
                            <m:r>
                              <a:rPr lang="hu-HU" i="1">
                                <a:latin typeface="Cambria Math" panose="02040503050406030204" pitchFamily="18" charset="0"/>
                              </a:rPr>
                              <m:t>𝐴</m:t>
                            </m:r>
                          </m:e>
                          <m:sub>
                            <m:r>
                              <a:rPr lang="hu-HU" i="1">
                                <a:latin typeface="Cambria Math" panose="02040503050406030204" pitchFamily="18" charset="0"/>
                              </a:rPr>
                              <m:t>𝑖</m:t>
                            </m:r>
                          </m:sub>
                        </m:sSub>
                        <m:r>
                          <a:rPr lang="hu-HU" i="1">
                            <a:latin typeface="Cambria Math" panose="02040503050406030204" pitchFamily="18" charset="0"/>
                          </a:rPr>
                          <m:t>=0 </m:t>
                        </m:r>
                      </m:e>
                    </m:nary>
                  </m:oMath>
                </a14:m>
                <a:r>
                  <a:rPr lang="hu-HU" dirty="0" smtClean="0"/>
                  <a:t>r</a:t>
                </a:r>
                <a14:m>
                  <m:oMath xmlns:m="http://schemas.openxmlformats.org/officeDocument/2006/math">
                    <m:r>
                      <m:rPr>
                        <m:sty m:val="p"/>
                      </m:rPr>
                      <a:rPr lang="hu-HU" b="0" i="0" smtClean="0">
                        <a:latin typeface="Cambria Math" panose="02040503050406030204" pitchFamily="18" charset="0"/>
                      </a:rPr>
                      <m:t>eaction</m:t>
                    </m:r>
                    <m:r>
                      <a:rPr lang="hu-HU" b="0" i="0"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𝐾</m:t>
                        </m:r>
                      </m:e>
                      <m:sub>
                        <m:r>
                          <a:rPr lang="hu-HU" i="1">
                            <a:latin typeface="Cambria Math" panose="02040503050406030204" pitchFamily="18" charset="0"/>
                          </a:rPr>
                          <m:t>𝑐</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p>
                          <m:sSupPr>
                            <m:ctrlPr>
                              <a:rPr lang="hu-HU" i="1">
                                <a:latin typeface="Cambria Math" panose="02040503050406030204" pitchFamily="18" charset="0"/>
                              </a:rPr>
                            </m:ctrlPr>
                          </m:sSupPr>
                          <m:e>
                            <m:d>
                              <m:dPr>
                                <m:ctrlPr>
                                  <a:rPr lang="hu-HU" i="1">
                                    <a:latin typeface="Cambria Math" panose="02040503050406030204" pitchFamily="18" charset="0"/>
                                  </a:rPr>
                                </m:ctrlPr>
                              </m:dPr>
                              <m:e>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𝑖</m:t>
                                        </m:r>
                                      </m:sub>
                                    </m:sSub>
                                  </m:num>
                                  <m:den>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den>
                                </m:f>
                              </m:e>
                            </m:d>
                          </m:e>
                          <m:sup>
                            <m:sSub>
                              <m:sSubPr>
                                <m:ctrlPr>
                                  <a:rPr lang="hu-HU" i="1">
                                    <a:latin typeface="Cambria Math" panose="02040503050406030204" pitchFamily="18" charset="0"/>
                                  </a:rPr>
                                </m:ctrlPr>
                              </m:sSubPr>
                              <m:e>
                                <m:r>
                                  <a:rPr lang="hu-HU" i="1">
                                    <a:latin typeface="Cambria Math" panose="02040503050406030204" pitchFamily="18" charset="0"/>
                                  </a:rPr>
                                  <m:t>𝜈</m:t>
                                </m:r>
                              </m:e>
                              <m:sub>
                                <m:r>
                                  <a:rPr lang="hu-HU" i="1">
                                    <a:latin typeface="Cambria Math" panose="02040503050406030204" pitchFamily="18" charset="0"/>
                                  </a:rPr>
                                  <m:t>𝑖</m:t>
                                </m:r>
                              </m:sub>
                            </m:sSub>
                          </m:sup>
                        </m:sSup>
                      </m:e>
                    </m:nary>
                  </m:oMath>
                </a14:m>
                <a:r>
                  <a:rPr lang="hu-HU" i="1" dirty="0" smtClean="0">
                    <a:latin typeface="Cambria Math" panose="02040503050406030204" pitchFamily="18" charset="0"/>
                  </a:rPr>
                  <a:t/>
                </a:r>
                <a:br>
                  <a:rPr lang="hu-HU" i="1" dirty="0" smtClean="0">
                    <a:latin typeface="Cambria Math" panose="02040503050406030204" pitchFamily="18" charset="0"/>
                  </a:rPr>
                </a:br>
                <a14:m>
                  <m:oMath xmlns:m="http://schemas.openxmlformats.org/officeDocument/2006/math">
                    <m:r>
                      <m:rPr>
                        <m:sty m:val="p"/>
                      </m:rPr>
                      <a:rPr lang="hu-HU" b="0" i="0" smtClean="0">
                        <a:latin typeface="Cambria Math" panose="02040503050406030204" pitchFamily="18" charset="0"/>
                      </a:rPr>
                      <m:t>where</m:t>
                    </m:r>
                    <m:r>
                      <a:rPr lang="hu-HU" b="0" i="0" smtClean="0">
                        <a:latin typeface="Cambria Math" panose="02040503050406030204" pitchFamily="18" charset="0"/>
                      </a:rPr>
                      <m:t> </m:t>
                    </m:r>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r>
                      <a:rPr lang="hu-HU" i="1">
                        <a:latin typeface="Cambria Math" panose="02040503050406030204" pitchFamily="18" charset="0"/>
                      </a:rPr>
                      <m:t>=1</m:t>
                    </m:r>
                    <m:f>
                      <m:fPr>
                        <m:ctrlPr>
                          <a:rPr lang="hu-HU" i="1">
                            <a:latin typeface="Cambria Math" panose="02040503050406030204" pitchFamily="18" charset="0"/>
                          </a:rPr>
                        </m:ctrlPr>
                      </m:fPr>
                      <m:num>
                        <m:r>
                          <a:rPr lang="hu-HU" i="1">
                            <a:latin typeface="Cambria Math" panose="02040503050406030204" pitchFamily="18" charset="0"/>
                          </a:rPr>
                          <m:t>𝑚𝑜𝑙</m:t>
                        </m:r>
                      </m:num>
                      <m:den>
                        <m:sSup>
                          <m:sSupPr>
                            <m:ctrlPr>
                              <a:rPr lang="hu-HU" i="1">
                                <a:latin typeface="Cambria Math" panose="02040503050406030204" pitchFamily="18" charset="0"/>
                              </a:rPr>
                            </m:ctrlPr>
                          </m:sSupPr>
                          <m:e>
                            <m:r>
                              <a:rPr lang="hu-HU" i="1">
                                <a:latin typeface="Cambria Math" panose="02040503050406030204" pitchFamily="18" charset="0"/>
                              </a:rPr>
                              <m:t>𝑑𝑚</m:t>
                            </m:r>
                          </m:e>
                          <m:sup>
                            <m:r>
                              <a:rPr lang="hu-HU" i="1">
                                <a:latin typeface="Cambria Math" panose="02040503050406030204" pitchFamily="18" charset="0"/>
                              </a:rPr>
                              <m:t>3</m:t>
                            </m:r>
                          </m:sup>
                        </m:sSup>
                      </m:den>
                    </m:f>
                    <m:r>
                      <a:rPr lang="hu-HU" i="1">
                        <a:latin typeface="Cambria Math" panose="02040503050406030204" pitchFamily="18" charset="0"/>
                      </a:rPr>
                      <m:t> </m:t>
                    </m:r>
                  </m:oMath>
                </a14:m>
                <a:r>
                  <a:rPr lang="hu-HU" dirty="0" smtClean="0"/>
                  <a:t>is the standard concentration.</a:t>
                </a:r>
                <a:endParaRPr lang="hu-HU" dirty="0"/>
              </a:p>
              <a:p>
                <a:r>
                  <a:rPr lang="hu-HU" b="1" dirty="0"/>
                  <a:t>Equilibrium constant relative to the </a:t>
                </a:r>
                <a:r>
                  <a:rPr lang="hu-HU" b="1" dirty="0" smtClean="0"/>
                  <a:t>pressure </a:t>
                </a:r>
                <a:r>
                  <a:rPr lang="hu-HU" b="1" dirty="0"/>
                  <a:t>standard :</a:t>
                </a:r>
                <a:r>
                  <a:rPr lang="hu-HU" dirty="0" smtClean="0"/>
                  <a:t> (sign: </a:t>
                </a:r>
                <a:r>
                  <a:rPr lang="hu-HU" i="1" dirty="0"/>
                  <a:t>K</a:t>
                </a:r>
                <a:r>
                  <a:rPr lang="hu-HU" i="1" baseline="-25000" dirty="0"/>
                  <a:t>p</a:t>
                </a:r>
                <a:r>
                  <a:rPr lang="hu-HU" dirty="0"/>
                  <a:t>; </a:t>
                </a:r>
                <a:r>
                  <a:rPr lang="hu-HU" dirty="0" smtClean="0"/>
                  <a:t>unit:</a:t>
                </a:r>
                <a:r>
                  <a:rPr lang="hu-HU" dirty="0"/>
                  <a:t> </a:t>
                </a:r>
                <a:r>
                  <a:rPr lang="hu-HU" i="1" dirty="0" smtClean="0"/>
                  <a:t>N/A</a:t>
                </a:r>
                <a:r>
                  <a:rPr lang="hu-HU" dirty="0"/>
                  <a:t>) equal to </a:t>
                </a:r>
                <a:r>
                  <a:rPr lang="en-US" dirty="0"/>
                  <a:t>the reaction ratio value relative to the </a:t>
                </a:r>
                <a:r>
                  <a:rPr lang="hu-HU" dirty="0" smtClean="0"/>
                  <a:t>pressure </a:t>
                </a:r>
                <a:r>
                  <a:rPr lang="en-US" dirty="0"/>
                  <a:t>standard in the equilibrium state</a:t>
                </a:r>
                <a:r>
                  <a:rPr lang="hu-HU" dirty="0"/>
                  <a:t>. It is constant at given pressure and temperature. </a:t>
                </a:r>
                <a:br>
                  <a:rPr lang="hu-HU" dirty="0"/>
                </a:br>
                <a:r>
                  <a:rPr lang="hu-HU" dirty="0" smtClean="0"/>
                  <a:t>For the </a:t>
                </a:r>
                <a14:m>
                  <m:oMath xmlns:m="http://schemas.openxmlformats.org/officeDocument/2006/math">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b>
                          <m:sSubPr>
                            <m:ctrlPr>
                              <a:rPr lang="hu-HU" i="1">
                                <a:latin typeface="Cambria Math" panose="02040503050406030204" pitchFamily="18" charset="0"/>
                              </a:rPr>
                            </m:ctrlPr>
                          </m:sSubPr>
                          <m:e>
                            <m:sSub>
                              <m:sSubPr>
                                <m:ctrlPr>
                                  <a:rPr lang="hu-HU" i="1">
                                    <a:latin typeface="Cambria Math" panose="02040503050406030204" pitchFamily="18" charset="0"/>
                                  </a:rPr>
                                </m:ctrlPr>
                              </m:sSubPr>
                              <m:e>
                                <m:r>
                                  <a:rPr lang="hu-HU" i="1">
                                    <a:latin typeface="Cambria Math" panose="02040503050406030204" pitchFamily="18" charset="0"/>
                                  </a:rPr>
                                  <m:t>𝜈</m:t>
                                </m:r>
                              </m:e>
                              <m:sub>
                                <m:r>
                                  <a:rPr lang="hu-HU" i="1">
                                    <a:latin typeface="Cambria Math" panose="02040503050406030204" pitchFamily="18" charset="0"/>
                                  </a:rPr>
                                  <m:t>𝑖</m:t>
                                </m:r>
                              </m:sub>
                            </m:sSub>
                            <m:r>
                              <a:rPr lang="hu-HU" i="1">
                                <a:latin typeface="Cambria Math" panose="02040503050406030204" pitchFamily="18" charset="0"/>
                              </a:rPr>
                              <m:t>𝐴</m:t>
                            </m:r>
                          </m:e>
                          <m:sub>
                            <m:r>
                              <a:rPr lang="hu-HU" i="1">
                                <a:latin typeface="Cambria Math" panose="02040503050406030204" pitchFamily="18" charset="0"/>
                              </a:rPr>
                              <m:t>𝑖</m:t>
                            </m:r>
                          </m:sub>
                        </m:sSub>
                        <m:r>
                          <a:rPr lang="hu-HU" i="1">
                            <a:latin typeface="Cambria Math" panose="02040503050406030204" pitchFamily="18" charset="0"/>
                          </a:rPr>
                          <m:t>=0 </m:t>
                        </m:r>
                      </m:e>
                    </m:nary>
                  </m:oMath>
                </a14:m>
                <a:r>
                  <a:rPr lang="hu-HU" dirty="0" smtClean="0"/>
                  <a:t>r</a:t>
                </a:r>
                <a14:m>
                  <m:oMath xmlns:m="http://schemas.openxmlformats.org/officeDocument/2006/math">
                    <m:r>
                      <m:rPr>
                        <m:sty m:val="p"/>
                      </m:rPr>
                      <a:rPr lang="hu-HU" b="0" i="0" smtClean="0">
                        <a:latin typeface="Cambria Math" panose="02040503050406030204" pitchFamily="18" charset="0"/>
                      </a:rPr>
                      <m:t>eaction</m:t>
                    </m:r>
                    <m:r>
                      <a:rPr lang="hu-HU" b="0" i="0"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𝐾</m:t>
                        </m:r>
                      </m:e>
                      <m:sub>
                        <m:r>
                          <a:rPr lang="hu-HU" i="1">
                            <a:latin typeface="Cambria Math" panose="02040503050406030204" pitchFamily="18" charset="0"/>
                          </a:rPr>
                          <m:t>𝑝</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p>
                          <m:sSupPr>
                            <m:ctrlPr>
                              <a:rPr lang="hu-HU" i="1">
                                <a:latin typeface="Cambria Math" panose="02040503050406030204" pitchFamily="18" charset="0"/>
                              </a:rPr>
                            </m:ctrlPr>
                          </m:sSupPr>
                          <m:e>
                            <m:d>
                              <m:dPr>
                                <m:ctrlPr>
                                  <a:rPr lang="hu-HU" i="1">
                                    <a:latin typeface="Cambria Math" panose="02040503050406030204" pitchFamily="18" charset="0"/>
                                  </a:rPr>
                                </m:ctrlPr>
                              </m:dPr>
                              <m:e>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𝑝</m:t>
                                        </m:r>
                                      </m:e>
                                      <m:sub>
                                        <m:r>
                                          <a:rPr lang="hu-HU" i="1">
                                            <a:latin typeface="Cambria Math" panose="02040503050406030204" pitchFamily="18" charset="0"/>
                                          </a:rPr>
                                          <m:t>𝑖</m:t>
                                        </m:r>
                                      </m:sub>
                                    </m:sSub>
                                  </m:num>
                                  <m:den>
                                    <m:sSup>
                                      <m:sSupPr>
                                        <m:ctrlPr>
                                          <a:rPr lang="hu-HU" i="1">
                                            <a:latin typeface="Cambria Math" panose="02040503050406030204" pitchFamily="18" charset="0"/>
                                          </a:rPr>
                                        </m:ctrlPr>
                                      </m:sSupPr>
                                      <m:e>
                                        <m:r>
                                          <a:rPr lang="hu-HU" i="1">
                                            <a:latin typeface="Cambria Math" panose="02040503050406030204" pitchFamily="18" charset="0"/>
                                          </a:rPr>
                                          <m:t>𝑝</m:t>
                                        </m:r>
                                      </m:e>
                                      <m:sup>
                                        <m:r>
                                          <a:rPr lang="hu-HU" i="1">
                                            <a:latin typeface="Cambria Math" panose="02040503050406030204" pitchFamily="18" charset="0"/>
                                          </a:rPr>
                                          <m:t>𝑜</m:t>
                                        </m:r>
                                      </m:sup>
                                    </m:sSup>
                                  </m:den>
                                </m:f>
                              </m:e>
                            </m:d>
                          </m:e>
                          <m:sup>
                            <m:sSub>
                              <m:sSubPr>
                                <m:ctrlPr>
                                  <a:rPr lang="hu-HU" i="1">
                                    <a:latin typeface="Cambria Math" panose="02040503050406030204" pitchFamily="18" charset="0"/>
                                  </a:rPr>
                                </m:ctrlPr>
                              </m:sSubPr>
                              <m:e>
                                <m:r>
                                  <a:rPr lang="hu-HU" i="1">
                                    <a:latin typeface="Cambria Math" panose="02040503050406030204" pitchFamily="18" charset="0"/>
                                  </a:rPr>
                                  <m:t>𝜈</m:t>
                                </m:r>
                              </m:e>
                              <m:sub>
                                <m:r>
                                  <a:rPr lang="hu-HU" i="1">
                                    <a:latin typeface="Cambria Math" panose="02040503050406030204" pitchFamily="18" charset="0"/>
                                  </a:rPr>
                                  <m:t>𝑖</m:t>
                                </m:r>
                              </m:sub>
                            </m:sSub>
                          </m:sup>
                        </m:sSup>
                      </m:e>
                    </m:nary>
                    <m:r>
                      <a:rPr lang="hu-HU" b="0" i="0" smtClean="0">
                        <a:latin typeface="Cambria Math" panose="02040503050406030204" pitchFamily="18" charset="0"/>
                      </a:rPr>
                      <m:t>, </m:t>
                    </m:r>
                    <m:r>
                      <m:rPr>
                        <m:sty m:val="p"/>
                      </m:rPr>
                      <a:rPr lang="hu-HU" b="0" i="0" smtClean="0">
                        <a:latin typeface="Cambria Math" panose="02040503050406030204" pitchFamily="18" charset="0"/>
                      </a:rPr>
                      <m:t>where</m:t>
                    </m:r>
                    <m:r>
                      <a:rPr lang="hu-HU" i="1">
                        <a:latin typeface="Cambria Math" panose="02040503050406030204" pitchFamily="18" charset="0"/>
                      </a:rPr>
                      <m:t> </m:t>
                    </m:r>
                    <m:sSup>
                      <m:sSupPr>
                        <m:ctrlPr>
                          <a:rPr lang="hu-HU" i="1">
                            <a:latin typeface="Cambria Math" panose="02040503050406030204" pitchFamily="18" charset="0"/>
                          </a:rPr>
                        </m:ctrlPr>
                      </m:sSupPr>
                      <m:e>
                        <m:r>
                          <a:rPr lang="hu-HU" i="1">
                            <a:latin typeface="Cambria Math" panose="02040503050406030204" pitchFamily="18" charset="0"/>
                          </a:rPr>
                          <m:t>𝑝</m:t>
                        </m:r>
                      </m:e>
                      <m:sup>
                        <m:r>
                          <a:rPr lang="hu-HU" i="1">
                            <a:latin typeface="Cambria Math" panose="02040503050406030204" pitchFamily="18" charset="0"/>
                          </a:rPr>
                          <m:t>𝑜</m:t>
                        </m:r>
                      </m:sup>
                    </m:sSup>
                    <m:r>
                      <a:rPr lang="hu-HU" i="1">
                        <a:latin typeface="Cambria Math" panose="02040503050406030204" pitchFamily="18" charset="0"/>
                      </a:rPr>
                      <m:t>=1</m:t>
                    </m:r>
                    <m:r>
                      <a:rPr lang="hu-HU" i="1">
                        <a:latin typeface="Cambria Math" panose="02040503050406030204" pitchFamily="18" charset="0"/>
                      </a:rPr>
                      <m:t>𝑎𝑡𝑚</m:t>
                    </m:r>
                  </m:oMath>
                </a14:m>
                <a:r>
                  <a:rPr lang="hu-HU" dirty="0"/>
                  <a:t> </a:t>
                </a:r>
                <a:r>
                  <a:rPr lang="hu-HU" dirty="0" smtClean="0"/>
                  <a:t>is the standard pressure.</a:t>
                </a:r>
                <a:endParaRPr lang="hu-HU" dirty="0"/>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46363" y="1534672"/>
                <a:ext cx="11526981" cy="5101655"/>
              </a:xfrm>
              <a:blipFill>
                <a:blip r:embed="rId3"/>
                <a:stretch>
                  <a:fillRect l="-952" r="-529"/>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equilibrium constant</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204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Effect of components on </a:t>
            </a:r>
            <a:r>
              <a:rPr lang="hu-HU" dirty="0" smtClean="0">
                <a:latin typeface="Times New Roman" panose="02020603050405020304" pitchFamily="18" charset="0"/>
                <a:cs typeface="Times New Roman" panose="02020603050405020304" pitchFamily="18" charset="0"/>
              </a:rPr>
              <a:t>the equilibrium</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1825625"/>
            <a:ext cx="11540836" cy="1956666"/>
          </a:xfrm>
        </p:spPr>
        <p:txBody>
          <a:bodyPr/>
          <a:lstStyle/>
          <a:p>
            <a:r>
              <a:rPr lang="en-US" dirty="0">
                <a:latin typeface="Times New Roman" panose="02020603050405020304" pitchFamily="18" charset="0"/>
                <a:cs typeface="Times New Roman" panose="02020603050405020304" pitchFamily="18" charset="0"/>
              </a:rPr>
              <a:t>Student laboratory exercises worldwide include the </a:t>
            </a:r>
            <a:r>
              <a:rPr lang="en-US" dirty="0" smtClean="0">
                <a:latin typeface="Times New Roman" panose="02020603050405020304" pitchFamily="18" charset="0"/>
                <a:cs typeface="Times New Roman" panose="02020603050405020304" pitchFamily="18" charset="0"/>
              </a:rPr>
              <a:t>investigation </a:t>
            </a:r>
            <a:r>
              <a:rPr lang="en-US" dirty="0">
                <a:latin typeface="Times New Roman" panose="02020603050405020304" pitchFamily="18" charset="0"/>
                <a:cs typeface="Times New Roman" panose="02020603050405020304" pitchFamily="18" charset="0"/>
              </a:rPr>
              <a:t>of the dissociation equilibrium of iron(III</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cyanide: </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88F1C43-C961-4A41-8B31-BE5AE83A8842}"/>
                  </a:ext>
                </a:extLst>
              </p:cNvPr>
              <p:cNvSpPr txBox="1"/>
              <p:nvPr/>
            </p:nvSpPr>
            <p:spPr>
              <a:xfrm>
                <a:off x="3380507" y="2874817"/>
                <a:ext cx="5530168" cy="515910"/>
              </a:xfrm>
              <a:prstGeom prst="rect">
                <a:avLst/>
              </a:prstGeom>
              <a:noFill/>
            </p:spPr>
            <p:txBody>
              <a:bodyPr wrap="none" lIns="0" tIns="0" rIns="0" bIns="0" rtlCol="0">
                <a:spAutoFit/>
              </a:bodyPr>
              <a:lstStyle/>
              <a:p>
                <a14:m>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𝐹𝑒</m:t>
                        </m:r>
                        <m:d>
                          <m:dPr>
                            <m:ctrlPr>
                              <a:rPr lang="hu-HU" sz="2800" i="1" smtClean="0">
                                <a:latin typeface="Cambria Math" panose="02040503050406030204" pitchFamily="18" charset="0"/>
                              </a:rPr>
                            </m:ctrlPr>
                          </m:dPr>
                          <m:e>
                            <m:r>
                              <a:rPr lang="hu-HU" sz="2800" b="0" i="1" smtClean="0">
                                <a:latin typeface="Cambria Math" panose="02040503050406030204" pitchFamily="18" charset="0"/>
                              </a:rPr>
                              <m:t>𝑆𝐶𝑁</m:t>
                            </m:r>
                          </m:e>
                        </m:d>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𝐹𝑒</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+3</m:t>
                    </m:r>
                    <m:r>
                      <a:rPr lang="en-US" sz="2800" b="0" i="1" smtClean="0">
                        <a:latin typeface="Cambria Math" panose="02040503050406030204" pitchFamily="18" charset="0"/>
                        <a:ea typeface="Cambria Math" panose="02040503050406030204" pitchFamily="18" charset="0"/>
                      </a:rPr>
                      <m:t> </m:t>
                    </m:r>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𝑆𝐶𝑁</m:t>
                        </m:r>
                      </m:e>
                      <m: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𝑎𝑞</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sSubSup>
                  </m:oMath>
                </a14:m>
                <a:r>
                  <a:rPr lang="en-US" sz="2800" dirty="0"/>
                  <a:t> </a:t>
                </a:r>
                <a:endParaRPr lang="hu-HU" sz="2800" dirty="0"/>
              </a:p>
            </p:txBody>
          </p:sp>
        </mc:Choice>
        <mc:Fallback xmlns="">
          <p:sp>
            <p:nvSpPr>
              <p:cNvPr id="5" name="Szövegdoboz 4">
                <a:extLst>
                  <a:ext uri="{FF2B5EF4-FFF2-40B4-BE49-F238E27FC236}">
                    <a16:creationId xmlns:a16="http://schemas.microsoft.com/office/drawing/2014/main" id="{488F1C43-C961-4A41-8B31-BE5AE83A8842}"/>
                  </a:ext>
                </a:extLst>
              </p:cNvPr>
              <p:cNvSpPr txBox="1">
                <a:spLocks noRot="1" noChangeAspect="1" noMove="1" noResize="1" noEditPoints="1" noAdjustHandles="1" noChangeArrowheads="1" noChangeShapeType="1" noTextEdit="1"/>
              </p:cNvSpPr>
              <p:nvPr/>
            </p:nvSpPr>
            <p:spPr>
              <a:xfrm>
                <a:off x="3380507" y="2874817"/>
                <a:ext cx="5530168" cy="515910"/>
              </a:xfrm>
              <a:prstGeom prst="rect">
                <a:avLst/>
              </a:prstGeom>
              <a:blipFill>
                <a:blip r:embed="rId3"/>
                <a:stretch>
                  <a:fillRect/>
                </a:stretch>
              </a:blipFill>
            </p:spPr>
            <p:txBody>
              <a:bodyPr/>
              <a:lstStyle/>
              <a:p>
                <a:r>
                  <a:rPr lang="en-US">
                    <a:noFill/>
                  </a:rPr>
                  <a:t> </a:t>
                </a:r>
              </a:p>
            </p:txBody>
          </p:sp>
        </mc:Fallback>
      </mc:AlternateContent>
      <p:sp>
        <p:nvSpPr>
          <p:cNvPr id="6" name="Szövegdoboz 5">
            <a:extLst>
              <a:ext uri="{FF2B5EF4-FFF2-40B4-BE49-F238E27FC236}">
                <a16:creationId xmlns:a16="http://schemas.microsoft.com/office/drawing/2014/main" id="{0D435D79-6D81-486E-8823-545319856D22}"/>
              </a:ext>
            </a:extLst>
          </p:cNvPr>
          <p:cNvSpPr txBox="1"/>
          <p:nvPr/>
        </p:nvSpPr>
        <p:spPr>
          <a:xfrm>
            <a:off x="3699160" y="3463576"/>
            <a:ext cx="4746812" cy="400110"/>
          </a:xfrm>
          <a:prstGeom prst="rect">
            <a:avLst/>
          </a:prstGeom>
          <a:noFill/>
        </p:spPr>
        <p:txBody>
          <a:bodyPr wrap="none" rtlCol="0">
            <a:spAutoFit/>
          </a:bodyPr>
          <a:lstStyle/>
          <a:p>
            <a:r>
              <a:rPr lang="hu-HU" sz="2000" dirty="0" smtClean="0">
                <a:latin typeface="Times New Roman" panose="02020603050405020304" pitchFamily="18" charset="0"/>
                <a:cs typeface="Times New Roman" panose="02020603050405020304" pitchFamily="18" charset="0"/>
              </a:rPr>
              <a:t>red                               yellow          colorless</a:t>
            </a:r>
            <a:endParaRPr lang="hu-HU" sz="2000" dirty="0">
              <a:latin typeface="Times New Roman" panose="02020603050405020304" pitchFamily="18" charset="0"/>
              <a:cs typeface="Times New Roman" panose="02020603050405020304" pitchFamily="18" charset="0"/>
            </a:endParaRPr>
          </a:p>
        </p:txBody>
      </p:sp>
      <p:grpSp>
        <p:nvGrpSpPr>
          <p:cNvPr id="44" name="Csoportba foglalás 43">
            <a:extLst>
              <a:ext uri="{FF2B5EF4-FFF2-40B4-BE49-F238E27FC236}">
                <a16:creationId xmlns:a16="http://schemas.microsoft.com/office/drawing/2014/main" id="{0CF3F1C6-33EA-493B-A152-86797FA5D2BE}"/>
              </a:ext>
            </a:extLst>
          </p:cNvPr>
          <p:cNvGrpSpPr/>
          <p:nvPr/>
        </p:nvGrpSpPr>
        <p:grpSpPr>
          <a:xfrm>
            <a:off x="9619785" y="4238045"/>
            <a:ext cx="594644" cy="2200231"/>
            <a:chOff x="942446" y="4240824"/>
            <a:chExt cx="594644" cy="2200231"/>
          </a:xfrm>
        </p:grpSpPr>
        <p:sp>
          <p:nvSpPr>
            <p:cNvPr id="45" name="Téglalap: lekerekített 44">
              <a:extLst>
                <a:ext uri="{FF2B5EF4-FFF2-40B4-BE49-F238E27FC236}">
                  <a16:creationId xmlns:a16="http://schemas.microsoft.com/office/drawing/2014/main" id="{D4362373-28E3-4072-BC74-DDB9EA3CEBA4}"/>
                </a:ext>
              </a:extLst>
            </p:cNvPr>
            <p:cNvSpPr/>
            <p:nvPr/>
          </p:nvSpPr>
          <p:spPr>
            <a:xfrm>
              <a:off x="1011382" y="4281055"/>
              <a:ext cx="432000" cy="2160000"/>
            </a:xfrm>
            <a:prstGeom prst="roundRect">
              <a:avLst>
                <a:gd name="adj" fmla="val 5000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a:extLst>
                <a:ext uri="{FF2B5EF4-FFF2-40B4-BE49-F238E27FC236}">
                  <a16:creationId xmlns:a16="http://schemas.microsoft.com/office/drawing/2014/main" id="{33B175A9-6271-450F-B5E7-27B2DACCA388}"/>
                </a:ext>
              </a:extLst>
            </p:cNvPr>
            <p:cNvSpPr/>
            <p:nvPr/>
          </p:nvSpPr>
          <p:spPr>
            <a:xfrm>
              <a:off x="942446" y="4240824"/>
              <a:ext cx="594644" cy="30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0" name="Csoportba foglalás 39">
            <a:extLst>
              <a:ext uri="{FF2B5EF4-FFF2-40B4-BE49-F238E27FC236}">
                <a16:creationId xmlns:a16="http://schemas.microsoft.com/office/drawing/2014/main" id="{CDDBBE7B-8CE5-4CBE-A1A8-C23413045338}"/>
              </a:ext>
            </a:extLst>
          </p:cNvPr>
          <p:cNvGrpSpPr/>
          <p:nvPr/>
        </p:nvGrpSpPr>
        <p:grpSpPr>
          <a:xfrm>
            <a:off x="7119846" y="4241185"/>
            <a:ext cx="594644" cy="2200033"/>
            <a:chOff x="942446" y="4241022"/>
            <a:chExt cx="594644" cy="2200033"/>
          </a:xfrm>
        </p:grpSpPr>
        <p:sp>
          <p:nvSpPr>
            <p:cNvPr id="41" name="Téglalap: lekerekített 40">
              <a:extLst>
                <a:ext uri="{FF2B5EF4-FFF2-40B4-BE49-F238E27FC236}">
                  <a16:creationId xmlns:a16="http://schemas.microsoft.com/office/drawing/2014/main" id="{5AEE5F13-39FE-4835-B621-4DE68A9DD2ED}"/>
                </a:ext>
              </a:extLst>
            </p:cNvPr>
            <p:cNvSpPr/>
            <p:nvPr/>
          </p:nvSpPr>
          <p:spPr>
            <a:xfrm>
              <a:off x="1011382" y="4281055"/>
              <a:ext cx="432000" cy="2160000"/>
            </a:xfrm>
            <a:prstGeom prst="roundRect">
              <a:avLst>
                <a:gd name="adj" fmla="val 50000"/>
              </a:avLst>
            </a:prstGeom>
            <a:solidFill>
              <a:srgbClr val="FFFF00">
                <a:alpha val="1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Téglalap 41">
              <a:extLst>
                <a:ext uri="{FF2B5EF4-FFF2-40B4-BE49-F238E27FC236}">
                  <a16:creationId xmlns:a16="http://schemas.microsoft.com/office/drawing/2014/main" id="{259D2A1C-76E0-491D-B6BB-93BC0D46FC92}"/>
                </a:ext>
              </a:extLst>
            </p:cNvPr>
            <p:cNvSpPr/>
            <p:nvPr/>
          </p:nvSpPr>
          <p:spPr>
            <a:xfrm>
              <a:off x="1029324" y="4241022"/>
              <a:ext cx="396000" cy="144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Téglalap 42">
              <a:extLst>
                <a:ext uri="{FF2B5EF4-FFF2-40B4-BE49-F238E27FC236}">
                  <a16:creationId xmlns:a16="http://schemas.microsoft.com/office/drawing/2014/main" id="{A28519D4-2EF1-4960-9704-5A9BEEF4ECB3}"/>
                </a:ext>
              </a:extLst>
            </p:cNvPr>
            <p:cNvSpPr/>
            <p:nvPr/>
          </p:nvSpPr>
          <p:spPr>
            <a:xfrm>
              <a:off x="942446" y="4313951"/>
              <a:ext cx="594644" cy="23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 name="Csoportba foglalás 14">
            <a:extLst>
              <a:ext uri="{FF2B5EF4-FFF2-40B4-BE49-F238E27FC236}">
                <a16:creationId xmlns:a16="http://schemas.microsoft.com/office/drawing/2014/main" id="{5C123C9A-682F-4454-A812-539AD344C4C3}"/>
              </a:ext>
            </a:extLst>
          </p:cNvPr>
          <p:cNvGrpSpPr/>
          <p:nvPr/>
        </p:nvGrpSpPr>
        <p:grpSpPr>
          <a:xfrm>
            <a:off x="4521962" y="4236312"/>
            <a:ext cx="594644" cy="2200033"/>
            <a:chOff x="942446" y="4241022"/>
            <a:chExt cx="594644" cy="2200033"/>
          </a:xfrm>
        </p:grpSpPr>
        <p:sp>
          <p:nvSpPr>
            <p:cNvPr id="16" name="Téglalap: lekerekített 15">
              <a:extLst>
                <a:ext uri="{FF2B5EF4-FFF2-40B4-BE49-F238E27FC236}">
                  <a16:creationId xmlns:a16="http://schemas.microsoft.com/office/drawing/2014/main" id="{BD479CEB-140C-4F8D-ABC0-E0C0D76DAE6C}"/>
                </a:ext>
              </a:extLst>
            </p:cNvPr>
            <p:cNvSpPr/>
            <p:nvPr/>
          </p:nvSpPr>
          <p:spPr>
            <a:xfrm>
              <a:off x="1011382" y="4281055"/>
              <a:ext cx="432000" cy="2160000"/>
            </a:xfrm>
            <a:prstGeom prst="roundRect">
              <a:avLst>
                <a:gd name="adj" fmla="val 50000"/>
              </a:avLst>
            </a:prstGeom>
            <a:solidFill>
              <a:srgbClr val="CC3300">
                <a:alpha val="5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DB0E3CCF-6C0F-462E-B832-E7E48AA14CB4}"/>
                </a:ext>
              </a:extLst>
            </p:cNvPr>
            <p:cNvSpPr/>
            <p:nvPr/>
          </p:nvSpPr>
          <p:spPr>
            <a:xfrm>
              <a:off x="1028717" y="4241022"/>
              <a:ext cx="392400" cy="144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17">
              <a:extLst>
                <a:ext uri="{FF2B5EF4-FFF2-40B4-BE49-F238E27FC236}">
                  <a16:creationId xmlns:a16="http://schemas.microsoft.com/office/drawing/2014/main" id="{2179FE4D-E59D-4E76-BCEF-609581943DC7}"/>
                </a:ext>
              </a:extLst>
            </p:cNvPr>
            <p:cNvSpPr/>
            <p:nvPr/>
          </p:nvSpPr>
          <p:spPr>
            <a:xfrm>
              <a:off x="942446" y="4313951"/>
              <a:ext cx="594644" cy="23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6" name="Csoportba foglalás 35">
            <a:extLst>
              <a:ext uri="{FF2B5EF4-FFF2-40B4-BE49-F238E27FC236}">
                <a16:creationId xmlns:a16="http://schemas.microsoft.com/office/drawing/2014/main" id="{04622ACA-CC57-42E9-BCD7-E3C0A5DD2669}"/>
              </a:ext>
            </a:extLst>
          </p:cNvPr>
          <p:cNvGrpSpPr/>
          <p:nvPr/>
        </p:nvGrpSpPr>
        <p:grpSpPr>
          <a:xfrm>
            <a:off x="4522377" y="4241185"/>
            <a:ext cx="594644" cy="2200033"/>
            <a:chOff x="942446" y="4241022"/>
            <a:chExt cx="594644" cy="2200033"/>
          </a:xfrm>
        </p:grpSpPr>
        <p:sp>
          <p:nvSpPr>
            <p:cNvPr id="37" name="Téglalap: lekerekített 36">
              <a:extLst>
                <a:ext uri="{FF2B5EF4-FFF2-40B4-BE49-F238E27FC236}">
                  <a16:creationId xmlns:a16="http://schemas.microsoft.com/office/drawing/2014/main" id="{65D55450-BBA4-4929-8805-061DD6FFE5F5}"/>
                </a:ext>
              </a:extLst>
            </p:cNvPr>
            <p:cNvSpPr/>
            <p:nvPr/>
          </p:nvSpPr>
          <p:spPr>
            <a:xfrm>
              <a:off x="1011382" y="4281055"/>
              <a:ext cx="432000" cy="2160000"/>
            </a:xfrm>
            <a:prstGeom prst="roundRect">
              <a:avLst>
                <a:gd name="adj" fmla="val 50000"/>
              </a:avLst>
            </a:prstGeom>
            <a:solidFill>
              <a:srgbClr val="CC33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a:extLst>
                <a:ext uri="{FF2B5EF4-FFF2-40B4-BE49-F238E27FC236}">
                  <a16:creationId xmlns:a16="http://schemas.microsoft.com/office/drawing/2014/main" id="{1BE664EB-B9F6-4AD3-A007-33DADCDBE79A}"/>
                </a:ext>
              </a:extLst>
            </p:cNvPr>
            <p:cNvSpPr/>
            <p:nvPr/>
          </p:nvSpPr>
          <p:spPr>
            <a:xfrm>
              <a:off x="1032996" y="4241022"/>
              <a:ext cx="396000" cy="144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Téglalap 38">
              <a:extLst>
                <a:ext uri="{FF2B5EF4-FFF2-40B4-BE49-F238E27FC236}">
                  <a16:creationId xmlns:a16="http://schemas.microsoft.com/office/drawing/2014/main" id="{5D4BC774-78BB-446C-8DAF-88618F08F05E}"/>
                </a:ext>
              </a:extLst>
            </p:cNvPr>
            <p:cNvSpPr/>
            <p:nvPr/>
          </p:nvSpPr>
          <p:spPr>
            <a:xfrm>
              <a:off x="942446" y="4313951"/>
              <a:ext cx="594644" cy="23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mc:AlternateContent xmlns:mc="http://schemas.openxmlformats.org/markup-compatibility/2006" xmlns:a14="http://schemas.microsoft.com/office/drawing/2010/main">
        <mc:Choice Requires="a14">
          <p:sp>
            <p:nvSpPr>
              <p:cNvPr id="28" name="Szövegdoboz 27">
                <a:extLst>
                  <a:ext uri="{FF2B5EF4-FFF2-40B4-BE49-F238E27FC236}">
                    <a16:creationId xmlns:a16="http://schemas.microsoft.com/office/drawing/2014/main" id="{1BED70DD-D0AD-4A37-8C2B-81891078A9DC}"/>
                  </a:ext>
                </a:extLst>
              </p:cNvPr>
              <p:cNvSpPr txBox="1"/>
              <p:nvPr/>
            </p:nvSpPr>
            <p:spPr>
              <a:xfrm>
                <a:off x="4051641" y="3918234"/>
                <a:ext cx="1603068"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𝐾𝑆𝐶𝑁</m:t>
                          </m:r>
                        </m:e>
                        <m:sub>
                          <m:r>
                            <a:rPr lang="hu-HU" sz="2800" b="0" i="1" smtClean="0">
                              <a:latin typeface="Cambria Math" panose="02040503050406030204" pitchFamily="18" charset="0"/>
                            </a:rPr>
                            <m:t>(</m:t>
                          </m:r>
                          <m:r>
                            <a:rPr lang="hu-HU" sz="2800" b="0" i="1" smtClean="0">
                              <a:latin typeface="Cambria Math" panose="02040503050406030204" pitchFamily="18" charset="0"/>
                            </a:rPr>
                            <m:t>𝑠</m:t>
                          </m:r>
                          <m:r>
                            <a:rPr lang="hu-HU" sz="2800" b="0" i="1" smtClean="0">
                              <a:latin typeface="Cambria Math" panose="02040503050406030204" pitchFamily="18" charset="0"/>
                            </a:rPr>
                            <m:t>)</m:t>
                          </m:r>
                        </m:sub>
                      </m:sSub>
                    </m:oMath>
                  </m:oMathPara>
                </a14:m>
                <a:endParaRPr lang="hu-HU" sz="2800" dirty="0"/>
              </a:p>
            </p:txBody>
          </p:sp>
        </mc:Choice>
        <mc:Fallback xmlns="">
          <p:sp>
            <p:nvSpPr>
              <p:cNvPr id="28" name="Szövegdoboz 27">
                <a:extLst>
                  <a:ext uri="{FF2B5EF4-FFF2-40B4-BE49-F238E27FC236}">
                    <a16:creationId xmlns:a16="http://schemas.microsoft.com/office/drawing/2014/main" id="{1BED70DD-D0AD-4A37-8C2B-81891078A9DC}"/>
                  </a:ext>
                </a:extLst>
              </p:cNvPr>
              <p:cNvSpPr txBox="1">
                <a:spLocks noRot="1" noChangeAspect="1" noMove="1" noResize="1" noEditPoints="1" noAdjustHandles="1" noChangeArrowheads="1" noChangeShapeType="1" noTextEdit="1"/>
              </p:cNvSpPr>
              <p:nvPr/>
            </p:nvSpPr>
            <p:spPr>
              <a:xfrm>
                <a:off x="4051641" y="3918234"/>
                <a:ext cx="1603068" cy="47237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Szövegdoboz 28">
                <a:extLst>
                  <a:ext uri="{FF2B5EF4-FFF2-40B4-BE49-F238E27FC236}">
                    <a16:creationId xmlns:a16="http://schemas.microsoft.com/office/drawing/2014/main" id="{3752DD67-0757-4180-B9BE-6E002071FF46}"/>
                  </a:ext>
                </a:extLst>
              </p:cNvPr>
              <p:cNvSpPr txBox="1"/>
              <p:nvPr/>
            </p:nvSpPr>
            <p:spPr>
              <a:xfrm>
                <a:off x="6176641" y="3921475"/>
                <a:ext cx="2504596"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𝐻𝑔</m:t>
                          </m:r>
                          <m:d>
                            <m:dPr>
                              <m:ctrlPr>
                                <a:rPr lang="hu-HU" sz="2800" b="0" i="1" smtClean="0">
                                  <a:latin typeface="Cambria Math" panose="02040503050406030204" pitchFamily="18" charset="0"/>
                                </a:rPr>
                              </m:ctrlPr>
                            </m:d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𝑁𝑂</m:t>
                                  </m:r>
                                </m:e>
                                <m:sub>
                                  <m:r>
                                    <a:rPr lang="hu-HU" sz="2800" b="0" i="1" smtClean="0">
                                      <a:latin typeface="Cambria Math" panose="02040503050406030204" pitchFamily="18" charset="0"/>
                                    </a:rPr>
                                    <m:t>3</m:t>
                                  </m:r>
                                </m:sub>
                              </m:sSub>
                            </m:e>
                          </m:d>
                        </m:e>
                        <m:sub>
                          <m:r>
                            <a:rPr lang="hu-HU" sz="2800" b="0" i="1" smtClean="0">
                              <a:latin typeface="Cambria Math" panose="02040503050406030204" pitchFamily="18" charset="0"/>
                            </a:rPr>
                            <m:t>2(</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oMath>
                  </m:oMathPara>
                </a14:m>
                <a:endParaRPr lang="hu-HU" sz="2800" dirty="0"/>
              </a:p>
            </p:txBody>
          </p:sp>
        </mc:Choice>
        <mc:Fallback xmlns="">
          <p:sp>
            <p:nvSpPr>
              <p:cNvPr id="29" name="Szövegdoboz 28">
                <a:extLst>
                  <a:ext uri="{FF2B5EF4-FFF2-40B4-BE49-F238E27FC236}">
                    <a16:creationId xmlns:a16="http://schemas.microsoft.com/office/drawing/2014/main" id="{3752DD67-0757-4180-B9BE-6E002071FF46}"/>
                  </a:ext>
                </a:extLst>
              </p:cNvPr>
              <p:cNvSpPr txBox="1">
                <a:spLocks noRot="1" noChangeAspect="1" noMove="1" noResize="1" noEditPoints="1" noAdjustHandles="1" noChangeArrowheads="1" noChangeShapeType="1" noTextEdit="1"/>
              </p:cNvSpPr>
              <p:nvPr/>
            </p:nvSpPr>
            <p:spPr>
              <a:xfrm>
                <a:off x="6176641" y="3921475"/>
                <a:ext cx="2504596" cy="4723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Szövegdoboz 30">
                <a:extLst>
                  <a:ext uri="{FF2B5EF4-FFF2-40B4-BE49-F238E27FC236}">
                    <a16:creationId xmlns:a16="http://schemas.microsoft.com/office/drawing/2014/main" id="{0E56D10E-3AFB-4115-92B8-2D642FDADDA3}"/>
                  </a:ext>
                </a:extLst>
              </p:cNvPr>
              <p:cNvSpPr txBox="1"/>
              <p:nvPr/>
            </p:nvSpPr>
            <p:spPr>
              <a:xfrm>
                <a:off x="9095315" y="3905401"/>
                <a:ext cx="1554528"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𝑁𝑎𝐹</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oMath>
                  </m:oMathPara>
                </a14:m>
                <a:endParaRPr lang="hu-HU" sz="2800" dirty="0"/>
              </a:p>
            </p:txBody>
          </p:sp>
        </mc:Choice>
        <mc:Fallback xmlns="">
          <p:sp>
            <p:nvSpPr>
              <p:cNvPr id="31" name="Szövegdoboz 30">
                <a:extLst>
                  <a:ext uri="{FF2B5EF4-FFF2-40B4-BE49-F238E27FC236}">
                    <a16:creationId xmlns:a16="http://schemas.microsoft.com/office/drawing/2014/main" id="{0E56D10E-3AFB-4115-92B8-2D642FDADDA3}"/>
                  </a:ext>
                </a:extLst>
              </p:cNvPr>
              <p:cNvSpPr txBox="1">
                <a:spLocks noRot="1" noChangeAspect="1" noMove="1" noResize="1" noEditPoints="1" noAdjustHandles="1" noChangeArrowheads="1" noChangeShapeType="1" noTextEdit="1"/>
              </p:cNvSpPr>
              <p:nvPr/>
            </p:nvSpPr>
            <p:spPr>
              <a:xfrm>
                <a:off x="9095315" y="3905401"/>
                <a:ext cx="1554528" cy="472373"/>
              </a:xfrm>
              <a:prstGeom prst="rect">
                <a:avLst/>
              </a:prstGeom>
              <a:blipFill>
                <a:blip r:embed="rId6"/>
                <a:stretch>
                  <a:fillRect/>
                </a:stretch>
              </a:blipFill>
            </p:spPr>
            <p:txBody>
              <a:bodyPr/>
              <a:lstStyle/>
              <a:p>
                <a:r>
                  <a:rPr lang="en-US">
                    <a:noFill/>
                  </a:rPr>
                  <a:t> </a:t>
                </a:r>
              </a:p>
            </p:txBody>
          </p:sp>
        </mc:Fallback>
      </mc:AlternateContent>
      <p:cxnSp>
        <p:nvCxnSpPr>
          <p:cNvPr id="30" name="Egyenes összekötő 29">
            <a:extLst>
              <a:ext uri="{FF2B5EF4-FFF2-40B4-BE49-F238E27FC236}">
                <a16:creationId xmlns:a16="http://schemas.microsoft.com/office/drawing/2014/main" id="{3A245DDC-BA36-458F-9A3B-30706524F597}"/>
              </a:ext>
            </a:extLst>
          </p:cNvPr>
          <p:cNvCxnSpPr>
            <a:cxnSpLocks/>
          </p:cNvCxnSpPr>
          <p:nvPr/>
        </p:nvCxnSpPr>
        <p:spPr>
          <a:xfrm>
            <a:off x="7200894" y="5680075"/>
            <a:ext cx="42291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gyenes összekötő 48">
            <a:extLst>
              <a:ext uri="{FF2B5EF4-FFF2-40B4-BE49-F238E27FC236}">
                <a16:creationId xmlns:a16="http://schemas.microsoft.com/office/drawing/2014/main" id="{711159B6-D1D1-4B60-8A3C-3A6BF11071CF}"/>
              </a:ext>
            </a:extLst>
          </p:cNvPr>
          <p:cNvCxnSpPr>
            <a:cxnSpLocks/>
          </p:cNvCxnSpPr>
          <p:nvPr/>
        </p:nvCxnSpPr>
        <p:spPr>
          <a:xfrm>
            <a:off x="9692634" y="5680075"/>
            <a:ext cx="42291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Csoportba foglalás 39">
            <a:extLst>
              <a:ext uri="{FF2B5EF4-FFF2-40B4-BE49-F238E27FC236}">
                <a16:creationId xmlns:a16="http://schemas.microsoft.com/office/drawing/2014/main" id="{CDDBBE7B-8CE5-4CBE-A1A8-C23413045338}"/>
              </a:ext>
            </a:extLst>
          </p:cNvPr>
          <p:cNvGrpSpPr/>
          <p:nvPr/>
        </p:nvGrpSpPr>
        <p:grpSpPr>
          <a:xfrm>
            <a:off x="2040606" y="4236312"/>
            <a:ext cx="594644" cy="2200033"/>
            <a:chOff x="942446" y="4241022"/>
            <a:chExt cx="594644" cy="2200033"/>
          </a:xfrm>
        </p:grpSpPr>
        <p:sp>
          <p:nvSpPr>
            <p:cNvPr id="54" name="Téglalap: lekerekített 40">
              <a:extLst>
                <a:ext uri="{FF2B5EF4-FFF2-40B4-BE49-F238E27FC236}">
                  <a16:creationId xmlns:a16="http://schemas.microsoft.com/office/drawing/2014/main" id="{5AEE5F13-39FE-4835-B621-4DE68A9DD2ED}"/>
                </a:ext>
              </a:extLst>
            </p:cNvPr>
            <p:cNvSpPr/>
            <p:nvPr/>
          </p:nvSpPr>
          <p:spPr>
            <a:xfrm>
              <a:off x="1011382" y="4281055"/>
              <a:ext cx="432000" cy="2160000"/>
            </a:xfrm>
            <a:prstGeom prst="roundRect">
              <a:avLst>
                <a:gd name="adj" fmla="val 50000"/>
              </a:avLst>
            </a:prstGeom>
            <a:solidFill>
              <a:srgbClr val="FFFF00">
                <a:alpha val="1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41">
              <a:extLst>
                <a:ext uri="{FF2B5EF4-FFF2-40B4-BE49-F238E27FC236}">
                  <a16:creationId xmlns:a16="http://schemas.microsoft.com/office/drawing/2014/main" id="{259D2A1C-76E0-491D-B6BB-93BC0D46FC92}"/>
                </a:ext>
              </a:extLst>
            </p:cNvPr>
            <p:cNvSpPr/>
            <p:nvPr/>
          </p:nvSpPr>
          <p:spPr>
            <a:xfrm>
              <a:off x="1029324" y="4241022"/>
              <a:ext cx="396000" cy="144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42">
              <a:extLst>
                <a:ext uri="{FF2B5EF4-FFF2-40B4-BE49-F238E27FC236}">
                  <a16:creationId xmlns:a16="http://schemas.microsoft.com/office/drawing/2014/main" id="{A28519D4-2EF1-4960-9704-5A9BEEF4ECB3}"/>
                </a:ext>
              </a:extLst>
            </p:cNvPr>
            <p:cNvSpPr/>
            <p:nvPr/>
          </p:nvSpPr>
          <p:spPr>
            <a:xfrm>
              <a:off x="942446" y="4313951"/>
              <a:ext cx="594644" cy="23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57" name="Egyenes összekötő 29">
            <a:extLst>
              <a:ext uri="{FF2B5EF4-FFF2-40B4-BE49-F238E27FC236}">
                <a16:creationId xmlns:a16="http://schemas.microsoft.com/office/drawing/2014/main" id="{3A245DDC-BA36-458F-9A3B-30706524F597}"/>
              </a:ext>
            </a:extLst>
          </p:cNvPr>
          <p:cNvCxnSpPr>
            <a:cxnSpLocks/>
          </p:cNvCxnSpPr>
          <p:nvPr/>
        </p:nvCxnSpPr>
        <p:spPr>
          <a:xfrm>
            <a:off x="2121654" y="5675202"/>
            <a:ext cx="42291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Szövegdoboz 26">
                <a:extLst>
                  <a:ext uri="{FF2B5EF4-FFF2-40B4-BE49-F238E27FC236}">
                    <a16:creationId xmlns:a16="http://schemas.microsoft.com/office/drawing/2014/main" id="{2F3F154E-A66A-4C2A-8D6D-6E036EAF70E6}"/>
                  </a:ext>
                </a:extLst>
              </p:cNvPr>
              <p:cNvSpPr txBox="1"/>
              <p:nvPr/>
            </p:nvSpPr>
            <p:spPr>
              <a:xfrm>
                <a:off x="1575880" y="3918237"/>
                <a:ext cx="1325106"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𝐹𝑒𝐶𝑙</m:t>
                          </m:r>
                        </m:e>
                        <m:sub>
                          <m:r>
                            <a:rPr lang="hu-HU" sz="2800" b="0" i="1" smtClean="0">
                              <a:latin typeface="Cambria Math" panose="02040503050406030204" pitchFamily="18" charset="0"/>
                            </a:rPr>
                            <m:t>3(</m:t>
                          </m:r>
                          <m:r>
                            <a:rPr lang="hu-HU" sz="2800" b="0" i="1" smtClean="0">
                              <a:latin typeface="Cambria Math" panose="02040503050406030204" pitchFamily="18" charset="0"/>
                            </a:rPr>
                            <m:t>𝑠</m:t>
                          </m:r>
                          <m:r>
                            <a:rPr lang="hu-HU" sz="2800" b="0" i="1" smtClean="0">
                              <a:latin typeface="Cambria Math" panose="02040503050406030204" pitchFamily="18" charset="0"/>
                            </a:rPr>
                            <m:t>)</m:t>
                          </m:r>
                        </m:sub>
                      </m:sSub>
                    </m:oMath>
                  </m:oMathPara>
                </a14:m>
                <a:endParaRPr lang="hu-HU" sz="2800" dirty="0"/>
              </a:p>
            </p:txBody>
          </p:sp>
        </mc:Choice>
        <mc:Fallback xmlns="">
          <p:sp>
            <p:nvSpPr>
              <p:cNvPr id="27" name="Szövegdoboz 26">
                <a:extLst>
                  <a:ext uri="{FF2B5EF4-FFF2-40B4-BE49-F238E27FC236}">
                    <a16:creationId xmlns:a16="http://schemas.microsoft.com/office/drawing/2014/main" id="{2F3F154E-A66A-4C2A-8D6D-6E036EAF70E6}"/>
                  </a:ext>
                </a:extLst>
              </p:cNvPr>
              <p:cNvSpPr txBox="1">
                <a:spLocks noRot="1" noChangeAspect="1" noMove="1" noResize="1" noEditPoints="1" noAdjustHandles="1" noChangeArrowheads="1" noChangeShapeType="1" noTextEdit="1"/>
              </p:cNvSpPr>
              <p:nvPr/>
            </p:nvSpPr>
            <p:spPr>
              <a:xfrm>
                <a:off x="1575880" y="3918237"/>
                <a:ext cx="1325106" cy="47237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0924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62475" y="1825625"/>
                <a:ext cx="11279579" cy="4664075"/>
              </a:xfrm>
            </p:spPr>
            <p:txBody>
              <a:bodyPr>
                <a:normAutofit/>
              </a:bodyPr>
              <a:lstStyle/>
              <a:p>
                <a:r>
                  <a:rPr lang="hu-HU" dirty="0" smtClean="0">
                    <a:latin typeface="Times New Roman" panose="02020603050405020304" pitchFamily="18" charset="0"/>
                    <a:cs typeface="Times New Roman" panose="02020603050405020304" pitchFamily="18" charset="0"/>
                  </a:rPr>
                  <a:t>The phenomena can be explained by the </a:t>
                </a:r>
                <a:r>
                  <a:rPr lang="hu-HU" dirty="0">
                    <a:latin typeface="Times New Roman" panose="02020603050405020304" pitchFamily="18" charset="0"/>
                    <a:cs typeface="Times New Roman" panose="02020603050405020304" pitchFamily="18" charset="0"/>
                  </a:rPr>
                  <a:t>Le Chatelier-Brown </a:t>
                </a:r>
                <a:r>
                  <a:rPr lang="hu-HU" dirty="0" smtClean="0">
                    <a:latin typeface="Times New Roman" panose="02020603050405020304" pitchFamily="18" charset="0"/>
                    <a:cs typeface="Times New Roman" panose="02020603050405020304" pitchFamily="18" charset="0"/>
                  </a:rPr>
                  <a:t>principle:</a:t>
                </a:r>
                <a:endParaRPr lang="hu-HU" dirty="0">
                  <a:latin typeface="Times New Roman" panose="02020603050405020304" pitchFamily="18" charset="0"/>
                  <a:cs typeface="Times New Roman" panose="02020603050405020304" pitchFamily="18" charset="0"/>
                </a:endParaRPr>
              </a:p>
              <a:p>
                <a:pPr>
                  <a:spcBef>
                    <a:spcPts val="10000"/>
                  </a:spcBef>
                </a:pPr>
                <a:r>
                  <a:rPr lang="hu-HU" dirty="0" smtClean="0">
                    <a:latin typeface="Times New Roman" panose="02020603050405020304" pitchFamily="18" charset="0"/>
                    <a:cs typeface="Times New Roman" panose="02020603050405020304" pitchFamily="18" charset="0"/>
                  </a:rPr>
                  <a:t>The equilibrium constant of the reaction:</a:t>
                </a:r>
                <a:endParaRPr lang="hu-HU" dirty="0">
                  <a:latin typeface="Times New Roman" panose="02020603050405020304" pitchFamily="18" charset="0"/>
                  <a:cs typeface="Times New Roman" panose="02020603050405020304" pitchFamily="18" charset="0"/>
                </a:endParaRPr>
              </a:p>
              <a:p>
                <a:pPr marL="0" indent="0">
                  <a:spcBef>
                    <a:spcPts val="10000"/>
                  </a:spcBef>
                  <a:buNone/>
                </a:pPr>
                <a:r>
                  <a:rPr lang="hu-HU" dirty="0" smtClean="0">
                    <a:latin typeface="Times New Roman" panose="02020603050405020304" pitchFamily="18" charset="0"/>
                    <a:cs typeface="Times New Roman" panose="02020603050405020304" pitchFamily="18" charset="0"/>
                  </a:rPr>
                  <a:t>where </a:t>
                </a:r>
                <a:r>
                  <a:rPr lang="hu-HU" dirty="0">
                    <a:latin typeface="Times New Roman" panose="02020603050405020304" pitchFamily="18" charset="0"/>
                    <a:cs typeface="Times New Roman" panose="02020603050405020304" pitchFamily="18" charset="0"/>
                  </a:rPr>
                  <a:t>[XX] </a:t>
                </a:r>
                <a:r>
                  <a:rPr lang="hu-HU" dirty="0" smtClean="0">
                    <a:latin typeface="Times New Roman" panose="02020603050405020304" pitchFamily="18" charset="0"/>
                    <a:cs typeface="Times New Roman" panose="02020603050405020304" pitchFamily="18" charset="0"/>
                  </a:rPr>
                  <a:t>is the equilibrium constant of species XX, and </a:t>
                </a:r>
                <a14:m>
                  <m:oMath xmlns:m="http://schemas.openxmlformats.org/officeDocument/2006/math">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oMath>
                </a14:m>
                <a:r>
                  <a:rPr lang="hu-HU" dirty="0">
                    <a:latin typeface="Times New Roman" panose="02020603050405020304" pitchFamily="18" charset="0"/>
                    <a:cs typeface="Times New Roman" panose="02020603050405020304" pitchFamily="18" charset="0"/>
                  </a:rPr>
                  <a:t>=1</a:t>
                </a:r>
                <a:r>
                  <a:rPr lang="hu-HU" i="1" dirty="0">
                    <a:latin typeface="Times New Roman" panose="02020603050405020304" pitchFamily="18" charset="0"/>
                    <a:cs typeface="Times New Roman" panose="02020603050405020304" pitchFamily="18" charset="0"/>
                  </a:rPr>
                  <a:t> 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a:t>
                </a:r>
              </a:p>
              <a:p>
                <a:r>
                  <a:rPr lang="hu-HU" dirty="0" smtClean="0">
                    <a:latin typeface="Times New Roman" panose="02020603050405020304" pitchFamily="18" charset="0"/>
                    <a:cs typeface="Times New Roman" panose="02020603050405020304" pitchFamily="18" charset="0"/>
                  </a:rPr>
                  <a:t>Let us discuss the color changes based on the chemical equilibria.</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462475" y="1825625"/>
                <a:ext cx="11279579" cy="4664075"/>
              </a:xfrm>
              <a:blipFill>
                <a:blip r:embed="rId3"/>
                <a:stretch>
                  <a:fillRect l="-1135" t="-22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07509799-891F-494B-ABE2-2F4EF37E02D1}"/>
                  </a:ext>
                </a:extLst>
              </p:cNvPr>
              <p:cNvSpPr txBox="1"/>
              <p:nvPr/>
            </p:nvSpPr>
            <p:spPr>
              <a:xfrm>
                <a:off x="3380509" y="2597725"/>
                <a:ext cx="5451621"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𝐹𝑒</m:t>
                          </m:r>
                          <m:d>
                            <m:dPr>
                              <m:ctrlPr>
                                <a:rPr lang="hu-HU" sz="2800" i="1" smtClean="0">
                                  <a:latin typeface="Cambria Math" panose="02040503050406030204" pitchFamily="18" charset="0"/>
                                </a:rPr>
                              </m:ctrlPr>
                            </m:dPr>
                            <m:e>
                              <m:r>
                                <a:rPr lang="hu-HU" sz="2800" b="0" i="1" smtClean="0">
                                  <a:latin typeface="Cambria Math" panose="02040503050406030204" pitchFamily="18" charset="0"/>
                                </a:rPr>
                                <m:t>𝑆𝐶𝑁</m:t>
                              </m:r>
                            </m:e>
                          </m:d>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𝐹𝑒</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+3</m:t>
                      </m:r>
                      <m:sSubSup>
                        <m:sSubSupPr>
                          <m:ctrlPr>
                            <a:rPr lang="hu-HU"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𝑆𝐶𝑁</m:t>
                          </m:r>
                        </m:e>
                        <m: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𝑎𝑞</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07509799-891F-494B-ABE2-2F4EF37E02D1}"/>
                  </a:ext>
                </a:extLst>
              </p:cNvPr>
              <p:cNvSpPr txBox="1">
                <a:spLocks noRot="1" noChangeAspect="1" noMove="1" noResize="1" noEditPoints="1" noAdjustHandles="1" noChangeArrowheads="1" noChangeShapeType="1" noTextEdit="1"/>
              </p:cNvSpPr>
              <p:nvPr/>
            </p:nvSpPr>
            <p:spPr>
              <a:xfrm>
                <a:off x="3380509" y="2597725"/>
                <a:ext cx="5451621" cy="5159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DBB419AE-06FD-41A6-920F-D2347B614FF3}"/>
                  </a:ext>
                </a:extLst>
              </p:cNvPr>
              <p:cNvSpPr txBox="1"/>
              <p:nvPr/>
            </p:nvSpPr>
            <p:spPr>
              <a:xfrm>
                <a:off x="4059382" y="4052462"/>
                <a:ext cx="3583545" cy="937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𝑐</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𝐹𝑒</m:t>
                                  </m:r>
                                </m:e>
                                <m:sup>
                                  <m:r>
                                    <a:rPr lang="hu-HU" sz="2800" b="0" i="1" smtClean="0">
                                      <a:latin typeface="Cambria Math" panose="02040503050406030204" pitchFamily="18" charset="0"/>
                                    </a:rPr>
                                    <m:t>3+</m:t>
                                  </m:r>
                                </m:sup>
                              </m:sSup>
                            </m:e>
                          </m:d>
                          <m:sSup>
                            <m:sSupPr>
                              <m:ctrlPr>
                                <a:rPr lang="hu-HU" sz="2800" i="1">
                                  <a:latin typeface="Cambria Math" panose="02040503050406030204" pitchFamily="18" charset="0"/>
                                </a:rPr>
                              </m:ctrlPr>
                            </m:sSupPr>
                            <m:e>
                              <m:d>
                                <m:dPr>
                                  <m:begChr m:val="["/>
                                  <m:endChr m:val="]"/>
                                  <m:ctrlPr>
                                    <a:rPr lang="hu-HU" sz="2800" i="1">
                                      <a:latin typeface="Cambria Math" panose="02040503050406030204" pitchFamily="18" charset="0"/>
                                    </a:rPr>
                                  </m:ctrlPr>
                                </m:dPr>
                                <m:e>
                                  <m:sSup>
                                    <m:sSupPr>
                                      <m:ctrlPr>
                                        <a:rPr lang="hu-HU" sz="2800" i="1" smtClean="0">
                                          <a:latin typeface="Cambria Math" panose="02040503050406030204" pitchFamily="18" charset="0"/>
                                        </a:rPr>
                                      </m:ctrlPr>
                                    </m:sSupPr>
                                    <m:e>
                                      <m:r>
                                        <a:rPr lang="hu-HU" sz="2800" b="0" i="1" smtClean="0">
                                          <a:latin typeface="Cambria Math" panose="02040503050406030204" pitchFamily="18" charset="0"/>
                                        </a:rPr>
                                        <m:t>𝑆𝐶𝑁</m:t>
                                      </m:r>
                                    </m:e>
                                    <m:sup>
                                      <m:r>
                                        <a:rPr lang="hu-HU" sz="2800" b="0" i="1" smtClean="0">
                                          <a:latin typeface="Cambria Math" panose="02040503050406030204" pitchFamily="18" charset="0"/>
                                        </a:rPr>
                                        <m:t>−</m:t>
                                      </m:r>
                                    </m:sup>
                                  </m:sSup>
                                </m:e>
                              </m:d>
                            </m:e>
                            <m:sup>
                              <m:r>
                                <a:rPr lang="hu-HU" sz="2800" b="0" i="1" smtClean="0">
                                  <a:latin typeface="Cambria Math" panose="02040503050406030204" pitchFamily="18" charset="0"/>
                                </a:rPr>
                                <m:t>3</m:t>
                              </m:r>
                            </m:sup>
                          </m:sSup>
                        </m:num>
                        <m:den>
                          <m:d>
                            <m:dPr>
                              <m:begChr m:val="["/>
                              <m:endChr m:val="]"/>
                              <m:ctrlPr>
                                <a:rPr lang="hu-HU" sz="2800" b="0" i="1" smtClean="0">
                                  <a:latin typeface="Cambria Math" panose="02040503050406030204" pitchFamily="18" charset="0"/>
                                </a:rPr>
                              </m:ctrlPr>
                            </m:d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𝐹𝑒</m:t>
                                  </m:r>
                                  <m:d>
                                    <m:dPr>
                                      <m:ctrlPr>
                                        <a:rPr lang="hu-HU" sz="2800" b="0" i="1" smtClean="0">
                                          <a:latin typeface="Cambria Math" panose="02040503050406030204" pitchFamily="18" charset="0"/>
                                        </a:rPr>
                                      </m:ctrlPr>
                                    </m:dPr>
                                    <m:e>
                                      <m:r>
                                        <a:rPr lang="hu-HU" sz="2800" b="0" i="1" smtClean="0">
                                          <a:latin typeface="Cambria Math" panose="02040503050406030204" pitchFamily="18" charset="0"/>
                                        </a:rPr>
                                        <m:t>𝑆𝐶𝑁</m:t>
                                      </m:r>
                                    </m:e>
                                  </m:d>
                                </m:e>
                                <m:sub>
                                  <m:r>
                                    <a:rPr lang="hu-HU" sz="2800" b="0" i="1" smtClean="0">
                                      <a:latin typeface="Cambria Math" panose="02040503050406030204" pitchFamily="18" charset="0"/>
                                    </a:rPr>
                                    <m:t>3</m:t>
                                  </m:r>
                                </m:sub>
                              </m:sSub>
                            </m:e>
                          </m:d>
                          <m:sSup>
                            <m:sSupPr>
                              <m:ctrlPr>
                                <a:rPr lang="hu-HU" sz="2800" b="0" i="1" smtClean="0">
                                  <a:latin typeface="Cambria Math" panose="02040503050406030204" pitchFamily="18" charset="0"/>
                                </a:rPr>
                              </m:ctrlPr>
                            </m:sSupPr>
                            <m:e>
                              <m:d>
                                <m:dPr>
                                  <m:ctrlPr>
                                    <a:rPr lang="hu-HU" sz="2800" i="1">
                                      <a:latin typeface="Cambria Math" panose="02040503050406030204" pitchFamily="18" charset="0"/>
                                    </a:rPr>
                                  </m:ctrlPr>
                                </m:dPr>
                                <m:e>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e>
                              </m:d>
                            </m:e>
                            <m:sup>
                              <m:r>
                                <a:rPr lang="hu-HU" sz="2800" b="0" i="1" smtClean="0">
                                  <a:latin typeface="Cambria Math" panose="02040503050406030204" pitchFamily="18" charset="0"/>
                                </a:rPr>
                                <m:t>3</m:t>
                              </m:r>
                            </m:sup>
                          </m:sSup>
                        </m:den>
                      </m:f>
                    </m:oMath>
                  </m:oMathPara>
                </a14:m>
                <a:endParaRPr lang="hu-HU" sz="2800" dirty="0"/>
              </a:p>
            </p:txBody>
          </p:sp>
        </mc:Choice>
        <mc:Fallback xmlns="">
          <p:sp>
            <p:nvSpPr>
              <p:cNvPr id="5" name="Szövegdoboz 4">
                <a:extLst>
                  <a:ext uri="{FF2B5EF4-FFF2-40B4-BE49-F238E27FC236}">
                    <a16:creationId xmlns:a16="http://schemas.microsoft.com/office/drawing/2014/main" id="{DBB419AE-06FD-41A6-920F-D2347B614FF3}"/>
                  </a:ext>
                </a:extLst>
              </p:cNvPr>
              <p:cNvSpPr txBox="1">
                <a:spLocks noRot="1" noChangeAspect="1" noMove="1" noResize="1" noEditPoints="1" noAdjustHandles="1" noChangeArrowheads="1" noChangeShapeType="1" noTextEdit="1"/>
              </p:cNvSpPr>
              <p:nvPr/>
            </p:nvSpPr>
            <p:spPr>
              <a:xfrm>
                <a:off x="4059382" y="4052462"/>
                <a:ext cx="3583545" cy="937244"/>
              </a:xfrm>
              <a:prstGeom prst="rect">
                <a:avLst/>
              </a:prstGeom>
              <a:blipFill>
                <a:blip r:embed="rId5"/>
                <a:stretch>
                  <a:fillRect/>
                </a:stretch>
              </a:blipFill>
            </p:spPr>
            <p:txBody>
              <a:bodyPr/>
              <a:lstStyle/>
              <a:p>
                <a:r>
                  <a:rPr lang="en-US">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Effect of components on </a:t>
            </a:r>
            <a:r>
              <a:rPr lang="hu-HU" dirty="0" smtClean="0">
                <a:latin typeface="Times New Roman" panose="02020603050405020304" pitchFamily="18" charset="0"/>
                <a:cs typeface="Times New Roman" panose="02020603050405020304" pitchFamily="18" charset="0"/>
              </a:rPr>
              <a:t>the equilibrium</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51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8535</TotalTime>
  <Words>10904</Words>
  <Application>Microsoft Office PowerPoint</Application>
  <PresentationFormat>Widescreen</PresentationFormat>
  <Paragraphs>552</Paragraphs>
  <Slides>53</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Cambria Math</vt:lpstr>
      <vt:lpstr>Times New Roman</vt:lpstr>
      <vt:lpstr>Wingdings</vt:lpstr>
      <vt:lpstr>Office-téma</vt:lpstr>
      <vt:lpstr>General Chemistry 6. Chemical equilibria</vt:lpstr>
      <vt:lpstr>Chemical reactions</vt:lpstr>
      <vt:lpstr>The law of mass action</vt:lpstr>
      <vt:lpstr>The law of mass action</vt:lpstr>
      <vt:lpstr>The equilibrium constant</vt:lpstr>
      <vt:lpstr>The reaction ratio</vt:lpstr>
      <vt:lpstr>The equilibrium constant</vt:lpstr>
      <vt:lpstr>Effect of components on the equilibrium</vt:lpstr>
      <vt:lpstr>Effect of components on the equilibrium</vt:lpstr>
      <vt:lpstr>Effect of components on the equilibrium</vt:lpstr>
      <vt:lpstr>Effect of components on the equilibrium</vt:lpstr>
      <vt:lpstr>Development in equilibrium chemistry</vt:lpstr>
      <vt:lpstr>Development in equilibrium chemistry</vt:lpstr>
      <vt:lpstr>Haber-Bosch process</vt:lpstr>
      <vt:lpstr>Haber-Bosch process</vt:lpstr>
      <vt:lpstr>Classification of equilibria</vt:lpstr>
      <vt:lpstr>Electrolytes in aqueous solutions</vt:lpstr>
      <vt:lpstr>Electrolytes in aqueous solutions</vt:lpstr>
      <vt:lpstr>Electrolytes in aqueous solutions</vt:lpstr>
      <vt:lpstr>Electrolytes in aqueous solutions</vt:lpstr>
      <vt:lpstr>PowerPoint Presentation</vt:lpstr>
      <vt:lpstr>Electrolytes in aqueous solutions</vt:lpstr>
      <vt:lpstr>Self-dissociation of water</vt:lpstr>
      <vt:lpstr>Ionic product of water - Kw</vt:lpstr>
      <vt:lpstr>Indication of acidity-basicity by the pH</vt:lpstr>
      <vt:lpstr>Indication of acidity-basicity by the pH</vt:lpstr>
      <vt:lpstr>The pH of solutions</vt:lpstr>
      <vt:lpstr>The pH of solutions</vt:lpstr>
      <vt:lpstr>The pH of solutions</vt:lpstr>
      <vt:lpstr>The pH of solutions</vt:lpstr>
      <vt:lpstr>The pH of solutions</vt:lpstr>
      <vt:lpstr>The pH of solutions</vt:lpstr>
      <vt:lpstr>The pH of solutions</vt:lpstr>
      <vt:lpstr>The pH of solutions</vt:lpstr>
      <vt:lpstr>The pH of solutions</vt:lpstr>
      <vt:lpstr>The pH of solutions</vt:lpstr>
      <vt:lpstr>The pH of solutions</vt:lpstr>
      <vt:lpstr>The pH of solutions</vt:lpstr>
      <vt:lpstr>Buffers</vt:lpstr>
      <vt:lpstr>Buffers</vt:lpstr>
      <vt:lpstr>Buffers</vt:lpstr>
      <vt:lpstr>Buffer pH calculation – An example</vt:lpstr>
      <vt:lpstr>Buffers</vt:lpstr>
      <vt:lpstr>Buffers</vt:lpstr>
      <vt:lpstr>Buffers</vt:lpstr>
      <vt:lpstr>The pH of salt solutions</vt:lpstr>
      <vt:lpstr>The pH of salt solutions</vt:lpstr>
      <vt:lpstr>The pH of salt solutions</vt:lpstr>
      <vt:lpstr>The pH of salt solutions</vt:lpstr>
      <vt:lpstr>The pH of salt solutions</vt:lpstr>
      <vt:lpstr>Heterogeneous equilibria</vt:lpstr>
      <vt:lpstr>Heterogeneous equilibria</vt:lpstr>
      <vt:lpstr>Heterogeneous equilibria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Kémia alapjai  1. Alapfogalmak</dc:title>
  <dc:creator>Ottó</dc:creator>
  <cp:lastModifiedBy>szistvan</cp:lastModifiedBy>
  <cp:revision>911</cp:revision>
  <dcterms:created xsi:type="dcterms:W3CDTF">2018-07-21T17:18:01Z</dcterms:created>
  <dcterms:modified xsi:type="dcterms:W3CDTF">2025-08-26T13:07:38Z</dcterms:modified>
</cp:coreProperties>
</file>