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24" r:id="rId2"/>
    <p:sldId id="332" r:id="rId3"/>
    <p:sldId id="338" r:id="rId4"/>
    <p:sldId id="339" r:id="rId5"/>
    <p:sldId id="340" r:id="rId6"/>
    <p:sldId id="346" r:id="rId7"/>
    <p:sldId id="347" r:id="rId8"/>
    <p:sldId id="351" r:id="rId9"/>
    <p:sldId id="343" r:id="rId10"/>
    <p:sldId id="352" r:id="rId11"/>
    <p:sldId id="355" r:id="rId12"/>
    <p:sldId id="356" r:id="rId13"/>
    <p:sldId id="358" r:id="rId14"/>
    <p:sldId id="357" r:id="rId15"/>
    <p:sldId id="348" r:id="rId16"/>
    <p:sldId id="334" r:id="rId17"/>
    <p:sldId id="341" r:id="rId18"/>
    <p:sldId id="342" r:id="rId19"/>
    <p:sldId id="349" r:id="rId20"/>
    <p:sldId id="350" r:id="rId21"/>
    <p:sldId id="344" r:id="rId22"/>
    <p:sldId id="345" r:id="rId23"/>
    <p:sldId id="336" r:id="rId24"/>
    <p:sldId id="378" r:id="rId25"/>
    <p:sldId id="321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5" r:id="rId40"/>
    <p:sldId id="376" r:id="rId41"/>
    <p:sldId id="377" r:id="rId42"/>
    <p:sldId id="372" r:id="rId43"/>
    <p:sldId id="373" r:id="rId44"/>
    <p:sldId id="374" r:id="rId45"/>
    <p:sldId id="397" r:id="rId46"/>
    <p:sldId id="390" r:id="rId47"/>
    <p:sldId id="391" r:id="rId48"/>
    <p:sldId id="380" r:id="rId49"/>
    <p:sldId id="392" r:id="rId50"/>
    <p:sldId id="393" r:id="rId51"/>
    <p:sldId id="394" r:id="rId52"/>
    <p:sldId id="396" r:id="rId53"/>
    <p:sldId id="395" r:id="rId54"/>
    <p:sldId id="381" r:id="rId55"/>
    <p:sldId id="382" r:id="rId56"/>
    <p:sldId id="383" r:id="rId57"/>
    <p:sldId id="276" r:id="rId58"/>
    <p:sldId id="337" r:id="rId59"/>
    <p:sldId id="326" r:id="rId6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CFC"/>
    <a:srgbClr val="B707AF"/>
    <a:srgbClr val="CC3300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86" autoAdjust="0"/>
  </p:normalViewPr>
  <p:slideViewPr>
    <p:cSldViewPr snapToGrid="0" showGuides="1">
      <p:cViewPr varScale="1">
        <p:scale>
          <a:sx n="104" d="100"/>
          <a:sy n="104" d="100"/>
        </p:scale>
        <p:origin x="792" y="96"/>
      </p:cViewPr>
      <p:guideLst>
        <p:guide orient="horz" pos="357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511C-5F32-4510-9552-F6558A4110E0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3BF4-DF2B-40C3-9B68-A2456896F0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9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284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243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703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896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0779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741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360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404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1274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24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483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233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65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954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1445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720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633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4164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533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5204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095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85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7510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9490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484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8490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2233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7946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26691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55320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626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2015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698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43288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95324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32074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4550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72944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6390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281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82802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91799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4656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321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63136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09443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10369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79955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60361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5937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9084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843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021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762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101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889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229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0BAFA9-554B-43B6-BEB6-75781DA3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4261480-A737-4A63-87C9-550E84F69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B546C-A0D3-4F4F-9267-2E67412D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FD01D0-1453-4D3C-B0CC-0317AE4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C137CD-8091-40F3-BFC0-A8E9555C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5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0AE0C8-6C09-42ED-A08B-CAA29FA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F1E991-9999-4613-925A-08084B767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BC7D12-80F9-49D4-9398-E9481CAF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8C519E-665A-47B6-922A-39380665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2C238C-A0EE-4252-BDA2-313443E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36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8540914-ABAC-42E6-9209-34DBAFA08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1C6AC4-8FBC-4821-B086-D63ADD780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5BD712-18E0-4C2D-B613-C3F9BBC8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1A3A8E-5927-4BFF-AC17-6902A4DE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A634D1-2616-4EF7-9A58-D9BEF2F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5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82EB87-273B-45A9-8E30-4475690B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86C1DE-93B5-44C8-B9FD-3F3671FA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88EEE0-C39F-4060-823A-27B7E2D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E2C0E-EB24-418C-8704-43D76BD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2AD948-246F-418E-8C66-66C3DB9F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2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4EB00-7C7E-4794-BA56-3F20F35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254D0B-6CDD-4C35-8C97-06C1A9DD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9A6483-CD00-4B3C-92DD-4244DE4D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7A25AE-55F6-42A4-B4EC-D2555BD6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30DF3C-6C01-4487-B55F-83D93C01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C76D7B-C0CA-41EC-AE18-7063342D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C98209-8104-49F6-9C5C-21D352A8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9190E87-2C8E-4E6C-A1AB-1B0ADDF04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7839E9-07F7-43CD-913B-5D0D4651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060AA2-2610-4ED4-B4FB-D694675B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334C38-4268-43C4-AE0D-3F8164C6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3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7E3171-8575-4C67-B09C-7F72C32A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80FC6F-3CB7-454E-9714-9FB804CD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ECAB9C-0899-42E5-9713-46D78950A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1F5453F-938F-40A9-8F49-3493FC447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C513DE-21D2-4C6F-8F44-E8785BA3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52C82A1-8088-461D-81C2-9990F3FD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D1C14E5-D515-4B78-AD1E-EA50BB4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D5A5DA0-FF31-419E-824A-F2B352A3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42236-20E1-4CBA-A562-9D4F2040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BF262A-F4AB-4FF7-9E2A-136F0C92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F462104-FC4D-4A6A-BCF5-7B39718E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81B4DB-FF4F-4E3A-BAA2-8649BE8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44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9A6A609-2800-48D5-9556-0E24C513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34DE4DC-3842-4BDA-A0BA-1A106968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5EA7E8-AB0D-43D2-81C5-A0E0D74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8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A396A4-CBDA-400A-AE4A-A716C98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EED0C4-AD41-4FC0-A47C-4DE435B3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5A823A-8BD1-49D6-BF5F-A832DA0C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787E0B-9410-40AE-8514-11421603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C67F90-7949-4F33-AEFE-CBF36FC8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A68B43-D789-4812-9543-12B0DDC3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8C1FBA-AD13-4AB1-A511-D7196AA1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938488A-C63F-45A5-B4E1-C5B4ECD70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E3F16C-981C-41FC-B930-3672F02B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6DF3D4-4843-49AB-87DE-CBFA3391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821D0C-60E8-4CE1-AEFA-6A7B1A9E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FEB053-A09B-4259-9DFF-76BC59E8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3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71717BE-A456-412E-A7C0-7F83A551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D099AB-C8F7-40E5-8667-E8FA6C90C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5ACB41-C0EB-4B7D-B631-25D77CC16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19127E-CCE0-4CE9-90BA-2E6E8E9BA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170919-4997-41FF-8B14-BF6087448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2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6.png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Relationship Id="rId9" Type="http://schemas.openxmlformats.org/officeDocument/2006/relationships/image" Target="../media/image4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5" Type="http://schemas.openxmlformats.org/officeDocument/2006/relationships/image" Target="../media/image1291.png"/><Relationship Id="rId4" Type="http://schemas.openxmlformats.org/officeDocument/2006/relationships/image" Target="../media/image12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0.png"/><Relationship Id="rId4" Type="http://schemas.openxmlformats.org/officeDocument/2006/relationships/image" Target="../media/image12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vIwTn7LZiM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fPMEs1nxgY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acobus_Henricus_van_'t_Hoff" TargetMode="External"/><Relationship Id="rId3" Type="http://schemas.openxmlformats.org/officeDocument/2006/relationships/hyperlink" Target="https://en.wikipedia.org/wiki/Chemical_equilibrium" TargetMode="External"/><Relationship Id="rId7" Type="http://schemas.openxmlformats.org/officeDocument/2006/relationships/hyperlink" Target="https://en.wikipedia.org/wiki/Van_'t_Hoff_equation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eter_Waage" TargetMode="External"/><Relationship Id="rId5" Type="http://schemas.openxmlformats.org/officeDocument/2006/relationships/hyperlink" Target="https://en.wikipedia.org/wiki/Cato_Maximilian_Guldberg" TargetMode="External"/><Relationship Id="rId10" Type="http://schemas.openxmlformats.org/officeDocument/2006/relationships/hyperlink" Target="https://en.wikipedia.org/wiki/Henry_Louis_Le_Chatelier" TargetMode="External"/><Relationship Id="rId4" Type="http://schemas.openxmlformats.org/officeDocument/2006/relationships/hyperlink" Target="https://en.wikipedia.org/wiki/Claude_Louis_Berthollet" TargetMode="External"/><Relationship Id="rId9" Type="http://schemas.openxmlformats.org/officeDocument/2006/relationships/hyperlink" Target="https://en.wikipedia.org/wiki/Le_Chatelier's_principle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N%C3%A1trium-nitr%C3%A1t" TargetMode="External"/><Relationship Id="rId7" Type="http://schemas.openxmlformats.org/officeDocument/2006/relationships/hyperlink" Target="https://en.wikipedia.org/wiki/Carl_Bosch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ritz_Haber" TargetMode="External"/><Relationship Id="rId5" Type="http://schemas.openxmlformats.org/officeDocument/2006/relationships/hyperlink" Target="https://en.wikipedia.org/wiki/Ostwald_process" TargetMode="External"/><Relationship Id="rId4" Type="http://schemas.openxmlformats.org/officeDocument/2006/relationships/hyperlink" Target="https://en.wikipedia.org/wiki/Nitratine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ber_process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belprize.org/prizes/chemistry/1931/bosch/facts/" TargetMode="External"/><Relationship Id="rId5" Type="http://schemas.openxmlformats.org/officeDocument/2006/relationships/hyperlink" Target="https://www.nobelprize.org/prizes/chemistry/1918/haber/facts/" TargetMode="External"/><Relationship Id="rId4" Type="http://schemas.openxmlformats.org/officeDocument/2006/relationships/hyperlink" Target="https://www.britannica.com/technology/Haber-Bosch-proces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5D048C-E92F-4BFF-A5A5-4168D998F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 alapjai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Kémiai egyensúlyok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63C4D18-3BD1-481B-AC2A-A82874343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Szilágyi István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SZTE Fizikai Kémiai és Anyagtudományi Tanszék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komponensek hatása az egyensúlyra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6363" y="1825626"/>
                <a:ext cx="11526981" cy="3619210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vas(III)klorid hozzáadása növeli az oldat színének az intenzitását, tehát nő az oldatban a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(SCN)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egyensúlyi koncentrációja! 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az egyensúly az asszociáció irányába tolódik el!</a:t>
                </a:r>
              </a:p>
              <a:p>
                <a:pPr>
                  <a:spcBef>
                    <a:spcPts val="6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Ugyanerre a következtetésre jutunk, ha abból indulunk ki, hogy a vas(III)-klorid hozzáadása növeli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e>
                    </m:d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 és ezzel a számlálót. 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ahhoz, hogy állandó maradjon,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hu-HU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-ben nőnie kell a nevezőnek, a vas(III)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rodanid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koncentrációjának, tehát az oldat színintenzitásának nőnie kell!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6363" y="1825626"/>
                <a:ext cx="11526981" cy="3619210"/>
              </a:xfrm>
              <a:blipFill>
                <a:blip r:embed="rId3"/>
                <a:stretch>
                  <a:fillRect l="-846" t="-2525" b="-387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7509799-891F-494B-ABE2-2F4EF37E02D1}"/>
                  </a:ext>
                </a:extLst>
              </p:cNvPr>
              <p:cNvSpPr txBox="1"/>
              <p:nvPr/>
            </p:nvSpPr>
            <p:spPr>
              <a:xfrm>
                <a:off x="3648266" y="3211939"/>
                <a:ext cx="5451621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  <m:d>
                            <m:d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𝑆𝐶𝑁</m:t>
                              </m:r>
                            </m:e>
                          </m:d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𝑆𝐶𝑁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7509799-891F-494B-ABE2-2F4EF37E0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266" y="3211939"/>
                <a:ext cx="5451621" cy="515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BB419AE-06FD-41A6-920F-D2347B614FF3}"/>
                  </a:ext>
                </a:extLst>
              </p:cNvPr>
              <p:cNvSpPr txBox="1"/>
              <p:nvPr/>
            </p:nvSpPr>
            <p:spPr>
              <a:xfrm>
                <a:off x="3976255" y="5430652"/>
                <a:ext cx="4240007" cy="1205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e>
                                <m:sup>
                                  <m: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3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3600" b="0" i="1" smtClean="0">
                                          <a:latin typeface="Cambria Math" panose="02040503050406030204" pitchFamily="18" charset="0"/>
                                        </a:rPr>
                                        <m:t>𝑆𝐶𝑁</m:t>
                                      </m:r>
                                    </m:e>
                                    <m:sup>
                                      <m:r>
                                        <a:rPr lang="hu-HU" sz="3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  <m:d>
                                    <m:dPr>
                                      <m:ctrlPr>
                                        <a:rPr lang="hu-HU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3600" b="0" i="1" smtClean="0">
                                          <a:latin typeface="Cambria Math" panose="02040503050406030204" pitchFamily="18" charset="0"/>
                                        </a:rPr>
                                        <m:t>𝑆𝐶𝑁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BB419AE-06FD-41A6-920F-D2347B614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255" y="5430652"/>
                <a:ext cx="4240007" cy="12050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3C1E0B43-B4E0-4F45-A34C-931F06EAE5F1}"/>
                  </a:ext>
                </a:extLst>
              </p:cNvPr>
              <p:cNvSpPr txBox="1"/>
              <p:nvPr/>
            </p:nvSpPr>
            <p:spPr>
              <a:xfrm>
                <a:off x="5805053" y="3142671"/>
                <a:ext cx="6011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↽</m:t>
                      </m:r>
                    </m:oMath>
                  </m:oMathPara>
                </a14:m>
                <a:endParaRPr lang="hu-HU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3C1E0B43-B4E0-4F45-A34C-931F06EAE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053" y="3142671"/>
                <a:ext cx="601127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1BCFA386-7A4C-452F-9165-32EAAC88B4D6}"/>
                  </a:ext>
                </a:extLst>
              </p:cNvPr>
              <p:cNvSpPr txBox="1"/>
              <p:nvPr/>
            </p:nvSpPr>
            <p:spPr>
              <a:xfrm>
                <a:off x="4890659" y="5472210"/>
                <a:ext cx="3558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hu-H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1BCFA386-7A4C-452F-9165-32EAAC88B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59" y="5472210"/>
                <a:ext cx="355867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FF309BC7-0658-4020-A740-4C2E44EA99DB}"/>
                  </a:ext>
                </a:extLst>
              </p:cNvPr>
              <p:cNvSpPr txBox="1"/>
              <p:nvPr/>
            </p:nvSpPr>
            <p:spPr>
              <a:xfrm>
                <a:off x="7758545" y="6114686"/>
                <a:ext cx="3558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hu-H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FF309BC7-0658-4020-A740-4C2E44EA9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45" y="6114686"/>
                <a:ext cx="35586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0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komponensek hatása az egyensúlyra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509" y="1825627"/>
                <a:ext cx="11526981" cy="3660774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kálium-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rodanid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hozzáadása növeli az oldat színének az intenzitását, tehát nő az oldatban a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(SCN)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egyensúlyi koncentrációja! 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az egyensúly a asszociáció irányába tolódik el!</a:t>
                </a:r>
              </a:p>
              <a:p>
                <a:pPr>
                  <a:spcBef>
                    <a:spcPts val="6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Ugyanerre a következtetésre jutunk, ha abból indulunk ki, hogy a kálium-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rodanid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hozzáadása növeli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𝑆𝐶𝑁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 és ezzel a számlálót. 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ahhoz, hogy állandó maradjon,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hu-HU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-ben nőnie kell a nevezőnek, a vas(III)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rodanid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koncentrációjának, tehát az oldat színintenzitásának nőnie kell!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509" y="1825627"/>
                <a:ext cx="11526981" cy="3660774"/>
              </a:xfrm>
              <a:blipFill>
                <a:blip r:embed="rId3"/>
                <a:stretch>
                  <a:fillRect l="-847" t="-2496" b="-266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7509799-891F-494B-ABE2-2F4EF37E02D1}"/>
                  </a:ext>
                </a:extLst>
              </p:cNvPr>
              <p:cNvSpPr txBox="1"/>
              <p:nvPr/>
            </p:nvSpPr>
            <p:spPr>
              <a:xfrm>
                <a:off x="3657597" y="3153883"/>
                <a:ext cx="5451621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  <m:d>
                            <m:d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𝑆𝐶𝑁</m:t>
                              </m:r>
                            </m:e>
                          </m:d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𝑆𝐶𝑁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7509799-891F-494B-ABE2-2F4EF37E0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7" y="3153883"/>
                <a:ext cx="5451621" cy="515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BB419AE-06FD-41A6-920F-D2347B614FF3}"/>
                  </a:ext>
                </a:extLst>
              </p:cNvPr>
              <p:cNvSpPr txBox="1"/>
              <p:nvPr/>
            </p:nvSpPr>
            <p:spPr>
              <a:xfrm>
                <a:off x="3976255" y="5532250"/>
                <a:ext cx="4240007" cy="1205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e>
                                <m:sup>
                                  <m: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3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3600" b="0" i="1" smtClean="0">
                                          <a:latin typeface="Cambria Math" panose="02040503050406030204" pitchFamily="18" charset="0"/>
                                        </a:rPr>
                                        <m:t>𝑆𝐶𝑁</m:t>
                                      </m:r>
                                    </m:e>
                                    <m:sup>
                                      <m:r>
                                        <a:rPr lang="hu-HU" sz="3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  <m:d>
                                    <m:dPr>
                                      <m:ctrlPr>
                                        <a:rPr lang="hu-HU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3600" b="0" i="1" smtClean="0">
                                          <a:latin typeface="Cambria Math" panose="02040503050406030204" pitchFamily="18" charset="0"/>
                                        </a:rPr>
                                        <m:t>𝑆𝐶𝑁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BB419AE-06FD-41A6-920F-D2347B614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255" y="5532250"/>
                <a:ext cx="4240007" cy="12050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3C1E0B43-B4E0-4F45-A34C-931F06EAE5F1}"/>
                  </a:ext>
                </a:extLst>
              </p:cNvPr>
              <p:cNvSpPr txBox="1"/>
              <p:nvPr/>
            </p:nvSpPr>
            <p:spPr>
              <a:xfrm>
                <a:off x="5805053" y="3084615"/>
                <a:ext cx="6011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↽</m:t>
                      </m:r>
                    </m:oMath>
                  </m:oMathPara>
                </a14:m>
                <a:endParaRPr lang="hu-HU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3C1E0B43-B4E0-4F45-A34C-931F06EAE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053" y="3084615"/>
                <a:ext cx="601127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1BCFA386-7A4C-452F-9165-32EAAC88B4D6}"/>
                  </a:ext>
                </a:extLst>
              </p:cNvPr>
              <p:cNvSpPr txBox="1"/>
              <p:nvPr/>
            </p:nvSpPr>
            <p:spPr>
              <a:xfrm>
                <a:off x="8063354" y="5573808"/>
                <a:ext cx="3558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hu-H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1BCFA386-7A4C-452F-9165-32EAAC88B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354" y="5573808"/>
                <a:ext cx="355867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FF309BC7-0658-4020-A740-4C2E44EA99DB}"/>
                  </a:ext>
                </a:extLst>
              </p:cNvPr>
              <p:cNvSpPr txBox="1"/>
              <p:nvPr/>
            </p:nvSpPr>
            <p:spPr>
              <a:xfrm>
                <a:off x="7758545" y="6216284"/>
                <a:ext cx="3558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hu-H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FF309BC7-0658-4020-A740-4C2E44EA9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45" y="6216284"/>
                <a:ext cx="35586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9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komponensek hatása az egyensúlyra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947" y="1548531"/>
                <a:ext cx="11610108" cy="42862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higany(II)nitrát hozzáadására az oldat színe borvörösről halvány sárgára vált, te-hát csökken az oldatban a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(SCN)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egyensúlyi koncentrációja! 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az egyensúly a disszociáció irányába tolódik el, és szabad vas(III)ion képződik.</a:t>
                </a:r>
              </a:p>
              <a:p>
                <a:pPr>
                  <a:spcBef>
                    <a:spcPts val="5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Ugyanerre a következtetésre jutunk, ha abból indulunk ki, hogy a higany(II)-nitrát hozzáadása egy új reakciót indít be: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𝐻𝑔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2+</m:t>
                        </m:r>
                      </m:sup>
                    </m:sSubSup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bSup>
                      <m:sSubSup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𝑆𝐶𝑁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⇌ 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𝐻𝑔</m:t>
                        </m:r>
                        <m:d>
                          <m:d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𝑆𝐶𝑁</m:t>
                            </m:r>
                          </m:e>
                        </m:d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keletkező színtelen higany(II)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rodanid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vízben jól oldódik, de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rosszabbul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disszoci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-ál mint a vas(III)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rodanid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azaz csökkenti az oldatban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𝑆𝐶𝑁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 és ezzel a számlá-lót. 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ahhoz, hogy állandó maradjon,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hu-HU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-ben csökkennie kell a nevezőnek, a vas(III)-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rodanid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koncentrációjának, tehát az oldat színintenzitásának csökkennie kell!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947" y="1548531"/>
                <a:ext cx="11610108" cy="4286212"/>
              </a:xfrm>
              <a:blipFill>
                <a:blip r:embed="rId3"/>
                <a:stretch>
                  <a:fillRect l="-840" t="-38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7509799-891F-494B-ABE2-2F4EF37E02D1}"/>
                  </a:ext>
                </a:extLst>
              </p:cNvPr>
              <p:cNvSpPr txBox="1"/>
              <p:nvPr/>
            </p:nvSpPr>
            <p:spPr>
              <a:xfrm>
                <a:off x="3773709" y="2591781"/>
                <a:ext cx="5451621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  <m:d>
                            <m:d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𝑆𝐶𝑁</m:t>
                              </m:r>
                            </m:e>
                          </m:d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𝑆𝐶𝑁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7509799-891F-494B-ABE2-2F4EF37E0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9" y="2591781"/>
                <a:ext cx="5451621" cy="515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BB419AE-06FD-41A6-920F-D2347B614FF3}"/>
                  </a:ext>
                </a:extLst>
              </p:cNvPr>
              <p:cNvSpPr txBox="1"/>
              <p:nvPr/>
            </p:nvSpPr>
            <p:spPr>
              <a:xfrm>
                <a:off x="4215231" y="5640184"/>
                <a:ext cx="3769557" cy="1071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e>
                                <m:sup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3200" b="0" i="1" smtClean="0">
                                          <a:latin typeface="Cambria Math" panose="02040503050406030204" pitchFamily="18" charset="0"/>
                                        </a:rPr>
                                        <m:t>𝑆𝐶𝑁</m:t>
                                      </m:r>
                                    </m:e>
                                    <m:sup>
                                      <m:r>
                                        <a:rPr lang="hu-HU" sz="3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  <m:d>
                                    <m:dPr>
                                      <m:ctrlPr>
                                        <a:rPr lang="hu-HU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3200" b="0" i="1" smtClean="0">
                                          <a:latin typeface="Cambria Math" panose="02040503050406030204" pitchFamily="18" charset="0"/>
                                        </a:rPr>
                                        <m:t>𝑆𝐶𝑁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BB419AE-06FD-41A6-920F-D2347B614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231" y="5640184"/>
                <a:ext cx="3769557" cy="1071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3C1E0B43-B4E0-4F45-A34C-931F06EAE5F1}"/>
                  </a:ext>
                </a:extLst>
              </p:cNvPr>
              <p:cNvSpPr txBox="1"/>
              <p:nvPr/>
            </p:nvSpPr>
            <p:spPr>
              <a:xfrm>
                <a:off x="5795436" y="2451858"/>
                <a:ext cx="6011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⇀</m:t>
                      </m:r>
                    </m:oMath>
                  </m:oMathPara>
                </a14:m>
                <a:endParaRPr lang="hu-HU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3C1E0B43-B4E0-4F45-A34C-931F06EAE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436" y="2451858"/>
                <a:ext cx="601127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1BCFA386-7A4C-452F-9165-32EAAC88B4D6}"/>
                  </a:ext>
                </a:extLst>
              </p:cNvPr>
              <p:cNvSpPr txBox="1"/>
              <p:nvPr/>
            </p:nvSpPr>
            <p:spPr>
              <a:xfrm>
                <a:off x="7804077" y="5673435"/>
                <a:ext cx="3558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hu-H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1BCFA386-7A4C-452F-9165-32EAAC88B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077" y="5673435"/>
                <a:ext cx="355867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74392BF5-060D-48CA-9E73-D989C9174F10}"/>
                  </a:ext>
                </a:extLst>
              </p:cNvPr>
              <p:cNvSpPr txBox="1"/>
              <p:nvPr/>
            </p:nvSpPr>
            <p:spPr>
              <a:xfrm>
                <a:off x="7543869" y="6227617"/>
                <a:ext cx="3558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hu-H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74392BF5-060D-48CA-9E73-D989C9174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69" y="6227617"/>
                <a:ext cx="35586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20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komponensek hatása az egyensúlyra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947" y="1548530"/>
                <a:ext cx="11610108" cy="434426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nátrium-fluorid hozzáadására az oldat teljesen elszíntelenedik, tehát csökken az oldatban a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(SCN)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egyensúlyi koncentrációja! 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az egyensúly a disszociáció irányába tolódik el, és nincs az oldatban szabad vas(III)ion!</a:t>
                </a:r>
              </a:p>
              <a:p>
                <a:pPr>
                  <a:spcBef>
                    <a:spcPts val="4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Ugyanerre a következtetésre jutunk, ha abból indulunk ki, hogy a nátriumfluorid hozzáadása egy új reakciót indít be: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𝐹𝑒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3+</m:t>
                        </m:r>
                      </m:sup>
                    </m:sSubSup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sSubSup>
                      <m:sSubSup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⇌ 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𝐹𝑒𝐹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3−</m:t>
                        </m:r>
                      </m:sup>
                    </m:sSubSup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keletkező színtelen vas(III)fluorid komplex ion vízben jól oldódik, de nagyon rosszul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disszociál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azaz csökkenti az oldatban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𝐹𝑒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e>
                    </m:d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 és ezzel a számlálót. 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ahhoz, hogy állandó maradjon,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hu-HU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-ben csökkennie kell a nevezőnek, a vas(III)-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rodanid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koncentrációjának, tehát az oldat színintenzitásának csökkennie kell!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947" y="1548530"/>
                <a:ext cx="11610108" cy="4344269"/>
              </a:xfrm>
              <a:blipFill>
                <a:blip r:embed="rId3"/>
                <a:stretch>
                  <a:fillRect l="-840" t="-3086" b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7509799-891F-494B-ABE2-2F4EF37E02D1}"/>
                  </a:ext>
                </a:extLst>
              </p:cNvPr>
              <p:cNvSpPr txBox="1"/>
              <p:nvPr/>
            </p:nvSpPr>
            <p:spPr>
              <a:xfrm>
                <a:off x="3657597" y="2765949"/>
                <a:ext cx="5451621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  <m:d>
                            <m:d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𝑆𝐶𝑁</m:t>
                              </m:r>
                            </m:e>
                          </m:d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𝑆𝐶𝑁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7509799-891F-494B-ABE2-2F4EF37E0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7" y="2765949"/>
                <a:ext cx="5451621" cy="515910"/>
              </a:xfrm>
              <a:prstGeom prst="rect">
                <a:avLst/>
              </a:prstGeom>
              <a:blipFill>
                <a:blip r:embed="rId4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BB419AE-06FD-41A6-920F-D2347B614FF3}"/>
                  </a:ext>
                </a:extLst>
              </p:cNvPr>
              <p:cNvSpPr txBox="1"/>
              <p:nvPr/>
            </p:nvSpPr>
            <p:spPr>
              <a:xfrm>
                <a:off x="4225120" y="5713413"/>
                <a:ext cx="3769557" cy="1071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e>
                                <m:sup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3200" b="0" i="1" smtClean="0">
                                          <a:latin typeface="Cambria Math" panose="02040503050406030204" pitchFamily="18" charset="0"/>
                                        </a:rPr>
                                        <m:t>𝑆𝐶𝑁</m:t>
                                      </m:r>
                                    </m:e>
                                    <m:sup>
                                      <m:r>
                                        <a:rPr lang="hu-HU" sz="3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  <m:d>
                                    <m:dPr>
                                      <m:ctrlPr>
                                        <a:rPr lang="hu-HU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3200" b="0" i="1" smtClean="0">
                                          <a:latin typeface="Cambria Math" panose="02040503050406030204" pitchFamily="18" charset="0"/>
                                        </a:rPr>
                                        <m:t>𝑆𝐶𝑁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BB419AE-06FD-41A6-920F-D2347B614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120" y="5713413"/>
                <a:ext cx="3769557" cy="1071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3C1E0B43-B4E0-4F45-A34C-931F06EAE5F1}"/>
                  </a:ext>
                </a:extLst>
              </p:cNvPr>
              <p:cNvSpPr txBox="1"/>
              <p:nvPr/>
            </p:nvSpPr>
            <p:spPr>
              <a:xfrm>
                <a:off x="5694213" y="2627414"/>
                <a:ext cx="6011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⇀</m:t>
                      </m:r>
                    </m:oMath>
                  </m:oMathPara>
                </a14:m>
                <a:endParaRPr lang="hu-HU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3C1E0B43-B4E0-4F45-A34C-931F06EAE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213" y="2627414"/>
                <a:ext cx="601127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1BCFA386-7A4C-452F-9165-32EAAC88B4D6}"/>
                  </a:ext>
                </a:extLst>
              </p:cNvPr>
              <p:cNvSpPr txBox="1"/>
              <p:nvPr/>
            </p:nvSpPr>
            <p:spPr>
              <a:xfrm>
                <a:off x="5014689" y="5702463"/>
                <a:ext cx="3558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hu-H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1BCFA386-7A4C-452F-9165-32EAAC88B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689" y="5702463"/>
                <a:ext cx="355867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74392BF5-060D-48CA-9E73-D989C9174F10}"/>
                  </a:ext>
                </a:extLst>
              </p:cNvPr>
              <p:cNvSpPr txBox="1"/>
              <p:nvPr/>
            </p:nvSpPr>
            <p:spPr>
              <a:xfrm>
                <a:off x="7553757" y="6286332"/>
                <a:ext cx="3558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hu-H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74392BF5-060D-48CA-9E73-D989C9174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757" y="6286332"/>
                <a:ext cx="35586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7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1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komponensek hatása az egyensúlyra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3" y="1440875"/>
            <a:ext cx="11526981" cy="5209307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kísérleti tapasztalatot nem magyaráztunk meg! Miért volt hatékonyabb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rodanidion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oldat színintenzitásának növelésében, mint a vas(III)ion?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reakció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sztöchiometriája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szerint egy mol vas(III)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képződéséhez, míg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rodanidionból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három, miért fordított mégis a tapasztalat?</a:t>
            </a:r>
          </a:p>
          <a:p>
            <a:pPr marL="5832475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Tételezzük fel, hogy mindkét esetben kétszeresére növeljük az adott ion koncentrációját. </a:t>
            </a:r>
          </a:p>
          <a:p>
            <a:pPr marL="5832475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[Fe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számlálót kétszeresére, 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[SCN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viszont nyolcszorosára növeli a számlálót!</a:t>
            </a:r>
          </a:p>
          <a:p>
            <a:pPr marL="5832475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nevezőnek is ezeknek az arányában kell növekednie!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7509799-891F-494B-ABE2-2F4EF37E02D1}"/>
                  </a:ext>
                </a:extLst>
              </p:cNvPr>
              <p:cNvSpPr txBox="1"/>
              <p:nvPr/>
            </p:nvSpPr>
            <p:spPr>
              <a:xfrm>
                <a:off x="471051" y="3456700"/>
                <a:ext cx="5451621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  <m:d>
                            <m:d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𝑆𝐶𝑁</m:t>
                              </m:r>
                            </m:e>
                          </m:d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𝑆𝐶𝑁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7509799-891F-494B-ABE2-2F4EF37E0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1" y="3456700"/>
                <a:ext cx="5451621" cy="5159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BB419AE-06FD-41A6-920F-D2347B614FF3}"/>
                  </a:ext>
                </a:extLst>
              </p:cNvPr>
              <p:cNvSpPr txBox="1"/>
              <p:nvPr/>
            </p:nvSpPr>
            <p:spPr>
              <a:xfrm>
                <a:off x="789709" y="4246412"/>
                <a:ext cx="4240007" cy="1205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e>
                                <m:sup>
                                  <m: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3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3600" b="0" i="1" smtClean="0">
                                          <a:latin typeface="Cambria Math" panose="02040503050406030204" pitchFamily="18" charset="0"/>
                                        </a:rPr>
                                        <m:t>𝑆𝐶𝑁</m:t>
                                      </m:r>
                                    </m:e>
                                    <m:sup>
                                      <m:r>
                                        <a:rPr lang="hu-HU" sz="3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  <m:d>
                                    <m:dPr>
                                      <m:ctrlPr>
                                        <a:rPr lang="hu-HU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3600" b="0" i="1" smtClean="0">
                                          <a:latin typeface="Cambria Math" panose="02040503050406030204" pitchFamily="18" charset="0"/>
                                        </a:rPr>
                                        <m:t>𝑆𝐶𝑁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hu-HU" sz="3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BB419AE-06FD-41A6-920F-D2347B614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09" y="4246412"/>
                <a:ext cx="4240007" cy="12050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3C1E0B43-B4E0-4F45-A34C-931F06EAE5F1}"/>
                  </a:ext>
                </a:extLst>
              </p:cNvPr>
              <p:cNvSpPr txBox="1"/>
              <p:nvPr/>
            </p:nvSpPr>
            <p:spPr>
              <a:xfrm>
                <a:off x="2618507" y="3387432"/>
                <a:ext cx="6011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↽</m:t>
                      </m:r>
                    </m:oMath>
                  </m:oMathPara>
                </a14:m>
                <a:endParaRPr lang="hu-HU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3C1E0B43-B4E0-4F45-A34C-931F06EAE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07" y="3387432"/>
                <a:ext cx="601127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1BCFA386-7A4C-452F-9165-32EAAC88B4D6}"/>
                  </a:ext>
                </a:extLst>
              </p:cNvPr>
              <p:cNvSpPr txBox="1"/>
              <p:nvPr/>
            </p:nvSpPr>
            <p:spPr>
              <a:xfrm>
                <a:off x="1177642" y="4260265"/>
                <a:ext cx="8978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rgbClr val="2E0C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2∙</m:t>
                      </m:r>
                      <m:r>
                        <a:rPr lang="hu-HU" sz="4000" i="1" smtClean="0">
                          <a:solidFill>
                            <a:srgbClr val="2E0C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hu-HU" sz="4000" dirty="0">
                  <a:solidFill>
                    <a:srgbClr val="2E0CFC"/>
                  </a:solidFill>
                </a:endParaRP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1BCFA386-7A4C-452F-9165-32EAAC88B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42" y="4260265"/>
                <a:ext cx="89787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FF309BC7-0658-4020-A740-4C2E44EA99DB}"/>
                  </a:ext>
                </a:extLst>
              </p:cNvPr>
              <p:cNvSpPr txBox="1"/>
              <p:nvPr/>
            </p:nvSpPr>
            <p:spPr>
              <a:xfrm>
                <a:off x="4904508" y="4210009"/>
                <a:ext cx="8978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8∙</m:t>
                      </m:r>
                      <m:r>
                        <a:rPr lang="hu-HU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hu-H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FF309BC7-0658-4020-A740-4C2E44EA9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8" y="4210009"/>
                <a:ext cx="897875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A2050FD5-9B28-4AD5-BC4A-1E7EA93234DD}"/>
                  </a:ext>
                </a:extLst>
              </p:cNvPr>
              <p:cNvSpPr txBox="1"/>
              <p:nvPr/>
            </p:nvSpPr>
            <p:spPr>
              <a:xfrm>
                <a:off x="4655126" y="4888882"/>
                <a:ext cx="8978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8∙</m:t>
                      </m:r>
                      <m:r>
                        <a:rPr lang="hu-HU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hu-H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A2050FD5-9B28-4AD5-BC4A-1E7EA9323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126" y="4888882"/>
                <a:ext cx="89787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00A69065-A3C7-47BA-A94D-183FE5111CBF}"/>
                  </a:ext>
                </a:extLst>
              </p:cNvPr>
              <p:cNvSpPr txBox="1"/>
              <p:nvPr/>
            </p:nvSpPr>
            <p:spPr>
              <a:xfrm>
                <a:off x="1468586" y="4925279"/>
                <a:ext cx="8978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rgbClr val="2E0C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2∙</m:t>
                      </m:r>
                      <m:r>
                        <a:rPr lang="hu-HU" sz="4000" i="1" smtClean="0">
                          <a:solidFill>
                            <a:srgbClr val="2E0C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hu-HU" sz="4000" dirty="0">
                  <a:solidFill>
                    <a:srgbClr val="2E0CFC"/>
                  </a:solidFill>
                </a:endParaRPr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00A69065-A3C7-47BA-A94D-183FE5111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86" y="4925279"/>
                <a:ext cx="897875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övegdoboz 11">
            <a:extLst>
              <a:ext uri="{FF2B5EF4-FFF2-40B4-BE49-F238E27FC236}">
                <a16:creationId xmlns:a16="http://schemas.microsoft.com/office/drawing/2014/main" id="{B08BC99E-EBEE-4D0C-AD62-785F58F08651}"/>
              </a:ext>
            </a:extLst>
          </p:cNvPr>
          <p:cNvSpPr txBox="1"/>
          <p:nvPr/>
        </p:nvSpPr>
        <p:spPr>
          <a:xfrm>
            <a:off x="897905" y="5708073"/>
            <a:ext cx="4718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 Le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Chatelier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-Brown-elv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matematikai megfogalmazása!</a:t>
            </a:r>
          </a:p>
        </p:txBody>
      </p:sp>
    </p:spTree>
    <p:extLst>
      <p:ext uri="{BB962C8B-B14F-4D97-AF65-F5344CB8AC3E}">
        <p14:creationId xmlns:p14="http://schemas.microsoft.com/office/powerpoint/2010/main" val="29445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egyensúlyi kémia kiteljesedése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11582400" cy="4866120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Chatelier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már a XIX. század végén kimondta az egyensúlyokat befolyásoló tényezőkről szóló elvét: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/>
              <a:t>Le </a:t>
            </a:r>
            <a:r>
              <a:rPr lang="hu-HU" b="1" dirty="0" err="1"/>
              <a:t>Chatelier</a:t>
            </a:r>
            <a:r>
              <a:rPr lang="hu-HU" b="1" dirty="0"/>
              <a:t>-Braun elv:</a:t>
            </a:r>
            <a:r>
              <a:rPr lang="hu-HU" dirty="0"/>
              <a:t> Ha egy </a:t>
            </a:r>
            <a:r>
              <a:rPr lang="hu-HU" i="1" dirty="0"/>
              <a:t>egyensúlyban</a:t>
            </a:r>
            <a:r>
              <a:rPr lang="hu-HU" dirty="0"/>
              <a:t> lévő rendszer külső hatásra (a nyomás, a hőmérséklet, a komponensek koncentrációjának a változása) változik, akkor a rendszerben végbemenő folyamatok közül azok kerülnek előtérbe, amelyek a külső hatás eredményét csökkentik.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egyensúlyok elmélete igazán csak a XX. század elején egy ipari probléma megoldásának következtében indult fejlődésnek.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probléma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gazdaság és a hadiipar egyre több robbanóanyagot használt, de salétromsav szinte kizárólag a chilei salétrom (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bányászatából származott, pedig a levegő nitrogénje mindenütt korlátlanul rendelkezésre állt [35]. </a:t>
            </a:r>
          </a:p>
        </p:txBody>
      </p:sp>
    </p:spTree>
    <p:extLst>
      <p:ext uri="{BB962C8B-B14F-4D97-AF65-F5344CB8AC3E}">
        <p14:creationId xmlns:p14="http://schemas.microsoft.com/office/powerpoint/2010/main" val="214933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5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egyensúlyi kémia kiteljesedése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54721"/>
            <a:ext cx="11596255" cy="5209309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ammónia oxidációja salétromsavvá ipari méretekben már 1902 óta rendel-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kezésre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állt [36], de a nyersanyaga, az ammónia, ipari szintézise nem volt megoldott.</a:t>
            </a:r>
          </a:p>
          <a:p>
            <a:pPr>
              <a:spcAft>
                <a:spcPts val="4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Haber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nagy nyomáson tanulmányozta a nitrogén és a hidrogén közvetlen reakcióját egyensúlyra vezető reakcióját, a korábbi nikkel helyett vasból ké-szült katalizátoron, és tudományos szinten tisztázta a reakció tulajdonságait [37].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Chatelier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-Brown-elv (más néven a legkisebb kényszer elve) szerint a hidrogén vagy a nitrogén parciális nyomásának növelése növeli az ammónia parciális nyomását az egyensúlyi elegyben. Vajon mi a helyzet az összes nyomással?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452988D7-F24A-4FB8-A8B5-B9684FEA911C}"/>
                  </a:ext>
                </a:extLst>
              </p:cNvPr>
              <p:cNvSpPr txBox="1"/>
              <p:nvPr/>
            </p:nvSpPr>
            <p:spPr>
              <a:xfrm>
                <a:off x="2660078" y="4024728"/>
                <a:ext cx="6893362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=−46,1</m:t>
                      </m:r>
                      <m:box>
                        <m:box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452988D7-F24A-4FB8-A8B5-B9684FEA9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078" y="4024728"/>
                <a:ext cx="6893362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0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430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-Bosch eljárás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4" y="1482437"/>
            <a:ext cx="11485418" cy="4211781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reakció két mol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sztöchiometrikus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gázelegyből egy mol ammóniát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eredmé-nyez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azaz nyomáscsökkenéssel jár, ha állandó térfogaton hajtjuk végre, azaz ha növeljük a rendszer teljes nyomását, akkor a legkisebb kényszer elve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sze-rint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ammóniaképződés kerül előtérbe, azaz az egyensúly a termékképződés irányába tolódik el!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az eredménye a hőmérséklet változásának?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ammónia képződési entalpiája negatív, azaz a rendszer energiát ad le. Ha melegítjük a rendszert, akkor annak a folyamatnak kell előtérbe kerülnie, amely a közölt hőt elnyeli, azaz az ammónia bomlása irányába tolódik el az egyensúly!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5CCAE596-8D6A-425A-A130-8296DE107813}"/>
                  </a:ext>
                </a:extLst>
              </p:cNvPr>
              <p:cNvSpPr txBox="1"/>
              <p:nvPr/>
            </p:nvSpPr>
            <p:spPr>
              <a:xfrm>
                <a:off x="1930976" y="5839674"/>
                <a:ext cx="8407173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type m:val="lin"/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=−46,1</m:t>
                      </m:r>
                      <m:f>
                        <m:fPr>
                          <m:type m:val="lin"/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5CCAE596-8D6A-425A-A130-8296DE107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976" y="5839674"/>
                <a:ext cx="8407173" cy="472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83D834D8-87DE-442C-A401-54C0889A0071}"/>
                  </a:ext>
                </a:extLst>
              </p:cNvPr>
              <p:cNvSpPr txBox="1"/>
              <p:nvPr/>
            </p:nvSpPr>
            <p:spPr>
              <a:xfrm>
                <a:off x="2813790" y="5466381"/>
                <a:ext cx="55935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h𝑎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ö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𝑠𝑠𝑧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ő,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𝑎𝑘𝑘𝑜𝑟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⇀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𝑡𝑒𝑟𝑚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𝑝𝑧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ő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𝑑𝑖𝑘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83D834D8-87DE-442C-A401-54C0889A0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790" y="5466381"/>
                <a:ext cx="5593583" cy="369332"/>
              </a:xfrm>
              <a:prstGeom prst="rect">
                <a:avLst/>
              </a:prstGeom>
              <a:blipFill>
                <a:blip r:embed="rId4"/>
                <a:stretch>
                  <a:fillRect l="-872" r="-1418" b="-3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1E062C75-5CE5-45BC-B409-03870A63EA64}"/>
                  </a:ext>
                </a:extLst>
              </p:cNvPr>
              <p:cNvSpPr txBox="1"/>
              <p:nvPr/>
            </p:nvSpPr>
            <p:spPr>
              <a:xfrm>
                <a:off x="3325095" y="6352311"/>
                <a:ext cx="4805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h𝑎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ő,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𝑎𝑘𝑘𝑜𝑟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↽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𝑡𝑒𝑟𝑚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𝑏𝑜𝑚𝑙𝑖𝑘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1E062C75-5CE5-45BC-B409-03870A63E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5" y="6352311"/>
                <a:ext cx="4805290" cy="369332"/>
              </a:xfrm>
              <a:prstGeom prst="rect">
                <a:avLst/>
              </a:prstGeom>
              <a:blipFill>
                <a:blip r:embed="rId5"/>
                <a:stretch>
                  <a:fillRect l="-1141" r="-887" b="-655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-Bosch eljárás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825625"/>
            <a:ext cx="11637818" cy="4907684"/>
          </a:xfrm>
        </p:spPr>
        <p:txBody>
          <a:bodyPr>
            <a:normAutofit/>
          </a:bodyPr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F.Haber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német nagyiparhoz fordult, és a BASF megvette a jogokat, és meg-bízta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C.Bosch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-t, hogy skálázza fel a folyamatot ipari szintre [38].</a:t>
            </a:r>
          </a:p>
          <a:p>
            <a:pPr marL="4751388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Sikeresen megtalálták azt a nyomás és hőmérséklettartományt, amelyben gaz-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daságosan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lehetett gyártani az ammóniát, a vízgőzből előállított hidrogén és a levegő nitrogénjének a felhasználásával [39].</a:t>
            </a:r>
          </a:p>
          <a:p>
            <a:pPr marL="4751388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emberiség történetére legnagyobb hatású vegyészeinek tartják őket, mindketten meg-kapták a kémiai Nobel-díjat!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NP-1918 [40]     NP-1931 [41]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CE8A0748-F97F-4551-866C-C18A92E3F4CB}"/>
              </a:ext>
            </a:extLst>
          </p:cNvPr>
          <p:cNvGrpSpPr/>
          <p:nvPr/>
        </p:nvGrpSpPr>
        <p:grpSpPr>
          <a:xfrm>
            <a:off x="300027" y="2842771"/>
            <a:ext cx="2143125" cy="3400879"/>
            <a:chOff x="6520728" y="2205470"/>
            <a:chExt cx="2143125" cy="3400879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A99E623D-E2A5-4141-8653-D471642EC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728" y="2205470"/>
              <a:ext cx="2143125" cy="3028950"/>
            </a:xfrm>
            <a:prstGeom prst="rect">
              <a:avLst/>
            </a:prstGeom>
          </p:spPr>
        </p:pic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6BF248FA-17A7-48BB-AA88-1652D7C94E81}"/>
                </a:ext>
              </a:extLst>
            </p:cNvPr>
            <p:cNvSpPr txBox="1"/>
            <p:nvPr/>
          </p:nvSpPr>
          <p:spPr>
            <a:xfrm>
              <a:off x="7135090" y="5237017"/>
              <a:ext cx="951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F. </a:t>
              </a:r>
              <a:r>
                <a:rPr lang="hu-HU" dirty="0" err="1"/>
                <a:t>Haber</a:t>
              </a:r>
              <a:endParaRPr lang="hu-HU" dirty="0"/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338517A-E4E2-45EF-B81C-30627109FBE5}"/>
              </a:ext>
            </a:extLst>
          </p:cNvPr>
          <p:cNvGrpSpPr/>
          <p:nvPr/>
        </p:nvGrpSpPr>
        <p:grpSpPr>
          <a:xfrm>
            <a:off x="2634097" y="2834544"/>
            <a:ext cx="2140521" cy="3395250"/>
            <a:chOff x="7607884" y="2114117"/>
            <a:chExt cx="2140521" cy="3395250"/>
          </a:xfrm>
        </p:grpSpPr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50A0330E-0F7A-4015-91D2-0A43500AA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884" y="2114117"/>
              <a:ext cx="2140521" cy="3025919"/>
            </a:xfrm>
            <a:prstGeom prst="rect">
              <a:avLst/>
            </a:prstGeom>
          </p:spPr>
        </p:pic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EB9207C8-A8EA-4BA0-B9B7-4E74CA448CF3}"/>
                </a:ext>
              </a:extLst>
            </p:cNvPr>
            <p:cNvSpPr txBox="1"/>
            <p:nvPr/>
          </p:nvSpPr>
          <p:spPr>
            <a:xfrm>
              <a:off x="8229601" y="5140035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err="1"/>
                <a:t>C</a:t>
              </a:r>
              <a:r>
                <a:rPr lang="hu-HU" smtClean="0"/>
                <a:t>. Bosch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6558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Egyensúlyok csoportosítása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509" y="1825625"/>
                <a:ext cx="11526982" cy="4852266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egyensúlyokra eddig mutatott példák esetében valamennyi az egyensúly-ban résztvevő anyag azonos fázisban volt: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ammóniaszintézis – homogén gázegyensúly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vas(III)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rodanid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disszociációs egyensúlya – homogén oldategyensúly, ahol anionok és kationok is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résztvettek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az egyensúlyban – az ilyeneket elektrolit egyensúlyoknak is nevezzük. (Léteznek homogén oldatfázisú nem elektrolit egyensúlyok is!)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Mik azok az elektrolitok?</a:t>
                </a:r>
              </a:p>
              <a:p>
                <a:r>
                  <a:rPr lang="hu-HU" b="1" dirty="0"/>
                  <a:t>elektrolit:</a:t>
                </a:r>
                <a:r>
                  <a:rPr lang="hu-HU" dirty="0"/>
                  <a:t> azok a vegyületek, amelyek oldott vagy olvadt állapotukban vezetik az elektromos áramot, mert pozitív és negatív töltésű ionokra esnek szét. pl.:</a:t>
                </a:r>
                <a:r>
                  <a:rPr lang="hu-HU" i="1" dirty="0"/>
                  <a:t/>
                </a:r>
                <a:br>
                  <a:rPr lang="hu-HU" i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=3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3+</m:t>
                        </m:r>
                      </m:sup>
                    </m:sSubSup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509" y="1825625"/>
                <a:ext cx="11526982" cy="4852266"/>
              </a:xfrm>
              <a:blipFill>
                <a:blip r:embed="rId3"/>
                <a:stretch>
                  <a:fillRect l="-952" t="-2136" r="-89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8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Kémiai reakciók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825625"/>
            <a:ext cx="11582400" cy="4830008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Eddig azt feltételeztük, hogy a kémiai reakciók teljes mértékben lejátszódnak, és átalakulnak termékekké.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kémia fejlődése során azonban ezzel ellentétes tapasztalatokat hozott [26]! </a:t>
            </a:r>
          </a:p>
          <a:p>
            <a:pPr marL="3048000"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C.L.Bertolett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1803 Vannak reakciók, amelyek megfordíthatók [27]! </a:t>
            </a:r>
          </a:p>
          <a:p>
            <a:pPr marL="3048000"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C.M.Guldberg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P.Waage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1865 Megalkotják a tömeghatás tör-vényét, az egyensúly reakciósebességek alapján történő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magyaráza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-tával, bevezetik az egyensúlyi állandót [28,29]!</a:t>
            </a:r>
          </a:p>
          <a:p>
            <a:pPr marL="3048000"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J.H.van’t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Hoff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1884 Az egyensúlyi állandó hőmérsékletfüggésé-re ad összefüggést [30,31].</a:t>
            </a:r>
          </a:p>
          <a:p>
            <a:pPr marL="3048000"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H.L.Le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Chatelier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→1884 Az egyensúlyokat befolyásoló tényezők hatásáról szóló általános elv kidolgozása [32,33].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8E3C97FF-4E56-49DE-91C8-EE97D813B671}"/>
              </a:ext>
            </a:extLst>
          </p:cNvPr>
          <p:cNvGrpSpPr>
            <a:grpSpLocks noChangeAspect="1"/>
          </p:cNvGrpSpPr>
          <p:nvPr/>
        </p:nvGrpSpPr>
        <p:grpSpPr>
          <a:xfrm>
            <a:off x="455199" y="3336242"/>
            <a:ext cx="2436535" cy="3240000"/>
            <a:chOff x="335280" y="3291273"/>
            <a:chExt cx="2682240" cy="3566727"/>
          </a:xfrm>
        </p:grpSpPr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F63C5940-E531-4F16-BA7A-397890E2E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" y="3291273"/>
              <a:ext cx="2682240" cy="3206496"/>
            </a:xfrm>
            <a:prstGeom prst="rect">
              <a:avLst/>
            </a:prstGeom>
          </p:spPr>
        </p:pic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id="{5CBEA1C0-054A-43B2-BB9B-782639038254}"/>
                </a:ext>
              </a:extLst>
            </p:cNvPr>
            <p:cNvSpPr txBox="1"/>
            <p:nvPr/>
          </p:nvSpPr>
          <p:spPr>
            <a:xfrm>
              <a:off x="801533" y="6488668"/>
              <a:ext cx="1586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C. L. </a:t>
              </a:r>
              <a:r>
                <a:rPr lang="hu-HU" dirty="0" err="1"/>
                <a:t>Bertholett</a:t>
              </a:r>
              <a:endParaRPr lang="hu-HU" dirty="0"/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38B8955B-DBC4-4A00-9350-F053D09F1535}"/>
              </a:ext>
            </a:extLst>
          </p:cNvPr>
          <p:cNvGrpSpPr/>
          <p:nvPr/>
        </p:nvGrpSpPr>
        <p:grpSpPr>
          <a:xfrm>
            <a:off x="721402" y="3295571"/>
            <a:ext cx="1905000" cy="3294679"/>
            <a:chOff x="5143500" y="1976437"/>
            <a:chExt cx="1905000" cy="3294679"/>
          </a:xfrm>
        </p:grpSpPr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D8654E00-1F3F-4065-B2D9-D9EB398F7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1976437"/>
              <a:ext cx="1905000" cy="2905125"/>
            </a:xfrm>
            <a:prstGeom prst="rect">
              <a:avLst/>
            </a:prstGeom>
          </p:spPr>
        </p:pic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91CED790-6A7D-4BFC-BFB7-9E7FFC3206E2}"/>
                </a:ext>
              </a:extLst>
            </p:cNvPr>
            <p:cNvSpPr txBox="1"/>
            <p:nvPr/>
          </p:nvSpPr>
          <p:spPr>
            <a:xfrm>
              <a:off x="5366479" y="4901784"/>
              <a:ext cx="1482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C.M.Guldberg</a:t>
              </a:r>
              <a:endParaRPr lang="hu-HU" dirty="0"/>
            </a:p>
          </p:txBody>
        </p:sp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6C4C15BC-6BDB-4D7B-A28B-3F4C918F8830}"/>
              </a:ext>
            </a:extLst>
          </p:cNvPr>
          <p:cNvGrpSpPr/>
          <p:nvPr/>
        </p:nvGrpSpPr>
        <p:grpSpPr>
          <a:xfrm>
            <a:off x="689547" y="3271604"/>
            <a:ext cx="2041785" cy="3308055"/>
            <a:chOff x="2428406" y="2911840"/>
            <a:chExt cx="2041785" cy="3308055"/>
          </a:xfrm>
        </p:grpSpPr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CD5CB151-A781-4611-9547-87672F624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406" y="2911840"/>
              <a:ext cx="2041785" cy="2940171"/>
            </a:xfrm>
            <a:prstGeom prst="rect">
              <a:avLst/>
            </a:prstGeom>
          </p:spPr>
        </p:pic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CAD9E95E-9F65-4F03-AACC-F11F5203C99A}"/>
                </a:ext>
              </a:extLst>
            </p:cNvPr>
            <p:cNvSpPr txBox="1"/>
            <p:nvPr/>
          </p:nvSpPr>
          <p:spPr>
            <a:xfrm>
              <a:off x="2968053" y="5850563"/>
              <a:ext cx="956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P.Waage</a:t>
              </a:r>
              <a:endParaRPr lang="hu-HU" dirty="0"/>
            </a:p>
          </p:txBody>
        </p: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DAE841AE-7AAC-47F3-A97B-26A06D59C715}"/>
              </a:ext>
            </a:extLst>
          </p:cNvPr>
          <p:cNvGrpSpPr/>
          <p:nvPr/>
        </p:nvGrpSpPr>
        <p:grpSpPr>
          <a:xfrm>
            <a:off x="443236" y="3269673"/>
            <a:ext cx="2512218" cy="3306495"/>
            <a:chOff x="4530327" y="2909455"/>
            <a:chExt cx="2512218" cy="3306495"/>
          </a:xfrm>
        </p:grpSpPr>
        <p:pic>
          <p:nvPicPr>
            <p:cNvPr id="16" name="Kép 15">
              <a:extLst>
                <a:ext uri="{FF2B5EF4-FFF2-40B4-BE49-F238E27FC236}">
                  <a16:creationId xmlns:a16="http://schemas.microsoft.com/office/drawing/2014/main" id="{EB0459E0-4D91-4BA3-95E2-E190966DC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327" y="2909455"/>
              <a:ext cx="2512218" cy="2923309"/>
            </a:xfrm>
            <a:prstGeom prst="rect">
              <a:avLst/>
            </a:prstGeom>
          </p:spPr>
        </p:pic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65626DA4-3E90-4DB5-896F-4B8F17F17820}"/>
                </a:ext>
              </a:extLst>
            </p:cNvPr>
            <p:cNvSpPr txBox="1"/>
            <p:nvPr/>
          </p:nvSpPr>
          <p:spPr>
            <a:xfrm>
              <a:off x="5070764" y="5846618"/>
              <a:ext cx="1494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J.H. </a:t>
              </a:r>
              <a:r>
                <a:rPr lang="hu-HU" dirty="0" err="1"/>
                <a:t>van’t</a:t>
              </a:r>
              <a:r>
                <a:rPr lang="hu-HU" dirty="0"/>
                <a:t> </a:t>
              </a:r>
              <a:r>
                <a:rPr lang="hu-HU" dirty="0" err="1"/>
                <a:t>Hoff</a:t>
              </a:r>
              <a:endParaRPr lang="hu-HU" dirty="0"/>
            </a:p>
          </p:txBody>
        </p: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52E58ABC-5CD0-4E4F-9F53-31AC0F61250B}"/>
              </a:ext>
            </a:extLst>
          </p:cNvPr>
          <p:cNvGrpSpPr/>
          <p:nvPr/>
        </p:nvGrpSpPr>
        <p:grpSpPr>
          <a:xfrm>
            <a:off x="301625" y="3301137"/>
            <a:ext cx="2760890" cy="3239262"/>
            <a:chOff x="7094311" y="2952794"/>
            <a:chExt cx="2760890" cy="3239262"/>
          </a:xfrm>
        </p:grpSpPr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DE4B41-CD39-408B-999A-3046AE50F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311" y="2952794"/>
              <a:ext cx="2760890" cy="2852919"/>
            </a:xfrm>
            <a:prstGeom prst="rect">
              <a:avLst/>
            </a:prstGeom>
          </p:spPr>
        </p:pic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9ECF0B8E-161C-418C-9CE0-2E1730F981D9}"/>
                </a:ext>
              </a:extLst>
            </p:cNvPr>
            <p:cNvSpPr txBox="1"/>
            <p:nvPr/>
          </p:nvSpPr>
          <p:spPr>
            <a:xfrm>
              <a:off x="7658555" y="5822724"/>
              <a:ext cx="1706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H.L. Le </a:t>
              </a:r>
              <a:r>
                <a:rPr lang="hu-HU" dirty="0" err="1"/>
                <a:t>Chatelier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6399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Elektrolitok vizes oldatban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509" y="1482436"/>
                <a:ext cx="11540836" cy="515389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elektrolitok egy része vízben oldva teljes mennyiségükben szétesnek ionjaikra, az oldatban nincsenek oldott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töltéssel nem rendelkező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molekulák.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Az ilyen elektrolitokat nevezzük erős elektrolitoknak.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Azokat az elektrolitokat, amelyek oldásakor nemcsak ionokat, hanem töltéssel nem rendelkező molekulákat is találunk az oldatban, viszont gyenge elektrolitoknak nevezzük.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gyenge elektrolitok ionokra való szétesését, disszociációját jellemezhetjük az ún. disszociáció fokával</a:t>
                </a:r>
              </a:p>
              <a:p>
                <a:r>
                  <a:rPr lang="hu-HU" b="1" dirty="0"/>
                  <a:t>disszociációfok:</a:t>
                </a:r>
                <a:r>
                  <a:rPr lang="hu-HU" dirty="0"/>
                  <a:t> (jele: </a:t>
                </a:r>
                <a:r>
                  <a:rPr lang="hu-HU" i="1" dirty="0"/>
                  <a:t>α</a:t>
                </a:r>
                <a:r>
                  <a:rPr lang="hu-HU" dirty="0"/>
                  <a:t>, mértékegysége: </a:t>
                </a:r>
                <a:r>
                  <a:rPr lang="hu-HU" i="1" dirty="0"/>
                  <a:t>nincs</a:t>
                </a:r>
                <a:r>
                  <a:rPr lang="hu-HU" dirty="0"/>
                  <a:t>) megadja, hogy a bemért elektrolit hányad része disszociált el, esett szét ionjaira, </a:t>
                </a:r>
                <a:r>
                  <a:rPr lang="hu-HU" dirty="0" err="1"/>
                  <a:t>biner</a:t>
                </a:r>
                <a:r>
                  <a:rPr lang="hu-HU" dirty="0"/>
                  <a:t> elektrolitok esetében a keletkezett kationok / anionok anyagmennyiségének / koncentráci­ójának és a bemért elektrolit anyagmennyiségének / koncentrációjának hányadosa. Értéke nulla és egy közé esik, azaz</a:t>
                </a:r>
                <a:br>
                  <a:rPr lang="hu-HU" dirty="0"/>
                </a:br>
                <a:r>
                  <a:rPr lang="hu-HU" i="1" dirty="0"/>
                  <a:t/>
                </a:r>
                <a:br>
                  <a:rPr lang="hu-HU" i="1" dirty="0"/>
                </a:b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𝑘𝑎𝑡𝑖𝑜𝑛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𝑏𝑒𝑚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𝑎𝑛𝑖𝑜𝑛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𝑏𝑒𝑚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𝑘𝑎𝑡𝑖𝑜𝑛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𝑏𝑒𝑚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𝑎𝑛𝑖𝑜𝑛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𝑏𝑒𝑚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𝑎h𝑜𝑙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 0&lt;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509" y="1482436"/>
                <a:ext cx="11540836" cy="5153891"/>
              </a:xfrm>
              <a:blipFill>
                <a:blip r:embed="rId3"/>
                <a:stretch>
                  <a:fillRect l="-845" t="-3191" r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7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Elektrolitok vizes oldatban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655" y="1825624"/>
                <a:ext cx="11554690" cy="4838411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Ennek fényében tehát az</a:t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b="1" dirty="0"/>
                  <a:t>erős elektrolitok:</a:t>
                </a:r>
                <a:r>
                  <a:rPr lang="hu-HU" dirty="0"/>
                  <a:t> olyan elektrolitok, amelyek feloldásakor, megolvasztásukkor teljes mennyiségükben szét­esnek ionjaikra, azaz a disszociáció foka, α = 1.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és a</a:t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b="1" dirty="0"/>
                  <a:t>gyenge elektrolitok:</a:t>
                </a:r>
                <a:r>
                  <a:rPr lang="hu-HU" dirty="0"/>
                  <a:t> olyan elektrolitok, amelyek feloldásakor, megolvasztásukkor nem esnek szét teljes mennyiségükben ionjaikra, azaz a disszociáció foka, α &lt; 1.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valamint a</a:t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b="1" dirty="0" err="1"/>
                  <a:t>biner</a:t>
                </a:r>
                <a:r>
                  <a:rPr lang="hu-HU" b="1" dirty="0"/>
                  <a:t> elektrolit:</a:t>
                </a:r>
                <a:r>
                  <a:rPr lang="hu-HU" dirty="0"/>
                  <a:t> azok az elektrolitok, amelyek csak két iont tartalmaznak 1:1 arányban, azaz disszociációjuk, olvadásuk azonos kémiai mennyiségű kationt és aniont eredményez, azaz</a:t>
                </a:r>
                <a:r>
                  <a:rPr lang="hu-HU" i="1" dirty="0"/>
                  <a:t/>
                </a:r>
                <a:br>
                  <a:rPr lang="hu-HU" i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𝐾𝑎𝐴𝑛</m:t>
                        </m:r>
                      </m:e>
                      <m:sub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𝐾𝑎</m:t>
                        </m:r>
                      </m:e>
                      <m:sub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𝐴𝑛</m:t>
                        </m:r>
                      </m:e>
                      <m:sub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hu-HU" dirty="0"/>
              </a:p>
              <a:p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655" y="1825624"/>
                <a:ext cx="11554690" cy="4838411"/>
              </a:xfrm>
              <a:blipFill>
                <a:blip r:embed="rId3"/>
                <a:stretch>
                  <a:fillRect l="-791" t="-18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Elektrolitok vizes oldatban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509" y="1659367"/>
                <a:ext cx="11554691" cy="5032378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Gyenge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biner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elektrolitokra levezethető általánosan a disszociációs egyen-súlyra jellemző egyensúlyi állandó a disszociáció foka és a bemérési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koncent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-ráció segítségével:</a:t>
                </a:r>
                <a:r>
                  <a:rPr lang="hu-HU" dirty="0"/>
                  <a:t> </a:t>
                </a:r>
                <a:br>
                  <a:rPr lang="hu-HU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𝐾𝑎𝐴𝑛</m:t>
                        </m:r>
                      </m:e>
                      <m:sub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𝐾𝑎</m:t>
                        </m:r>
                      </m:e>
                      <m:sub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𝐴𝑛</m:t>
                        </m:r>
                      </m:e>
                      <m:sub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amit az Ostwald-féle hígítási törvénynek nevezünk.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biner elektrolitok egyensúlyai azért olyan fontosak, mert a nem biner elektrolitok disszociációs egyensúlyai nem egyetlen lépésben állnak be, hanem több egymást követő biner lépésben – tipikus példa a többértékű savak disszociációja - 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illetve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509" y="1659367"/>
                <a:ext cx="11554691" cy="5032378"/>
              </a:xfrm>
              <a:blipFill>
                <a:blip r:embed="rId3"/>
                <a:stretch>
                  <a:fillRect l="-950" t="-2058" r="-1266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2221CCB1-CD07-4096-B6C7-6917046C08D3}"/>
                  </a:ext>
                </a:extLst>
              </p:cNvPr>
              <p:cNvSpPr txBox="1"/>
              <p:nvPr/>
            </p:nvSpPr>
            <p:spPr>
              <a:xfrm>
                <a:off x="692732" y="3387428"/>
                <a:ext cx="10819051" cy="964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𝐾𝑎</m:t>
                                  </m:r>
                                </m:e>
                                <m:sub/>
                                <m:sup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𝐴𝑛</m:t>
                                  </m:r>
                                </m:e>
                                <m:sub/>
                                <m:sup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𝐾𝑎𝐴𝑛</m:t>
                              </m:r>
                            </m:e>
                          </m:d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/>
                          </m:sSup>
                        </m:num>
                        <m:den>
                          <m:d>
                            <m:d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2221CCB1-CD07-4096-B6C7-6917046C0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2" y="3387428"/>
                <a:ext cx="10819051" cy="964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5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Elektrolitok vizes oldatban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4" y="1593271"/>
            <a:ext cx="11513127" cy="5084619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foszforsav vízben jól oldódik, de nem teljesen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disszociál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gyenge sav,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Brönstedt-Lowry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szerint három lépésben:</a:t>
            </a:r>
          </a:p>
          <a:p>
            <a:pPr>
              <a:spcBef>
                <a:spcPts val="160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Mindhárom lépésnek megmérhető a disszociációs állandója, és az egyensúlyi oldatban nemcsak foszfátion van, hanem a másik kettő részben protonált formája is [42]!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ABD0DBF-4016-460E-8BF9-F1F0D8488FF9}"/>
                  </a:ext>
                </a:extLst>
              </p:cNvPr>
              <p:cNvSpPr txBox="1"/>
              <p:nvPr/>
            </p:nvSpPr>
            <p:spPr>
              <a:xfrm>
                <a:off x="1427009" y="2473033"/>
                <a:ext cx="9359101" cy="506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=7,5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ABD0DBF-4016-460E-8BF9-F1F0D8488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009" y="2473033"/>
                <a:ext cx="9359101" cy="5066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108F605-34D1-41D9-BCF0-73BA15AEEE01}"/>
                  </a:ext>
                </a:extLst>
              </p:cNvPr>
              <p:cNvSpPr txBox="1"/>
              <p:nvPr/>
            </p:nvSpPr>
            <p:spPr>
              <a:xfrm>
                <a:off x="1510147" y="3041069"/>
                <a:ext cx="9183027" cy="514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𝐻𝑃𝑂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=6,2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108F605-34D1-41D9-BCF0-73BA15AEE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47" y="3041069"/>
                <a:ext cx="9183027" cy="5148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9843EF4-32F7-4F89-9B4F-5282C89878A6}"/>
                  </a:ext>
                </a:extLst>
              </p:cNvPr>
              <p:cNvSpPr txBox="1"/>
              <p:nvPr/>
            </p:nvSpPr>
            <p:spPr>
              <a:xfrm>
                <a:off x="1620986" y="3706085"/>
                <a:ext cx="8966494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𝐻𝑃𝑂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,2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9843EF4-32F7-4F89-9B4F-5282C8987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986" y="3706085"/>
                <a:ext cx="8966494" cy="5159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4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A30053F9-7C8E-47A2-9CBD-FE28665CA240}"/>
              </a:ext>
            </a:extLst>
          </p:cNvPr>
          <p:cNvSpPr txBox="1"/>
          <p:nvPr/>
        </p:nvSpPr>
        <p:spPr>
          <a:xfrm>
            <a:off x="8000226" y="6123425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pH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D31D662-9A67-4F08-8A58-DE6409ACDEF0}"/>
              </a:ext>
            </a:extLst>
          </p:cNvPr>
          <p:cNvSpPr txBox="1"/>
          <p:nvPr/>
        </p:nvSpPr>
        <p:spPr>
          <a:xfrm>
            <a:off x="89940" y="4292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</a:t>
            </a:r>
            <a:r>
              <a:rPr lang="hu-HU" baseline="-25000" dirty="0"/>
              <a:t>i</a:t>
            </a:r>
            <a:r>
              <a:rPr lang="hu-HU" dirty="0"/>
              <a:t>/∑n</a:t>
            </a:r>
            <a:r>
              <a:rPr lang="hu-HU" baseline="-25000" dirty="0"/>
              <a:t>i</a:t>
            </a:r>
            <a:r>
              <a:rPr lang="hu-HU" dirty="0"/>
              <a:t>·100%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0D379B0-4919-45E0-8BC7-B8F9F865AD0E}"/>
              </a:ext>
            </a:extLst>
          </p:cNvPr>
          <p:cNvSpPr>
            <a:spLocks noEditPoints="1"/>
          </p:cNvSpPr>
          <p:nvPr/>
        </p:nvSpPr>
        <p:spPr bwMode="auto">
          <a:xfrm>
            <a:off x="1039265" y="1065395"/>
            <a:ext cx="7327900" cy="4241800"/>
          </a:xfrm>
          <a:custGeom>
            <a:avLst/>
            <a:gdLst>
              <a:gd name="T0" fmla="*/ 0 w 4616"/>
              <a:gd name="T1" fmla="*/ 2672 h 2672"/>
              <a:gd name="T2" fmla="*/ 4616 w 4616"/>
              <a:gd name="T3" fmla="*/ 2672 h 2672"/>
              <a:gd name="T4" fmla="*/ 0 w 4616"/>
              <a:gd name="T5" fmla="*/ 2375 h 2672"/>
              <a:gd name="T6" fmla="*/ 4616 w 4616"/>
              <a:gd name="T7" fmla="*/ 2375 h 2672"/>
              <a:gd name="T8" fmla="*/ 0 w 4616"/>
              <a:gd name="T9" fmla="*/ 2078 h 2672"/>
              <a:gd name="T10" fmla="*/ 4616 w 4616"/>
              <a:gd name="T11" fmla="*/ 2078 h 2672"/>
              <a:gd name="T12" fmla="*/ 0 w 4616"/>
              <a:gd name="T13" fmla="*/ 1781 h 2672"/>
              <a:gd name="T14" fmla="*/ 4616 w 4616"/>
              <a:gd name="T15" fmla="*/ 1781 h 2672"/>
              <a:gd name="T16" fmla="*/ 0 w 4616"/>
              <a:gd name="T17" fmla="*/ 1484 h 2672"/>
              <a:gd name="T18" fmla="*/ 4616 w 4616"/>
              <a:gd name="T19" fmla="*/ 1484 h 2672"/>
              <a:gd name="T20" fmla="*/ 0 w 4616"/>
              <a:gd name="T21" fmla="*/ 1188 h 2672"/>
              <a:gd name="T22" fmla="*/ 4616 w 4616"/>
              <a:gd name="T23" fmla="*/ 1188 h 2672"/>
              <a:gd name="T24" fmla="*/ 0 w 4616"/>
              <a:gd name="T25" fmla="*/ 891 h 2672"/>
              <a:gd name="T26" fmla="*/ 4616 w 4616"/>
              <a:gd name="T27" fmla="*/ 891 h 2672"/>
              <a:gd name="T28" fmla="*/ 0 w 4616"/>
              <a:gd name="T29" fmla="*/ 594 h 2672"/>
              <a:gd name="T30" fmla="*/ 4616 w 4616"/>
              <a:gd name="T31" fmla="*/ 594 h 2672"/>
              <a:gd name="T32" fmla="*/ 0 w 4616"/>
              <a:gd name="T33" fmla="*/ 297 h 2672"/>
              <a:gd name="T34" fmla="*/ 4616 w 4616"/>
              <a:gd name="T35" fmla="*/ 297 h 2672"/>
              <a:gd name="T36" fmla="*/ 0 w 4616"/>
              <a:gd name="T37" fmla="*/ 0 h 2672"/>
              <a:gd name="T38" fmla="*/ 4616 w 4616"/>
              <a:gd name="T39" fmla="*/ 0 h 2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6" h="2672">
                <a:moveTo>
                  <a:pt x="0" y="2672"/>
                </a:moveTo>
                <a:lnTo>
                  <a:pt x="4616" y="2672"/>
                </a:lnTo>
                <a:moveTo>
                  <a:pt x="0" y="2375"/>
                </a:moveTo>
                <a:lnTo>
                  <a:pt x="4616" y="2375"/>
                </a:lnTo>
                <a:moveTo>
                  <a:pt x="0" y="2078"/>
                </a:moveTo>
                <a:lnTo>
                  <a:pt x="4616" y="2078"/>
                </a:lnTo>
                <a:moveTo>
                  <a:pt x="0" y="1781"/>
                </a:moveTo>
                <a:lnTo>
                  <a:pt x="4616" y="1781"/>
                </a:lnTo>
                <a:moveTo>
                  <a:pt x="0" y="1484"/>
                </a:moveTo>
                <a:lnTo>
                  <a:pt x="4616" y="1484"/>
                </a:lnTo>
                <a:moveTo>
                  <a:pt x="0" y="1188"/>
                </a:moveTo>
                <a:lnTo>
                  <a:pt x="4616" y="1188"/>
                </a:lnTo>
                <a:moveTo>
                  <a:pt x="0" y="891"/>
                </a:moveTo>
                <a:lnTo>
                  <a:pt x="4616" y="891"/>
                </a:lnTo>
                <a:moveTo>
                  <a:pt x="0" y="594"/>
                </a:moveTo>
                <a:lnTo>
                  <a:pt x="4616" y="594"/>
                </a:lnTo>
                <a:moveTo>
                  <a:pt x="0" y="297"/>
                </a:moveTo>
                <a:lnTo>
                  <a:pt x="4616" y="297"/>
                </a:lnTo>
                <a:moveTo>
                  <a:pt x="0" y="0"/>
                </a:moveTo>
                <a:lnTo>
                  <a:pt x="4616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93F0EA62-02FF-4555-A174-7BB7CB34612D}"/>
              </a:ext>
            </a:extLst>
          </p:cNvPr>
          <p:cNvSpPr>
            <a:spLocks noEditPoints="1"/>
          </p:cNvSpPr>
          <p:nvPr/>
        </p:nvSpPr>
        <p:spPr bwMode="auto">
          <a:xfrm>
            <a:off x="1496465" y="1065395"/>
            <a:ext cx="6870700" cy="4711700"/>
          </a:xfrm>
          <a:custGeom>
            <a:avLst/>
            <a:gdLst>
              <a:gd name="T0" fmla="*/ 0 w 4328"/>
              <a:gd name="T1" fmla="*/ 0 h 2968"/>
              <a:gd name="T2" fmla="*/ 0 w 4328"/>
              <a:gd name="T3" fmla="*/ 2968 h 2968"/>
              <a:gd name="T4" fmla="*/ 289 w 4328"/>
              <a:gd name="T5" fmla="*/ 0 h 2968"/>
              <a:gd name="T6" fmla="*/ 289 w 4328"/>
              <a:gd name="T7" fmla="*/ 2968 h 2968"/>
              <a:gd name="T8" fmla="*/ 577 w 4328"/>
              <a:gd name="T9" fmla="*/ 0 h 2968"/>
              <a:gd name="T10" fmla="*/ 577 w 4328"/>
              <a:gd name="T11" fmla="*/ 2968 h 2968"/>
              <a:gd name="T12" fmla="*/ 866 w 4328"/>
              <a:gd name="T13" fmla="*/ 0 h 2968"/>
              <a:gd name="T14" fmla="*/ 866 w 4328"/>
              <a:gd name="T15" fmla="*/ 2968 h 2968"/>
              <a:gd name="T16" fmla="*/ 1154 w 4328"/>
              <a:gd name="T17" fmla="*/ 0 h 2968"/>
              <a:gd name="T18" fmla="*/ 1154 w 4328"/>
              <a:gd name="T19" fmla="*/ 2968 h 2968"/>
              <a:gd name="T20" fmla="*/ 1443 w 4328"/>
              <a:gd name="T21" fmla="*/ 0 h 2968"/>
              <a:gd name="T22" fmla="*/ 1443 w 4328"/>
              <a:gd name="T23" fmla="*/ 2968 h 2968"/>
              <a:gd name="T24" fmla="*/ 1731 w 4328"/>
              <a:gd name="T25" fmla="*/ 0 h 2968"/>
              <a:gd name="T26" fmla="*/ 1731 w 4328"/>
              <a:gd name="T27" fmla="*/ 2968 h 2968"/>
              <a:gd name="T28" fmla="*/ 2020 w 4328"/>
              <a:gd name="T29" fmla="*/ 0 h 2968"/>
              <a:gd name="T30" fmla="*/ 2020 w 4328"/>
              <a:gd name="T31" fmla="*/ 2968 h 2968"/>
              <a:gd name="T32" fmla="*/ 2308 w 4328"/>
              <a:gd name="T33" fmla="*/ 0 h 2968"/>
              <a:gd name="T34" fmla="*/ 2308 w 4328"/>
              <a:gd name="T35" fmla="*/ 2968 h 2968"/>
              <a:gd name="T36" fmla="*/ 2597 w 4328"/>
              <a:gd name="T37" fmla="*/ 0 h 2968"/>
              <a:gd name="T38" fmla="*/ 2597 w 4328"/>
              <a:gd name="T39" fmla="*/ 2968 h 2968"/>
              <a:gd name="T40" fmla="*/ 2885 w 4328"/>
              <a:gd name="T41" fmla="*/ 0 h 2968"/>
              <a:gd name="T42" fmla="*/ 2885 w 4328"/>
              <a:gd name="T43" fmla="*/ 2968 h 2968"/>
              <a:gd name="T44" fmla="*/ 3174 w 4328"/>
              <a:gd name="T45" fmla="*/ 0 h 2968"/>
              <a:gd name="T46" fmla="*/ 3174 w 4328"/>
              <a:gd name="T47" fmla="*/ 2968 h 2968"/>
              <a:gd name="T48" fmla="*/ 3462 w 4328"/>
              <a:gd name="T49" fmla="*/ 0 h 2968"/>
              <a:gd name="T50" fmla="*/ 3462 w 4328"/>
              <a:gd name="T51" fmla="*/ 2968 h 2968"/>
              <a:gd name="T52" fmla="*/ 3751 w 4328"/>
              <a:gd name="T53" fmla="*/ 0 h 2968"/>
              <a:gd name="T54" fmla="*/ 3751 w 4328"/>
              <a:gd name="T55" fmla="*/ 2968 h 2968"/>
              <a:gd name="T56" fmla="*/ 4039 w 4328"/>
              <a:gd name="T57" fmla="*/ 0 h 2968"/>
              <a:gd name="T58" fmla="*/ 4039 w 4328"/>
              <a:gd name="T59" fmla="*/ 2968 h 2968"/>
              <a:gd name="T60" fmla="*/ 4328 w 4328"/>
              <a:gd name="T61" fmla="*/ 0 h 2968"/>
              <a:gd name="T62" fmla="*/ 4328 w 4328"/>
              <a:gd name="T63" fmla="*/ 2968 h 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328" h="2968">
                <a:moveTo>
                  <a:pt x="0" y="0"/>
                </a:moveTo>
                <a:lnTo>
                  <a:pt x="0" y="2968"/>
                </a:lnTo>
                <a:moveTo>
                  <a:pt x="289" y="0"/>
                </a:moveTo>
                <a:lnTo>
                  <a:pt x="289" y="2968"/>
                </a:lnTo>
                <a:moveTo>
                  <a:pt x="577" y="0"/>
                </a:moveTo>
                <a:lnTo>
                  <a:pt x="577" y="2968"/>
                </a:lnTo>
                <a:moveTo>
                  <a:pt x="866" y="0"/>
                </a:moveTo>
                <a:lnTo>
                  <a:pt x="866" y="2968"/>
                </a:lnTo>
                <a:moveTo>
                  <a:pt x="1154" y="0"/>
                </a:moveTo>
                <a:lnTo>
                  <a:pt x="1154" y="2968"/>
                </a:lnTo>
                <a:moveTo>
                  <a:pt x="1443" y="0"/>
                </a:moveTo>
                <a:lnTo>
                  <a:pt x="1443" y="2968"/>
                </a:lnTo>
                <a:moveTo>
                  <a:pt x="1731" y="0"/>
                </a:moveTo>
                <a:lnTo>
                  <a:pt x="1731" y="2968"/>
                </a:lnTo>
                <a:moveTo>
                  <a:pt x="2020" y="0"/>
                </a:moveTo>
                <a:lnTo>
                  <a:pt x="2020" y="2968"/>
                </a:lnTo>
                <a:moveTo>
                  <a:pt x="2308" y="0"/>
                </a:moveTo>
                <a:lnTo>
                  <a:pt x="2308" y="2968"/>
                </a:lnTo>
                <a:moveTo>
                  <a:pt x="2597" y="0"/>
                </a:moveTo>
                <a:lnTo>
                  <a:pt x="2597" y="2968"/>
                </a:lnTo>
                <a:moveTo>
                  <a:pt x="2885" y="0"/>
                </a:moveTo>
                <a:lnTo>
                  <a:pt x="2885" y="2968"/>
                </a:lnTo>
                <a:moveTo>
                  <a:pt x="3174" y="0"/>
                </a:moveTo>
                <a:lnTo>
                  <a:pt x="3174" y="2968"/>
                </a:lnTo>
                <a:moveTo>
                  <a:pt x="3462" y="0"/>
                </a:moveTo>
                <a:lnTo>
                  <a:pt x="3462" y="2968"/>
                </a:lnTo>
                <a:moveTo>
                  <a:pt x="3751" y="0"/>
                </a:moveTo>
                <a:lnTo>
                  <a:pt x="3751" y="2968"/>
                </a:lnTo>
                <a:moveTo>
                  <a:pt x="4039" y="0"/>
                </a:moveTo>
                <a:lnTo>
                  <a:pt x="4039" y="2968"/>
                </a:lnTo>
                <a:moveTo>
                  <a:pt x="4328" y="0"/>
                </a:moveTo>
                <a:lnTo>
                  <a:pt x="4328" y="2968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C45A4286-C4DF-469B-AFAB-AB837F9617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9265" y="1065395"/>
            <a:ext cx="0" cy="471170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97FAFA12-8D9F-4167-B5C1-80A845207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265" y="5777095"/>
            <a:ext cx="7327900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AB34800F-F412-470B-8AB7-9232A6DF79BE}"/>
                  </a:ext>
                </a:extLst>
              </p:cNvPr>
              <p:cNvSpPr txBox="1"/>
              <p:nvPr/>
            </p:nvSpPr>
            <p:spPr>
              <a:xfrm rot="4680000">
                <a:off x="1198075" y="2451912"/>
                <a:ext cx="9330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AB34800F-F412-470B-8AB7-9232A6DF7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680000">
                <a:off x="1198075" y="2451912"/>
                <a:ext cx="933012" cy="369332"/>
              </a:xfrm>
              <a:prstGeom prst="rect">
                <a:avLst/>
              </a:prstGeom>
              <a:blipFill>
                <a:blip r:embed="rId3"/>
                <a:stretch>
                  <a:fillRect l="-6522" t="-6135" b="-30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0">
            <a:extLst>
              <a:ext uri="{FF2B5EF4-FFF2-40B4-BE49-F238E27FC236}">
                <a16:creationId xmlns:a16="http://schemas.microsoft.com/office/drawing/2014/main" id="{A97D54ED-E9B5-4209-9860-85E8B13C426B}"/>
              </a:ext>
            </a:extLst>
          </p:cNvPr>
          <p:cNvSpPr>
            <a:spLocks/>
          </p:cNvSpPr>
          <p:nvPr/>
        </p:nvSpPr>
        <p:spPr bwMode="auto">
          <a:xfrm>
            <a:off x="1039265" y="1090795"/>
            <a:ext cx="7327900" cy="4686300"/>
          </a:xfrm>
          <a:custGeom>
            <a:avLst/>
            <a:gdLst>
              <a:gd name="T0" fmla="*/ 0 w 4616"/>
              <a:gd name="T1" fmla="*/ 0 h 2952"/>
              <a:gd name="T2" fmla="*/ 144 w 4616"/>
              <a:gd name="T3" fmla="*/ 48 h 2952"/>
              <a:gd name="T4" fmla="*/ 288 w 4616"/>
              <a:gd name="T5" fmla="*/ 186 h 2952"/>
              <a:gd name="T6" fmla="*/ 432 w 4616"/>
              <a:gd name="T7" fmla="*/ 549 h 2952"/>
              <a:gd name="T8" fmla="*/ 577 w 4616"/>
              <a:gd name="T9" fmla="*/ 1253 h 2952"/>
              <a:gd name="T10" fmla="*/ 721 w 4616"/>
              <a:gd name="T11" fmla="*/ 2070 h 2952"/>
              <a:gd name="T12" fmla="*/ 865 w 4616"/>
              <a:gd name="T13" fmla="*/ 2603 h 2952"/>
              <a:gd name="T14" fmla="*/ 1009 w 4616"/>
              <a:gd name="T15" fmla="*/ 2833 h 2952"/>
              <a:gd name="T16" fmla="*/ 1154 w 4616"/>
              <a:gd name="T17" fmla="*/ 2913 h 2952"/>
              <a:gd name="T18" fmla="*/ 1298 w 4616"/>
              <a:gd name="T19" fmla="*/ 2940 h 2952"/>
              <a:gd name="T20" fmla="*/ 1442 w 4616"/>
              <a:gd name="T21" fmla="*/ 2949 h 2952"/>
              <a:gd name="T22" fmla="*/ 1586 w 4616"/>
              <a:gd name="T23" fmla="*/ 2951 h 2952"/>
              <a:gd name="T24" fmla="*/ 1731 w 4616"/>
              <a:gd name="T25" fmla="*/ 2952 h 2952"/>
              <a:gd name="T26" fmla="*/ 1875 w 4616"/>
              <a:gd name="T27" fmla="*/ 2952 h 2952"/>
              <a:gd name="T28" fmla="*/ 2019 w 4616"/>
              <a:gd name="T29" fmla="*/ 2952 h 2952"/>
              <a:gd name="T30" fmla="*/ 2163 w 4616"/>
              <a:gd name="T31" fmla="*/ 2952 h 2952"/>
              <a:gd name="T32" fmla="*/ 2308 w 4616"/>
              <a:gd name="T33" fmla="*/ 2952 h 2952"/>
              <a:gd name="T34" fmla="*/ 2452 w 4616"/>
              <a:gd name="T35" fmla="*/ 2952 h 2952"/>
              <a:gd name="T36" fmla="*/ 2596 w 4616"/>
              <a:gd name="T37" fmla="*/ 2952 h 2952"/>
              <a:gd name="T38" fmla="*/ 2740 w 4616"/>
              <a:gd name="T39" fmla="*/ 2952 h 2952"/>
              <a:gd name="T40" fmla="*/ 2885 w 4616"/>
              <a:gd name="T41" fmla="*/ 2952 h 2952"/>
              <a:gd name="T42" fmla="*/ 3029 w 4616"/>
              <a:gd name="T43" fmla="*/ 2952 h 2952"/>
              <a:gd name="T44" fmla="*/ 3173 w 4616"/>
              <a:gd name="T45" fmla="*/ 2952 h 2952"/>
              <a:gd name="T46" fmla="*/ 3317 w 4616"/>
              <a:gd name="T47" fmla="*/ 2952 h 2952"/>
              <a:gd name="T48" fmla="*/ 3462 w 4616"/>
              <a:gd name="T49" fmla="*/ 2952 h 2952"/>
              <a:gd name="T50" fmla="*/ 3606 w 4616"/>
              <a:gd name="T51" fmla="*/ 2952 h 2952"/>
              <a:gd name="T52" fmla="*/ 3750 w 4616"/>
              <a:gd name="T53" fmla="*/ 2952 h 2952"/>
              <a:gd name="T54" fmla="*/ 3894 w 4616"/>
              <a:gd name="T55" fmla="*/ 2952 h 2952"/>
              <a:gd name="T56" fmla="*/ 4039 w 4616"/>
              <a:gd name="T57" fmla="*/ 2952 h 2952"/>
              <a:gd name="T58" fmla="*/ 4183 w 4616"/>
              <a:gd name="T59" fmla="*/ 2952 h 2952"/>
              <a:gd name="T60" fmla="*/ 4327 w 4616"/>
              <a:gd name="T61" fmla="*/ 2952 h 2952"/>
              <a:gd name="T62" fmla="*/ 4471 w 4616"/>
              <a:gd name="T63" fmla="*/ 2952 h 2952"/>
              <a:gd name="T64" fmla="*/ 4616 w 4616"/>
              <a:gd name="T65" fmla="*/ 2952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6" h="2952">
                <a:moveTo>
                  <a:pt x="0" y="0"/>
                </a:moveTo>
                <a:cubicBezTo>
                  <a:pt x="48" y="16"/>
                  <a:pt x="96" y="16"/>
                  <a:pt x="144" y="48"/>
                </a:cubicBezTo>
                <a:cubicBezTo>
                  <a:pt x="192" y="78"/>
                  <a:pt x="240" y="103"/>
                  <a:pt x="288" y="186"/>
                </a:cubicBezTo>
                <a:cubicBezTo>
                  <a:pt x="336" y="270"/>
                  <a:pt x="384" y="371"/>
                  <a:pt x="432" y="549"/>
                </a:cubicBezTo>
                <a:cubicBezTo>
                  <a:pt x="480" y="726"/>
                  <a:pt x="528" y="1000"/>
                  <a:pt x="577" y="1253"/>
                </a:cubicBezTo>
                <a:cubicBezTo>
                  <a:pt x="625" y="1507"/>
                  <a:pt x="673" y="1845"/>
                  <a:pt x="721" y="2070"/>
                </a:cubicBezTo>
                <a:cubicBezTo>
                  <a:pt x="769" y="2296"/>
                  <a:pt x="817" y="2476"/>
                  <a:pt x="865" y="2603"/>
                </a:cubicBezTo>
                <a:cubicBezTo>
                  <a:pt x="913" y="2730"/>
                  <a:pt x="962" y="2780"/>
                  <a:pt x="1009" y="2833"/>
                </a:cubicBezTo>
                <a:cubicBezTo>
                  <a:pt x="1057" y="2884"/>
                  <a:pt x="1105" y="2896"/>
                  <a:pt x="1154" y="2913"/>
                </a:cubicBezTo>
                <a:cubicBezTo>
                  <a:pt x="1202" y="2931"/>
                  <a:pt x="1250" y="2934"/>
                  <a:pt x="1298" y="2940"/>
                </a:cubicBezTo>
                <a:cubicBezTo>
                  <a:pt x="1346" y="2946"/>
                  <a:pt x="1394" y="2947"/>
                  <a:pt x="1442" y="2949"/>
                </a:cubicBezTo>
                <a:cubicBezTo>
                  <a:pt x="1490" y="2950"/>
                  <a:pt x="1538" y="2951"/>
                  <a:pt x="1586" y="2951"/>
                </a:cubicBezTo>
                <a:cubicBezTo>
                  <a:pt x="1634" y="2952"/>
                  <a:pt x="1682" y="2952"/>
                  <a:pt x="1731" y="2952"/>
                </a:cubicBezTo>
                <a:cubicBezTo>
                  <a:pt x="1779" y="2952"/>
                  <a:pt x="1827" y="2952"/>
                  <a:pt x="1875" y="2952"/>
                </a:cubicBezTo>
                <a:cubicBezTo>
                  <a:pt x="1923" y="2952"/>
                  <a:pt x="1971" y="2952"/>
                  <a:pt x="2019" y="2952"/>
                </a:cubicBezTo>
                <a:cubicBezTo>
                  <a:pt x="2067" y="2952"/>
                  <a:pt x="2115" y="2952"/>
                  <a:pt x="2163" y="2952"/>
                </a:cubicBezTo>
                <a:cubicBezTo>
                  <a:pt x="2211" y="2952"/>
                  <a:pt x="2259" y="2952"/>
                  <a:pt x="2308" y="2952"/>
                </a:cubicBezTo>
                <a:cubicBezTo>
                  <a:pt x="2356" y="2952"/>
                  <a:pt x="2404" y="2952"/>
                  <a:pt x="2452" y="2952"/>
                </a:cubicBezTo>
                <a:cubicBezTo>
                  <a:pt x="2500" y="2952"/>
                  <a:pt x="2548" y="2952"/>
                  <a:pt x="2596" y="2952"/>
                </a:cubicBezTo>
                <a:cubicBezTo>
                  <a:pt x="2644" y="2952"/>
                  <a:pt x="2692" y="2952"/>
                  <a:pt x="2740" y="2952"/>
                </a:cubicBezTo>
                <a:cubicBezTo>
                  <a:pt x="2788" y="2952"/>
                  <a:pt x="2836" y="2952"/>
                  <a:pt x="2885" y="2952"/>
                </a:cubicBezTo>
                <a:cubicBezTo>
                  <a:pt x="2933" y="2952"/>
                  <a:pt x="2981" y="2952"/>
                  <a:pt x="3029" y="2952"/>
                </a:cubicBezTo>
                <a:cubicBezTo>
                  <a:pt x="3077" y="2952"/>
                  <a:pt x="3125" y="2952"/>
                  <a:pt x="3173" y="2952"/>
                </a:cubicBezTo>
                <a:cubicBezTo>
                  <a:pt x="3221" y="2952"/>
                  <a:pt x="3269" y="2952"/>
                  <a:pt x="3317" y="2952"/>
                </a:cubicBezTo>
                <a:cubicBezTo>
                  <a:pt x="3365" y="2952"/>
                  <a:pt x="3413" y="2952"/>
                  <a:pt x="3462" y="2952"/>
                </a:cubicBezTo>
                <a:cubicBezTo>
                  <a:pt x="3510" y="2952"/>
                  <a:pt x="3558" y="2952"/>
                  <a:pt x="3606" y="2952"/>
                </a:cubicBezTo>
                <a:cubicBezTo>
                  <a:pt x="3654" y="2952"/>
                  <a:pt x="3702" y="2952"/>
                  <a:pt x="3750" y="2952"/>
                </a:cubicBezTo>
                <a:cubicBezTo>
                  <a:pt x="3798" y="2952"/>
                  <a:pt x="3846" y="2952"/>
                  <a:pt x="3894" y="2952"/>
                </a:cubicBezTo>
                <a:cubicBezTo>
                  <a:pt x="3942" y="2952"/>
                  <a:pt x="3990" y="2952"/>
                  <a:pt x="4039" y="2952"/>
                </a:cubicBezTo>
                <a:cubicBezTo>
                  <a:pt x="4087" y="2952"/>
                  <a:pt x="4135" y="2952"/>
                  <a:pt x="4183" y="2952"/>
                </a:cubicBezTo>
                <a:cubicBezTo>
                  <a:pt x="4231" y="2952"/>
                  <a:pt x="4279" y="2952"/>
                  <a:pt x="4327" y="2952"/>
                </a:cubicBezTo>
                <a:cubicBezTo>
                  <a:pt x="4375" y="2952"/>
                  <a:pt x="4423" y="2952"/>
                  <a:pt x="4471" y="2952"/>
                </a:cubicBezTo>
                <a:cubicBezTo>
                  <a:pt x="4519" y="2952"/>
                  <a:pt x="4567" y="2952"/>
                  <a:pt x="4616" y="2952"/>
                </a:cubicBezTo>
              </a:path>
            </a:pathLst>
          </a:custGeom>
          <a:noFill/>
          <a:ln w="38100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59B1F889-CB19-4100-823D-BA8DFC6DEA8E}"/>
                  </a:ext>
                </a:extLst>
              </p:cNvPr>
              <p:cNvSpPr txBox="1"/>
              <p:nvPr/>
            </p:nvSpPr>
            <p:spPr>
              <a:xfrm>
                <a:off x="2684600" y="1270189"/>
                <a:ext cx="10008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59B1F889-CB19-4100-823D-BA8DFC6DE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600" y="1270189"/>
                <a:ext cx="1000850" cy="369332"/>
              </a:xfrm>
              <a:prstGeom prst="rect">
                <a:avLst/>
              </a:prstGeom>
              <a:blipFill>
                <a:blip r:embed="rId4"/>
                <a:stretch>
                  <a:fillRect l="-6667" b="-147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1">
            <a:extLst>
              <a:ext uri="{FF2B5EF4-FFF2-40B4-BE49-F238E27FC236}">
                <a16:creationId xmlns:a16="http://schemas.microsoft.com/office/drawing/2014/main" id="{E94104BC-9F83-4717-92A6-F345086CD15E}"/>
              </a:ext>
            </a:extLst>
          </p:cNvPr>
          <p:cNvSpPr>
            <a:spLocks/>
          </p:cNvSpPr>
          <p:nvPr/>
        </p:nvSpPr>
        <p:spPr bwMode="auto">
          <a:xfrm>
            <a:off x="1039265" y="1090795"/>
            <a:ext cx="7327900" cy="4686300"/>
          </a:xfrm>
          <a:custGeom>
            <a:avLst/>
            <a:gdLst>
              <a:gd name="T0" fmla="*/ 0 w 4616"/>
              <a:gd name="T1" fmla="*/ 2930 h 2952"/>
              <a:gd name="T2" fmla="*/ 144 w 4616"/>
              <a:gd name="T3" fmla="*/ 2884 h 2952"/>
              <a:gd name="T4" fmla="*/ 288 w 4616"/>
              <a:gd name="T5" fmla="*/ 2746 h 2952"/>
              <a:gd name="T6" fmla="*/ 432 w 4616"/>
              <a:gd name="T7" fmla="*/ 2384 h 2952"/>
              <a:gd name="T8" fmla="*/ 577 w 4616"/>
              <a:gd name="T9" fmla="*/ 1681 h 2952"/>
              <a:gd name="T10" fmla="*/ 721 w 4616"/>
              <a:gd name="T11" fmla="*/ 866 h 2952"/>
              <a:gd name="T12" fmla="*/ 865 w 4616"/>
              <a:gd name="T13" fmla="*/ 335 h 2952"/>
              <a:gd name="T14" fmla="*/ 1009 w 4616"/>
              <a:gd name="T15" fmla="*/ 106 h 2952"/>
              <a:gd name="T16" fmla="*/ 1154 w 4616"/>
              <a:gd name="T17" fmla="*/ 26 h 2952"/>
              <a:gd name="T18" fmla="*/ 1298 w 4616"/>
              <a:gd name="T19" fmla="*/ 4 h 2952"/>
              <a:gd name="T20" fmla="*/ 1442 w 4616"/>
              <a:gd name="T21" fmla="*/ 8 h 2952"/>
              <a:gd name="T22" fmla="*/ 1586 w 4616"/>
              <a:gd name="T23" fmla="*/ 44 h 2952"/>
              <a:gd name="T24" fmla="*/ 1731 w 4616"/>
              <a:gd name="T25" fmla="*/ 159 h 2952"/>
              <a:gd name="T26" fmla="*/ 1875 w 4616"/>
              <a:gd name="T27" fmla="*/ 472 h 2952"/>
              <a:gd name="T28" fmla="*/ 2019 w 4616"/>
              <a:gd name="T29" fmla="*/ 1121 h 2952"/>
              <a:gd name="T30" fmla="*/ 2163 w 4616"/>
              <a:gd name="T31" fmla="*/ 1951 h 2952"/>
              <a:gd name="T32" fmla="*/ 2308 w 4616"/>
              <a:gd name="T33" fmla="*/ 2541 h 2952"/>
              <a:gd name="T34" fmla="*/ 2452 w 4616"/>
              <a:gd name="T35" fmla="*/ 2808 h 2952"/>
              <a:gd name="T36" fmla="*/ 2596 w 4616"/>
              <a:gd name="T37" fmla="*/ 2906 h 2952"/>
              <a:gd name="T38" fmla="*/ 2740 w 4616"/>
              <a:gd name="T39" fmla="*/ 2937 h 2952"/>
              <a:gd name="T40" fmla="*/ 2885 w 4616"/>
              <a:gd name="T41" fmla="*/ 2948 h 2952"/>
              <a:gd name="T42" fmla="*/ 3029 w 4616"/>
              <a:gd name="T43" fmla="*/ 2951 h 2952"/>
              <a:gd name="T44" fmla="*/ 3173 w 4616"/>
              <a:gd name="T45" fmla="*/ 2952 h 2952"/>
              <a:gd name="T46" fmla="*/ 3317 w 4616"/>
              <a:gd name="T47" fmla="*/ 2952 h 2952"/>
              <a:gd name="T48" fmla="*/ 3462 w 4616"/>
              <a:gd name="T49" fmla="*/ 2952 h 2952"/>
              <a:gd name="T50" fmla="*/ 3606 w 4616"/>
              <a:gd name="T51" fmla="*/ 2952 h 2952"/>
              <a:gd name="T52" fmla="*/ 3750 w 4616"/>
              <a:gd name="T53" fmla="*/ 2952 h 2952"/>
              <a:gd name="T54" fmla="*/ 3894 w 4616"/>
              <a:gd name="T55" fmla="*/ 2952 h 2952"/>
              <a:gd name="T56" fmla="*/ 4039 w 4616"/>
              <a:gd name="T57" fmla="*/ 2952 h 2952"/>
              <a:gd name="T58" fmla="*/ 4183 w 4616"/>
              <a:gd name="T59" fmla="*/ 2952 h 2952"/>
              <a:gd name="T60" fmla="*/ 4327 w 4616"/>
              <a:gd name="T61" fmla="*/ 2952 h 2952"/>
              <a:gd name="T62" fmla="*/ 4471 w 4616"/>
              <a:gd name="T63" fmla="*/ 2952 h 2952"/>
              <a:gd name="T64" fmla="*/ 4616 w 4616"/>
              <a:gd name="T65" fmla="*/ 2952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6" h="2952">
                <a:moveTo>
                  <a:pt x="0" y="2930"/>
                </a:moveTo>
                <a:cubicBezTo>
                  <a:pt x="48" y="2915"/>
                  <a:pt x="96" y="2915"/>
                  <a:pt x="144" y="2884"/>
                </a:cubicBezTo>
                <a:cubicBezTo>
                  <a:pt x="192" y="2853"/>
                  <a:pt x="240" y="2829"/>
                  <a:pt x="288" y="2746"/>
                </a:cubicBezTo>
                <a:cubicBezTo>
                  <a:pt x="336" y="2662"/>
                  <a:pt x="384" y="2561"/>
                  <a:pt x="432" y="2384"/>
                </a:cubicBezTo>
                <a:cubicBezTo>
                  <a:pt x="480" y="2206"/>
                  <a:pt x="528" y="1934"/>
                  <a:pt x="577" y="1681"/>
                </a:cubicBezTo>
                <a:cubicBezTo>
                  <a:pt x="625" y="1428"/>
                  <a:pt x="673" y="1090"/>
                  <a:pt x="721" y="866"/>
                </a:cubicBezTo>
                <a:cubicBezTo>
                  <a:pt x="769" y="641"/>
                  <a:pt x="817" y="461"/>
                  <a:pt x="865" y="335"/>
                </a:cubicBezTo>
                <a:cubicBezTo>
                  <a:pt x="913" y="208"/>
                  <a:pt x="962" y="157"/>
                  <a:pt x="1009" y="106"/>
                </a:cubicBezTo>
                <a:cubicBezTo>
                  <a:pt x="1057" y="55"/>
                  <a:pt x="1105" y="44"/>
                  <a:pt x="1154" y="26"/>
                </a:cubicBezTo>
                <a:cubicBezTo>
                  <a:pt x="1202" y="9"/>
                  <a:pt x="1250" y="7"/>
                  <a:pt x="1298" y="4"/>
                </a:cubicBezTo>
                <a:cubicBezTo>
                  <a:pt x="1346" y="0"/>
                  <a:pt x="1394" y="1"/>
                  <a:pt x="1442" y="8"/>
                </a:cubicBezTo>
                <a:cubicBezTo>
                  <a:pt x="1490" y="14"/>
                  <a:pt x="1538" y="18"/>
                  <a:pt x="1586" y="44"/>
                </a:cubicBezTo>
                <a:cubicBezTo>
                  <a:pt x="1634" y="69"/>
                  <a:pt x="1682" y="88"/>
                  <a:pt x="1731" y="159"/>
                </a:cubicBezTo>
                <a:cubicBezTo>
                  <a:pt x="1779" y="231"/>
                  <a:pt x="1827" y="312"/>
                  <a:pt x="1875" y="472"/>
                </a:cubicBezTo>
                <a:cubicBezTo>
                  <a:pt x="1923" y="632"/>
                  <a:pt x="1971" y="875"/>
                  <a:pt x="2019" y="1121"/>
                </a:cubicBezTo>
                <a:cubicBezTo>
                  <a:pt x="2067" y="1368"/>
                  <a:pt x="2115" y="1714"/>
                  <a:pt x="2163" y="1951"/>
                </a:cubicBezTo>
                <a:cubicBezTo>
                  <a:pt x="2211" y="2187"/>
                  <a:pt x="2259" y="2397"/>
                  <a:pt x="2308" y="2541"/>
                </a:cubicBezTo>
                <a:cubicBezTo>
                  <a:pt x="2356" y="2684"/>
                  <a:pt x="2404" y="2748"/>
                  <a:pt x="2452" y="2808"/>
                </a:cubicBezTo>
                <a:cubicBezTo>
                  <a:pt x="2500" y="2870"/>
                  <a:pt x="2548" y="2884"/>
                  <a:pt x="2596" y="2906"/>
                </a:cubicBezTo>
                <a:cubicBezTo>
                  <a:pt x="2644" y="2927"/>
                  <a:pt x="2692" y="2930"/>
                  <a:pt x="2740" y="2937"/>
                </a:cubicBezTo>
                <a:cubicBezTo>
                  <a:pt x="2788" y="2945"/>
                  <a:pt x="2836" y="2945"/>
                  <a:pt x="2885" y="2948"/>
                </a:cubicBezTo>
                <a:cubicBezTo>
                  <a:pt x="2933" y="2950"/>
                  <a:pt x="2981" y="2950"/>
                  <a:pt x="3029" y="2951"/>
                </a:cubicBezTo>
                <a:cubicBezTo>
                  <a:pt x="3077" y="2952"/>
                  <a:pt x="3125" y="2952"/>
                  <a:pt x="3173" y="2952"/>
                </a:cubicBezTo>
                <a:cubicBezTo>
                  <a:pt x="3221" y="2952"/>
                  <a:pt x="3269" y="2952"/>
                  <a:pt x="3317" y="2952"/>
                </a:cubicBezTo>
                <a:cubicBezTo>
                  <a:pt x="3365" y="2952"/>
                  <a:pt x="3413" y="2952"/>
                  <a:pt x="3462" y="2952"/>
                </a:cubicBezTo>
                <a:cubicBezTo>
                  <a:pt x="3510" y="2952"/>
                  <a:pt x="3558" y="2952"/>
                  <a:pt x="3606" y="2952"/>
                </a:cubicBezTo>
                <a:cubicBezTo>
                  <a:pt x="3654" y="2952"/>
                  <a:pt x="3702" y="2952"/>
                  <a:pt x="3750" y="2952"/>
                </a:cubicBezTo>
                <a:cubicBezTo>
                  <a:pt x="3798" y="2952"/>
                  <a:pt x="3846" y="2952"/>
                  <a:pt x="3894" y="2952"/>
                </a:cubicBezTo>
                <a:cubicBezTo>
                  <a:pt x="3942" y="2952"/>
                  <a:pt x="3990" y="2952"/>
                  <a:pt x="4039" y="2952"/>
                </a:cubicBezTo>
                <a:cubicBezTo>
                  <a:pt x="4087" y="2952"/>
                  <a:pt x="4135" y="2952"/>
                  <a:pt x="4183" y="2952"/>
                </a:cubicBezTo>
                <a:cubicBezTo>
                  <a:pt x="4231" y="2952"/>
                  <a:pt x="4279" y="2952"/>
                  <a:pt x="4327" y="2952"/>
                </a:cubicBezTo>
                <a:cubicBezTo>
                  <a:pt x="4375" y="2952"/>
                  <a:pt x="4423" y="2952"/>
                  <a:pt x="4471" y="2952"/>
                </a:cubicBezTo>
                <a:cubicBezTo>
                  <a:pt x="4519" y="2952"/>
                  <a:pt x="4567" y="2952"/>
                  <a:pt x="4616" y="295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15040FFF-0CF0-48D7-A2D7-76CB7DC1557E}"/>
                  </a:ext>
                </a:extLst>
              </p:cNvPr>
              <p:cNvSpPr txBox="1"/>
              <p:nvPr/>
            </p:nvSpPr>
            <p:spPr>
              <a:xfrm>
                <a:off x="5100515" y="1302669"/>
                <a:ext cx="1015150" cy="373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bSup>
                        <m:sSub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15040FFF-0CF0-48D7-A2D7-76CB7DC15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15" y="1302669"/>
                <a:ext cx="1015150" cy="373244"/>
              </a:xfrm>
              <a:prstGeom prst="rect">
                <a:avLst/>
              </a:prstGeom>
              <a:blipFill>
                <a:blip r:embed="rId5"/>
                <a:stretch>
                  <a:fillRect l="-7229" t="-1639" b="-163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12">
            <a:extLst>
              <a:ext uri="{FF2B5EF4-FFF2-40B4-BE49-F238E27FC236}">
                <a16:creationId xmlns:a16="http://schemas.microsoft.com/office/drawing/2014/main" id="{A6567C55-BCF8-4F82-AC5C-DABB64D3D8A0}"/>
              </a:ext>
            </a:extLst>
          </p:cNvPr>
          <p:cNvSpPr>
            <a:spLocks/>
          </p:cNvSpPr>
          <p:nvPr/>
        </p:nvSpPr>
        <p:spPr bwMode="auto">
          <a:xfrm>
            <a:off x="1039265" y="1078095"/>
            <a:ext cx="7327900" cy="4699000"/>
          </a:xfrm>
          <a:custGeom>
            <a:avLst/>
            <a:gdLst>
              <a:gd name="T0" fmla="*/ 0 w 4616"/>
              <a:gd name="T1" fmla="*/ 2960 h 2960"/>
              <a:gd name="T2" fmla="*/ 144 w 4616"/>
              <a:gd name="T3" fmla="*/ 2960 h 2960"/>
              <a:gd name="T4" fmla="*/ 288 w 4616"/>
              <a:gd name="T5" fmla="*/ 2960 h 2960"/>
              <a:gd name="T6" fmla="*/ 432 w 4616"/>
              <a:gd name="T7" fmla="*/ 2960 h 2960"/>
              <a:gd name="T8" fmla="*/ 577 w 4616"/>
              <a:gd name="T9" fmla="*/ 2960 h 2960"/>
              <a:gd name="T10" fmla="*/ 721 w 4616"/>
              <a:gd name="T11" fmla="*/ 2960 h 2960"/>
              <a:gd name="T12" fmla="*/ 865 w 4616"/>
              <a:gd name="T13" fmla="*/ 2960 h 2960"/>
              <a:gd name="T14" fmla="*/ 1009 w 4616"/>
              <a:gd name="T15" fmla="*/ 2960 h 2960"/>
              <a:gd name="T16" fmla="*/ 1154 w 4616"/>
              <a:gd name="T17" fmla="*/ 2959 h 2960"/>
              <a:gd name="T18" fmla="*/ 1298 w 4616"/>
              <a:gd name="T19" fmla="*/ 2955 h 2960"/>
              <a:gd name="T20" fmla="*/ 1442 w 4616"/>
              <a:gd name="T21" fmla="*/ 2942 h 2960"/>
              <a:gd name="T22" fmla="*/ 1586 w 4616"/>
              <a:gd name="T23" fmla="*/ 2904 h 2960"/>
              <a:gd name="T24" fmla="*/ 1731 w 4616"/>
              <a:gd name="T25" fmla="*/ 2787 h 2960"/>
              <a:gd name="T26" fmla="*/ 1875 w 4616"/>
              <a:gd name="T27" fmla="*/ 2474 h 2960"/>
              <a:gd name="T28" fmla="*/ 2019 w 4616"/>
              <a:gd name="T29" fmla="*/ 1824 h 2960"/>
              <a:gd name="T30" fmla="*/ 2163 w 4616"/>
              <a:gd name="T31" fmla="*/ 994 h 2960"/>
              <a:gd name="T32" fmla="*/ 2308 w 4616"/>
              <a:gd name="T33" fmla="*/ 403 h 2960"/>
              <a:gd name="T34" fmla="*/ 2452 w 4616"/>
              <a:gd name="T35" fmla="*/ 134 h 2960"/>
              <a:gd name="T36" fmla="*/ 2596 w 4616"/>
              <a:gd name="T37" fmla="*/ 38 h 2960"/>
              <a:gd name="T38" fmla="*/ 2740 w 4616"/>
              <a:gd name="T39" fmla="*/ 7 h 2960"/>
              <a:gd name="T40" fmla="*/ 2885 w 4616"/>
              <a:gd name="T41" fmla="*/ 1 h 2960"/>
              <a:gd name="T42" fmla="*/ 3029 w 4616"/>
              <a:gd name="T43" fmla="*/ 12 h 2960"/>
              <a:gd name="T44" fmla="*/ 3173 w 4616"/>
              <a:gd name="T45" fmla="*/ 55 h 2960"/>
              <a:gd name="T46" fmla="*/ 3317 w 4616"/>
              <a:gd name="T47" fmla="*/ 183 h 2960"/>
              <a:gd name="T48" fmla="*/ 3462 w 4616"/>
              <a:gd name="T49" fmla="*/ 526 h 2960"/>
              <a:gd name="T50" fmla="*/ 3606 w 4616"/>
              <a:gd name="T51" fmla="*/ 1209 h 2960"/>
              <a:gd name="T52" fmla="*/ 3750 w 4616"/>
              <a:gd name="T53" fmla="*/ 2032 h 2960"/>
              <a:gd name="T54" fmla="*/ 3894 w 4616"/>
              <a:gd name="T55" fmla="*/ 2587 h 2960"/>
              <a:gd name="T56" fmla="*/ 4039 w 4616"/>
              <a:gd name="T57" fmla="*/ 2832 h 2960"/>
              <a:gd name="T58" fmla="*/ 4183 w 4616"/>
              <a:gd name="T59" fmla="*/ 2919 h 2960"/>
              <a:gd name="T60" fmla="*/ 4327 w 4616"/>
              <a:gd name="T61" fmla="*/ 2947 h 2960"/>
              <a:gd name="T62" fmla="*/ 4471 w 4616"/>
              <a:gd name="T63" fmla="*/ 2956 h 2960"/>
              <a:gd name="T64" fmla="*/ 4616 w 4616"/>
              <a:gd name="T65" fmla="*/ 2959 h 2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6" h="2960">
                <a:moveTo>
                  <a:pt x="0" y="2960"/>
                </a:moveTo>
                <a:cubicBezTo>
                  <a:pt x="48" y="2960"/>
                  <a:pt x="96" y="2960"/>
                  <a:pt x="144" y="2960"/>
                </a:cubicBezTo>
                <a:cubicBezTo>
                  <a:pt x="192" y="2960"/>
                  <a:pt x="240" y="2960"/>
                  <a:pt x="288" y="2960"/>
                </a:cubicBezTo>
                <a:cubicBezTo>
                  <a:pt x="336" y="2960"/>
                  <a:pt x="384" y="2960"/>
                  <a:pt x="432" y="2960"/>
                </a:cubicBezTo>
                <a:cubicBezTo>
                  <a:pt x="480" y="2960"/>
                  <a:pt x="528" y="2960"/>
                  <a:pt x="577" y="2960"/>
                </a:cubicBezTo>
                <a:cubicBezTo>
                  <a:pt x="625" y="2960"/>
                  <a:pt x="673" y="2960"/>
                  <a:pt x="721" y="2960"/>
                </a:cubicBezTo>
                <a:cubicBezTo>
                  <a:pt x="769" y="2960"/>
                  <a:pt x="817" y="2960"/>
                  <a:pt x="865" y="2960"/>
                </a:cubicBezTo>
                <a:cubicBezTo>
                  <a:pt x="913" y="2960"/>
                  <a:pt x="961" y="2960"/>
                  <a:pt x="1009" y="2960"/>
                </a:cubicBezTo>
                <a:cubicBezTo>
                  <a:pt x="1057" y="2960"/>
                  <a:pt x="1105" y="2960"/>
                  <a:pt x="1154" y="2959"/>
                </a:cubicBezTo>
                <a:cubicBezTo>
                  <a:pt x="1202" y="2958"/>
                  <a:pt x="1250" y="2957"/>
                  <a:pt x="1298" y="2955"/>
                </a:cubicBezTo>
                <a:cubicBezTo>
                  <a:pt x="1346" y="2952"/>
                  <a:pt x="1394" y="2951"/>
                  <a:pt x="1442" y="2942"/>
                </a:cubicBezTo>
                <a:cubicBezTo>
                  <a:pt x="1490" y="2934"/>
                  <a:pt x="1538" y="2929"/>
                  <a:pt x="1586" y="2904"/>
                </a:cubicBezTo>
                <a:cubicBezTo>
                  <a:pt x="1634" y="2878"/>
                  <a:pt x="1682" y="2859"/>
                  <a:pt x="1731" y="2787"/>
                </a:cubicBezTo>
                <a:cubicBezTo>
                  <a:pt x="1779" y="2716"/>
                  <a:pt x="1827" y="2634"/>
                  <a:pt x="1875" y="2474"/>
                </a:cubicBezTo>
                <a:cubicBezTo>
                  <a:pt x="1923" y="2313"/>
                  <a:pt x="1971" y="2070"/>
                  <a:pt x="2019" y="1824"/>
                </a:cubicBezTo>
                <a:cubicBezTo>
                  <a:pt x="2067" y="1577"/>
                  <a:pt x="2115" y="1230"/>
                  <a:pt x="2163" y="994"/>
                </a:cubicBezTo>
                <a:cubicBezTo>
                  <a:pt x="2211" y="756"/>
                  <a:pt x="2259" y="546"/>
                  <a:pt x="2308" y="403"/>
                </a:cubicBezTo>
                <a:cubicBezTo>
                  <a:pt x="2356" y="260"/>
                  <a:pt x="2404" y="195"/>
                  <a:pt x="2452" y="134"/>
                </a:cubicBezTo>
                <a:cubicBezTo>
                  <a:pt x="2500" y="74"/>
                  <a:pt x="2548" y="59"/>
                  <a:pt x="2596" y="38"/>
                </a:cubicBezTo>
                <a:cubicBezTo>
                  <a:pt x="2644" y="17"/>
                  <a:pt x="2692" y="13"/>
                  <a:pt x="2740" y="7"/>
                </a:cubicBezTo>
                <a:cubicBezTo>
                  <a:pt x="2788" y="1"/>
                  <a:pt x="2836" y="0"/>
                  <a:pt x="2885" y="1"/>
                </a:cubicBezTo>
                <a:cubicBezTo>
                  <a:pt x="2933" y="2"/>
                  <a:pt x="2981" y="3"/>
                  <a:pt x="3029" y="12"/>
                </a:cubicBezTo>
                <a:cubicBezTo>
                  <a:pt x="3077" y="21"/>
                  <a:pt x="3125" y="26"/>
                  <a:pt x="3173" y="55"/>
                </a:cubicBezTo>
                <a:cubicBezTo>
                  <a:pt x="3221" y="83"/>
                  <a:pt x="3269" y="105"/>
                  <a:pt x="3317" y="183"/>
                </a:cubicBezTo>
                <a:cubicBezTo>
                  <a:pt x="3365" y="262"/>
                  <a:pt x="3413" y="355"/>
                  <a:pt x="3462" y="526"/>
                </a:cubicBezTo>
                <a:cubicBezTo>
                  <a:pt x="3510" y="697"/>
                  <a:pt x="3558" y="958"/>
                  <a:pt x="3606" y="1209"/>
                </a:cubicBezTo>
                <a:cubicBezTo>
                  <a:pt x="3654" y="1460"/>
                  <a:pt x="3702" y="1803"/>
                  <a:pt x="3750" y="2032"/>
                </a:cubicBezTo>
                <a:cubicBezTo>
                  <a:pt x="3798" y="2262"/>
                  <a:pt x="3846" y="2454"/>
                  <a:pt x="3894" y="2587"/>
                </a:cubicBezTo>
                <a:cubicBezTo>
                  <a:pt x="3942" y="2721"/>
                  <a:pt x="3990" y="2776"/>
                  <a:pt x="4039" y="2832"/>
                </a:cubicBezTo>
                <a:cubicBezTo>
                  <a:pt x="4087" y="2887"/>
                  <a:pt x="4135" y="2899"/>
                  <a:pt x="4183" y="2919"/>
                </a:cubicBezTo>
                <a:cubicBezTo>
                  <a:pt x="4231" y="2938"/>
                  <a:pt x="4279" y="2941"/>
                  <a:pt x="4327" y="2947"/>
                </a:cubicBezTo>
                <a:cubicBezTo>
                  <a:pt x="4375" y="2953"/>
                  <a:pt x="4423" y="2954"/>
                  <a:pt x="4471" y="2956"/>
                </a:cubicBezTo>
                <a:cubicBezTo>
                  <a:pt x="4519" y="2958"/>
                  <a:pt x="4567" y="2958"/>
                  <a:pt x="4616" y="2959"/>
                </a:cubicBezTo>
              </a:path>
            </a:pathLst>
          </a:custGeom>
          <a:noFill/>
          <a:ln w="38100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236537CA-80DE-400C-B044-C81685AFF517}"/>
                  </a:ext>
                </a:extLst>
              </p:cNvPr>
              <p:cNvSpPr txBox="1"/>
              <p:nvPr/>
            </p:nvSpPr>
            <p:spPr>
              <a:xfrm rot="16987674">
                <a:off x="6886846" y="2084656"/>
                <a:ext cx="781689" cy="374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</m:sup>
                      </m:sSubSup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236537CA-80DE-400C-B044-C81685AFF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987674">
                <a:off x="6886846" y="2084656"/>
                <a:ext cx="781689" cy="374654"/>
              </a:xfrm>
              <a:prstGeom prst="rect">
                <a:avLst/>
              </a:prstGeom>
              <a:blipFill>
                <a:blip r:embed="rId6"/>
                <a:stretch>
                  <a:fillRect r="-2222" b="-785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13">
            <a:extLst>
              <a:ext uri="{FF2B5EF4-FFF2-40B4-BE49-F238E27FC236}">
                <a16:creationId xmlns:a16="http://schemas.microsoft.com/office/drawing/2014/main" id="{9FCC2016-2FC5-4982-93CC-0563DE4B679D}"/>
              </a:ext>
            </a:extLst>
          </p:cNvPr>
          <p:cNvSpPr>
            <a:spLocks/>
          </p:cNvSpPr>
          <p:nvPr/>
        </p:nvSpPr>
        <p:spPr bwMode="auto">
          <a:xfrm>
            <a:off x="1039265" y="1065395"/>
            <a:ext cx="7327900" cy="4711700"/>
          </a:xfrm>
          <a:custGeom>
            <a:avLst/>
            <a:gdLst>
              <a:gd name="T0" fmla="*/ 0 w 4616"/>
              <a:gd name="T1" fmla="*/ 2968 h 2968"/>
              <a:gd name="T2" fmla="*/ 144 w 4616"/>
              <a:gd name="T3" fmla="*/ 2968 h 2968"/>
              <a:gd name="T4" fmla="*/ 288 w 4616"/>
              <a:gd name="T5" fmla="*/ 2968 h 2968"/>
              <a:gd name="T6" fmla="*/ 432 w 4616"/>
              <a:gd name="T7" fmla="*/ 2968 h 2968"/>
              <a:gd name="T8" fmla="*/ 577 w 4616"/>
              <a:gd name="T9" fmla="*/ 2968 h 2968"/>
              <a:gd name="T10" fmla="*/ 721 w 4616"/>
              <a:gd name="T11" fmla="*/ 2968 h 2968"/>
              <a:gd name="T12" fmla="*/ 865 w 4616"/>
              <a:gd name="T13" fmla="*/ 2968 h 2968"/>
              <a:gd name="T14" fmla="*/ 1009 w 4616"/>
              <a:gd name="T15" fmla="*/ 2968 h 2968"/>
              <a:gd name="T16" fmla="*/ 1154 w 4616"/>
              <a:gd name="T17" fmla="*/ 2968 h 2968"/>
              <a:gd name="T18" fmla="*/ 1298 w 4616"/>
              <a:gd name="T19" fmla="*/ 2968 h 2968"/>
              <a:gd name="T20" fmla="*/ 1442 w 4616"/>
              <a:gd name="T21" fmla="*/ 2968 h 2968"/>
              <a:gd name="T22" fmla="*/ 1586 w 4616"/>
              <a:gd name="T23" fmla="*/ 2968 h 2968"/>
              <a:gd name="T24" fmla="*/ 1731 w 4616"/>
              <a:gd name="T25" fmla="*/ 2968 h 2968"/>
              <a:gd name="T26" fmla="*/ 1875 w 4616"/>
              <a:gd name="T27" fmla="*/ 2968 h 2968"/>
              <a:gd name="T28" fmla="*/ 2019 w 4616"/>
              <a:gd name="T29" fmla="*/ 2968 h 2968"/>
              <a:gd name="T30" fmla="*/ 2163 w 4616"/>
              <a:gd name="T31" fmla="*/ 2968 h 2968"/>
              <a:gd name="T32" fmla="*/ 2308 w 4616"/>
              <a:gd name="T33" fmla="*/ 2968 h 2968"/>
              <a:gd name="T34" fmla="*/ 2452 w 4616"/>
              <a:gd name="T35" fmla="*/ 2968 h 2968"/>
              <a:gd name="T36" fmla="*/ 2596 w 4616"/>
              <a:gd name="T37" fmla="*/ 2968 h 2968"/>
              <a:gd name="T38" fmla="*/ 2740 w 4616"/>
              <a:gd name="T39" fmla="*/ 2966 h 2968"/>
              <a:gd name="T40" fmla="*/ 2885 w 4616"/>
              <a:gd name="T41" fmla="*/ 2962 h 2968"/>
              <a:gd name="T42" fmla="*/ 3029 w 4616"/>
              <a:gd name="T43" fmla="*/ 2948 h 2968"/>
              <a:gd name="T44" fmla="*/ 3173 w 4616"/>
              <a:gd name="T45" fmla="*/ 2905 h 2968"/>
              <a:gd name="T46" fmla="*/ 3317 w 4616"/>
              <a:gd name="T47" fmla="*/ 2775 h 2968"/>
              <a:gd name="T48" fmla="*/ 3462 w 4616"/>
              <a:gd name="T49" fmla="*/ 2433 h 2968"/>
              <a:gd name="T50" fmla="*/ 3606 w 4616"/>
              <a:gd name="T51" fmla="*/ 1751 h 2968"/>
              <a:gd name="T52" fmla="*/ 3750 w 4616"/>
              <a:gd name="T53" fmla="*/ 927 h 2968"/>
              <a:gd name="T54" fmla="*/ 3894 w 4616"/>
              <a:gd name="T55" fmla="*/ 372 h 2968"/>
              <a:gd name="T56" fmla="*/ 4039 w 4616"/>
              <a:gd name="T57" fmla="*/ 128 h 2968"/>
              <a:gd name="T58" fmla="*/ 4183 w 4616"/>
              <a:gd name="T59" fmla="*/ 41 h 2968"/>
              <a:gd name="T60" fmla="*/ 4327 w 4616"/>
              <a:gd name="T61" fmla="*/ 13 h 2968"/>
              <a:gd name="T62" fmla="*/ 4471 w 4616"/>
              <a:gd name="T63" fmla="*/ 3 h 2968"/>
              <a:gd name="T64" fmla="*/ 4616 w 4616"/>
              <a:gd name="T65" fmla="*/ 0 h 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6" h="2968">
                <a:moveTo>
                  <a:pt x="0" y="2968"/>
                </a:moveTo>
                <a:cubicBezTo>
                  <a:pt x="48" y="2968"/>
                  <a:pt x="96" y="2968"/>
                  <a:pt x="144" y="2968"/>
                </a:cubicBezTo>
                <a:cubicBezTo>
                  <a:pt x="192" y="2968"/>
                  <a:pt x="240" y="2968"/>
                  <a:pt x="288" y="2968"/>
                </a:cubicBezTo>
                <a:cubicBezTo>
                  <a:pt x="336" y="2968"/>
                  <a:pt x="384" y="2968"/>
                  <a:pt x="432" y="2968"/>
                </a:cubicBezTo>
                <a:cubicBezTo>
                  <a:pt x="480" y="2968"/>
                  <a:pt x="528" y="2968"/>
                  <a:pt x="577" y="2968"/>
                </a:cubicBezTo>
                <a:cubicBezTo>
                  <a:pt x="625" y="2968"/>
                  <a:pt x="673" y="2968"/>
                  <a:pt x="721" y="2968"/>
                </a:cubicBezTo>
                <a:cubicBezTo>
                  <a:pt x="769" y="2968"/>
                  <a:pt x="817" y="2968"/>
                  <a:pt x="865" y="2968"/>
                </a:cubicBezTo>
                <a:cubicBezTo>
                  <a:pt x="913" y="2968"/>
                  <a:pt x="961" y="2968"/>
                  <a:pt x="1009" y="2968"/>
                </a:cubicBezTo>
                <a:cubicBezTo>
                  <a:pt x="1057" y="2968"/>
                  <a:pt x="1105" y="2968"/>
                  <a:pt x="1154" y="2968"/>
                </a:cubicBezTo>
                <a:cubicBezTo>
                  <a:pt x="1202" y="2968"/>
                  <a:pt x="1250" y="2968"/>
                  <a:pt x="1298" y="2968"/>
                </a:cubicBezTo>
                <a:cubicBezTo>
                  <a:pt x="1346" y="2968"/>
                  <a:pt x="1394" y="2968"/>
                  <a:pt x="1442" y="2968"/>
                </a:cubicBezTo>
                <a:cubicBezTo>
                  <a:pt x="1490" y="2968"/>
                  <a:pt x="1538" y="2968"/>
                  <a:pt x="1586" y="2968"/>
                </a:cubicBezTo>
                <a:cubicBezTo>
                  <a:pt x="1634" y="2968"/>
                  <a:pt x="1682" y="2968"/>
                  <a:pt x="1731" y="2968"/>
                </a:cubicBezTo>
                <a:cubicBezTo>
                  <a:pt x="1779" y="2968"/>
                  <a:pt x="1827" y="2968"/>
                  <a:pt x="1875" y="2968"/>
                </a:cubicBezTo>
                <a:cubicBezTo>
                  <a:pt x="1923" y="2968"/>
                  <a:pt x="1971" y="2968"/>
                  <a:pt x="2019" y="2968"/>
                </a:cubicBezTo>
                <a:cubicBezTo>
                  <a:pt x="2067" y="2968"/>
                  <a:pt x="2115" y="2968"/>
                  <a:pt x="2163" y="2968"/>
                </a:cubicBezTo>
                <a:cubicBezTo>
                  <a:pt x="2211" y="2968"/>
                  <a:pt x="2259" y="2968"/>
                  <a:pt x="2308" y="2968"/>
                </a:cubicBezTo>
                <a:cubicBezTo>
                  <a:pt x="2356" y="2968"/>
                  <a:pt x="2404" y="2968"/>
                  <a:pt x="2452" y="2968"/>
                </a:cubicBezTo>
                <a:cubicBezTo>
                  <a:pt x="2500" y="2968"/>
                  <a:pt x="2548" y="2968"/>
                  <a:pt x="2596" y="2968"/>
                </a:cubicBezTo>
                <a:cubicBezTo>
                  <a:pt x="2644" y="2968"/>
                  <a:pt x="2692" y="2967"/>
                  <a:pt x="2740" y="2966"/>
                </a:cubicBezTo>
                <a:cubicBezTo>
                  <a:pt x="2788" y="2965"/>
                  <a:pt x="2836" y="2965"/>
                  <a:pt x="2885" y="2962"/>
                </a:cubicBezTo>
                <a:cubicBezTo>
                  <a:pt x="2933" y="2959"/>
                  <a:pt x="2981" y="2958"/>
                  <a:pt x="3029" y="2948"/>
                </a:cubicBezTo>
                <a:cubicBezTo>
                  <a:pt x="3077" y="2938"/>
                  <a:pt x="3125" y="2933"/>
                  <a:pt x="3173" y="2905"/>
                </a:cubicBezTo>
                <a:cubicBezTo>
                  <a:pt x="3221" y="2876"/>
                  <a:pt x="3269" y="2854"/>
                  <a:pt x="3317" y="2775"/>
                </a:cubicBezTo>
                <a:cubicBezTo>
                  <a:pt x="3365" y="2697"/>
                  <a:pt x="3413" y="2604"/>
                  <a:pt x="3462" y="2433"/>
                </a:cubicBezTo>
                <a:cubicBezTo>
                  <a:pt x="3510" y="2262"/>
                  <a:pt x="3558" y="2001"/>
                  <a:pt x="3606" y="1751"/>
                </a:cubicBezTo>
                <a:cubicBezTo>
                  <a:pt x="3654" y="1499"/>
                  <a:pt x="3702" y="1157"/>
                  <a:pt x="3750" y="927"/>
                </a:cubicBezTo>
                <a:cubicBezTo>
                  <a:pt x="3798" y="698"/>
                  <a:pt x="3846" y="506"/>
                  <a:pt x="3894" y="372"/>
                </a:cubicBezTo>
                <a:cubicBezTo>
                  <a:pt x="3942" y="240"/>
                  <a:pt x="3990" y="183"/>
                  <a:pt x="4039" y="128"/>
                </a:cubicBezTo>
                <a:cubicBezTo>
                  <a:pt x="4087" y="73"/>
                  <a:pt x="4135" y="61"/>
                  <a:pt x="4183" y="41"/>
                </a:cubicBezTo>
                <a:cubicBezTo>
                  <a:pt x="4231" y="22"/>
                  <a:pt x="4279" y="19"/>
                  <a:pt x="4327" y="13"/>
                </a:cubicBezTo>
                <a:cubicBezTo>
                  <a:pt x="4375" y="6"/>
                  <a:pt x="4423" y="5"/>
                  <a:pt x="4471" y="3"/>
                </a:cubicBezTo>
                <a:cubicBezTo>
                  <a:pt x="4519" y="1"/>
                  <a:pt x="4567" y="1"/>
                  <a:pt x="4616" y="0"/>
                </a:cubicBezTo>
              </a:path>
            </a:pathLst>
          </a:custGeom>
          <a:noFill/>
          <a:ln w="3810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9F0B185-ED31-44FE-83C0-64B993B7D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90" y="5677083"/>
            <a:ext cx="1524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6AC7B26-E2DD-473D-8969-4CFB9AEA5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03" y="5204008"/>
            <a:ext cx="254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BF7D34B4-5CBE-40B4-9247-B8722352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03" y="4735695"/>
            <a:ext cx="228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E5B3CCD8-9935-400D-BF03-0B075298B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03" y="4264208"/>
            <a:ext cx="228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74573240-6EAA-40C2-84CF-35EC125F9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03" y="3792720"/>
            <a:ext cx="228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AFE8FA88-1D21-4CA5-B063-421DF5AB2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03" y="3319645"/>
            <a:ext cx="254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4DC00D39-0EC9-4811-A00F-57927E810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03" y="2851333"/>
            <a:ext cx="228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BEEE72F7-2F06-4D3D-933E-0AECBBEDB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03" y="2379845"/>
            <a:ext cx="228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A66D8C42-9A7A-4425-A162-397AA840F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03" y="1906770"/>
            <a:ext cx="254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5B3FF82A-B633-4E3D-9FF0-7A3AF9FE7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03" y="1438458"/>
            <a:ext cx="228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90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139FF4A0-A8A9-4A89-81B3-A75B770D3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15" y="966970"/>
            <a:ext cx="3063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6AB34B25-60A3-4690-9EB1-2425D51F2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328" y="5873933"/>
            <a:ext cx="381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2D9DB8D3-4AED-4677-93FF-7F12578A1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115" y="5873933"/>
            <a:ext cx="381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84CE4A21-0736-420C-82C4-42BB5C6FB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315" y="5873933"/>
            <a:ext cx="3825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C0DD88D0-5375-4019-84A2-3D8038F13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103" y="5873933"/>
            <a:ext cx="3825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06A2D233-5451-48B9-9E24-FDEED7D97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890" y="5873933"/>
            <a:ext cx="3825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A2380EB9-F03E-4326-BCB8-C5AA87045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678" y="5873933"/>
            <a:ext cx="381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28393215-1B70-484E-B33C-6438C977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465" y="5873933"/>
            <a:ext cx="381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7B175BE8-0CB7-48BE-8B01-742E6486F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253" y="5873933"/>
            <a:ext cx="381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407F70CD-04FE-4F34-BD90-4A04E8566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453" y="5873933"/>
            <a:ext cx="3825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E3E1508D-2D94-48CC-A491-3A92CF7B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240" y="5873933"/>
            <a:ext cx="3825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9,00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941BF3B1-C6AC-4005-8877-44144E062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928" y="5873933"/>
            <a:ext cx="469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A66BA8B8-B039-4480-A078-BBB7CBF55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128" y="5873933"/>
            <a:ext cx="4714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11,00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4E840B9F-B3FF-442D-BA9B-7DA05CE66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6915" y="5873933"/>
            <a:ext cx="4714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4C07B8F5-E12C-4C53-A640-711ABACED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703" y="5873933"/>
            <a:ext cx="4714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13,00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1295BDD5-B2D9-4E03-9929-C99B7461C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490" y="5873933"/>
            <a:ext cx="469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14,00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C94BCDAF-91F0-4D30-B804-07F95287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278" y="5873933"/>
            <a:ext cx="469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15,00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3DE266FE-7B80-466B-9519-7CCC4A641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065" y="5873933"/>
            <a:ext cx="469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16,00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782A15A9-72D6-421C-ADE6-8147699CA004}"/>
              </a:ext>
            </a:extLst>
          </p:cNvPr>
          <p:cNvSpPr txBox="1"/>
          <p:nvPr/>
        </p:nvSpPr>
        <p:spPr>
          <a:xfrm>
            <a:off x="8250443" y="1034322"/>
            <a:ext cx="3906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Disszociálatlan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foszforsav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savas oldatban van jelen!</a:t>
            </a:r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1E020150-9856-48D4-9AA1-678471424FC0}"/>
              </a:ext>
            </a:extLst>
          </p:cNvPr>
          <p:cNvSpPr txBox="1"/>
          <p:nvPr/>
        </p:nvSpPr>
        <p:spPr>
          <a:xfrm>
            <a:off x="8535110" y="2026172"/>
            <a:ext cx="3362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foszfátion viszont csak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lúgos oldatban van jelen</a:t>
            </a:r>
          </a:p>
        </p:txBody>
      </p: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76E81D7E-04D0-46BB-8654-5318F2B0DFDA}"/>
              </a:ext>
            </a:extLst>
          </p:cNvPr>
          <p:cNvSpPr txBox="1"/>
          <p:nvPr/>
        </p:nvSpPr>
        <p:spPr>
          <a:xfrm>
            <a:off x="7817188" y="2908093"/>
            <a:ext cx="4195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Közepesen savas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oldatokban az egy hidrogént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veszített anionból van a legtöbb!</a:t>
            </a:r>
          </a:p>
        </p:txBody>
      </p: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08DE9468-51B6-4638-942C-8E1571F8AB75}"/>
              </a:ext>
            </a:extLst>
          </p:cNvPr>
          <p:cNvSpPr txBox="1"/>
          <p:nvPr/>
        </p:nvSpPr>
        <p:spPr>
          <a:xfrm>
            <a:off x="7759725" y="4259705"/>
            <a:ext cx="4195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Közepesen lúgos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oldatokban a két hidrogént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veszített anionból van a legtöbb!</a:t>
            </a:r>
          </a:p>
        </p:txBody>
      </p:sp>
    </p:spTree>
    <p:extLst>
      <p:ext uri="{BB962C8B-B14F-4D97-AF65-F5344CB8AC3E}">
        <p14:creationId xmlns:p14="http://schemas.microsoft.com/office/powerpoint/2010/main" val="75898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9" grpId="0"/>
      <p:bldP spid="20" grpId="0" animBg="1"/>
      <p:bldP spid="10" grpId="0"/>
      <p:bldP spid="21" grpId="0" animBg="1"/>
      <p:bldP spid="11" grpId="0"/>
      <p:bldP spid="22" grpId="0" animBg="1"/>
      <p:bldP spid="52" grpId="0"/>
      <p:bldP spid="53" grpId="0"/>
      <p:bldP spid="54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Elektrolitok vizes oldatban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655" y="1520814"/>
                <a:ext cx="11568545" cy="5129368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olyan erős sav, mint a kénsav is két lépésben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disszociál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 az egyensúlyi állandói olyan nagyok, hogy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hu-H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𝐻𝑆𝑂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elhanyagolhatóan kicsi.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különböző erősségű savak ugyanolyan koncentrációjú oldata eltérő mennyiségű,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savasságot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okozó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hidroxóniumiont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hoz létre az oldatban, így kézenfekvő lenne ennek a koncentrációját választani az oldat savasságának mértékéül.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Hasonlókat mondhatunk el a különböző erősségű bázisokról, azzal a különbséggel, hogy a lúgosság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hidroxilionok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mennyisége miatt változik. 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Sajnos mindkettő több nagyságrendben változik vizes oldatokban!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Brönstedt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Lowry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-féle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sav-bázis elmélet ugyanakkor egyetlen részecske a 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ion átadásához köti a sav-bázis tulajdonságokat. Nem lehet a két állítást is egyesíteni?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Igen, hiszen már többször beszéltünk a víz azon tulajdonságáról, önmagában is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disszociál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655" y="1520814"/>
                <a:ext cx="11568545" cy="5129368"/>
              </a:xfrm>
              <a:blipFill>
                <a:blip r:embed="rId3"/>
                <a:stretch>
                  <a:fillRect l="-790" t="-1781" r="-1581" b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1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víz saját disszociációja</a:t>
            </a:r>
            <a:endParaRPr lang="hu-HU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655" y="1825625"/>
                <a:ext cx="11582400" cy="4893830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Brönstedt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Lowry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-féle sav-bázis elmélet ismertetése során fel is írtuk a víz öndisszociációs egyensúlyát:</a:t>
                </a:r>
              </a:p>
              <a:p>
                <a:pPr>
                  <a:spcBef>
                    <a:spcPts val="2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folyamatra felírva az egyensúlyi állandót:</a:t>
                </a:r>
              </a:p>
              <a:p>
                <a:pPr>
                  <a:spcBef>
                    <a:spcPts val="5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tartalmazza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disszociálatlan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víz koncentrációját, amely gyakorlatilag megegyezik a tiszta víz koncentrációjával 25°C-on:</a:t>
                </a:r>
              </a:p>
              <a:p>
                <a:pPr>
                  <a:spcBef>
                    <a:spcPts val="1200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d>
                      <m:dPr>
                        <m:begChr m:val="["/>
                        <m:endChr m:val="]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</a:rPr>
                      <m:t>vagy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𝑂𝐻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és gyakorlatilag állandó!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655" y="1825625"/>
                <a:ext cx="11582400" cy="4893830"/>
              </a:xfrm>
              <a:blipFill>
                <a:blip r:embed="rId3"/>
                <a:stretch>
                  <a:fillRect l="-947" t="-2117" b="-17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5FC6263-B60A-442B-BA42-71D8B1FEDE39}"/>
                  </a:ext>
                </a:extLst>
              </p:cNvPr>
              <p:cNvSpPr txBox="1"/>
              <p:nvPr/>
            </p:nvSpPr>
            <p:spPr>
              <a:xfrm>
                <a:off x="4985603" y="2317504"/>
                <a:ext cx="4416017" cy="502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5FC6263-B60A-442B-BA42-71D8B1FED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603" y="2317504"/>
                <a:ext cx="4416017" cy="502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F6AA6B8-E954-4610-A648-C9DC4663607A}"/>
                  </a:ext>
                </a:extLst>
              </p:cNvPr>
              <p:cNvSpPr txBox="1"/>
              <p:nvPr/>
            </p:nvSpPr>
            <p:spPr>
              <a:xfrm>
                <a:off x="7038109" y="2874816"/>
                <a:ext cx="3308663" cy="92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F6AA6B8-E954-4610-A648-C9DC4663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109" y="2874816"/>
                <a:ext cx="3308663" cy="921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C3F14943-D2E7-4BC3-8B19-1AAEA0F006A2}"/>
                  </a:ext>
                </a:extLst>
              </p:cNvPr>
              <p:cNvSpPr txBox="1"/>
              <p:nvPr/>
            </p:nvSpPr>
            <p:spPr>
              <a:xfrm>
                <a:off x="1399310" y="4800598"/>
                <a:ext cx="9354740" cy="1215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í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í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997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18,02</m:t>
                              </m:r>
                              <m:f>
                                <m:fPr>
                                  <m:type m:val="lin"/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den>
                              </m:f>
                            </m:den>
                          </m:f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=55,33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C3F14943-D2E7-4BC3-8B19-1AAEA0F00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310" y="4800598"/>
                <a:ext cx="9354740" cy="1215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5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víz saját disszociációjának egyensúlyi állandója -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509" y="2047305"/>
                <a:ext cx="11554691" cy="4450484"/>
              </a:xfrm>
            </p:spPr>
            <p:txBody>
              <a:bodyPr/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víz koncentrációja tehát átvihető az egyensúlyi állandó oldalára, és a kifeje-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zés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állandó marad:</a:t>
                </a:r>
              </a:p>
              <a:p>
                <a:pPr>
                  <a:spcBef>
                    <a:spcPts val="3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Amennyiben ezt a kifejezést a víz öndisszociációjának egyensúlyi állandója-ként kívánjuk használni, akkor újra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dimenziómentesíteni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kell!</a:t>
                </a:r>
              </a:p>
              <a:p>
                <a:pPr>
                  <a:spcBef>
                    <a:spcPts val="8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Ezt az egyensúlyi állandót nevezzük vízionszorzatnak! Értékét a mindennapi számolásokkor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−14</m:t>
                        </m:r>
                      </m:sup>
                    </m:s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nek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vesszük, de valójában ez is, mint minden egyensúlyi állandó hőmérsékletfüggő!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509" y="2047305"/>
                <a:ext cx="11554691" cy="4450484"/>
              </a:xfrm>
              <a:blipFill>
                <a:blip r:embed="rId3"/>
                <a:stretch>
                  <a:fillRect l="-950" t="-2466" r="-10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23B19BC-D880-4503-94DB-48D1C32974AE}"/>
                  </a:ext>
                </a:extLst>
              </p:cNvPr>
              <p:cNvSpPr txBox="1"/>
              <p:nvPr/>
            </p:nvSpPr>
            <p:spPr>
              <a:xfrm>
                <a:off x="3782301" y="2667008"/>
                <a:ext cx="46460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e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23B19BC-D880-4503-94DB-48D1C3297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301" y="2667008"/>
                <a:ext cx="464607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9FCE18D-FA44-400F-A019-3D2E6D4861EE}"/>
                  </a:ext>
                </a:extLst>
              </p:cNvPr>
              <p:cNvSpPr txBox="1"/>
              <p:nvPr/>
            </p:nvSpPr>
            <p:spPr>
              <a:xfrm>
                <a:off x="1967351" y="4052457"/>
                <a:ext cx="8230202" cy="925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𝑎h𝑜𝑙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9FCE18D-FA44-400F-A019-3D2E6D486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351" y="4052457"/>
                <a:ext cx="8230202" cy="9255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95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savasság – lúgosság mutatója, a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655" y="1537854"/>
                <a:ext cx="11568545" cy="509847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vízionszorzat definiálása után már tudjuk egyesíteni a savasság-lúgosság mutatóját vizes oldatokban, hiszen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hidroxónium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és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hidroxilionok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koncentrációja nem független egymástól az oldatban!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tiszta vízben, azaz semleges oldatban: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hu-HU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𝑂𝐻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azaz </a:t>
                </a:r>
              </a:p>
              <a:p>
                <a:pPr>
                  <a:spcBef>
                    <a:spcPts val="15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hidroxóniumion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koncentrációja nagyobb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𝑑𝑚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-nél, akkor savas, ha kisebb nála, akkor lúgos az oldat!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Hogyan lehetne ezt könnyen kezelhető számokkal megfogalmazni? 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655" y="1537854"/>
                <a:ext cx="11568545" cy="5098473"/>
              </a:xfrm>
              <a:blipFill>
                <a:blip r:embed="rId3"/>
                <a:stretch>
                  <a:fillRect l="-948" t="-2867" r="-63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40BF93F1-9E96-4893-ADA7-D8AF082750E9}"/>
                  </a:ext>
                </a:extLst>
              </p:cNvPr>
              <p:cNvSpPr txBox="1"/>
              <p:nvPr/>
            </p:nvSpPr>
            <p:spPr>
              <a:xfrm>
                <a:off x="540323" y="3262740"/>
                <a:ext cx="5020477" cy="925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40BF93F1-9E96-4893-ADA7-D8AF0827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3" y="3262740"/>
                <a:ext cx="5020477" cy="9255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CFD56EF-1F4F-4A02-AB3E-5DCFFE6E6148}"/>
                  </a:ext>
                </a:extLst>
              </p:cNvPr>
              <p:cNvSpPr txBox="1"/>
              <p:nvPr/>
            </p:nvSpPr>
            <p:spPr>
              <a:xfrm>
                <a:off x="7065817" y="3248887"/>
                <a:ext cx="4484048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e>
                      </m:rad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CFD56EF-1F4F-4A02-AB3E-5DCFFE6E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7" y="3248887"/>
                <a:ext cx="4484048" cy="876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965C81E1-35E5-4532-8C54-CC9FD6765E07}"/>
              </a:ext>
            </a:extLst>
          </p:cNvPr>
          <p:cNvSpPr/>
          <p:nvPr/>
        </p:nvSpPr>
        <p:spPr>
          <a:xfrm>
            <a:off x="5846618" y="3491339"/>
            <a:ext cx="817418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17A9117A-5721-4709-B161-A26ED6B3E12D}"/>
                  </a:ext>
                </a:extLst>
              </p:cNvPr>
              <p:cNvSpPr txBox="1"/>
              <p:nvPr/>
            </p:nvSpPr>
            <p:spPr>
              <a:xfrm>
                <a:off x="1967346" y="4149431"/>
                <a:ext cx="7856510" cy="844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hu-HU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sSup>
                        <m:s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17A9117A-5721-4709-B161-A26ED6B3E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346" y="4149431"/>
                <a:ext cx="7856510" cy="844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5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savasság – lúgosság mutatója, a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509" y="1853335"/>
                <a:ext cx="11568546" cy="4710693"/>
              </a:xfrm>
            </p:spPr>
            <p:txBody>
              <a:bodyPr/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Ennek a megoldására vezették be a pH fogalmát:</a:t>
                </a:r>
              </a:p>
              <a:p>
                <a:r>
                  <a:rPr lang="hu-HU" b="1" dirty="0"/>
                  <a:t>pH:</a:t>
                </a:r>
                <a:r>
                  <a:rPr lang="hu-HU" dirty="0"/>
                  <a:t> (jele: </a:t>
                </a:r>
                <a:r>
                  <a:rPr lang="hu-HU" i="1" dirty="0"/>
                  <a:t>pH</a:t>
                </a:r>
                <a:r>
                  <a:rPr lang="hu-HU" dirty="0"/>
                  <a:t>; mértékegysége: </a:t>
                </a:r>
                <a:r>
                  <a:rPr lang="hu-HU" i="1" dirty="0"/>
                  <a:t>nincs</a:t>
                </a:r>
                <a:r>
                  <a:rPr lang="hu-HU" dirty="0"/>
                  <a:t>) az oldatban lévő </a:t>
                </a:r>
                <a:r>
                  <a:rPr lang="hu-HU" dirty="0" err="1"/>
                  <a:t>hidroxóniumionok</a:t>
                </a:r>
                <a:r>
                  <a:rPr lang="hu-HU" dirty="0"/>
                  <a:t> moláris koncentrációját, a standard koncentrációval osztva kapott értéknek, a negatív, tízes alapú, logaritmusa, azaz</a:t>
                </a:r>
                <a:br>
                  <a:rPr lang="hu-HU" dirty="0"/>
                </a:br>
                <a:r>
                  <a:rPr lang="hu-HU" i="1" dirty="0"/>
                  <a:t/>
                </a:r>
                <a:br>
                  <a:rPr lang="hu-HU" i="1" dirty="0"/>
                </a:b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𝑙𝑔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𝑎h𝑜𝑙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𝑑𝑚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2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egyszerűbb írásmód kedvéért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hidroxóniumionok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helyett hidrogéniont írunk és mondunk, de a valóságban mindig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hidroxóniumionokra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kell gondolni! 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509" y="1853335"/>
                <a:ext cx="11568546" cy="4710693"/>
              </a:xfrm>
              <a:blipFill>
                <a:blip r:embed="rId3"/>
                <a:stretch>
                  <a:fillRect l="-949" t="-2199" r="-14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2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tömeghatás törvénye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1886" y="1825625"/>
                <a:ext cx="11538857" cy="4226832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Bertholett gondolatából kiindulva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Guldberg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és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Waage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azt feltételezte, hogy az egyensúly annak a következménye, hogy ha a reakció, amely mindkét irányba azonos sebességgel zajlik le, akkor áll be az egyensúly.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reakciók sebességére felírt egyenleteik szoros összefüggésben voltak az egyensúlyi reakció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sztöchiometriájával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Pl. a  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+...+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lL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qQ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+...+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zZ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reakcióra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sebességet az egyik irányba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⇀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⇀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Sup>
                      <m:sSubSup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bSup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</m:sSubSup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szorzat adja meg,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míg a másik irányba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↽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↽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bSup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bSup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szorzat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egyensúly annál az összetételnél áll be, amikor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⇀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↽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amiből az egyensúlyi állandó: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6" y="1825625"/>
                <a:ext cx="11538857" cy="4226832"/>
              </a:xfrm>
              <a:blipFill>
                <a:blip r:embed="rId3"/>
                <a:stretch>
                  <a:fillRect l="-951" t="-2450" r="-1532" b="-7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5F22DD3-BA24-4CC0-A2EE-2E4C2C05B999}"/>
                  </a:ext>
                </a:extLst>
              </p:cNvPr>
              <p:cNvSpPr txBox="1"/>
              <p:nvPr/>
            </p:nvSpPr>
            <p:spPr>
              <a:xfrm>
                <a:off x="3810000" y="5629286"/>
                <a:ext cx="3611309" cy="1040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↽</m:t>
                              </m:r>
                            </m:sub>
                          </m:sSub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p>
                          </m:sSub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p>
                          </m:sSub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⋯</m:t>
                          </m:r>
                          <m:sSubSup>
                            <m:sSub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⋯</m:t>
                          </m:r>
                          <m:sSubSup>
                            <m:sSub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5F22DD3-BA24-4CC0-A2EE-2E4C2C05B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629286"/>
                <a:ext cx="3611309" cy="10400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7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3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oldatok pH-ja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3891"/>
            <a:ext cx="11582400" cy="5361709"/>
          </a:xfrm>
        </p:spPr>
        <p:txBody>
          <a:bodyPr>
            <a:normAutofit fontScale="925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fenti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definició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alapján tehát a semleges oldat pH-ja:</a:t>
            </a:r>
          </a:p>
          <a:p>
            <a:pPr marL="6096000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desztillált vízbe annyi sósavgázt vezetünk, hogy annak koncentrációja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c=0,1000 mol/dm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legyen, akkor, mivel a sósav erős sav, 100%-ban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disszociál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azaz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hidroxóniumion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koncentráció megegyezik a sósav koncentrációjával.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oldat pH-ja ebből kiszámolható: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Azaz savas az az oldat, amely pH-ja alacsonyabb 7,00-nél.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azt tanítják, hogy a pH=1,00 az alsó határa a skálának, de ez nem felel meg a valóságnak, hiszen az a tömény sósav-oldatban, amit lehet kapni, és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20w%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-os, is 100%-os a disszociáció, ami átszámítva: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c=6,0 mol/dm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azaz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pH= -0,78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2F3037C1-B03B-480A-82E6-07627ACC8145}"/>
                  </a:ext>
                </a:extLst>
              </p:cNvPr>
              <p:cNvSpPr/>
              <p:nvPr/>
            </p:nvSpPr>
            <p:spPr>
              <a:xfrm>
                <a:off x="374940" y="1907869"/>
                <a:ext cx="5141216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𝑚𝑜𝑙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𝑑𝑚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𝑑𝑚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7,00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2F3037C1-B03B-480A-82E6-07627ACC8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40" y="1907869"/>
                <a:ext cx="5141216" cy="1471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6AD9123F-322F-4C2F-A61C-40B444A34473}"/>
                  </a:ext>
                </a:extLst>
              </p:cNvPr>
              <p:cNvSpPr txBox="1"/>
              <p:nvPr/>
            </p:nvSpPr>
            <p:spPr>
              <a:xfrm>
                <a:off x="401782" y="3512125"/>
                <a:ext cx="5535683" cy="502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𝐻𝐶𝑙</m:t>
                          </m:r>
                        </m:e>
                        <m:sub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6AD9123F-322F-4C2F-A61C-40B444A34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2" y="3512125"/>
                <a:ext cx="5535683" cy="502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28AD7FCD-56E5-499D-9E10-48D620464643}"/>
                  </a:ext>
                </a:extLst>
              </p:cNvPr>
              <p:cNvSpPr/>
              <p:nvPr/>
            </p:nvSpPr>
            <p:spPr>
              <a:xfrm>
                <a:off x="5458694" y="4080695"/>
                <a:ext cx="6476212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30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hu-HU" sz="230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3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hu-HU" sz="23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300" b="0" i="1" smtClean="0">
                              <a:latin typeface="Cambria Math" panose="02040503050406030204" pitchFamily="18" charset="0"/>
                            </a:rPr>
                            <m:t>0,1000</m:t>
                          </m:r>
                        </m:e>
                      </m:d>
                      <m:r>
                        <a:rPr lang="hu-HU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3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3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hu-HU" sz="23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3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hu-HU" sz="2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300" b="0" i="1" smtClean="0">
                          <a:latin typeface="Cambria Math" panose="02040503050406030204" pitchFamily="18" charset="0"/>
                        </a:rPr>
                        <m:t>1,00</m:t>
                      </m:r>
                    </m:oMath>
                  </m:oMathPara>
                </a14:m>
                <a:endParaRPr lang="hu-HU" sz="2300" dirty="0"/>
              </a:p>
            </p:txBody>
          </p:sp>
        </mc:Choice>
        <mc:Fallback xmlns="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28AD7FCD-56E5-499D-9E10-48D620464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694" y="4080695"/>
                <a:ext cx="6476212" cy="446276"/>
              </a:xfrm>
              <a:prstGeom prst="rect">
                <a:avLst/>
              </a:prstGeom>
              <a:blipFill>
                <a:blip r:embed="rId5"/>
                <a:stretch>
                  <a:fillRect b="-1486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1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3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oldatok pH-ja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510143"/>
            <a:ext cx="11568545" cy="5278582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Nézzük meg a lúgos oldalt! Mindenki ismeri a nátrium-hidroxidot, amelyik-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ből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c=0,1000mol/dm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koncentrációjú oldatot készítünk, akkor a 100%-os disszociáció miatt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[OH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c=0,1000mol/dm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azaz a vízionszorzat segítségé-vel kiszámítható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hidroxóniumion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koncentrációja:</a:t>
            </a:r>
          </a:p>
          <a:p>
            <a:pPr marL="263525">
              <a:spcBef>
                <a:spcPts val="110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Lúgos tehát az az oldat, amelyik pH-ja több/magasabb mint 7.</a:t>
            </a:r>
          </a:p>
          <a:p>
            <a:pPr defTabSz="179388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pH-skála másik végével, amit pH=14-nek szoktak mondani, is ugyanaz a helyzet, mint az alsóval, mert valójában igen könnyen lehet ennél magasabb pH-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jú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oldatot is készíteni! Pl.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20w%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-oldat, ami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c=6,1mol/dm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-centrációjú, és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pH=-log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(1·10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/6,1)=14,79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03202DDE-2A97-4B7C-AFB4-DDDAC9E3D85F}"/>
                  </a:ext>
                </a:extLst>
              </p:cNvPr>
              <p:cNvSpPr/>
              <p:nvPr/>
            </p:nvSpPr>
            <p:spPr>
              <a:xfrm>
                <a:off x="3893995" y="4027614"/>
                <a:ext cx="45585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13,00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03202DDE-2A97-4B7C-AFB4-DDDAC9E3D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995" y="4027614"/>
                <a:ext cx="4558556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A73862B-8DCF-4066-8166-EDA8894DCDF0}"/>
                  </a:ext>
                </a:extLst>
              </p:cNvPr>
              <p:cNvSpPr txBox="1"/>
              <p:nvPr/>
            </p:nvSpPr>
            <p:spPr>
              <a:xfrm>
                <a:off x="1025236" y="3179618"/>
                <a:ext cx="10361811" cy="793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sup>
                          </m:sSup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0,1000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𝑎𝑧𝑎𝑧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−13</m:t>
                          </m:r>
                        </m:sup>
                      </m:sSup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A73862B-8DCF-4066-8166-EDA8894DC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36" y="3179618"/>
                <a:ext cx="10361811" cy="7933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7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5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oldatok pH-ja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631654"/>
            <a:ext cx="11610109" cy="5032380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 gondolhatnánk, hogy az erős elektrolitok esetében tehát egyszerű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számí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-tás!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savaknál a bemért sav koncentrációjából számítható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hidroxóniumion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koncentrációja, és abból a pH.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erős bázis koncentrációjából,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hidroxilion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koncentrációja, és ebből a vízion-szorzat segítségével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hidroxóniumioné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abból a pH.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erős savat és bázist keverünk, akkor az oldat pH-ját az dönti el, hogy a semlegesítési reakció után, melyikből maradt, és ezt a sav/lúg mennyiséget kell úgy kezelnünk, mint az egész térfogatba bemért savat/lúgot.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Sajnos igen kis koncentrációjú oldatok esetében ez nem igaz!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Nézzünk egy példát!</a:t>
            </a:r>
          </a:p>
        </p:txBody>
      </p:sp>
    </p:spTree>
    <p:extLst>
      <p:ext uri="{BB962C8B-B14F-4D97-AF65-F5344CB8AC3E}">
        <p14:creationId xmlns:p14="http://schemas.microsoft.com/office/powerpoint/2010/main" val="28538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5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oldatok pH-ja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5529" y="1645509"/>
                <a:ext cx="11720946" cy="5046235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Mekkora a pH-ja a 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c=5·10</a:t>
                </a:r>
                <a:r>
                  <a:rPr lang="hu-HU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-9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mol/dm</a:t>
                </a:r>
                <a:r>
                  <a:rPr lang="hu-HU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koncentrációjú kénsav-(H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)-oldatnak?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𝑆𝑂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𝑆𝑂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egyenlet alapján az oldatban a kénsav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disszociáci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-ójából eredő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hidroxóniumion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koncentrációja 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2·c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azaz 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2·(5·10</a:t>
                </a:r>
                <a:r>
                  <a:rPr lang="hu-HU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-9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mol/dm</a:t>
                </a:r>
                <a:r>
                  <a:rPr lang="hu-HU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1·10</a:t>
                </a:r>
                <a:r>
                  <a:rPr lang="hu-HU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-8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mol/dm</a:t>
                </a:r>
                <a:r>
                  <a:rPr lang="hu-HU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lenne.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előző szabályt vakon követve, az oldat pH-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jára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–log10(1·10</a:t>
                </a:r>
                <a:r>
                  <a:rPr lang="hu-HU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-8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=8,00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-at kapnánk! 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Ez viszont lúgos oldatot jelentene, azaz ha egy savat elég sokáig hígítunk, akkor akár erősen lúgos oldatot is kaphatunk?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Biztosan nem igaz! Egy sav oldata bármilyen híg is, mindig savas marad!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probléma abból ered, hogy a kénsavból származó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hidroxóniumionok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mennyisége összemérhető a víz saját disszociációjából származó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hidroxónium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-ionok mennyiségével!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megoldást azt figyelembevéve találjuk meg, hogy az oldat töltése nulla!</a:t>
                </a:r>
              </a:p>
              <a:p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529" y="1645509"/>
                <a:ext cx="11720946" cy="5046235"/>
              </a:xfrm>
              <a:blipFill>
                <a:blip r:embed="rId3"/>
                <a:stretch>
                  <a:fillRect l="-937" t="-2174" r="-31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1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6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oldatok pH-ja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59365"/>
            <a:ext cx="11637818" cy="490769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töltések egyenlősége miatt, az oldatban lévő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hidroxóniumionok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töltésének, ami részben az oldott erős savból, részben a víz saját disszociációjából származik, ki kell egyensúlyoznia az erős sav anionjának és a víz saját disszociációjából keletkező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hidroxilionoknak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töltését.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koncentrációk segítségével ezt a következő módon adhatjuk meg:</a:t>
            </a:r>
          </a:p>
          <a:p>
            <a:pPr>
              <a:spcBef>
                <a:spcPts val="50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hidroxilion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koncentrációját a vízionszorzat segítségével kiküszöbölve:</a:t>
            </a:r>
          </a:p>
          <a:p>
            <a:pPr>
              <a:spcBef>
                <a:spcPts val="80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hidroxóniumionok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koncentrációjára másodfokú egyenletet kapunk.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8A50A83D-ED25-412C-B164-2A9E7466D901}"/>
                  </a:ext>
                </a:extLst>
              </p:cNvPr>
              <p:cNvSpPr/>
              <p:nvPr/>
            </p:nvSpPr>
            <p:spPr>
              <a:xfrm>
                <a:off x="3381466" y="3717134"/>
                <a:ext cx="4757521" cy="527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</m:t>
                              </m:r>
                            </m:sup>
                          </m:sSubSup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8A50A83D-ED25-412C-B164-2A9E7466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466" y="3717134"/>
                <a:ext cx="4757521" cy="527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07372470-A1C1-404E-9D97-063364293566}"/>
                  </a:ext>
                </a:extLst>
              </p:cNvPr>
              <p:cNvSpPr/>
              <p:nvPr/>
            </p:nvSpPr>
            <p:spPr>
              <a:xfrm>
                <a:off x="3547720" y="4700810"/>
                <a:ext cx="4901918" cy="971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</m:t>
                              </m:r>
                            </m:sup>
                          </m:sSubSup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07372470-A1C1-404E-9D97-063364293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720" y="4700810"/>
                <a:ext cx="4901918" cy="971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01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96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oldatok pH-ja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357746"/>
            <a:ext cx="11596254" cy="5264728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másodfokú egyenlet: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azaz behelyettesítve:</a:t>
            </a:r>
          </a:p>
          <a:p>
            <a:pPr>
              <a:spcBef>
                <a:spcPts val="100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gyökök </a:t>
            </a:r>
          </a:p>
          <a:p>
            <a:pPr>
              <a:spcBef>
                <a:spcPts val="30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azaz az oldat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savas!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Hasonló módon el lehet járni a bázisok nagyon híg oldatai esetében.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Felmerülhet a kérdés, hogy hol van az a határ, ahol a víz disszociációja már elhanyagolható az erős sav/bázis koncentrációja mellett?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DA1D55F5-46E9-40C3-945E-BB54660277A2}"/>
                  </a:ext>
                </a:extLst>
              </p:cNvPr>
              <p:cNvSpPr/>
              <p:nvPr/>
            </p:nvSpPr>
            <p:spPr>
              <a:xfrm>
                <a:off x="4115755" y="1334148"/>
                <a:ext cx="6345968" cy="527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8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</m:t>
                              </m:r>
                            </m:sup>
                          </m:sSubSup>
                        </m:e>
                      </m:d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DA1D55F5-46E9-40C3-945E-BB5466027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755" y="1334148"/>
                <a:ext cx="6345968" cy="527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626FEA15-A704-4F7D-9BFB-1AB0C187D1A2}"/>
                  </a:ext>
                </a:extLst>
              </p:cNvPr>
              <p:cNvSpPr/>
              <p:nvPr/>
            </p:nvSpPr>
            <p:spPr>
              <a:xfrm>
                <a:off x="3658555" y="1860621"/>
                <a:ext cx="49479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626FEA15-A704-4F7D-9BFB-1AB0C187D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555" y="1860621"/>
                <a:ext cx="494795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24D6A88-9517-46FB-B940-F3EEB81E4B82}"/>
                  </a:ext>
                </a:extLst>
              </p:cNvPr>
              <p:cNvSpPr txBox="1"/>
              <p:nvPr/>
            </p:nvSpPr>
            <p:spPr>
              <a:xfrm>
                <a:off x="581897" y="2514592"/>
                <a:ext cx="11029814" cy="675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hu-H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hu-HU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hu-HU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−8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+4∙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1,01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2,00249…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24D6A88-9517-46FB-B940-F3EEB81E4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7" y="2514592"/>
                <a:ext cx="11029814" cy="6758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BB545327-AD92-469C-9E75-19983C204B9A}"/>
                  </a:ext>
                </a:extLst>
              </p:cNvPr>
              <p:cNvSpPr txBox="1"/>
              <p:nvPr/>
            </p:nvSpPr>
            <p:spPr>
              <a:xfrm>
                <a:off x="2258292" y="3373573"/>
                <a:ext cx="9202519" cy="606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=1,051249…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𝑣𝑖𝑠𝑧𝑜𝑛𝑡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BB545327-AD92-469C-9E75-19983C204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2" y="3373573"/>
                <a:ext cx="9202519" cy="606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>
                <a:extLst>
                  <a:ext uri="{FF2B5EF4-FFF2-40B4-BE49-F238E27FC236}">
                    <a16:creationId xmlns:a16="http://schemas.microsoft.com/office/drawing/2014/main" id="{4ED6662B-0759-4802-BEA4-2EEA18161AC6}"/>
                  </a:ext>
                </a:extLst>
              </p:cNvPr>
              <p:cNvSpPr/>
              <p:nvPr/>
            </p:nvSpPr>
            <p:spPr>
              <a:xfrm>
                <a:off x="2633235" y="4235423"/>
                <a:ext cx="85850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hu-HU" sz="280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1,051249…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</m:e>
                      </m:d>
                      <m: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6,97829…=6,98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Téglalap 7">
                <a:extLst>
                  <a:ext uri="{FF2B5EF4-FFF2-40B4-BE49-F238E27FC236}">
                    <a16:creationId xmlns:a16="http://schemas.microsoft.com/office/drawing/2014/main" id="{4ED6662B-0759-4802-BEA4-2EEA18161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235" y="4235423"/>
                <a:ext cx="858504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5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oldatok pH-ja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631654"/>
            <a:ext cx="11568545" cy="5117489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Számoljuk ki a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=5·10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- 2·10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mol/dm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között a –log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a másodfokú egyenlet alapján a pH értékeket, és ábrázoljuk őket! </a:t>
            </a:r>
          </a:p>
          <a:p>
            <a:pPr marL="6719888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görbék alapján valahol pH = 6 -6,5 között, már látható az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-rés a kétféle érték alapján.</a:t>
            </a:r>
          </a:p>
          <a:p>
            <a:pPr marL="6719888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táblázatos adatok azt mutat-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ják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c=1·10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mol/dm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alatt jelenik meg különbség:</a:t>
            </a:r>
          </a:p>
          <a:p>
            <a:pPr marL="6719888"/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c=9,0·10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mol/dm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már az eltérés mérhető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= 0,01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!!! Ekkor a víz hozzájárulása már eléri a 10%-ot!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BD1586B-0B51-4FE5-98BB-C0B411E7B464}"/>
              </a:ext>
            </a:extLst>
          </p:cNvPr>
          <p:cNvSpPr txBox="1"/>
          <p:nvPr/>
        </p:nvSpPr>
        <p:spPr>
          <a:xfrm>
            <a:off x="5472541" y="633779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-log </a:t>
            </a:r>
            <a:r>
              <a:rPr lang="hu-HU" dirty="0" err="1"/>
              <a:t>c</a:t>
            </a:r>
            <a:r>
              <a:rPr lang="hu-HU" baseline="-25000" dirty="0" err="1"/>
              <a:t>HCl</a:t>
            </a:r>
            <a:endParaRPr lang="hu-HU" baseline="-250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84FEB36-03B7-46A2-B031-159B828F88B6}"/>
              </a:ext>
            </a:extLst>
          </p:cNvPr>
          <p:cNvSpPr txBox="1"/>
          <p:nvPr/>
        </p:nvSpPr>
        <p:spPr>
          <a:xfrm>
            <a:off x="258461" y="249668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pH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49A3F54-CF15-420D-9CBE-C6944FA455F3}"/>
              </a:ext>
            </a:extLst>
          </p:cNvPr>
          <p:cNvSpPr>
            <a:spLocks noEditPoints="1"/>
          </p:cNvSpPr>
          <p:nvPr/>
        </p:nvSpPr>
        <p:spPr bwMode="auto">
          <a:xfrm>
            <a:off x="1077913" y="2971800"/>
            <a:ext cx="5014913" cy="2779713"/>
          </a:xfrm>
          <a:custGeom>
            <a:avLst/>
            <a:gdLst>
              <a:gd name="T0" fmla="*/ 0 w 3159"/>
              <a:gd name="T1" fmla="*/ 1751 h 1751"/>
              <a:gd name="T2" fmla="*/ 3159 w 3159"/>
              <a:gd name="T3" fmla="*/ 1751 h 1751"/>
              <a:gd name="T4" fmla="*/ 0 w 3159"/>
              <a:gd name="T5" fmla="*/ 1558 h 1751"/>
              <a:gd name="T6" fmla="*/ 3159 w 3159"/>
              <a:gd name="T7" fmla="*/ 1558 h 1751"/>
              <a:gd name="T8" fmla="*/ 0 w 3159"/>
              <a:gd name="T9" fmla="*/ 1358 h 1751"/>
              <a:gd name="T10" fmla="*/ 3159 w 3159"/>
              <a:gd name="T11" fmla="*/ 1358 h 1751"/>
              <a:gd name="T12" fmla="*/ 0 w 3159"/>
              <a:gd name="T13" fmla="*/ 1165 h 1751"/>
              <a:gd name="T14" fmla="*/ 3159 w 3159"/>
              <a:gd name="T15" fmla="*/ 1165 h 1751"/>
              <a:gd name="T16" fmla="*/ 0 w 3159"/>
              <a:gd name="T17" fmla="*/ 972 h 1751"/>
              <a:gd name="T18" fmla="*/ 3159 w 3159"/>
              <a:gd name="T19" fmla="*/ 972 h 1751"/>
              <a:gd name="T20" fmla="*/ 0 w 3159"/>
              <a:gd name="T21" fmla="*/ 779 h 1751"/>
              <a:gd name="T22" fmla="*/ 3159 w 3159"/>
              <a:gd name="T23" fmla="*/ 779 h 1751"/>
              <a:gd name="T24" fmla="*/ 0 w 3159"/>
              <a:gd name="T25" fmla="*/ 579 h 1751"/>
              <a:gd name="T26" fmla="*/ 3159 w 3159"/>
              <a:gd name="T27" fmla="*/ 579 h 1751"/>
              <a:gd name="T28" fmla="*/ 0 w 3159"/>
              <a:gd name="T29" fmla="*/ 386 h 1751"/>
              <a:gd name="T30" fmla="*/ 3159 w 3159"/>
              <a:gd name="T31" fmla="*/ 386 h 1751"/>
              <a:gd name="T32" fmla="*/ 0 w 3159"/>
              <a:gd name="T33" fmla="*/ 193 h 1751"/>
              <a:gd name="T34" fmla="*/ 3159 w 3159"/>
              <a:gd name="T35" fmla="*/ 193 h 1751"/>
              <a:gd name="T36" fmla="*/ 0 w 3159"/>
              <a:gd name="T37" fmla="*/ 0 h 1751"/>
              <a:gd name="T38" fmla="*/ 3159 w 3159"/>
              <a:gd name="T39" fmla="*/ 0 h 1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59" h="1751">
                <a:moveTo>
                  <a:pt x="0" y="1751"/>
                </a:moveTo>
                <a:lnTo>
                  <a:pt x="3159" y="1751"/>
                </a:lnTo>
                <a:moveTo>
                  <a:pt x="0" y="1558"/>
                </a:moveTo>
                <a:lnTo>
                  <a:pt x="3159" y="1558"/>
                </a:lnTo>
                <a:moveTo>
                  <a:pt x="0" y="1358"/>
                </a:moveTo>
                <a:lnTo>
                  <a:pt x="3159" y="1358"/>
                </a:lnTo>
                <a:moveTo>
                  <a:pt x="0" y="1165"/>
                </a:moveTo>
                <a:lnTo>
                  <a:pt x="3159" y="1165"/>
                </a:lnTo>
                <a:moveTo>
                  <a:pt x="0" y="972"/>
                </a:moveTo>
                <a:lnTo>
                  <a:pt x="3159" y="972"/>
                </a:lnTo>
                <a:moveTo>
                  <a:pt x="0" y="779"/>
                </a:moveTo>
                <a:lnTo>
                  <a:pt x="3159" y="779"/>
                </a:lnTo>
                <a:moveTo>
                  <a:pt x="0" y="579"/>
                </a:moveTo>
                <a:lnTo>
                  <a:pt x="3159" y="579"/>
                </a:lnTo>
                <a:moveTo>
                  <a:pt x="0" y="386"/>
                </a:moveTo>
                <a:lnTo>
                  <a:pt x="3159" y="386"/>
                </a:lnTo>
                <a:moveTo>
                  <a:pt x="0" y="193"/>
                </a:moveTo>
                <a:lnTo>
                  <a:pt x="3159" y="193"/>
                </a:lnTo>
                <a:moveTo>
                  <a:pt x="0" y="0"/>
                </a:moveTo>
                <a:lnTo>
                  <a:pt x="3159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7CDFF486-1C6D-412D-9563-6BE976568220}"/>
              </a:ext>
            </a:extLst>
          </p:cNvPr>
          <p:cNvSpPr>
            <a:spLocks noEditPoints="1"/>
          </p:cNvSpPr>
          <p:nvPr/>
        </p:nvSpPr>
        <p:spPr bwMode="auto">
          <a:xfrm>
            <a:off x="1574800" y="2971800"/>
            <a:ext cx="4518025" cy="3086100"/>
          </a:xfrm>
          <a:custGeom>
            <a:avLst/>
            <a:gdLst>
              <a:gd name="T0" fmla="*/ 0 w 2846"/>
              <a:gd name="T1" fmla="*/ 0 h 1944"/>
              <a:gd name="T2" fmla="*/ 0 w 2846"/>
              <a:gd name="T3" fmla="*/ 1944 h 1944"/>
              <a:gd name="T4" fmla="*/ 312 w 2846"/>
              <a:gd name="T5" fmla="*/ 0 h 1944"/>
              <a:gd name="T6" fmla="*/ 312 w 2846"/>
              <a:gd name="T7" fmla="*/ 1944 h 1944"/>
              <a:gd name="T8" fmla="*/ 633 w 2846"/>
              <a:gd name="T9" fmla="*/ 0 h 1944"/>
              <a:gd name="T10" fmla="*/ 633 w 2846"/>
              <a:gd name="T11" fmla="*/ 1944 h 1944"/>
              <a:gd name="T12" fmla="*/ 946 w 2846"/>
              <a:gd name="T13" fmla="*/ 0 h 1944"/>
              <a:gd name="T14" fmla="*/ 946 w 2846"/>
              <a:gd name="T15" fmla="*/ 1944 h 1944"/>
              <a:gd name="T16" fmla="*/ 1266 w 2846"/>
              <a:gd name="T17" fmla="*/ 0 h 1944"/>
              <a:gd name="T18" fmla="*/ 1266 w 2846"/>
              <a:gd name="T19" fmla="*/ 1944 h 1944"/>
              <a:gd name="T20" fmla="*/ 1579 w 2846"/>
              <a:gd name="T21" fmla="*/ 0 h 1944"/>
              <a:gd name="T22" fmla="*/ 1579 w 2846"/>
              <a:gd name="T23" fmla="*/ 1944 h 1944"/>
              <a:gd name="T24" fmla="*/ 1900 w 2846"/>
              <a:gd name="T25" fmla="*/ 0 h 1944"/>
              <a:gd name="T26" fmla="*/ 1900 w 2846"/>
              <a:gd name="T27" fmla="*/ 1944 h 1944"/>
              <a:gd name="T28" fmla="*/ 2213 w 2846"/>
              <a:gd name="T29" fmla="*/ 0 h 1944"/>
              <a:gd name="T30" fmla="*/ 2213 w 2846"/>
              <a:gd name="T31" fmla="*/ 1944 h 1944"/>
              <a:gd name="T32" fmla="*/ 2525 w 2846"/>
              <a:gd name="T33" fmla="*/ 0 h 1944"/>
              <a:gd name="T34" fmla="*/ 2525 w 2846"/>
              <a:gd name="T35" fmla="*/ 1944 h 1944"/>
              <a:gd name="T36" fmla="*/ 2846 w 2846"/>
              <a:gd name="T37" fmla="*/ 0 h 1944"/>
              <a:gd name="T38" fmla="*/ 2846 w 2846"/>
              <a:gd name="T39" fmla="*/ 1944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46" h="1944">
                <a:moveTo>
                  <a:pt x="0" y="0"/>
                </a:moveTo>
                <a:lnTo>
                  <a:pt x="0" y="1944"/>
                </a:lnTo>
                <a:moveTo>
                  <a:pt x="312" y="0"/>
                </a:moveTo>
                <a:lnTo>
                  <a:pt x="312" y="1944"/>
                </a:lnTo>
                <a:moveTo>
                  <a:pt x="633" y="0"/>
                </a:moveTo>
                <a:lnTo>
                  <a:pt x="633" y="1944"/>
                </a:lnTo>
                <a:moveTo>
                  <a:pt x="946" y="0"/>
                </a:moveTo>
                <a:lnTo>
                  <a:pt x="946" y="1944"/>
                </a:lnTo>
                <a:moveTo>
                  <a:pt x="1266" y="0"/>
                </a:moveTo>
                <a:lnTo>
                  <a:pt x="1266" y="1944"/>
                </a:lnTo>
                <a:moveTo>
                  <a:pt x="1579" y="0"/>
                </a:moveTo>
                <a:lnTo>
                  <a:pt x="1579" y="1944"/>
                </a:lnTo>
                <a:moveTo>
                  <a:pt x="1900" y="0"/>
                </a:moveTo>
                <a:lnTo>
                  <a:pt x="1900" y="1944"/>
                </a:lnTo>
                <a:moveTo>
                  <a:pt x="2213" y="0"/>
                </a:moveTo>
                <a:lnTo>
                  <a:pt x="2213" y="1944"/>
                </a:lnTo>
                <a:moveTo>
                  <a:pt x="2525" y="0"/>
                </a:moveTo>
                <a:lnTo>
                  <a:pt x="2525" y="1944"/>
                </a:lnTo>
                <a:moveTo>
                  <a:pt x="2846" y="0"/>
                </a:moveTo>
                <a:lnTo>
                  <a:pt x="2846" y="1944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3B6CAC26-C5CB-4EEF-9C4D-22A5EC6B8F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2825" y="2971800"/>
            <a:ext cx="0" cy="308610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681EF89D-654D-4524-9DDC-F075DA36F5DA}"/>
              </a:ext>
            </a:extLst>
          </p:cNvPr>
          <p:cNvSpPr>
            <a:spLocks noEditPoints="1"/>
          </p:cNvSpPr>
          <p:nvPr/>
        </p:nvSpPr>
        <p:spPr bwMode="auto">
          <a:xfrm>
            <a:off x="6092825" y="3062288"/>
            <a:ext cx="50800" cy="2995613"/>
          </a:xfrm>
          <a:custGeom>
            <a:avLst/>
            <a:gdLst>
              <a:gd name="T0" fmla="*/ 0 w 32"/>
              <a:gd name="T1" fmla="*/ 1887 h 1887"/>
              <a:gd name="T2" fmla="*/ 32 w 32"/>
              <a:gd name="T3" fmla="*/ 1887 h 1887"/>
              <a:gd name="T4" fmla="*/ 0 w 32"/>
              <a:gd name="T5" fmla="*/ 1574 h 1887"/>
              <a:gd name="T6" fmla="*/ 32 w 32"/>
              <a:gd name="T7" fmla="*/ 1574 h 1887"/>
              <a:gd name="T8" fmla="*/ 0 w 32"/>
              <a:gd name="T9" fmla="*/ 1261 h 1887"/>
              <a:gd name="T10" fmla="*/ 32 w 32"/>
              <a:gd name="T11" fmla="*/ 1261 h 1887"/>
              <a:gd name="T12" fmla="*/ 0 w 32"/>
              <a:gd name="T13" fmla="*/ 947 h 1887"/>
              <a:gd name="T14" fmla="*/ 32 w 32"/>
              <a:gd name="T15" fmla="*/ 947 h 1887"/>
              <a:gd name="T16" fmla="*/ 0 w 32"/>
              <a:gd name="T17" fmla="*/ 634 h 1887"/>
              <a:gd name="T18" fmla="*/ 32 w 32"/>
              <a:gd name="T19" fmla="*/ 634 h 1887"/>
              <a:gd name="T20" fmla="*/ 0 w 32"/>
              <a:gd name="T21" fmla="*/ 321 h 1887"/>
              <a:gd name="T22" fmla="*/ 32 w 32"/>
              <a:gd name="T23" fmla="*/ 321 h 1887"/>
              <a:gd name="T24" fmla="*/ 0 w 32"/>
              <a:gd name="T25" fmla="*/ 0 h 1887"/>
              <a:gd name="T26" fmla="*/ 32 w 32"/>
              <a:gd name="T27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" h="1887">
                <a:moveTo>
                  <a:pt x="0" y="1887"/>
                </a:moveTo>
                <a:lnTo>
                  <a:pt x="32" y="1887"/>
                </a:lnTo>
                <a:moveTo>
                  <a:pt x="0" y="1574"/>
                </a:moveTo>
                <a:lnTo>
                  <a:pt x="32" y="1574"/>
                </a:lnTo>
                <a:moveTo>
                  <a:pt x="0" y="1261"/>
                </a:moveTo>
                <a:lnTo>
                  <a:pt x="32" y="1261"/>
                </a:lnTo>
                <a:moveTo>
                  <a:pt x="0" y="947"/>
                </a:moveTo>
                <a:lnTo>
                  <a:pt x="32" y="947"/>
                </a:lnTo>
                <a:moveTo>
                  <a:pt x="0" y="634"/>
                </a:moveTo>
                <a:lnTo>
                  <a:pt x="32" y="634"/>
                </a:lnTo>
                <a:moveTo>
                  <a:pt x="0" y="321"/>
                </a:moveTo>
                <a:lnTo>
                  <a:pt x="32" y="321"/>
                </a:lnTo>
                <a:moveTo>
                  <a:pt x="0" y="0"/>
                </a:moveTo>
                <a:lnTo>
                  <a:pt x="32" y="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D3A5E8F1-FC0D-45CD-AE8A-706B6C7B33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7913" y="2971800"/>
            <a:ext cx="0" cy="308610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5D758A98-C75D-4CB5-9B4E-3B8817D7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7913" y="6057900"/>
            <a:ext cx="5014913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04875E5C-99BF-4CF6-BE0E-BCE65B1B86E2}"/>
              </a:ext>
            </a:extLst>
          </p:cNvPr>
          <p:cNvSpPr>
            <a:spLocks/>
          </p:cNvSpPr>
          <p:nvPr/>
        </p:nvSpPr>
        <p:spPr bwMode="auto">
          <a:xfrm>
            <a:off x="1376363" y="4202113"/>
            <a:ext cx="4418013" cy="1671638"/>
          </a:xfrm>
          <a:custGeom>
            <a:avLst/>
            <a:gdLst>
              <a:gd name="T0" fmla="*/ 0 w 2783"/>
              <a:gd name="T1" fmla="*/ 1053 h 1053"/>
              <a:gd name="T2" fmla="*/ 252 w 2783"/>
              <a:gd name="T3" fmla="*/ 897 h 1053"/>
              <a:gd name="T4" fmla="*/ 504 w 2783"/>
              <a:gd name="T5" fmla="*/ 742 h 1053"/>
              <a:gd name="T6" fmla="*/ 756 w 2783"/>
              <a:gd name="T7" fmla="*/ 587 h 1053"/>
              <a:gd name="T8" fmla="*/ 1008 w 2783"/>
              <a:gd name="T9" fmla="*/ 432 h 1053"/>
              <a:gd name="T10" fmla="*/ 1266 w 2783"/>
              <a:gd name="T11" fmla="*/ 279 h 1053"/>
              <a:gd name="T12" fmla="*/ 1518 w 2783"/>
              <a:gd name="T13" fmla="*/ 149 h 1053"/>
              <a:gd name="T14" fmla="*/ 1769 w 2783"/>
              <a:gd name="T15" fmla="*/ 65 h 1053"/>
              <a:gd name="T16" fmla="*/ 2021 w 2783"/>
              <a:gd name="T17" fmla="*/ 26 h 1053"/>
              <a:gd name="T18" fmla="*/ 2273 w 2783"/>
              <a:gd name="T19" fmla="*/ 10 h 1053"/>
              <a:gd name="T20" fmla="*/ 2525 w 2783"/>
              <a:gd name="T21" fmla="*/ 3 h 1053"/>
              <a:gd name="T22" fmla="*/ 2783 w 2783"/>
              <a:gd name="T23" fmla="*/ 0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83" h="1053">
                <a:moveTo>
                  <a:pt x="0" y="1053"/>
                </a:moveTo>
                <a:cubicBezTo>
                  <a:pt x="84" y="1001"/>
                  <a:pt x="168" y="949"/>
                  <a:pt x="252" y="897"/>
                </a:cubicBezTo>
                <a:cubicBezTo>
                  <a:pt x="336" y="846"/>
                  <a:pt x="420" y="794"/>
                  <a:pt x="504" y="742"/>
                </a:cubicBezTo>
                <a:cubicBezTo>
                  <a:pt x="588" y="690"/>
                  <a:pt x="672" y="638"/>
                  <a:pt x="756" y="587"/>
                </a:cubicBezTo>
                <a:cubicBezTo>
                  <a:pt x="840" y="535"/>
                  <a:pt x="922" y="484"/>
                  <a:pt x="1008" y="432"/>
                </a:cubicBezTo>
                <a:cubicBezTo>
                  <a:pt x="1093" y="381"/>
                  <a:pt x="1181" y="326"/>
                  <a:pt x="1266" y="279"/>
                </a:cubicBezTo>
                <a:cubicBezTo>
                  <a:pt x="1351" y="231"/>
                  <a:pt x="1434" y="184"/>
                  <a:pt x="1518" y="149"/>
                </a:cubicBezTo>
                <a:cubicBezTo>
                  <a:pt x="1601" y="113"/>
                  <a:pt x="1686" y="86"/>
                  <a:pt x="1769" y="65"/>
                </a:cubicBezTo>
                <a:cubicBezTo>
                  <a:pt x="1853" y="45"/>
                  <a:pt x="1937" y="35"/>
                  <a:pt x="2021" y="26"/>
                </a:cubicBezTo>
                <a:cubicBezTo>
                  <a:pt x="2105" y="17"/>
                  <a:pt x="2189" y="14"/>
                  <a:pt x="2273" y="10"/>
                </a:cubicBezTo>
                <a:cubicBezTo>
                  <a:pt x="2357" y="6"/>
                  <a:pt x="2439" y="5"/>
                  <a:pt x="2525" y="3"/>
                </a:cubicBezTo>
                <a:cubicBezTo>
                  <a:pt x="2610" y="2"/>
                  <a:pt x="2697" y="1"/>
                  <a:pt x="2783" y="0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9495D12E-1A89-47E9-8EBA-98AEE63D1EEF}"/>
              </a:ext>
            </a:extLst>
          </p:cNvPr>
          <p:cNvSpPr>
            <a:spLocks noEditPoints="1"/>
          </p:cNvSpPr>
          <p:nvPr/>
        </p:nvSpPr>
        <p:spPr bwMode="auto">
          <a:xfrm>
            <a:off x="1362075" y="3143250"/>
            <a:ext cx="4446588" cy="2744788"/>
          </a:xfrm>
          <a:custGeom>
            <a:avLst/>
            <a:gdLst>
              <a:gd name="T0" fmla="*/ 223 w 5589"/>
              <a:gd name="T1" fmla="*/ 3301 h 3445"/>
              <a:gd name="T2" fmla="*/ 5 w 5589"/>
              <a:gd name="T3" fmla="*/ 3435 h 3445"/>
              <a:gd name="T4" fmla="*/ 501 w 5589"/>
              <a:gd name="T5" fmla="*/ 3112 h 3445"/>
              <a:gd name="T6" fmla="*/ 327 w 5589"/>
              <a:gd name="T7" fmla="*/ 3256 h 3445"/>
              <a:gd name="T8" fmla="*/ 610 w 5589"/>
              <a:gd name="T9" fmla="*/ 3045 h 3445"/>
              <a:gd name="T10" fmla="*/ 818 w 5589"/>
              <a:gd name="T11" fmla="*/ 2955 h 3445"/>
              <a:gd name="T12" fmla="*/ 610 w 5589"/>
              <a:gd name="T13" fmla="*/ 3045 h 3445"/>
              <a:gd name="T14" fmla="*/ 1101 w 5589"/>
              <a:gd name="T15" fmla="*/ 2744 h 3445"/>
              <a:gd name="T16" fmla="*/ 1032 w 5589"/>
              <a:gd name="T17" fmla="*/ 2824 h 3445"/>
              <a:gd name="T18" fmla="*/ 910 w 5589"/>
              <a:gd name="T19" fmla="*/ 2861 h 3445"/>
              <a:gd name="T20" fmla="*/ 1423 w 5589"/>
              <a:gd name="T21" fmla="*/ 2565 h 3445"/>
              <a:gd name="T22" fmla="*/ 1205 w 5589"/>
              <a:gd name="T23" fmla="*/ 2699 h 3445"/>
              <a:gd name="T24" fmla="*/ 1518 w 5589"/>
              <a:gd name="T25" fmla="*/ 2488 h 3445"/>
              <a:gd name="T26" fmla="*/ 1718 w 5589"/>
              <a:gd name="T27" fmla="*/ 2403 h 3445"/>
              <a:gd name="T28" fmla="*/ 1505 w 5589"/>
              <a:gd name="T29" fmla="*/ 2515 h 3445"/>
              <a:gd name="T30" fmla="*/ 2001 w 5589"/>
              <a:gd name="T31" fmla="*/ 2191 h 3445"/>
              <a:gd name="T32" fmla="*/ 1827 w 5589"/>
              <a:gd name="T33" fmla="*/ 2336 h 3445"/>
              <a:gd name="T34" fmla="*/ 2110 w 5589"/>
              <a:gd name="T35" fmla="*/ 2124 h 3445"/>
              <a:gd name="T36" fmla="*/ 2323 w 5589"/>
              <a:gd name="T37" fmla="*/ 2013 h 3445"/>
              <a:gd name="T38" fmla="*/ 2127 w 5589"/>
              <a:gd name="T39" fmla="*/ 2152 h 3445"/>
              <a:gd name="T40" fmla="*/ 2410 w 5589"/>
              <a:gd name="T41" fmla="*/ 1940 h 3445"/>
              <a:gd name="T42" fmla="*/ 2623 w 5589"/>
              <a:gd name="T43" fmla="*/ 1828 h 3445"/>
              <a:gd name="T44" fmla="*/ 2427 w 5589"/>
              <a:gd name="T45" fmla="*/ 1968 h 3445"/>
              <a:gd name="T46" fmla="*/ 2710 w 5589"/>
              <a:gd name="T47" fmla="*/ 1756 h 3445"/>
              <a:gd name="T48" fmla="*/ 2923 w 5589"/>
              <a:gd name="T49" fmla="*/ 1644 h 3445"/>
              <a:gd name="T50" fmla="*/ 2727 w 5589"/>
              <a:gd name="T51" fmla="*/ 1783 h 3445"/>
              <a:gd name="T52" fmla="*/ 3010 w 5589"/>
              <a:gd name="T53" fmla="*/ 1572 h 3445"/>
              <a:gd name="T54" fmla="*/ 3223 w 5589"/>
              <a:gd name="T55" fmla="*/ 1460 h 3445"/>
              <a:gd name="T56" fmla="*/ 3027 w 5589"/>
              <a:gd name="T57" fmla="*/ 1599 h 3445"/>
              <a:gd name="T58" fmla="*/ 3310 w 5589"/>
              <a:gd name="T59" fmla="*/ 1388 h 3445"/>
              <a:gd name="T60" fmla="*/ 3518 w 5589"/>
              <a:gd name="T61" fmla="*/ 1298 h 3445"/>
              <a:gd name="T62" fmla="*/ 3310 w 5589"/>
              <a:gd name="T63" fmla="*/ 1388 h 3445"/>
              <a:gd name="T64" fmla="*/ 3823 w 5589"/>
              <a:gd name="T65" fmla="*/ 1092 h 3445"/>
              <a:gd name="T66" fmla="*/ 3605 w 5589"/>
              <a:gd name="T67" fmla="*/ 1226 h 3445"/>
              <a:gd name="T68" fmla="*/ 4042 w 5589"/>
              <a:gd name="T69" fmla="*/ 939 h 3445"/>
              <a:gd name="T70" fmla="*/ 4118 w 5589"/>
              <a:gd name="T71" fmla="*/ 930 h 3445"/>
              <a:gd name="T72" fmla="*/ 3905 w 5589"/>
              <a:gd name="T73" fmla="*/ 1042 h 3445"/>
              <a:gd name="T74" fmla="*/ 4401 w 5589"/>
              <a:gd name="T75" fmla="*/ 718 h 3445"/>
              <a:gd name="T76" fmla="*/ 4227 w 5589"/>
              <a:gd name="T77" fmla="*/ 863 h 3445"/>
              <a:gd name="T78" fmla="*/ 4510 w 5589"/>
              <a:gd name="T79" fmla="*/ 651 h 3445"/>
              <a:gd name="T80" fmla="*/ 4723 w 5589"/>
              <a:gd name="T81" fmla="*/ 539 h 3445"/>
              <a:gd name="T82" fmla="*/ 4527 w 5589"/>
              <a:gd name="T83" fmla="*/ 678 h 3445"/>
              <a:gd name="T84" fmla="*/ 4810 w 5589"/>
              <a:gd name="T85" fmla="*/ 467 h 3445"/>
              <a:gd name="T86" fmla="*/ 5018 w 5589"/>
              <a:gd name="T87" fmla="*/ 377 h 3445"/>
              <a:gd name="T88" fmla="*/ 4810 w 5589"/>
              <a:gd name="T89" fmla="*/ 467 h 3445"/>
              <a:gd name="T90" fmla="*/ 5323 w 5589"/>
              <a:gd name="T91" fmla="*/ 171 h 3445"/>
              <a:gd name="T92" fmla="*/ 5105 w 5589"/>
              <a:gd name="T93" fmla="*/ 305 h 3445"/>
              <a:gd name="T94" fmla="*/ 5562 w 5589"/>
              <a:gd name="T95" fmla="*/ 5 h 3445"/>
              <a:gd name="T96" fmla="*/ 5427 w 5589"/>
              <a:gd name="T97" fmla="*/ 126 h 3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589" h="3445">
                <a:moveTo>
                  <a:pt x="10" y="3413"/>
                </a:moveTo>
                <a:lnTo>
                  <a:pt x="201" y="3296"/>
                </a:lnTo>
                <a:cubicBezTo>
                  <a:pt x="209" y="3291"/>
                  <a:pt x="219" y="3294"/>
                  <a:pt x="223" y="3301"/>
                </a:cubicBezTo>
                <a:cubicBezTo>
                  <a:pt x="228" y="3309"/>
                  <a:pt x="225" y="3319"/>
                  <a:pt x="218" y="3323"/>
                </a:cubicBezTo>
                <a:lnTo>
                  <a:pt x="27" y="3440"/>
                </a:lnTo>
                <a:cubicBezTo>
                  <a:pt x="19" y="3445"/>
                  <a:pt x="9" y="3442"/>
                  <a:pt x="5" y="3435"/>
                </a:cubicBezTo>
                <a:cubicBezTo>
                  <a:pt x="0" y="3427"/>
                  <a:pt x="3" y="3417"/>
                  <a:pt x="10" y="3413"/>
                </a:cubicBezTo>
                <a:close/>
                <a:moveTo>
                  <a:pt x="310" y="3229"/>
                </a:moveTo>
                <a:lnTo>
                  <a:pt x="501" y="3112"/>
                </a:lnTo>
                <a:cubicBezTo>
                  <a:pt x="509" y="3107"/>
                  <a:pt x="519" y="3110"/>
                  <a:pt x="523" y="3117"/>
                </a:cubicBezTo>
                <a:cubicBezTo>
                  <a:pt x="528" y="3125"/>
                  <a:pt x="526" y="3135"/>
                  <a:pt x="518" y="3139"/>
                </a:cubicBezTo>
                <a:lnTo>
                  <a:pt x="327" y="3256"/>
                </a:lnTo>
                <a:cubicBezTo>
                  <a:pt x="319" y="3261"/>
                  <a:pt x="310" y="3259"/>
                  <a:pt x="305" y="3251"/>
                </a:cubicBezTo>
                <a:cubicBezTo>
                  <a:pt x="300" y="3243"/>
                  <a:pt x="303" y="3234"/>
                  <a:pt x="310" y="3229"/>
                </a:cubicBezTo>
                <a:close/>
                <a:moveTo>
                  <a:pt x="610" y="3045"/>
                </a:moveTo>
                <a:lnTo>
                  <a:pt x="801" y="2928"/>
                </a:lnTo>
                <a:cubicBezTo>
                  <a:pt x="809" y="2923"/>
                  <a:pt x="819" y="2926"/>
                  <a:pt x="823" y="2933"/>
                </a:cubicBezTo>
                <a:cubicBezTo>
                  <a:pt x="828" y="2941"/>
                  <a:pt x="826" y="2951"/>
                  <a:pt x="818" y="2955"/>
                </a:cubicBezTo>
                <a:lnTo>
                  <a:pt x="627" y="3072"/>
                </a:lnTo>
                <a:cubicBezTo>
                  <a:pt x="620" y="3077"/>
                  <a:pt x="610" y="3075"/>
                  <a:pt x="605" y="3067"/>
                </a:cubicBezTo>
                <a:cubicBezTo>
                  <a:pt x="601" y="3060"/>
                  <a:pt x="603" y="3050"/>
                  <a:pt x="610" y="3045"/>
                </a:cubicBezTo>
                <a:close/>
                <a:moveTo>
                  <a:pt x="910" y="2861"/>
                </a:moveTo>
                <a:lnTo>
                  <a:pt x="1015" y="2797"/>
                </a:lnTo>
                <a:lnTo>
                  <a:pt x="1101" y="2744"/>
                </a:lnTo>
                <a:cubicBezTo>
                  <a:pt x="1109" y="2739"/>
                  <a:pt x="1119" y="2742"/>
                  <a:pt x="1123" y="2749"/>
                </a:cubicBezTo>
                <a:cubicBezTo>
                  <a:pt x="1128" y="2757"/>
                  <a:pt x="1126" y="2766"/>
                  <a:pt x="1118" y="2771"/>
                </a:cubicBezTo>
                <a:lnTo>
                  <a:pt x="1032" y="2824"/>
                </a:lnTo>
                <a:lnTo>
                  <a:pt x="927" y="2888"/>
                </a:lnTo>
                <a:cubicBezTo>
                  <a:pt x="920" y="2893"/>
                  <a:pt x="910" y="2891"/>
                  <a:pt x="905" y="2883"/>
                </a:cubicBezTo>
                <a:cubicBezTo>
                  <a:pt x="901" y="2876"/>
                  <a:pt x="903" y="2866"/>
                  <a:pt x="910" y="2861"/>
                </a:cubicBezTo>
                <a:close/>
                <a:moveTo>
                  <a:pt x="1210" y="2677"/>
                </a:moveTo>
                <a:lnTo>
                  <a:pt x="1401" y="2560"/>
                </a:lnTo>
                <a:cubicBezTo>
                  <a:pt x="1409" y="2555"/>
                  <a:pt x="1419" y="2557"/>
                  <a:pt x="1423" y="2565"/>
                </a:cubicBezTo>
                <a:cubicBezTo>
                  <a:pt x="1428" y="2572"/>
                  <a:pt x="1426" y="2582"/>
                  <a:pt x="1418" y="2587"/>
                </a:cubicBezTo>
                <a:lnTo>
                  <a:pt x="1227" y="2704"/>
                </a:lnTo>
                <a:cubicBezTo>
                  <a:pt x="1220" y="2709"/>
                  <a:pt x="1210" y="2706"/>
                  <a:pt x="1205" y="2699"/>
                </a:cubicBezTo>
                <a:cubicBezTo>
                  <a:pt x="1201" y="2691"/>
                  <a:pt x="1203" y="2681"/>
                  <a:pt x="1210" y="2677"/>
                </a:cubicBezTo>
                <a:close/>
                <a:moveTo>
                  <a:pt x="1510" y="2493"/>
                </a:moveTo>
                <a:lnTo>
                  <a:pt x="1518" y="2488"/>
                </a:lnTo>
                <a:lnTo>
                  <a:pt x="1701" y="2376"/>
                </a:lnTo>
                <a:cubicBezTo>
                  <a:pt x="1709" y="2371"/>
                  <a:pt x="1719" y="2373"/>
                  <a:pt x="1723" y="2381"/>
                </a:cubicBezTo>
                <a:cubicBezTo>
                  <a:pt x="1728" y="2388"/>
                  <a:pt x="1726" y="2398"/>
                  <a:pt x="1718" y="2403"/>
                </a:cubicBezTo>
                <a:lnTo>
                  <a:pt x="1535" y="2515"/>
                </a:lnTo>
                <a:lnTo>
                  <a:pt x="1527" y="2520"/>
                </a:lnTo>
                <a:cubicBezTo>
                  <a:pt x="1520" y="2524"/>
                  <a:pt x="1510" y="2522"/>
                  <a:pt x="1505" y="2515"/>
                </a:cubicBezTo>
                <a:cubicBezTo>
                  <a:pt x="1500" y="2507"/>
                  <a:pt x="1503" y="2497"/>
                  <a:pt x="1510" y="2493"/>
                </a:cubicBezTo>
                <a:close/>
                <a:moveTo>
                  <a:pt x="1811" y="2309"/>
                </a:moveTo>
                <a:lnTo>
                  <a:pt x="2001" y="2191"/>
                </a:lnTo>
                <a:cubicBezTo>
                  <a:pt x="2009" y="2187"/>
                  <a:pt x="2019" y="2189"/>
                  <a:pt x="2023" y="2197"/>
                </a:cubicBezTo>
                <a:cubicBezTo>
                  <a:pt x="2028" y="2204"/>
                  <a:pt x="2026" y="2214"/>
                  <a:pt x="2018" y="2219"/>
                </a:cubicBezTo>
                <a:lnTo>
                  <a:pt x="1827" y="2336"/>
                </a:lnTo>
                <a:cubicBezTo>
                  <a:pt x="1820" y="2341"/>
                  <a:pt x="1810" y="2338"/>
                  <a:pt x="1805" y="2331"/>
                </a:cubicBezTo>
                <a:cubicBezTo>
                  <a:pt x="1801" y="2323"/>
                  <a:pt x="1803" y="2313"/>
                  <a:pt x="1811" y="2309"/>
                </a:cubicBezTo>
                <a:close/>
                <a:moveTo>
                  <a:pt x="2110" y="2124"/>
                </a:moveTo>
                <a:lnTo>
                  <a:pt x="2278" y="2022"/>
                </a:lnTo>
                <a:lnTo>
                  <a:pt x="2301" y="2007"/>
                </a:lnTo>
                <a:cubicBezTo>
                  <a:pt x="2309" y="2003"/>
                  <a:pt x="2319" y="2005"/>
                  <a:pt x="2323" y="2013"/>
                </a:cubicBezTo>
                <a:cubicBezTo>
                  <a:pt x="2328" y="2020"/>
                  <a:pt x="2326" y="2030"/>
                  <a:pt x="2318" y="2035"/>
                </a:cubicBezTo>
                <a:lnTo>
                  <a:pt x="2295" y="2049"/>
                </a:lnTo>
                <a:lnTo>
                  <a:pt x="2127" y="2152"/>
                </a:lnTo>
                <a:cubicBezTo>
                  <a:pt x="2120" y="2156"/>
                  <a:pt x="2110" y="2154"/>
                  <a:pt x="2105" y="2146"/>
                </a:cubicBezTo>
                <a:cubicBezTo>
                  <a:pt x="2101" y="2139"/>
                  <a:pt x="2103" y="2129"/>
                  <a:pt x="2110" y="2124"/>
                </a:cubicBezTo>
                <a:close/>
                <a:moveTo>
                  <a:pt x="2410" y="1940"/>
                </a:moveTo>
                <a:lnTo>
                  <a:pt x="2535" y="1864"/>
                </a:lnTo>
                <a:lnTo>
                  <a:pt x="2601" y="1823"/>
                </a:lnTo>
                <a:cubicBezTo>
                  <a:pt x="2609" y="1818"/>
                  <a:pt x="2619" y="1821"/>
                  <a:pt x="2623" y="1828"/>
                </a:cubicBezTo>
                <a:cubicBezTo>
                  <a:pt x="2628" y="1836"/>
                  <a:pt x="2626" y="1846"/>
                  <a:pt x="2618" y="1850"/>
                </a:cubicBezTo>
                <a:lnTo>
                  <a:pt x="2552" y="1891"/>
                </a:lnTo>
                <a:lnTo>
                  <a:pt x="2427" y="1968"/>
                </a:lnTo>
                <a:cubicBezTo>
                  <a:pt x="2420" y="1972"/>
                  <a:pt x="2410" y="1970"/>
                  <a:pt x="2405" y="1962"/>
                </a:cubicBezTo>
                <a:cubicBezTo>
                  <a:pt x="2401" y="1955"/>
                  <a:pt x="2403" y="1945"/>
                  <a:pt x="2410" y="1940"/>
                </a:cubicBezTo>
                <a:close/>
                <a:moveTo>
                  <a:pt x="2710" y="1756"/>
                </a:moveTo>
                <a:lnTo>
                  <a:pt x="2787" y="1709"/>
                </a:lnTo>
                <a:lnTo>
                  <a:pt x="2901" y="1639"/>
                </a:lnTo>
                <a:cubicBezTo>
                  <a:pt x="2909" y="1634"/>
                  <a:pt x="2919" y="1637"/>
                  <a:pt x="2923" y="1644"/>
                </a:cubicBezTo>
                <a:cubicBezTo>
                  <a:pt x="2928" y="1652"/>
                  <a:pt x="2925" y="1661"/>
                  <a:pt x="2918" y="1666"/>
                </a:cubicBezTo>
                <a:lnTo>
                  <a:pt x="2804" y="1736"/>
                </a:lnTo>
                <a:lnTo>
                  <a:pt x="2727" y="1783"/>
                </a:lnTo>
                <a:cubicBezTo>
                  <a:pt x="2720" y="1788"/>
                  <a:pt x="2710" y="1786"/>
                  <a:pt x="2705" y="1778"/>
                </a:cubicBezTo>
                <a:cubicBezTo>
                  <a:pt x="2700" y="1771"/>
                  <a:pt x="2703" y="1761"/>
                  <a:pt x="2710" y="1756"/>
                </a:cubicBezTo>
                <a:close/>
                <a:moveTo>
                  <a:pt x="3010" y="1572"/>
                </a:moveTo>
                <a:lnTo>
                  <a:pt x="3038" y="1555"/>
                </a:lnTo>
                <a:lnTo>
                  <a:pt x="3201" y="1455"/>
                </a:lnTo>
                <a:cubicBezTo>
                  <a:pt x="3209" y="1450"/>
                  <a:pt x="3219" y="1452"/>
                  <a:pt x="3223" y="1460"/>
                </a:cubicBezTo>
                <a:cubicBezTo>
                  <a:pt x="3228" y="1468"/>
                  <a:pt x="3226" y="1477"/>
                  <a:pt x="3218" y="1482"/>
                </a:cubicBezTo>
                <a:lnTo>
                  <a:pt x="3055" y="1582"/>
                </a:lnTo>
                <a:lnTo>
                  <a:pt x="3027" y="1599"/>
                </a:lnTo>
                <a:cubicBezTo>
                  <a:pt x="3020" y="1604"/>
                  <a:pt x="3010" y="1601"/>
                  <a:pt x="3005" y="1594"/>
                </a:cubicBezTo>
                <a:cubicBezTo>
                  <a:pt x="3000" y="1586"/>
                  <a:pt x="3003" y="1576"/>
                  <a:pt x="3010" y="1572"/>
                </a:cubicBezTo>
                <a:close/>
                <a:moveTo>
                  <a:pt x="3310" y="1388"/>
                </a:moveTo>
                <a:lnTo>
                  <a:pt x="3501" y="1271"/>
                </a:lnTo>
                <a:cubicBezTo>
                  <a:pt x="3509" y="1266"/>
                  <a:pt x="3519" y="1268"/>
                  <a:pt x="3523" y="1276"/>
                </a:cubicBezTo>
                <a:cubicBezTo>
                  <a:pt x="3528" y="1283"/>
                  <a:pt x="3526" y="1293"/>
                  <a:pt x="3518" y="1298"/>
                </a:cubicBezTo>
                <a:lnTo>
                  <a:pt x="3327" y="1415"/>
                </a:lnTo>
                <a:cubicBezTo>
                  <a:pt x="3320" y="1420"/>
                  <a:pt x="3310" y="1417"/>
                  <a:pt x="3305" y="1410"/>
                </a:cubicBezTo>
                <a:cubicBezTo>
                  <a:pt x="3300" y="1402"/>
                  <a:pt x="3303" y="1392"/>
                  <a:pt x="3310" y="1388"/>
                </a:cubicBezTo>
                <a:close/>
                <a:moveTo>
                  <a:pt x="3610" y="1204"/>
                </a:moveTo>
                <a:lnTo>
                  <a:pt x="3801" y="1087"/>
                </a:lnTo>
                <a:cubicBezTo>
                  <a:pt x="3809" y="1082"/>
                  <a:pt x="3819" y="1084"/>
                  <a:pt x="3823" y="1092"/>
                </a:cubicBezTo>
                <a:cubicBezTo>
                  <a:pt x="3828" y="1099"/>
                  <a:pt x="3826" y="1109"/>
                  <a:pt x="3818" y="1114"/>
                </a:cubicBezTo>
                <a:lnTo>
                  <a:pt x="3627" y="1231"/>
                </a:lnTo>
                <a:cubicBezTo>
                  <a:pt x="3620" y="1236"/>
                  <a:pt x="3610" y="1233"/>
                  <a:pt x="3605" y="1226"/>
                </a:cubicBezTo>
                <a:cubicBezTo>
                  <a:pt x="3600" y="1218"/>
                  <a:pt x="3603" y="1208"/>
                  <a:pt x="3610" y="1204"/>
                </a:cubicBezTo>
                <a:close/>
                <a:moveTo>
                  <a:pt x="3910" y="1020"/>
                </a:moveTo>
                <a:lnTo>
                  <a:pt x="4042" y="939"/>
                </a:lnTo>
                <a:lnTo>
                  <a:pt x="4101" y="902"/>
                </a:lnTo>
                <a:cubicBezTo>
                  <a:pt x="4109" y="898"/>
                  <a:pt x="4119" y="900"/>
                  <a:pt x="4123" y="908"/>
                </a:cubicBezTo>
                <a:cubicBezTo>
                  <a:pt x="4128" y="915"/>
                  <a:pt x="4126" y="925"/>
                  <a:pt x="4118" y="930"/>
                </a:cubicBezTo>
                <a:lnTo>
                  <a:pt x="4059" y="966"/>
                </a:lnTo>
                <a:lnTo>
                  <a:pt x="3927" y="1047"/>
                </a:lnTo>
                <a:cubicBezTo>
                  <a:pt x="3920" y="1052"/>
                  <a:pt x="3910" y="1049"/>
                  <a:pt x="3905" y="1042"/>
                </a:cubicBezTo>
                <a:cubicBezTo>
                  <a:pt x="3901" y="1034"/>
                  <a:pt x="3903" y="1024"/>
                  <a:pt x="3910" y="1020"/>
                </a:cubicBezTo>
                <a:close/>
                <a:moveTo>
                  <a:pt x="4210" y="835"/>
                </a:moveTo>
                <a:lnTo>
                  <a:pt x="4401" y="718"/>
                </a:lnTo>
                <a:cubicBezTo>
                  <a:pt x="4409" y="714"/>
                  <a:pt x="4419" y="716"/>
                  <a:pt x="4423" y="723"/>
                </a:cubicBezTo>
                <a:cubicBezTo>
                  <a:pt x="4428" y="731"/>
                  <a:pt x="4426" y="741"/>
                  <a:pt x="4418" y="745"/>
                </a:cubicBezTo>
                <a:lnTo>
                  <a:pt x="4227" y="863"/>
                </a:lnTo>
                <a:cubicBezTo>
                  <a:pt x="4220" y="867"/>
                  <a:pt x="4210" y="865"/>
                  <a:pt x="4205" y="857"/>
                </a:cubicBezTo>
                <a:cubicBezTo>
                  <a:pt x="4200" y="850"/>
                  <a:pt x="4203" y="840"/>
                  <a:pt x="4210" y="835"/>
                </a:cubicBezTo>
                <a:close/>
                <a:moveTo>
                  <a:pt x="4510" y="651"/>
                </a:moveTo>
                <a:lnTo>
                  <a:pt x="4545" y="630"/>
                </a:lnTo>
                <a:lnTo>
                  <a:pt x="4701" y="534"/>
                </a:lnTo>
                <a:cubicBezTo>
                  <a:pt x="4709" y="529"/>
                  <a:pt x="4718" y="531"/>
                  <a:pt x="4723" y="539"/>
                </a:cubicBezTo>
                <a:cubicBezTo>
                  <a:pt x="4728" y="547"/>
                  <a:pt x="4725" y="556"/>
                  <a:pt x="4718" y="561"/>
                </a:cubicBezTo>
                <a:lnTo>
                  <a:pt x="4562" y="657"/>
                </a:lnTo>
                <a:lnTo>
                  <a:pt x="4527" y="678"/>
                </a:lnTo>
                <a:cubicBezTo>
                  <a:pt x="4520" y="683"/>
                  <a:pt x="4510" y="681"/>
                  <a:pt x="4505" y="673"/>
                </a:cubicBezTo>
                <a:cubicBezTo>
                  <a:pt x="4500" y="666"/>
                  <a:pt x="4503" y="656"/>
                  <a:pt x="4510" y="651"/>
                </a:cubicBezTo>
                <a:close/>
                <a:moveTo>
                  <a:pt x="4810" y="467"/>
                </a:moveTo>
                <a:lnTo>
                  <a:pt x="5001" y="350"/>
                </a:lnTo>
                <a:cubicBezTo>
                  <a:pt x="5009" y="345"/>
                  <a:pt x="5019" y="348"/>
                  <a:pt x="5023" y="355"/>
                </a:cubicBezTo>
                <a:cubicBezTo>
                  <a:pt x="5028" y="363"/>
                  <a:pt x="5025" y="373"/>
                  <a:pt x="5018" y="377"/>
                </a:cubicBezTo>
                <a:lnTo>
                  <a:pt x="4827" y="494"/>
                </a:lnTo>
                <a:cubicBezTo>
                  <a:pt x="4819" y="499"/>
                  <a:pt x="4809" y="496"/>
                  <a:pt x="4805" y="489"/>
                </a:cubicBezTo>
                <a:cubicBezTo>
                  <a:pt x="4800" y="481"/>
                  <a:pt x="4803" y="471"/>
                  <a:pt x="4810" y="467"/>
                </a:cubicBezTo>
                <a:close/>
                <a:moveTo>
                  <a:pt x="5110" y="283"/>
                </a:moveTo>
                <a:lnTo>
                  <a:pt x="5301" y="166"/>
                </a:lnTo>
                <a:cubicBezTo>
                  <a:pt x="5309" y="161"/>
                  <a:pt x="5318" y="163"/>
                  <a:pt x="5323" y="171"/>
                </a:cubicBezTo>
                <a:cubicBezTo>
                  <a:pt x="5328" y="178"/>
                  <a:pt x="5325" y="188"/>
                  <a:pt x="5318" y="193"/>
                </a:cubicBezTo>
                <a:lnTo>
                  <a:pt x="5127" y="310"/>
                </a:lnTo>
                <a:cubicBezTo>
                  <a:pt x="5120" y="315"/>
                  <a:pt x="5110" y="312"/>
                  <a:pt x="5105" y="305"/>
                </a:cubicBezTo>
                <a:cubicBezTo>
                  <a:pt x="5100" y="297"/>
                  <a:pt x="5103" y="288"/>
                  <a:pt x="5110" y="283"/>
                </a:cubicBezTo>
                <a:close/>
                <a:moveTo>
                  <a:pt x="5410" y="98"/>
                </a:moveTo>
                <a:lnTo>
                  <a:pt x="5562" y="5"/>
                </a:lnTo>
                <a:cubicBezTo>
                  <a:pt x="5570" y="0"/>
                  <a:pt x="5579" y="3"/>
                  <a:pt x="5584" y="10"/>
                </a:cubicBezTo>
                <a:cubicBezTo>
                  <a:pt x="5589" y="18"/>
                  <a:pt x="5586" y="27"/>
                  <a:pt x="5579" y="32"/>
                </a:cubicBezTo>
                <a:lnTo>
                  <a:pt x="5427" y="126"/>
                </a:lnTo>
                <a:cubicBezTo>
                  <a:pt x="5419" y="130"/>
                  <a:pt x="5409" y="128"/>
                  <a:pt x="5405" y="120"/>
                </a:cubicBezTo>
                <a:cubicBezTo>
                  <a:pt x="5400" y="113"/>
                  <a:pt x="5403" y="103"/>
                  <a:pt x="5410" y="98"/>
                </a:cubicBezTo>
                <a:close/>
              </a:path>
            </a:pathLst>
          </a:custGeom>
          <a:solidFill>
            <a:schemeClr val="tx1"/>
          </a:solidFill>
          <a:ln w="63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983B1A68-A923-4E7C-BAEF-2F7FB2FF24D5}"/>
              </a:ext>
            </a:extLst>
          </p:cNvPr>
          <p:cNvSpPr>
            <a:spLocks/>
          </p:cNvSpPr>
          <p:nvPr/>
        </p:nvSpPr>
        <p:spPr bwMode="auto">
          <a:xfrm>
            <a:off x="1376363" y="4267200"/>
            <a:ext cx="4418013" cy="1695450"/>
          </a:xfrm>
          <a:custGeom>
            <a:avLst/>
            <a:gdLst>
              <a:gd name="T0" fmla="*/ 0 w 2783"/>
              <a:gd name="T1" fmla="*/ 1068 h 1068"/>
              <a:gd name="T2" fmla="*/ 252 w 2783"/>
              <a:gd name="T3" fmla="*/ 1068 h 1068"/>
              <a:gd name="T4" fmla="*/ 504 w 2783"/>
              <a:gd name="T5" fmla="*/ 1068 h 1068"/>
              <a:gd name="T6" fmla="*/ 756 w 2783"/>
              <a:gd name="T7" fmla="*/ 1068 h 1068"/>
              <a:gd name="T8" fmla="*/ 1008 w 2783"/>
              <a:gd name="T9" fmla="*/ 1066 h 1068"/>
              <a:gd name="T10" fmla="*/ 1266 w 2783"/>
              <a:gd name="T11" fmla="*/ 1058 h 1068"/>
              <a:gd name="T12" fmla="*/ 1518 w 2783"/>
              <a:gd name="T13" fmla="*/ 1017 h 1068"/>
              <a:gd name="T14" fmla="*/ 1769 w 2783"/>
              <a:gd name="T15" fmla="*/ 901 h 1068"/>
              <a:gd name="T16" fmla="*/ 2021 w 2783"/>
              <a:gd name="T17" fmla="*/ 714 h 1068"/>
              <a:gd name="T18" fmla="*/ 2273 w 2783"/>
              <a:gd name="T19" fmla="*/ 491 h 1068"/>
              <a:gd name="T20" fmla="*/ 2525 w 2783"/>
              <a:gd name="T21" fmla="*/ 252 h 1068"/>
              <a:gd name="T22" fmla="*/ 2783 w 2783"/>
              <a:gd name="T23" fmla="*/ 0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83" h="1068">
                <a:moveTo>
                  <a:pt x="0" y="1068"/>
                </a:moveTo>
                <a:cubicBezTo>
                  <a:pt x="84" y="1068"/>
                  <a:pt x="168" y="1068"/>
                  <a:pt x="252" y="1068"/>
                </a:cubicBezTo>
                <a:cubicBezTo>
                  <a:pt x="336" y="1068"/>
                  <a:pt x="420" y="1068"/>
                  <a:pt x="504" y="1068"/>
                </a:cubicBezTo>
                <a:cubicBezTo>
                  <a:pt x="588" y="1068"/>
                  <a:pt x="672" y="1068"/>
                  <a:pt x="756" y="1068"/>
                </a:cubicBezTo>
                <a:cubicBezTo>
                  <a:pt x="840" y="1067"/>
                  <a:pt x="922" y="1068"/>
                  <a:pt x="1008" y="1066"/>
                </a:cubicBezTo>
                <a:cubicBezTo>
                  <a:pt x="1093" y="1065"/>
                  <a:pt x="1181" y="1066"/>
                  <a:pt x="1266" y="1058"/>
                </a:cubicBezTo>
                <a:cubicBezTo>
                  <a:pt x="1351" y="1049"/>
                  <a:pt x="1434" y="1043"/>
                  <a:pt x="1518" y="1017"/>
                </a:cubicBezTo>
                <a:cubicBezTo>
                  <a:pt x="1601" y="990"/>
                  <a:pt x="1686" y="951"/>
                  <a:pt x="1769" y="901"/>
                </a:cubicBezTo>
                <a:cubicBezTo>
                  <a:pt x="1853" y="850"/>
                  <a:pt x="1937" y="783"/>
                  <a:pt x="2021" y="714"/>
                </a:cubicBezTo>
                <a:cubicBezTo>
                  <a:pt x="2105" y="646"/>
                  <a:pt x="2189" y="568"/>
                  <a:pt x="2273" y="491"/>
                </a:cubicBezTo>
                <a:cubicBezTo>
                  <a:pt x="2357" y="414"/>
                  <a:pt x="2439" y="333"/>
                  <a:pt x="2525" y="252"/>
                </a:cubicBezTo>
                <a:cubicBezTo>
                  <a:pt x="2610" y="170"/>
                  <a:pt x="2697" y="84"/>
                  <a:pt x="2783" y="0"/>
                </a:cubicBezTo>
              </a:path>
            </a:pathLst>
          </a:custGeom>
          <a:noFill/>
          <a:ln w="38100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9217C840-E514-4A84-A5B8-C66A46DCFE2A}"/>
              </a:ext>
            </a:extLst>
          </p:cNvPr>
          <p:cNvGrpSpPr/>
          <p:nvPr/>
        </p:nvGrpSpPr>
        <p:grpSpPr>
          <a:xfrm>
            <a:off x="4815678" y="2516213"/>
            <a:ext cx="1891865" cy="3689325"/>
            <a:chOff x="4815678" y="2516213"/>
            <a:chExt cx="1891865" cy="3689325"/>
          </a:xfrm>
        </p:grpSpPr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BF91342B-C952-4A16-ACC7-E774173A89F9}"/>
                </a:ext>
              </a:extLst>
            </p:cNvPr>
            <p:cNvSpPr txBox="1"/>
            <p:nvPr/>
          </p:nvSpPr>
          <p:spPr>
            <a:xfrm>
              <a:off x="4815678" y="2516213"/>
              <a:ext cx="1891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Δ</a:t>
              </a:r>
              <a:r>
                <a:rPr lang="hu-HU" dirty="0"/>
                <a:t>pH=pH-(-log </a:t>
              </a:r>
              <a:r>
                <a:rPr lang="hu-HU" dirty="0" err="1"/>
                <a:t>c</a:t>
              </a:r>
              <a:r>
                <a:rPr lang="hu-HU" baseline="-25000" dirty="0" err="1"/>
                <a:t>HCl</a:t>
              </a:r>
              <a:r>
                <a:rPr lang="hu-HU" dirty="0"/>
                <a:t>)</a:t>
              </a: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21C5ACA8-BA5B-4D2E-8CB7-83DA47F25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8875" y="5964238"/>
              <a:ext cx="3937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-0,10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F36B7E76-CDC9-4FA7-9EA9-36B9EAA3C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8875" y="5465763"/>
              <a:ext cx="3429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0,40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1DA75621-FC2E-404F-ADCC-61F633114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8875" y="4967288"/>
              <a:ext cx="3429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0,90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2B10FFB3-07EF-4C75-AAB2-B14AEC936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8875" y="4468813"/>
              <a:ext cx="3429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1,40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A7235539-EAEE-442F-8FDB-2E11533E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8875" y="3970338"/>
              <a:ext cx="3429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1,90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C7C512D8-4B33-42D0-B9BE-4E46718D9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8875" y="3471863"/>
              <a:ext cx="3429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2,40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1010D25C-5AEC-4E7C-9956-89322D5A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8875" y="2973388"/>
              <a:ext cx="3429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2,90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Rectangle 22">
            <a:extLst>
              <a:ext uri="{FF2B5EF4-FFF2-40B4-BE49-F238E27FC236}">
                <a16:creationId xmlns:a16="http://schemas.microsoft.com/office/drawing/2014/main" id="{43912B3D-D20F-404B-A3A9-837990D1E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5964238"/>
            <a:ext cx="342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00F4C3D6-0598-455B-9761-5A01ECCC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5654675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B0CE8E08-983A-4148-AB02-5182DA70F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5343525"/>
            <a:ext cx="381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0B264B1B-4546-40E0-AE52-7FECF258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5037138"/>
            <a:ext cx="342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58B3FCEF-52AF-4C26-ADB1-172080E90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4727575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B2A4405D-1D75-4219-A5E2-826706C93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4416425"/>
            <a:ext cx="381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BDEEF9EA-8E68-40FC-A5BB-EB329F0B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4110038"/>
            <a:ext cx="342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697D46F4-7F21-489E-8016-598B94FF9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3800475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CD41785A-B240-4949-A442-4EFAB5982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3489325"/>
            <a:ext cx="381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933AA17E-B298-47D9-BCFD-78965FCFA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3182938"/>
            <a:ext cx="342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622CCBB0-4795-44E4-B241-DE1F4109B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2873375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9,00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7501ACFB-709A-426A-9C9F-38E6F5EF3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6162675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D2E2AC77-2234-428F-96EA-6D06AC146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5" y="6162675"/>
            <a:ext cx="3444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A80D00FC-2D69-492C-8D71-17C9F6879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6162675"/>
            <a:ext cx="3444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1E299040-F4A8-48EC-A291-CEB1C508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6162675"/>
            <a:ext cx="3444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4D6367E7-0488-402C-AE7C-69D30C950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6162675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C223923D-EE33-4AEE-966C-63B72516A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6162675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B00F24D4-C5B8-4848-9C99-BD3FE57F5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6162675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9160950E-0B2A-4E56-A3AC-0746AA78A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6162675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39028FFC-D88B-4F14-8314-B5390CFD0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63" y="6162675"/>
            <a:ext cx="3444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id="{270966DB-A14F-48E8-A8C5-DF756C50B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6162675"/>
            <a:ext cx="3444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809CD1A6-7072-4E97-B13F-1C0FBE223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63" y="6162675"/>
            <a:ext cx="3444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9,00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3" name="Csoportba foglalás 52">
            <a:extLst>
              <a:ext uri="{FF2B5EF4-FFF2-40B4-BE49-F238E27FC236}">
                <a16:creationId xmlns:a16="http://schemas.microsoft.com/office/drawing/2014/main" id="{ABCA29C7-1C97-4105-934E-985D092095EB}"/>
              </a:ext>
            </a:extLst>
          </p:cNvPr>
          <p:cNvGrpSpPr/>
          <p:nvPr/>
        </p:nvGrpSpPr>
        <p:grpSpPr>
          <a:xfrm>
            <a:off x="4741653" y="5276538"/>
            <a:ext cx="539646" cy="542144"/>
            <a:chOff x="8109679" y="4467069"/>
            <a:chExt cx="539646" cy="542144"/>
          </a:xfrm>
        </p:grpSpPr>
        <p:cxnSp>
          <p:nvCxnSpPr>
            <p:cNvPr id="51" name="Egyenes összekötő nyíllal 50">
              <a:extLst>
                <a:ext uri="{FF2B5EF4-FFF2-40B4-BE49-F238E27FC236}">
                  <a16:creationId xmlns:a16="http://schemas.microsoft.com/office/drawing/2014/main" id="{AA28DEED-DC47-4BA8-96E8-3920159EAAA1}"/>
                </a:ext>
              </a:extLst>
            </p:cNvPr>
            <p:cNvCxnSpPr/>
            <p:nvPr/>
          </p:nvCxnSpPr>
          <p:spPr>
            <a:xfrm>
              <a:off x="8109679" y="4467069"/>
              <a:ext cx="53964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gyenes összekötő nyíllal 51">
              <a:extLst>
                <a:ext uri="{FF2B5EF4-FFF2-40B4-BE49-F238E27FC236}">
                  <a16:creationId xmlns:a16="http://schemas.microsoft.com/office/drawing/2014/main" id="{E0F3BAE8-452A-4B2D-BD0F-0EBE9789E5B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57345" y="4739390"/>
              <a:ext cx="53964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149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69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Gyenge savak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pH-ja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3" y="1665968"/>
            <a:ext cx="11596915" cy="2543175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Mennyi az ecetsav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=1·10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mol/dm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koncentrációjú oldatának 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-ja?</a:t>
            </a:r>
          </a:p>
          <a:p>
            <a:pPr marL="4256088" indent="0">
              <a:spcBef>
                <a:spcPts val="1300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Átrendezve másodfokú egyenletre vezet: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E9D61D2-0774-4A7B-9E33-42A1C15EF863}"/>
                  </a:ext>
                </a:extLst>
              </p:cNvPr>
              <p:cNvSpPr txBox="1"/>
              <p:nvPr/>
            </p:nvSpPr>
            <p:spPr>
              <a:xfrm>
                <a:off x="1767514" y="2191661"/>
                <a:ext cx="8631337" cy="432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𝐶𝑂𝑂𝐻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hu-H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=1,8∙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E9D61D2-0774-4A7B-9E33-42A1C15EF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514" y="2191661"/>
                <a:ext cx="8631337" cy="432554"/>
              </a:xfrm>
              <a:prstGeom prst="rect">
                <a:avLst/>
              </a:prstGeom>
              <a:blipFill>
                <a:blip r:embed="rId3"/>
                <a:stretch>
                  <a:fillRect l="-424" b="-2571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5F62AA3-56CA-4500-9FEE-F38FDB6F05FC}"/>
                  </a:ext>
                </a:extLst>
              </p:cNvPr>
              <p:cNvSpPr txBox="1"/>
              <p:nvPr/>
            </p:nvSpPr>
            <p:spPr>
              <a:xfrm>
                <a:off x="805543" y="2728687"/>
                <a:ext cx="3499356" cy="814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𝐶𝑂𝑂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𝐶𝑂𝑂𝐻</m:t>
                              </m:r>
                            </m:e>
                          </m:d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5F62AA3-56CA-4500-9FEE-F38FDB6F0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3" y="2728687"/>
                <a:ext cx="3499356" cy="8141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164ED4E4-B663-4B8C-AE47-F9629CAB011F}"/>
                  </a:ext>
                </a:extLst>
              </p:cNvPr>
              <p:cNvSpPr txBox="1"/>
              <p:nvPr/>
            </p:nvSpPr>
            <p:spPr>
              <a:xfrm>
                <a:off x="4826433" y="2728684"/>
                <a:ext cx="29594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𝐶𝑂𝑂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164ED4E4-B663-4B8C-AE47-F9629CAB0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433" y="2728684"/>
                <a:ext cx="2959400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43AA4509-1CC0-4E5D-B468-200B9CB91EBE}"/>
                  </a:ext>
                </a:extLst>
              </p:cNvPr>
              <p:cNvSpPr txBox="1"/>
              <p:nvPr/>
            </p:nvSpPr>
            <p:spPr>
              <a:xfrm>
                <a:off x="4825679" y="3171375"/>
                <a:ext cx="6243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𝐶𝑂𝑂𝐻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𝐶𝑂𝑂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43AA4509-1CC0-4E5D-B468-200B9CB91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679" y="3171375"/>
                <a:ext cx="624369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DE52E210-BB21-41F9-8FF0-0BF302D9C6E4}"/>
                  </a:ext>
                </a:extLst>
              </p:cNvPr>
              <p:cNvSpPr txBox="1"/>
              <p:nvPr/>
            </p:nvSpPr>
            <p:spPr>
              <a:xfrm>
                <a:off x="914401" y="3635829"/>
                <a:ext cx="2922274" cy="791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DE52E210-BB21-41F9-8FF0-0BF302D9C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3635829"/>
                <a:ext cx="2922274" cy="7918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FC7B3426-68E3-406C-A5C2-C4A28954B027}"/>
                  </a:ext>
                </a:extLst>
              </p:cNvPr>
              <p:cNvSpPr txBox="1"/>
              <p:nvPr/>
            </p:nvSpPr>
            <p:spPr>
              <a:xfrm>
                <a:off x="5394205" y="4238171"/>
                <a:ext cx="45677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FC7B3426-68E3-406C-A5C2-C4A28954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205" y="4238171"/>
                <a:ext cx="4567789" cy="369332"/>
              </a:xfrm>
              <a:prstGeom prst="rect">
                <a:avLst/>
              </a:prstGeom>
              <a:blipFill>
                <a:blip r:embed="rId8"/>
                <a:stretch>
                  <a:fillRect r="-1068" b="-131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D19A7942-84D8-44F7-BAC3-F45FFE0FE8AD}"/>
                  </a:ext>
                </a:extLst>
              </p:cNvPr>
              <p:cNvSpPr txBox="1"/>
              <p:nvPr/>
            </p:nvSpPr>
            <p:spPr>
              <a:xfrm>
                <a:off x="696686" y="4909386"/>
                <a:ext cx="10813143" cy="6729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,8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hu-H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1,8</m:t>
                                      </m:r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hu-HU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hu-HU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+4∙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1,8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  <m:r>
                                <a:rPr lang="hu-H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·10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−1,8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8,674…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D19A7942-84D8-44F7-BAC3-F45FFE0FE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6" y="4909386"/>
                <a:ext cx="10813143" cy="6729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CBEDD8A7-54D8-4411-8950-9C3A06744DF7}"/>
                  </a:ext>
                </a:extLst>
              </p:cNvPr>
              <p:cNvSpPr txBox="1"/>
              <p:nvPr/>
            </p:nvSpPr>
            <p:spPr>
              <a:xfrm>
                <a:off x="130626" y="5802020"/>
                <a:ext cx="11945257" cy="404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hu-HU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4370</m:t>
                      </m:r>
                      <m:r>
                        <a:rPr lang="hu-HU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hu-HU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hu-HU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=4,4638…=4,46  </m:t>
                      </m:r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𝑣𝑎𝑙𝑎𝑚𝑖𝑛𝑡</m:t>
                      </m:r>
                      <m:sSub>
                        <m:sSubPr>
                          <m:ctrlPr>
                            <a:rPr lang="hu-HU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sz="26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CBEDD8A7-54D8-4411-8950-9C3A06744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6" y="5802020"/>
                <a:ext cx="11945257" cy="4045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44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5771" y="1665971"/>
                <a:ext cx="11640458" cy="1948086"/>
              </a:xfrm>
            </p:spPr>
            <p:txBody>
              <a:bodyPr/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fenti feladat megoldására – különböző tankönyvekben – találhatnak egy egyszerűbb képletet: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rad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Ezt azzal az egyszerűsítéssel kaphatjuk meg, hogy feltételezzük, hogy a disszociált sav mennyisége elhanyagolható a bemért savéhoz képest: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5771" y="1665971"/>
                <a:ext cx="11640458" cy="1948086"/>
              </a:xfrm>
              <a:blipFill>
                <a:blip r:embed="rId3"/>
                <a:stretch>
                  <a:fillRect l="-942" t="-5313" b="-28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F015F72-FAF1-4844-A66A-4A7433381969}"/>
                  </a:ext>
                </a:extLst>
              </p:cNvPr>
              <p:cNvSpPr txBox="1"/>
              <p:nvPr/>
            </p:nvSpPr>
            <p:spPr>
              <a:xfrm>
                <a:off x="1052284" y="3643087"/>
                <a:ext cx="3499355" cy="79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𝐶𝑂𝑂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𝐶𝑂𝑂𝐻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F015F72-FAF1-4844-A66A-4A7433381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4" y="3643087"/>
                <a:ext cx="3499355" cy="791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7DA8DA7-A01A-4600-87C8-D31362227412}"/>
                  </a:ext>
                </a:extLst>
              </p:cNvPr>
              <p:cNvSpPr txBox="1"/>
              <p:nvPr/>
            </p:nvSpPr>
            <p:spPr>
              <a:xfrm>
                <a:off x="5885977" y="3614055"/>
                <a:ext cx="29594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𝐶𝑂𝑂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7DA8DA7-A01A-4600-87C8-D31362227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977" y="3614055"/>
                <a:ext cx="2959400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B23E6C1-3013-4758-BAA4-A82EC0B4092C}"/>
                  </a:ext>
                </a:extLst>
              </p:cNvPr>
              <p:cNvSpPr txBox="1"/>
              <p:nvPr/>
            </p:nvSpPr>
            <p:spPr>
              <a:xfrm>
                <a:off x="5246591" y="4071260"/>
                <a:ext cx="43407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𝐶𝑂𝑂𝐻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B23E6C1-3013-4758-BAA4-A82EC0B40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591" y="4071260"/>
                <a:ext cx="4340740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DB0925EF-90FD-4394-A076-53E8FABD6C94}"/>
                  </a:ext>
                </a:extLst>
              </p:cNvPr>
              <p:cNvSpPr txBox="1"/>
              <p:nvPr/>
            </p:nvSpPr>
            <p:spPr>
              <a:xfrm>
                <a:off x="1114737" y="4564745"/>
                <a:ext cx="1884875" cy="80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DB0925EF-90FD-4394-A076-53E8FABD6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37" y="4564745"/>
                <a:ext cx="1884875" cy="803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8A976E0B-CDE1-4264-9916-4C5A94A77A4D}"/>
                  </a:ext>
                </a:extLst>
              </p:cNvPr>
              <p:cNvSpPr txBox="1"/>
              <p:nvPr/>
            </p:nvSpPr>
            <p:spPr>
              <a:xfrm>
                <a:off x="3701574" y="4695371"/>
                <a:ext cx="8013604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1,8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hu-H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·10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=4,2426…</m:t>
                      </m:r>
                      <m:sSup>
                        <m:sSupPr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·10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8A976E0B-CDE1-4264-9916-4C5A94A77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574" y="4695371"/>
                <a:ext cx="8013604" cy="4472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16C1FC3D-ED67-4C02-A167-F703763F2CE4}"/>
                  </a:ext>
                </a:extLst>
              </p:cNvPr>
              <p:cNvSpPr txBox="1"/>
              <p:nvPr/>
            </p:nvSpPr>
            <p:spPr>
              <a:xfrm>
                <a:off x="1291772" y="5584301"/>
                <a:ext cx="9114971" cy="404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600" i="1" smtClean="0">
                          <a:solidFill>
                            <a:srgbClr val="2E0CFC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hu-HU" sz="2600" i="1" smtClean="0">
                          <a:solidFill>
                            <a:srgbClr val="2E0CFC"/>
                          </a:solidFill>
                          <a:latin typeface="Cambria Math" panose="02040503050406030204" pitchFamily="18" charset="0"/>
                        </a:rPr>
                        <m:t>=4,3723…=4,37 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𝑎𝑧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𝑒𝑙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ő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ő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𝑙𝑒𝑔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𝑠𝑧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𝑚𝑜𝑙𝑡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4,46 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h𝑒𝑙𝑦𝑒𝑡𝑡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‼!</m:t>
                      </m:r>
                    </m:oMath>
                  </m:oMathPara>
                </a14:m>
                <a:endParaRPr lang="hu-HU" sz="26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16C1FC3D-ED67-4C02-A167-F703763F2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72" y="5584301"/>
                <a:ext cx="9114971" cy="4045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69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Gyenge savak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pH-ja</a:t>
            </a:r>
          </a:p>
        </p:txBody>
      </p:sp>
    </p:spTree>
    <p:extLst>
      <p:ext uri="{BB962C8B-B14F-4D97-AF65-F5344CB8AC3E}">
        <p14:creationId xmlns:p14="http://schemas.microsoft.com/office/powerpoint/2010/main" val="19555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7" y="1593273"/>
            <a:ext cx="11734801" cy="5140036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Annak megítélésére, hogy mikor válik elhanyagolhatóvá a disszociált sav mennyisége általános szabályt elég nehéz felállítani.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ecetsavra a próbaszámolásokat elvégezve: </a:t>
            </a:r>
          </a:p>
          <a:p>
            <a:pPr marL="5735638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&gt; 3 felett már mérhetően eltér a két-féle számítás eredménye, azaz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=5·10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mol/dm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feletti bemérési koncentráció esetén lehet az egyszerűsített képletet használni!</a:t>
            </a:r>
          </a:p>
          <a:p>
            <a:pPr marL="5735638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az erősebb hangyasavra (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HCOOH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=1,8·10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0,35 mol/dm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bemé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-rési koncentrációnál van a határ!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10A9210-4096-4260-AC3E-E802E8438831}"/>
              </a:ext>
            </a:extLst>
          </p:cNvPr>
          <p:cNvSpPr>
            <a:spLocks noEditPoints="1"/>
          </p:cNvSpPr>
          <p:nvPr/>
        </p:nvSpPr>
        <p:spPr bwMode="auto">
          <a:xfrm>
            <a:off x="883657" y="3665111"/>
            <a:ext cx="3933825" cy="2149475"/>
          </a:xfrm>
          <a:custGeom>
            <a:avLst/>
            <a:gdLst>
              <a:gd name="T0" fmla="*/ 0 w 2478"/>
              <a:gd name="T1" fmla="*/ 1354 h 1354"/>
              <a:gd name="T2" fmla="*/ 2478 w 2478"/>
              <a:gd name="T3" fmla="*/ 1354 h 1354"/>
              <a:gd name="T4" fmla="*/ 0 w 2478"/>
              <a:gd name="T5" fmla="*/ 1184 h 1354"/>
              <a:gd name="T6" fmla="*/ 2478 w 2478"/>
              <a:gd name="T7" fmla="*/ 1184 h 1354"/>
              <a:gd name="T8" fmla="*/ 0 w 2478"/>
              <a:gd name="T9" fmla="*/ 1014 h 1354"/>
              <a:gd name="T10" fmla="*/ 2478 w 2478"/>
              <a:gd name="T11" fmla="*/ 1014 h 1354"/>
              <a:gd name="T12" fmla="*/ 0 w 2478"/>
              <a:gd name="T13" fmla="*/ 843 h 1354"/>
              <a:gd name="T14" fmla="*/ 2478 w 2478"/>
              <a:gd name="T15" fmla="*/ 843 h 1354"/>
              <a:gd name="T16" fmla="*/ 0 w 2478"/>
              <a:gd name="T17" fmla="*/ 673 h 1354"/>
              <a:gd name="T18" fmla="*/ 2478 w 2478"/>
              <a:gd name="T19" fmla="*/ 673 h 1354"/>
              <a:gd name="T20" fmla="*/ 0 w 2478"/>
              <a:gd name="T21" fmla="*/ 503 h 1354"/>
              <a:gd name="T22" fmla="*/ 2478 w 2478"/>
              <a:gd name="T23" fmla="*/ 503 h 1354"/>
              <a:gd name="T24" fmla="*/ 0 w 2478"/>
              <a:gd name="T25" fmla="*/ 340 h 1354"/>
              <a:gd name="T26" fmla="*/ 2478 w 2478"/>
              <a:gd name="T27" fmla="*/ 340 h 1354"/>
              <a:gd name="T28" fmla="*/ 0 w 2478"/>
              <a:gd name="T29" fmla="*/ 170 h 1354"/>
              <a:gd name="T30" fmla="*/ 2478 w 2478"/>
              <a:gd name="T31" fmla="*/ 170 h 1354"/>
              <a:gd name="T32" fmla="*/ 0 w 2478"/>
              <a:gd name="T33" fmla="*/ 0 h 1354"/>
              <a:gd name="T34" fmla="*/ 2478 w 2478"/>
              <a:gd name="T35" fmla="*/ 0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78" h="1354">
                <a:moveTo>
                  <a:pt x="0" y="1354"/>
                </a:moveTo>
                <a:lnTo>
                  <a:pt x="2478" y="1354"/>
                </a:lnTo>
                <a:moveTo>
                  <a:pt x="0" y="1184"/>
                </a:moveTo>
                <a:lnTo>
                  <a:pt x="2478" y="1184"/>
                </a:lnTo>
                <a:moveTo>
                  <a:pt x="0" y="1014"/>
                </a:moveTo>
                <a:lnTo>
                  <a:pt x="2478" y="1014"/>
                </a:lnTo>
                <a:moveTo>
                  <a:pt x="0" y="843"/>
                </a:moveTo>
                <a:lnTo>
                  <a:pt x="2478" y="843"/>
                </a:lnTo>
                <a:moveTo>
                  <a:pt x="0" y="673"/>
                </a:moveTo>
                <a:lnTo>
                  <a:pt x="2478" y="673"/>
                </a:lnTo>
                <a:moveTo>
                  <a:pt x="0" y="503"/>
                </a:moveTo>
                <a:lnTo>
                  <a:pt x="2478" y="503"/>
                </a:lnTo>
                <a:moveTo>
                  <a:pt x="0" y="340"/>
                </a:moveTo>
                <a:lnTo>
                  <a:pt x="2478" y="340"/>
                </a:lnTo>
                <a:moveTo>
                  <a:pt x="0" y="170"/>
                </a:moveTo>
                <a:lnTo>
                  <a:pt x="2478" y="170"/>
                </a:lnTo>
                <a:moveTo>
                  <a:pt x="0" y="0"/>
                </a:moveTo>
                <a:lnTo>
                  <a:pt x="2478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E2B2603A-C033-46CD-8600-88E99B00DFFD}"/>
              </a:ext>
            </a:extLst>
          </p:cNvPr>
          <p:cNvSpPr>
            <a:spLocks noEditPoints="1"/>
          </p:cNvSpPr>
          <p:nvPr/>
        </p:nvSpPr>
        <p:spPr bwMode="auto">
          <a:xfrm>
            <a:off x="1442457" y="3665111"/>
            <a:ext cx="3375025" cy="2419350"/>
          </a:xfrm>
          <a:custGeom>
            <a:avLst/>
            <a:gdLst>
              <a:gd name="T0" fmla="*/ 0 w 2126"/>
              <a:gd name="T1" fmla="*/ 0 h 1524"/>
              <a:gd name="T2" fmla="*/ 0 w 2126"/>
              <a:gd name="T3" fmla="*/ 1524 h 1524"/>
              <a:gd name="T4" fmla="*/ 352 w 2126"/>
              <a:gd name="T5" fmla="*/ 0 h 1524"/>
              <a:gd name="T6" fmla="*/ 352 w 2126"/>
              <a:gd name="T7" fmla="*/ 1524 h 1524"/>
              <a:gd name="T8" fmla="*/ 711 w 2126"/>
              <a:gd name="T9" fmla="*/ 0 h 1524"/>
              <a:gd name="T10" fmla="*/ 711 w 2126"/>
              <a:gd name="T11" fmla="*/ 1524 h 1524"/>
              <a:gd name="T12" fmla="*/ 1063 w 2126"/>
              <a:gd name="T13" fmla="*/ 0 h 1524"/>
              <a:gd name="T14" fmla="*/ 1063 w 2126"/>
              <a:gd name="T15" fmla="*/ 1524 h 1524"/>
              <a:gd name="T16" fmla="*/ 1415 w 2126"/>
              <a:gd name="T17" fmla="*/ 0 h 1524"/>
              <a:gd name="T18" fmla="*/ 1415 w 2126"/>
              <a:gd name="T19" fmla="*/ 1524 h 1524"/>
              <a:gd name="T20" fmla="*/ 1768 w 2126"/>
              <a:gd name="T21" fmla="*/ 0 h 1524"/>
              <a:gd name="T22" fmla="*/ 1768 w 2126"/>
              <a:gd name="T23" fmla="*/ 1524 h 1524"/>
              <a:gd name="T24" fmla="*/ 2126 w 2126"/>
              <a:gd name="T25" fmla="*/ 0 h 1524"/>
              <a:gd name="T26" fmla="*/ 2126 w 2126"/>
              <a:gd name="T27" fmla="*/ 1524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26" h="1524">
                <a:moveTo>
                  <a:pt x="0" y="0"/>
                </a:moveTo>
                <a:lnTo>
                  <a:pt x="0" y="1524"/>
                </a:lnTo>
                <a:moveTo>
                  <a:pt x="352" y="0"/>
                </a:moveTo>
                <a:lnTo>
                  <a:pt x="352" y="1524"/>
                </a:lnTo>
                <a:moveTo>
                  <a:pt x="711" y="0"/>
                </a:moveTo>
                <a:lnTo>
                  <a:pt x="711" y="1524"/>
                </a:lnTo>
                <a:moveTo>
                  <a:pt x="1063" y="0"/>
                </a:moveTo>
                <a:lnTo>
                  <a:pt x="1063" y="1524"/>
                </a:lnTo>
                <a:moveTo>
                  <a:pt x="1415" y="0"/>
                </a:moveTo>
                <a:lnTo>
                  <a:pt x="1415" y="1524"/>
                </a:lnTo>
                <a:moveTo>
                  <a:pt x="1768" y="0"/>
                </a:moveTo>
                <a:lnTo>
                  <a:pt x="1768" y="1524"/>
                </a:lnTo>
                <a:moveTo>
                  <a:pt x="2126" y="0"/>
                </a:moveTo>
                <a:lnTo>
                  <a:pt x="2126" y="1524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D3C9B9D-6018-4585-8271-49099D745E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7482" y="3665111"/>
            <a:ext cx="0" cy="2419350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82B5E6E-0F25-45A1-8466-7E1CABE13B7C}"/>
              </a:ext>
            </a:extLst>
          </p:cNvPr>
          <p:cNvSpPr>
            <a:spLocks noEditPoints="1"/>
          </p:cNvSpPr>
          <p:nvPr/>
        </p:nvSpPr>
        <p:spPr bwMode="auto">
          <a:xfrm>
            <a:off x="4817482" y="3834973"/>
            <a:ext cx="39687" cy="2249488"/>
          </a:xfrm>
          <a:custGeom>
            <a:avLst/>
            <a:gdLst>
              <a:gd name="T0" fmla="*/ 0 w 25"/>
              <a:gd name="T1" fmla="*/ 1417 h 1417"/>
              <a:gd name="T2" fmla="*/ 25 w 25"/>
              <a:gd name="T3" fmla="*/ 1417 h 1417"/>
              <a:gd name="T4" fmla="*/ 0 w 25"/>
              <a:gd name="T5" fmla="*/ 1240 h 1417"/>
              <a:gd name="T6" fmla="*/ 25 w 25"/>
              <a:gd name="T7" fmla="*/ 1240 h 1417"/>
              <a:gd name="T8" fmla="*/ 0 w 25"/>
              <a:gd name="T9" fmla="*/ 1064 h 1417"/>
              <a:gd name="T10" fmla="*/ 25 w 25"/>
              <a:gd name="T11" fmla="*/ 1064 h 1417"/>
              <a:gd name="T12" fmla="*/ 0 w 25"/>
              <a:gd name="T13" fmla="*/ 888 h 1417"/>
              <a:gd name="T14" fmla="*/ 25 w 25"/>
              <a:gd name="T15" fmla="*/ 888 h 1417"/>
              <a:gd name="T16" fmla="*/ 0 w 25"/>
              <a:gd name="T17" fmla="*/ 705 h 1417"/>
              <a:gd name="T18" fmla="*/ 25 w 25"/>
              <a:gd name="T19" fmla="*/ 705 h 1417"/>
              <a:gd name="T20" fmla="*/ 0 w 25"/>
              <a:gd name="T21" fmla="*/ 529 h 1417"/>
              <a:gd name="T22" fmla="*/ 25 w 25"/>
              <a:gd name="T23" fmla="*/ 529 h 1417"/>
              <a:gd name="T24" fmla="*/ 0 w 25"/>
              <a:gd name="T25" fmla="*/ 352 h 1417"/>
              <a:gd name="T26" fmla="*/ 25 w 25"/>
              <a:gd name="T27" fmla="*/ 352 h 1417"/>
              <a:gd name="T28" fmla="*/ 0 w 25"/>
              <a:gd name="T29" fmla="*/ 176 h 1417"/>
              <a:gd name="T30" fmla="*/ 25 w 25"/>
              <a:gd name="T31" fmla="*/ 176 h 1417"/>
              <a:gd name="T32" fmla="*/ 0 w 25"/>
              <a:gd name="T33" fmla="*/ 0 h 1417"/>
              <a:gd name="T34" fmla="*/ 25 w 25"/>
              <a:gd name="T35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1417">
                <a:moveTo>
                  <a:pt x="0" y="1417"/>
                </a:moveTo>
                <a:lnTo>
                  <a:pt x="25" y="1417"/>
                </a:lnTo>
                <a:moveTo>
                  <a:pt x="0" y="1240"/>
                </a:moveTo>
                <a:lnTo>
                  <a:pt x="25" y="1240"/>
                </a:lnTo>
                <a:moveTo>
                  <a:pt x="0" y="1064"/>
                </a:moveTo>
                <a:lnTo>
                  <a:pt x="25" y="1064"/>
                </a:lnTo>
                <a:moveTo>
                  <a:pt x="0" y="888"/>
                </a:moveTo>
                <a:lnTo>
                  <a:pt x="25" y="888"/>
                </a:lnTo>
                <a:moveTo>
                  <a:pt x="0" y="705"/>
                </a:moveTo>
                <a:lnTo>
                  <a:pt x="25" y="705"/>
                </a:lnTo>
                <a:moveTo>
                  <a:pt x="0" y="529"/>
                </a:moveTo>
                <a:lnTo>
                  <a:pt x="25" y="529"/>
                </a:lnTo>
                <a:moveTo>
                  <a:pt x="0" y="352"/>
                </a:moveTo>
                <a:lnTo>
                  <a:pt x="25" y="352"/>
                </a:lnTo>
                <a:moveTo>
                  <a:pt x="0" y="176"/>
                </a:moveTo>
                <a:lnTo>
                  <a:pt x="25" y="176"/>
                </a:lnTo>
                <a:moveTo>
                  <a:pt x="0" y="0"/>
                </a:moveTo>
                <a:lnTo>
                  <a:pt x="25" y="0"/>
                </a:lnTo>
              </a:path>
            </a:pathLst>
          </a:cu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1B9FD054-F048-4C83-A1E4-1FE1F11CAE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657" y="3665111"/>
            <a:ext cx="0" cy="2419350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3D01EF2D-AF58-4657-B4BF-C72D246D2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657" y="6084461"/>
            <a:ext cx="3933825" cy="0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85765CC-1EA9-48EA-947F-E469416470D1}"/>
              </a:ext>
            </a:extLst>
          </p:cNvPr>
          <p:cNvSpPr>
            <a:spLocks/>
          </p:cNvSpPr>
          <p:nvPr/>
        </p:nvSpPr>
        <p:spPr bwMode="auto">
          <a:xfrm>
            <a:off x="1167819" y="4049286"/>
            <a:ext cx="3405187" cy="1630363"/>
          </a:xfrm>
          <a:custGeom>
            <a:avLst/>
            <a:gdLst>
              <a:gd name="T0" fmla="*/ 0 w 2145"/>
              <a:gd name="T1" fmla="*/ 1027 h 1027"/>
              <a:gd name="T2" fmla="*/ 328 w 2145"/>
              <a:gd name="T3" fmla="*/ 870 h 1027"/>
              <a:gd name="T4" fmla="*/ 435 w 2145"/>
              <a:gd name="T5" fmla="*/ 819 h 1027"/>
              <a:gd name="T6" fmla="*/ 542 w 2145"/>
              <a:gd name="T7" fmla="*/ 768 h 1027"/>
              <a:gd name="T8" fmla="*/ 649 w 2145"/>
              <a:gd name="T9" fmla="*/ 716 h 1027"/>
              <a:gd name="T10" fmla="*/ 756 w 2145"/>
              <a:gd name="T11" fmla="*/ 665 h 1027"/>
              <a:gd name="T12" fmla="*/ 863 w 2145"/>
              <a:gd name="T13" fmla="*/ 614 h 1027"/>
              <a:gd name="T14" fmla="*/ 970 w 2145"/>
              <a:gd name="T15" fmla="*/ 563 h 1027"/>
              <a:gd name="T16" fmla="*/ 1077 w 2145"/>
              <a:gd name="T17" fmla="*/ 512 h 1027"/>
              <a:gd name="T18" fmla="*/ 1184 w 2145"/>
              <a:gd name="T19" fmla="*/ 461 h 1027"/>
              <a:gd name="T20" fmla="*/ 1290 w 2145"/>
              <a:gd name="T21" fmla="*/ 409 h 1027"/>
              <a:gd name="T22" fmla="*/ 1397 w 2145"/>
              <a:gd name="T23" fmla="*/ 358 h 1027"/>
              <a:gd name="T24" fmla="*/ 1504 w 2145"/>
              <a:gd name="T25" fmla="*/ 307 h 1027"/>
              <a:gd name="T26" fmla="*/ 1611 w 2145"/>
              <a:gd name="T27" fmla="*/ 256 h 1027"/>
              <a:gd name="T28" fmla="*/ 1718 w 2145"/>
              <a:gd name="T29" fmla="*/ 205 h 1027"/>
              <a:gd name="T30" fmla="*/ 1825 w 2145"/>
              <a:gd name="T31" fmla="*/ 154 h 1027"/>
              <a:gd name="T32" fmla="*/ 1932 w 2145"/>
              <a:gd name="T33" fmla="*/ 102 h 1027"/>
              <a:gd name="T34" fmla="*/ 2039 w 2145"/>
              <a:gd name="T35" fmla="*/ 51 h 1027"/>
              <a:gd name="T36" fmla="*/ 2145 w 2145"/>
              <a:gd name="T37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45" h="1027">
                <a:moveTo>
                  <a:pt x="0" y="1027"/>
                </a:moveTo>
                <a:cubicBezTo>
                  <a:pt x="110" y="975"/>
                  <a:pt x="256" y="905"/>
                  <a:pt x="328" y="870"/>
                </a:cubicBezTo>
                <a:cubicBezTo>
                  <a:pt x="382" y="844"/>
                  <a:pt x="409" y="831"/>
                  <a:pt x="435" y="819"/>
                </a:cubicBezTo>
                <a:cubicBezTo>
                  <a:pt x="471" y="801"/>
                  <a:pt x="507" y="785"/>
                  <a:pt x="542" y="768"/>
                </a:cubicBezTo>
                <a:cubicBezTo>
                  <a:pt x="578" y="750"/>
                  <a:pt x="613" y="733"/>
                  <a:pt x="649" y="716"/>
                </a:cubicBezTo>
                <a:cubicBezTo>
                  <a:pt x="685" y="699"/>
                  <a:pt x="720" y="682"/>
                  <a:pt x="756" y="665"/>
                </a:cubicBezTo>
                <a:cubicBezTo>
                  <a:pt x="792" y="648"/>
                  <a:pt x="827" y="631"/>
                  <a:pt x="863" y="614"/>
                </a:cubicBezTo>
                <a:cubicBezTo>
                  <a:pt x="898" y="597"/>
                  <a:pt x="934" y="580"/>
                  <a:pt x="970" y="563"/>
                </a:cubicBezTo>
                <a:cubicBezTo>
                  <a:pt x="1005" y="546"/>
                  <a:pt x="1041" y="529"/>
                  <a:pt x="1077" y="512"/>
                </a:cubicBezTo>
                <a:cubicBezTo>
                  <a:pt x="1112" y="495"/>
                  <a:pt x="1148" y="477"/>
                  <a:pt x="1184" y="461"/>
                </a:cubicBezTo>
                <a:cubicBezTo>
                  <a:pt x="1219" y="444"/>
                  <a:pt x="1255" y="426"/>
                  <a:pt x="1290" y="409"/>
                </a:cubicBezTo>
                <a:cubicBezTo>
                  <a:pt x="1326" y="392"/>
                  <a:pt x="1362" y="375"/>
                  <a:pt x="1397" y="358"/>
                </a:cubicBezTo>
                <a:cubicBezTo>
                  <a:pt x="1433" y="341"/>
                  <a:pt x="1469" y="324"/>
                  <a:pt x="1504" y="307"/>
                </a:cubicBezTo>
                <a:cubicBezTo>
                  <a:pt x="1540" y="290"/>
                  <a:pt x="1575" y="273"/>
                  <a:pt x="1611" y="256"/>
                </a:cubicBezTo>
                <a:cubicBezTo>
                  <a:pt x="1647" y="239"/>
                  <a:pt x="1682" y="222"/>
                  <a:pt x="1718" y="205"/>
                </a:cubicBezTo>
                <a:cubicBezTo>
                  <a:pt x="1754" y="188"/>
                  <a:pt x="1789" y="171"/>
                  <a:pt x="1825" y="154"/>
                </a:cubicBezTo>
                <a:cubicBezTo>
                  <a:pt x="1860" y="137"/>
                  <a:pt x="1896" y="120"/>
                  <a:pt x="1932" y="102"/>
                </a:cubicBezTo>
                <a:cubicBezTo>
                  <a:pt x="1967" y="85"/>
                  <a:pt x="2003" y="68"/>
                  <a:pt x="2039" y="51"/>
                </a:cubicBezTo>
                <a:cubicBezTo>
                  <a:pt x="2074" y="34"/>
                  <a:pt x="2110" y="17"/>
                  <a:pt x="2145" y="0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287C7E3B-1B8C-48C0-9C0E-AE3488DCF437}"/>
              </a:ext>
            </a:extLst>
          </p:cNvPr>
          <p:cNvSpPr>
            <a:spLocks/>
          </p:cNvSpPr>
          <p:nvPr/>
        </p:nvSpPr>
        <p:spPr bwMode="auto">
          <a:xfrm>
            <a:off x="1167819" y="3739723"/>
            <a:ext cx="3405187" cy="1939925"/>
          </a:xfrm>
          <a:custGeom>
            <a:avLst/>
            <a:gdLst>
              <a:gd name="T0" fmla="*/ 0 w 2145"/>
              <a:gd name="T1" fmla="*/ 1222 h 1222"/>
              <a:gd name="T2" fmla="*/ 328 w 2145"/>
              <a:gd name="T3" fmla="*/ 1064 h 1222"/>
              <a:gd name="T4" fmla="*/ 435 w 2145"/>
              <a:gd name="T5" fmla="*/ 1012 h 1222"/>
              <a:gd name="T6" fmla="*/ 542 w 2145"/>
              <a:gd name="T7" fmla="*/ 961 h 1222"/>
              <a:gd name="T8" fmla="*/ 649 w 2145"/>
              <a:gd name="T9" fmla="*/ 909 h 1222"/>
              <a:gd name="T10" fmla="*/ 756 w 2145"/>
              <a:gd name="T11" fmla="*/ 857 h 1222"/>
              <a:gd name="T12" fmla="*/ 863 w 2145"/>
              <a:gd name="T13" fmla="*/ 804 h 1222"/>
              <a:gd name="T14" fmla="*/ 970 w 2145"/>
              <a:gd name="T15" fmla="*/ 752 h 1222"/>
              <a:gd name="T16" fmla="*/ 1077 w 2145"/>
              <a:gd name="T17" fmla="*/ 698 h 1222"/>
              <a:gd name="T18" fmla="*/ 1184 w 2145"/>
              <a:gd name="T19" fmla="*/ 643 h 1222"/>
              <a:gd name="T20" fmla="*/ 1290 w 2145"/>
              <a:gd name="T21" fmla="*/ 587 h 1222"/>
              <a:gd name="T22" fmla="*/ 1397 w 2145"/>
              <a:gd name="T23" fmla="*/ 530 h 1222"/>
              <a:gd name="T24" fmla="*/ 1504 w 2145"/>
              <a:gd name="T25" fmla="*/ 469 h 1222"/>
              <a:gd name="T26" fmla="*/ 1611 w 2145"/>
              <a:gd name="T27" fmla="*/ 406 h 1222"/>
              <a:gd name="T28" fmla="*/ 1718 w 2145"/>
              <a:gd name="T29" fmla="*/ 337 h 1222"/>
              <a:gd name="T30" fmla="*/ 1825 w 2145"/>
              <a:gd name="T31" fmla="*/ 262 h 1222"/>
              <a:gd name="T32" fmla="*/ 1932 w 2145"/>
              <a:gd name="T33" fmla="*/ 181 h 1222"/>
              <a:gd name="T34" fmla="*/ 2039 w 2145"/>
              <a:gd name="T35" fmla="*/ 93 h 1222"/>
              <a:gd name="T36" fmla="*/ 2145 w 2145"/>
              <a:gd name="T37" fmla="*/ 0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45" h="1222">
                <a:moveTo>
                  <a:pt x="0" y="1222"/>
                </a:moveTo>
                <a:cubicBezTo>
                  <a:pt x="110" y="1169"/>
                  <a:pt x="256" y="1099"/>
                  <a:pt x="328" y="1064"/>
                </a:cubicBezTo>
                <a:cubicBezTo>
                  <a:pt x="382" y="1038"/>
                  <a:pt x="409" y="1025"/>
                  <a:pt x="435" y="1012"/>
                </a:cubicBezTo>
                <a:cubicBezTo>
                  <a:pt x="471" y="995"/>
                  <a:pt x="507" y="978"/>
                  <a:pt x="542" y="961"/>
                </a:cubicBezTo>
                <a:cubicBezTo>
                  <a:pt x="578" y="943"/>
                  <a:pt x="613" y="926"/>
                  <a:pt x="649" y="909"/>
                </a:cubicBezTo>
                <a:cubicBezTo>
                  <a:pt x="685" y="892"/>
                  <a:pt x="720" y="874"/>
                  <a:pt x="756" y="857"/>
                </a:cubicBezTo>
                <a:cubicBezTo>
                  <a:pt x="792" y="839"/>
                  <a:pt x="827" y="822"/>
                  <a:pt x="863" y="804"/>
                </a:cubicBezTo>
                <a:cubicBezTo>
                  <a:pt x="898" y="787"/>
                  <a:pt x="934" y="769"/>
                  <a:pt x="970" y="752"/>
                </a:cubicBezTo>
                <a:cubicBezTo>
                  <a:pt x="1005" y="734"/>
                  <a:pt x="1041" y="716"/>
                  <a:pt x="1077" y="698"/>
                </a:cubicBezTo>
                <a:cubicBezTo>
                  <a:pt x="1112" y="680"/>
                  <a:pt x="1148" y="662"/>
                  <a:pt x="1184" y="643"/>
                </a:cubicBezTo>
                <a:cubicBezTo>
                  <a:pt x="1219" y="625"/>
                  <a:pt x="1255" y="606"/>
                  <a:pt x="1290" y="587"/>
                </a:cubicBezTo>
                <a:cubicBezTo>
                  <a:pt x="1326" y="569"/>
                  <a:pt x="1362" y="550"/>
                  <a:pt x="1397" y="530"/>
                </a:cubicBezTo>
                <a:cubicBezTo>
                  <a:pt x="1433" y="510"/>
                  <a:pt x="1469" y="490"/>
                  <a:pt x="1504" y="469"/>
                </a:cubicBezTo>
                <a:cubicBezTo>
                  <a:pt x="1540" y="449"/>
                  <a:pt x="1575" y="428"/>
                  <a:pt x="1611" y="406"/>
                </a:cubicBezTo>
                <a:cubicBezTo>
                  <a:pt x="1647" y="384"/>
                  <a:pt x="1682" y="361"/>
                  <a:pt x="1718" y="337"/>
                </a:cubicBezTo>
                <a:cubicBezTo>
                  <a:pt x="1754" y="313"/>
                  <a:pt x="1789" y="288"/>
                  <a:pt x="1825" y="262"/>
                </a:cubicBezTo>
                <a:cubicBezTo>
                  <a:pt x="1860" y="236"/>
                  <a:pt x="1896" y="209"/>
                  <a:pt x="1932" y="181"/>
                </a:cubicBezTo>
                <a:cubicBezTo>
                  <a:pt x="1967" y="153"/>
                  <a:pt x="2003" y="123"/>
                  <a:pt x="2039" y="93"/>
                </a:cubicBezTo>
                <a:cubicBezTo>
                  <a:pt x="2074" y="63"/>
                  <a:pt x="2110" y="31"/>
                  <a:pt x="2145" y="0"/>
                </a:cubicBezTo>
              </a:path>
            </a:pathLst>
          </a:custGeom>
          <a:noFill/>
          <a:ln w="31750" cap="rnd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51A8356-4378-4A69-A6BD-CF352D236B93}"/>
              </a:ext>
            </a:extLst>
          </p:cNvPr>
          <p:cNvSpPr>
            <a:spLocks/>
          </p:cNvSpPr>
          <p:nvPr/>
        </p:nvSpPr>
        <p:spPr bwMode="auto">
          <a:xfrm>
            <a:off x="1167819" y="4198511"/>
            <a:ext cx="3405187" cy="1600200"/>
          </a:xfrm>
          <a:custGeom>
            <a:avLst/>
            <a:gdLst>
              <a:gd name="T0" fmla="*/ 0 w 2145"/>
              <a:gd name="T1" fmla="*/ 1008 h 1008"/>
              <a:gd name="T2" fmla="*/ 328 w 2145"/>
              <a:gd name="T3" fmla="*/ 1005 h 1008"/>
              <a:gd name="T4" fmla="*/ 435 w 2145"/>
              <a:gd name="T5" fmla="*/ 1003 h 1008"/>
              <a:gd name="T6" fmla="*/ 542 w 2145"/>
              <a:gd name="T7" fmla="*/ 1001 h 1008"/>
              <a:gd name="T8" fmla="*/ 649 w 2145"/>
              <a:gd name="T9" fmla="*/ 998 h 1008"/>
              <a:gd name="T10" fmla="*/ 756 w 2145"/>
              <a:gd name="T11" fmla="*/ 994 h 1008"/>
              <a:gd name="T12" fmla="*/ 863 w 2145"/>
              <a:gd name="T13" fmla="*/ 988 h 1008"/>
              <a:gd name="T14" fmla="*/ 970 w 2145"/>
              <a:gd name="T15" fmla="*/ 979 h 1008"/>
              <a:gd name="T16" fmla="*/ 1077 w 2145"/>
              <a:gd name="T17" fmla="*/ 967 h 1008"/>
              <a:gd name="T18" fmla="*/ 1184 w 2145"/>
              <a:gd name="T19" fmla="*/ 950 h 1008"/>
              <a:gd name="T20" fmla="*/ 1290 w 2145"/>
              <a:gd name="T21" fmla="*/ 926 h 1008"/>
              <a:gd name="T22" fmla="*/ 1397 w 2145"/>
              <a:gd name="T23" fmla="*/ 892 h 1008"/>
              <a:gd name="T24" fmla="*/ 1504 w 2145"/>
              <a:gd name="T25" fmla="*/ 844 h 1008"/>
              <a:gd name="T26" fmla="*/ 1611 w 2145"/>
              <a:gd name="T27" fmla="*/ 778 h 1008"/>
              <a:gd name="T28" fmla="*/ 1718 w 2145"/>
              <a:gd name="T29" fmla="*/ 687 h 1008"/>
              <a:gd name="T30" fmla="*/ 1825 w 2145"/>
              <a:gd name="T31" fmla="*/ 566 h 1008"/>
              <a:gd name="T32" fmla="*/ 1932 w 2145"/>
              <a:gd name="T33" fmla="*/ 410 h 1008"/>
              <a:gd name="T34" fmla="*/ 2039 w 2145"/>
              <a:gd name="T35" fmla="*/ 220 h 1008"/>
              <a:gd name="T36" fmla="*/ 2145 w 2145"/>
              <a:gd name="T37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45" h="1008">
                <a:moveTo>
                  <a:pt x="0" y="1008"/>
                </a:moveTo>
                <a:cubicBezTo>
                  <a:pt x="110" y="1007"/>
                  <a:pt x="256" y="1005"/>
                  <a:pt x="328" y="1005"/>
                </a:cubicBezTo>
                <a:cubicBezTo>
                  <a:pt x="382" y="1004"/>
                  <a:pt x="409" y="1003"/>
                  <a:pt x="435" y="1003"/>
                </a:cubicBezTo>
                <a:cubicBezTo>
                  <a:pt x="471" y="1003"/>
                  <a:pt x="507" y="1002"/>
                  <a:pt x="542" y="1001"/>
                </a:cubicBezTo>
                <a:cubicBezTo>
                  <a:pt x="578" y="1000"/>
                  <a:pt x="613" y="999"/>
                  <a:pt x="649" y="998"/>
                </a:cubicBezTo>
                <a:cubicBezTo>
                  <a:pt x="685" y="997"/>
                  <a:pt x="720" y="996"/>
                  <a:pt x="756" y="994"/>
                </a:cubicBezTo>
                <a:cubicBezTo>
                  <a:pt x="792" y="992"/>
                  <a:pt x="827" y="990"/>
                  <a:pt x="863" y="988"/>
                </a:cubicBezTo>
                <a:cubicBezTo>
                  <a:pt x="898" y="985"/>
                  <a:pt x="934" y="983"/>
                  <a:pt x="970" y="979"/>
                </a:cubicBezTo>
                <a:cubicBezTo>
                  <a:pt x="1005" y="976"/>
                  <a:pt x="1041" y="972"/>
                  <a:pt x="1077" y="967"/>
                </a:cubicBezTo>
                <a:cubicBezTo>
                  <a:pt x="1112" y="962"/>
                  <a:pt x="1148" y="957"/>
                  <a:pt x="1184" y="950"/>
                </a:cubicBezTo>
                <a:cubicBezTo>
                  <a:pt x="1219" y="943"/>
                  <a:pt x="1255" y="936"/>
                  <a:pt x="1290" y="926"/>
                </a:cubicBezTo>
                <a:cubicBezTo>
                  <a:pt x="1326" y="916"/>
                  <a:pt x="1362" y="905"/>
                  <a:pt x="1397" y="892"/>
                </a:cubicBezTo>
                <a:cubicBezTo>
                  <a:pt x="1433" y="878"/>
                  <a:pt x="1469" y="863"/>
                  <a:pt x="1504" y="844"/>
                </a:cubicBezTo>
                <a:cubicBezTo>
                  <a:pt x="1540" y="826"/>
                  <a:pt x="1575" y="804"/>
                  <a:pt x="1611" y="778"/>
                </a:cubicBezTo>
                <a:cubicBezTo>
                  <a:pt x="1647" y="752"/>
                  <a:pt x="1682" y="723"/>
                  <a:pt x="1718" y="687"/>
                </a:cubicBezTo>
                <a:cubicBezTo>
                  <a:pt x="1754" y="652"/>
                  <a:pt x="1789" y="612"/>
                  <a:pt x="1825" y="566"/>
                </a:cubicBezTo>
                <a:cubicBezTo>
                  <a:pt x="1860" y="520"/>
                  <a:pt x="1896" y="468"/>
                  <a:pt x="1932" y="410"/>
                </a:cubicBezTo>
                <a:cubicBezTo>
                  <a:pt x="1967" y="352"/>
                  <a:pt x="2003" y="288"/>
                  <a:pt x="2039" y="220"/>
                </a:cubicBezTo>
                <a:cubicBezTo>
                  <a:pt x="2074" y="151"/>
                  <a:pt x="2110" y="74"/>
                  <a:pt x="2145" y="0"/>
                </a:cubicBezTo>
              </a:path>
            </a:pathLst>
          </a:custGeom>
          <a:noFill/>
          <a:ln w="31750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E3C5CE60-4D86-4CDF-8714-6A4E537D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94" y="6008261"/>
            <a:ext cx="298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62F861BE-EC75-4E09-8383-9E6488636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94" y="5741561"/>
            <a:ext cx="298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FA9A2012-E9D5-4663-80E9-4BBD6E211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94" y="5471686"/>
            <a:ext cx="298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D31770DC-8C28-43E2-A558-4A42C0295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94" y="5200223"/>
            <a:ext cx="298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F89A5F35-9BA1-43C9-8B3E-8EC9C16C1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94" y="4933523"/>
            <a:ext cx="298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6A927F0F-21A1-4CFC-8CDF-79ED379FA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94" y="4663648"/>
            <a:ext cx="298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3398F2EF-F37A-4CDB-8BB2-1389C749B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94" y="4392186"/>
            <a:ext cx="298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9FC42364-A086-48CC-B100-1FDD889E7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94" y="4125486"/>
            <a:ext cx="298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2A162CAA-892F-497A-A857-BDF4B7B12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94" y="3855611"/>
            <a:ext cx="298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2BA4D4B9-69FA-41CD-A4D6-74A9DE34E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94" y="3587323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517B5342-1AF8-4AF4-89B9-F299A3E86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94" y="6167011"/>
            <a:ext cx="300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0F7CD584-AF4C-4645-BAC8-F72C360B1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857" y="6167011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033AD4F4-4015-44AA-971F-2550A1C7D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832" y="6167011"/>
            <a:ext cx="300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1E7DAFE4-A228-48B7-9D6B-629AB5C00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807" y="6167011"/>
            <a:ext cx="300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F7FE6357-2996-4B89-9082-B6958333B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6782" y="6167011"/>
            <a:ext cx="300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8FD832A0-0860-4DB1-AD4D-0E57D80E0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344" y="6167011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29BBE99F-DF0D-4229-B839-FCABB0F98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319" y="6167011"/>
            <a:ext cx="300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5,00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473CCD7B-ED6A-4111-BFC4-3088085A1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294" y="6167011"/>
            <a:ext cx="300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5,50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7B2E1909-9978-49E4-94EA-5D04D3BB9F0D}"/>
              </a:ext>
            </a:extLst>
          </p:cNvPr>
          <p:cNvSpPr txBox="1"/>
          <p:nvPr/>
        </p:nvSpPr>
        <p:spPr>
          <a:xfrm>
            <a:off x="4253342" y="6250116"/>
            <a:ext cx="91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pH</a:t>
            </a:r>
            <a:r>
              <a:rPr lang="hu-HU" baseline="-25000" dirty="0"/>
              <a:t>(egysz.)</a:t>
            </a: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624AE420-0762-42F3-8D08-B7E596705354}"/>
              </a:ext>
            </a:extLst>
          </p:cNvPr>
          <p:cNvSpPr txBox="1"/>
          <p:nvPr/>
        </p:nvSpPr>
        <p:spPr>
          <a:xfrm>
            <a:off x="221669" y="3228117"/>
            <a:ext cx="171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pH vagy pH</a:t>
            </a:r>
            <a:r>
              <a:rPr lang="hu-HU" baseline="-25000" dirty="0"/>
              <a:t>(egysz.)</a:t>
            </a:r>
          </a:p>
        </p:txBody>
      </p: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2A0E46BC-C74B-4180-A4EA-E17CB16F3087}"/>
              </a:ext>
            </a:extLst>
          </p:cNvPr>
          <p:cNvGrpSpPr/>
          <p:nvPr/>
        </p:nvGrpSpPr>
        <p:grpSpPr>
          <a:xfrm>
            <a:off x="3796142" y="3228115"/>
            <a:ext cx="1873077" cy="2980171"/>
            <a:chOff x="3796142" y="3228115"/>
            <a:chExt cx="1873077" cy="2980171"/>
          </a:xfrm>
        </p:grpSpPr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1C143710-BE0E-4261-9B6D-74B50D8A8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782" y="6008261"/>
              <a:ext cx="3397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-0,10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214E7083-CD03-4348-A921-8FDE4A487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782" y="5728861"/>
              <a:ext cx="3000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0,00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BC7EF757-DD0F-4DD6-A83F-99B6A1631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782" y="5444698"/>
              <a:ext cx="3000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0,10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9ADD724A-A702-4900-A7F1-94F501BD0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782" y="5165298"/>
              <a:ext cx="3000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0,20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7A4E62E7-5EC4-47F2-B822-DF50A7E94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782" y="4882723"/>
              <a:ext cx="3000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0,30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4752577E-A0A8-4A9F-B293-A35BF405C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782" y="4601736"/>
              <a:ext cx="3000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0,40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EE0B580-EAF1-4D7D-81C1-7487FCFEE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782" y="4319161"/>
              <a:ext cx="3000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0,50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EA010FBF-D724-4113-81F7-7ED7972EA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782" y="4038173"/>
              <a:ext cx="3000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0,60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F1AA3527-79BE-4C5A-B44E-FFCA1AF7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782" y="3755598"/>
              <a:ext cx="3000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0,70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Szövegdoboz 46">
              <a:extLst>
                <a:ext uri="{FF2B5EF4-FFF2-40B4-BE49-F238E27FC236}">
                  <a16:creationId xmlns:a16="http://schemas.microsoft.com/office/drawing/2014/main" id="{FE3DC746-E3D8-463D-A7F1-92E75F0D1B40}"/>
                </a:ext>
              </a:extLst>
            </p:cNvPr>
            <p:cNvSpPr txBox="1"/>
            <p:nvPr/>
          </p:nvSpPr>
          <p:spPr>
            <a:xfrm>
              <a:off x="3796142" y="3228115"/>
              <a:ext cx="1873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Δ</a:t>
              </a:r>
              <a:r>
                <a:rPr lang="hu-HU" dirty="0"/>
                <a:t>pH =pH-pH</a:t>
              </a:r>
              <a:r>
                <a:rPr lang="hu-HU" baseline="-25000" dirty="0"/>
                <a:t>(egysz.)</a:t>
              </a:r>
            </a:p>
          </p:txBody>
        </p:sp>
      </p:grpSp>
      <p:grpSp>
        <p:nvGrpSpPr>
          <p:cNvPr id="49" name="Csoportba foglalás 48">
            <a:extLst>
              <a:ext uri="{FF2B5EF4-FFF2-40B4-BE49-F238E27FC236}">
                <a16:creationId xmlns:a16="http://schemas.microsoft.com/office/drawing/2014/main" id="{26F1354B-3555-4850-8CF4-F36AC2F60765}"/>
              </a:ext>
            </a:extLst>
          </p:cNvPr>
          <p:cNvGrpSpPr/>
          <p:nvPr/>
        </p:nvGrpSpPr>
        <p:grpSpPr>
          <a:xfrm>
            <a:off x="3841767" y="5407166"/>
            <a:ext cx="539646" cy="542144"/>
            <a:chOff x="8109679" y="4467069"/>
            <a:chExt cx="539646" cy="542144"/>
          </a:xfrm>
        </p:grpSpPr>
        <p:cxnSp>
          <p:nvCxnSpPr>
            <p:cNvPr id="50" name="Egyenes összekötő nyíllal 49">
              <a:extLst>
                <a:ext uri="{FF2B5EF4-FFF2-40B4-BE49-F238E27FC236}">
                  <a16:creationId xmlns:a16="http://schemas.microsoft.com/office/drawing/2014/main" id="{FF9FA7D8-5F0F-4530-B01F-0361F27BC5F2}"/>
                </a:ext>
              </a:extLst>
            </p:cNvPr>
            <p:cNvCxnSpPr/>
            <p:nvPr/>
          </p:nvCxnSpPr>
          <p:spPr>
            <a:xfrm>
              <a:off x="8109679" y="4467069"/>
              <a:ext cx="53964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nyíllal 50">
              <a:extLst>
                <a:ext uri="{FF2B5EF4-FFF2-40B4-BE49-F238E27FC236}">
                  <a16:creationId xmlns:a16="http://schemas.microsoft.com/office/drawing/2014/main" id="{E2A0AB55-0024-4DD7-927B-FAC683459E6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57345" y="4739390"/>
              <a:ext cx="53964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69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Gyenge savak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pH-ja</a:t>
            </a:r>
          </a:p>
        </p:txBody>
      </p:sp>
    </p:spTree>
    <p:extLst>
      <p:ext uri="{BB962C8B-B14F-4D97-AF65-F5344CB8AC3E}">
        <p14:creationId xmlns:p14="http://schemas.microsoft.com/office/powerpoint/2010/main" val="5847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1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tömeghatás törvénye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343" y="1600775"/>
                <a:ext cx="11509828" cy="4904956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gondolatmenettel és az így kapott állandóval, a kémia mai állása mellett néhány gond van!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 már tudjuk, hogy a kémiai reakciók sebessége, csak igen speciális, szinte kivételes esetben függ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reaktánsok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koncentrációjának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sztöchiometriai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szám szerinti hatványa szerint! – Később tanulni fogunk róla!</a:t>
                </a:r>
              </a:p>
              <a:p>
                <a:pPr marL="4032250"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összetétel változatlanságának lehet oka az ún.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stacioná-rius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időben állandósult állapot is.  Pl.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reakciót az alábbi reakcióedényben vizsgálva,</a:t>
                </a:r>
              </a:p>
              <a:p>
                <a:pPr marL="4032250"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kilépő oldatban mért 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és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értékei időben ál-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landók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lesznek, azonban, ha a betáplálás sebességét, vagy az oldatok koncentrációját változtatjuk, akkor ezek aránya is változni fog, azaz:   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343" y="1600775"/>
                <a:ext cx="11509828" cy="4904956"/>
              </a:xfrm>
              <a:blipFill>
                <a:blip r:embed="rId3"/>
                <a:stretch>
                  <a:fillRect l="-953" t="-2239" r="-5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A672315F-529B-4C2A-B3E4-321ACDFD30C2}"/>
              </a:ext>
            </a:extLst>
          </p:cNvPr>
          <p:cNvGrpSpPr/>
          <p:nvPr/>
        </p:nvGrpSpPr>
        <p:grpSpPr>
          <a:xfrm>
            <a:off x="276965" y="3567658"/>
            <a:ext cx="3822891" cy="3008215"/>
            <a:chOff x="696685" y="3297838"/>
            <a:chExt cx="3822891" cy="3008215"/>
          </a:xfrm>
        </p:grpSpPr>
        <p:sp>
          <p:nvSpPr>
            <p:cNvPr id="29" name="Téglalap 28">
              <a:extLst>
                <a:ext uri="{FF2B5EF4-FFF2-40B4-BE49-F238E27FC236}">
                  <a16:creationId xmlns:a16="http://schemas.microsoft.com/office/drawing/2014/main" id="{E552D50C-2DFB-422B-BF16-6683F9B135A8}"/>
                </a:ext>
              </a:extLst>
            </p:cNvPr>
            <p:cNvSpPr/>
            <p:nvPr/>
          </p:nvSpPr>
          <p:spPr>
            <a:xfrm>
              <a:off x="1732724" y="4871545"/>
              <a:ext cx="1800000" cy="72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Téglalap 29">
              <a:extLst>
                <a:ext uri="{FF2B5EF4-FFF2-40B4-BE49-F238E27FC236}">
                  <a16:creationId xmlns:a16="http://schemas.microsoft.com/office/drawing/2014/main" id="{0FF081B2-DFC1-4F04-AED5-3E8145B97C5B}"/>
                </a:ext>
              </a:extLst>
            </p:cNvPr>
            <p:cNvSpPr/>
            <p:nvPr/>
          </p:nvSpPr>
          <p:spPr>
            <a:xfrm>
              <a:off x="1750913" y="4835656"/>
              <a:ext cx="1764000" cy="10800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1" name="Csoportba foglalás 30">
              <a:extLst>
                <a:ext uri="{FF2B5EF4-FFF2-40B4-BE49-F238E27FC236}">
                  <a16:creationId xmlns:a16="http://schemas.microsoft.com/office/drawing/2014/main" id="{B3FDDE93-E636-4158-BFC4-93FE15579C95}"/>
                </a:ext>
              </a:extLst>
            </p:cNvPr>
            <p:cNvGrpSpPr/>
            <p:nvPr/>
          </p:nvGrpSpPr>
          <p:grpSpPr>
            <a:xfrm>
              <a:off x="2446842" y="5573051"/>
              <a:ext cx="360000" cy="733002"/>
              <a:chOff x="6662651" y="4891503"/>
              <a:chExt cx="360000" cy="1141043"/>
            </a:xfrm>
          </p:grpSpPr>
          <p:sp>
            <p:nvSpPr>
              <p:cNvPr id="26" name="Téglalap 25">
                <a:extLst>
                  <a:ext uri="{FF2B5EF4-FFF2-40B4-BE49-F238E27FC236}">
                    <a16:creationId xmlns:a16="http://schemas.microsoft.com/office/drawing/2014/main" id="{F7AFAAB9-1660-4AF7-8158-B69438CC5D3C}"/>
                  </a:ext>
                </a:extLst>
              </p:cNvPr>
              <p:cNvSpPr/>
              <p:nvPr/>
            </p:nvSpPr>
            <p:spPr>
              <a:xfrm>
                <a:off x="6662651" y="4917950"/>
                <a:ext cx="360000" cy="108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" name="Téglalap 26">
                <a:extLst>
                  <a:ext uri="{FF2B5EF4-FFF2-40B4-BE49-F238E27FC236}">
                    <a16:creationId xmlns:a16="http://schemas.microsoft.com/office/drawing/2014/main" id="{81B7C6C6-68F1-459F-8200-048D8964E7BC}"/>
                  </a:ext>
                </a:extLst>
              </p:cNvPr>
              <p:cNvSpPr/>
              <p:nvPr/>
            </p:nvSpPr>
            <p:spPr>
              <a:xfrm>
                <a:off x="6684977" y="4891503"/>
                <a:ext cx="320400" cy="108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" name="Téglalap 27">
                <a:extLst>
                  <a:ext uri="{FF2B5EF4-FFF2-40B4-BE49-F238E27FC236}">
                    <a16:creationId xmlns:a16="http://schemas.microsoft.com/office/drawing/2014/main" id="{D3FFF2EC-4401-40E7-A936-396C1F860016}"/>
                  </a:ext>
                </a:extLst>
              </p:cNvPr>
              <p:cNvSpPr/>
              <p:nvPr/>
            </p:nvSpPr>
            <p:spPr>
              <a:xfrm>
                <a:off x="6685935" y="5924546"/>
                <a:ext cx="320400" cy="108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C60F1014-8869-420D-915A-E80C9055FC17}"/>
                </a:ext>
              </a:extLst>
            </p:cNvPr>
            <p:cNvGrpSpPr/>
            <p:nvPr/>
          </p:nvGrpSpPr>
          <p:grpSpPr>
            <a:xfrm>
              <a:off x="696685" y="3366170"/>
              <a:ext cx="1800000" cy="1861266"/>
              <a:chOff x="696685" y="4100682"/>
              <a:chExt cx="1800000" cy="1861266"/>
            </a:xfrm>
          </p:grpSpPr>
          <p:grpSp>
            <p:nvGrpSpPr>
              <p:cNvPr id="7" name="Csoportba foglalás 6">
                <a:extLst>
                  <a:ext uri="{FF2B5EF4-FFF2-40B4-BE49-F238E27FC236}">
                    <a16:creationId xmlns:a16="http://schemas.microsoft.com/office/drawing/2014/main" id="{3622D9D5-24AA-421B-85C2-025E1D02D682}"/>
                  </a:ext>
                </a:extLst>
              </p:cNvPr>
              <p:cNvGrpSpPr/>
              <p:nvPr/>
            </p:nvGrpSpPr>
            <p:grpSpPr>
              <a:xfrm>
                <a:off x="696685" y="4100682"/>
                <a:ext cx="1800000" cy="755889"/>
                <a:chOff x="696685" y="4100682"/>
                <a:chExt cx="1800000" cy="755889"/>
              </a:xfrm>
            </p:grpSpPr>
            <p:sp>
              <p:nvSpPr>
                <p:cNvPr id="4" name="Téglalap 3">
                  <a:extLst>
                    <a:ext uri="{FF2B5EF4-FFF2-40B4-BE49-F238E27FC236}">
                      <a16:creationId xmlns:a16="http://schemas.microsoft.com/office/drawing/2014/main" id="{835F2730-A671-45B7-8956-42CFD4E4F4CD}"/>
                    </a:ext>
                  </a:extLst>
                </p:cNvPr>
                <p:cNvSpPr/>
                <p:nvPr/>
              </p:nvSpPr>
              <p:spPr>
                <a:xfrm>
                  <a:off x="696685" y="4136571"/>
                  <a:ext cx="1800000" cy="720000"/>
                </a:xfrm>
                <a:prstGeom prst="rect">
                  <a:avLst/>
                </a:prstGeom>
                <a:solidFill>
                  <a:srgbClr val="FF66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" name="Téglalap 5">
                  <a:extLst>
                    <a:ext uri="{FF2B5EF4-FFF2-40B4-BE49-F238E27FC236}">
                      <a16:creationId xmlns:a16="http://schemas.microsoft.com/office/drawing/2014/main" id="{0BFC6C78-A967-4F42-9AD4-3B683B2B3100}"/>
                    </a:ext>
                  </a:extLst>
                </p:cNvPr>
                <p:cNvSpPr/>
                <p:nvPr/>
              </p:nvSpPr>
              <p:spPr>
                <a:xfrm>
                  <a:off x="714874" y="4100682"/>
                  <a:ext cx="1764000" cy="1080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6" name="Csoportba foglalás 15">
                <a:extLst>
                  <a:ext uri="{FF2B5EF4-FFF2-40B4-BE49-F238E27FC236}">
                    <a16:creationId xmlns:a16="http://schemas.microsoft.com/office/drawing/2014/main" id="{CC4DDAC4-BCCD-4BC2-A14D-56FD432CC541}"/>
                  </a:ext>
                </a:extLst>
              </p:cNvPr>
              <p:cNvGrpSpPr/>
              <p:nvPr/>
            </p:nvGrpSpPr>
            <p:grpSpPr>
              <a:xfrm>
                <a:off x="1893999" y="4838452"/>
                <a:ext cx="180000" cy="1123496"/>
                <a:chOff x="2968055" y="5181957"/>
                <a:chExt cx="180000" cy="1123496"/>
              </a:xfrm>
            </p:grpSpPr>
            <p:sp>
              <p:nvSpPr>
                <p:cNvPr id="12" name="Téglalap 11">
                  <a:extLst>
                    <a:ext uri="{FF2B5EF4-FFF2-40B4-BE49-F238E27FC236}">
                      <a16:creationId xmlns:a16="http://schemas.microsoft.com/office/drawing/2014/main" id="{90D162EF-F032-41A9-AC16-E27352CDAEB9}"/>
                    </a:ext>
                  </a:extLst>
                </p:cNvPr>
                <p:cNvSpPr/>
                <p:nvPr/>
              </p:nvSpPr>
              <p:spPr>
                <a:xfrm>
                  <a:off x="2968055" y="5201587"/>
                  <a:ext cx="180000" cy="1080000"/>
                </a:xfrm>
                <a:prstGeom prst="rect">
                  <a:avLst/>
                </a:prstGeom>
                <a:solidFill>
                  <a:srgbClr val="FF66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" name="Téglalap 13">
                  <a:extLst>
                    <a:ext uri="{FF2B5EF4-FFF2-40B4-BE49-F238E27FC236}">
                      <a16:creationId xmlns:a16="http://schemas.microsoft.com/office/drawing/2014/main" id="{21F7D161-8CFA-4BF4-B5F8-69730A9A88A7}"/>
                    </a:ext>
                  </a:extLst>
                </p:cNvPr>
                <p:cNvSpPr/>
                <p:nvPr/>
              </p:nvSpPr>
              <p:spPr>
                <a:xfrm>
                  <a:off x="2987963" y="5181957"/>
                  <a:ext cx="144000" cy="108000"/>
                </a:xfrm>
                <a:prstGeom prst="rect">
                  <a:avLst/>
                </a:prstGeom>
                <a:solidFill>
                  <a:srgbClr val="FF660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" name="Téglalap 14">
                  <a:extLst>
                    <a:ext uri="{FF2B5EF4-FFF2-40B4-BE49-F238E27FC236}">
                      <a16:creationId xmlns:a16="http://schemas.microsoft.com/office/drawing/2014/main" id="{19199927-31EC-4B32-BB8B-B8D1D9960BD2}"/>
                    </a:ext>
                  </a:extLst>
                </p:cNvPr>
                <p:cNvSpPr/>
                <p:nvPr/>
              </p:nvSpPr>
              <p:spPr>
                <a:xfrm>
                  <a:off x="2987963" y="6197453"/>
                  <a:ext cx="144000" cy="108000"/>
                </a:xfrm>
                <a:prstGeom prst="rect">
                  <a:avLst/>
                </a:prstGeom>
                <a:solidFill>
                  <a:srgbClr val="FF660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22" name="Csoportba foglalás 21">
              <a:extLst>
                <a:ext uri="{FF2B5EF4-FFF2-40B4-BE49-F238E27FC236}">
                  <a16:creationId xmlns:a16="http://schemas.microsoft.com/office/drawing/2014/main" id="{23D8FE92-1CEF-485C-B73C-0D7CC01585FF}"/>
                </a:ext>
              </a:extLst>
            </p:cNvPr>
            <p:cNvGrpSpPr/>
            <p:nvPr/>
          </p:nvGrpSpPr>
          <p:grpSpPr>
            <a:xfrm>
              <a:off x="2719576" y="3369137"/>
              <a:ext cx="1800000" cy="1856384"/>
              <a:chOff x="2719576" y="4103649"/>
              <a:chExt cx="1800000" cy="1856384"/>
            </a:xfrm>
          </p:grpSpPr>
          <p:grpSp>
            <p:nvGrpSpPr>
              <p:cNvPr id="11" name="Csoportba foglalás 10">
                <a:extLst>
                  <a:ext uri="{FF2B5EF4-FFF2-40B4-BE49-F238E27FC236}">
                    <a16:creationId xmlns:a16="http://schemas.microsoft.com/office/drawing/2014/main" id="{2BD35A76-2981-455B-9773-247741D96EB3}"/>
                  </a:ext>
                </a:extLst>
              </p:cNvPr>
              <p:cNvGrpSpPr/>
              <p:nvPr/>
            </p:nvGrpSpPr>
            <p:grpSpPr>
              <a:xfrm>
                <a:off x="2719576" y="4103649"/>
                <a:ext cx="1800000" cy="755889"/>
                <a:chOff x="2134960" y="3938757"/>
                <a:chExt cx="1800000" cy="755889"/>
              </a:xfrm>
            </p:grpSpPr>
            <p:sp>
              <p:nvSpPr>
                <p:cNvPr id="9" name="Téglalap 8">
                  <a:extLst>
                    <a:ext uri="{FF2B5EF4-FFF2-40B4-BE49-F238E27FC236}">
                      <a16:creationId xmlns:a16="http://schemas.microsoft.com/office/drawing/2014/main" id="{3EDE3D78-C441-4E0F-B2FE-155E20ECBC7F}"/>
                    </a:ext>
                  </a:extLst>
                </p:cNvPr>
                <p:cNvSpPr/>
                <p:nvPr/>
              </p:nvSpPr>
              <p:spPr>
                <a:xfrm>
                  <a:off x="2134960" y="3974646"/>
                  <a:ext cx="1800000" cy="720000"/>
                </a:xfrm>
                <a:prstGeom prst="rect">
                  <a:avLst/>
                </a:prstGeom>
                <a:solidFill>
                  <a:srgbClr val="00B0F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" name="Téglalap 9">
                  <a:extLst>
                    <a:ext uri="{FF2B5EF4-FFF2-40B4-BE49-F238E27FC236}">
                      <a16:creationId xmlns:a16="http://schemas.microsoft.com/office/drawing/2014/main" id="{A23C13B5-0D63-4223-A294-3BDCE7F7145D}"/>
                    </a:ext>
                  </a:extLst>
                </p:cNvPr>
                <p:cNvSpPr/>
                <p:nvPr/>
              </p:nvSpPr>
              <p:spPr>
                <a:xfrm>
                  <a:off x="2153149" y="3938757"/>
                  <a:ext cx="1764000" cy="1080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" name="Csoportba foglalás 16">
                <a:extLst>
                  <a:ext uri="{FF2B5EF4-FFF2-40B4-BE49-F238E27FC236}">
                    <a16:creationId xmlns:a16="http://schemas.microsoft.com/office/drawing/2014/main" id="{44C88916-49CA-4C8C-9015-4F77E94C58BC}"/>
                  </a:ext>
                </a:extLst>
              </p:cNvPr>
              <p:cNvGrpSpPr/>
              <p:nvPr/>
            </p:nvGrpSpPr>
            <p:grpSpPr>
              <a:xfrm>
                <a:off x="3227402" y="4840871"/>
                <a:ext cx="180000" cy="1119162"/>
                <a:chOff x="3822488" y="5181957"/>
                <a:chExt cx="180000" cy="1119162"/>
              </a:xfrm>
            </p:grpSpPr>
            <p:sp>
              <p:nvSpPr>
                <p:cNvPr id="18" name="Téglalap 17">
                  <a:extLst>
                    <a:ext uri="{FF2B5EF4-FFF2-40B4-BE49-F238E27FC236}">
                      <a16:creationId xmlns:a16="http://schemas.microsoft.com/office/drawing/2014/main" id="{B8DD6EBA-5A85-4B0B-963B-14A16071C161}"/>
                    </a:ext>
                  </a:extLst>
                </p:cNvPr>
                <p:cNvSpPr/>
                <p:nvPr/>
              </p:nvSpPr>
              <p:spPr>
                <a:xfrm>
                  <a:off x="3822488" y="5201587"/>
                  <a:ext cx="180000" cy="1080000"/>
                </a:xfrm>
                <a:prstGeom prst="rect">
                  <a:avLst/>
                </a:prstGeom>
                <a:solidFill>
                  <a:srgbClr val="00B0F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" name="Téglalap 18">
                  <a:extLst>
                    <a:ext uri="{FF2B5EF4-FFF2-40B4-BE49-F238E27FC236}">
                      <a16:creationId xmlns:a16="http://schemas.microsoft.com/office/drawing/2014/main" id="{B7448403-0290-4858-989D-E06E17DDCFFC}"/>
                    </a:ext>
                  </a:extLst>
                </p:cNvPr>
                <p:cNvSpPr/>
                <p:nvPr/>
              </p:nvSpPr>
              <p:spPr>
                <a:xfrm>
                  <a:off x="3845742" y="5181957"/>
                  <a:ext cx="140400" cy="108000"/>
                </a:xfrm>
                <a:prstGeom prst="rect">
                  <a:avLst/>
                </a:prstGeom>
                <a:solidFill>
                  <a:srgbClr val="00B0F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" name="Téglalap 19">
                  <a:extLst>
                    <a:ext uri="{FF2B5EF4-FFF2-40B4-BE49-F238E27FC236}">
                      <a16:creationId xmlns:a16="http://schemas.microsoft.com/office/drawing/2014/main" id="{363FE9DA-89B0-4402-9480-762CA90FD5A2}"/>
                    </a:ext>
                  </a:extLst>
                </p:cNvPr>
                <p:cNvSpPr/>
                <p:nvPr/>
              </p:nvSpPr>
              <p:spPr>
                <a:xfrm>
                  <a:off x="3845742" y="6193119"/>
                  <a:ext cx="140400" cy="108000"/>
                </a:xfrm>
                <a:prstGeom prst="rect">
                  <a:avLst/>
                </a:prstGeom>
                <a:solidFill>
                  <a:srgbClr val="00B0F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33" name="Szövegdoboz 32">
              <a:extLst>
                <a:ext uri="{FF2B5EF4-FFF2-40B4-BE49-F238E27FC236}">
                  <a16:creationId xmlns:a16="http://schemas.microsoft.com/office/drawing/2014/main" id="{A0F3F84A-D223-4AC2-9329-1BBA9F44F9D4}"/>
                </a:ext>
              </a:extLst>
            </p:cNvPr>
            <p:cNvSpPr txBox="1"/>
            <p:nvPr/>
          </p:nvSpPr>
          <p:spPr>
            <a:xfrm>
              <a:off x="1379094" y="34972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439770F3-3DB6-465B-9F1E-C2EE3B26B281}"/>
                </a:ext>
              </a:extLst>
            </p:cNvPr>
            <p:cNvSpPr txBox="1"/>
            <p:nvPr/>
          </p:nvSpPr>
          <p:spPr>
            <a:xfrm>
              <a:off x="3450236" y="347155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grpSp>
          <p:nvGrpSpPr>
            <p:cNvPr id="39" name="Csoportba foglalás 38">
              <a:extLst>
                <a:ext uri="{FF2B5EF4-FFF2-40B4-BE49-F238E27FC236}">
                  <a16:creationId xmlns:a16="http://schemas.microsoft.com/office/drawing/2014/main" id="{813B20A0-AFE4-43FC-A6C3-30E005D54584}"/>
                </a:ext>
              </a:extLst>
            </p:cNvPr>
            <p:cNvGrpSpPr/>
            <p:nvPr/>
          </p:nvGrpSpPr>
          <p:grpSpPr>
            <a:xfrm>
              <a:off x="2241184" y="3297838"/>
              <a:ext cx="720000" cy="2053885"/>
              <a:chOff x="2271164" y="3372788"/>
              <a:chExt cx="720000" cy="2053885"/>
            </a:xfrm>
          </p:grpSpPr>
          <p:sp>
            <p:nvSpPr>
              <p:cNvPr id="36" name="Szabadkézi sokszög: alakzat 35">
                <a:extLst>
                  <a:ext uri="{FF2B5EF4-FFF2-40B4-BE49-F238E27FC236}">
                    <a16:creationId xmlns:a16="http://schemas.microsoft.com/office/drawing/2014/main" id="{EC143765-EBA3-4DE0-88BD-3E8C422D13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1164" y="5239177"/>
                <a:ext cx="720000" cy="187496"/>
              </a:xfrm>
              <a:custGeom>
                <a:avLst/>
                <a:gdLst>
                  <a:gd name="connsiteX0" fmla="*/ 6697 w 1336367"/>
                  <a:gd name="connsiteY0" fmla="*/ 162709 h 348005"/>
                  <a:gd name="connsiteX1" fmla="*/ 90844 w 1336367"/>
                  <a:gd name="connsiteY1" fmla="*/ 24 h 348005"/>
                  <a:gd name="connsiteX2" fmla="*/ 651826 w 1336367"/>
                  <a:gd name="connsiteY2" fmla="*/ 173929 h 348005"/>
                  <a:gd name="connsiteX3" fmla="*/ 1201587 w 1336367"/>
                  <a:gd name="connsiteY3" fmla="*/ 342223 h 348005"/>
                  <a:gd name="connsiteX4" fmla="*/ 1336223 w 1336367"/>
                  <a:gd name="connsiteY4" fmla="*/ 173929 h 348005"/>
                  <a:gd name="connsiteX5" fmla="*/ 1212807 w 1336367"/>
                  <a:gd name="connsiteY5" fmla="*/ 22463 h 348005"/>
                  <a:gd name="connsiteX6" fmla="*/ 674265 w 1336367"/>
                  <a:gd name="connsiteY6" fmla="*/ 173929 h 348005"/>
                  <a:gd name="connsiteX7" fmla="*/ 152552 w 1336367"/>
                  <a:gd name="connsiteY7" fmla="*/ 347833 h 348005"/>
                  <a:gd name="connsiteX8" fmla="*/ 6697 w 1336367"/>
                  <a:gd name="connsiteY8" fmla="*/ 162709 h 34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6367" h="348005">
                    <a:moveTo>
                      <a:pt x="6697" y="162709"/>
                    </a:moveTo>
                    <a:cubicBezTo>
                      <a:pt x="-3588" y="104741"/>
                      <a:pt x="-16677" y="-1846"/>
                      <a:pt x="90844" y="24"/>
                    </a:cubicBezTo>
                    <a:cubicBezTo>
                      <a:pt x="198365" y="1894"/>
                      <a:pt x="651826" y="173929"/>
                      <a:pt x="651826" y="173929"/>
                    </a:cubicBezTo>
                    <a:cubicBezTo>
                      <a:pt x="836950" y="230962"/>
                      <a:pt x="1087521" y="342223"/>
                      <a:pt x="1201587" y="342223"/>
                    </a:cubicBezTo>
                    <a:cubicBezTo>
                      <a:pt x="1315653" y="342223"/>
                      <a:pt x="1334353" y="227222"/>
                      <a:pt x="1336223" y="173929"/>
                    </a:cubicBezTo>
                    <a:cubicBezTo>
                      <a:pt x="1338093" y="120636"/>
                      <a:pt x="1323133" y="22463"/>
                      <a:pt x="1212807" y="22463"/>
                    </a:cubicBezTo>
                    <a:cubicBezTo>
                      <a:pt x="1102481" y="22463"/>
                      <a:pt x="850974" y="119701"/>
                      <a:pt x="674265" y="173929"/>
                    </a:cubicBezTo>
                    <a:cubicBezTo>
                      <a:pt x="497556" y="228157"/>
                      <a:pt x="263813" y="342223"/>
                      <a:pt x="152552" y="347833"/>
                    </a:cubicBezTo>
                    <a:cubicBezTo>
                      <a:pt x="41291" y="353443"/>
                      <a:pt x="16982" y="220677"/>
                      <a:pt x="6697" y="16270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38" name="Egyenes összekötő 37">
                <a:extLst>
                  <a:ext uri="{FF2B5EF4-FFF2-40B4-BE49-F238E27FC236}">
                    <a16:creationId xmlns:a16="http://schemas.microsoft.com/office/drawing/2014/main" id="{F62EF974-E730-4FE0-8138-339D81D9103C}"/>
                  </a:ext>
                </a:extLst>
              </p:cNvPr>
              <p:cNvCxnSpPr/>
              <p:nvPr/>
            </p:nvCxnSpPr>
            <p:spPr>
              <a:xfrm>
                <a:off x="2638270" y="3372788"/>
                <a:ext cx="0" cy="198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D576212B-E622-4784-BB5C-0FF21E0ADA63}"/>
                  </a:ext>
                </a:extLst>
              </p:cNvPr>
              <p:cNvSpPr txBox="1"/>
              <p:nvPr/>
            </p:nvSpPr>
            <p:spPr>
              <a:xfrm>
                <a:off x="7593229" y="5741228"/>
                <a:ext cx="3452933" cy="80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lland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D576212B-E622-4784-BB5C-0FF21E0AD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229" y="5741228"/>
                <a:ext cx="3452933" cy="80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zövegdoboz 41">
                <a:extLst>
                  <a:ext uri="{FF2B5EF4-FFF2-40B4-BE49-F238E27FC236}">
                    <a16:creationId xmlns:a16="http://schemas.microsoft.com/office/drawing/2014/main" id="{ADC9749B-7590-40B3-BD66-238FA604D5BC}"/>
                  </a:ext>
                </a:extLst>
              </p:cNvPr>
              <p:cNvSpPr txBox="1"/>
              <p:nvPr/>
            </p:nvSpPr>
            <p:spPr>
              <a:xfrm>
                <a:off x="2608291" y="6190937"/>
                <a:ext cx="30063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hu-H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hu-HU" sz="2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hu-HU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hu-HU" sz="2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hu-HU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hu-HU" sz="28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800" b="0" i="0" smtClean="0">
                        <a:latin typeface="Cambria Math" panose="02040503050406030204" pitchFamily="18" charset="0"/>
                      </a:rPr>
                      <m:t>rve</m:t>
                    </m:r>
                  </m:oMath>
                </a14:m>
                <a:endPara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Szövegdoboz 41">
                <a:extLst>
                  <a:ext uri="{FF2B5EF4-FFF2-40B4-BE49-F238E27FC236}">
                    <a16:creationId xmlns:a16="http://schemas.microsoft.com/office/drawing/2014/main" id="{ADC9749B-7590-40B3-BD66-238FA604D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291" y="6190937"/>
                <a:ext cx="300633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2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1636942"/>
            <a:ext cx="11567885" cy="1280429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ammónia, egy egyértékű gyenge bázis,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=1·10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mol/dm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koncentrációjú oldatának a pH-j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4A22CFB5-21C0-440F-AEC7-BFFC778F454A}"/>
                  </a:ext>
                </a:extLst>
              </p:cNvPr>
              <p:cNvSpPr txBox="1"/>
              <p:nvPr/>
            </p:nvSpPr>
            <p:spPr>
              <a:xfrm>
                <a:off x="3581799" y="2104576"/>
                <a:ext cx="7153176" cy="432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=1,8∙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4A22CFB5-21C0-440F-AEC7-BFFC778F4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799" y="2104576"/>
                <a:ext cx="7153176" cy="432554"/>
              </a:xfrm>
              <a:prstGeom prst="rect">
                <a:avLst/>
              </a:prstGeom>
              <a:blipFill>
                <a:blip r:embed="rId3"/>
                <a:stretch>
                  <a:fillRect b="-253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EEF2921-52C8-4AF2-9002-8B22ECFA23CC}"/>
                  </a:ext>
                </a:extLst>
              </p:cNvPr>
              <p:cNvSpPr txBox="1"/>
              <p:nvPr/>
            </p:nvSpPr>
            <p:spPr>
              <a:xfrm>
                <a:off x="1821540" y="2728687"/>
                <a:ext cx="2811604" cy="797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EEF2921-52C8-4AF2-9002-8B22ECFA2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40" y="2728687"/>
                <a:ext cx="2811604" cy="7976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EEC90979-3657-4999-8CA0-37E8B4EE215F}"/>
                  </a:ext>
                </a:extLst>
              </p:cNvPr>
              <p:cNvSpPr txBox="1"/>
              <p:nvPr/>
            </p:nvSpPr>
            <p:spPr>
              <a:xfrm>
                <a:off x="4855461" y="2685142"/>
                <a:ext cx="21538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EEC90979-3657-4999-8CA0-37E8B4EE2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61" y="2685142"/>
                <a:ext cx="2153859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09B19D2C-0825-490A-866C-FC514671E729}"/>
                  </a:ext>
                </a:extLst>
              </p:cNvPr>
              <p:cNvSpPr txBox="1"/>
              <p:nvPr/>
            </p:nvSpPr>
            <p:spPr>
              <a:xfrm>
                <a:off x="4883735" y="3171375"/>
                <a:ext cx="46452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09B19D2C-0825-490A-866C-FC514671E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735" y="3171375"/>
                <a:ext cx="4645246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85D9623A-1494-4195-BBFB-C6BD8E00CDA4}"/>
                  </a:ext>
                </a:extLst>
              </p:cNvPr>
              <p:cNvSpPr txBox="1"/>
              <p:nvPr/>
            </p:nvSpPr>
            <p:spPr>
              <a:xfrm>
                <a:off x="1930398" y="3635829"/>
                <a:ext cx="2703241" cy="779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85D9623A-1494-4195-BBFB-C6BD8E00C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398" y="3635829"/>
                <a:ext cx="2703241" cy="7799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0FFCA643-1618-44B9-99C7-AA5B1E21BF13}"/>
                  </a:ext>
                </a:extLst>
              </p:cNvPr>
              <p:cNvSpPr txBox="1"/>
              <p:nvPr/>
            </p:nvSpPr>
            <p:spPr>
              <a:xfrm>
                <a:off x="5118433" y="3831771"/>
                <a:ext cx="44665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0FFCA643-1618-44B9-99C7-AA5B1E21B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433" y="3831771"/>
                <a:ext cx="4466544" cy="369332"/>
              </a:xfrm>
              <a:prstGeom prst="rect">
                <a:avLst/>
              </a:prstGeom>
              <a:blipFill>
                <a:blip r:embed="rId8"/>
                <a:stretch>
                  <a:fillRect t="-1667" r="-273"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9B1337F1-DEC1-43DF-8FAA-11F5B7BAC9DB}"/>
                  </a:ext>
                </a:extLst>
              </p:cNvPr>
              <p:cNvSpPr txBox="1"/>
              <p:nvPr/>
            </p:nvSpPr>
            <p:spPr>
              <a:xfrm>
                <a:off x="696686" y="4517501"/>
                <a:ext cx="10813143" cy="6729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,8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hu-H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1,8</m:t>
                                      </m:r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hu-HU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hu-HU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+4∙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1,8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  <m:r>
                                <a:rPr lang="hu-H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·10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−1,8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8,674…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9B1337F1-DEC1-43DF-8FAA-11F5B7BAC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6" y="4517501"/>
                <a:ext cx="10813143" cy="6729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F007A73F-EB40-4C47-80E9-0015EED828C3}"/>
                  </a:ext>
                </a:extLst>
              </p:cNvPr>
              <p:cNvSpPr txBox="1"/>
              <p:nvPr/>
            </p:nvSpPr>
            <p:spPr>
              <a:xfrm>
                <a:off x="841829" y="5279506"/>
                <a:ext cx="6763657" cy="404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=3,4370</m:t>
                      </m:r>
                      <m:r>
                        <a:rPr lang="hu-HU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hu-HU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hu-HU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6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sz="26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F007A73F-EB40-4C47-80E9-0015EED82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29" y="5279506"/>
                <a:ext cx="6763657" cy="4045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CC23263F-6937-4E66-9884-4DE6B4FDFB02}"/>
                  </a:ext>
                </a:extLst>
              </p:cNvPr>
              <p:cNvSpPr txBox="1"/>
              <p:nvPr/>
            </p:nvSpPr>
            <p:spPr>
              <a:xfrm>
                <a:off x="8026402" y="5438989"/>
                <a:ext cx="4034970" cy="404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hu-HU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=9,5361…=9,54</m:t>
                      </m:r>
                    </m:oMath>
                  </m:oMathPara>
                </a14:m>
                <a:endParaRPr lang="hu-HU" sz="2600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CC23263F-6937-4E66-9884-4DE6B4FDF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2" y="5438989"/>
                <a:ext cx="4034970" cy="4045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189B308F-76F8-4C59-9946-8D710DC02401}"/>
                  </a:ext>
                </a:extLst>
              </p:cNvPr>
              <p:cNvSpPr txBox="1"/>
              <p:nvPr/>
            </p:nvSpPr>
            <p:spPr>
              <a:xfrm>
                <a:off x="769254" y="5819486"/>
                <a:ext cx="8307146" cy="793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·10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3,4370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=2,9094…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189B308F-76F8-4C59-9946-8D710DC02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54" y="5819486"/>
                <a:ext cx="8307146" cy="7933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69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Gyenge bázisok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pH-ja</a:t>
            </a:r>
          </a:p>
        </p:txBody>
      </p:sp>
    </p:spTree>
    <p:extLst>
      <p:ext uri="{BB962C8B-B14F-4D97-AF65-F5344CB8AC3E}">
        <p14:creationId xmlns:p14="http://schemas.microsoft.com/office/powerpoint/2010/main" val="18556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4" y="1549859"/>
            <a:ext cx="11567886" cy="1251401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az egyensúlyoknál tulajdonképpen a kiindulási anyag és a termék fel-cserélhető, ezért pl. a sav-bázis egyensúlyokat kétféleképpen is fel tudjuk írni.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78B29E5-4789-43BE-90D1-7258501AE802}"/>
                  </a:ext>
                </a:extLst>
              </p:cNvPr>
              <p:cNvSpPr txBox="1"/>
              <p:nvPr/>
            </p:nvSpPr>
            <p:spPr>
              <a:xfrm>
                <a:off x="1985227" y="2510976"/>
                <a:ext cx="8244116" cy="504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=1,8∙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78B29E5-4789-43BE-90D1-7258501AE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227" y="2510976"/>
                <a:ext cx="8244116" cy="504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9E7AD4F-8740-4AA1-BEBD-FF769C9E1521}"/>
                  </a:ext>
                </a:extLst>
              </p:cNvPr>
              <p:cNvSpPr txBox="1"/>
              <p:nvPr/>
            </p:nvSpPr>
            <p:spPr>
              <a:xfrm>
                <a:off x="2398884" y="3171377"/>
                <a:ext cx="7431393" cy="502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???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9E7AD4F-8740-4AA1-BEBD-FF769C9E1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884" y="3171377"/>
                <a:ext cx="7431393" cy="502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FD8F43C-6BF8-49EF-B7FF-E142F2F653E7}"/>
                  </a:ext>
                </a:extLst>
              </p:cNvPr>
              <p:cNvSpPr txBox="1"/>
              <p:nvPr/>
            </p:nvSpPr>
            <p:spPr>
              <a:xfrm>
                <a:off x="2547254" y="3802753"/>
                <a:ext cx="3172663" cy="930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FD8F43C-6BF8-49EF-B7FF-E142F2F65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4" y="3802753"/>
                <a:ext cx="3172663" cy="9304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CC1EF0AE-4A95-492B-BBC6-22946C531EC1}"/>
                  </a:ext>
                </a:extLst>
              </p:cNvPr>
              <p:cNvSpPr txBox="1"/>
              <p:nvPr/>
            </p:nvSpPr>
            <p:spPr>
              <a:xfrm>
                <a:off x="6524168" y="3802751"/>
                <a:ext cx="3214919" cy="942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CC1EF0AE-4A95-492B-BBC6-22946C531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168" y="3802751"/>
                <a:ext cx="3214919" cy="9429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8A6CBAC7-DBED-4127-A9ED-F1C3118213CF}"/>
                  </a:ext>
                </a:extLst>
              </p:cNvPr>
              <p:cNvSpPr txBox="1"/>
              <p:nvPr/>
            </p:nvSpPr>
            <p:spPr>
              <a:xfrm>
                <a:off x="986969" y="4913093"/>
                <a:ext cx="6727098" cy="949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8A6CBAC7-DBED-4127-A9ED-F1C311821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69" y="4913093"/>
                <a:ext cx="6727098" cy="9498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020BE3EF-ECA8-4E78-AD84-3E2F100A4A8D}"/>
                  </a:ext>
                </a:extLst>
              </p:cNvPr>
              <p:cNvSpPr txBox="1"/>
              <p:nvPr/>
            </p:nvSpPr>
            <p:spPr>
              <a:xfrm>
                <a:off x="3889827" y="5884010"/>
                <a:ext cx="4511300" cy="909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1,8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∙10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=5,6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020BE3EF-ECA8-4E78-AD84-3E2F100A4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827" y="5884010"/>
                <a:ext cx="4511300" cy="909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1B21376E-0DE8-400C-9C1E-476E5A5B8559}"/>
              </a:ext>
            </a:extLst>
          </p:cNvPr>
          <p:cNvCxnSpPr>
            <a:cxnSpLocks/>
          </p:cNvCxnSpPr>
          <p:nvPr/>
        </p:nvCxnSpPr>
        <p:spPr>
          <a:xfrm>
            <a:off x="2656114" y="4963886"/>
            <a:ext cx="899886" cy="377371"/>
          </a:xfrm>
          <a:prstGeom prst="line">
            <a:avLst/>
          </a:prstGeom>
          <a:ln w="25400">
            <a:solidFill>
              <a:srgbClr val="2E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624940F0-419C-4526-8410-1BA5118E4268}"/>
              </a:ext>
            </a:extLst>
          </p:cNvPr>
          <p:cNvCxnSpPr>
            <a:cxnSpLocks/>
          </p:cNvCxnSpPr>
          <p:nvPr/>
        </p:nvCxnSpPr>
        <p:spPr>
          <a:xfrm>
            <a:off x="5232400" y="4942114"/>
            <a:ext cx="899886" cy="3773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FD7CF49E-01D6-4747-86BA-4BEEFD58E77C}"/>
              </a:ext>
            </a:extLst>
          </p:cNvPr>
          <p:cNvCxnSpPr>
            <a:cxnSpLocks/>
          </p:cNvCxnSpPr>
          <p:nvPr/>
        </p:nvCxnSpPr>
        <p:spPr>
          <a:xfrm>
            <a:off x="3149600" y="5471886"/>
            <a:ext cx="899886" cy="3773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A99E3E84-63BC-46D3-9FFF-93A007FDDFAD}"/>
              </a:ext>
            </a:extLst>
          </p:cNvPr>
          <p:cNvCxnSpPr>
            <a:cxnSpLocks/>
          </p:cNvCxnSpPr>
          <p:nvPr/>
        </p:nvCxnSpPr>
        <p:spPr>
          <a:xfrm>
            <a:off x="5682342" y="5464629"/>
            <a:ext cx="899886" cy="377371"/>
          </a:xfrm>
          <a:prstGeom prst="line">
            <a:avLst/>
          </a:prstGeom>
          <a:ln w="25400">
            <a:solidFill>
              <a:srgbClr val="2E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9D44E2F4-4F6A-49F1-846F-6086D52F8B8B}"/>
                  </a:ext>
                </a:extLst>
              </p:cNvPr>
              <p:cNvSpPr txBox="1"/>
              <p:nvPr/>
            </p:nvSpPr>
            <p:spPr>
              <a:xfrm>
                <a:off x="7728855" y="4934864"/>
                <a:ext cx="3286221" cy="911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9D44E2F4-4F6A-49F1-846F-6086D52F8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55" y="4934864"/>
                <a:ext cx="3286221" cy="9117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69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Gyenge bázisok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pH-ja</a:t>
            </a:r>
          </a:p>
        </p:txBody>
      </p:sp>
    </p:spTree>
    <p:extLst>
      <p:ext uri="{BB962C8B-B14F-4D97-AF65-F5344CB8AC3E}">
        <p14:creationId xmlns:p14="http://schemas.microsoft.com/office/powerpoint/2010/main" val="15487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14" y="205471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Pufferek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1665970"/>
            <a:ext cx="11654972" cy="4956503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biológiai létünket is a kémiai egyensúlyoknak köszönhetjük, hiszen az élő-lények mindegyike egy összetett kémiai rendszer, ahol a magasabb funkciók fenntartása, a szabályozás számos egyensúlyt használ, és az egész rendszer működése, egy nagyon szűk pH=7,4 körüli tartományban lehetséges!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Ezeket a körülményeket az ún. pufferek biztosítják minden élőlényben!</a:t>
            </a:r>
          </a:p>
          <a:p>
            <a:r>
              <a:rPr lang="hu-HU" b="1" dirty="0"/>
              <a:t>puffer:</a:t>
            </a:r>
            <a:r>
              <a:rPr lang="hu-HU" dirty="0"/>
              <a:t> olyan oldat, amely képes az oldat pH-ját változtató hatások </a:t>
            </a:r>
            <a:r>
              <a:rPr lang="hu-HU" dirty="0" err="1"/>
              <a:t>eredmé-nyének</a:t>
            </a:r>
            <a:r>
              <a:rPr lang="hu-HU" dirty="0"/>
              <a:t> jelentős csökkentésére. Puffert képes alkotni az az oldat, amelyben egyszerre jelentősebb koncentrációban van jelen egy gyenge sav, és annak egy erős bázissal alkotott sója – savas tartományban működő puffer, illetve az az oldat, amelyben egyszerre jelentősebb koncentrációban van jelen egy gyenge bázis, és annak egy erős savval alkotott sója – lúgos tartományban működő puffer.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Nézzünk példákat a működésükre!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1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Pufferek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090" y="1427019"/>
                <a:ext cx="11651673" cy="530629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Minden puffer működését valamely gyenge sav/bázis disszociációs egyensúlya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biztosítja!Pl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ecetsav(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HAc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)-nátrium-acetát(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NaAc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puffer:</a:t>
                </a:r>
              </a:p>
              <a:p>
                <a:pPr>
                  <a:spcBef>
                    <a:spcPts val="13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 történik az egyensúllyal, ha az oldott gyenge savhoz nátrium-acetátot (CH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COONa) adunk, ami jól oldódik, és 100%-ban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disszociál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Mivel az oldatban nő az acetátionok koncentrációja, így az egyensúly azok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protonálódása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disszociálatlan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ecetsav képződése felé tolódik el!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Jó közelítéssel azt mondhatjuk, hogy a sav oldásakor keletkezett acetátionok mind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megprotonálódnak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azaz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𝐶𝑂𝑂𝐻</m:t>
                        </m:r>
                      </m:e>
                    </m:d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𝐻𝐴𝑐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sav bemérési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koncentrá-ciójával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  <a:p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090" y="1427019"/>
                <a:ext cx="11651673" cy="5306290"/>
              </a:xfrm>
              <a:blipFill>
                <a:blip r:embed="rId3"/>
                <a:stretch>
                  <a:fillRect l="-941" t="-2755" r="-17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7162FC4C-CE0B-4C08-BFAE-78DA4593715C}"/>
                  </a:ext>
                </a:extLst>
              </p:cNvPr>
              <p:cNvSpPr txBox="1"/>
              <p:nvPr/>
            </p:nvSpPr>
            <p:spPr>
              <a:xfrm>
                <a:off x="2292003" y="2301846"/>
                <a:ext cx="7590348" cy="502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𝐶𝑂𝑂𝐻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7162FC4C-CE0B-4C08-BFAE-78DA45937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003" y="2301846"/>
                <a:ext cx="7590348" cy="502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B926A82A-0A23-4374-AA09-D1733B5B3C35}"/>
                  </a:ext>
                </a:extLst>
              </p:cNvPr>
              <p:cNvSpPr txBox="1"/>
              <p:nvPr/>
            </p:nvSpPr>
            <p:spPr>
              <a:xfrm>
                <a:off x="3524902" y="2878944"/>
                <a:ext cx="5171223" cy="79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𝐶𝑂𝑂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𝐶𝑂𝑂𝐻</m:t>
                              </m:r>
                            </m:e>
                          </m:d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=1,8∙</m:t>
                      </m:r>
                      <m:sSup>
                        <m:sSupPr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B926A82A-0A23-4374-AA09-D1733B5B3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02" y="2878944"/>
                <a:ext cx="5171223" cy="7916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89545BC6-A144-4FA7-8B63-EDE1F9904619}"/>
                  </a:ext>
                </a:extLst>
              </p:cNvPr>
              <p:cNvSpPr txBox="1"/>
              <p:nvPr/>
            </p:nvSpPr>
            <p:spPr>
              <a:xfrm>
                <a:off x="5913911" y="2347689"/>
                <a:ext cx="3831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↽</m:t>
                      </m:r>
                    </m:oMath>
                  </m:oMathPara>
                </a14:m>
                <a:endParaRPr lang="hu-H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89545BC6-A144-4FA7-8B63-EDE1F9904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911" y="2347689"/>
                <a:ext cx="38311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Pufferek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534672"/>
                <a:ext cx="10072253" cy="5212491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Ugyanakkor, az acetátionokról jó közelítéssel azt állíthatjuk, hogy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hu-HU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𝐶𝑂𝑂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𝑁𝑎𝐴𝑐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nátrium-acetát bemérési koncentrációjával!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egyensúlyi állandó összefüggésébe ezt behelyettesítve:</a:t>
                </a:r>
              </a:p>
              <a:p>
                <a:pPr>
                  <a:spcBef>
                    <a:spcPts val="75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majd negatív logaritmusát véve:</a:t>
                </a:r>
              </a:p>
              <a:p>
                <a:pPr>
                  <a:spcBef>
                    <a:spcPts val="2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átrendezve:</a:t>
                </a:r>
              </a:p>
              <a:p>
                <a:pPr>
                  <a:spcBef>
                    <a:spcPts val="8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oldat pH-ja az oldatba bemért só és gyenge sav arányának a logaritmusától függ, azaz a puffer hígítható!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534672"/>
                <a:ext cx="10072253" cy="5212491"/>
              </a:xfrm>
              <a:blipFill>
                <a:blip r:embed="rId3"/>
                <a:stretch>
                  <a:fillRect l="-1090" t="-2105" b="-17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DCB3FC7-8717-4122-8FCD-DC9A2A85E64C}"/>
                  </a:ext>
                </a:extLst>
              </p:cNvPr>
              <p:cNvSpPr txBox="1"/>
              <p:nvPr/>
            </p:nvSpPr>
            <p:spPr>
              <a:xfrm>
                <a:off x="2753582" y="2935017"/>
                <a:ext cx="6672339" cy="791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𝑁𝑎𝐴𝑐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𝐻𝐴𝑐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𝑁𝑎𝐴𝑐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𝐻𝐴𝑐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1,8∙</m:t>
                      </m:r>
                      <m:sSup>
                        <m:sSupPr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DCB3FC7-8717-4122-8FCD-DC9A2A85E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82" y="2935017"/>
                <a:ext cx="6672339" cy="7918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4995569D-B4AA-41A0-A244-75C64C3F71FA}"/>
                  </a:ext>
                </a:extLst>
              </p:cNvPr>
              <p:cNvSpPr txBox="1"/>
              <p:nvPr/>
            </p:nvSpPr>
            <p:spPr>
              <a:xfrm>
                <a:off x="6182004" y="3660441"/>
                <a:ext cx="521918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𝑁𝑎𝐴𝑐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𝐻𝐴𝑐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4995569D-B4AA-41A0-A244-75C64C3F7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004" y="3660441"/>
                <a:ext cx="5219185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1835494-AD79-465E-8D45-BA654766CE55}"/>
                  </a:ext>
                </a:extLst>
              </p:cNvPr>
              <p:cNvSpPr txBox="1"/>
              <p:nvPr/>
            </p:nvSpPr>
            <p:spPr>
              <a:xfrm>
                <a:off x="1188243" y="4562137"/>
                <a:ext cx="9840451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𝑁𝑎𝐴𝑐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𝐻𝐴𝑐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skw"/>
                                  <m:ctrlPr>
                                    <a:rPr lang="hu-H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𝑁𝑎𝐴𝑐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𝑜𝑙𝑑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hu-HU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𝐻𝐴𝑐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𝑜𝑙𝑑</m:t>
                                      </m:r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𝑁𝑎𝐴𝑐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𝐻𝐴𝑐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1835494-AD79-465E-8D45-BA654766C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43" y="4562137"/>
                <a:ext cx="9840451" cy="1189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4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1DAB39-D04F-55C2-E05C-2500B71673E1}"/>
              </a:ext>
            </a:extLst>
          </p:cNvPr>
          <p:cNvSpPr txBox="1"/>
          <p:nvPr/>
        </p:nvSpPr>
        <p:spPr>
          <a:xfrm>
            <a:off x="438538" y="1526872"/>
            <a:ext cx="113180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Számítsa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annak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pufferoldatnak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pH-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ját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amelyet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150,2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rfogatú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0,5437 mol/dm</a:t>
            </a:r>
            <a:r>
              <a:rPr lang="en-US" sz="24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koncentrációjú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ecetsav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</a:t>
            </a:r>
            <a:r>
              <a:rPr lang="en-US" sz="24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COOH),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50,23 cm</a:t>
            </a:r>
            <a:r>
              <a:rPr lang="en-US" sz="24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térfogatú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0,6944 mol/dm</a:t>
            </a:r>
            <a:r>
              <a:rPr lang="en-US" sz="24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koncentrációjú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(NaOH)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oldatból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állítottak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K</a:t>
            </a:r>
            <a:r>
              <a:rPr lang="en-US" sz="24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=1,753·10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=1,00·10</a:t>
            </a:r>
            <a:r>
              <a:rPr lang="en-US" sz="24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(Az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eredményt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tizedes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jegyre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adja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meg!)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2C6684A7-C5EF-C8FF-73C2-953E64C9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Pufferek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Számítási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példa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5">
                <a:extLst>
                  <a:ext uri="{FF2B5EF4-FFF2-40B4-BE49-F238E27FC236}">
                    <a16:creationId xmlns:a16="http://schemas.microsoft.com/office/drawing/2014/main" id="{EDC6A778-DA7B-9929-2914-762BDF19B57E}"/>
                  </a:ext>
                </a:extLst>
              </p:cNvPr>
              <p:cNvSpPr txBox="1"/>
              <p:nvPr/>
            </p:nvSpPr>
            <p:spPr>
              <a:xfrm>
                <a:off x="438538" y="4300461"/>
                <a:ext cx="5351465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1,753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=4,7562…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Szövegdoboz 5">
                <a:extLst>
                  <a:ext uri="{FF2B5EF4-FFF2-40B4-BE49-F238E27FC236}">
                    <a16:creationId xmlns:a16="http://schemas.microsoft.com/office/drawing/2014/main" id="{EDC6A778-DA7B-9929-2914-762BDF19B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8" y="4300461"/>
                <a:ext cx="5351465" cy="373500"/>
              </a:xfrm>
              <a:prstGeom prst="rect">
                <a:avLst/>
              </a:prstGeom>
              <a:blipFill>
                <a:blip r:embed="rId2"/>
                <a:stretch>
                  <a:fillRect l="-1481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5">
                <a:extLst>
                  <a:ext uri="{FF2B5EF4-FFF2-40B4-BE49-F238E27FC236}">
                    <a16:creationId xmlns:a16="http://schemas.microsoft.com/office/drawing/2014/main" id="{816FEFC6-E534-670D-F918-B35F3326F3BF}"/>
                  </a:ext>
                </a:extLst>
              </p:cNvPr>
              <p:cNvSpPr txBox="1"/>
              <p:nvPr/>
            </p:nvSpPr>
            <p:spPr>
              <a:xfrm>
                <a:off x="438538" y="4919094"/>
                <a:ext cx="8767079" cy="410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𝐶𝑂𝑂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𝑁𝑎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0,05023 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∙0,6944 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=0,034879…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Szövegdoboz 5">
                <a:extLst>
                  <a:ext uri="{FF2B5EF4-FFF2-40B4-BE49-F238E27FC236}">
                    <a16:creationId xmlns:a16="http://schemas.microsoft.com/office/drawing/2014/main" id="{816FEFC6-E534-670D-F918-B35F3326F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8" y="4919094"/>
                <a:ext cx="8767079" cy="410241"/>
              </a:xfrm>
              <a:prstGeom prst="rect">
                <a:avLst/>
              </a:prstGeom>
              <a:blipFill>
                <a:blip r:embed="rId3"/>
                <a:stretch>
                  <a:fillRect t="-150746" b="-2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5">
                <a:extLst>
                  <a:ext uri="{FF2B5EF4-FFF2-40B4-BE49-F238E27FC236}">
                    <a16:creationId xmlns:a16="http://schemas.microsoft.com/office/drawing/2014/main" id="{271ED8B5-B819-E486-5998-537FFE69CA79}"/>
                  </a:ext>
                </a:extLst>
              </p:cNvPr>
              <p:cNvSpPr txBox="1"/>
              <p:nvPr/>
            </p:nvSpPr>
            <p:spPr>
              <a:xfrm>
                <a:off x="438538" y="5574468"/>
                <a:ext cx="10339177" cy="410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𝐶𝑂𝑂𝐻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0,1502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∙0,5437 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0,03487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=0,046784…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Szövegdoboz 5">
                <a:extLst>
                  <a:ext uri="{FF2B5EF4-FFF2-40B4-BE49-F238E27FC236}">
                    <a16:creationId xmlns:a16="http://schemas.microsoft.com/office/drawing/2014/main" id="{271ED8B5-B819-E486-5998-537FFE69C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8" y="5574468"/>
                <a:ext cx="10339177" cy="410241"/>
              </a:xfrm>
              <a:prstGeom prst="rect">
                <a:avLst/>
              </a:prstGeom>
              <a:blipFill>
                <a:blip r:embed="rId4"/>
                <a:stretch>
                  <a:fillRect t="-147059" b="-2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5">
                <a:extLst>
                  <a:ext uri="{FF2B5EF4-FFF2-40B4-BE49-F238E27FC236}">
                    <a16:creationId xmlns:a16="http://schemas.microsoft.com/office/drawing/2014/main" id="{1A51BF95-254C-7F72-5906-1D5FC440C175}"/>
                  </a:ext>
                </a:extLst>
              </p:cNvPr>
              <p:cNvSpPr txBox="1"/>
              <p:nvPr/>
            </p:nvSpPr>
            <p:spPr>
              <a:xfrm>
                <a:off x="472743" y="6230139"/>
                <a:ext cx="73378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4,7562…+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0,034874…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0,046784…</m:t>
                              </m:r>
                            </m:den>
                          </m:f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4,63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Szövegdoboz 5">
                <a:extLst>
                  <a:ext uri="{FF2B5EF4-FFF2-40B4-BE49-F238E27FC236}">
                    <a16:creationId xmlns:a16="http://schemas.microsoft.com/office/drawing/2014/main" id="{1A51BF95-254C-7F72-5906-1D5FC440C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43" y="6230139"/>
                <a:ext cx="7337843" cy="369332"/>
              </a:xfrm>
              <a:prstGeom prst="rect">
                <a:avLst/>
              </a:prstGeom>
              <a:blipFill>
                <a:blip r:embed="rId5"/>
                <a:stretch>
                  <a:fillRect l="-998" t="-167213" r="-582" b="-2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5">
                <a:extLst>
                  <a:ext uri="{FF2B5EF4-FFF2-40B4-BE49-F238E27FC236}">
                    <a16:creationId xmlns:a16="http://schemas.microsoft.com/office/drawing/2014/main" id="{830BB19A-D8E7-6FF0-ED80-CBE2619B19DB}"/>
                  </a:ext>
                </a:extLst>
              </p:cNvPr>
              <p:cNvSpPr txBox="1"/>
              <p:nvPr/>
            </p:nvSpPr>
            <p:spPr>
              <a:xfrm>
                <a:off x="2407302" y="3189041"/>
                <a:ext cx="322562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ó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𝑠𝑎𝑣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5">
                <a:extLst>
                  <a:ext uri="{FF2B5EF4-FFF2-40B4-BE49-F238E27FC236}">
                    <a16:creationId xmlns:a16="http://schemas.microsoft.com/office/drawing/2014/main" id="{830BB19A-D8E7-6FF0-ED80-CBE2619B1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302" y="3189041"/>
                <a:ext cx="3225627" cy="829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5">
                <a:extLst>
                  <a:ext uri="{FF2B5EF4-FFF2-40B4-BE49-F238E27FC236}">
                    <a16:creationId xmlns:a16="http://schemas.microsoft.com/office/drawing/2014/main" id="{EE7BB0B2-DA53-8C9F-B593-8B3485CDB7F1}"/>
                  </a:ext>
                </a:extLst>
              </p:cNvPr>
              <p:cNvSpPr txBox="1"/>
              <p:nvPr/>
            </p:nvSpPr>
            <p:spPr>
              <a:xfrm>
                <a:off x="6186200" y="3189041"/>
                <a:ext cx="3606051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ó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𝑧𝑖𝑠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2" name="Szövegdoboz 5">
                <a:extLst>
                  <a:ext uri="{FF2B5EF4-FFF2-40B4-BE49-F238E27FC236}">
                    <a16:creationId xmlns:a16="http://schemas.microsoft.com/office/drawing/2014/main" id="{EE7BB0B2-DA53-8C9F-B593-8B3485CDB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00" y="3189041"/>
                <a:ext cx="3606051" cy="829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2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6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Pufferek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1313002"/>
            <a:ext cx="11568545" cy="5309471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 működik a puffer?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Oldjunk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desztillált vízhez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 mol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sósavgázt! Mennyit változik a víz pH-ja?</a:t>
            </a:r>
          </a:p>
          <a:p>
            <a:pPr>
              <a:spcBef>
                <a:spcPts val="12000"/>
              </a:spcBef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ugyanannyi sósavgázt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HAc-NaAc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pufferben, ahol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1-1 mol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ecetsav és nátrium-acetát van oldva! Mennyit változik a pH-ja?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Először számítsuk ki az eredeti puffer pH-ját!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1AE386C-FFD3-4A09-91B9-0669D036EC13}"/>
                  </a:ext>
                </a:extLst>
              </p:cNvPr>
              <p:cNvSpPr txBox="1"/>
              <p:nvPr/>
            </p:nvSpPr>
            <p:spPr>
              <a:xfrm>
                <a:off x="665017" y="2556165"/>
                <a:ext cx="4034566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𝐻𝐶𝑙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0,1 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1AE386C-FFD3-4A09-91B9-0669D036E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7" y="2556165"/>
                <a:ext cx="4034566" cy="818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0DD88E8-57A3-4382-B6B9-F685ED6CBBC5}"/>
                  </a:ext>
                </a:extLst>
              </p:cNvPr>
              <p:cNvSpPr txBox="1"/>
              <p:nvPr/>
            </p:nvSpPr>
            <p:spPr>
              <a:xfrm>
                <a:off x="4765963" y="2486891"/>
                <a:ext cx="7316234" cy="976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𝐻𝐶𝑙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0,1 </m:t>
                                      </m:r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hu-HU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𝑑𝑚</m:t>
                                          </m:r>
                                        </m:e>
                                        <m:sup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f>
                                    <m:fPr>
                                      <m:type m:val="lin"/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1 </m:t>
                                      </m:r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hu-HU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𝑑𝑚</m:t>
                                          </m:r>
                                        </m:e>
                                        <m:sup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func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0DD88E8-57A3-4382-B6B9-F685ED6CB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963" y="2486891"/>
                <a:ext cx="7316234" cy="976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2544B1A7-1229-4DF8-BC40-07EF32F9DF57}"/>
                  </a:ext>
                </a:extLst>
              </p:cNvPr>
              <p:cNvSpPr txBox="1"/>
              <p:nvPr/>
            </p:nvSpPr>
            <p:spPr>
              <a:xfrm>
                <a:off x="4433455" y="3498276"/>
                <a:ext cx="30008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=1−7=−6</m:t>
                      </m:r>
                    </m:oMath>
                  </m:oMathPara>
                </a14:m>
                <a:endPara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2544B1A7-1229-4DF8-BC40-07EF32F9D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55" y="3498276"/>
                <a:ext cx="300088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FCA2D9B-0BF7-4507-8C82-0F7B2FC221D3}"/>
                  </a:ext>
                </a:extLst>
              </p:cNvPr>
              <p:cNvSpPr txBox="1"/>
              <p:nvPr/>
            </p:nvSpPr>
            <p:spPr>
              <a:xfrm>
                <a:off x="2462863" y="5504247"/>
                <a:ext cx="729276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𝑁𝑎𝐴𝑐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𝐻𝐴𝑐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=4,74+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=4,74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FCA2D9B-0BF7-4507-8C82-0F7B2FC22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863" y="5504247"/>
                <a:ext cx="7292766" cy="829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5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6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Pufferek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1313002"/>
            <a:ext cx="11568545" cy="3342125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történik, ha feloldjuk a sósavgázt?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emeli az oldat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hidroxóniumion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koncentrációját. Az egyensúlyi rendszer erre úgy reagál, hogy a jelen lévő acetátionok megkötik a hozzáadott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proto-nokat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ecetsavvá alakulnak, azaz az egyensúly eltolódik:</a:t>
            </a:r>
          </a:p>
          <a:p>
            <a:pPr>
              <a:spcBef>
                <a:spcPts val="50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azaz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NaAc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mennyisége a sósav mennyiségével csökken, míg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ugyanannyival nő, azaz a 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AD5CB002-8820-4C4C-975B-537152C91298}"/>
                  </a:ext>
                </a:extLst>
              </p:cNvPr>
              <p:cNvSpPr txBox="1"/>
              <p:nvPr/>
            </p:nvSpPr>
            <p:spPr>
              <a:xfrm>
                <a:off x="1105111" y="4448742"/>
                <a:ext cx="9971128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𝑁𝑎𝐴𝑐</m:t>
                                  </m:r>
                                </m:sub>
                              </m:s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𝐻𝐶𝑙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𝐻𝐴𝑐</m:t>
                                  </m:r>
                                </m:sub>
                              </m:s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𝐻𝐶𝑙</m:t>
                                  </m:r>
                                </m:sub>
                              </m:sSub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=4,74+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1−0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AD5CB002-8820-4C4C-975B-537152C91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11" y="4448742"/>
                <a:ext cx="9971128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D09AA019-28E5-45A2-AAE6-C125406BEF64}"/>
                  </a:ext>
                </a:extLst>
              </p:cNvPr>
              <p:cNvSpPr txBox="1"/>
              <p:nvPr/>
            </p:nvSpPr>
            <p:spPr>
              <a:xfrm>
                <a:off x="2307837" y="3133772"/>
                <a:ext cx="7590348" cy="502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𝐶𝑂𝑂𝐻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D09AA019-28E5-45A2-AAE6-C125406BE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837" y="3133772"/>
                <a:ext cx="7590348" cy="502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740C8EE8-65C2-4DE3-AC62-41B2AC343171}"/>
                  </a:ext>
                </a:extLst>
              </p:cNvPr>
              <p:cNvSpPr txBox="1"/>
              <p:nvPr/>
            </p:nvSpPr>
            <p:spPr>
              <a:xfrm>
                <a:off x="5929745" y="3179615"/>
                <a:ext cx="3831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↽</m:t>
                      </m:r>
                    </m:oMath>
                  </m:oMathPara>
                </a14:m>
                <a:endParaRPr lang="hu-H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740C8EE8-65C2-4DE3-AC62-41B2AC343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745" y="3179615"/>
                <a:ext cx="38311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38DEA404-1973-48C1-9829-358D1DB60B05}"/>
                  </a:ext>
                </a:extLst>
              </p:cNvPr>
              <p:cNvSpPr txBox="1"/>
              <p:nvPr/>
            </p:nvSpPr>
            <p:spPr>
              <a:xfrm>
                <a:off x="2684534" y="5529394"/>
                <a:ext cx="67548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=4,74+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0,9</m:t>
                              </m:r>
                            </m:num>
                            <m:den>
                              <m:r>
                                <a:rPr lang="hu-HU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,1</m:t>
                              </m:r>
                            </m:den>
                          </m:f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=4,74 −0,08715…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38DEA404-1973-48C1-9829-358D1DB60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534" y="5529394"/>
                <a:ext cx="675486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22DE37A9-4926-4A1E-83AC-248F26E4A543}"/>
                  </a:ext>
                </a:extLst>
              </p:cNvPr>
              <p:cNvSpPr txBox="1"/>
              <p:nvPr/>
            </p:nvSpPr>
            <p:spPr>
              <a:xfrm>
                <a:off x="346363" y="6114233"/>
                <a:ext cx="8747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=4,74−0,08715…−4,74=−0,08715…=−0,09</m:t>
                      </m:r>
                    </m:oMath>
                  </m:oMathPara>
                </a14:m>
                <a:endPara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22DE37A9-4926-4A1E-83AC-248F26E4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3" y="6114233"/>
                <a:ext cx="874797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zövegdoboz 12">
            <a:extLst>
              <a:ext uri="{FF2B5EF4-FFF2-40B4-BE49-F238E27FC236}">
                <a16:creationId xmlns:a16="http://schemas.microsoft.com/office/drawing/2014/main" id="{0B021545-6012-4383-B434-1A5D13933647}"/>
              </a:ext>
            </a:extLst>
          </p:cNvPr>
          <p:cNvSpPr txBox="1"/>
          <p:nvPr/>
        </p:nvSpPr>
        <p:spPr>
          <a:xfrm>
            <a:off x="9739746" y="6063465"/>
            <a:ext cx="166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2E0C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helyett!</a:t>
            </a:r>
          </a:p>
        </p:txBody>
      </p:sp>
    </p:spTree>
    <p:extLst>
      <p:ext uri="{BB962C8B-B14F-4D97-AF65-F5344CB8AC3E}">
        <p14:creationId xmlns:p14="http://schemas.microsoft.com/office/powerpoint/2010/main" val="34572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Pufferek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D6961A6-18CA-4744-966F-FE1D9D89C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235" y="1423840"/>
            <a:ext cx="4142509" cy="5240196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puffer képességeinek, használhatóságának meg-ítélésére a puffer pH-ját ábrázoljuk a pH-t alkotó sav és konjugált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bázisá-nak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mennyiségéből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szá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-molt egyfajta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moltörttel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szemben.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görbe közel lineáris szakaszán működik a puffer megfelelően!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 aránynál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pH=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hu-H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FD02C72A-514B-4596-8189-4EEA7C5E7B40}"/>
              </a:ext>
            </a:extLst>
          </p:cNvPr>
          <p:cNvSpPr>
            <a:spLocks noEditPoints="1"/>
          </p:cNvSpPr>
          <p:nvPr/>
        </p:nvSpPr>
        <p:spPr bwMode="auto">
          <a:xfrm>
            <a:off x="903288" y="1860240"/>
            <a:ext cx="6646863" cy="3076575"/>
          </a:xfrm>
          <a:custGeom>
            <a:avLst/>
            <a:gdLst>
              <a:gd name="T0" fmla="*/ 0 w 4187"/>
              <a:gd name="T1" fmla="*/ 1938 h 1938"/>
              <a:gd name="T2" fmla="*/ 4187 w 4187"/>
              <a:gd name="T3" fmla="*/ 1938 h 1938"/>
              <a:gd name="T4" fmla="*/ 0 w 4187"/>
              <a:gd name="T5" fmla="*/ 1544 h 1938"/>
              <a:gd name="T6" fmla="*/ 4187 w 4187"/>
              <a:gd name="T7" fmla="*/ 1544 h 1938"/>
              <a:gd name="T8" fmla="*/ 0 w 4187"/>
              <a:gd name="T9" fmla="*/ 1161 h 1938"/>
              <a:gd name="T10" fmla="*/ 4187 w 4187"/>
              <a:gd name="T11" fmla="*/ 1161 h 1938"/>
              <a:gd name="T12" fmla="*/ 0 w 4187"/>
              <a:gd name="T13" fmla="*/ 767 h 1938"/>
              <a:gd name="T14" fmla="*/ 4187 w 4187"/>
              <a:gd name="T15" fmla="*/ 767 h 1938"/>
              <a:gd name="T16" fmla="*/ 0 w 4187"/>
              <a:gd name="T17" fmla="*/ 384 h 1938"/>
              <a:gd name="T18" fmla="*/ 4187 w 4187"/>
              <a:gd name="T19" fmla="*/ 384 h 1938"/>
              <a:gd name="T20" fmla="*/ 0 w 4187"/>
              <a:gd name="T21" fmla="*/ 0 h 1938"/>
              <a:gd name="T22" fmla="*/ 4187 w 4187"/>
              <a:gd name="T23" fmla="*/ 0 h 1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7" h="1938">
                <a:moveTo>
                  <a:pt x="0" y="1938"/>
                </a:moveTo>
                <a:lnTo>
                  <a:pt x="4187" y="1938"/>
                </a:lnTo>
                <a:moveTo>
                  <a:pt x="0" y="1544"/>
                </a:moveTo>
                <a:lnTo>
                  <a:pt x="4187" y="1544"/>
                </a:lnTo>
                <a:moveTo>
                  <a:pt x="0" y="1161"/>
                </a:moveTo>
                <a:lnTo>
                  <a:pt x="4187" y="1161"/>
                </a:lnTo>
                <a:moveTo>
                  <a:pt x="0" y="767"/>
                </a:moveTo>
                <a:lnTo>
                  <a:pt x="4187" y="767"/>
                </a:lnTo>
                <a:moveTo>
                  <a:pt x="0" y="384"/>
                </a:moveTo>
                <a:lnTo>
                  <a:pt x="4187" y="384"/>
                </a:lnTo>
                <a:moveTo>
                  <a:pt x="0" y="0"/>
                </a:moveTo>
                <a:lnTo>
                  <a:pt x="4187" y="0"/>
                </a:lnTo>
              </a:path>
            </a:pathLst>
          </a:custGeom>
          <a:noFill/>
          <a:ln w="158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4ED0E2B1-27AA-4DD9-8BAC-BF90BDE35619}"/>
              </a:ext>
            </a:extLst>
          </p:cNvPr>
          <p:cNvSpPr>
            <a:spLocks noEditPoints="1"/>
          </p:cNvSpPr>
          <p:nvPr/>
        </p:nvSpPr>
        <p:spPr bwMode="auto">
          <a:xfrm>
            <a:off x="1571626" y="1860240"/>
            <a:ext cx="5978525" cy="3686175"/>
          </a:xfrm>
          <a:custGeom>
            <a:avLst/>
            <a:gdLst>
              <a:gd name="T0" fmla="*/ 0 w 3766"/>
              <a:gd name="T1" fmla="*/ 0 h 2322"/>
              <a:gd name="T2" fmla="*/ 0 w 3766"/>
              <a:gd name="T3" fmla="*/ 2322 h 2322"/>
              <a:gd name="T4" fmla="*/ 422 w 3766"/>
              <a:gd name="T5" fmla="*/ 0 h 2322"/>
              <a:gd name="T6" fmla="*/ 422 w 3766"/>
              <a:gd name="T7" fmla="*/ 2322 h 2322"/>
              <a:gd name="T8" fmla="*/ 834 w 3766"/>
              <a:gd name="T9" fmla="*/ 0 h 2322"/>
              <a:gd name="T10" fmla="*/ 834 w 3766"/>
              <a:gd name="T11" fmla="*/ 2322 h 2322"/>
              <a:gd name="T12" fmla="*/ 1255 w 3766"/>
              <a:gd name="T13" fmla="*/ 0 h 2322"/>
              <a:gd name="T14" fmla="*/ 1255 w 3766"/>
              <a:gd name="T15" fmla="*/ 2322 h 2322"/>
              <a:gd name="T16" fmla="*/ 1677 w 3766"/>
              <a:gd name="T17" fmla="*/ 0 h 2322"/>
              <a:gd name="T18" fmla="*/ 1677 w 3766"/>
              <a:gd name="T19" fmla="*/ 2322 h 2322"/>
              <a:gd name="T20" fmla="*/ 2089 w 3766"/>
              <a:gd name="T21" fmla="*/ 0 h 2322"/>
              <a:gd name="T22" fmla="*/ 2089 w 3766"/>
              <a:gd name="T23" fmla="*/ 2322 h 2322"/>
              <a:gd name="T24" fmla="*/ 2511 w 3766"/>
              <a:gd name="T25" fmla="*/ 0 h 2322"/>
              <a:gd name="T26" fmla="*/ 2511 w 3766"/>
              <a:gd name="T27" fmla="*/ 2322 h 2322"/>
              <a:gd name="T28" fmla="*/ 2932 w 3766"/>
              <a:gd name="T29" fmla="*/ 0 h 2322"/>
              <a:gd name="T30" fmla="*/ 2932 w 3766"/>
              <a:gd name="T31" fmla="*/ 2322 h 2322"/>
              <a:gd name="T32" fmla="*/ 3344 w 3766"/>
              <a:gd name="T33" fmla="*/ 0 h 2322"/>
              <a:gd name="T34" fmla="*/ 3344 w 3766"/>
              <a:gd name="T35" fmla="*/ 2322 h 2322"/>
              <a:gd name="T36" fmla="*/ 3766 w 3766"/>
              <a:gd name="T37" fmla="*/ 0 h 2322"/>
              <a:gd name="T38" fmla="*/ 3766 w 3766"/>
              <a:gd name="T39" fmla="*/ 2322 h 2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66" h="2322">
                <a:moveTo>
                  <a:pt x="0" y="0"/>
                </a:moveTo>
                <a:lnTo>
                  <a:pt x="0" y="2322"/>
                </a:lnTo>
                <a:moveTo>
                  <a:pt x="422" y="0"/>
                </a:moveTo>
                <a:lnTo>
                  <a:pt x="422" y="2322"/>
                </a:lnTo>
                <a:moveTo>
                  <a:pt x="834" y="0"/>
                </a:moveTo>
                <a:lnTo>
                  <a:pt x="834" y="2322"/>
                </a:lnTo>
                <a:moveTo>
                  <a:pt x="1255" y="0"/>
                </a:moveTo>
                <a:lnTo>
                  <a:pt x="1255" y="2322"/>
                </a:lnTo>
                <a:moveTo>
                  <a:pt x="1677" y="0"/>
                </a:moveTo>
                <a:lnTo>
                  <a:pt x="1677" y="2322"/>
                </a:lnTo>
                <a:moveTo>
                  <a:pt x="2089" y="0"/>
                </a:moveTo>
                <a:lnTo>
                  <a:pt x="2089" y="2322"/>
                </a:lnTo>
                <a:moveTo>
                  <a:pt x="2511" y="0"/>
                </a:moveTo>
                <a:lnTo>
                  <a:pt x="2511" y="2322"/>
                </a:lnTo>
                <a:moveTo>
                  <a:pt x="2932" y="0"/>
                </a:moveTo>
                <a:lnTo>
                  <a:pt x="2932" y="2322"/>
                </a:lnTo>
                <a:moveTo>
                  <a:pt x="3344" y="0"/>
                </a:moveTo>
                <a:lnTo>
                  <a:pt x="3344" y="2322"/>
                </a:lnTo>
                <a:moveTo>
                  <a:pt x="3766" y="0"/>
                </a:moveTo>
                <a:lnTo>
                  <a:pt x="3766" y="2322"/>
                </a:lnTo>
              </a:path>
            </a:pathLst>
          </a:custGeom>
          <a:noFill/>
          <a:ln w="158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A33DD8E3-66F2-49A7-8E62-371D780BB2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3288" y="1860240"/>
            <a:ext cx="0" cy="3686175"/>
          </a:xfrm>
          <a:prstGeom prst="line">
            <a:avLst/>
          </a:prstGeom>
          <a:noFill/>
          <a:ln w="1587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E522EAE6-07EF-4E51-BA27-78305F95F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288" y="5546415"/>
            <a:ext cx="6646863" cy="0"/>
          </a:xfrm>
          <a:prstGeom prst="line">
            <a:avLst/>
          </a:prstGeom>
          <a:noFill/>
          <a:ln w="1587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40315A78-6457-434D-9202-7D7C0AC158BB}"/>
              </a:ext>
            </a:extLst>
          </p:cNvPr>
          <p:cNvSpPr>
            <a:spLocks/>
          </p:cNvSpPr>
          <p:nvPr/>
        </p:nvSpPr>
        <p:spPr bwMode="auto">
          <a:xfrm>
            <a:off x="909638" y="2020578"/>
            <a:ext cx="6632575" cy="3684588"/>
          </a:xfrm>
          <a:custGeom>
            <a:avLst/>
            <a:gdLst>
              <a:gd name="T0" fmla="*/ 0 w 4178"/>
              <a:gd name="T1" fmla="*/ 2321 h 2321"/>
              <a:gd name="T2" fmla="*/ 38 w 4178"/>
              <a:gd name="T3" fmla="*/ 1933 h 2321"/>
              <a:gd name="T4" fmla="*/ 206 w 4178"/>
              <a:gd name="T5" fmla="*/ 1656 h 2321"/>
              <a:gd name="T6" fmla="*/ 373 w 4178"/>
              <a:gd name="T7" fmla="*/ 1550 h 2321"/>
              <a:gd name="T8" fmla="*/ 541 w 4178"/>
              <a:gd name="T9" fmla="*/ 1480 h 2321"/>
              <a:gd name="T10" fmla="*/ 708 w 4178"/>
              <a:gd name="T11" fmla="*/ 1427 h 2321"/>
              <a:gd name="T12" fmla="*/ 875 w 4178"/>
              <a:gd name="T13" fmla="*/ 1383 h 2321"/>
              <a:gd name="T14" fmla="*/ 1043 w 4178"/>
              <a:gd name="T15" fmla="*/ 1345 h 2321"/>
              <a:gd name="T16" fmla="*/ 1211 w 4178"/>
              <a:gd name="T17" fmla="*/ 1311 h 2321"/>
              <a:gd name="T18" fmla="*/ 1378 w 4178"/>
              <a:gd name="T19" fmla="*/ 1280 h 2321"/>
              <a:gd name="T20" fmla="*/ 1546 w 4178"/>
              <a:gd name="T21" fmla="*/ 1250 h 2321"/>
              <a:gd name="T22" fmla="*/ 1713 w 4178"/>
              <a:gd name="T23" fmla="*/ 1222 h 2321"/>
              <a:gd name="T24" fmla="*/ 1880 w 4178"/>
              <a:gd name="T25" fmla="*/ 1195 h 2321"/>
              <a:gd name="T26" fmla="*/ 2048 w 4178"/>
              <a:gd name="T27" fmla="*/ 1168 h 2321"/>
              <a:gd name="T28" fmla="*/ 2215 w 4178"/>
              <a:gd name="T29" fmla="*/ 1141 h 2321"/>
              <a:gd name="T30" fmla="*/ 2383 w 4178"/>
              <a:gd name="T31" fmla="*/ 1113 h 2321"/>
              <a:gd name="T32" fmla="*/ 2550 w 4178"/>
              <a:gd name="T33" fmla="*/ 1085 h 2321"/>
              <a:gd name="T34" fmla="*/ 2718 w 4178"/>
              <a:gd name="T35" fmla="*/ 1057 h 2321"/>
              <a:gd name="T36" fmla="*/ 2885 w 4178"/>
              <a:gd name="T37" fmla="*/ 1026 h 2321"/>
              <a:gd name="T38" fmla="*/ 3052 w 4178"/>
              <a:gd name="T39" fmla="*/ 994 h 2321"/>
              <a:gd name="T40" fmla="*/ 3220 w 4178"/>
              <a:gd name="T41" fmla="*/ 958 h 2321"/>
              <a:gd name="T42" fmla="*/ 3387 w 4178"/>
              <a:gd name="T43" fmla="*/ 917 h 2321"/>
              <a:gd name="T44" fmla="*/ 3555 w 4178"/>
              <a:gd name="T45" fmla="*/ 869 h 2321"/>
              <a:gd name="T46" fmla="*/ 3723 w 4178"/>
              <a:gd name="T47" fmla="*/ 809 h 2321"/>
              <a:gd name="T48" fmla="*/ 3890 w 4178"/>
              <a:gd name="T49" fmla="*/ 726 h 2321"/>
              <a:gd name="T50" fmla="*/ 4057 w 4178"/>
              <a:gd name="T51" fmla="*/ 576 h 2321"/>
              <a:gd name="T52" fmla="*/ 4141 w 4178"/>
              <a:gd name="T53" fmla="*/ 388 h 2321"/>
              <a:gd name="T54" fmla="*/ 4178 w 4178"/>
              <a:gd name="T55" fmla="*/ 0 h 2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78" h="2321">
                <a:moveTo>
                  <a:pt x="0" y="2321"/>
                </a:moveTo>
                <a:cubicBezTo>
                  <a:pt x="13" y="2192"/>
                  <a:pt x="4" y="2044"/>
                  <a:pt x="38" y="1933"/>
                </a:cubicBezTo>
                <a:cubicBezTo>
                  <a:pt x="72" y="1822"/>
                  <a:pt x="150" y="1719"/>
                  <a:pt x="206" y="1656"/>
                </a:cubicBezTo>
                <a:cubicBezTo>
                  <a:pt x="261" y="1592"/>
                  <a:pt x="317" y="1579"/>
                  <a:pt x="373" y="1550"/>
                </a:cubicBezTo>
                <a:cubicBezTo>
                  <a:pt x="429" y="1520"/>
                  <a:pt x="485" y="1500"/>
                  <a:pt x="541" y="1480"/>
                </a:cubicBezTo>
                <a:cubicBezTo>
                  <a:pt x="596" y="1460"/>
                  <a:pt x="653" y="1443"/>
                  <a:pt x="708" y="1427"/>
                </a:cubicBezTo>
                <a:cubicBezTo>
                  <a:pt x="764" y="1411"/>
                  <a:pt x="820" y="1397"/>
                  <a:pt x="875" y="1383"/>
                </a:cubicBezTo>
                <a:cubicBezTo>
                  <a:pt x="932" y="1370"/>
                  <a:pt x="987" y="1357"/>
                  <a:pt x="1043" y="1345"/>
                </a:cubicBezTo>
                <a:cubicBezTo>
                  <a:pt x="1099" y="1333"/>
                  <a:pt x="1154" y="1322"/>
                  <a:pt x="1211" y="1311"/>
                </a:cubicBezTo>
                <a:cubicBezTo>
                  <a:pt x="1266" y="1300"/>
                  <a:pt x="1322" y="1290"/>
                  <a:pt x="1378" y="1280"/>
                </a:cubicBezTo>
                <a:cubicBezTo>
                  <a:pt x="1434" y="1270"/>
                  <a:pt x="1490" y="1260"/>
                  <a:pt x="1546" y="1250"/>
                </a:cubicBezTo>
                <a:cubicBezTo>
                  <a:pt x="1601" y="1241"/>
                  <a:pt x="1657" y="1231"/>
                  <a:pt x="1713" y="1222"/>
                </a:cubicBezTo>
                <a:cubicBezTo>
                  <a:pt x="1769" y="1213"/>
                  <a:pt x="1825" y="1204"/>
                  <a:pt x="1880" y="1195"/>
                </a:cubicBezTo>
                <a:cubicBezTo>
                  <a:pt x="1936" y="1186"/>
                  <a:pt x="1992" y="1177"/>
                  <a:pt x="2048" y="1168"/>
                </a:cubicBezTo>
                <a:cubicBezTo>
                  <a:pt x="2104" y="1159"/>
                  <a:pt x="2159" y="1150"/>
                  <a:pt x="2215" y="1141"/>
                </a:cubicBezTo>
                <a:cubicBezTo>
                  <a:pt x="2271" y="1132"/>
                  <a:pt x="2327" y="1123"/>
                  <a:pt x="2383" y="1113"/>
                </a:cubicBezTo>
                <a:cubicBezTo>
                  <a:pt x="2438" y="1104"/>
                  <a:pt x="2494" y="1095"/>
                  <a:pt x="2550" y="1085"/>
                </a:cubicBezTo>
                <a:cubicBezTo>
                  <a:pt x="2606" y="1076"/>
                  <a:pt x="2662" y="1066"/>
                  <a:pt x="2718" y="1057"/>
                </a:cubicBezTo>
                <a:cubicBezTo>
                  <a:pt x="2773" y="1047"/>
                  <a:pt x="2829" y="1037"/>
                  <a:pt x="2885" y="1026"/>
                </a:cubicBezTo>
                <a:cubicBezTo>
                  <a:pt x="2941" y="1016"/>
                  <a:pt x="2997" y="1005"/>
                  <a:pt x="3052" y="994"/>
                </a:cubicBezTo>
                <a:cubicBezTo>
                  <a:pt x="3108" y="982"/>
                  <a:pt x="3164" y="970"/>
                  <a:pt x="3220" y="958"/>
                </a:cubicBezTo>
                <a:cubicBezTo>
                  <a:pt x="3276" y="945"/>
                  <a:pt x="3331" y="932"/>
                  <a:pt x="3387" y="917"/>
                </a:cubicBezTo>
                <a:cubicBezTo>
                  <a:pt x="3443" y="902"/>
                  <a:pt x="3499" y="887"/>
                  <a:pt x="3555" y="869"/>
                </a:cubicBezTo>
                <a:cubicBezTo>
                  <a:pt x="3611" y="851"/>
                  <a:pt x="3666" y="833"/>
                  <a:pt x="3723" y="809"/>
                </a:cubicBezTo>
                <a:cubicBezTo>
                  <a:pt x="3778" y="786"/>
                  <a:pt x="3834" y="765"/>
                  <a:pt x="3890" y="726"/>
                </a:cubicBezTo>
                <a:cubicBezTo>
                  <a:pt x="3945" y="687"/>
                  <a:pt x="4015" y="633"/>
                  <a:pt x="4057" y="576"/>
                </a:cubicBezTo>
                <a:cubicBezTo>
                  <a:pt x="4099" y="520"/>
                  <a:pt x="4121" y="485"/>
                  <a:pt x="4141" y="388"/>
                </a:cubicBezTo>
                <a:cubicBezTo>
                  <a:pt x="4161" y="292"/>
                  <a:pt x="4166" y="129"/>
                  <a:pt x="4178" y="0"/>
                </a:cubicBezTo>
              </a:path>
            </a:pathLst>
          </a:custGeom>
          <a:noFill/>
          <a:ln w="38100" cap="rnd">
            <a:solidFill>
              <a:srgbClr val="B707A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D81D960-EC7C-4E2D-9742-BB9063B0E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5433703"/>
            <a:ext cx="212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9E02C7D-96BB-4E13-938F-B43661AC6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4816165"/>
            <a:ext cx="212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564B92B-B3D6-4DE8-880B-71FDFC769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4203390"/>
            <a:ext cx="212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41DEF918-9000-4AFC-B3D9-8DD9915AE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3585853"/>
            <a:ext cx="212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AE675876-26C6-46C4-B77D-1DDC02058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2973078"/>
            <a:ext cx="212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37FAC71-0B5A-4212-8E09-1576E78DC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2355540"/>
            <a:ext cx="212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9A418443-33F2-49CF-A7AF-D28DB1544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1739590"/>
            <a:ext cx="212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ED903CB1-4ECD-439F-B11C-5C35C4F13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1" y="5671828"/>
            <a:ext cx="212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55F6C988-910E-4614-964B-C995994F6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5671828"/>
            <a:ext cx="349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3663D7E4-2DFF-42CD-9544-72D65E37A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5671828"/>
            <a:ext cx="349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0,2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11F04152-6AA1-4FAD-AC9C-A06BFB43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413" y="5671828"/>
            <a:ext cx="349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0,3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32F3CAA3-AF50-44E2-9E27-49F0F6DA0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5671828"/>
            <a:ext cx="3508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0,4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6654DCC4-E0CE-444A-92FE-7C9B1F0D6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5671828"/>
            <a:ext cx="3508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D52C2FD3-B9ED-4772-BB31-8B3AE9EB7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6" y="5671828"/>
            <a:ext cx="349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3A3EFD85-1766-4B6C-BF1C-595399960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5671828"/>
            <a:ext cx="349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0,7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132BD110-C061-44CA-B83B-8C0D066BD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6" y="5671828"/>
            <a:ext cx="349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0,8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111C97F2-9CD3-427C-91B1-259F13AB1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451" y="5671828"/>
            <a:ext cx="349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0,9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E52836CD-BAEE-4CD0-B2C8-5A0675279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76" y="5671828"/>
            <a:ext cx="212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5C4FE26B-FEE7-4694-B214-6AD1FC85D527}"/>
                  </a:ext>
                </a:extLst>
              </p:cNvPr>
              <p:cNvSpPr txBox="1"/>
              <p:nvPr/>
            </p:nvSpPr>
            <p:spPr>
              <a:xfrm>
                <a:off x="6286331" y="5968532"/>
                <a:ext cx="1675395" cy="5211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𝑠𝑎𝑣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5C4FE26B-FEE7-4694-B214-6AD1FC85D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331" y="5968532"/>
                <a:ext cx="1675395" cy="5211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AAFE0D05-7D8D-4303-90BD-2AC9BA99B377}"/>
                  </a:ext>
                </a:extLst>
              </p:cNvPr>
              <p:cNvSpPr txBox="1"/>
              <p:nvPr/>
            </p:nvSpPr>
            <p:spPr>
              <a:xfrm>
                <a:off x="194871" y="1573967"/>
                <a:ext cx="3561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AAFE0D05-7D8D-4303-90BD-2AC9BA99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71" y="1573967"/>
                <a:ext cx="356188" cy="276999"/>
              </a:xfrm>
              <a:prstGeom prst="rect">
                <a:avLst/>
              </a:prstGeom>
              <a:blipFill>
                <a:blip r:embed="rId4"/>
                <a:stretch>
                  <a:fillRect l="-22414" r="-22414" b="-326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100F60CA-9179-4CFB-970F-1E16EC153C8F}"/>
              </a:ext>
            </a:extLst>
          </p:cNvPr>
          <p:cNvCxnSpPr>
            <a:cxnSpLocks/>
          </p:cNvCxnSpPr>
          <p:nvPr/>
        </p:nvCxnSpPr>
        <p:spPr>
          <a:xfrm flipH="1">
            <a:off x="1069258" y="3311013"/>
            <a:ext cx="6371303" cy="111350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>
            <a:extLst>
              <a:ext uri="{FF2B5EF4-FFF2-40B4-BE49-F238E27FC236}">
                <a16:creationId xmlns:a16="http://schemas.microsoft.com/office/drawing/2014/main" id="{5EAAE7A6-2ADE-4E4D-8B5B-DF9AC1C5B92E}"/>
              </a:ext>
            </a:extLst>
          </p:cNvPr>
          <p:cNvCxnSpPr>
            <a:cxnSpLocks/>
          </p:cNvCxnSpPr>
          <p:nvPr/>
        </p:nvCxnSpPr>
        <p:spPr>
          <a:xfrm>
            <a:off x="2227006" y="4240161"/>
            <a:ext cx="1" cy="12960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>
            <a:extLst>
              <a:ext uri="{FF2B5EF4-FFF2-40B4-BE49-F238E27FC236}">
                <a16:creationId xmlns:a16="http://schemas.microsoft.com/office/drawing/2014/main" id="{EA6E4BFC-4429-40E8-8545-F6B3E26B2184}"/>
              </a:ext>
            </a:extLst>
          </p:cNvPr>
          <p:cNvCxnSpPr>
            <a:cxnSpLocks/>
          </p:cNvCxnSpPr>
          <p:nvPr/>
        </p:nvCxnSpPr>
        <p:spPr>
          <a:xfrm>
            <a:off x="6221360" y="3492909"/>
            <a:ext cx="1" cy="20520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73772269-18CB-4482-8A0B-71D939B99842}"/>
              </a:ext>
            </a:extLst>
          </p:cNvPr>
          <p:cNvCxnSpPr>
            <a:cxnSpLocks/>
          </p:cNvCxnSpPr>
          <p:nvPr/>
        </p:nvCxnSpPr>
        <p:spPr>
          <a:xfrm>
            <a:off x="4230329" y="3861619"/>
            <a:ext cx="1" cy="16740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16B28559-8809-4465-AE89-8199B577C14F}"/>
              </a:ext>
            </a:extLst>
          </p:cNvPr>
          <p:cNvCxnSpPr>
            <a:cxnSpLocks/>
          </p:cNvCxnSpPr>
          <p:nvPr/>
        </p:nvCxnSpPr>
        <p:spPr>
          <a:xfrm flipH="1">
            <a:off x="892281" y="4247534"/>
            <a:ext cx="1332000" cy="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>
            <a:extLst>
              <a:ext uri="{FF2B5EF4-FFF2-40B4-BE49-F238E27FC236}">
                <a16:creationId xmlns:a16="http://schemas.microsoft.com/office/drawing/2014/main" id="{A6239D91-5691-48D7-BB85-8D9CEFCF4C6F}"/>
              </a:ext>
            </a:extLst>
          </p:cNvPr>
          <p:cNvCxnSpPr>
            <a:cxnSpLocks/>
          </p:cNvCxnSpPr>
          <p:nvPr/>
        </p:nvCxnSpPr>
        <p:spPr>
          <a:xfrm flipH="1">
            <a:off x="889823" y="3492906"/>
            <a:ext cx="5328000" cy="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>
            <a:extLst>
              <a:ext uri="{FF2B5EF4-FFF2-40B4-BE49-F238E27FC236}">
                <a16:creationId xmlns:a16="http://schemas.microsoft.com/office/drawing/2014/main" id="{520B9806-9029-497E-A55C-B5674DD78617}"/>
              </a:ext>
            </a:extLst>
          </p:cNvPr>
          <p:cNvCxnSpPr>
            <a:cxnSpLocks/>
          </p:cNvCxnSpPr>
          <p:nvPr/>
        </p:nvCxnSpPr>
        <p:spPr>
          <a:xfrm flipH="1">
            <a:off x="897197" y="3868990"/>
            <a:ext cx="333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églalap 61">
                <a:extLst>
                  <a:ext uri="{FF2B5EF4-FFF2-40B4-BE49-F238E27FC236}">
                    <a16:creationId xmlns:a16="http://schemas.microsoft.com/office/drawing/2014/main" id="{AB3E46CB-39B0-410E-ACC5-29891A40C930}"/>
                  </a:ext>
                </a:extLst>
              </p:cNvPr>
              <p:cNvSpPr/>
              <p:nvPr/>
            </p:nvSpPr>
            <p:spPr>
              <a:xfrm>
                <a:off x="345410" y="3692393"/>
                <a:ext cx="6040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2" name="Téglalap 61">
                <a:extLst>
                  <a:ext uri="{FF2B5EF4-FFF2-40B4-BE49-F238E27FC236}">
                    <a16:creationId xmlns:a16="http://schemas.microsoft.com/office/drawing/2014/main" id="{AB3E46CB-39B0-410E-ACC5-29891A40C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10" y="3692393"/>
                <a:ext cx="60401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zövegdoboz 2">
            <a:extLst>
              <a:ext uri="{FF2B5EF4-FFF2-40B4-BE49-F238E27FC236}">
                <a16:creationId xmlns:a16="http://schemas.microsoft.com/office/drawing/2014/main" id="{E644BF02-9A19-40A3-A8E9-A86320E3DCD6}"/>
              </a:ext>
            </a:extLst>
          </p:cNvPr>
          <p:cNvSpPr txBox="1"/>
          <p:nvPr/>
        </p:nvSpPr>
        <p:spPr>
          <a:xfrm>
            <a:off x="3976254" y="5902036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1:1</a:t>
            </a:r>
          </a:p>
        </p:txBody>
      </p:sp>
    </p:spTree>
    <p:extLst>
      <p:ext uri="{BB962C8B-B14F-4D97-AF65-F5344CB8AC3E}">
        <p14:creationId xmlns:p14="http://schemas.microsoft.com/office/powerpoint/2010/main" val="41597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7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sóoldatok pH-ja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97" y="1593272"/>
            <a:ext cx="11734801" cy="5002399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korábban megismert sav-bázis elméletek alapján azt várnánk, hogy a kémiai-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ekvivalens mennyiségű sav és bázis reakciójából keletkező sók oldata semleges, azaz pH=7 körül lesz.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Nézzük meg, hogy így van-e?</a:t>
            </a:r>
          </a:p>
          <a:p>
            <a:pPr>
              <a:spcBef>
                <a:spcPts val="50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Nyilvánvalóan nem igaz! Miért?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választ könnyű megadni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Brönstedt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Lowry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-féle sav-bázis elmélet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oldatokban létrejövő konjugált sav-bázis párok közötti protoncsere egyensúlyok segítségével: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erős bázis konjugált savi formája gyenge sav, illetve az erős sav konjugált bázis formája gyenge bázis és viszont!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95C4CC8-3191-4185-B883-CFEE2CB568C7}"/>
              </a:ext>
            </a:extLst>
          </p:cNvPr>
          <p:cNvSpPr txBox="1"/>
          <p:nvPr/>
        </p:nvSpPr>
        <p:spPr>
          <a:xfrm>
            <a:off x="2698230" y="3357797"/>
            <a:ext cx="6138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hlinkClick r:id="rId3"/>
              </a:rPr>
              <a:t>https://www.youtube.com/watch?v=-vIwTn7LZiM</a:t>
            </a:r>
            <a:r>
              <a:rPr lang="hu-HU" sz="2000" dirty="0"/>
              <a:t> 2:30-ig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B932CD26-F69D-43BB-81A5-6B93824FF786}"/>
                  </a:ext>
                </a:extLst>
              </p:cNvPr>
              <p:cNvSpPr txBox="1"/>
              <p:nvPr/>
            </p:nvSpPr>
            <p:spPr>
              <a:xfrm>
                <a:off x="4373154" y="5201589"/>
                <a:ext cx="4828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𝑠𝑎𝑣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𝑧𝑖𝑠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𝑧𝑖𝑠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𝑠𝑎𝑣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B932CD26-F69D-43BB-81A5-6B93824FF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154" y="5201589"/>
                <a:ext cx="482818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egyensúlyi állandó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2116570"/>
            <a:ext cx="11540835" cy="4298084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egyensúlyi állapot a kémia mai állása szerint a folyamatokat hajtó kémiai potenciál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kiegyenlítődése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miatt áll be. A kémiai potenciál tárgyalása 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Fizikai kémia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kurzusok tárgya, amit később választott tárgyként vehetnek fel. Érdeklődőknek a jelen kurzushoz ajánlott tankönyv is nyújt információt [34]!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pillanatnyilag bennünket érintő következménye, ennek a termodinamikai értelmezésnek, hogy más az egyensúlyi állandó meghatározása, aminek az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az egyensúlyi állandónak nincs mértékegysége, ellentétben a tömeghatás törvényéből származók többsége esetében.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Többféle módon megadható az egyensúlyi állandó, attól függően, hogy az összetételt milyen mértékegységben adjuk meg!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7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sóoldatok pH-ja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97" y="1593272"/>
            <a:ext cx="11734801" cy="5032379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filmen a sók két csoportba voltak sorolhatók: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amelyek az oldatot lúgossá tették – sötétzöld és kék árnyalatai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NaHCO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amelyeket az oldatot savassá tették – vörös és sárga árnyalatai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AlCl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Cl, NaH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filmen nem szerepelt olyan só, amelyik nem változtatta meg a desztillált víz pH-ját, de vannak ilyenek. Nézzék meg pl. a következő filmet:</a:t>
            </a:r>
          </a:p>
          <a:p>
            <a:pPr lvl="1">
              <a:spcBef>
                <a:spcPts val="5000"/>
              </a:spcBef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amelyek nem változtatják meg az oldat pH-ját – a világos zöld szín marad.</a:t>
            </a: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stb.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Viszgáljuk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meg, hogy milyen ionok találhatók az egyes sók vizes oldatában!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95C4CC8-3191-4185-B883-CFEE2CB568C7}"/>
              </a:ext>
            </a:extLst>
          </p:cNvPr>
          <p:cNvSpPr txBox="1"/>
          <p:nvPr/>
        </p:nvSpPr>
        <p:spPr>
          <a:xfrm>
            <a:off x="2608289" y="4407109"/>
            <a:ext cx="6296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hlinkClick r:id="rId3"/>
              </a:rPr>
              <a:t>https://www.youtube.com/watch?v=VfPMEs1nxgY</a:t>
            </a:r>
            <a:r>
              <a:rPr lang="hu-HU" sz="2000" dirty="0"/>
              <a:t>  1:45-ig</a:t>
            </a:r>
          </a:p>
        </p:txBody>
      </p:sp>
    </p:spTree>
    <p:extLst>
      <p:ext uri="{BB962C8B-B14F-4D97-AF65-F5344CB8AC3E}">
        <p14:creationId xmlns:p14="http://schemas.microsoft.com/office/powerpoint/2010/main" val="37945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7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sóoldatok pH-ja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97" y="1593273"/>
            <a:ext cx="11734801" cy="2394111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oldatot lúgossá tevő sók esetében valamely gyenge sav anionja, amely várhatóan erős bázis, és valamely erős bázis kationja amely várhatóan gyenge sav, van jelen!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gyenge sav nem tud hatni a vízre, nem tudja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protonálni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erős bázis viszont képes a víztől elvenni protont!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B6058C4-DD81-4523-8AB4-62AC211EB4A4}"/>
                  </a:ext>
                </a:extLst>
              </p:cNvPr>
              <p:cNvSpPr txBox="1"/>
              <p:nvPr/>
            </p:nvSpPr>
            <p:spPr>
              <a:xfrm>
                <a:off x="3072981" y="3987385"/>
                <a:ext cx="6065122" cy="513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B6058C4-DD81-4523-8AB4-62AC211EB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981" y="3987385"/>
                <a:ext cx="6065122" cy="513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B7E27656-A058-4329-A795-8C0E55144A54}"/>
                  </a:ext>
                </a:extLst>
              </p:cNvPr>
              <p:cNvSpPr txBox="1"/>
              <p:nvPr/>
            </p:nvSpPr>
            <p:spPr>
              <a:xfrm>
                <a:off x="2850623" y="4619471"/>
                <a:ext cx="6506205" cy="551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B7E27656-A058-4329-A795-8C0E55144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23" y="4619471"/>
                <a:ext cx="6506205" cy="551882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26F405B1-DD1D-49CB-B87C-96A290AD3F5F}"/>
                  </a:ext>
                </a:extLst>
              </p:cNvPr>
              <p:cNvSpPr txBox="1"/>
              <p:nvPr/>
            </p:nvSpPr>
            <p:spPr>
              <a:xfrm>
                <a:off x="3060488" y="5294029"/>
                <a:ext cx="6091475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𝐻𝑃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26F405B1-DD1D-49CB-B87C-96A290AD3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488" y="5294029"/>
                <a:ext cx="6091475" cy="515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3C15ACDA-4F4D-49A3-867E-4CB6EADBD9B0}"/>
                  </a:ext>
                </a:extLst>
              </p:cNvPr>
              <p:cNvSpPr txBox="1"/>
              <p:nvPr/>
            </p:nvSpPr>
            <p:spPr>
              <a:xfrm>
                <a:off x="2778171" y="5975970"/>
                <a:ext cx="6669711" cy="513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𝐻𝑃𝑂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3C15ACDA-4F4D-49A3-867E-4CB6EADBD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171" y="5975970"/>
                <a:ext cx="6669711" cy="5137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5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7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sóoldatok pH-ja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5297" y="1593273"/>
                <a:ext cx="11734801" cy="5092340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oldatot savassá tevő sók többsége esetében, valamely erős sav anionja,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mely várhatóan gyenge bázis, és valamely gyenge bázis kationja amely várhatóan erős sav, van jelen!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gyenge bázis nem tud hatni a vízre, nem tudja elvenni az egyik protonját!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erős sav viszont képes a vizet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protonálni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</a:p>
              <a:p>
                <a:pPr>
                  <a:spcBef>
                    <a:spcPts val="11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foszforsavat gyenge savként tartjuk számon, de az első disszociációs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állan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-dója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hu-HU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2,12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tehát a víz nem képes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protonálni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aniont!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297" y="1593273"/>
                <a:ext cx="11734801" cy="5092340"/>
              </a:xfrm>
              <a:blipFill>
                <a:blip r:embed="rId3"/>
                <a:stretch>
                  <a:fillRect l="-935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B6058C4-DD81-4523-8AB4-62AC211EB4A4}"/>
                  </a:ext>
                </a:extLst>
              </p:cNvPr>
              <p:cNvSpPr txBox="1"/>
              <p:nvPr/>
            </p:nvSpPr>
            <p:spPr>
              <a:xfrm>
                <a:off x="1603946" y="3942414"/>
                <a:ext cx="9069599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B6058C4-DD81-4523-8AB4-62AC211EB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946" y="3942414"/>
                <a:ext cx="9069599" cy="515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B7E27656-A058-4329-A795-8C0E55144A54}"/>
                  </a:ext>
                </a:extLst>
              </p:cNvPr>
              <p:cNvSpPr txBox="1"/>
              <p:nvPr/>
            </p:nvSpPr>
            <p:spPr>
              <a:xfrm>
                <a:off x="3090463" y="4619471"/>
                <a:ext cx="6034472" cy="502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B7E27656-A058-4329-A795-8C0E55144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463" y="4619471"/>
                <a:ext cx="6034472" cy="5021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3C15ACDA-4F4D-49A3-867E-4CB6EADBD9B0}"/>
                  </a:ext>
                </a:extLst>
              </p:cNvPr>
              <p:cNvSpPr txBox="1"/>
              <p:nvPr/>
            </p:nvSpPr>
            <p:spPr>
              <a:xfrm>
                <a:off x="2838131" y="6110880"/>
                <a:ext cx="6564425" cy="514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𝐻𝑃𝑂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3C15ACDA-4F4D-49A3-867E-4CB6EADBD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131" y="6110880"/>
                <a:ext cx="6564425" cy="5148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5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7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sóoldatok pH-ja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97" y="1593272"/>
            <a:ext cx="11734801" cy="5032379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Azok a sók, amelyek erős sav és erős bázis reakciójából keletkeztek, azok esetében a keletkezett konjugált bázis és konjugált sav is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gyen-ge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azaz nem képesek a vízzel kölcsönhatásba lépni, tehát nem emel-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kedik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 a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hidroxónium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sem a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hidroxilion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koncentrációja, a pH nem változik.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 a jelenséget, hogy bizonyos sók oldva megváltoztatják a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desztil-lált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víz pH-ját, a „sók hidrolíziseként” szokták megnevezni, de ez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-bás, mert szó sincs arról, hogy a víz hatására bomlanának a sók! 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oldatukban a pH a sav-bázis egyensúlyok következtében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változ-nak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meg!</a:t>
            </a:r>
          </a:p>
        </p:txBody>
      </p:sp>
    </p:spTree>
    <p:extLst>
      <p:ext uri="{BB962C8B-B14F-4D97-AF65-F5344CB8AC3E}">
        <p14:creationId xmlns:p14="http://schemas.microsoft.com/office/powerpoint/2010/main" val="18939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Heterogén egyensúlyok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603944"/>
            <a:ext cx="11637819" cy="5087801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Egyensúlyok nemcsak a fluid fázisokban alakulhatnak ki, hanem a fázisok között is!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előadás során már találkoztak az egyensúlyi gőznyomás fogalmával, és kialakulásának magyarázatával, de ugyanígy heterogén, két fázis jelenlétével járó, fizikai egyensúly pl. a víz olvadás/fagyásponton történő olvadása/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fagyá-sa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a forrásponton történő elpárolgása/kondenzációja is!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gázok oldódása folyadékokban történhet fizikai egyensúly kialakulásával, és kémiai változás is követheti.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kémiai kölcsönhatás nélküli oldódást Henry-törvénye írja le:</a:t>
            </a:r>
          </a:p>
          <a:p>
            <a:pPr lvl="1"/>
            <a:r>
              <a:rPr lang="hu-HU" b="1" dirty="0"/>
              <a:t>Henry-törvénye:</a:t>
            </a:r>
            <a:r>
              <a:rPr lang="hu-HU" dirty="0"/>
              <a:t> híg oldatok esetében, az oldott anyag parciális nyomása (</a:t>
            </a:r>
            <a:r>
              <a:rPr lang="hu-HU" i="1" dirty="0"/>
              <a:t>p</a:t>
            </a:r>
            <a:r>
              <a:rPr lang="hu-HU" i="1" baseline="-25000" dirty="0"/>
              <a:t>i</a:t>
            </a:r>
            <a:r>
              <a:rPr lang="hu-HU" dirty="0"/>
              <a:t>) az oldat felett, arányos az </a:t>
            </a:r>
            <a:r>
              <a:rPr lang="hu-HU" dirty="0" err="1"/>
              <a:t>oldatbeli</a:t>
            </a:r>
            <a:r>
              <a:rPr lang="hu-HU" dirty="0"/>
              <a:t> móltörtjével (</a:t>
            </a:r>
            <a:r>
              <a:rPr lang="hu-HU" i="1" dirty="0"/>
              <a:t>x</a:t>
            </a:r>
            <a:r>
              <a:rPr lang="hu-HU" i="1" baseline="-25000" dirty="0"/>
              <a:t>i</a:t>
            </a:r>
            <a:r>
              <a:rPr lang="hu-HU" dirty="0"/>
              <a:t>), de az arányossági tényező nem a tiszta oldott anyag gőznyomása, hanem egy ettől eltérő állandó, a Henry-együttható (</a:t>
            </a:r>
            <a:r>
              <a:rPr lang="hu-HU" i="1" dirty="0"/>
              <a:t>K</a:t>
            </a:r>
            <a:r>
              <a:rPr lang="hu-HU" i="1" baseline="-25000" dirty="0"/>
              <a:t>H</a:t>
            </a:r>
            <a:r>
              <a:rPr lang="hu-HU" dirty="0"/>
              <a:t>) azaz </a:t>
            </a:r>
            <a:r>
              <a:rPr lang="hu-HU" i="1" dirty="0"/>
              <a:t>p</a:t>
            </a:r>
            <a:r>
              <a:rPr lang="hu-HU" i="1" baseline="-25000" dirty="0"/>
              <a:t>i</a:t>
            </a:r>
            <a:r>
              <a:rPr lang="hu-HU" i="1" dirty="0"/>
              <a:t> = </a:t>
            </a:r>
            <a:r>
              <a:rPr lang="hu-HU" i="1" dirty="0" err="1"/>
              <a:t>K</a:t>
            </a:r>
            <a:r>
              <a:rPr lang="hu-HU" i="1" baseline="-25000" dirty="0" err="1"/>
              <a:t>H</a:t>
            </a:r>
            <a:r>
              <a:rPr lang="hu-HU" i="1" dirty="0" err="1"/>
              <a:t>·x</a:t>
            </a:r>
            <a:r>
              <a:rPr lang="hu-HU" i="1" baseline="-25000" dirty="0" err="1"/>
              <a:t>i</a:t>
            </a:r>
            <a:r>
              <a:rPr lang="hu-HU" dirty="0"/>
              <a:t> Az így viselkedő </a:t>
            </a:r>
            <a:r>
              <a:rPr lang="hu-HU" dirty="0" err="1"/>
              <a:t>oldatokat</a:t>
            </a:r>
            <a:r>
              <a:rPr lang="hu-HU" dirty="0"/>
              <a:t> ideálisan híg oldatoknak nevezzük.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Gázok kémiai kölcsönhatással követett oldódása folyadékokban: pl.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stb.</a:t>
            </a:r>
          </a:p>
          <a:p>
            <a:pPr lvl="1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Heterogén egyensúlyok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825626"/>
            <a:ext cx="11623964" cy="3383684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oldás során kémiailag átalakuló gázok egyik példája a sósavgáz:</a:t>
            </a:r>
          </a:p>
          <a:p>
            <a:pPr>
              <a:spcBef>
                <a:spcPts val="60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oldat maximális koncentrációja szobahőmérsékleten, és 1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nyomáson,  37w%, ami elég jelentős!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egyensúlyi állandóban a fluid fázisok összetétele szerepel, azaz a gáz fázisban a parciális nyomás és a folyadékfázisban a koncentrációk, minden esetben dimenziómentesített formában!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7EEE9F74-FC5B-4921-9C55-864305348A68}"/>
                  </a:ext>
                </a:extLst>
              </p:cNvPr>
              <p:cNvSpPr txBox="1"/>
              <p:nvPr/>
            </p:nvSpPr>
            <p:spPr>
              <a:xfrm>
                <a:off x="2618509" y="2377420"/>
                <a:ext cx="5534464" cy="502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𝐻𝐶𝑙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7EEE9F74-FC5B-4921-9C55-864305348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09" y="2377420"/>
                <a:ext cx="5534464" cy="5021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6F9779C9-31D6-456C-972A-D0A62BDA822E}"/>
                  </a:ext>
                </a:extLst>
              </p:cNvPr>
              <p:cNvSpPr txBox="1"/>
              <p:nvPr/>
            </p:nvSpPr>
            <p:spPr>
              <a:xfrm>
                <a:off x="4045527" y="5216236"/>
                <a:ext cx="2982996" cy="1487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den>
                          </m:f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𝐶𝑙</m:t>
                                      </m:r>
                                    </m:e>
                                    <m:sup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𝐻𝐶𝑙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6F9779C9-31D6-456C-972A-D0A62BDA8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27" y="5216236"/>
                <a:ext cx="2982996" cy="14874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2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6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Heterogén egyensúlyok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945" y="1479257"/>
                <a:ext cx="11623964" cy="5198634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Akármilyen jól oldódó sóról is van szó, az oldhatóságuk nem korlátlan, azaz egy adott hőmérsékleten, bizonyos mennyiségnél nem oldódik több szilárd anyag.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Kialakul az ún. oldhatósági egyensúly a feleslegben lévő szilárd só felületén, pl.:</a:t>
                </a:r>
              </a:p>
              <a:p>
                <a:pPr>
                  <a:spcBef>
                    <a:spcPts val="3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egyensúlyi állandóban nem szerepel a szilárd fázis, mert nincs értelme a koncentrációjának!</a:t>
                </a:r>
              </a:p>
              <a:p>
                <a:pPr marL="5784850" indent="0">
                  <a:spcBef>
                    <a:spcPts val="3000"/>
                  </a:spcBef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ahol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num>
                      <m:den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𝑑𝑚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Bef>
                    <a:spcPts val="3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Vesekőképződés: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(COO)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O/2H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O, Ca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stb.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945" y="1479257"/>
                <a:ext cx="11623964" cy="5198634"/>
              </a:xfrm>
              <a:blipFill>
                <a:blip r:embed="rId3"/>
                <a:stretch>
                  <a:fillRect l="-944" t="-21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0E5911F-C647-4E84-B45C-1BCCAC3503C2}"/>
                  </a:ext>
                </a:extLst>
              </p:cNvPr>
              <p:cNvSpPr txBox="1"/>
              <p:nvPr/>
            </p:nvSpPr>
            <p:spPr>
              <a:xfrm>
                <a:off x="3449785" y="3290448"/>
                <a:ext cx="5318443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𝑆𝑂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0E5911F-C647-4E84-B45C-1BCCAC350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5" y="3290448"/>
                <a:ext cx="5318443" cy="515910"/>
              </a:xfrm>
              <a:prstGeom prst="rect">
                <a:avLst/>
              </a:prstGeom>
              <a:blipFill>
                <a:blip r:embed="rId4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414C87FE-20AD-46C8-B3BD-28B5FCA64A12}"/>
                  </a:ext>
                </a:extLst>
              </p:cNvPr>
              <p:cNvSpPr txBox="1"/>
              <p:nvPr/>
            </p:nvSpPr>
            <p:spPr>
              <a:xfrm>
                <a:off x="1490132" y="4772891"/>
                <a:ext cx="4179285" cy="106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hu-HU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hu-HU" sz="2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𝐴𝑙</m:t>
                                          </m:r>
                                        </m:e>
                                        <m:sup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3+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hu-HU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hu-HU" sz="2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𝑆𝑂</m:t>
                                          </m:r>
                                        </m:e>
                                        <m:sub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  <m:sup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2−</m:t>
                                          </m:r>
                                        </m:sup>
                                      </m:sSub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414C87FE-20AD-46C8-B3BD-28B5FCA64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32" y="4772891"/>
                <a:ext cx="4179285" cy="1067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13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596572"/>
            <a:ext cx="11858171" cy="5109028"/>
          </a:xfrm>
        </p:spPr>
        <p:txBody>
          <a:bodyPr>
            <a:normAutofit fontScale="85000" lnSpcReduction="10000"/>
          </a:bodyPr>
          <a:lstStyle/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[26]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https://en.wikipedia.org/wiki/Chemical_equilibrium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(Megtekintés 2018. augusztus 24.)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[27]	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https://en.wikipedia.org/wiki/Claude_Louis_Berthollet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(Megtekintés 2018. augusztus 24.)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[28]	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https://en.wikipedia.org/wiki/Cato_Maximilian_Guldberg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(Megtekintés 2018. augusztus 24.)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[29]	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https://en.wikipedia.org/wiki/Peter_Waage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(Megtekintés 2018. augusztus 24.)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[30]	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https://en.wikipedia.org/wiki/Van_%27t_Hoff_equation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(Megtekintés 2018. augusztus 24.)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[31]	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https://en.wikipedia.org/wiki/Jacobus_Henricus_van_%27t_Hoff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(Megtekintés 2018. augusztus 24.)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[32]	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https://en.wikipedia.org/wiki/Le_Chatelier%27s_principle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(Megtekintés 2018. augusztus 24.)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[33]	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https://en.wikipedia.org/wiki/Henry_Louis_Le_Chatelier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(Megtekintés 2018. augusztus 24.)</a:t>
            </a:r>
          </a:p>
        </p:txBody>
      </p:sp>
    </p:spTree>
    <p:extLst>
      <p:ext uri="{BB962C8B-B14F-4D97-AF65-F5344CB8AC3E}">
        <p14:creationId xmlns:p14="http://schemas.microsoft.com/office/powerpoint/2010/main" val="36580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11582400" cy="4810702"/>
          </a:xfrm>
        </p:spPr>
        <p:txBody>
          <a:bodyPr>
            <a:normAutofit/>
          </a:bodyPr>
          <a:lstStyle/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[34]	Veszprémi Tamás,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kémia,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Akadémiai Kiadó, Bp., 2008,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225-247 oldalak.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[35]	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https://hu.wikipedia.org/wiki/N%C3%A1trium-nitr%C3%A1t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https://en.wikipedia.org/wiki/Nitratine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(Megtekintés 2018. augusztus 24.)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[36]	</a:t>
            </a:r>
            <a:r>
              <a:rPr lang="hu-HU" dirty="0">
                <a:hlinkClick r:id="rId5"/>
              </a:rPr>
              <a:t>https://en.wikipedia.org/wiki/Ostwald_process</a:t>
            </a:r>
            <a:r>
              <a:rPr lang="hu-HU" dirty="0"/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(Megtekintés 2018. augusztus 24.)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[37]	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https://en.wikipedia.org/wiki/Fritz_Haber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(Megtekintés 2018. augusztus 24.)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[38]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https://en.wikipedia.org/wiki/Carl_Bosch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(Megtekintés 2018. augusztus 24.)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20982"/>
            <a:ext cx="11623964" cy="4946073"/>
          </a:xfrm>
        </p:spPr>
        <p:txBody>
          <a:bodyPr>
            <a:normAutofit/>
          </a:bodyPr>
          <a:lstStyle/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[39]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https://en.wikipedia.org/wiki/Haber_process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http://www.vilaglex.hu/Lexikon/Html/HaBoElj.htm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https://www.britannica.com/technology/Haber-Bosch-process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(Megtekintés 2018. augusztus 25.)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[40]	Fritz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NobelPrize.org. Nobel Media AB 2018.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25 Aug 2018.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https://www.nobelprize.org/prizes/chemistry/1918/haber/facts/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(Megtekintés 2018. augusztus 25.)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[41]	 Carl Bosch –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NobelPrize.org. Nobel Media AB 2018.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25 Aug 2018.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https://www.nobelprize.org/prizes/chemistry/1931/bosch/facts/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[42]	P.W.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Atkins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Fizikai kémia I. Egyensúly,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Nemzeti Tankönyvkiadó, Bp. 2002. 9.1 táblázat, XIX. oldal.</a:t>
            </a:r>
          </a:p>
        </p:txBody>
      </p:sp>
    </p:spTree>
    <p:extLst>
      <p:ext uri="{BB962C8B-B14F-4D97-AF65-F5344CB8AC3E}">
        <p14:creationId xmlns:p14="http://schemas.microsoft.com/office/powerpoint/2010/main" val="7216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reakcióhányados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1675" y="1659365"/>
                <a:ext cx="11748654" cy="5032380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Egy olyan reakciórendszer állapotát – az egyensúlyi állapoton kívül is - mindig jellemzi, a tömeghatás törvényéhez hasonlóan felírt hányados.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eltérés, hogy az összetételt megadó mértékegységgel jellemzett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mennyisé-get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megfelelő standard értékkel való osztással „dimenziómentessé” tesszük, azaz megszabadítjuk a mértékegységétől. pl. ha az összetétel moláris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koncent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-rációkkal van megadva, akkor az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𝑏𝐵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𝑐𝐶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⇌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𝑑𝐷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𝑒𝐸</m:t>
                    </m:r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reakcióra:</a:t>
                </a:r>
              </a:p>
              <a:p>
                <a:pPr marL="4668838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num>
                      <m:den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𝑑𝑚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az ún. koncentráció standard, és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hu-HU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pedig a koncentráció standardra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vonatkoz-tatott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reakcióhányados.</a:t>
                </a:r>
              </a:p>
              <a:p>
                <a:pPr marL="4668838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egyensúly beálltával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hu-HU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hu-HU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koncentráció standardra vonatkoztatott egyensúlyi állandó!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675" y="1659365"/>
                <a:ext cx="11748654" cy="5032380"/>
              </a:xfrm>
              <a:blipFill>
                <a:blip r:embed="rId3"/>
                <a:stretch>
                  <a:fillRect l="-934" t="-2058" r="-1089" b="-1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15FFA59-A258-48A3-B902-91A1E6B4DBD1}"/>
                  </a:ext>
                </a:extLst>
              </p:cNvPr>
              <p:cNvSpPr txBox="1"/>
              <p:nvPr/>
            </p:nvSpPr>
            <p:spPr>
              <a:xfrm>
                <a:off x="124692" y="4412672"/>
                <a:ext cx="4692695" cy="1759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hu-HU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hu-HU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hu-HU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hu-HU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hu-HU" sz="32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15FFA59-A258-48A3-B902-91A1E6B4D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2" y="4412672"/>
                <a:ext cx="4692695" cy="1759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0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3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egyensúlyi állandó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6363" y="1534672"/>
                <a:ext cx="11526981" cy="5101655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Tehát az egyensúlyi állandó lehet pl.:</a:t>
                </a:r>
              </a:p>
              <a:p>
                <a:r>
                  <a:rPr lang="hu-HU" b="1" dirty="0"/>
                  <a:t>koncentráció standardra vonatkoztatott egyensúlyi állandó:</a:t>
                </a:r>
                <a:r>
                  <a:rPr lang="hu-HU" dirty="0"/>
                  <a:t> (jele: </a:t>
                </a:r>
                <a:r>
                  <a:rPr lang="hu-HU" i="1" dirty="0" err="1"/>
                  <a:t>K</a:t>
                </a:r>
                <a:r>
                  <a:rPr lang="hu-HU" i="1" baseline="-25000" dirty="0" err="1"/>
                  <a:t>c</a:t>
                </a:r>
                <a:r>
                  <a:rPr lang="hu-HU" dirty="0"/>
                  <a:t>; mér-</a:t>
                </a:r>
                <a:r>
                  <a:rPr lang="hu-HU" dirty="0" err="1"/>
                  <a:t>tékegysége</a:t>
                </a:r>
                <a:r>
                  <a:rPr lang="hu-HU" dirty="0"/>
                  <a:t>: </a:t>
                </a:r>
                <a:r>
                  <a:rPr lang="hu-HU" i="1" dirty="0"/>
                  <a:t>nincs</a:t>
                </a:r>
                <a:r>
                  <a:rPr lang="hu-HU" dirty="0"/>
                  <a:t>) a koncen­tráció standardra vonatkoztatott </a:t>
                </a:r>
                <a:r>
                  <a:rPr lang="hu-HU" dirty="0" err="1"/>
                  <a:t>reakcióhánya-dos</a:t>
                </a:r>
                <a:r>
                  <a:rPr lang="hu-HU" dirty="0"/>
                  <a:t> értéke az egyensúlyi állapotban. Adott hőmérsékleten és nyomáson ál-</a:t>
                </a:r>
                <a:r>
                  <a:rPr lang="hu-HU" dirty="0" err="1"/>
                  <a:t>landó</a:t>
                </a:r>
                <a:r>
                  <a:rPr lang="hu-HU" dirty="0"/>
                  <a:t>. A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nary>
                  </m:oMath>
                </a14:m>
                <a:r>
                  <a:rPr lang="hu-HU" dirty="0"/>
                  <a:t>reakcióra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undOvr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𝑎h𝑜𝑙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𝑑𝑚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/>
                  <a:t>a </a:t>
                </a:r>
                <a:r>
                  <a:rPr lang="hu-HU" dirty="0" err="1"/>
                  <a:t>stan-dard</a:t>
                </a:r>
                <a:r>
                  <a:rPr lang="hu-HU" dirty="0"/>
                  <a:t> koncentráció.</a:t>
                </a:r>
              </a:p>
              <a:p>
                <a:r>
                  <a:rPr lang="hu-HU" b="1" dirty="0"/>
                  <a:t>nyomás standardra vonatkoztatott egyensúlyi állandó:</a:t>
                </a:r>
                <a:r>
                  <a:rPr lang="hu-HU" dirty="0"/>
                  <a:t> (jele: </a:t>
                </a:r>
                <a:r>
                  <a:rPr lang="hu-HU" i="1" dirty="0"/>
                  <a:t>K</a:t>
                </a:r>
                <a:r>
                  <a:rPr lang="hu-HU" i="1" baseline="-25000" dirty="0"/>
                  <a:t>p</a:t>
                </a:r>
                <a:r>
                  <a:rPr lang="hu-HU" dirty="0"/>
                  <a:t>; mértékegy-</a:t>
                </a:r>
                <a:r>
                  <a:rPr lang="hu-HU" dirty="0" err="1"/>
                  <a:t>sége</a:t>
                </a:r>
                <a:r>
                  <a:rPr lang="hu-HU" dirty="0"/>
                  <a:t>: </a:t>
                </a:r>
                <a:r>
                  <a:rPr lang="hu-HU" i="1" dirty="0"/>
                  <a:t>nincs</a:t>
                </a:r>
                <a:r>
                  <a:rPr lang="hu-HU" dirty="0"/>
                  <a:t>) a nyomás stan­dardra vonatkoztatott reakcióhányados értéke az egyensúlyi állapotban. Adott hőmérsékleten és nyomáson állandó. </a:t>
                </a:r>
                <a:br>
                  <a:rPr lang="hu-HU" dirty="0"/>
                </a:br>
                <a:r>
                  <a:rPr lang="hu-HU" dirty="0"/>
                  <a:t>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nary>
                  </m:oMath>
                </a14:m>
                <a:r>
                  <a:rPr lang="hu-HU" dirty="0"/>
                  <a:t> reakcióra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undOvr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𝑎h𝑜𝑙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𝑎𝑡𝑚</m:t>
                    </m:r>
                  </m:oMath>
                </a14:m>
                <a:r>
                  <a:rPr lang="hu-HU" dirty="0"/>
                  <a:t> a standard nyomás.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6363" y="1534672"/>
                <a:ext cx="11526981" cy="5101655"/>
              </a:xfrm>
              <a:blipFill>
                <a:blip r:embed="rId3"/>
                <a:stretch>
                  <a:fillRect l="-952" t="-2151" r="-53" b="-27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2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komponensek hatása az egyensúlyra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25625"/>
            <a:ext cx="11540836" cy="1956666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hallgatói laboratóriumi gyakorlatok között világszerte megtalálható az ún. vas(III)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rodanid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disszociációs egyensúlyának vizsgálata: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488F1C43-C961-4A41-8B31-BE5AE83A8842}"/>
                  </a:ext>
                </a:extLst>
              </p:cNvPr>
              <p:cNvSpPr txBox="1"/>
              <p:nvPr/>
            </p:nvSpPr>
            <p:spPr>
              <a:xfrm>
                <a:off x="3380507" y="2874817"/>
                <a:ext cx="5530168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  <m:d>
                          <m:d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𝑆𝐶𝑁</m:t>
                            </m:r>
                          </m:e>
                        </m:d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3(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hu-H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Sup>
                      <m:sSubSupPr>
                        <m:ctrlPr>
                          <a:rPr lang="hu-H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3+</m:t>
                        </m:r>
                      </m:sup>
                    </m:sSubSup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𝑆𝐶𝑁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800" dirty="0"/>
                  <a:t> </a:t>
                </a:r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488F1C43-C961-4A41-8B31-BE5AE83A8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507" y="2874817"/>
                <a:ext cx="5530168" cy="5159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0D435D79-6D81-486E-8823-545319856D22}"/>
              </a:ext>
            </a:extLst>
          </p:cNvPr>
          <p:cNvSpPr txBox="1"/>
          <p:nvPr/>
        </p:nvSpPr>
        <p:spPr>
          <a:xfrm>
            <a:off x="3699160" y="3463576"/>
            <a:ext cx="4889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borvörös                  halványsárga     színtelen</a:t>
            </a:r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7BD1C69D-FC87-408E-8865-E5ABE4BF5A09}"/>
              </a:ext>
            </a:extLst>
          </p:cNvPr>
          <p:cNvGrpSpPr/>
          <p:nvPr/>
        </p:nvGrpSpPr>
        <p:grpSpPr>
          <a:xfrm>
            <a:off x="642877" y="4241666"/>
            <a:ext cx="594644" cy="2200033"/>
            <a:chOff x="942446" y="4241022"/>
            <a:chExt cx="594644" cy="2200033"/>
          </a:xfrm>
        </p:grpSpPr>
        <p:sp>
          <p:nvSpPr>
            <p:cNvPr id="4" name="Téglalap: lekerekített 3">
              <a:extLst>
                <a:ext uri="{FF2B5EF4-FFF2-40B4-BE49-F238E27FC236}">
                  <a16:creationId xmlns:a16="http://schemas.microsoft.com/office/drawing/2014/main" id="{BF14F702-CA11-4FA5-901E-59CD6043CDDB}"/>
                </a:ext>
              </a:extLst>
            </p:cNvPr>
            <p:cNvSpPr/>
            <p:nvPr/>
          </p:nvSpPr>
          <p:spPr>
            <a:xfrm>
              <a:off x="1011382" y="4281055"/>
              <a:ext cx="432000" cy="2160000"/>
            </a:xfrm>
            <a:prstGeom prst="roundRect">
              <a:avLst>
                <a:gd name="adj" fmla="val 50000"/>
              </a:avLst>
            </a:prstGeom>
            <a:solidFill>
              <a:srgbClr val="CC3300">
                <a:alpha val="50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64ED47F7-F327-4210-872C-7FF276CF9B0B}"/>
                </a:ext>
              </a:extLst>
            </p:cNvPr>
            <p:cNvSpPr/>
            <p:nvPr/>
          </p:nvSpPr>
          <p:spPr>
            <a:xfrm>
              <a:off x="1040156" y="4241022"/>
              <a:ext cx="396000" cy="144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43A308F6-78E3-4694-ACDE-55F3C9CF7721}"/>
                </a:ext>
              </a:extLst>
            </p:cNvPr>
            <p:cNvSpPr/>
            <p:nvPr/>
          </p:nvSpPr>
          <p:spPr>
            <a:xfrm>
              <a:off x="942446" y="4313951"/>
              <a:ext cx="594644" cy="23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89DD3323-6B64-4084-B06D-69A069D46033}"/>
              </a:ext>
            </a:extLst>
          </p:cNvPr>
          <p:cNvGrpSpPr/>
          <p:nvPr/>
        </p:nvGrpSpPr>
        <p:grpSpPr>
          <a:xfrm>
            <a:off x="2343492" y="4236244"/>
            <a:ext cx="594644" cy="2200033"/>
            <a:chOff x="942446" y="4241022"/>
            <a:chExt cx="594644" cy="2200033"/>
          </a:xfrm>
        </p:grpSpPr>
        <p:sp>
          <p:nvSpPr>
            <p:cNvPr id="12" name="Téglalap: lekerekített 11">
              <a:extLst>
                <a:ext uri="{FF2B5EF4-FFF2-40B4-BE49-F238E27FC236}">
                  <a16:creationId xmlns:a16="http://schemas.microsoft.com/office/drawing/2014/main" id="{685DDA6D-D6F5-4F0D-A1E9-289908740733}"/>
                </a:ext>
              </a:extLst>
            </p:cNvPr>
            <p:cNvSpPr/>
            <p:nvPr/>
          </p:nvSpPr>
          <p:spPr>
            <a:xfrm>
              <a:off x="1011382" y="4281055"/>
              <a:ext cx="432000" cy="2160000"/>
            </a:xfrm>
            <a:prstGeom prst="roundRect">
              <a:avLst>
                <a:gd name="adj" fmla="val 50000"/>
              </a:avLst>
            </a:prstGeom>
            <a:solidFill>
              <a:srgbClr val="CC3300">
                <a:alpha val="50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B179CD97-CE45-4AD1-9543-B73F87D93E55}"/>
                </a:ext>
              </a:extLst>
            </p:cNvPr>
            <p:cNvSpPr/>
            <p:nvPr/>
          </p:nvSpPr>
          <p:spPr>
            <a:xfrm>
              <a:off x="1027656" y="4241022"/>
              <a:ext cx="392400" cy="144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Téglalap 13">
              <a:extLst>
                <a:ext uri="{FF2B5EF4-FFF2-40B4-BE49-F238E27FC236}">
                  <a16:creationId xmlns:a16="http://schemas.microsoft.com/office/drawing/2014/main" id="{A40356EB-9374-4AC1-9878-3F398DFCFDC4}"/>
                </a:ext>
              </a:extLst>
            </p:cNvPr>
            <p:cNvSpPr/>
            <p:nvPr/>
          </p:nvSpPr>
          <p:spPr>
            <a:xfrm>
              <a:off x="942446" y="4313951"/>
              <a:ext cx="594644" cy="23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5C123C9A-682F-4454-A812-539AD344C4C3}"/>
              </a:ext>
            </a:extLst>
          </p:cNvPr>
          <p:cNvGrpSpPr/>
          <p:nvPr/>
        </p:nvGrpSpPr>
        <p:grpSpPr>
          <a:xfrm>
            <a:off x="4807718" y="4236312"/>
            <a:ext cx="594644" cy="2200033"/>
            <a:chOff x="942446" y="4241022"/>
            <a:chExt cx="594644" cy="2200033"/>
          </a:xfrm>
        </p:grpSpPr>
        <p:sp>
          <p:nvSpPr>
            <p:cNvPr id="16" name="Téglalap: lekerekített 15">
              <a:extLst>
                <a:ext uri="{FF2B5EF4-FFF2-40B4-BE49-F238E27FC236}">
                  <a16:creationId xmlns:a16="http://schemas.microsoft.com/office/drawing/2014/main" id="{BD479CEB-140C-4F8D-ABC0-E0C0D76DAE6C}"/>
                </a:ext>
              </a:extLst>
            </p:cNvPr>
            <p:cNvSpPr/>
            <p:nvPr/>
          </p:nvSpPr>
          <p:spPr>
            <a:xfrm>
              <a:off x="1011382" y="4281055"/>
              <a:ext cx="432000" cy="2160000"/>
            </a:xfrm>
            <a:prstGeom prst="roundRect">
              <a:avLst>
                <a:gd name="adj" fmla="val 50000"/>
              </a:avLst>
            </a:prstGeom>
            <a:solidFill>
              <a:srgbClr val="CC3300">
                <a:alpha val="50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Téglalap 16">
              <a:extLst>
                <a:ext uri="{FF2B5EF4-FFF2-40B4-BE49-F238E27FC236}">
                  <a16:creationId xmlns:a16="http://schemas.microsoft.com/office/drawing/2014/main" id="{DB0E3CCF-6C0F-462E-B832-E7E48AA14CB4}"/>
                </a:ext>
              </a:extLst>
            </p:cNvPr>
            <p:cNvSpPr/>
            <p:nvPr/>
          </p:nvSpPr>
          <p:spPr>
            <a:xfrm>
              <a:off x="1028717" y="4241022"/>
              <a:ext cx="392400" cy="144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2179FE4D-E59D-4E76-BCEF-609581943DC7}"/>
                </a:ext>
              </a:extLst>
            </p:cNvPr>
            <p:cNvSpPr/>
            <p:nvPr/>
          </p:nvSpPr>
          <p:spPr>
            <a:xfrm>
              <a:off x="942446" y="4313951"/>
              <a:ext cx="594644" cy="23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853B8A63-2FC7-45A3-B1E9-FAEDAA7DC61A}"/>
              </a:ext>
            </a:extLst>
          </p:cNvPr>
          <p:cNvGrpSpPr/>
          <p:nvPr/>
        </p:nvGrpSpPr>
        <p:grpSpPr>
          <a:xfrm>
            <a:off x="7405502" y="4238367"/>
            <a:ext cx="594644" cy="2200033"/>
            <a:chOff x="942446" y="4241022"/>
            <a:chExt cx="594644" cy="2200033"/>
          </a:xfrm>
        </p:grpSpPr>
        <p:sp>
          <p:nvSpPr>
            <p:cNvPr id="20" name="Téglalap: lekerekített 19">
              <a:extLst>
                <a:ext uri="{FF2B5EF4-FFF2-40B4-BE49-F238E27FC236}">
                  <a16:creationId xmlns:a16="http://schemas.microsoft.com/office/drawing/2014/main" id="{4C3FE1C3-0B10-4CBF-AF73-C7B730A1BD41}"/>
                </a:ext>
              </a:extLst>
            </p:cNvPr>
            <p:cNvSpPr/>
            <p:nvPr/>
          </p:nvSpPr>
          <p:spPr>
            <a:xfrm>
              <a:off x="1011382" y="4281055"/>
              <a:ext cx="432000" cy="2160000"/>
            </a:xfrm>
            <a:prstGeom prst="roundRect">
              <a:avLst>
                <a:gd name="adj" fmla="val 50000"/>
              </a:avLst>
            </a:prstGeom>
            <a:solidFill>
              <a:srgbClr val="CC3300">
                <a:alpha val="50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Téglalap 20">
              <a:extLst>
                <a:ext uri="{FF2B5EF4-FFF2-40B4-BE49-F238E27FC236}">
                  <a16:creationId xmlns:a16="http://schemas.microsoft.com/office/drawing/2014/main" id="{A5B5F24D-E75D-42BD-B8B7-BB4BF087CC4B}"/>
                </a:ext>
              </a:extLst>
            </p:cNvPr>
            <p:cNvSpPr/>
            <p:nvPr/>
          </p:nvSpPr>
          <p:spPr>
            <a:xfrm>
              <a:off x="1028717" y="4241022"/>
              <a:ext cx="396000" cy="144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Téglalap 21">
              <a:extLst>
                <a:ext uri="{FF2B5EF4-FFF2-40B4-BE49-F238E27FC236}">
                  <a16:creationId xmlns:a16="http://schemas.microsoft.com/office/drawing/2014/main" id="{91222DFD-B2B2-49AB-9E13-BF8F70175749}"/>
                </a:ext>
              </a:extLst>
            </p:cNvPr>
            <p:cNvSpPr/>
            <p:nvPr/>
          </p:nvSpPr>
          <p:spPr>
            <a:xfrm>
              <a:off x="942446" y="4313951"/>
              <a:ext cx="594644" cy="23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EC95B491-C5F9-4986-B789-B2FEFE741C71}"/>
              </a:ext>
            </a:extLst>
          </p:cNvPr>
          <p:cNvGrpSpPr/>
          <p:nvPr/>
        </p:nvGrpSpPr>
        <p:grpSpPr>
          <a:xfrm>
            <a:off x="9904315" y="4241183"/>
            <a:ext cx="594644" cy="2200033"/>
            <a:chOff x="942446" y="4241022"/>
            <a:chExt cx="594644" cy="2200033"/>
          </a:xfrm>
        </p:grpSpPr>
        <p:sp>
          <p:nvSpPr>
            <p:cNvPr id="24" name="Téglalap: lekerekített 23">
              <a:extLst>
                <a:ext uri="{FF2B5EF4-FFF2-40B4-BE49-F238E27FC236}">
                  <a16:creationId xmlns:a16="http://schemas.microsoft.com/office/drawing/2014/main" id="{D18AB3F3-3989-4FBC-A7AF-AD6B83C1516B}"/>
                </a:ext>
              </a:extLst>
            </p:cNvPr>
            <p:cNvSpPr/>
            <p:nvPr/>
          </p:nvSpPr>
          <p:spPr>
            <a:xfrm>
              <a:off x="1011382" y="4281055"/>
              <a:ext cx="432000" cy="2160000"/>
            </a:xfrm>
            <a:prstGeom prst="roundRect">
              <a:avLst>
                <a:gd name="adj" fmla="val 50000"/>
              </a:avLst>
            </a:prstGeom>
            <a:solidFill>
              <a:srgbClr val="CC3300">
                <a:alpha val="50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Téglalap 24">
              <a:extLst>
                <a:ext uri="{FF2B5EF4-FFF2-40B4-BE49-F238E27FC236}">
                  <a16:creationId xmlns:a16="http://schemas.microsoft.com/office/drawing/2014/main" id="{9718FA66-9F2F-474D-9091-843834F66049}"/>
                </a:ext>
              </a:extLst>
            </p:cNvPr>
            <p:cNvSpPr/>
            <p:nvPr/>
          </p:nvSpPr>
          <p:spPr>
            <a:xfrm>
              <a:off x="1028717" y="4241022"/>
              <a:ext cx="396000" cy="144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Téglalap 25">
              <a:extLst>
                <a:ext uri="{FF2B5EF4-FFF2-40B4-BE49-F238E27FC236}">
                  <a16:creationId xmlns:a16="http://schemas.microsoft.com/office/drawing/2014/main" id="{D2FAFB20-CC8D-487E-8732-0ABF38FEBCBA}"/>
                </a:ext>
              </a:extLst>
            </p:cNvPr>
            <p:cNvSpPr/>
            <p:nvPr/>
          </p:nvSpPr>
          <p:spPr>
            <a:xfrm>
              <a:off x="942446" y="4313951"/>
              <a:ext cx="594644" cy="23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81C766F6-4F79-4EF9-8250-858FEC23C55E}"/>
              </a:ext>
            </a:extLst>
          </p:cNvPr>
          <p:cNvGrpSpPr/>
          <p:nvPr/>
        </p:nvGrpSpPr>
        <p:grpSpPr>
          <a:xfrm>
            <a:off x="2342553" y="4241185"/>
            <a:ext cx="594644" cy="2200033"/>
            <a:chOff x="942446" y="4241022"/>
            <a:chExt cx="594644" cy="2200033"/>
          </a:xfrm>
        </p:grpSpPr>
        <p:sp>
          <p:nvSpPr>
            <p:cNvPr id="33" name="Téglalap: lekerekített 32">
              <a:extLst>
                <a:ext uri="{FF2B5EF4-FFF2-40B4-BE49-F238E27FC236}">
                  <a16:creationId xmlns:a16="http://schemas.microsoft.com/office/drawing/2014/main" id="{BA496B5A-B65E-43D7-850B-60A204991EA6}"/>
                </a:ext>
              </a:extLst>
            </p:cNvPr>
            <p:cNvSpPr/>
            <p:nvPr/>
          </p:nvSpPr>
          <p:spPr>
            <a:xfrm>
              <a:off x="1011382" y="4281055"/>
              <a:ext cx="432000" cy="2160000"/>
            </a:xfrm>
            <a:prstGeom prst="roundRect">
              <a:avLst>
                <a:gd name="adj" fmla="val 50000"/>
              </a:avLst>
            </a:prstGeom>
            <a:solidFill>
              <a:srgbClr val="CC3300">
                <a:alpha val="75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Téglalap 33">
              <a:extLst>
                <a:ext uri="{FF2B5EF4-FFF2-40B4-BE49-F238E27FC236}">
                  <a16:creationId xmlns:a16="http://schemas.microsoft.com/office/drawing/2014/main" id="{8FC1E19C-9996-40AD-AB6E-4B467ED9A500}"/>
                </a:ext>
              </a:extLst>
            </p:cNvPr>
            <p:cNvSpPr/>
            <p:nvPr/>
          </p:nvSpPr>
          <p:spPr>
            <a:xfrm>
              <a:off x="1036214" y="4241022"/>
              <a:ext cx="396000" cy="144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34">
              <a:extLst>
                <a:ext uri="{FF2B5EF4-FFF2-40B4-BE49-F238E27FC236}">
                  <a16:creationId xmlns:a16="http://schemas.microsoft.com/office/drawing/2014/main" id="{FC9AE3F7-5BE7-42B5-81CD-53CC3FAD1F92}"/>
                </a:ext>
              </a:extLst>
            </p:cNvPr>
            <p:cNvSpPr/>
            <p:nvPr/>
          </p:nvSpPr>
          <p:spPr>
            <a:xfrm>
              <a:off x="942446" y="4313951"/>
              <a:ext cx="594644" cy="23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6" name="Csoportba foglalás 35">
            <a:extLst>
              <a:ext uri="{FF2B5EF4-FFF2-40B4-BE49-F238E27FC236}">
                <a16:creationId xmlns:a16="http://schemas.microsoft.com/office/drawing/2014/main" id="{04622ACA-CC57-42E9-BCD7-E3C0A5DD2669}"/>
              </a:ext>
            </a:extLst>
          </p:cNvPr>
          <p:cNvGrpSpPr/>
          <p:nvPr/>
        </p:nvGrpSpPr>
        <p:grpSpPr>
          <a:xfrm>
            <a:off x="4808133" y="4241185"/>
            <a:ext cx="594644" cy="2200033"/>
            <a:chOff x="942446" y="4241022"/>
            <a:chExt cx="594644" cy="2200033"/>
          </a:xfrm>
        </p:grpSpPr>
        <p:sp>
          <p:nvSpPr>
            <p:cNvPr id="37" name="Téglalap: lekerekített 36">
              <a:extLst>
                <a:ext uri="{FF2B5EF4-FFF2-40B4-BE49-F238E27FC236}">
                  <a16:creationId xmlns:a16="http://schemas.microsoft.com/office/drawing/2014/main" id="{65D55450-BBA4-4929-8805-061DD6FFE5F5}"/>
                </a:ext>
              </a:extLst>
            </p:cNvPr>
            <p:cNvSpPr/>
            <p:nvPr/>
          </p:nvSpPr>
          <p:spPr>
            <a:xfrm>
              <a:off x="1011382" y="4281055"/>
              <a:ext cx="432000" cy="2160000"/>
            </a:xfrm>
            <a:prstGeom prst="roundRect">
              <a:avLst>
                <a:gd name="adj" fmla="val 50000"/>
              </a:avLst>
            </a:prstGeom>
            <a:solidFill>
              <a:srgbClr val="CC33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37">
              <a:extLst>
                <a:ext uri="{FF2B5EF4-FFF2-40B4-BE49-F238E27FC236}">
                  <a16:creationId xmlns:a16="http://schemas.microsoft.com/office/drawing/2014/main" id="{1BE664EB-B9F6-4AD3-A007-33DADCDBE79A}"/>
                </a:ext>
              </a:extLst>
            </p:cNvPr>
            <p:cNvSpPr/>
            <p:nvPr/>
          </p:nvSpPr>
          <p:spPr>
            <a:xfrm>
              <a:off x="1032996" y="4241022"/>
              <a:ext cx="396000" cy="144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Téglalap 38">
              <a:extLst>
                <a:ext uri="{FF2B5EF4-FFF2-40B4-BE49-F238E27FC236}">
                  <a16:creationId xmlns:a16="http://schemas.microsoft.com/office/drawing/2014/main" id="{5D4BC774-78BB-446C-8DAF-88618F08F05E}"/>
                </a:ext>
              </a:extLst>
            </p:cNvPr>
            <p:cNvSpPr/>
            <p:nvPr/>
          </p:nvSpPr>
          <p:spPr>
            <a:xfrm>
              <a:off x="942446" y="4313951"/>
              <a:ext cx="594644" cy="23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CDDBBE7B-8CE5-4CBE-A1A8-C23413045338}"/>
              </a:ext>
            </a:extLst>
          </p:cNvPr>
          <p:cNvGrpSpPr/>
          <p:nvPr/>
        </p:nvGrpSpPr>
        <p:grpSpPr>
          <a:xfrm>
            <a:off x="7405602" y="4241185"/>
            <a:ext cx="594644" cy="2200033"/>
            <a:chOff x="942446" y="4241022"/>
            <a:chExt cx="594644" cy="2200033"/>
          </a:xfrm>
        </p:grpSpPr>
        <p:sp>
          <p:nvSpPr>
            <p:cNvPr id="41" name="Téglalap: lekerekített 40">
              <a:extLst>
                <a:ext uri="{FF2B5EF4-FFF2-40B4-BE49-F238E27FC236}">
                  <a16:creationId xmlns:a16="http://schemas.microsoft.com/office/drawing/2014/main" id="{5AEE5F13-39FE-4835-B621-4DE68A9DD2ED}"/>
                </a:ext>
              </a:extLst>
            </p:cNvPr>
            <p:cNvSpPr/>
            <p:nvPr/>
          </p:nvSpPr>
          <p:spPr>
            <a:xfrm>
              <a:off x="1011382" y="4281055"/>
              <a:ext cx="432000" cy="2160000"/>
            </a:xfrm>
            <a:prstGeom prst="roundRect">
              <a:avLst>
                <a:gd name="adj" fmla="val 50000"/>
              </a:avLst>
            </a:prstGeom>
            <a:solidFill>
              <a:srgbClr val="FFFF00">
                <a:alpha val="10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Téglalap 41">
              <a:extLst>
                <a:ext uri="{FF2B5EF4-FFF2-40B4-BE49-F238E27FC236}">
                  <a16:creationId xmlns:a16="http://schemas.microsoft.com/office/drawing/2014/main" id="{259D2A1C-76E0-491D-B6BB-93BC0D46FC92}"/>
                </a:ext>
              </a:extLst>
            </p:cNvPr>
            <p:cNvSpPr/>
            <p:nvPr/>
          </p:nvSpPr>
          <p:spPr>
            <a:xfrm>
              <a:off x="1029324" y="4241022"/>
              <a:ext cx="396000" cy="144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Téglalap 42">
              <a:extLst>
                <a:ext uri="{FF2B5EF4-FFF2-40B4-BE49-F238E27FC236}">
                  <a16:creationId xmlns:a16="http://schemas.microsoft.com/office/drawing/2014/main" id="{A28519D4-2EF1-4960-9704-5A9BEEF4ECB3}"/>
                </a:ext>
              </a:extLst>
            </p:cNvPr>
            <p:cNvSpPr/>
            <p:nvPr/>
          </p:nvSpPr>
          <p:spPr>
            <a:xfrm>
              <a:off x="942446" y="4313951"/>
              <a:ext cx="594644" cy="23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0CF3F1C6-33EA-493B-A152-86797FA5D2BE}"/>
              </a:ext>
            </a:extLst>
          </p:cNvPr>
          <p:cNvGrpSpPr/>
          <p:nvPr/>
        </p:nvGrpSpPr>
        <p:grpSpPr>
          <a:xfrm>
            <a:off x="9905541" y="4238045"/>
            <a:ext cx="594644" cy="2200231"/>
            <a:chOff x="942446" y="4240824"/>
            <a:chExt cx="594644" cy="2200231"/>
          </a:xfrm>
        </p:grpSpPr>
        <p:sp>
          <p:nvSpPr>
            <p:cNvPr id="45" name="Téglalap: lekerekített 44">
              <a:extLst>
                <a:ext uri="{FF2B5EF4-FFF2-40B4-BE49-F238E27FC236}">
                  <a16:creationId xmlns:a16="http://schemas.microsoft.com/office/drawing/2014/main" id="{D4362373-28E3-4072-BC74-DDB9EA3CEBA4}"/>
                </a:ext>
              </a:extLst>
            </p:cNvPr>
            <p:cNvSpPr/>
            <p:nvPr/>
          </p:nvSpPr>
          <p:spPr>
            <a:xfrm>
              <a:off x="1011382" y="4281055"/>
              <a:ext cx="432000" cy="21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Téglalap 46">
              <a:extLst>
                <a:ext uri="{FF2B5EF4-FFF2-40B4-BE49-F238E27FC236}">
                  <a16:creationId xmlns:a16="http://schemas.microsoft.com/office/drawing/2014/main" id="{33B175A9-6271-450F-B5E7-27B2DACCA388}"/>
                </a:ext>
              </a:extLst>
            </p:cNvPr>
            <p:cNvSpPr/>
            <p:nvPr/>
          </p:nvSpPr>
          <p:spPr>
            <a:xfrm>
              <a:off x="942446" y="4240824"/>
              <a:ext cx="594644" cy="303127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2F3F154E-A66A-4C2A-8D6D-6E036EAF70E6}"/>
                  </a:ext>
                </a:extLst>
              </p:cNvPr>
              <p:cNvSpPr txBox="1"/>
              <p:nvPr/>
            </p:nvSpPr>
            <p:spPr>
              <a:xfrm>
                <a:off x="1861636" y="3918237"/>
                <a:ext cx="1592808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𝐹𝑒𝐶𝑙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2F3F154E-A66A-4C2A-8D6D-6E036EAF7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636" y="3918237"/>
                <a:ext cx="1592808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1BED70DD-D0AD-4A37-8C2B-81891078A9DC}"/>
                  </a:ext>
                </a:extLst>
              </p:cNvPr>
              <p:cNvSpPr txBox="1"/>
              <p:nvPr/>
            </p:nvSpPr>
            <p:spPr>
              <a:xfrm>
                <a:off x="4337397" y="3918234"/>
                <a:ext cx="1603068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𝐾𝑆𝐶𝑁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1BED70DD-D0AD-4A37-8C2B-81891078A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397" y="3918234"/>
                <a:ext cx="1603068" cy="472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3752DD67-0757-4180-B9BE-6E002071FF46}"/>
                  </a:ext>
                </a:extLst>
              </p:cNvPr>
              <p:cNvSpPr txBox="1"/>
              <p:nvPr/>
            </p:nvSpPr>
            <p:spPr>
              <a:xfrm>
                <a:off x="6462397" y="3921475"/>
                <a:ext cx="2504596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𝐻𝑔</m:t>
                          </m:r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𝑁𝑂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3752DD67-0757-4180-B9BE-6E002071F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397" y="3921475"/>
                <a:ext cx="2504596" cy="4723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zövegdoboz 30">
                <a:extLst>
                  <a:ext uri="{FF2B5EF4-FFF2-40B4-BE49-F238E27FC236}">
                    <a16:creationId xmlns:a16="http://schemas.microsoft.com/office/drawing/2014/main" id="{0E56D10E-3AFB-4115-92B8-2D642FDADDA3}"/>
                  </a:ext>
                </a:extLst>
              </p:cNvPr>
              <p:cNvSpPr txBox="1"/>
              <p:nvPr/>
            </p:nvSpPr>
            <p:spPr>
              <a:xfrm>
                <a:off x="9381071" y="3905401"/>
                <a:ext cx="1554528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𝑁𝑎𝐹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1" name="Szövegdoboz 30">
                <a:extLst>
                  <a:ext uri="{FF2B5EF4-FFF2-40B4-BE49-F238E27FC236}">
                    <a16:creationId xmlns:a16="http://schemas.microsoft.com/office/drawing/2014/main" id="{0E56D10E-3AFB-4115-92B8-2D642FDAD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071" y="3905401"/>
                <a:ext cx="1554528" cy="4723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3A245DDC-BA36-458F-9A3B-30706524F597}"/>
              </a:ext>
            </a:extLst>
          </p:cNvPr>
          <p:cNvCxnSpPr>
            <a:cxnSpLocks/>
          </p:cNvCxnSpPr>
          <p:nvPr/>
        </p:nvCxnSpPr>
        <p:spPr>
          <a:xfrm>
            <a:off x="7486650" y="5680075"/>
            <a:ext cx="42291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711159B6-D1D1-4B60-8A3C-3A6BF11071CF}"/>
              </a:ext>
            </a:extLst>
          </p:cNvPr>
          <p:cNvCxnSpPr>
            <a:cxnSpLocks/>
          </p:cNvCxnSpPr>
          <p:nvPr/>
        </p:nvCxnSpPr>
        <p:spPr>
          <a:xfrm>
            <a:off x="9978390" y="5680075"/>
            <a:ext cx="42291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9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7" grpId="0"/>
      <p:bldP spid="28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komponensek hatása az egyensúlyra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475" y="1825625"/>
                <a:ext cx="11279579" cy="4664075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kísérlet eredményeinek magyarázata a Le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Chatelier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-Brown elv alapján:</a:t>
                </a:r>
              </a:p>
              <a:p>
                <a:pPr>
                  <a:spcBef>
                    <a:spcPts val="10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folyamat egyensúlyi állandóját (egyszerűsített formában) felírjuk:</a:t>
                </a:r>
              </a:p>
              <a:p>
                <a:pPr>
                  <a:spcBef>
                    <a:spcPts val="10000"/>
                  </a:spcBef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ahol a [XX] az XX részecske egyensúlyi koncentrációját jelenti, és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mol/dm</a:t>
                </a:r>
                <a:r>
                  <a:rPr lang="hu-HU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Majd vizsgáljuk az egyes kémcsövekben tapasztaltakat, és magyarázzuk a tanultak alapján!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475" y="1825625"/>
                <a:ext cx="11279579" cy="4664075"/>
              </a:xfrm>
              <a:blipFill>
                <a:blip r:embed="rId3"/>
                <a:stretch>
                  <a:fillRect l="-865" t="-1958" r="-919" b="-65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7509799-891F-494B-ABE2-2F4EF37E02D1}"/>
                  </a:ext>
                </a:extLst>
              </p:cNvPr>
              <p:cNvSpPr txBox="1"/>
              <p:nvPr/>
            </p:nvSpPr>
            <p:spPr>
              <a:xfrm>
                <a:off x="3380509" y="2597725"/>
                <a:ext cx="5451621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  <m:d>
                            <m:d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𝑆𝐶𝑁</m:t>
                              </m:r>
                            </m:e>
                          </m:d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𝑆𝐶𝑁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7509799-891F-494B-ABE2-2F4EF37E0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509" y="2597725"/>
                <a:ext cx="5451621" cy="515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BB419AE-06FD-41A6-920F-D2347B614FF3}"/>
                  </a:ext>
                </a:extLst>
              </p:cNvPr>
              <p:cNvSpPr txBox="1"/>
              <p:nvPr/>
            </p:nvSpPr>
            <p:spPr>
              <a:xfrm>
                <a:off x="4059382" y="4052462"/>
                <a:ext cx="3583545" cy="937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𝑆𝐶𝑁</m:t>
                                      </m:r>
                                    </m:e>
                                    <m:sup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  <m:d>
                                    <m:dPr>
                                      <m:ctrlP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  <m:t>𝑆𝐶𝑁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BB419AE-06FD-41A6-920F-D2347B614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382" y="4052462"/>
                <a:ext cx="3583545" cy="9372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5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8017</TotalTime>
  <Words>10910</Words>
  <Application>Microsoft Office PowerPoint</Application>
  <PresentationFormat>Widescreen</PresentationFormat>
  <Paragraphs>613</Paragraphs>
  <Slides>59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Times New Roman</vt:lpstr>
      <vt:lpstr>Wingdings</vt:lpstr>
      <vt:lpstr>Office-téma</vt:lpstr>
      <vt:lpstr>Kémia alapjai  6. Kémiai egyensúlyok</vt:lpstr>
      <vt:lpstr>Kémiai reakciók</vt:lpstr>
      <vt:lpstr>A tömeghatás törvénye</vt:lpstr>
      <vt:lpstr>A tömeghatás törvénye</vt:lpstr>
      <vt:lpstr>Az egyensúlyi állandó</vt:lpstr>
      <vt:lpstr>A reakcióhányados</vt:lpstr>
      <vt:lpstr>Az egyensúlyi állandó</vt:lpstr>
      <vt:lpstr>A komponensek hatása az egyensúlyra</vt:lpstr>
      <vt:lpstr>A komponensek hatása az egyensúlyra</vt:lpstr>
      <vt:lpstr>A komponensek hatása az egyensúlyra</vt:lpstr>
      <vt:lpstr>A komponensek hatása az egyensúlyra</vt:lpstr>
      <vt:lpstr>A komponensek hatása az egyensúlyra</vt:lpstr>
      <vt:lpstr>A komponensek hatása az egyensúlyra</vt:lpstr>
      <vt:lpstr>A komponensek hatása az egyensúlyra</vt:lpstr>
      <vt:lpstr>Az egyensúlyi kémia kiteljesedése</vt:lpstr>
      <vt:lpstr>Az egyensúlyi kémia kiteljesedése</vt:lpstr>
      <vt:lpstr>Haber-Bosch eljárás</vt:lpstr>
      <vt:lpstr>Haber-Bosch eljárás</vt:lpstr>
      <vt:lpstr>Egyensúlyok csoportosítása</vt:lpstr>
      <vt:lpstr>Elektrolitok vizes oldatban</vt:lpstr>
      <vt:lpstr>Elektrolitok vizes oldatban</vt:lpstr>
      <vt:lpstr>Elektrolitok vizes oldatban</vt:lpstr>
      <vt:lpstr>Elektrolitok vizes oldatban</vt:lpstr>
      <vt:lpstr>PowerPoint Presentation</vt:lpstr>
      <vt:lpstr>Elektrolitok vizes oldatban</vt:lpstr>
      <vt:lpstr>A víz saját disszociációja</vt:lpstr>
      <vt:lpstr>A víz saját disszociációjának egyensúlyi állandója - Kv</vt:lpstr>
      <vt:lpstr>A savasság – lúgosság mutatója, a pH</vt:lpstr>
      <vt:lpstr>A savasság – lúgosság mutatója, a pH</vt:lpstr>
      <vt:lpstr>Az oldatok pH-ja</vt:lpstr>
      <vt:lpstr>Az oldatok pH-ja</vt:lpstr>
      <vt:lpstr>Az oldatok pH-ja</vt:lpstr>
      <vt:lpstr>Az oldatok pH-ja</vt:lpstr>
      <vt:lpstr>Az oldatok pH-ja</vt:lpstr>
      <vt:lpstr>Az oldatok pH-ja</vt:lpstr>
      <vt:lpstr>Az oldatok pH-ja</vt:lpstr>
      <vt:lpstr>Gyenge savak pH-ja</vt:lpstr>
      <vt:lpstr>Gyenge savak pH-ja</vt:lpstr>
      <vt:lpstr>Gyenge savak pH-ja</vt:lpstr>
      <vt:lpstr>Gyenge bázisok pH-ja</vt:lpstr>
      <vt:lpstr>Gyenge bázisok pH-ja</vt:lpstr>
      <vt:lpstr>Pufferek</vt:lpstr>
      <vt:lpstr>Pufferek</vt:lpstr>
      <vt:lpstr>Pufferek</vt:lpstr>
      <vt:lpstr>Pufferek – Számítási példa</vt:lpstr>
      <vt:lpstr>Pufferek</vt:lpstr>
      <vt:lpstr>Pufferek</vt:lpstr>
      <vt:lpstr>Pufferek</vt:lpstr>
      <vt:lpstr>A sóoldatok pH-ja</vt:lpstr>
      <vt:lpstr>A sóoldatok pH-ja</vt:lpstr>
      <vt:lpstr>A sóoldatok pH-ja</vt:lpstr>
      <vt:lpstr>A sóoldatok pH-ja</vt:lpstr>
      <vt:lpstr>A sóoldatok pH-ja</vt:lpstr>
      <vt:lpstr>Heterogén egyensúlyok</vt:lpstr>
      <vt:lpstr>Heterogén egyensúlyok</vt:lpstr>
      <vt:lpstr>Heterogén egyensúlyok</vt:lpstr>
      <vt:lpstr>Irodalom</vt:lpstr>
      <vt:lpstr>Irodalom</vt:lpstr>
      <vt:lpstr>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Kémia alapjai  1. Alapfogalmak</dc:title>
  <dc:creator>Ottó</dc:creator>
  <cp:lastModifiedBy>szistvan</cp:lastModifiedBy>
  <cp:revision>826</cp:revision>
  <dcterms:created xsi:type="dcterms:W3CDTF">2018-07-21T17:18:01Z</dcterms:created>
  <dcterms:modified xsi:type="dcterms:W3CDTF">2024-09-30T14:30:11Z</dcterms:modified>
</cp:coreProperties>
</file>