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24" r:id="rId2"/>
    <p:sldId id="332" r:id="rId3"/>
    <p:sldId id="333" r:id="rId4"/>
    <p:sldId id="334" r:id="rId5"/>
    <p:sldId id="357" r:id="rId6"/>
    <p:sldId id="358" r:id="rId7"/>
    <p:sldId id="335" r:id="rId8"/>
    <p:sldId id="359" r:id="rId9"/>
    <p:sldId id="360" r:id="rId10"/>
    <p:sldId id="362" r:id="rId11"/>
    <p:sldId id="336" r:id="rId12"/>
    <p:sldId id="321" r:id="rId13"/>
    <p:sldId id="337" r:id="rId14"/>
    <p:sldId id="338" r:id="rId15"/>
    <p:sldId id="361" r:id="rId16"/>
    <p:sldId id="340" r:id="rId17"/>
    <p:sldId id="341" r:id="rId18"/>
    <p:sldId id="342" r:id="rId19"/>
    <p:sldId id="343" r:id="rId20"/>
    <p:sldId id="344" r:id="rId21"/>
    <p:sldId id="291" r:id="rId22"/>
    <p:sldId id="345" r:id="rId23"/>
    <p:sldId id="346" r:id="rId24"/>
    <p:sldId id="347" r:id="rId25"/>
    <p:sldId id="348" r:id="rId26"/>
    <p:sldId id="349" r:id="rId27"/>
    <p:sldId id="350" r:id="rId28"/>
    <p:sldId id="351" r:id="rId29"/>
    <p:sldId id="352" r:id="rId30"/>
    <p:sldId id="353" r:id="rId3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21" userDrawn="1">
          <p15:clr>
            <a:srgbClr val="A4A3A4"/>
          </p15:clr>
        </p15:guide>
        <p15:guide id="2" pos="649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2E0CFC"/>
    <a:srgbClr val="B707AF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3986" autoAdjust="0"/>
  </p:normalViewPr>
  <p:slideViewPr>
    <p:cSldViewPr snapToGrid="0" showGuides="1">
      <p:cViewPr varScale="1">
        <p:scale>
          <a:sx n="110" d="100"/>
          <a:sy n="110" d="100"/>
        </p:scale>
        <p:origin x="492" y="114"/>
      </p:cViewPr>
      <p:guideLst>
        <p:guide orient="horz" pos="3521"/>
        <p:guide pos="6494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19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E511C-5F32-4510-9552-F6558A4110E0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B53BF4-DF2B-40C3-9B68-A2456896F0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41958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333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1766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114456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996332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324009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30315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24359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334094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11539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709803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8877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762842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307322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8129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770433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581617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8806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9122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28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9115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3671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5192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3360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315345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80239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88493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33764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53BF4-DF2B-40C3-9B68-A2456896F0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03609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0BAFA9-554B-43B6-BEB6-75781DA33B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4261480-A737-4A63-87C9-550E84F696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B3B546C-A0D3-4F4F-9267-2E67412D0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1FD01D0-1453-4D3C-B0CC-0317AE430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0C137CD-8091-40F3-BFC0-A8E9555C2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14551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40AE0C8-6C09-42ED-A08B-CAA29FA642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71F1E991-9999-4613-925A-08084B7678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8BC7D12-80F9-49D4-9398-E9481CAFA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8C519E-665A-47B6-922A-393806655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92C238C-A0EE-4252-BDA2-313443E4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1360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B8540914-ABAC-42E6-9209-34DBAFA0807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1F1C6AC4-8FBC-4821-B086-D63ADD780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65BD712-18E0-4C2D-B613-C3F9BBC8D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A1A3A8E-5927-4BFF-AC17-6902A4DEA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CEA634D1-2616-4EF7-9A58-D9BEF2F67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5954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682EB87-273B-45A9-8E30-4475690B5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86C1DE-93B5-44C8-B9FD-3F3671FA91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E788EEE0-C39F-4060-823A-27B7E2D95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8FE2C0E-EB24-418C-8704-43D76BD25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F2AD948-246F-418E-8C66-66C3DB9FD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27224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484EB00-7C7E-4794-BA56-3F20F3566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7254D0B-6CDD-4C35-8C97-06C1A9DDB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29A6483-CD00-4B3C-92DD-4244DE4D7B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D7A25AE-55F6-42A4-B4EC-D2555BD6C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F30DF3C-6C01-4487-B55F-83D93C01B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837205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9C76D7B-C0CA-41EC-AE18-7063342D4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6C98209-8104-49F6-9C5C-21D352A84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9190E87-2C8E-4E6C-A1AB-1B0ADDF040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237839E9-07F7-43CD-913B-5D0D46512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E8060AA2-2610-4ED4-B4FB-D694675B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3334C38-4268-43C4-AE0D-3F8164C60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7333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B7E3171-8575-4C67-B09C-7F72C32AC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F80FC6F-3CB7-454E-9714-9FB804CDBB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63ECAB9C-0899-42E5-9713-46D78950A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B1F5453F-938F-40A9-8F49-3493FC447C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40C513DE-21D2-4C6F-8F44-E8785BA3B9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852C82A1-8088-461D-81C2-9990F3FD9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D1C14E5-D515-4B78-AD1E-EA50BB4AE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9D5A5DA0-FF31-419E-824A-F2B352A3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863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CC42236-20E1-4CBA-A562-9D4F2040E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7FBF262A-F4AB-4FF7-9E2A-136F0C92A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4F462104-FC4D-4A6A-BCF5-7B39718EA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4281B4DB-FF4F-4E3A-BAA2-8649BE80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5447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9A6A609-2800-48D5-9556-0E24C513D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834DE4DC-3842-4BDA-A0BA-1A106968C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DB5EA7E8-AB0D-43D2-81C5-A0E0D7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4858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A396A4-CBDA-400A-AE4A-A716C98F0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7EED0C4-AD41-4FC0-A47C-4DE435B32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DF5A823A-8BD1-49D6-BF5F-A832DA0C1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87E0B-9410-40AE-8514-11421603C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6C67F90-7949-4F33-AEFE-CBF36FC80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D1A68B43-D789-4812-9543-12B0DDC3A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5182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98C1FBA-AD13-4AB1-A511-D7196AA1A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8938488A-C63F-45A5-B4E1-C5B4ECD7075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6AE3F16C-981C-41FC-B930-3672F02B0B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4E6DF3D4-4843-49AB-87DE-CBFA33911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821D0C-60E8-4CE1-AEFA-6A7B1A9E3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61FEB053-A09B-4259-9DFF-76BC59E8B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27300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671717BE-A456-412E-A7C0-7F83A551C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EDD099AB-C8F7-40E5-8667-E8FA6C90C7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F5ACB41-C0EB-4B7D-B631-25D77CC16B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9C396-9EFF-4811-85B3-5926A9602E3B}" type="datetimeFigureOut">
              <a:rPr lang="hu-HU" smtClean="0"/>
              <a:t>2025. 08. 26.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219127E-CCE0-4CE9-90BA-2E6E8E9BA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4A170919-4997-41FF-8B14-BF60874489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C4ECE-28BA-4963-8103-0CE331711D5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4921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18.png"/><Relationship Id="rId3" Type="http://schemas.openxmlformats.org/officeDocument/2006/relationships/image" Target="../media/image100.png"/><Relationship Id="rId7" Type="http://schemas.openxmlformats.org/officeDocument/2006/relationships/image" Target="../media/image110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6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" Type="http://schemas.openxmlformats.org/officeDocument/2006/relationships/image" Target="../media/image100.png"/><Relationship Id="rId21" Type="http://schemas.openxmlformats.org/officeDocument/2006/relationships/image" Target="../media/image35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23" Type="http://schemas.openxmlformats.org/officeDocument/2006/relationships/image" Target="../media/image90.png"/><Relationship Id="rId28" Type="http://schemas.openxmlformats.org/officeDocument/2006/relationships/image" Target="../media/image42.png"/><Relationship Id="rId10" Type="http://schemas.openxmlformats.org/officeDocument/2006/relationships/image" Target="../media/image9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AgbknIDKNo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>
            <a:extLst>
              <a:ext uri="{FF2B5EF4-FFF2-40B4-BE49-F238E27FC236}">
                <a16:creationId xmlns:a16="http://schemas.microsoft.com/office/drawing/2014/main" id="{263C4D18-3BD1-481B-AC2A-A82874343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9881" y="4907756"/>
            <a:ext cx="9628094" cy="1655762"/>
          </a:xfrm>
        </p:spPr>
        <p:txBody>
          <a:bodyPr>
            <a:noAutofit/>
          </a:bodyPr>
          <a:lstStyle/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Dr. 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István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Szilágyi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Physical Chemistry and Materials Science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hu-H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ím 1">
            <a:extLst>
              <a:ext uri="{FF2B5EF4-FFF2-40B4-BE49-F238E27FC236}">
                <a16:creationId xmlns:a16="http://schemas.microsoft.com/office/drawing/2014/main" id="{825D048C-E92F-4BFF-A5A5-4168D998F2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 anchorCtr="0"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Chemistry</a:t>
            </a:r>
            <a:b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Thermodynamics and 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thermochemistry</a:t>
            </a:r>
            <a:endParaRPr lang="hu-H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81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673991"/>
                <a:ext cx="11512446" cy="5430982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it 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quite difficult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measure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heat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 of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liquids or solids, since it is difficult 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keep their volume constant.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2000"/>
                  </a:spcAft>
                </a:pP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other hand, the heat capacity of any material can be easily measured at constant pressure, but then the volume work that necessarily occurs must also be taken into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account resulting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that the heat needed to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change the temperature of the material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compared to that measured at constant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volume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20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Let us define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specific and molar heat capacity measured at constant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For ideal gases, the relation reads as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𝑝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673991"/>
                <a:ext cx="11512446" cy="5430982"/>
              </a:xfrm>
              <a:blipFill>
                <a:blip r:embed="rId3"/>
                <a:stretch>
                  <a:fillRect l="-953" t="-2020" r="-15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/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7" name="Szövegdoboz 6">
                <a:extLst>
                  <a:ext uri="{FF2B5EF4-FFF2-40B4-BE49-F238E27FC236}">
                    <a16:creationId xmlns:a16="http://schemas.microsoft.com/office/drawing/2014/main" id="{3EF738A8-391A-4620-9597-A524FD5D01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242" y="5400804"/>
                <a:ext cx="3343992" cy="5967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/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9" name="Szövegdoboz 8">
                <a:extLst>
                  <a:ext uri="{FF2B5EF4-FFF2-40B4-BE49-F238E27FC236}">
                    <a16:creationId xmlns:a16="http://schemas.microsoft.com/office/drawing/2014/main" id="{24A74A71-B706-4E10-AF70-C113E9CEB2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8995" y="5386949"/>
                <a:ext cx="3286284" cy="5967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/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11" name="Szövegdoboz 10">
                <a:extLst>
                  <a:ext uri="{FF2B5EF4-FFF2-40B4-BE49-F238E27FC236}">
                    <a16:creationId xmlns:a16="http://schemas.microsoft.com/office/drawing/2014/main" id="{5D3A5B8F-7A22-4843-8041-20C8DF1AEA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2596" y="4244461"/>
                <a:ext cx="1637500" cy="59676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341690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1640"/>
            <a:ext cx="10515600" cy="4686011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 the quantities discussed previously, the energy can be defined.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energy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E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system's ability to perform work. (Energy can be both potential and kinetic energy.</a:t>
            </a:r>
            <a:r>
              <a:rPr lang="hu-HU" dirty="0" smtClean="0"/>
              <a:t>)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included in the energy of a chemical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floor the laboratory is 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test tubes are being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a wheeled cart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rotational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speed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Earth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speed at which the Earth moves in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orbital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interactions between the particles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22046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only the so-called internal energy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internal energy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U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energy content of the </a:t>
            </a:r>
            <a:r>
              <a:rPr lang="en-US" dirty="0" smtClean="0"/>
              <a:t>system </a:t>
            </a:r>
            <a:r>
              <a:rPr lang="en-US" dirty="0"/>
              <a:t>derived from the interaction (potential) </a:t>
            </a:r>
            <a:r>
              <a:rPr lang="en-US" dirty="0" smtClean="0"/>
              <a:t>and movement </a:t>
            </a:r>
            <a:r>
              <a:rPr lang="en-US" dirty="0"/>
              <a:t>(kinetic) </a:t>
            </a:r>
            <a:r>
              <a:rPr lang="en-US" dirty="0" smtClean="0"/>
              <a:t>energy of the particles. </a:t>
            </a:r>
            <a:r>
              <a:rPr lang="en-US" dirty="0"/>
              <a:t>It has no natural zero point, only the difference and change between two states can be measured. An extensive quantity whose change is described by the first law of </a:t>
            </a:r>
            <a:r>
              <a:rPr lang="en-US" dirty="0" smtClean="0"/>
              <a:t>thermodynamics (see later)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follows from the above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internal energy of a system can be changed in two ways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5763" lvl="1" indent="-277813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work on it or it is forced to perform work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55763" lvl="1" indent="-277813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induce heat exchange between system and environment</a:t>
            </a:r>
            <a:endParaRPr lang="hu-H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04414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law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41430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1</a:t>
            </a:r>
            <a:r>
              <a:rPr lang="en-US" sz="3200" b="1" baseline="30000" dirty="0" smtClean="0"/>
              <a:t>st</a:t>
            </a:r>
            <a:r>
              <a:rPr lang="en-US" sz="3200" b="1" dirty="0" smtClean="0"/>
              <a:t> law of thermodynamics</a:t>
            </a:r>
            <a:r>
              <a:rPr lang="hu-HU" sz="3200" b="1" dirty="0" smtClean="0"/>
              <a:t>:</a:t>
            </a:r>
            <a:r>
              <a:rPr lang="hu-HU" sz="3200" dirty="0" smtClean="0"/>
              <a:t> </a:t>
            </a:r>
            <a:r>
              <a:rPr lang="en-US" sz="3200" dirty="0"/>
              <a:t>the internal energy of a closed system is constant until it is changed by work or heat </a:t>
            </a:r>
            <a:r>
              <a:rPr lang="en-US" sz="3200" dirty="0" smtClean="0"/>
              <a:t>exchange</a:t>
            </a:r>
            <a:r>
              <a:rPr lang="en-US" sz="3200" dirty="0"/>
              <a:t>:</a:t>
            </a:r>
            <a:r>
              <a:rPr lang="en-US" sz="3200" dirty="0" smtClean="0"/>
              <a:t> </a:t>
            </a:r>
            <a:r>
              <a:rPr lang="hu-HU" sz="3200" i="1" dirty="0" smtClean="0"/>
              <a:t>ΔU</a:t>
            </a:r>
            <a:r>
              <a:rPr lang="hu-HU" sz="3200" i="1" dirty="0"/>
              <a:t> = w + q</a:t>
            </a:r>
            <a:endParaRPr lang="hu-HU" sz="3200" dirty="0"/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law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also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called 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energy conservation, i.e., if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returns to the same state,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energy must also be 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same.</a:t>
            </a:r>
            <a:endParaRPr lang="hu-H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thermodynamic quantities are called state functions/potential functions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not </a:t>
            </a:r>
            <a:r>
              <a:rPr lang="hu-HU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(</a:t>
            </a:r>
            <a:r>
              <a:rPr lang="hu-H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state</a:t>
            </a:r>
            <a:r>
              <a:rPr lang="hu-H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= relationship between state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indicators discussed before).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209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 functions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77610"/>
          </a:xfrm>
        </p:spPr>
        <p:txBody>
          <a:bodyPr anchor="ctr" anchorCtr="0">
            <a:normAutofit/>
          </a:bodyPr>
          <a:lstStyle/>
          <a:p>
            <a:r>
              <a:rPr lang="hu-HU" b="1" dirty="0"/>
              <a:t>state function/potential function :</a:t>
            </a:r>
            <a:r>
              <a:rPr lang="hu-HU" dirty="0" smtClean="0"/>
              <a:t> </a:t>
            </a:r>
            <a:r>
              <a:rPr lang="en-US" dirty="0"/>
              <a:t>a </a:t>
            </a:r>
            <a:r>
              <a:rPr lang="en-US" dirty="0" smtClean="0"/>
              <a:t>characteristic quantity of </a:t>
            </a:r>
            <a:r>
              <a:rPr lang="en-US" dirty="0"/>
              <a:t>the system, which is determined by the </a:t>
            </a:r>
            <a:r>
              <a:rPr lang="en-US" dirty="0" smtClean="0"/>
              <a:t>status </a:t>
            </a:r>
            <a:r>
              <a:rPr lang="en-US" dirty="0"/>
              <a:t>indicators. Its change can be calculated from the difference between the </a:t>
            </a:r>
            <a:r>
              <a:rPr lang="en-US" dirty="0" smtClean="0"/>
              <a:t>state indicator values at </a:t>
            </a:r>
            <a:r>
              <a:rPr lang="en-US" dirty="0"/>
              <a:t>the final and initial state of </a:t>
            </a:r>
            <a:r>
              <a:rPr lang="en-US" dirty="0" smtClean="0"/>
              <a:t>a </a:t>
            </a:r>
            <a:r>
              <a:rPr lang="en-US" dirty="0"/>
              <a:t>process, and does not depend on the way </a:t>
            </a:r>
            <a:r>
              <a:rPr lang="en-US" dirty="0" smtClean="0"/>
              <a:t>how the </a:t>
            </a:r>
            <a:r>
              <a:rPr lang="en-US" dirty="0"/>
              <a:t>system reached </a:t>
            </a:r>
            <a:r>
              <a:rPr lang="en-US" dirty="0" smtClean="0"/>
              <a:t>the </a:t>
            </a:r>
            <a:r>
              <a:rPr lang="en-US" dirty="0"/>
              <a:t>final </a:t>
            </a:r>
            <a:r>
              <a:rPr lang="en-US" dirty="0" smtClean="0"/>
              <a:t>state from the initial one, i.e., on the intermediate values of the state indicators</a:t>
            </a:r>
            <a:r>
              <a:rPr lang="hu-HU" dirty="0" smtClean="0"/>
              <a:t>. </a:t>
            </a:r>
            <a:r>
              <a:rPr lang="hu-HU" dirty="0"/>
              <a:t/>
            </a:r>
            <a:br>
              <a:rPr lang="hu-HU" dirty="0"/>
            </a:br>
            <a:r>
              <a:rPr lang="en-US" dirty="0" smtClean="0"/>
              <a:t>For example,</a:t>
            </a:r>
            <a:r>
              <a:rPr lang="hu-HU" dirty="0" smtClean="0"/>
              <a:t> </a:t>
            </a:r>
            <a:r>
              <a:rPr lang="hu-HU" i="1" dirty="0"/>
              <a:t>U</a:t>
            </a:r>
            <a:r>
              <a:rPr lang="hu-HU" i="1" baseline="-25000" dirty="0"/>
              <a:t>2</a:t>
            </a:r>
            <a:r>
              <a:rPr lang="hu-HU" i="1" dirty="0"/>
              <a:t>-U</a:t>
            </a:r>
            <a:r>
              <a:rPr lang="hu-HU" i="1" baseline="-25000" dirty="0"/>
              <a:t>1</a:t>
            </a:r>
            <a:r>
              <a:rPr lang="hu-HU" i="1" dirty="0"/>
              <a:t>=ΔU</a:t>
            </a:r>
            <a:endParaRPr lang="hu-HU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ones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not show the above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properties are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Let's look at an example, the case of a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closed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piston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78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7751CF79-B16D-4FF6-944E-B0B9DF709F1B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320" name="Egyenes összekötő 319">
              <a:extLst>
                <a:ext uri="{FF2B5EF4-FFF2-40B4-BE49-F238E27FC236}">
                  <a16:creationId xmlns:a16="http://schemas.microsoft.com/office/drawing/2014/main" id="{630F12A0-CE89-424E-979F-0F689D104B41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5" name="Szövegdoboz 324">
                  <a:extLst>
                    <a:ext uri="{FF2B5EF4-FFF2-40B4-BE49-F238E27FC236}">
                      <a16:creationId xmlns:a16="http://schemas.microsoft.com/office/drawing/2014/main" id="{58A3C90F-73F2-43B1-8FFB-FB6D84D5B7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2A3BFCD2-FDFD-451F-9A30-0592AEBBA818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321" name="Egyenes összekötő 320">
              <a:extLst>
                <a:ext uri="{FF2B5EF4-FFF2-40B4-BE49-F238E27FC236}">
                  <a16:creationId xmlns:a16="http://schemas.microsoft.com/office/drawing/2014/main" id="{ABA6C0C4-75AE-4B34-AD1F-C2DDA4A423AE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6" name="Szövegdoboz 325">
                  <a:extLst>
                    <a:ext uri="{FF2B5EF4-FFF2-40B4-BE49-F238E27FC236}">
                      <a16:creationId xmlns:a16="http://schemas.microsoft.com/office/drawing/2014/main" id="{5CEB9A16-B928-4102-AD42-0DF2C13446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ACF83462-D0B2-4ADF-8989-4AE18D43FA87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322" name="Egyenes összekötő 321">
              <a:extLst>
                <a:ext uri="{FF2B5EF4-FFF2-40B4-BE49-F238E27FC236}">
                  <a16:creationId xmlns:a16="http://schemas.microsoft.com/office/drawing/2014/main" id="{9F5B2997-BB9D-4C5E-8B4C-23F8C8733A9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7" name="Szövegdoboz 326">
                  <a:extLst>
                    <a:ext uri="{FF2B5EF4-FFF2-40B4-BE49-F238E27FC236}">
                      <a16:creationId xmlns:a16="http://schemas.microsoft.com/office/drawing/2014/main" id="{68A1D88E-DAA7-4721-A046-36A5D5E315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3DDCC06C-760F-437D-B1CA-92A145450B38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323" name="Egyenes összekötő 322">
              <a:extLst>
                <a:ext uri="{FF2B5EF4-FFF2-40B4-BE49-F238E27FC236}">
                  <a16:creationId xmlns:a16="http://schemas.microsoft.com/office/drawing/2014/main" id="{5FD5717F-E805-4DEC-80A4-2C283FEBE22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328" name="Szövegdoboz 327">
                  <a:extLst>
                    <a:ext uri="{FF2B5EF4-FFF2-40B4-BE49-F238E27FC236}">
                      <a16:creationId xmlns:a16="http://schemas.microsoft.com/office/drawing/2014/main" id="{DFAEDF28-6DFC-4DF1-A754-40A323FA2C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98" name="Line 265">
            <a:extLst>
              <a:ext uri="{FF2B5EF4-FFF2-40B4-BE49-F238E27FC236}">
                <a16:creationId xmlns:a16="http://schemas.microsoft.com/office/drawing/2014/main" id="{A301E77D-EF8C-4654-9BF9-BF429873B831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5" name="Freeform 262">
            <a:extLst>
              <a:ext uri="{FF2B5EF4-FFF2-40B4-BE49-F238E27FC236}">
                <a16:creationId xmlns:a16="http://schemas.microsoft.com/office/drawing/2014/main" id="{E3E728B9-AF18-45CA-906B-C05967A98FC3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6" name="Freeform 263">
            <a:extLst>
              <a:ext uri="{FF2B5EF4-FFF2-40B4-BE49-F238E27FC236}">
                <a16:creationId xmlns:a16="http://schemas.microsoft.com/office/drawing/2014/main" id="{4B290ABE-E37D-4587-9F3F-337B845968F8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7" name="Line 264">
            <a:extLst>
              <a:ext uri="{FF2B5EF4-FFF2-40B4-BE49-F238E27FC236}">
                <a16:creationId xmlns:a16="http://schemas.microsoft.com/office/drawing/2014/main" id="{9259477E-348C-49CB-B3D9-D6240892017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99" name="Freeform 266">
            <a:extLst>
              <a:ext uri="{FF2B5EF4-FFF2-40B4-BE49-F238E27FC236}">
                <a16:creationId xmlns:a16="http://schemas.microsoft.com/office/drawing/2014/main" id="{13232CD0-0B9C-4F34-BFEB-6553D8F818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0" name="Freeform 267">
            <a:extLst>
              <a:ext uri="{FF2B5EF4-FFF2-40B4-BE49-F238E27FC236}">
                <a16:creationId xmlns:a16="http://schemas.microsoft.com/office/drawing/2014/main" id="{2071591C-06B1-4E74-BF6C-B3A797BF8981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1" name="Freeform 268">
            <a:extLst>
              <a:ext uri="{FF2B5EF4-FFF2-40B4-BE49-F238E27FC236}">
                <a16:creationId xmlns:a16="http://schemas.microsoft.com/office/drawing/2014/main" id="{2AE6C641-46D2-41A9-BFDC-95FFC2C7B14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2" name="Freeform 269">
            <a:extLst>
              <a:ext uri="{FF2B5EF4-FFF2-40B4-BE49-F238E27FC236}">
                <a16:creationId xmlns:a16="http://schemas.microsoft.com/office/drawing/2014/main" id="{D04360A3-F922-447A-AF5A-81AFF408693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04" name="Rectangle 271">
            <a:extLst>
              <a:ext uri="{FF2B5EF4-FFF2-40B4-BE49-F238E27FC236}">
                <a16:creationId xmlns:a16="http://schemas.microsoft.com/office/drawing/2014/main" id="{3593F7A9-B5E9-4E85-87C4-F6E2003A0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6" name="Rectangle 273">
            <a:extLst>
              <a:ext uri="{FF2B5EF4-FFF2-40B4-BE49-F238E27FC236}">
                <a16:creationId xmlns:a16="http://schemas.microsoft.com/office/drawing/2014/main" id="{DE4F4104-E7FA-4BB6-B71F-F6BD0E84A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8" name="Rectangle 275">
            <a:extLst>
              <a:ext uri="{FF2B5EF4-FFF2-40B4-BE49-F238E27FC236}">
                <a16:creationId xmlns:a16="http://schemas.microsoft.com/office/drawing/2014/main" id="{88EB0D36-E944-4540-9756-C2F043B53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0" name="Rectangle 277">
            <a:extLst>
              <a:ext uri="{FF2B5EF4-FFF2-40B4-BE49-F238E27FC236}">
                <a16:creationId xmlns:a16="http://schemas.microsoft.com/office/drawing/2014/main" id="{ECA15684-6954-4695-B2A8-CE6358F00B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1" name="Rectangle 278">
            <a:extLst>
              <a:ext uri="{FF2B5EF4-FFF2-40B4-BE49-F238E27FC236}">
                <a16:creationId xmlns:a16="http://schemas.microsoft.com/office/drawing/2014/main" id="{8ECC9224-1939-474B-80EC-C19A45A0AA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2" name="Rectangle 279">
            <a:extLst>
              <a:ext uri="{FF2B5EF4-FFF2-40B4-BE49-F238E27FC236}">
                <a16:creationId xmlns:a16="http://schemas.microsoft.com/office/drawing/2014/main" id="{9551C44A-AA56-4449-953C-C960769855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3" name="Rectangle 280">
            <a:extLst>
              <a:ext uri="{FF2B5EF4-FFF2-40B4-BE49-F238E27FC236}">
                <a16:creationId xmlns:a16="http://schemas.microsoft.com/office/drawing/2014/main" id="{248F2D79-075B-46ED-9E53-DFBBC1ECD6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4" name="Rectangle 281">
            <a:extLst>
              <a:ext uri="{FF2B5EF4-FFF2-40B4-BE49-F238E27FC236}">
                <a16:creationId xmlns:a16="http://schemas.microsoft.com/office/drawing/2014/main" id="{693E8CEA-4F08-46C3-9F63-11CCC952B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5" name="Rectangle 282">
            <a:extLst>
              <a:ext uri="{FF2B5EF4-FFF2-40B4-BE49-F238E27FC236}">
                <a16:creationId xmlns:a16="http://schemas.microsoft.com/office/drawing/2014/main" id="{17A44CA6-3506-43EB-99E8-9208179759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319232B7-B8DE-4DF3-AE50-1DB27563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228" name="Szövegdoboz 227">
                <a:extLst>
                  <a:ext uri="{FF2B5EF4-FFF2-40B4-BE49-F238E27FC236}">
                    <a16:creationId xmlns:a16="http://schemas.microsoft.com/office/drawing/2014/main" id="{C915D9C2-1521-43C5-AAD4-FC168AC45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2" name="Szövegdoboz 231">
            <a:extLst>
              <a:ext uri="{FF2B5EF4-FFF2-40B4-BE49-F238E27FC236}">
                <a16:creationId xmlns:a16="http://schemas.microsoft.com/office/drawing/2014/main" id="{DDA94269-1715-4E62-B6DA-ECC5F49F3006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33" name="Szövegdoboz 232">
            <a:extLst>
              <a:ext uri="{FF2B5EF4-FFF2-40B4-BE49-F238E27FC236}">
                <a16:creationId xmlns:a16="http://schemas.microsoft.com/office/drawing/2014/main" id="{2593C024-9D8C-4D27-AC0E-AE2334151D22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234" name="Szövegdoboz 233">
            <a:extLst>
              <a:ext uri="{FF2B5EF4-FFF2-40B4-BE49-F238E27FC236}">
                <a16:creationId xmlns:a16="http://schemas.microsoft.com/office/drawing/2014/main" id="{D47D1606-46EC-4613-8A9C-8538759C0F99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35" name="Szövegdoboz 234">
            <a:extLst>
              <a:ext uri="{FF2B5EF4-FFF2-40B4-BE49-F238E27FC236}">
                <a16:creationId xmlns:a16="http://schemas.microsoft.com/office/drawing/2014/main" id="{EBDA6BAD-48D4-42C5-BFED-5506807DBEA4}"/>
              </a:ext>
            </a:extLst>
          </p:cNvPr>
          <p:cNvSpPr txBox="1"/>
          <p:nvPr/>
        </p:nvSpPr>
        <p:spPr>
          <a:xfrm>
            <a:off x="3649710" y="789991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276" name="Szövegdoboz 275">
            <a:extLst>
              <a:ext uri="{FF2B5EF4-FFF2-40B4-BE49-F238E27FC236}">
                <a16:creationId xmlns:a16="http://schemas.microsoft.com/office/drawing/2014/main" id="{261A5ED3-BBEB-4BEA-8429-DD91305A9D0C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B2EAD5F-5A56-40CF-B962-3BBC22ECDEBA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231" name="Szövegdoboz 230">
              <a:extLst>
                <a:ext uri="{FF2B5EF4-FFF2-40B4-BE49-F238E27FC236}">
                  <a16:creationId xmlns:a16="http://schemas.microsoft.com/office/drawing/2014/main" id="{FBDC4785-5E8F-4C44-8584-5194C0502250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9" name="Ellipszis 228">
              <a:extLst>
                <a:ext uri="{FF2B5EF4-FFF2-40B4-BE49-F238E27FC236}">
                  <a16:creationId xmlns:a16="http://schemas.microsoft.com/office/drawing/2014/main" id="{657814B4-EF32-4179-97EF-02661C7A70A3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3" name="Csoportba foglalás 32">
            <a:extLst>
              <a:ext uri="{FF2B5EF4-FFF2-40B4-BE49-F238E27FC236}">
                <a16:creationId xmlns:a16="http://schemas.microsoft.com/office/drawing/2014/main" id="{4D5A3A37-A1A0-41FF-AD48-2DB1F511EDBC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236" name="Szövegdoboz 235">
              <a:extLst>
                <a:ext uri="{FF2B5EF4-FFF2-40B4-BE49-F238E27FC236}">
                  <a16:creationId xmlns:a16="http://schemas.microsoft.com/office/drawing/2014/main" id="{1E8E9ED7-5054-4CC3-A8B8-4D1D52A24DF6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230" name="Ellipszis 229">
              <a:extLst>
                <a:ext uri="{FF2B5EF4-FFF2-40B4-BE49-F238E27FC236}">
                  <a16:creationId xmlns:a16="http://schemas.microsoft.com/office/drawing/2014/main" id="{A48AF2E9-C91E-4F6C-9208-08B5B37F4634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34" name="Csoportba foglalás 33">
            <a:extLst>
              <a:ext uri="{FF2B5EF4-FFF2-40B4-BE49-F238E27FC236}">
                <a16:creationId xmlns:a16="http://schemas.microsoft.com/office/drawing/2014/main" id="{F41F62CF-7FE2-4FC1-B6A7-1BFEC6C1CBE2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238" name="Szövegdoboz 237">
              <a:extLst>
                <a:ext uri="{FF2B5EF4-FFF2-40B4-BE49-F238E27FC236}">
                  <a16:creationId xmlns:a16="http://schemas.microsoft.com/office/drawing/2014/main" id="{BFFB0E56-CCED-4DAD-AB94-FB23D8C263EA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317" name="Ellipszis 316">
              <a:extLst>
                <a:ext uri="{FF2B5EF4-FFF2-40B4-BE49-F238E27FC236}">
                  <a16:creationId xmlns:a16="http://schemas.microsoft.com/office/drawing/2014/main" id="{71F556AE-650F-41B4-810C-60885242887F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5BE9A8C2-A493-40FE-AB33-84241A0A9693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237" name="Szövegdoboz 236">
              <a:extLst>
                <a:ext uri="{FF2B5EF4-FFF2-40B4-BE49-F238E27FC236}">
                  <a16:creationId xmlns:a16="http://schemas.microsoft.com/office/drawing/2014/main" id="{EFE05142-124D-45AB-87D2-25D4E84AE613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318" name="Ellipszis 317">
              <a:extLst>
                <a:ext uri="{FF2B5EF4-FFF2-40B4-BE49-F238E27FC236}">
                  <a16:creationId xmlns:a16="http://schemas.microsoft.com/office/drawing/2014/main" id="{24D30FC9-4BE8-49C3-AB38-25E1881B8C56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330" name="Rectangle 277">
            <a:extLst>
              <a:ext uri="{FF2B5EF4-FFF2-40B4-BE49-F238E27FC236}">
                <a16:creationId xmlns:a16="http://schemas.microsoft.com/office/drawing/2014/main" id="{57897544-5331-4C5C-B6FF-F57C7DF3E3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2" name="Rectangle 282">
            <a:extLst>
              <a:ext uri="{FF2B5EF4-FFF2-40B4-BE49-F238E27FC236}">
                <a16:creationId xmlns:a16="http://schemas.microsoft.com/office/drawing/2014/main" id="{5E1A23F8-F6E6-4CFD-859E-73127CD1AC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3" name="Rectangle 282">
            <a:extLst>
              <a:ext uri="{FF2B5EF4-FFF2-40B4-BE49-F238E27FC236}">
                <a16:creationId xmlns:a16="http://schemas.microsoft.com/office/drawing/2014/main" id="{9C064004-8507-4560-931D-88D8ABF9CB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4" name="Rectangle 282">
            <a:extLst>
              <a:ext uri="{FF2B5EF4-FFF2-40B4-BE49-F238E27FC236}">
                <a16:creationId xmlns:a16="http://schemas.microsoft.com/office/drawing/2014/main" id="{98F2BF22-72A1-49F1-80E3-3F84B6EAE0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84E23752-1753-4E10-A853-D04F8F94444D}"/>
              </a:ext>
            </a:extLst>
          </p:cNvPr>
          <p:cNvGrpSpPr/>
          <p:nvPr/>
        </p:nvGrpSpPr>
        <p:grpSpPr>
          <a:xfrm rot="5400000">
            <a:off x="5930432" y="2063892"/>
            <a:ext cx="4497051" cy="3061003"/>
            <a:chOff x="7370447" y="839126"/>
            <a:chExt cx="2492680" cy="911360"/>
          </a:xfrm>
        </p:grpSpPr>
        <p:sp>
          <p:nvSpPr>
            <p:cNvPr id="2" name="Téglalap 1">
              <a:extLst>
                <a:ext uri="{FF2B5EF4-FFF2-40B4-BE49-F238E27FC236}">
                  <a16:creationId xmlns:a16="http://schemas.microsoft.com/office/drawing/2014/main" id="{24F503B8-5611-48B6-8988-B57785C872B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3127" y="845127"/>
              <a:ext cx="2160000" cy="900000"/>
            </a:xfrm>
            <a:prstGeom prst="rect">
              <a:avLst/>
            </a:prstGeom>
            <a:noFill/>
            <a:ln w="635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  <p:sp>
          <p:nvSpPr>
            <p:cNvPr id="60" name="Téglalap 59">
              <a:extLst>
                <a:ext uri="{FF2B5EF4-FFF2-40B4-BE49-F238E27FC236}">
                  <a16:creationId xmlns:a16="http://schemas.microsoft.com/office/drawing/2014/main" id="{45CA0810-3214-4C25-A114-7209AEF211E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70447" y="839126"/>
              <a:ext cx="331881" cy="911360"/>
            </a:xfrm>
            <a:prstGeom prst="rect">
              <a:avLst/>
            </a:prstGeom>
            <a:solidFill>
              <a:schemeClr val="bg1"/>
            </a:solidFill>
            <a:ln w="635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46606E8B-35C7-4965-94C7-9D23D185957D}"/>
              </a:ext>
            </a:extLst>
          </p:cNvPr>
          <p:cNvGrpSpPr/>
          <p:nvPr/>
        </p:nvGrpSpPr>
        <p:grpSpPr>
          <a:xfrm rot="5400000">
            <a:off x="6824353" y="1397039"/>
            <a:ext cx="2705719" cy="3013023"/>
            <a:chOff x="5329020" y="869429"/>
            <a:chExt cx="2705719" cy="3013023"/>
          </a:xfrm>
        </p:grpSpPr>
        <p:cxnSp>
          <p:nvCxnSpPr>
            <p:cNvPr id="6" name="Egyenes összekötő 5">
              <a:extLst>
                <a:ext uri="{FF2B5EF4-FFF2-40B4-BE49-F238E27FC236}">
                  <a16:creationId xmlns:a16="http://schemas.microsoft.com/office/drawing/2014/main" id="{EAA447A4-3E7E-41D6-A307-497DFF383C8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Egyenes összekötő 63">
              <a:extLst>
                <a:ext uri="{FF2B5EF4-FFF2-40B4-BE49-F238E27FC236}">
                  <a16:creationId xmlns:a16="http://schemas.microsoft.com/office/drawing/2014/main" id="{5BE8A475-121E-45FF-9611-CD06892A58E5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93CA3627-C7D2-4B66-8460-A25DC355AD67}"/>
              </a:ext>
            </a:extLst>
          </p:cNvPr>
          <p:cNvGrpSpPr/>
          <p:nvPr/>
        </p:nvGrpSpPr>
        <p:grpSpPr>
          <a:xfrm>
            <a:off x="9724895" y="4075282"/>
            <a:ext cx="1206085" cy="430887"/>
            <a:chOff x="9740797" y="4844531"/>
            <a:chExt cx="1206085" cy="430887"/>
          </a:xfrm>
        </p:grpSpPr>
        <p:cxnSp>
          <p:nvCxnSpPr>
            <p:cNvPr id="14" name="Egyenes összekötő nyíllal 13">
              <a:extLst>
                <a:ext uri="{FF2B5EF4-FFF2-40B4-BE49-F238E27FC236}">
                  <a16:creationId xmlns:a16="http://schemas.microsoft.com/office/drawing/2014/main" id="{F8740B25-3635-4F06-A8A4-3245E92D3820}"/>
                </a:ext>
              </a:extLst>
            </p:cNvPr>
            <p:cNvCxnSpPr/>
            <p:nvPr/>
          </p:nvCxnSpPr>
          <p:spPr>
            <a:xfrm flipH="1">
              <a:off x="9740797" y="5051684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/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3" name="Szövegdoboz 72">
                  <a:extLst>
                    <a:ext uri="{FF2B5EF4-FFF2-40B4-BE49-F238E27FC236}">
                      <a16:creationId xmlns:a16="http://schemas.microsoft.com/office/drawing/2014/main" id="{AD8ACF7E-5153-486A-B3D8-002648EE441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3316" y="4844531"/>
                  <a:ext cx="613566" cy="430887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Csoportba foglalás 16">
            <a:extLst>
              <a:ext uri="{FF2B5EF4-FFF2-40B4-BE49-F238E27FC236}">
                <a16:creationId xmlns:a16="http://schemas.microsoft.com/office/drawing/2014/main" id="{3CD3C29B-A99F-49BA-98C7-99A00697C617}"/>
              </a:ext>
            </a:extLst>
          </p:cNvPr>
          <p:cNvGrpSpPr/>
          <p:nvPr/>
        </p:nvGrpSpPr>
        <p:grpSpPr>
          <a:xfrm>
            <a:off x="9732028" y="2631177"/>
            <a:ext cx="1218524" cy="430887"/>
            <a:chOff x="9716126" y="3400426"/>
            <a:chExt cx="1218524" cy="430887"/>
          </a:xfrm>
        </p:grpSpPr>
        <p:cxnSp>
          <p:nvCxnSpPr>
            <p:cNvPr id="74" name="Egyenes összekötő nyíllal 73">
              <a:extLst>
                <a:ext uri="{FF2B5EF4-FFF2-40B4-BE49-F238E27FC236}">
                  <a16:creationId xmlns:a16="http://schemas.microsoft.com/office/drawing/2014/main" id="{53BB69E6-094B-4E13-9C9E-ED216AC58CC8}"/>
                </a:ext>
              </a:extLst>
            </p:cNvPr>
            <p:cNvCxnSpPr/>
            <p:nvPr/>
          </p:nvCxnSpPr>
          <p:spPr>
            <a:xfrm flipH="1">
              <a:off x="9716126" y="3607579"/>
              <a:ext cx="629587" cy="0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/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75" name="Szövegdoboz 74">
                  <a:extLst>
                    <a:ext uri="{FF2B5EF4-FFF2-40B4-BE49-F238E27FC236}">
                      <a16:creationId xmlns:a16="http://schemas.microsoft.com/office/drawing/2014/main" id="{BA0CE3B1-D823-4046-94D3-112A8C063F9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08645" y="3400426"/>
                  <a:ext cx="626005" cy="43088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76" name="Szövegdoboz 75">
            <a:extLst>
              <a:ext uri="{FF2B5EF4-FFF2-40B4-BE49-F238E27FC236}">
                <a16:creationId xmlns:a16="http://schemas.microsoft.com/office/drawing/2014/main" id="{F841682A-C5EC-4077-BD0B-8281C7FA5EFF}"/>
              </a:ext>
            </a:extLst>
          </p:cNvPr>
          <p:cNvSpPr txBox="1"/>
          <p:nvPr/>
        </p:nvSpPr>
        <p:spPr>
          <a:xfrm>
            <a:off x="11683530" y="5116806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/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AA3B9E50-2ECF-4497-9E2B-995CE6BF13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5436" y="5093125"/>
                <a:ext cx="650050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/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78" name="Szövegdoboz 77">
                <a:extLst>
                  <a:ext uri="{FF2B5EF4-FFF2-40B4-BE49-F238E27FC236}">
                    <a16:creationId xmlns:a16="http://schemas.microsoft.com/office/drawing/2014/main" id="{B1B38CCD-CA51-4405-B920-683B8F13DD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6789" y="4565845"/>
                <a:ext cx="633700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Szövegdoboz 78">
            <a:extLst>
              <a:ext uri="{FF2B5EF4-FFF2-40B4-BE49-F238E27FC236}">
                <a16:creationId xmlns:a16="http://schemas.microsoft.com/office/drawing/2014/main" id="{F4305301-78AB-4160-895F-FA4842F20EB4}"/>
              </a:ext>
            </a:extLst>
          </p:cNvPr>
          <p:cNvSpPr txBox="1"/>
          <p:nvPr/>
        </p:nvSpPr>
        <p:spPr>
          <a:xfrm>
            <a:off x="11690507" y="459917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80" name="Szövegdoboz 79">
            <a:extLst>
              <a:ext uri="{FF2B5EF4-FFF2-40B4-BE49-F238E27FC236}">
                <a16:creationId xmlns:a16="http://schemas.microsoft.com/office/drawing/2014/main" id="{1A96C90B-AD0F-40DB-B8AC-93D6235EF30A}"/>
              </a:ext>
            </a:extLst>
          </p:cNvPr>
          <p:cNvSpPr txBox="1"/>
          <p:nvPr/>
        </p:nvSpPr>
        <p:spPr>
          <a:xfrm>
            <a:off x="11690151" y="2998801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81" name="Szövegdoboz 80">
            <a:extLst>
              <a:ext uri="{FF2B5EF4-FFF2-40B4-BE49-F238E27FC236}">
                <a16:creationId xmlns:a16="http://schemas.microsoft.com/office/drawing/2014/main" id="{B7271265-C4C7-4185-8954-8CA01FF80FEC}"/>
              </a:ext>
            </a:extLst>
          </p:cNvPr>
          <p:cNvSpPr txBox="1"/>
          <p:nvPr/>
        </p:nvSpPr>
        <p:spPr>
          <a:xfrm>
            <a:off x="11689140" y="354796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4" name="Ellipszis 3">
            <a:extLst>
              <a:ext uri="{FF2B5EF4-FFF2-40B4-BE49-F238E27FC236}">
                <a16:creationId xmlns:a16="http://schemas.microsoft.com/office/drawing/2014/main" id="{ACCBF134-DD5F-4177-98C7-30430669CAA1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2" name="Ellipszis 81">
            <a:extLst>
              <a:ext uri="{FF2B5EF4-FFF2-40B4-BE49-F238E27FC236}">
                <a16:creationId xmlns:a16="http://schemas.microsoft.com/office/drawing/2014/main" id="{577C5163-2547-43BE-B382-1777BA6AB8EA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3" name="Ellipszis 82">
            <a:extLst>
              <a:ext uri="{FF2B5EF4-FFF2-40B4-BE49-F238E27FC236}">
                <a16:creationId xmlns:a16="http://schemas.microsoft.com/office/drawing/2014/main" id="{E30103D5-81D9-45D2-AC09-0F33AEA1BFB2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4" name="Ellipszis 83">
            <a:extLst>
              <a:ext uri="{FF2B5EF4-FFF2-40B4-BE49-F238E27FC236}">
                <a16:creationId xmlns:a16="http://schemas.microsoft.com/office/drawing/2014/main" id="{C45889C6-3517-4B4C-B526-38DD7534FE5B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5" name="Ellipszis 84">
            <a:extLst>
              <a:ext uri="{FF2B5EF4-FFF2-40B4-BE49-F238E27FC236}">
                <a16:creationId xmlns:a16="http://schemas.microsoft.com/office/drawing/2014/main" id="{F75540D1-23E8-42A5-AD6D-504A5C760715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6" name="Ellipszis 85">
            <a:extLst>
              <a:ext uri="{FF2B5EF4-FFF2-40B4-BE49-F238E27FC236}">
                <a16:creationId xmlns:a16="http://schemas.microsoft.com/office/drawing/2014/main" id="{EAD602E4-9466-4A17-ABF8-6F8E8FE019A9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7" name="Ellipszis 86">
            <a:extLst>
              <a:ext uri="{FF2B5EF4-FFF2-40B4-BE49-F238E27FC236}">
                <a16:creationId xmlns:a16="http://schemas.microsoft.com/office/drawing/2014/main" id="{1A00FFA2-01A5-413F-ACA5-18EF0CEF20FC}"/>
              </a:ext>
            </a:extLst>
          </p:cNvPr>
          <p:cNvSpPr/>
          <p:nvPr/>
        </p:nvSpPr>
        <p:spPr>
          <a:xfrm>
            <a:off x="8420838" y="49072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8" name="Ellipszis 87">
            <a:extLst>
              <a:ext uri="{FF2B5EF4-FFF2-40B4-BE49-F238E27FC236}">
                <a16:creationId xmlns:a16="http://schemas.microsoft.com/office/drawing/2014/main" id="{142810E8-034D-4387-9F93-A1564CB2419E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7" name="Ellipszis 96">
            <a:extLst>
              <a:ext uri="{FF2B5EF4-FFF2-40B4-BE49-F238E27FC236}">
                <a16:creationId xmlns:a16="http://schemas.microsoft.com/office/drawing/2014/main" id="{5926FC96-9E14-46C7-AAD4-20EA4FBBA7B4}"/>
              </a:ext>
            </a:extLst>
          </p:cNvPr>
          <p:cNvSpPr/>
          <p:nvPr/>
        </p:nvSpPr>
        <p:spPr>
          <a:xfrm>
            <a:off x="8183563" y="53869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8" name="Ellipszis 97">
            <a:extLst>
              <a:ext uri="{FF2B5EF4-FFF2-40B4-BE49-F238E27FC236}">
                <a16:creationId xmlns:a16="http://schemas.microsoft.com/office/drawing/2014/main" id="{A8B81493-5AA0-45B3-ACF3-44E70B5C13F5}"/>
              </a:ext>
            </a:extLst>
          </p:cNvPr>
          <p:cNvSpPr/>
          <p:nvPr/>
        </p:nvSpPr>
        <p:spPr>
          <a:xfrm>
            <a:off x="7643849" y="50296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9" name="Ellipszis 98">
            <a:extLst>
              <a:ext uri="{FF2B5EF4-FFF2-40B4-BE49-F238E27FC236}">
                <a16:creationId xmlns:a16="http://schemas.microsoft.com/office/drawing/2014/main" id="{636C2420-2714-4633-9B5E-0F013C18220F}"/>
              </a:ext>
            </a:extLst>
          </p:cNvPr>
          <p:cNvSpPr/>
          <p:nvPr/>
        </p:nvSpPr>
        <p:spPr>
          <a:xfrm>
            <a:off x="7676327" y="45524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0" name="Ellipszis 99">
            <a:extLst>
              <a:ext uri="{FF2B5EF4-FFF2-40B4-BE49-F238E27FC236}">
                <a16:creationId xmlns:a16="http://schemas.microsoft.com/office/drawing/2014/main" id="{D8CD6CD0-40B6-4EB0-91D7-724728FF53AE}"/>
              </a:ext>
            </a:extLst>
          </p:cNvPr>
          <p:cNvSpPr/>
          <p:nvPr/>
        </p:nvSpPr>
        <p:spPr>
          <a:xfrm>
            <a:off x="7227693" y="536350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1" name="Ellipszis 100">
            <a:extLst>
              <a:ext uri="{FF2B5EF4-FFF2-40B4-BE49-F238E27FC236}">
                <a16:creationId xmlns:a16="http://schemas.microsoft.com/office/drawing/2014/main" id="{07B01395-5B91-4D95-95C0-889796C85EB1}"/>
              </a:ext>
            </a:extLst>
          </p:cNvPr>
          <p:cNvSpPr/>
          <p:nvPr/>
        </p:nvSpPr>
        <p:spPr>
          <a:xfrm>
            <a:off x="9210321" y="44675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2" name="Ellipszis 101">
            <a:extLst>
              <a:ext uri="{FF2B5EF4-FFF2-40B4-BE49-F238E27FC236}">
                <a16:creationId xmlns:a16="http://schemas.microsoft.com/office/drawing/2014/main" id="{FC3BAFC3-7F3A-4E27-BEB8-58C8AA6F3B31}"/>
              </a:ext>
            </a:extLst>
          </p:cNvPr>
          <p:cNvSpPr/>
          <p:nvPr/>
        </p:nvSpPr>
        <p:spPr>
          <a:xfrm>
            <a:off x="6889343" y="447004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3" name="Ellipszis 102">
            <a:extLst>
              <a:ext uri="{FF2B5EF4-FFF2-40B4-BE49-F238E27FC236}">
                <a16:creationId xmlns:a16="http://schemas.microsoft.com/office/drawing/2014/main" id="{6CC26087-47A3-4A34-B3E3-53ACB70974F1}"/>
              </a:ext>
            </a:extLst>
          </p:cNvPr>
          <p:cNvSpPr/>
          <p:nvPr/>
        </p:nvSpPr>
        <p:spPr>
          <a:xfrm>
            <a:off x="9024088" y="505330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4" name="Ellipszis 103">
            <a:extLst>
              <a:ext uri="{FF2B5EF4-FFF2-40B4-BE49-F238E27FC236}">
                <a16:creationId xmlns:a16="http://schemas.microsoft.com/office/drawing/2014/main" id="{6F8F1AF4-458C-44CC-9809-9A74B5284D1C}"/>
              </a:ext>
            </a:extLst>
          </p:cNvPr>
          <p:cNvSpPr/>
          <p:nvPr/>
        </p:nvSpPr>
        <p:spPr>
          <a:xfrm>
            <a:off x="9097894" y="53444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5" name="Ellipszis 104">
            <a:extLst>
              <a:ext uri="{FF2B5EF4-FFF2-40B4-BE49-F238E27FC236}">
                <a16:creationId xmlns:a16="http://schemas.microsoft.com/office/drawing/2014/main" id="{9AC9D109-AA74-4F28-A39D-033D3C3799F0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6" name="Ellipszis 105">
            <a:extLst>
              <a:ext uri="{FF2B5EF4-FFF2-40B4-BE49-F238E27FC236}">
                <a16:creationId xmlns:a16="http://schemas.microsoft.com/office/drawing/2014/main" id="{A833E710-DF63-4AAE-B783-B7D23B2E4CA2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7" name="Ellipszis 106">
            <a:extLst>
              <a:ext uri="{FF2B5EF4-FFF2-40B4-BE49-F238E27FC236}">
                <a16:creationId xmlns:a16="http://schemas.microsoft.com/office/drawing/2014/main" id="{D3883868-EF93-4137-81EF-6C946D99CBF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8" name="Ellipszis 107">
            <a:extLst>
              <a:ext uri="{FF2B5EF4-FFF2-40B4-BE49-F238E27FC236}">
                <a16:creationId xmlns:a16="http://schemas.microsoft.com/office/drawing/2014/main" id="{8683BEEF-1C88-4510-A350-2FF7F9D7349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9" name="Ellipszis 108">
            <a:extLst>
              <a:ext uri="{FF2B5EF4-FFF2-40B4-BE49-F238E27FC236}">
                <a16:creationId xmlns:a16="http://schemas.microsoft.com/office/drawing/2014/main" id="{B7823B4D-E552-4C6A-8409-CB020FE34854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0" name="Ellipszis 109">
            <a:extLst>
              <a:ext uri="{FF2B5EF4-FFF2-40B4-BE49-F238E27FC236}">
                <a16:creationId xmlns:a16="http://schemas.microsoft.com/office/drawing/2014/main" id="{1705E2A7-9090-43CF-9672-497DC9FE6552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1" name="Ellipszis 110">
            <a:extLst>
              <a:ext uri="{FF2B5EF4-FFF2-40B4-BE49-F238E27FC236}">
                <a16:creationId xmlns:a16="http://schemas.microsoft.com/office/drawing/2014/main" id="{9D12B462-0851-4679-AAE3-18A16DD5E009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2" name="Ellipszis 111">
            <a:extLst>
              <a:ext uri="{FF2B5EF4-FFF2-40B4-BE49-F238E27FC236}">
                <a16:creationId xmlns:a16="http://schemas.microsoft.com/office/drawing/2014/main" id="{2D8FFEBF-8BE6-45C7-9DC0-E6A04D38BA55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3" name="Ellipszis 112">
            <a:extLst>
              <a:ext uri="{FF2B5EF4-FFF2-40B4-BE49-F238E27FC236}">
                <a16:creationId xmlns:a16="http://schemas.microsoft.com/office/drawing/2014/main" id="{8125D292-F31B-448C-8A06-D71596843EDF}"/>
              </a:ext>
            </a:extLst>
          </p:cNvPr>
          <p:cNvSpPr/>
          <p:nvPr/>
        </p:nvSpPr>
        <p:spPr>
          <a:xfrm>
            <a:off x="7332663" y="423123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4" name="Ellipszis 113">
            <a:extLst>
              <a:ext uri="{FF2B5EF4-FFF2-40B4-BE49-F238E27FC236}">
                <a16:creationId xmlns:a16="http://schemas.microsoft.com/office/drawing/2014/main" id="{06404E48-C917-4441-A73C-95CF63E5EA9C}"/>
              </a:ext>
            </a:extLst>
          </p:cNvPr>
          <p:cNvSpPr/>
          <p:nvPr/>
        </p:nvSpPr>
        <p:spPr>
          <a:xfrm>
            <a:off x="8079654" y="487092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5" name="Ellipszis 114">
            <a:extLst>
              <a:ext uri="{FF2B5EF4-FFF2-40B4-BE49-F238E27FC236}">
                <a16:creationId xmlns:a16="http://schemas.microsoft.com/office/drawing/2014/main" id="{0C4E5B28-EE19-499A-8AF8-D7C160577F26}"/>
              </a:ext>
            </a:extLst>
          </p:cNvPr>
          <p:cNvSpPr/>
          <p:nvPr/>
        </p:nvSpPr>
        <p:spPr>
          <a:xfrm>
            <a:off x="7764463" y="365078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6" name="Ellipszis 115">
            <a:extLst>
              <a:ext uri="{FF2B5EF4-FFF2-40B4-BE49-F238E27FC236}">
                <a16:creationId xmlns:a16="http://schemas.microsoft.com/office/drawing/2014/main" id="{1982DC0B-F0DA-4B4F-9638-93318B898D11}"/>
              </a:ext>
            </a:extLst>
          </p:cNvPr>
          <p:cNvSpPr/>
          <p:nvPr/>
        </p:nvSpPr>
        <p:spPr>
          <a:xfrm>
            <a:off x="6884793" y="520475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7" name="Ellipszis 116">
            <a:extLst>
              <a:ext uri="{FF2B5EF4-FFF2-40B4-BE49-F238E27FC236}">
                <a16:creationId xmlns:a16="http://schemas.microsoft.com/office/drawing/2014/main" id="{BAD68F2B-2AF5-401C-98A9-2927D6DCA66A}"/>
              </a:ext>
            </a:extLst>
          </p:cNvPr>
          <p:cNvSpPr/>
          <p:nvPr/>
        </p:nvSpPr>
        <p:spPr>
          <a:xfrm>
            <a:off x="9134121" y="324834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8" name="Ellipszis 117">
            <a:extLst>
              <a:ext uri="{FF2B5EF4-FFF2-40B4-BE49-F238E27FC236}">
                <a16:creationId xmlns:a16="http://schemas.microsoft.com/office/drawing/2014/main" id="{01439D4F-0CD5-470B-A3D9-E2282EBC3221}"/>
              </a:ext>
            </a:extLst>
          </p:cNvPr>
          <p:cNvSpPr/>
          <p:nvPr/>
        </p:nvSpPr>
        <p:spPr>
          <a:xfrm>
            <a:off x="6863943" y="31809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19" name="Ellipszis 118">
            <a:extLst>
              <a:ext uri="{FF2B5EF4-FFF2-40B4-BE49-F238E27FC236}">
                <a16:creationId xmlns:a16="http://schemas.microsoft.com/office/drawing/2014/main" id="{31EC9EF7-4AC5-42CC-890A-CD49AE112275}"/>
              </a:ext>
            </a:extLst>
          </p:cNvPr>
          <p:cNvSpPr/>
          <p:nvPr/>
        </p:nvSpPr>
        <p:spPr>
          <a:xfrm>
            <a:off x="9328888" y="519935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0" name="Ellipszis 119">
            <a:extLst>
              <a:ext uri="{FF2B5EF4-FFF2-40B4-BE49-F238E27FC236}">
                <a16:creationId xmlns:a16="http://schemas.microsoft.com/office/drawing/2014/main" id="{EB110839-CB79-471D-BEAA-2795FB846B5A}"/>
              </a:ext>
            </a:extLst>
          </p:cNvPr>
          <p:cNvSpPr/>
          <p:nvPr/>
        </p:nvSpPr>
        <p:spPr>
          <a:xfrm>
            <a:off x="8767694" y="390936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/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7" name="Szövegdoboz 126">
                <a:extLst>
                  <a:ext uri="{FF2B5EF4-FFF2-40B4-BE49-F238E27FC236}">
                    <a16:creationId xmlns:a16="http://schemas.microsoft.com/office/drawing/2014/main" id="{880FA79E-FE2E-4F1D-9C42-ED71DAA2FB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5132" y="3523122"/>
                <a:ext cx="650050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/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128" name="Szövegdoboz 127">
                <a:extLst>
                  <a:ext uri="{FF2B5EF4-FFF2-40B4-BE49-F238E27FC236}">
                    <a16:creationId xmlns:a16="http://schemas.microsoft.com/office/drawing/2014/main" id="{90E76C8E-3C17-4ABC-B457-D2A52E793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41775" y="2972829"/>
                <a:ext cx="633700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zövegdoboz 17">
            <a:extLst>
              <a:ext uri="{FF2B5EF4-FFF2-40B4-BE49-F238E27FC236}">
                <a16:creationId xmlns:a16="http://schemas.microsoft.com/office/drawing/2014/main" id="{CE224945-A586-4D65-AA22-2BF65F83E539}"/>
              </a:ext>
            </a:extLst>
          </p:cNvPr>
          <p:cNvSpPr txBox="1"/>
          <p:nvPr/>
        </p:nvSpPr>
        <p:spPr>
          <a:xfrm>
            <a:off x="10210800" y="511893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30" name="Szövegdoboz 129">
            <a:extLst>
              <a:ext uri="{FF2B5EF4-FFF2-40B4-BE49-F238E27FC236}">
                <a16:creationId xmlns:a16="http://schemas.microsoft.com/office/drawing/2014/main" id="{C90688A0-46A2-43C9-AE66-5C5C8643C90C}"/>
              </a:ext>
            </a:extLst>
          </p:cNvPr>
          <p:cNvSpPr txBox="1"/>
          <p:nvPr/>
        </p:nvSpPr>
        <p:spPr>
          <a:xfrm>
            <a:off x="10224654" y="4550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131" name="Szövegdoboz 130">
            <a:extLst>
              <a:ext uri="{FF2B5EF4-FFF2-40B4-BE49-F238E27FC236}">
                <a16:creationId xmlns:a16="http://schemas.microsoft.com/office/drawing/2014/main" id="{D5DF966A-797B-45FD-A5AB-C65393719271}"/>
              </a:ext>
            </a:extLst>
          </p:cNvPr>
          <p:cNvSpPr txBox="1"/>
          <p:nvPr/>
        </p:nvSpPr>
        <p:spPr>
          <a:xfrm>
            <a:off x="10252363" y="3026898"/>
            <a:ext cx="4235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2" name="Szövegdoboz 131">
            <a:extLst>
              <a:ext uri="{FF2B5EF4-FFF2-40B4-BE49-F238E27FC236}">
                <a16:creationId xmlns:a16="http://schemas.microsoft.com/office/drawing/2014/main" id="{BD16D557-A8F6-4C1A-8188-C57C4C73711A}"/>
              </a:ext>
            </a:extLst>
          </p:cNvPr>
          <p:cNvSpPr txBox="1"/>
          <p:nvPr/>
        </p:nvSpPr>
        <p:spPr>
          <a:xfrm>
            <a:off x="10266218" y="3525661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136" name="Egyenes összekötő nyíllal 135">
            <a:extLst>
              <a:ext uri="{FF2B5EF4-FFF2-40B4-BE49-F238E27FC236}">
                <a16:creationId xmlns:a16="http://schemas.microsoft.com/office/drawing/2014/main" id="{D239C68D-41C6-45F9-8D0D-9116FD371E40}"/>
              </a:ext>
            </a:extLst>
          </p:cNvPr>
          <p:cNvCxnSpPr>
            <a:cxnSpLocks/>
          </p:cNvCxnSpPr>
          <p:nvPr/>
        </p:nvCxnSpPr>
        <p:spPr>
          <a:xfrm flipV="1">
            <a:off x="9912350" y="3312256"/>
            <a:ext cx="0" cy="1567127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Egyenes összekötő nyíllal 138">
            <a:extLst>
              <a:ext uri="{FF2B5EF4-FFF2-40B4-BE49-F238E27FC236}">
                <a16:creationId xmlns:a16="http://schemas.microsoft.com/office/drawing/2014/main" id="{DC488A09-CD49-4C24-BF15-18FBBEB529D3}"/>
              </a:ext>
            </a:extLst>
          </p:cNvPr>
          <p:cNvCxnSpPr>
            <a:cxnSpLocks/>
          </p:cNvCxnSpPr>
          <p:nvPr/>
        </p:nvCxnSpPr>
        <p:spPr>
          <a:xfrm flipV="1">
            <a:off x="10128250" y="3832248"/>
            <a:ext cx="0" cy="1548478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Egyenes összekötő nyíllal 141">
            <a:extLst>
              <a:ext uri="{FF2B5EF4-FFF2-40B4-BE49-F238E27FC236}">
                <a16:creationId xmlns:a16="http://schemas.microsoft.com/office/drawing/2014/main" id="{E5F78FA7-F4C2-4D5F-A0ED-BFEBD2E0B61B}"/>
              </a:ext>
            </a:extLst>
          </p:cNvPr>
          <p:cNvCxnSpPr>
            <a:cxnSpLocks/>
          </p:cNvCxnSpPr>
          <p:nvPr/>
        </p:nvCxnSpPr>
        <p:spPr>
          <a:xfrm flipV="1">
            <a:off x="10128250" y="3312255"/>
            <a:ext cx="0" cy="527367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gyenes összekötő nyíllal 132">
            <a:extLst>
              <a:ext uri="{FF2B5EF4-FFF2-40B4-BE49-F238E27FC236}">
                <a16:creationId xmlns:a16="http://schemas.microsoft.com/office/drawing/2014/main" id="{EDC9D265-E6F7-4D61-8BD6-BE0EED25DBF3}"/>
              </a:ext>
            </a:extLst>
          </p:cNvPr>
          <p:cNvCxnSpPr>
            <a:cxnSpLocks/>
          </p:cNvCxnSpPr>
          <p:nvPr/>
        </p:nvCxnSpPr>
        <p:spPr>
          <a:xfrm flipV="1">
            <a:off x="9913374" y="4855698"/>
            <a:ext cx="0" cy="52502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Ellipszis 125">
            <a:extLst>
              <a:ext uri="{FF2B5EF4-FFF2-40B4-BE49-F238E27FC236}">
                <a16:creationId xmlns:a16="http://schemas.microsoft.com/office/drawing/2014/main" id="{F4B0E5DB-1E72-4E72-B378-1E6CA1C57222}"/>
              </a:ext>
            </a:extLst>
          </p:cNvPr>
          <p:cNvSpPr/>
          <p:nvPr/>
        </p:nvSpPr>
        <p:spPr>
          <a:xfrm>
            <a:off x="8176475" y="538072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9" name="Ellipszis 128">
            <a:extLst>
              <a:ext uri="{FF2B5EF4-FFF2-40B4-BE49-F238E27FC236}">
                <a16:creationId xmlns:a16="http://schemas.microsoft.com/office/drawing/2014/main" id="{638976A5-08DE-45DA-B122-B7CB6C359D47}"/>
              </a:ext>
            </a:extLst>
          </p:cNvPr>
          <p:cNvSpPr/>
          <p:nvPr/>
        </p:nvSpPr>
        <p:spPr>
          <a:xfrm>
            <a:off x="7636761" y="5023460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4" name="Ellipszis 133">
            <a:extLst>
              <a:ext uri="{FF2B5EF4-FFF2-40B4-BE49-F238E27FC236}">
                <a16:creationId xmlns:a16="http://schemas.microsoft.com/office/drawing/2014/main" id="{9CDDD79F-4A38-4081-A5E6-3A40F8616E39}"/>
              </a:ext>
            </a:extLst>
          </p:cNvPr>
          <p:cNvSpPr/>
          <p:nvPr/>
        </p:nvSpPr>
        <p:spPr>
          <a:xfrm>
            <a:off x="7669239" y="454627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5" name="Ellipszis 134">
            <a:extLst>
              <a:ext uri="{FF2B5EF4-FFF2-40B4-BE49-F238E27FC236}">
                <a16:creationId xmlns:a16="http://schemas.microsoft.com/office/drawing/2014/main" id="{5C917C01-BC77-4582-9BCD-C79D8690AAC1}"/>
              </a:ext>
            </a:extLst>
          </p:cNvPr>
          <p:cNvSpPr/>
          <p:nvPr/>
        </p:nvSpPr>
        <p:spPr>
          <a:xfrm>
            <a:off x="7220605" y="535728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7" name="Ellipszis 136">
            <a:extLst>
              <a:ext uri="{FF2B5EF4-FFF2-40B4-BE49-F238E27FC236}">
                <a16:creationId xmlns:a16="http://schemas.microsoft.com/office/drawing/2014/main" id="{D37994A0-848E-48FC-96F7-3B046D8EAEA7}"/>
              </a:ext>
            </a:extLst>
          </p:cNvPr>
          <p:cNvSpPr/>
          <p:nvPr/>
        </p:nvSpPr>
        <p:spPr>
          <a:xfrm>
            <a:off x="9203233" y="446132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8" name="Ellipszis 137">
            <a:extLst>
              <a:ext uri="{FF2B5EF4-FFF2-40B4-BE49-F238E27FC236}">
                <a16:creationId xmlns:a16="http://schemas.microsoft.com/office/drawing/2014/main" id="{E6A5D39A-FD62-41DD-AA90-87E7C7E88389}"/>
              </a:ext>
            </a:extLst>
          </p:cNvPr>
          <p:cNvSpPr/>
          <p:nvPr/>
        </p:nvSpPr>
        <p:spPr>
          <a:xfrm>
            <a:off x="6882255" y="4463828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0" name="Ellipszis 139">
            <a:extLst>
              <a:ext uri="{FF2B5EF4-FFF2-40B4-BE49-F238E27FC236}">
                <a16:creationId xmlns:a16="http://schemas.microsoft.com/office/drawing/2014/main" id="{C8DEF219-A71C-43B8-8289-172006E432DB}"/>
              </a:ext>
            </a:extLst>
          </p:cNvPr>
          <p:cNvSpPr/>
          <p:nvPr/>
        </p:nvSpPr>
        <p:spPr>
          <a:xfrm>
            <a:off x="9017000" y="5047091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1" name="Ellipszis 140">
            <a:extLst>
              <a:ext uri="{FF2B5EF4-FFF2-40B4-BE49-F238E27FC236}">
                <a16:creationId xmlns:a16="http://schemas.microsoft.com/office/drawing/2014/main" id="{6062D355-DA49-4378-881B-13ADE8F6252A}"/>
              </a:ext>
            </a:extLst>
          </p:cNvPr>
          <p:cNvSpPr/>
          <p:nvPr/>
        </p:nvSpPr>
        <p:spPr>
          <a:xfrm>
            <a:off x="9090806" y="5338253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43" name="Csoportba foglalás 142">
            <a:extLst>
              <a:ext uri="{FF2B5EF4-FFF2-40B4-BE49-F238E27FC236}">
                <a16:creationId xmlns:a16="http://schemas.microsoft.com/office/drawing/2014/main" id="{5E921973-CA52-4CFA-9E60-9A69B46BA74D}"/>
              </a:ext>
            </a:extLst>
          </p:cNvPr>
          <p:cNvGrpSpPr/>
          <p:nvPr/>
        </p:nvGrpSpPr>
        <p:grpSpPr>
          <a:xfrm rot="5400000">
            <a:off x="6822756" y="1391385"/>
            <a:ext cx="2705719" cy="3013023"/>
            <a:chOff x="5329020" y="869429"/>
            <a:chExt cx="2705719" cy="3013023"/>
          </a:xfrm>
        </p:grpSpPr>
        <p:cxnSp>
          <p:nvCxnSpPr>
            <p:cNvPr id="144" name="Egyenes összekötő 143">
              <a:extLst>
                <a:ext uri="{FF2B5EF4-FFF2-40B4-BE49-F238E27FC236}">
                  <a16:creationId xmlns:a16="http://schemas.microsoft.com/office/drawing/2014/main" id="{F5E08475-B9D1-4264-84ED-B59ABC3D3122}"/>
                </a:ext>
              </a:extLst>
            </p:cNvPr>
            <p:cNvCxnSpPr>
              <a:cxnSpLocks/>
            </p:cNvCxnSpPr>
            <p:nvPr/>
          </p:nvCxnSpPr>
          <p:spPr>
            <a:xfrm>
              <a:off x="8019737" y="869429"/>
              <a:ext cx="0" cy="3013023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Egyenes összekötő 144">
              <a:extLst>
                <a:ext uri="{FF2B5EF4-FFF2-40B4-BE49-F238E27FC236}">
                  <a16:creationId xmlns:a16="http://schemas.microsoft.com/office/drawing/2014/main" id="{F4FF0A38-8AC5-4876-A086-B1006B1C5448}"/>
                </a:ext>
              </a:extLst>
            </p:cNvPr>
            <p:cNvCxnSpPr>
              <a:cxnSpLocks/>
            </p:cNvCxnSpPr>
            <p:nvPr/>
          </p:nvCxnSpPr>
          <p:spPr>
            <a:xfrm rot="16200000" flipV="1">
              <a:off x="6681880" y="1028048"/>
              <a:ext cx="0" cy="2705719"/>
            </a:xfrm>
            <a:prstGeom prst="line">
              <a:avLst/>
            </a:prstGeom>
            <a:ln w="635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6" name="Ellipszis 145">
            <a:extLst>
              <a:ext uri="{FF2B5EF4-FFF2-40B4-BE49-F238E27FC236}">
                <a16:creationId xmlns:a16="http://schemas.microsoft.com/office/drawing/2014/main" id="{637B47BC-8D47-4D93-8E97-F8DB7C99D38C}"/>
              </a:ext>
            </a:extLst>
          </p:cNvPr>
          <p:cNvSpPr/>
          <p:nvPr/>
        </p:nvSpPr>
        <p:spPr>
          <a:xfrm>
            <a:off x="7336207" y="4250732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7" name="Ellipszis 146">
            <a:extLst>
              <a:ext uri="{FF2B5EF4-FFF2-40B4-BE49-F238E27FC236}">
                <a16:creationId xmlns:a16="http://schemas.microsoft.com/office/drawing/2014/main" id="{5684C1D2-4AFD-4248-9163-B91A4D0DB408}"/>
              </a:ext>
            </a:extLst>
          </p:cNvPr>
          <p:cNvSpPr/>
          <p:nvPr/>
        </p:nvSpPr>
        <p:spPr>
          <a:xfrm>
            <a:off x="8083198" y="4890416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8" name="Ellipszis 147">
            <a:extLst>
              <a:ext uri="{FF2B5EF4-FFF2-40B4-BE49-F238E27FC236}">
                <a16:creationId xmlns:a16="http://schemas.microsoft.com/office/drawing/2014/main" id="{65C555B3-65D6-4D40-9F8C-5C88EF3653D9}"/>
              </a:ext>
            </a:extLst>
          </p:cNvPr>
          <p:cNvSpPr/>
          <p:nvPr/>
        </p:nvSpPr>
        <p:spPr>
          <a:xfrm>
            <a:off x="7768007" y="367027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9" name="Ellipszis 148">
            <a:extLst>
              <a:ext uri="{FF2B5EF4-FFF2-40B4-BE49-F238E27FC236}">
                <a16:creationId xmlns:a16="http://schemas.microsoft.com/office/drawing/2014/main" id="{278A1BDC-5B78-4148-A244-23F01C711720}"/>
              </a:ext>
            </a:extLst>
          </p:cNvPr>
          <p:cNvSpPr/>
          <p:nvPr/>
        </p:nvSpPr>
        <p:spPr>
          <a:xfrm>
            <a:off x="6888337" y="522424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0" name="Ellipszis 149">
            <a:extLst>
              <a:ext uri="{FF2B5EF4-FFF2-40B4-BE49-F238E27FC236}">
                <a16:creationId xmlns:a16="http://schemas.microsoft.com/office/drawing/2014/main" id="{ECA40A13-6C46-461C-A32A-A7179BFF52D2}"/>
              </a:ext>
            </a:extLst>
          </p:cNvPr>
          <p:cNvSpPr/>
          <p:nvPr/>
        </p:nvSpPr>
        <p:spPr>
          <a:xfrm>
            <a:off x="9137665" y="3267835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1" name="Ellipszis 150">
            <a:extLst>
              <a:ext uri="{FF2B5EF4-FFF2-40B4-BE49-F238E27FC236}">
                <a16:creationId xmlns:a16="http://schemas.microsoft.com/office/drawing/2014/main" id="{1774D875-7387-418D-8442-C1679A923A61}"/>
              </a:ext>
            </a:extLst>
          </p:cNvPr>
          <p:cNvSpPr/>
          <p:nvPr/>
        </p:nvSpPr>
        <p:spPr>
          <a:xfrm>
            <a:off x="6867487" y="3200484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2" name="Ellipszis 151">
            <a:extLst>
              <a:ext uri="{FF2B5EF4-FFF2-40B4-BE49-F238E27FC236}">
                <a16:creationId xmlns:a16="http://schemas.microsoft.com/office/drawing/2014/main" id="{C1091A51-8B51-48D3-AE23-2504ADEC3E4B}"/>
              </a:ext>
            </a:extLst>
          </p:cNvPr>
          <p:cNvSpPr/>
          <p:nvPr/>
        </p:nvSpPr>
        <p:spPr>
          <a:xfrm>
            <a:off x="9332432" y="5218847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53" name="Ellipszis 152">
            <a:extLst>
              <a:ext uri="{FF2B5EF4-FFF2-40B4-BE49-F238E27FC236}">
                <a16:creationId xmlns:a16="http://schemas.microsoft.com/office/drawing/2014/main" id="{3339B873-42BD-473F-BF6D-8735B256E282}"/>
              </a:ext>
            </a:extLst>
          </p:cNvPr>
          <p:cNvSpPr/>
          <p:nvPr/>
        </p:nvSpPr>
        <p:spPr>
          <a:xfrm>
            <a:off x="8771238" y="3928859"/>
            <a:ext cx="207818" cy="207818"/>
          </a:xfrm>
          <a:prstGeom prst="ellipse">
            <a:avLst/>
          </a:prstGeom>
          <a:solidFill>
            <a:srgbClr val="2E0CF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240" name="Egyenes összekötő nyíllal 239">
            <a:extLst>
              <a:ext uri="{FF2B5EF4-FFF2-40B4-BE49-F238E27FC236}">
                <a16:creationId xmlns:a16="http://schemas.microsoft.com/office/drawing/2014/main" id="{CEACCDDA-EC19-4E64-8501-7A75D4E1D6E9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1" name="Egyenes összekötő nyíllal 280">
            <a:extLst>
              <a:ext uri="{FF2B5EF4-FFF2-40B4-BE49-F238E27FC236}">
                <a16:creationId xmlns:a16="http://schemas.microsoft.com/office/drawing/2014/main" id="{02CB5257-38F3-4A78-9974-6C91F4060B2D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6" name="Egyenes összekötő nyíllal 285">
            <a:extLst>
              <a:ext uri="{FF2B5EF4-FFF2-40B4-BE49-F238E27FC236}">
                <a16:creationId xmlns:a16="http://schemas.microsoft.com/office/drawing/2014/main" id="{516FE2FA-E328-4D36-88CF-53A165EF1F4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7" name="Egyenes összekötő nyíllal 286">
            <a:extLst>
              <a:ext uri="{FF2B5EF4-FFF2-40B4-BE49-F238E27FC236}">
                <a16:creationId xmlns:a16="http://schemas.microsoft.com/office/drawing/2014/main" id="{61A56EBE-46B4-4DDF-BDFE-12D9E9E87F39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736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4 4.81481E-6 L 0.02214 0.01898 L 0.00716 0.05671 L -0.05651 0.07546 L -0.13594 0.0331 L -0.19401 0.06921 L -0.12747 0.13703 L -0.06289 -0.02454 L -0.00234 4.81481E-6 Z " pathEditMode="relative" rAng="0" ptsTypes="AAAAAAAAA">
                                      <p:cBhvr>
                                        <p:cTn id="3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235 -0.00069 L 0.025 -0.04097 L 0.02864 0.03727 L -0.05951 0.01829 L -0.1655 0.03959 L -0.19037 -0.04305 L -0.14753 -0.14675 L -0.07018 -0.03472 L -0.00235 -0.00069 Z " pathEditMode="relative" rAng="0" ptsTypes="AAAAAAAAA">
                                      <p:cBhvr>
                                        <p:cTn id="4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42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44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46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6 0.10115 L -0.01458 -0.08102 L -0.00026 -0.00278 Z " pathEditMode="relative" rAng="0" ptsTypes="AAAAAA">
                                      <p:cBhvr>
                                        <p:cTn id="50" dur="2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29167E-6 4.81481E-6 L 0.02448 0.01898 L 0.00951 0.05671 L -0.05416 0.07546 L -0.13359 0.0331 L -0.19166 0.06921 L -0.12513 0.13703 L -0.06054 -0.02454 L -2.29167E-6 4.81481E-6 Z " pathEditMode="relative" rAng="0" ptsTypes="AAAAAAAAA">
                                      <p:cBhvr>
                                        <p:cTn id="93" dur="2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2.5E-6 -4.44444E-6 L 0.02734 -0.04027 L 0.03099 0.03797 L -0.05716 0.01899 L -0.16315 0.04028 L -0.18802 -0.04236 L -0.14518 -0.14606 L -0.06784 -0.03402 L 2.5E-6 -4.44444E-6 Z " pathEditMode="relative" rAng="0" ptsTypes="AAAAAAAAA">
                                      <p:cBhvr>
                                        <p:cTn id="95" dur="20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6 0.05903 L 0.01328 0.11204 L 0.05729 -0.01713 L 0.15377 0.04213 L 0.21575 0.05254 L 0.11679 0.16504 L -0.00104 -0.00023 Z " pathEditMode="relative" rAng="0" ptsTypes="AAAAAAAA">
                                      <p:cBhvr>
                                        <p:cTn id="97" dur="20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8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2 L 0.00599 0.05324 L 0.06901 -0.01644 L 0.10716 0.14236 L 0.00951 0.13379 L -0.08685 0.05115 L 0.00117 0.00462 Z " pathEditMode="relative" rAng="0" ptsTypes="AAAAAAA">
                                      <p:cBhvr>
                                        <p:cTn id="99" dur="20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0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6 L 0.00586 -0.06921 L 0.12722 -0.1537 L 0.18685 -0.00347 L 0.13919 0.04097 L 0.06302 -0.05856 L 0.00104 -0.00139 Z " pathEditMode="relative" rAng="0" ptsTypes="AAAAAAAAA">
                                      <p:cBhvr>
                                        <p:cTn id="101" dur="20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2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3 L 0.14791 -0.0037 L 0.07161 -0.09884 L 0.00143 0.00486 Z " pathEditMode="relative" rAng="0" ptsTypes="AAAAA">
                                      <p:cBhvr>
                                        <p:cTn id="103" dur="20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5 L -0.05625 -0.01759 L -0.05156 0.10116 L -0.01459 -0.08102 L -0.00026 -0.00278 Z " pathEditMode="relative" rAng="0" ptsTypes="AAAAAA">
                                      <p:cBhvr>
                                        <p:cTn id="105" dur="20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6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7 L 0.02864 0.03334 L 0.06198 -0.15092 L 0.10364 -0.07477 L 0.0358 0.03102 L 0.00013 -0.00277 Z " pathEditMode="relative" rAng="0" ptsTypes="AAAAAA">
                                      <p:cBhvr>
                                        <p:cTn id="107" dur="2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3.7037E-7 L -0.00039 -0.20972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144" dur="20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146" dur="20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148" dur="20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150" dur="20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152" dur="20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154" dur="2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156" dur="20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158" dur="20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1.25E-6 7.40741E-7 L 0.02448 0.01898 L 0.00951 0.05671 L -0.05417 0.07546 L -0.13359 0.0331 L -0.19167 0.06921 L -0.12513 0.13704 L -0.06055 -0.02454 L -1.25E-6 7.40741E-7 Z " pathEditMode="relative" rAng="0" ptsTypes="AAAAAAAAA">
                                      <p:cBhvr>
                                        <p:cTn id="182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59" y="5625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3.54167E-6 1.48148E-6 L 0.02734 -0.04028 L 0.03099 0.03796 L -0.05716 0.01898 L -0.16315 0.04028 L -0.18802 -0.04236 L -0.14519 -0.14607 L -0.06784 -0.03403 L 3.54167E-6 1.48148E-6 Z " pathEditMode="relative" rAng="0" ptsTypes="AAAAAAAAA">
                                      <p:cBhvr>
                                        <p:cTn id="184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52" y="-530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104 -0.00023 L -0.01407 0.05903 L 0.01328 0.11204 L 0.05729 -0.01713 L 0.15377 0.04213 L 0.21575 0.05255 L 0.11679 0.16505 L -0.00104 -0.00023 Z " pathEditMode="relative" rAng="0" ptsTypes="AAAAAAAA">
                                      <p:cBhvr>
                                        <p:cTn id="186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82" y="740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7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17 0.00463 L 0.00599 0.05324 L 0.06901 -0.01644 L 0.10716 0.14236 L 0.00951 0.1338 L -0.08685 0.05116 L 0.00117 0.00463 Z " pathEditMode="relative" rAng="0" ptsTypes="AAAAAAA">
                                      <p:cBhvr>
                                        <p:cTn id="188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8" y="583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89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139 L -0.04531 0.01551 L -0.02995 0.03865 L 0.00586 -0.06922 L 0.12721 -0.15371 L 0.18685 -0.00348 L 0.13919 0.04097 L 0.06302 -0.05857 L 0.00104 -0.00139 Z " pathEditMode="relative" rAng="0" ptsTypes="AAAAAAAAA">
                                      <p:cBhvr>
                                        <p:cTn id="190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66" y="-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1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43 0.00486 L 0.02994 0.08334 L 0.14791 -0.0037 L 0.07161 -0.09884 L 0.00143 0.00486 Z " pathEditMode="relative" rAng="0" ptsTypes="AAAAA">
                                      <p:cBhvr>
                                        <p:cTn id="192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18" y="-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3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26 -0.00278 L -0.02409 -0.07686 L -0.05625 -0.0176 L -0.05157 0.10115 L -0.01459 -0.08102 L -0.00026 -0.00278 Z " pathEditMode="relative" rAng="0" ptsTypes="AAAAAA">
                                      <p:cBhvr>
                                        <p:cTn id="194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9" y="127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5" presetID="0" presetClass="pat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13 -0.00278 L 0.02864 0.03333 L 0.06198 -0.15093 L 0.10364 -0.07477 L 0.0358 0.03102 L 0.00013 -0.00278 Z " pathEditMode="relative" rAng="0" ptsTypes="AAAAAA">
                                      <p:cBhvr>
                                        <p:cTn id="196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169" y="-5602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0039 -0.20972 " pathEditMode="relative" rAng="0" ptsTypes="AA">
                                      <p:cBhvr>
                                        <p:cTn id="215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000"/>
                            </p:stCondLst>
                            <p:childTnLst>
                              <p:par>
                                <p:cTn id="2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2000"/>
                            </p:stCondLst>
                            <p:childTnLst>
                              <p:par>
                                <p:cTn id="2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2000"/>
                            </p:stCondLst>
                            <p:childTnLst>
                              <p:par>
                                <p:cTn id="2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2000"/>
                            </p:stCondLst>
                            <p:childTnLst>
                              <p:par>
                                <p:cTn id="241" presetID="0" presetClass="pat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2.59259E-6 L 0.0267 0.03889 L -0.05612 0.34444 L -0.20039 0.04444 L -0.12174 -0.06019 L -0.00039 2.59259E-6 Z " pathEditMode="relative" rAng="0" ptsTypes="AAAAAA">
                                      <p:cBhvr>
                                        <p:cTn id="242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4.81481E-6 L 0.0599 -0.08149 L 0.03021 -0.15926 L -0.175 -0.05649 L 0.05625 0.12685 L -0.01041 0.25 L -0.16822 0.03425 L -0.06666 -0.15741 L 0.00105 4.81481E-6 Z " pathEditMode="relative" rAng="0" ptsTypes="AAAAAAAAA">
                                      <p:cBhvr>
                                        <p:cTn id="244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6 L 0.03373 -0.05116 L 0.21342 0.07569 L 0.10821 0.20532 L -0.01783 0.04976 L 0.09258 -0.04746 L 0.2129 0.16087 L 0.05977 0.35717 L -0.01158 0.12291 L 0.11967 -0.04746 L 0.2155 0.09236 L 0.04883 0.35902 L 0.0004 -0.00116 Z " pathEditMode="relative" rAng="0" ptsTypes="AAAAAAAAAAAAA">
                                      <p:cBhvr>
                                        <p:cTn id="246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2 L 0.00104 -0.00023 Z " pathEditMode="relative" rAng="0" ptsTypes="AAAAAAAA">
                                      <p:cBhvr>
                                        <p:cTn id="248" dur="1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6 L -0.01433 0.05649 L 0.17838 -0.34722 L 0.20859 -0.30092 L 0.05807 0.05834 L -0.00078 0.00186 Z " pathEditMode="relative" rAng="0" ptsTypes="AAAAAA">
                                      <p:cBhvr>
                                        <p:cTn id="25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52" dur="1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254" dur="10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7 L 0.00104 -0.00069 Z " pathEditMode="relative" rAng="0" ptsTypes="AAAAAAAA">
                                      <p:cBhvr>
                                        <p:cTn id="256" dur="1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4.81481E-6 L 0.0267 0.03888 L -0.05612 0.34444 L -0.20039 0.04444 L -0.12174 -0.06019 L -0.00039 4.81481E-6 Z " pathEditMode="relative" rAng="0" ptsTypes="AAAAAA">
                                      <p:cBhvr>
                                        <p:cTn id="288" dur="20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46" y="14213"/>
                                    </p:animMotion>
                                  </p:childTnLst>
                                </p:cTn>
                              </p:par>
                              <p:par>
                                <p:cTn id="28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5 -2.96296E-6 L 0.0599 -0.08148 L 0.03021 -0.15926 L -0.175 -0.05648 L 0.05625 0.12685 L -0.01041 0.25 L -0.16822 0.03426 L -0.06666 -0.1574 L 0.00105 -2.96296E-6 Z " pathEditMode="relative" rAng="0" ptsTypes="AAAAAAAAA">
                                      <p:cBhvr>
                                        <p:cTn id="290" dur="20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59" y="4537"/>
                                    </p:animMotion>
                                  </p:childTnLst>
                                </p:cTn>
                              </p:par>
                              <p:par>
                                <p:cTn id="29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04 -0.00115 L 0.03373 -0.05115 L 0.21342 0.0757 L 0.10821 0.20533 L -0.01783 0.04977 L 0.09258 -0.04745 L 0.2129 0.16088 L 0.05977 0.35718 L -0.01158 0.12292 L 0.11967 -0.04745 L 0.2155 0.09236 L 0.04883 0.35903 L 0.0004 -0.00115 Z " pathEditMode="relative" rAng="0" ptsTypes="AAAAAAAAAAAAA">
                                      <p:cBhvr>
                                        <p:cTn id="292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44" y="15509"/>
                                    </p:animMotion>
                                  </p:childTnLst>
                                </p:cTn>
                              </p:par>
                              <p:par>
                                <p:cTn id="293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23 L -0.0875 0.03218 L 0.14011 0.07292 L -0.0875 0.1507 L 0.14011 0.19977 L -0.03541 0.28588 L -0.0875 0.06921 L 0.00104 -0.00023 Z " pathEditMode="relative" rAng="0" ptsTypes="AAAAAAAA">
                                      <p:cBhvr>
                                        <p:cTn id="294" dur="20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26" y="14306"/>
                                    </p:animMotion>
                                  </p:childTnLst>
                                </p:cTn>
                              </p:par>
                              <p:par>
                                <p:cTn id="295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78 0.00185 L -0.01433 0.05648 L 0.17838 -0.34722 L 0.20859 -0.30092 L 0.05807 0.05834 L -0.00078 0.00185 Z " pathEditMode="relative" rAng="0" ptsTypes="AAAAAA">
                                      <p:cBhvr>
                                        <p:cTn id="296" dur="20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92" y="-14630"/>
                                    </p:animMotion>
                                  </p:childTnLst>
                                </p:cTn>
                              </p:par>
                              <p:par>
                                <p:cTn id="297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39 0.00139 L 0.00743 -0.29861 L 0.01941 0.11898 L 0.1142 -0.06991 L 0.02826 -0.29213 L -0.11341 -0.16065 L -0.00039 0.00139 Z " pathEditMode="relative" rAng="0" ptsTypes="AAAAAAA">
                                      <p:cBhvr>
                                        <p:cTn id="298" dur="20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9120"/>
                                    </p:animMotion>
                                  </p:childTnLst>
                                </p:cTn>
                              </p:par>
                              <p:par>
                                <p:cTn id="299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00065 0.00069 L -0.02565 0.06273 L -0.21836 -0.31968 L -0.20482 -0.34375 L 0.00976 -0.13449 L -0.00065 0.00069 Z " pathEditMode="relative" rAng="0" ptsTypes="AAAAAA">
                                      <p:cBhvr>
                                        <p:cTn id="300" dur="200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65" y="-14120"/>
                                    </p:animMotion>
                                  </p:childTnLst>
                                </p:cTn>
                              </p:par>
                              <p:par>
                                <p:cTn id="301" presetID="0" presetClass="pat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104 -0.00069 L 0.17448 0.09375 L 0.05677 0.20579 L -0.05365 0.05857 L 0.125 -0.19976 L 0.17656 -0.16365 L 0.06979 0.20486 L 0.00104 -0.00069 Z " pathEditMode="relative" rAng="0" ptsTypes="AAAAAAAA">
                                      <p:cBhvr>
                                        <p:cTn id="302" dur="20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" grpId="0"/>
      <p:bldP spid="233" grpId="0"/>
      <p:bldP spid="234" grpId="0"/>
      <p:bldP spid="235" grpId="0"/>
      <p:bldP spid="276" grpId="0"/>
      <p:bldP spid="76" grpId="0"/>
      <p:bldP spid="77" grpId="0"/>
      <p:bldP spid="78" grpId="0"/>
      <p:bldP spid="79" grpId="0"/>
      <p:bldP spid="80" grpId="0"/>
      <p:bldP spid="81" grpId="0"/>
      <p:bldP spid="4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 animBg="1"/>
      <p:bldP spid="101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05" grpId="0" animBg="1"/>
      <p:bldP spid="105" grpId="1" animBg="1"/>
      <p:bldP spid="106" grpId="0" animBg="1"/>
      <p:bldP spid="106" grpId="1" animBg="1"/>
      <p:bldP spid="107" grpId="0" animBg="1"/>
      <p:bldP spid="107" grpId="1" animBg="1"/>
      <p:bldP spid="108" grpId="0" animBg="1"/>
      <p:bldP spid="108" grpId="1" animBg="1"/>
      <p:bldP spid="109" grpId="0" animBg="1"/>
      <p:bldP spid="109" grpId="1" animBg="1"/>
      <p:bldP spid="110" grpId="0" animBg="1"/>
      <p:bldP spid="110" grpId="1" animBg="1"/>
      <p:bldP spid="111" grpId="0" animBg="1"/>
      <p:bldP spid="111" grpId="1" animBg="1"/>
      <p:bldP spid="112" grpId="0" animBg="1"/>
      <p:bldP spid="112" grpId="1" animBg="1"/>
      <p:bldP spid="113" grpId="0" animBg="1"/>
      <p:bldP spid="113" grpId="1" animBg="1"/>
      <p:bldP spid="114" grpId="0" animBg="1"/>
      <p:bldP spid="114" grpId="1" animBg="1"/>
      <p:bldP spid="115" grpId="0" animBg="1"/>
      <p:bldP spid="115" grpId="1" animBg="1"/>
      <p:bldP spid="116" grpId="0" animBg="1"/>
      <p:bldP spid="116" grpId="1" animBg="1"/>
      <p:bldP spid="117" grpId="0" animBg="1"/>
      <p:bldP spid="117" grpId="1" animBg="1"/>
      <p:bldP spid="118" grpId="0" animBg="1"/>
      <p:bldP spid="118" grpId="1" animBg="1"/>
      <p:bldP spid="119" grpId="0" animBg="1"/>
      <p:bldP spid="119" grpId="1" animBg="1"/>
      <p:bldP spid="120" grpId="0" animBg="1"/>
      <p:bldP spid="120" grpId="1" animBg="1"/>
      <p:bldP spid="127" grpId="0"/>
      <p:bldP spid="128" grpId="0"/>
      <p:bldP spid="18" grpId="0"/>
      <p:bldP spid="130" grpId="0"/>
      <p:bldP spid="131" grpId="0"/>
      <p:bldP spid="132" grpId="0"/>
      <p:bldP spid="126" grpId="0" animBg="1"/>
      <p:bldP spid="126" grpId="1" animBg="1"/>
      <p:bldP spid="129" grpId="0" animBg="1"/>
      <p:bldP spid="129" grpId="1" animBg="1"/>
      <p:bldP spid="134" grpId="0" animBg="1"/>
      <p:bldP spid="134" grpId="1" animBg="1"/>
      <p:bldP spid="135" grpId="0" animBg="1"/>
      <p:bldP spid="135" grpId="1" animBg="1"/>
      <p:bldP spid="137" grpId="0" animBg="1"/>
      <p:bldP spid="137" grpId="1" animBg="1"/>
      <p:bldP spid="138" grpId="0" animBg="1"/>
      <p:bldP spid="138" grpId="1" animBg="1"/>
      <p:bldP spid="140" grpId="0" animBg="1"/>
      <p:bldP spid="140" grpId="1" animBg="1"/>
      <p:bldP spid="141" grpId="0" animBg="1"/>
      <p:bldP spid="141" grpId="1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0" grpId="1" animBg="1"/>
      <p:bldP spid="151" grpId="0" animBg="1"/>
      <p:bldP spid="151" grpId="1" animBg="1"/>
      <p:bldP spid="152" grpId="0" animBg="1"/>
      <p:bldP spid="152" grpId="1" animBg="1"/>
      <p:bldP spid="153" grpId="0" animBg="1"/>
      <p:bldP spid="153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BCD63FCC-338E-4994-B144-CC18048D5B33}"/>
              </a:ext>
            </a:extLst>
          </p:cNvPr>
          <p:cNvSpPr/>
          <p:nvPr/>
        </p:nvSpPr>
        <p:spPr>
          <a:xfrm>
            <a:off x="2473108" y="3331168"/>
            <a:ext cx="2206141" cy="2599465"/>
          </a:xfrm>
          <a:prstGeom prst="rect">
            <a:avLst/>
          </a:prstGeom>
          <a:solidFill>
            <a:schemeClr val="accent1">
              <a:lumMod val="75000"/>
              <a:alpha val="20000"/>
            </a:schemeClr>
          </a:solidFill>
          <a:ln>
            <a:solidFill>
              <a:schemeClr val="accent1">
                <a:lumMod val="75000"/>
                <a:alpha val="98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70D31B4B-7C3D-49BA-A3C7-98F92E15D7DD}"/>
              </a:ext>
            </a:extLst>
          </p:cNvPr>
          <p:cNvGrpSpPr/>
          <p:nvPr/>
        </p:nvGrpSpPr>
        <p:grpSpPr>
          <a:xfrm>
            <a:off x="504452" y="3104214"/>
            <a:ext cx="4183366" cy="430887"/>
            <a:chOff x="504452" y="3104214"/>
            <a:chExt cx="4183366" cy="430887"/>
          </a:xfrm>
        </p:grpSpPr>
        <p:cxnSp>
          <p:nvCxnSpPr>
            <p:cNvPr id="7" name="Egyenes összekötő 6">
              <a:extLst>
                <a:ext uri="{FF2B5EF4-FFF2-40B4-BE49-F238E27FC236}">
                  <a16:creationId xmlns:a16="http://schemas.microsoft.com/office/drawing/2014/main" id="{C4EAEA55-63DC-4FAA-95B8-E0ECCEFFF6F3}"/>
                </a:ext>
              </a:extLst>
            </p:cNvPr>
            <p:cNvCxnSpPr/>
            <p:nvPr/>
          </p:nvCxnSpPr>
          <p:spPr>
            <a:xfrm>
              <a:off x="1159818" y="3321650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/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8" name="Szövegdoboz 7">
                  <a:extLst>
                    <a:ext uri="{FF2B5EF4-FFF2-40B4-BE49-F238E27FC236}">
                      <a16:creationId xmlns:a16="http://schemas.microsoft.com/office/drawing/2014/main" id="{6F20C17E-C467-46E0-A625-298E17BE7E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4452" y="3104214"/>
                  <a:ext cx="650050" cy="43088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3F46D3F4-3FEE-44F0-9C17-6C1FFCDF3FC6}"/>
              </a:ext>
            </a:extLst>
          </p:cNvPr>
          <p:cNvGrpSpPr/>
          <p:nvPr/>
        </p:nvGrpSpPr>
        <p:grpSpPr>
          <a:xfrm>
            <a:off x="491959" y="4530778"/>
            <a:ext cx="4198359" cy="430887"/>
            <a:chOff x="491959" y="4530778"/>
            <a:chExt cx="4198359" cy="430887"/>
          </a:xfrm>
        </p:grpSpPr>
        <p:cxnSp>
          <p:nvCxnSpPr>
            <p:cNvPr id="10" name="Egyenes összekötő 9">
              <a:extLst>
                <a:ext uri="{FF2B5EF4-FFF2-40B4-BE49-F238E27FC236}">
                  <a16:creationId xmlns:a16="http://schemas.microsoft.com/office/drawing/2014/main" id="{10B212AF-1FCF-49AE-8278-41BF3F65D21B}"/>
                </a:ext>
              </a:extLst>
            </p:cNvPr>
            <p:cNvCxnSpPr/>
            <p:nvPr/>
          </p:nvCxnSpPr>
          <p:spPr>
            <a:xfrm>
              <a:off x="1162318" y="4733223"/>
              <a:ext cx="3528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/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𝐵𝐶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1" name="Szövegdoboz 10">
                  <a:extLst>
                    <a:ext uri="{FF2B5EF4-FFF2-40B4-BE49-F238E27FC236}">
                      <a16:creationId xmlns:a16="http://schemas.microsoft.com/office/drawing/2014/main" id="{CC4B332D-DA1C-40FE-BCB6-BF13137AC44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1959" y="4530778"/>
                  <a:ext cx="633700" cy="430887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" name="Csoportba foglalás 11">
            <a:extLst>
              <a:ext uri="{FF2B5EF4-FFF2-40B4-BE49-F238E27FC236}">
                <a16:creationId xmlns:a16="http://schemas.microsoft.com/office/drawing/2014/main" id="{4336F615-291A-4A7F-966A-472B62E752F3}"/>
              </a:ext>
            </a:extLst>
          </p:cNvPr>
          <p:cNvGrpSpPr/>
          <p:nvPr/>
        </p:nvGrpSpPr>
        <p:grpSpPr>
          <a:xfrm>
            <a:off x="2313890" y="3358962"/>
            <a:ext cx="613566" cy="3308043"/>
            <a:chOff x="2313890" y="3358962"/>
            <a:chExt cx="613566" cy="3308043"/>
          </a:xfrm>
        </p:grpSpPr>
        <p:cxnSp>
          <p:nvCxnSpPr>
            <p:cNvPr id="13" name="Egyenes összekötő 12">
              <a:extLst>
                <a:ext uri="{FF2B5EF4-FFF2-40B4-BE49-F238E27FC236}">
                  <a16:creationId xmlns:a16="http://schemas.microsoft.com/office/drawing/2014/main" id="{46ECE070-6635-4011-B30E-D9583967747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1141607" y="4708962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/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4" name="Szövegdoboz 13">
                  <a:extLst>
                    <a:ext uri="{FF2B5EF4-FFF2-40B4-BE49-F238E27FC236}">
                      <a16:creationId xmlns:a16="http://schemas.microsoft.com/office/drawing/2014/main" id="{44183F4B-0621-447B-930D-3939808728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13890" y="6236118"/>
                  <a:ext cx="613566" cy="430887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BE0EF216-21D7-4132-943B-25A5DAA39AEF}"/>
              </a:ext>
            </a:extLst>
          </p:cNvPr>
          <p:cNvGrpSpPr/>
          <p:nvPr/>
        </p:nvGrpSpPr>
        <p:grpSpPr>
          <a:xfrm>
            <a:off x="4372309" y="3331480"/>
            <a:ext cx="626004" cy="3339064"/>
            <a:chOff x="4404393" y="3331480"/>
            <a:chExt cx="626004" cy="3339064"/>
          </a:xfrm>
        </p:grpSpPr>
        <p:cxnSp>
          <p:nvCxnSpPr>
            <p:cNvPr id="16" name="Egyenes összekötő 15">
              <a:extLst>
                <a:ext uri="{FF2B5EF4-FFF2-40B4-BE49-F238E27FC236}">
                  <a16:creationId xmlns:a16="http://schemas.microsoft.com/office/drawing/2014/main" id="{E2101E3C-B1FF-4441-B6A0-7D01C1813A9B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347659" y="4681480"/>
              <a:ext cx="2700000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/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17" name="Szövegdoboz 16">
                  <a:extLst>
                    <a:ext uri="{FF2B5EF4-FFF2-40B4-BE49-F238E27FC236}">
                      <a16:creationId xmlns:a16="http://schemas.microsoft.com/office/drawing/2014/main" id="{444BBC10-94CA-44F6-A856-AB7E07D6B56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04393" y="6239657"/>
                  <a:ext cx="626004" cy="430887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Line 265">
            <a:extLst>
              <a:ext uri="{FF2B5EF4-FFF2-40B4-BE49-F238E27FC236}">
                <a16:creationId xmlns:a16="http://schemas.microsoft.com/office/drawing/2014/main" id="{6BDFC35E-923C-4003-AFC6-8BC32DA00468}"/>
              </a:ext>
            </a:extLst>
          </p:cNvPr>
          <p:cNvSpPr>
            <a:spLocks noChangeShapeType="1"/>
          </p:cNvSpPr>
          <p:nvPr/>
        </p:nvSpPr>
        <p:spPr bwMode="auto">
          <a:xfrm>
            <a:off x="1238251" y="5954713"/>
            <a:ext cx="4951413" cy="0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9" name="Freeform 262">
            <a:extLst>
              <a:ext uri="{FF2B5EF4-FFF2-40B4-BE49-F238E27FC236}">
                <a16:creationId xmlns:a16="http://schemas.microsoft.com/office/drawing/2014/main" id="{6382CE22-B88B-42AC-B3D2-DCBE25170EBC}"/>
              </a:ext>
            </a:extLst>
          </p:cNvPr>
          <p:cNvSpPr>
            <a:spLocks noEditPoints="1"/>
          </p:cNvSpPr>
          <p:nvPr/>
        </p:nvSpPr>
        <p:spPr bwMode="auto">
          <a:xfrm>
            <a:off x="1238251" y="669925"/>
            <a:ext cx="4951413" cy="4519613"/>
          </a:xfrm>
          <a:custGeom>
            <a:avLst/>
            <a:gdLst>
              <a:gd name="T0" fmla="*/ 0 w 3119"/>
              <a:gd name="T1" fmla="*/ 2847 h 2847"/>
              <a:gd name="T2" fmla="*/ 3119 w 3119"/>
              <a:gd name="T3" fmla="*/ 2847 h 2847"/>
              <a:gd name="T4" fmla="*/ 0 w 3119"/>
              <a:gd name="T5" fmla="*/ 2374 h 2847"/>
              <a:gd name="T6" fmla="*/ 3119 w 3119"/>
              <a:gd name="T7" fmla="*/ 2374 h 2847"/>
              <a:gd name="T8" fmla="*/ 0 w 3119"/>
              <a:gd name="T9" fmla="*/ 1901 h 2847"/>
              <a:gd name="T10" fmla="*/ 3119 w 3119"/>
              <a:gd name="T11" fmla="*/ 1901 h 2847"/>
              <a:gd name="T12" fmla="*/ 0 w 3119"/>
              <a:gd name="T13" fmla="*/ 1428 h 2847"/>
              <a:gd name="T14" fmla="*/ 3119 w 3119"/>
              <a:gd name="T15" fmla="*/ 1428 h 2847"/>
              <a:gd name="T16" fmla="*/ 0 w 3119"/>
              <a:gd name="T17" fmla="*/ 955 h 2847"/>
              <a:gd name="T18" fmla="*/ 3119 w 3119"/>
              <a:gd name="T19" fmla="*/ 955 h 2847"/>
              <a:gd name="T20" fmla="*/ 0 w 3119"/>
              <a:gd name="T21" fmla="*/ 473 h 2847"/>
              <a:gd name="T22" fmla="*/ 3119 w 3119"/>
              <a:gd name="T23" fmla="*/ 473 h 2847"/>
              <a:gd name="T24" fmla="*/ 0 w 3119"/>
              <a:gd name="T25" fmla="*/ 0 h 2847"/>
              <a:gd name="T26" fmla="*/ 3119 w 3119"/>
              <a:gd name="T27" fmla="*/ 0 h 28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119" h="2847">
                <a:moveTo>
                  <a:pt x="0" y="2847"/>
                </a:moveTo>
                <a:lnTo>
                  <a:pt x="3119" y="2847"/>
                </a:lnTo>
                <a:moveTo>
                  <a:pt x="0" y="2374"/>
                </a:moveTo>
                <a:lnTo>
                  <a:pt x="3119" y="2374"/>
                </a:lnTo>
                <a:moveTo>
                  <a:pt x="0" y="1901"/>
                </a:moveTo>
                <a:lnTo>
                  <a:pt x="3119" y="1901"/>
                </a:lnTo>
                <a:moveTo>
                  <a:pt x="0" y="1428"/>
                </a:moveTo>
                <a:lnTo>
                  <a:pt x="3119" y="1428"/>
                </a:lnTo>
                <a:moveTo>
                  <a:pt x="0" y="955"/>
                </a:moveTo>
                <a:lnTo>
                  <a:pt x="3119" y="955"/>
                </a:lnTo>
                <a:moveTo>
                  <a:pt x="0" y="473"/>
                </a:moveTo>
                <a:lnTo>
                  <a:pt x="3119" y="473"/>
                </a:lnTo>
                <a:moveTo>
                  <a:pt x="0" y="0"/>
                </a:moveTo>
                <a:lnTo>
                  <a:pt x="3119" y="0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0" name="Freeform 263">
            <a:extLst>
              <a:ext uri="{FF2B5EF4-FFF2-40B4-BE49-F238E27FC236}">
                <a16:creationId xmlns:a16="http://schemas.microsoft.com/office/drawing/2014/main" id="{4230A8CC-2F22-4CD4-B2C2-FEFE648F4330}"/>
              </a:ext>
            </a:extLst>
          </p:cNvPr>
          <p:cNvSpPr>
            <a:spLocks noEditPoints="1"/>
          </p:cNvSpPr>
          <p:nvPr/>
        </p:nvSpPr>
        <p:spPr bwMode="auto">
          <a:xfrm>
            <a:off x="2473326" y="669925"/>
            <a:ext cx="3716338" cy="5284788"/>
          </a:xfrm>
          <a:custGeom>
            <a:avLst/>
            <a:gdLst>
              <a:gd name="T0" fmla="*/ 0 w 2341"/>
              <a:gd name="T1" fmla="*/ 0 h 3329"/>
              <a:gd name="T2" fmla="*/ 0 w 2341"/>
              <a:gd name="T3" fmla="*/ 3329 h 3329"/>
              <a:gd name="T4" fmla="*/ 777 w 2341"/>
              <a:gd name="T5" fmla="*/ 0 h 3329"/>
              <a:gd name="T6" fmla="*/ 777 w 2341"/>
              <a:gd name="T7" fmla="*/ 3329 h 3329"/>
              <a:gd name="T8" fmla="*/ 1555 w 2341"/>
              <a:gd name="T9" fmla="*/ 0 h 3329"/>
              <a:gd name="T10" fmla="*/ 1555 w 2341"/>
              <a:gd name="T11" fmla="*/ 3329 h 3329"/>
              <a:gd name="T12" fmla="*/ 2341 w 2341"/>
              <a:gd name="T13" fmla="*/ 0 h 3329"/>
              <a:gd name="T14" fmla="*/ 2341 w 2341"/>
              <a:gd name="T15" fmla="*/ 3329 h 3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341" h="3329">
                <a:moveTo>
                  <a:pt x="0" y="0"/>
                </a:moveTo>
                <a:lnTo>
                  <a:pt x="0" y="3329"/>
                </a:lnTo>
                <a:moveTo>
                  <a:pt x="777" y="0"/>
                </a:moveTo>
                <a:lnTo>
                  <a:pt x="777" y="3329"/>
                </a:lnTo>
                <a:moveTo>
                  <a:pt x="1555" y="0"/>
                </a:moveTo>
                <a:lnTo>
                  <a:pt x="1555" y="3329"/>
                </a:lnTo>
                <a:moveTo>
                  <a:pt x="2341" y="0"/>
                </a:moveTo>
                <a:lnTo>
                  <a:pt x="2341" y="3329"/>
                </a:lnTo>
              </a:path>
            </a:pathLst>
          </a:custGeom>
          <a:noFill/>
          <a:ln w="12700" cap="flat">
            <a:solidFill>
              <a:srgbClr val="D9D9D9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1" name="Line 264">
            <a:extLst>
              <a:ext uri="{FF2B5EF4-FFF2-40B4-BE49-F238E27FC236}">
                <a16:creationId xmlns:a16="http://schemas.microsoft.com/office/drawing/2014/main" id="{084BC545-0C38-44C7-B655-D5E341BCC0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238251" y="669925"/>
            <a:ext cx="0" cy="5284788"/>
          </a:xfrm>
          <a:prstGeom prst="line">
            <a:avLst/>
          </a:prstGeom>
          <a:noFill/>
          <a:ln w="12700" cap="flat">
            <a:solidFill>
              <a:srgbClr val="BFBFB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2" name="Freeform 266">
            <a:extLst>
              <a:ext uri="{FF2B5EF4-FFF2-40B4-BE49-F238E27FC236}">
                <a16:creationId xmlns:a16="http://schemas.microsoft.com/office/drawing/2014/main" id="{502F14C2-DC68-4BD8-8355-BFFC48DFDFDE}"/>
              </a:ext>
            </a:extLst>
          </p:cNvPr>
          <p:cNvSpPr>
            <a:spLocks/>
          </p:cNvSpPr>
          <p:nvPr/>
        </p:nvSpPr>
        <p:spPr bwMode="auto">
          <a:xfrm>
            <a:off x="1479551" y="2860675"/>
            <a:ext cx="4454525" cy="1628775"/>
          </a:xfrm>
          <a:custGeom>
            <a:avLst/>
            <a:gdLst>
              <a:gd name="T0" fmla="*/ 2806 w 2806"/>
              <a:gd name="T1" fmla="*/ 1026 h 1026"/>
              <a:gd name="T2" fmla="*/ 2654 w 2806"/>
              <a:gd name="T3" fmla="*/ 986 h 1026"/>
              <a:gd name="T4" fmla="*/ 2494 w 2806"/>
              <a:gd name="T5" fmla="*/ 946 h 1026"/>
              <a:gd name="T6" fmla="*/ 2341 w 2806"/>
              <a:gd name="T7" fmla="*/ 898 h 1026"/>
              <a:gd name="T8" fmla="*/ 2181 w 2806"/>
              <a:gd name="T9" fmla="*/ 858 h 1026"/>
              <a:gd name="T10" fmla="*/ 2029 w 2806"/>
              <a:gd name="T11" fmla="*/ 810 h 1026"/>
              <a:gd name="T12" fmla="*/ 1868 w 2806"/>
              <a:gd name="T13" fmla="*/ 762 h 1026"/>
              <a:gd name="T14" fmla="*/ 1716 w 2806"/>
              <a:gd name="T15" fmla="*/ 713 h 1026"/>
              <a:gd name="T16" fmla="*/ 1564 w 2806"/>
              <a:gd name="T17" fmla="*/ 657 h 1026"/>
              <a:gd name="T18" fmla="*/ 1403 w 2806"/>
              <a:gd name="T19" fmla="*/ 601 h 1026"/>
              <a:gd name="T20" fmla="*/ 1251 w 2806"/>
              <a:gd name="T21" fmla="*/ 545 h 1026"/>
              <a:gd name="T22" fmla="*/ 1091 w 2806"/>
              <a:gd name="T23" fmla="*/ 489 h 1026"/>
              <a:gd name="T24" fmla="*/ 938 w 2806"/>
              <a:gd name="T25" fmla="*/ 425 h 1026"/>
              <a:gd name="T26" fmla="*/ 778 w 2806"/>
              <a:gd name="T27" fmla="*/ 369 h 1026"/>
              <a:gd name="T28" fmla="*/ 626 w 2806"/>
              <a:gd name="T29" fmla="*/ 296 h 1026"/>
              <a:gd name="T30" fmla="*/ 465 w 2806"/>
              <a:gd name="T31" fmla="*/ 224 h 1026"/>
              <a:gd name="T32" fmla="*/ 313 w 2806"/>
              <a:gd name="T33" fmla="*/ 152 h 1026"/>
              <a:gd name="T34" fmla="*/ 153 w 2806"/>
              <a:gd name="T35" fmla="*/ 80 h 1026"/>
              <a:gd name="T36" fmla="*/ 0 w 2806"/>
              <a:gd name="T37" fmla="*/ 0 h 10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026">
                <a:moveTo>
                  <a:pt x="2806" y="1026"/>
                </a:moveTo>
                <a:lnTo>
                  <a:pt x="2654" y="986"/>
                </a:lnTo>
                <a:lnTo>
                  <a:pt x="2494" y="946"/>
                </a:lnTo>
                <a:lnTo>
                  <a:pt x="2341" y="898"/>
                </a:lnTo>
                <a:lnTo>
                  <a:pt x="2181" y="858"/>
                </a:lnTo>
                <a:lnTo>
                  <a:pt x="2029" y="810"/>
                </a:lnTo>
                <a:lnTo>
                  <a:pt x="1868" y="762"/>
                </a:lnTo>
                <a:lnTo>
                  <a:pt x="1716" y="713"/>
                </a:lnTo>
                <a:lnTo>
                  <a:pt x="1564" y="657"/>
                </a:lnTo>
                <a:lnTo>
                  <a:pt x="1403" y="601"/>
                </a:lnTo>
                <a:lnTo>
                  <a:pt x="1251" y="545"/>
                </a:lnTo>
                <a:lnTo>
                  <a:pt x="1091" y="489"/>
                </a:lnTo>
                <a:lnTo>
                  <a:pt x="938" y="425"/>
                </a:lnTo>
                <a:lnTo>
                  <a:pt x="778" y="369"/>
                </a:lnTo>
                <a:lnTo>
                  <a:pt x="626" y="296"/>
                </a:lnTo>
                <a:lnTo>
                  <a:pt x="465" y="224"/>
                </a:lnTo>
                <a:lnTo>
                  <a:pt x="313" y="152"/>
                </a:lnTo>
                <a:lnTo>
                  <a:pt x="153" y="80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203864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3" name="Freeform 267">
            <a:extLst>
              <a:ext uri="{FF2B5EF4-FFF2-40B4-BE49-F238E27FC236}">
                <a16:creationId xmlns:a16="http://schemas.microsoft.com/office/drawing/2014/main" id="{4273BF69-3ABB-4926-B1ED-F72F9823D602}"/>
              </a:ext>
            </a:extLst>
          </p:cNvPr>
          <p:cNvSpPr>
            <a:spLocks/>
          </p:cNvSpPr>
          <p:nvPr/>
        </p:nvSpPr>
        <p:spPr bwMode="auto">
          <a:xfrm>
            <a:off x="1479551" y="3624263"/>
            <a:ext cx="4454525" cy="1400175"/>
          </a:xfrm>
          <a:custGeom>
            <a:avLst/>
            <a:gdLst>
              <a:gd name="T0" fmla="*/ 2806 w 2806"/>
              <a:gd name="T1" fmla="*/ 882 h 882"/>
              <a:gd name="T2" fmla="*/ 2654 w 2806"/>
              <a:gd name="T3" fmla="*/ 842 h 882"/>
              <a:gd name="T4" fmla="*/ 2494 w 2806"/>
              <a:gd name="T5" fmla="*/ 810 h 882"/>
              <a:gd name="T6" fmla="*/ 2341 w 2806"/>
              <a:gd name="T7" fmla="*/ 770 h 882"/>
              <a:gd name="T8" fmla="*/ 2181 w 2806"/>
              <a:gd name="T9" fmla="*/ 738 h 882"/>
              <a:gd name="T10" fmla="*/ 2029 w 2806"/>
              <a:gd name="T11" fmla="*/ 698 h 882"/>
              <a:gd name="T12" fmla="*/ 1868 w 2806"/>
              <a:gd name="T13" fmla="*/ 650 h 882"/>
              <a:gd name="T14" fmla="*/ 1716 w 2806"/>
              <a:gd name="T15" fmla="*/ 609 h 882"/>
              <a:gd name="T16" fmla="*/ 1564 w 2806"/>
              <a:gd name="T17" fmla="*/ 569 h 882"/>
              <a:gd name="T18" fmla="*/ 1403 w 2806"/>
              <a:gd name="T19" fmla="*/ 521 h 882"/>
              <a:gd name="T20" fmla="*/ 1251 w 2806"/>
              <a:gd name="T21" fmla="*/ 473 h 882"/>
              <a:gd name="T22" fmla="*/ 1091 w 2806"/>
              <a:gd name="T23" fmla="*/ 417 h 882"/>
              <a:gd name="T24" fmla="*/ 938 w 2806"/>
              <a:gd name="T25" fmla="*/ 369 h 882"/>
              <a:gd name="T26" fmla="*/ 778 w 2806"/>
              <a:gd name="T27" fmla="*/ 313 h 882"/>
              <a:gd name="T28" fmla="*/ 626 w 2806"/>
              <a:gd name="T29" fmla="*/ 257 h 882"/>
              <a:gd name="T30" fmla="*/ 465 w 2806"/>
              <a:gd name="T31" fmla="*/ 192 h 882"/>
              <a:gd name="T32" fmla="*/ 313 w 2806"/>
              <a:gd name="T33" fmla="*/ 136 h 882"/>
              <a:gd name="T34" fmla="*/ 153 w 2806"/>
              <a:gd name="T35" fmla="*/ 64 h 882"/>
              <a:gd name="T36" fmla="*/ 0 w 2806"/>
              <a:gd name="T37" fmla="*/ 0 h 8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882">
                <a:moveTo>
                  <a:pt x="2806" y="882"/>
                </a:moveTo>
                <a:lnTo>
                  <a:pt x="2654" y="842"/>
                </a:lnTo>
                <a:lnTo>
                  <a:pt x="2494" y="810"/>
                </a:lnTo>
                <a:lnTo>
                  <a:pt x="2341" y="770"/>
                </a:lnTo>
                <a:lnTo>
                  <a:pt x="2181" y="738"/>
                </a:lnTo>
                <a:lnTo>
                  <a:pt x="2029" y="698"/>
                </a:lnTo>
                <a:lnTo>
                  <a:pt x="1868" y="650"/>
                </a:lnTo>
                <a:lnTo>
                  <a:pt x="1716" y="609"/>
                </a:lnTo>
                <a:lnTo>
                  <a:pt x="1564" y="569"/>
                </a:lnTo>
                <a:lnTo>
                  <a:pt x="1403" y="521"/>
                </a:lnTo>
                <a:lnTo>
                  <a:pt x="1251" y="473"/>
                </a:lnTo>
                <a:lnTo>
                  <a:pt x="1091" y="417"/>
                </a:lnTo>
                <a:lnTo>
                  <a:pt x="938" y="369"/>
                </a:lnTo>
                <a:lnTo>
                  <a:pt x="778" y="313"/>
                </a:lnTo>
                <a:lnTo>
                  <a:pt x="626" y="257"/>
                </a:lnTo>
                <a:lnTo>
                  <a:pt x="465" y="192"/>
                </a:lnTo>
                <a:lnTo>
                  <a:pt x="313" y="136"/>
                </a:lnTo>
                <a:lnTo>
                  <a:pt x="153" y="64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C55A1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4" name="Freeform 268">
            <a:extLst>
              <a:ext uri="{FF2B5EF4-FFF2-40B4-BE49-F238E27FC236}">
                <a16:creationId xmlns:a16="http://schemas.microsoft.com/office/drawing/2014/main" id="{EC17ACCC-B0B4-4E16-86CA-E4AD4280F02E}"/>
              </a:ext>
            </a:extLst>
          </p:cNvPr>
          <p:cNvSpPr>
            <a:spLocks/>
          </p:cNvSpPr>
          <p:nvPr/>
        </p:nvSpPr>
        <p:spPr bwMode="auto">
          <a:xfrm>
            <a:off x="1479551" y="4387850"/>
            <a:ext cx="4454525" cy="1158875"/>
          </a:xfrm>
          <a:custGeom>
            <a:avLst/>
            <a:gdLst>
              <a:gd name="T0" fmla="*/ 2806 w 2806"/>
              <a:gd name="T1" fmla="*/ 730 h 730"/>
              <a:gd name="T2" fmla="*/ 2654 w 2806"/>
              <a:gd name="T3" fmla="*/ 706 h 730"/>
              <a:gd name="T4" fmla="*/ 2494 w 2806"/>
              <a:gd name="T5" fmla="*/ 674 h 730"/>
              <a:gd name="T6" fmla="*/ 2341 w 2806"/>
              <a:gd name="T7" fmla="*/ 642 h 730"/>
              <a:gd name="T8" fmla="*/ 2181 w 2806"/>
              <a:gd name="T9" fmla="*/ 610 h 730"/>
              <a:gd name="T10" fmla="*/ 2029 w 2806"/>
              <a:gd name="T11" fmla="*/ 578 h 730"/>
              <a:gd name="T12" fmla="*/ 1868 w 2806"/>
              <a:gd name="T13" fmla="*/ 545 h 730"/>
              <a:gd name="T14" fmla="*/ 1716 w 2806"/>
              <a:gd name="T15" fmla="*/ 505 h 730"/>
              <a:gd name="T16" fmla="*/ 1564 w 2806"/>
              <a:gd name="T17" fmla="*/ 473 h 730"/>
              <a:gd name="T18" fmla="*/ 1403 w 2806"/>
              <a:gd name="T19" fmla="*/ 433 h 730"/>
              <a:gd name="T20" fmla="*/ 1251 w 2806"/>
              <a:gd name="T21" fmla="*/ 393 h 730"/>
              <a:gd name="T22" fmla="*/ 1091 w 2806"/>
              <a:gd name="T23" fmla="*/ 353 h 730"/>
              <a:gd name="T24" fmla="*/ 938 w 2806"/>
              <a:gd name="T25" fmla="*/ 305 h 730"/>
              <a:gd name="T26" fmla="*/ 778 w 2806"/>
              <a:gd name="T27" fmla="*/ 265 h 730"/>
              <a:gd name="T28" fmla="*/ 626 w 2806"/>
              <a:gd name="T29" fmla="*/ 217 h 730"/>
              <a:gd name="T30" fmla="*/ 465 w 2806"/>
              <a:gd name="T31" fmla="*/ 161 h 730"/>
              <a:gd name="T32" fmla="*/ 313 w 2806"/>
              <a:gd name="T33" fmla="*/ 112 h 730"/>
              <a:gd name="T34" fmla="*/ 153 w 2806"/>
              <a:gd name="T35" fmla="*/ 56 h 730"/>
              <a:gd name="T36" fmla="*/ 0 w 2806"/>
              <a:gd name="T37" fmla="*/ 0 h 7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730">
                <a:moveTo>
                  <a:pt x="2806" y="730"/>
                </a:moveTo>
                <a:lnTo>
                  <a:pt x="2654" y="706"/>
                </a:lnTo>
                <a:lnTo>
                  <a:pt x="2494" y="674"/>
                </a:lnTo>
                <a:lnTo>
                  <a:pt x="2341" y="642"/>
                </a:lnTo>
                <a:lnTo>
                  <a:pt x="2181" y="610"/>
                </a:lnTo>
                <a:lnTo>
                  <a:pt x="2029" y="578"/>
                </a:lnTo>
                <a:lnTo>
                  <a:pt x="1868" y="545"/>
                </a:lnTo>
                <a:lnTo>
                  <a:pt x="1716" y="505"/>
                </a:lnTo>
                <a:lnTo>
                  <a:pt x="1564" y="473"/>
                </a:lnTo>
                <a:lnTo>
                  <a:pt x="1403" y="433"/>
                </a:lnTo>
                <a:lnTo>
                  <a:pt x="1251" y="393"/>
                </a:lnTo>
                <a:lnTo>
                  <a:pt x="1091" y="353"/>
                </a:lnTo>
                <a:lnTo>
                  <a:pt x="938" y="305"/>
                </a:lnTo>
                <a:lnTo>
                  <a:pt x="778" y="265"/>
                </a:lnTo>
                <a:lnTo>
                  <a:pt x="626" y="217"/>
                </a:lnTo>
                <a:lnTo>
                  <a:pt x="465" y="161"/>
                </a:lnTo>
                <a:lnTo>
                  <a:pt x="313" y="112"/>
                </a:lnTo>
                <a:lnTo>
                  <a:pt x="153" y="56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00B05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5" name="Freeform 269">
            <a:extLst>
              <a:ext uri="{FF2B5EF4-FFF2-40B4-BE49-F238E27FC236}">
                <a16:creationId xmlns:a16="http://schemas.microsoft.com/office/drawing/2014/main" id="{C0B8CCF2-80D9-4D38-9D38-CD7F3F05BC8F}"/>
              </a:ext>
            </a:extLst>
          </p:cNvPr>
          <p:cNvSpPr>
            <a:spLocks/>
          </p:cNvSpPr>
          <p:nvPr/>
        </p:nvSpPr>
        <p:spPr bwMode="auto">
          <a:xfrm>
            <a:off x="1479551" y="1691673"/>
            <a:ext cx="4454525" cy="2101850"/>
          </a:xfrm>
          <a:custGeom>
            <a:avLst/>
            <a:gdLst>
              <a:gd name="T0" fmla="*/ 2806 w 2806"/>
              <a:gd name="T1" fmla="*/ 1324 h 1324"/>
              <a:gd name="T2" fmla="*/ 2654 w 2806"/>
              <a:gd name="T3" fmla="*/ 1267 h 1324"/>
              <a:gd name="T4" fmla="*/ 2494 w 2806"/>
              <a:gd name="T5" fmla="*/ 1211 h 1324"/>
              <a:gd name="T6" fmla="*/ 2341 w 2806"/>
              <a:gd name="T7" fmla="*/ 1163 h 1324"/>
              <a:gd name="T8" fmla="*/ 2181 w 2806"/>
              <a:gd name="T9" fmla="*/ 1099 h 1324"/>
              <a:gd name="T10" fmla="*/ 2029 w 2806"/>
              <a:gd name="T11" fmla="*/ 1043 h 1324"/>
              <a:gd name="T12" fmla="*/ 1868 w 2806"/>
              <a:gd name="T13" fmla="*/ 979 h 1324"/>
              <a:gd name="T14" fmla="*/ 1716 w 2806"/>
              <a:gd name="T15" fmla="*/ 915 h 1324"/>
              <a:gd name="T16" fmla="*/ 1564 w 2806"/>
              <a:gd name="T17" fmla="*/ 850 h 1324"/>
              <a:gd name="T18" fmla="*/ 1403 w 2806"/>
              <a:gd name="T19" fmla="*/ 778 h 1324"/>
              <a:gd name="T20" fmla="*/ 1251 w 2806"/>
              <a:gd name="T21" fmla="*/ 706 h 1324"/>
              <a:gd name="T22" fmla="*/ 1091 w 2806"/>
              <a:gd name="T23" fmla="*/ 634 h 1324"/>
              <a:gd name="T24" fmla="*/ 938 w 2806"/>
              <a:gd name="T25" fmla="*/ 554 h 1324"/>
              <a:gd name="T26" fmla="*/ 778 w 2806"/>
              <a:gd name="T27" fmla="*/ 474 h 1324"/>
              <a:gd name="T28" fmla="*/ 626 w 2806"/>
              <a:gd name="T29" fmla="*/ 385 h 1324"/>
              <a:gd name="T30" fmla="*/ 465 w 2806"/>
              <a:gd name="T31" fmla="*/ 297 h 1324"/>
              <a:gd name="T32" fmla="*/ 313 w 2806"/>
              <a:gd name="T33" fmla="*/ 201 h 1324"/>
              <a:gd name="T34" fmla="*/ 153 w 2806"/>
              <a:gd name="T35" fmla="*/ 105 h 1324"/>
              <a:gd name="T36" fmla="*/ 0 w 2806"/>
              <a:gd name="T37" fmla="*/ 0 h 13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806" h="1324">
                <a:moveTo>
                  <a:pt x="2806" y="1324"/>
                </a:moveTo>
                <a:lnTo>
                  <a:pt x="2654" y="1267"/>
                </a:lnTo>
                <a:lnTo>
                  <a:pt x="2494" y="1211"/>
                </a:lnTo>
                <a:lnTo>
                  <a:pt x="2341" y="1163"/>
                </a:lnTo>
                <a:lnTo>
                  <a:pt x="2181" y="1099"/>
                </a:lnTo>
                <a:lnTo>
                  <a:pt x="2029" y="1043"/>
                </a:lnTo>
                <a:lnTo>
                  <a:pt x="1868" y="979"/>
                </a:lnTo>
                <a:lnTo>
                  <a:pt x="1716" y="915"/>
                </a:lnTo>
                <a:lnTo>
                  <a:pt x="1564" y="850"/>
                </a:lnTo>
                <a:lnTo>
                  <a:pt x="1403" y="778"/>
                </a:lnTo>
                <a:lnTo>
                  <a:pt x="1251" y="706"/>
                </a:lnTo>
                <a:lnTo>
                  <a:pt x="1091" y="634"/>
                </a:lnTo>
                <a:lnTo>
                  <a:pt x="938" y="554"/>
                </a:lnTo>
                <a:lnTo>
                  <a:pt x="778" y="474"/>
                </a:lnTo>
                <a:lnTo>
                  <a:pt x="626" y="385"/>
                </a:lnTo>
                <a:lnTo>
                  <a:pt x="465" y="297"/>
                </a:lnTo>
                <a:lnTo>
                  <a:pt x="313" y="201"/>
                </a:lnTo>
                <a:lnTo>
                  <a:pt x="153" y="105"/>
                </a:lnTo>
                <a:lnTo>
                  <a:pt x="0" y="0"/>
                </a:lnTo>
              </a:path>
            </a:pathLst>
          </a:custGeom>
          <a:noFill/>
          <a:ln w="31750" cap="rnd">
            <a:solidFill>
              <a:srgbClr val="FF66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26" name="Rectangle 271">
            <a:extLst>
              <a:ext uri="{FF2B5EF4-FFF2-40B4-BE49-F238E27FC236}">
                <a16:creationId xmlns:a16="http://schemas.microsoft.com/office/drawing/2014/main" id="{01228FF3-7D63-48EF-83E1-C1BFC9965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0880" y="613495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040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7" name="Rectangle 275">
            <a:extLst>
              <a:ext uri="{FF2B5EF4-FFF2-40B4-BE49-F238E27FC236}">
                <a16:creationId xmlns:a16="http://schemas.microsoft.com/office/drawing/2014/main" id="{6B47F054-8F64-4100-89DD-A68DB705D5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9306" y="6130145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080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8" name="Rectangle 277">
            <a:extLst>
              <a:ext uri="{FF2B5EF4-FFF2-40B4-BE49-F238E27FC236}">
                <a16:creationId xmlns:a16="http://schemas.microsoft.com/office/drawing/2014/main" id="{4C2266D0-D2F2-425B-ADBD-F4A8F08D40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48500" y="6139201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278">
            <a:extLst>
              <a:ext uri="{FF2B5EF4-FFF2-40B4-BE49-F238E27FC236}">
                <a16:creationId xmlns:a16="http://schemas.microsoft.com/office/drawing/2014/main" id="{E6C8DBB2-67A6-4C24-961C-D86C950935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967" y="5090592"/>
            <a:ext cx="40915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40000c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0" name="Rectangle 279">
            <a:extLst>
              <a:ext uri="{FF2B5EF4-FFF2-40B4-BE49-F238E27FC236}">
                <a16:creationId xmlns:a16="http://schemas.microsoft.com/office/drawing/2014/main" id="{F817D7F8-2572-4516-91DD-635C8DE4D9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837" y="4333455"/>
            <a:ext cx="398463" cy="187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45000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1" name="Rectangle 280">
            <a:extLst>
              <a:ext uri="{FF2B5EF4-FFF2-40B4-BE49-F238E27FC236}">
                <a16:creationId xmlns:a16="http://schemas.microsoft.com/office/drawing/2014/main" id="{DE7BCDE1-E5B4-494C-AD4C-DF8D11B75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5670" y="3579019"/>
            <a:ext cx="39828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2" name="Rectangle 281">
            <a:extLst>
              <a:ext uri="{FF2B5EF4-FFF2-40B4-BE49-F238E27FC236}">
                <a16:creationId xmlns:a16="http://schemas.microsoft.com/office/drawing/2014/main" id="{28E80916-3F60-454B-B52D-760FEB4992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559" y="2827078"/>
            <a:ext cx="39856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55000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3" name="Rectangle 282">
            <a:extLst>
              <a:ext uri="{FF2B5EF4-FFF2-40B4-BE49-F238E27FC236}">
                <a16:creationId xmlns:a16="http://schemas.microsoft.com/office/drawing/2014/main" id="{CFE41688-C702-4114-8D0B-A469180D8B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630" y="2092039"/>
            <a:ext cx="395495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/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sSup>
                        <m:sSup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4" name="Szövegdoboz 33">
                <a:extLst>
                  <a:ext uri="{FF2B5EF4-FFF2-40B4-BE49-F238E27FC236}">
                    <a16:creationId xmlns:a16="http://schemas.microsoft.com/office/drawing/2014/main" id="{AA7A0414-39B7-4DCA-8D95-2EAB889E4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1335" y="6362076"/>
                <a:ext cx="623569" cy="276999"/>
              </a:xfrm>
              <a:prstGeom prst="rect">
                <a:avLst/>
              </a:prstGeom>
              <a:blipFill>
                <a:blip r:embed="rId7"/>
                <a:stretch>
                  <a:fillRect l="-7843" t="-4444" r="-4902" b="-3555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/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𝑃𝑎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35" name="Szövegdoboz 34">
                <a:extLst>
                  <a:ext uri="{FF2B5EF4-FFF2-40B4-BE49-F238E27FC236}">
                    <a16:creationId xmlns:a16="http://schemas.microsoft.com/office/drawing/2014/main" id="{434B41BA-697D-4666-94F6-C54C1A6C1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590" y="780799"/>
                <a:ext cx="574324" cy="276999"/>
              </a:xfrm>
              <a:prstGeom prst="rect">
                <a:avLst/>
              </a:prstGeom>
              <a:blipFill>
                <a:blip r:embed="rId8"/>
                <a:stretch>
                  <a:fillRect l="-9574" t="-2174" r="-9574" b="-3260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Szövegdoboz 35">
            <a:extLst>
              <a:ext uri="{FF2B5EF4-FFF2-40B4-BE49-F238E27FC236}">
                <a16:creationId xmlns:a16="http://schemas.microsoft.com/office/drawing/2014/main" id="{5DD1ABB0-B168-4BAE-9028-4488FDE66F7D}"/>
              </a:ext>
            </a:extLst>
          </p:cNvPr>
          <p:cNvSpPr txBox="1"/>
          <p:nvPr/>
        </p:nvSpPr>
        <p:spPr>
          <a:xfrm>
            <a:off x="1604026" y="402348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37" name="Szövegdoboz 36">
            <a:extLst>
              <a:ext uri="{FF2B5EF4-FFF2-40B4-BE49-F238E27FC236}">
                <a16:creationId xmlns:a16="http://schemas.microsoft.com/office/drawing/2014/main" id="{5F0DA70F-F2A4-4DE5-BAE8-3234DD8665FE}"/>
              </a:ext>
            </a:extLst>
          </p:cNvPr>
          <p:cNvSpPr txBox="1"/>
          <p:nvPr/>
        </p:nvSpPr>
        <p:spPr>
          <a:xfrm>
            <a:off x="1565188" y="3219748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38" name="Szövegdoboz 37">
            <a:extLst>
              <a:ext uri="{FF2B5EF4-FFF2-40B4-BE49-F238E27FC236}">
                <a16:creationId xmlns:a16="http://schemas.microsoft.com/office/drawing/2014/main" id="{7411F033-FEF8-48A1-B7DD-F29DCC916E42}"/>
              </a:ext>
            </a:extLst>
          </p:cNvPr>
          <p:cNvSpPr txBox="1"/>
          <p:nvPr/>
        </p:nvSpPr>
        <p:spPr>
          <a:xfrm>
            <a:off x="1552697" y="2470412"/>
            <a:ext cx="495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39" name="Szövegdoboz 38">
            <a:extLst>
              <a:ext uri="{FF2B5EF4-FFF2-40B4-BE49-F238E27FC236}">
                <a16:creationId xmlns:a16="http://schemas.microsoft.com/office/drawing/2014/main" id="{5CDB73C1-2A0C-40FB-BA4B-716F57217596}"/>
              </a:ext>
            </a:extLst>
          </p:cNvPr>
          <p:cNvSpPr txBox="1"/>
          <p:nvPr/>
        </p:nvSpPr>
        <p:spPr>
          <a:xfrm>
            <a:off x="3621342" y="837364"/>
            <a:ext cx="2443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 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  <p:sp>
        <p:nvSpPr>
          <p:cNvPr id="40" name="Szövegdoboz 39">
            <a:extLst>
              <a:ext uri="{FF2B5EF4-FFF2-40B4-BE49-F238E27FC236}">
                <a16:creationId xmlns:a16="http://schemas.microsoft.com/office/drawing/2014/main" id="{A767BEC0-5B33-4900-8B5F-542B65BC0CD5}"/>
              </a:ext>
            </a:extLst>
          </p:cNvPr>
          <p:cNvSpPr txBox="1"/>
          <p:nvPr/>
        </p:nvSpPr>
        <p:spPr>
          <a:xfrm>
            <a:off x="1536118" y="1378627"/>
            <a:ext cx="519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hu-H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grpSp>
        <p:nvGrpSpPr>
          <p:cNvPr id="41" name="Csoportba foglalás 40">
            <a:extLst>
              <a:ext uri="{FF2B5EF4-FFF2-40B4-BE49-F238E27FC236}">
                <a16:creationId xmlns:a16="http://schemas.microsoft.com/office/drawing/2014/main" id="{ED4B4C6C-917B-47B2-9A80-A14F4FF39EF8}"/>
              </a:ext>
            </a:extLst>
          </p:cNvPr>
          <p:cNvGrpSpPr/>
          <p:nvPr/>
        </p:nvGrpSpPr>
        <p:grpSpPr>
          <a:xfrm>
            <a:off x="2282029" y="2768354"/>
            <a:ext cx="444352" cy="613030"/>
            <a:chOff x="2282029" y="2774704"/>
            <a:chExt cx="444352" cy="613030"/>
          </a:xfrm>
        </p:grpSpPr>
        <p:sp>
          <p:nvSpPr>
            <p:cNvPr id="42" name="Szövegdoboz 41">
              <a:extLst>
                <a:ext uri="{FF2B5EF4-FFF2-40B4-BE49-F238E27FC236}">
                  <a16:creationId xmlns:a16="http://schemas.microsoft.com/office/drawing/2014/main" id="{E54484FA-314C-4CB9-8B67-E2CBA3706C24}"/>
                </a:ext>
              </a:extLst>
            </p:cNvPr>
            <p:cNvSpPr txBox="1"/>
            <p:nvPr/>
          </p:nvSpPr>
          <p:spPr>
            <a:xfrm>
              <a:off x="2282029" y="2774704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43" name="Ellipszis 42">
              <a:extLst>
                <a:ext uri="{FF2B5EF4-FFF2-40B4-BE49-F238E27FC236}">
                  <a16:creationId xmlns:a16="http://schemas.microsoft.com/office/drawing/2014/main" id="{2A5117A3-EBD8-4F0F-8570-4E2E0F54A120}"/>
                </a:ext>
              </a:extLst>
            </p:cNvPr>
            <p:cNvSpPr/>
            <p:nvPr/>
          </p:nvSpPr>
          <p:spPr>
            <a:xfrm>
              <a:off x="2430359" y="3290753"/>
              <a:ext cx="96981" cy="96981"/>
            </a:xfrm>
            <a:prstGeom prst="ellipse">
              <a:avLst/>
            </a:prstGeom>
            <a:solidFill>
              <a:schemeClr val="accent5">
                <a:lumMod val="50000"/>
              </a:schemeClr>
            </a:solidFill>
            <a:ln>
              <a:solidFill>
                <a:schemeClr val="accent5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4" name="Csoportba foglalás 43">
            <a:extLst>
              <a:ext uri="{FF2B5EF4-FFF2-40B4-BE49-F238E27FC236}">
                <a16:creationId xmlns:a16="http://schemas.microsoft.com/office/drawing/2014/main" id="{7FE2AF7B-E4C6-467D-A1F0-D43C879B923A}"/>
              </a:ext>
            </a:extLst>
          </p:cNvPr>
          <p:cNvGrpSpPr/>
          <p:nvPr/>
        </p:nvGrpSpPr>
        <p:grpSpPr>
          <a:xfrm>
            <a:off x="2068870" y="4684880"/>
            <a:ext cx="469447" cy="523220"/>
            <a:chOff x="2068870" y="4684880"/>
            <a:chExt cx="469447" cy="523220"/>
          </a:xfrm>
        </p:grpSpPr>
        <p:sp>
          <p:nvSpPr>
            <p:cNvPr id="45" name="Szövegdoboz 44">
              <a:extLst>
                <a:ext uri="{FF2B5EF4-FFF2-40B4-BE49-F238E27FC236}">
                  <a16:creationId xmlns:a16="http://schemas.microsoft.com/office/drawing/2014/main" id="{ABFDD73D-3F9F-4E3C-B65F-AAEA14ACB2ED}"/>
                </a:ext>
              </a:extLst>
            </p:cNvPr>
            <p:cNvSpPr txBox="1"/>
            <p:nvPr/>
          </p:nvSpPr>
          <p:spPr>
            <a:xfrm>
              <a:off x="2068870" y="4684880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46" name="Ellipszis 45">
              <a:extLst>
                <a:ext uri="{FF2B5EF4-FFF2-40B4-BE49-F238E27FC236}">
                  <a16:creationId xmlns:a16="http://schemas.microsoft.com/office/drawing/2014/main" id="{80607D24-52ED-4F92-85EF-ED35811E457E}"/>
                </a:ext>
              </a:extLst>
            </p:cNvPr>
            <p:cNvSpPr/>
            <p:nvPr/>
          </p:nvSpPr>
          <p:spPr>
            <a:xfrm>
              <a:off x="2441336" y="4695675"/>
              <a:ext cx="96981" cy="96981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47" name="Csoportba foglalás 46">
            <a:extLst>
              <a:ext uri="{FF2B5EF4-FFF2-40B4-BE49-F238E27FC236}">
                <a16:creationId xmlns:a16="http://schemas.microsoft.com/office/drawing/2014/main" id="{307A176A-63E1-496C-818B-36FBF7DF702F}"/>
              </a:ext>
            </a:extLst>
          </p:cNvPr>
          <p:cNvGrpSpPr/>
          <p:nvPr/>
        </p:nvGrpSpPr>
        <p:grpSpPr>
          <a:xfrm>
            <a:off x="4513847" y="2777061"/>
            <a:ext cx="444352" cy="601413"/>
            <a:chOff x="4507497" y="2789761"/>
            <a:chExt cx="444352" cy="601413"/>
          </a:xfrm>
        </p:grpSpPr>
        <p:sp>
          <p:nvSpPr>
            <p:cNvPr id="48" name="Szövegdoboz 47">
              <a:extLst>
                <a:ext uri="{FF2B5EF4-FFF2-40B4-BE49-F238E27FC236}">
                  <a16:creationId xmlns:a16="http://schemas.microsoft.com/office/drawing/2014/main" id="{95FE08D4-6870-40C8-809E-A11A5D041162}"/>
                </a:ext>
              </a:extLst>
            </p:cNvPr>
            <p:cNvSpPr txBox="1"/>
            <p:nvPr/>
          </p:nvSpPr>
          <p:spPr>
            <a:xfrm>
              <a:off x="4507497" y="2789761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49" name="Ellipszis 48">
              <a:extLst>
                <a:ext uri="{FF2B5EF4-FFF2-40B4-BE49-F238E27FC236}">
                  <a16:creationId xmlns:a16="http://schemas.microsoft.com/office/drawing/2014/main" id="{C6F26AC9-56FC-4486-8942-FAF55173948C}"/>
                </a:ext>
              </a:extLst>
            </p:cNvPr>
            <p:cNvSpPr/>
            <p:nvPr/>
          </p:nvSpPr>
          <p:spPr>
            <a:xfrm>
              <a:off x="4625736" y="3294193"/>
              <a:ext cx="96981" cy="96981"/>
            </a:xfrm>
            <a:prstGeom prst="ellipse">
              <a:avLst/>
            </a:prstGeom>
            <a:solidFill>
              <a:srgbClr val="FF6600"/>
            </a:solidFill>
            <a:ln>
              <a:solidFill>
                <a:srgbClr val="FF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grpSp>
        <p:nvGrpSpPr>
          <p:cNvPr id="50" name="Csoportba foglalás 49">
            <a:extLst>
              <a:ext uri="{FF2B5EF4-FFF2-40B4-BE49-F238E27FC236}">
                <a16:creationId xmlns:a16="http://schemas.microsoft.com/office/drawing/2014/main" id="{C901C7A1-5455-4F91-9BA1-00FE252C9342}"/>
              </a:ext>
            </a:extLst>
          </p:cNvPr>
          <p:cNvGrpSpPr/>
          <p:nvPr/>
        </p:nvGrpSpPr>
        <p:grpSpPr>
          <a:xfrm>
            <a:off x="4634701" y="4677746"/>
            <a:ext cx="509448" cy="590555"/>
            <a:chOff x="4634701" y="4677746"/>
            <a:chExt cx="509448" cy="590555"/>
          </a:xfrm>
        </p:grpSpPr>
        <p:sp>
          <p:nvSpPr>
            <p:cNvPr id="51" name="Szövegdoboz 50">
              <a:extLst>
                <a:ext uri="{FF2B5EF4-FFF2-40B4-BE49-F238E27FC236}">
                  <a16:creationId xmlns:a16="http://schemas.microsoft.com/office/drawing/2014/main" id="{B14935EA-AE8C-4E14-80AA-BD8E351DC63D}"/>
                </a:ext>
              </a:extLst>
            </p:cNvPr>
            <p:cNvSpPr txBox="1"/>
            <p:nvPr/>
          </p:nvSpPr>
          <p:spPr>
            <a:xfrm>
              <a:off x="4720635" y="4745081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52" name="Ellipszis 51">
              <a:extLst>
                <a:ext uri="{FF2B5EF4-FFF2-40B4-BE49-F238E27FC236}">
                  <a16:creationId xmlns:a16="http://schemas.microsoft.com/office/drawing/2014/main" id="{225627FC-E04F-4152-8454-C35F35D80205}"/>
                </a:ext>
              </a:extLst>
            </p:cNvPr>
            <p:cNvSpPr/>
            <p:nvPr/>
          </p:nvSpPr>
          <p:spPr>
            <a:xfrm>
              <a:off x="4634701" y="4677746"/>
              <a:ext cx="96981" cy="96981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53" name="Rectangle 277">
            <a:extLst>
              <a:ext uri="{FF2B5EF4-FFF2-40B4-BE49-F238E27FC236}">
                <a16:creationId xmlns:a16="http://schemas.microsoft.com/office/drawing/2014/main" id="{24EDAD63-5CAF-4E64-BF06-24B8BCB95A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0192" y="6126709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120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82">
            <a:extLst>
              <a:ext uri="{FF2B5EF4-FFF2-40B4-BE49-F238E27FC236}">
                <a16:creationId xmlns:a16="http://schemas.microsoft.com/office/drawing/2014/main" id="{B7A97EB0-8A17-4C1E-92D0-FF26BD51A2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0114" y="1330039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65000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5" name="Rectangle 282">
            <a:extLst>
              <a:ext uri="{FF2B5EF4-FFF2-40B4-BE49-F238E27FC236}">
                <a16:creationId xmlns:a16="http://schemas.microsoft.com/office/drawing/2014/main" id="{252C50EB-A2F7-4694-8BAD-F1C4263B10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345" y="576992"/>
            <a:ext cx="39273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7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Rectangle 282">
            <a:extLst>
              <a:ext uri="{FF2B5EF4-FFF2-40B4-BE49-F238E27FC236}">
                <a16:creationId xmlns:a16="http://schemas.microsoft.com/office/drawing/2014/main" id="{BE7A2C3D-4265-4018-8C48-2E8270012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7075" y="5857589"/>
            <a:ext cx="400050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hu-HU" altLang="hu-HU" sz="1200" dirty="0">
                <a:solidFill>
                  <a:srgbClr val="595959"/>
                </a:solidFill>
                <a:latin typeface="Calibri" panose="020F0502020204030204" pitchFamily="34" charset="0"/>
              </a:rPr>
              <a:t>35</a:t>
            </a:r>
            <a:r>
              <a:rPr kumimoji="0" lang="hu-HU" altLang="hu-HU" sz="1200" b="0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000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7846FE88-2897-4262-83A4-6E1C0DA01ED3}"/>
              </a:ext>
            </a:extLst>
          </p:cNvPr>
          <p:cNvSpPr/>
          <p:nvPr/>
        </p:nvSpPr>
        <p:spPr>
          <a:xfrm>
            <a:off x="2475428" y="4719068"/>
            <a:ext cx="2193554" cy="1199213"/>
          </a:xfrm>
          <a:prstGeom prst="rect">
            <a:avLst/>
          </a:prstGeom>
          <a:solidFill>
            <a:srgbClr val="92D050">
              <a:alpha val="20000"/>
            </a:srgbClr>
          </a:solidFill>
          <a:ln>
            <a:solidFill>
              <a:srgbClr val="92D050">
                <a:alpha val="98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58" name="Egyenes összekötő nyíllal 57">
            <a:extLst>
              <a:ext uri="{FF2B5EF4-FFF2-40B4-BE49-F238E27FC236}">
                <a16:creationId xmlns:a16="http://schemas.microsoft.com/office/drawing/2014/main" id="{92EA4B44-6BBB-4E76-9B1C-FC61E2BD1B7F}"/>
              </a:ext>
            </a:extLst>
          </p:cNvPr>
          <p:cNvCxnSpPr>
            <a:cxnSpLocks/>
          </p:cNvCxnSpPr>
          <p:nvPr/>
        </p:nvCxnSpPr>
        <p:spPr>
          <a:xfrm flipH="1">
            <a:off x="2485969" y="3346404"/>
            <a:ext cx="1" cy="1404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Egyenes összekötő nyíllal 58">
            <a:extLst>
              <a:ext uri="{FF2B5EF4-FFF2-40B4-BE49-F238E27FC236}">
                <a16:creationId xmlns:a16="http://schemas.microsoft.com/office/drawing/2014/main" id="{D6540520-8469-4D71-A40A-91C0884F4546}"/>
              </a:ext>
            </a:extLst>
          </p:cNvPr>
          <p:cNvCxnSpPr>
            <a:cxnSpLocks/>
          </p:cNvCxnSpPr>
          <p:nvPr/>
        </p:nvCxnSpPr>
        <p:spPr>
          <a:xfrm>
            <a:off x="2498294" y="4738528"/>
            <a:ext cx="2196000" cy="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Egyenes összekötő nyíllal 59">
            <a:extLst>
              <a:ext uri="{FF2B5EF4-FFF2-40B4-BE49-F238E27FC236}">
                <a16:creationId xmlns:a16="http://schemas.microsoft.com/office/drawing/2014/main" id="{F345A51B-7D2F-4B5C-8C9F-C2272AACE8DD}"/>
              </a:ext>
            </a:extLst>
          </p:cNvPr>
          <p:cNvCxnSpPr>
            <a:cxnSpLocks/>
          </p:cNvCxnSpPr>
          <p:nvPr/>
        </p:nvCxnSpPr>
        <p:spPr>
          <a:xfrm>
            <a:off x="2491054" y="3325952"/>
            <a:ext cx="2196000" cy="0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Egyenes összekötő nyíllal 60">
            <a:extLst>
              <a:ext uri="{FF2B5EF4-FFF2-40B4-BE49-F238E27FC236}">
                <a16:creationId xmlns:a16="http://schemas.microsoft.com/office/drawing/2014/main" id="{37A45ED0-56DF-41BE-A3E8-E648D216CB72}"/>
              </a:ext>
            </a:extLst>
          </p:cNvPr>
          <p:cNvCxnSpPr>
            <a:cxnSpLocks/>
          </p:cNvCxnSpPr>
          <p:nvPr/>
        </p:nvCxnSpPr>
        <p:spPr>
          <a:xfrm flipH="1">
            <a:off x="4676298" y="3340215"/>
            <a:ext cx="969" cy="1386000"/>
          </a:xfrm>
          <a:prstGeom prst="straightConnector1">
            <a:avLst/>
          </a:prstGeom>
          <a:ln w="38100">
            <a:solidFill>
              <a:srgbClr val="FF0000"/>
            </a:solidFill>
            <a:headEnd type="none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Szabadkézi sokszög: alakzat 61">
            <a:extLst>
              <a:ext uri="{FF2B5EF4-FFF2-40B4-BE49-F238E27FC236}">
                <a16:creationId xmlns:a16="http://schemas.microsoft.com/office/drawing/2014/main" id="{DBC0BBD6-9FC8-4B03-9438-E37711DF4C5A}"/>
              </a:ext>
            </a:extLst>
          </p:cNvPr>
          <p:cNvSpPr/>
          <p:nvPr/>
        </p:nvSpPr>
        <p:spPr>
          <a:xfrm>
            <a:off x="2513581" y="3351582"/>
            <a:ext cx="2218544" cy="1364106"/>
          </a:xfrm>
          <a:custGeom>
            <a:avLst/>
            <a:gdLst>
              <a:gd name="connsiteX0" fmla="*/ 0 w 2218544"/>
              <a:gd name="connsiteY0" fmla="*/ 0 h 1304144"/>
              <a:gd name="connsiteX1" fmla="*/ 839449 w 2218544"/>
              <a:gd name="connsiteY1" fmla="*/ 674558 h 1304144"/>
              <a:gd name="connsiteX2" fmla="*/ 2218544 w 2218544"/>
              <a:gd name="connsiteY2" fmla="*/ 1304144 h 1304144"/>
              <a:gd name="connsiteX3" fmla="*/ 2218544 w 2218544"/>
              <a:gd name="connsiteY3" fmla="*/ 1304144 h 1304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18544" h="1304144">
                <a:moveTo>
                  <a:pt x="0" y="0"/>
                </a:moveTo>
                <a:cubicBezTo>
                  <a:pt x="234846" y="228600"/>
                  <a:pt x="469692" y="457201"/>
                  <a:pt x="839449" y="674558"/>
                </a:cubicBezTo>
                <a:cubicBezTo>
                  <a:pt x="1209206" y="891915"/>
                  <a:pt x="2218544" y="1304144"/>
                  <a:pt x="2218544" y="1304144"/>
                </a:cubicBezTo>
                <a:lnTo>
                  <a:pt x="2218544" y="1304144"/>
                </a:lnTo>
              </a:path>
            </a:pathLst>
          </a:custGeom>
          <a:noFill/>
          <a:ln w="38100">
            <a:solidFill>
              <a:srgbClr val="B707AF"/>
            </a:solidFill>
            <a:tailEnd type="stealt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/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8" name="Szövegdoboz 67">
                <a:extLst>
                  <a:ext uri="{FF2B5EF4-FFF2-40B4-BE49-F238E27FC236}">
                    <a16:creationId xmlns:a16="http://schemas.microsoft.com/office/drawing/2014/main" id="{D096F7BE-12BD-43FE-8C5D-8E6E7A653F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128" y="979464"/>
                <a:ext cx="2447465" cy="276999"/>
              </a:xfrm>
              <a:prstGeom prst="rect">
                <a:avLst/>
              </a:prstGeom>
              <a:blipFill>
                <a:blip r:embed="rId9"/>
                <a:stretch>
                  <a:fillRect l="-1990" r="-1741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/>
              <p:nvPr/>
            </p:nvSpPr>
            <p:spPr>
              <a:xfrm>
                <a:off x="6578669" y="623864"/>
                <a:ext cx="223381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m:rPr>
                          <m:sty m:val="p"/>
                        </m:rPr>
                        <a:rPr lang="hu-H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since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69" name="Szövegdoboz 68">
                <a:extLst>
                  <a:ext uri="{FF2B5EF4-FFF2-40B4-BE49-F238E27FC236}">
                    <a16:creationId xmlns:a16="http://schemas.microsoft.com/office/drawing/2014/main" id="{7088339A-764B-4E0D-ACB6-9BAC12DCE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8669" y="623864"/>
                <a:ext cx="2233817" cy="276999"/>
              </a:xfrm>
              <a:prstGeom prst="rect">
                <a:avLst/>
              </a:prstGeom>
              <a:blipFill>
                <a:blip r:embed="rId10"/>
                <a:stretch>
                  <a:fillRect l="-272" r="-1362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/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0" name="Szövegdoboz 69">
                <a:extLst>
                  <a:ext uri="{FF2B5EF4-FFF2-40B4-BE49-F238E27FC236}">
                    <a16:creationId xmlns:a16="http://schemas.microsoft.com/office/drawing/2014/main" id="{A1F8B59D-60FF-4C28-86E5-A4844C2F79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57258" y="585346"/>
                <a:ext cx="2866426" cy="276999"/>
              </a:xfrm>
              <a:prstGeom prst="rect">
                <a:avLst/>
              </a:prstGeom>
              <a:blipFill>
                <a:blip r:embed="rId11"/>
                <a:stretch>
                  <a:fillRect l="-851" r="-170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/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1" name="Szövegdoboz 70">
                <a:extLst>
                  <a:ext uri="{FF2B5EF4-FFF2-40B4-BE49-F238E27FC236}">
                    <a16:creationId xmlns:a16="http://schemas.microsoft.com/office/drawing/2014/main" id="{28FF81EF-211F-4F65-9049-6BC66AFCB2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6497" y="955459"/>
                <a:ext cx="2457275" cy="298415"/>
              </a:xfrm>
              <a:prstGeom prst="rect">
                <a:avLst/>
              </a:prstGeom>
              <a:blipFill>
                <a:blip r:embed="rId12"/>
                <a:stretch>
                  <a:fillRect l="-1985" r="-1985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/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2" name="Szövegdoboz 71">
                <a:extLst>
                  <a:ext uri="{FF2B5EF4-FFF2-40B4-BE49-F238E27FC236}">
                    <a16:creationId xmlns:a16="http://schemas.microsoft.com/office/drawing/2014/main" id="{0591EC46-424C-4A5E-97DF-D1224798CF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858" y="4054553"/>
                <a:ext cx="2878737" cy="276999"/>
              </a:xfrm>
              <a:prstGeom prst="rect">
                <a:avLst/>
              </a:prstGeom>
              <a:blipFill>
                <a:blip r:embed="rId13"/>
                <a:stretch>
                  <a:fillRect l="-636" r="-1695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/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3" name="Szövegdoboz 72">
                <a:extLst>
                  <a:ext uri="{FF2B5EF4-FFF2-40B4-BE49-F238E27FC236}">
                    <a16:creationId xmlns:a16="http://schemas.microsoft.com/office/drawing/2014/main" id="{92E43AF6-B4D1-4F20-9404-4432EAC8FA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9446" y="4381123"/>
                <a:ext cx="2468496" cy="298415"/>
              </a:xfrm>
              <a:prstGeom prst="rect">
                <a:avLst/>
              </a:prstGeom>
              <a:blipFill>
                <a:blip r:embed="rId14"/>
                <a:stretch>
                  <a:fillRect l="-1975" r="-172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/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e>
                      </m:d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4" name="Szövegdoboz 73">
                <a:extLst>
                  <a:ext uri="{FF2B5EF4-FFF2-40B4-BE49-F238E27FC236}">
                    <a16:creationId xmlns:a16="http://schemas.microsoft.com/office/drawing/2014/main" id="{7767AE53-3DCA-4755-8CCE-4FBBAEC68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36133" y="3998642"/>
                <a:ext cx="2460738" cy="276999"/>
              </a:xfrm>
              <a:prstGeom prst="rect">
                <a:avLst/>
              </a:prstGeom>
              <a:blipFill>
                <a:blip r:embed="rId15"/>
                <a:stretch>
                  <a:fillRect l="-1985" r="-1985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/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0 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𝑚𝑖𝑣𝑒𝑙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∆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𝑉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5" name="Szövegdoboz 74">
                <a:extLst>
                  <a:ext uri="{FF2B5EF4-FFF2-40B4-BE49-F238E27FC236}">
                    <a16:creationId xmlns:a16="http://schemas.microsoft.com/office/drawing/2014/main" id="{0AF1CB8E-AF59-4562-9395-A8D59B3E9B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2802" y="4354243"/>
                <a:ext cx="2292102" cy="276999"/>
              </a:xfrm>
              <a:prstGeom prst="rect">
                <a:avLst/>
              </a:prstGeom>
              <a:blipFill>
                <a:blip r:embed="rId16"/>
                <a:stretch>
                  <a:fillRect l="-1064" r="-1862" b="-1521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/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2" name="Szövegdoboz 1">
                <a:extLst>
                  <a:ext uri="{FF2B5EF4-FFF2-40B4-BE49-F238E27FC236}">
                    <a16:creationId xmlns:a16="http://schemas.microsoft.com/office/drawing/2014/main" id="{1A38D6C9-9CD0-4638-8C4F-747E2A45F5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8970" y="121388"/>
                <a:ext cx="4302653" cy="369332"/>
              </a:xfrm>
              <a:prstGeom prst="rect">
                <a:avLst/>
              </a:prstGeom>
              <a:blipFill>
                <a:blip r:embed="rId17"/>
                <a:stretch>
                  <a:fillRect l="-113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Nyíl: lefelé mutató 2">
            <a:extLst>
              <a:ext uri="{FF2B5EF4-FFF2-40B4-BE49-F238E27FC236}">
                <a16:creationId xmlns:a16="http://schemas.microsoft.com/office/drawing/2014/main" id="{FFF1896B-7EAF-4F63-85C6-C2636F7C2467}"/>
              </a:ext>
            </a:extLst>
          </p:cNvPr>
          <p:cNvSpPr/>
          <p:nvPr/>
        </p:nvSpPr>
        <p:spPr>
          <a:xfrm>
            <a:off x="8585817" y="1301002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/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609F643-2ECD-430A-B207-7ED18A601B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0196" y="1314199"/>
                <a:ext cx="1258678" cy="298415"/>
              </a:xfrm>
              <a:prstGeom prst="rect">
                <a:avLst/>
              </a:prstGeom>
              <a:blipFill>
                <a:blip r:embed="rId18"/>
                <a:stretch>
                  <a:fillRect l="-4369" r="-3398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/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𝐴𝐵𝐶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B707A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B707A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B707AF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76" name="Szövegdoboz 75">
                <a:extLst>
                  <a:ext uri="{FF2B5EF4-FFF2-40B4-BE49-F238E27FC236}">
                    <a16:creationId xmlns:a16="http://schemas.microsoft.com/office/drawing/2014/main" id="{D8D00A78-BD81-4CC4-A385-41BA71AC0B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337" y="1767435"/>
                <a:ext cx="6066917" cy="307777"/>
              </a:xfrm>
              <a:prstGeom prst="rect">
                <a:avLst/>
              </a:prstGeom>
              <a:blipFill>
                <a:blip r:embed="rId19"/>
                <a:stretch>
                  <a:fillRect l="-502" b="-26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/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  <m:r>
                        <a:rPr lang="hu-H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𝐷𝐶</m:t>
                          </m:r>
                        </m:sub>
                      </m:sSub>
                    </m:oMath>
                  </m:oMathPara>
                </a14:m>
                <a:endParaRPr lang="hu-HU" sz="2400" dirty="0"/>
              </a:p>
            </p:txBody>
          </p:sp>
        </mc:Choice>
        <mc:Fallback xmlns="">
          <p:sp>
            <p:nvSpPr>
              <p:cNvPr id="77" name="Szövegdoboz 76">
                <a:extLst>
                  <a:ext uri="{FF2B5EF4-FFF2-40B4-BE49-F238E27FC236}">
                    <a16:creationId xmlns:a16="http://schemas.microsoft.com/office/drawing/2014/main" id="{3C6752AA-6532-4BC4-82E7-CC22DDCDE3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15" y="3526305"/>
                <a:ext cx="4302653" cy="369332"/>
              </a:xfrm>
              <a:prstGeom prst="rect">
                <a:avLst/>
              </a:prstGeom>
              <a:blipFill>
                <a:blip r:embed="rId20"/>
                <a:stretch>
                  <a:fillRect l="-1558" r="-425" b="-2459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Nyíl: lefelé mutató 77">
            <a:extLst>
              <a:ext uri="{FF2B5EF4-FFF2-40B4-BE49-F238E27FC236}">
                <a16:creationId xmlns:a16="http://schemas.microsoft.com/office/drawing/2014/main" id="{07D29087-3E90-4A45-88DD-EC86561BC4E5}"/>
              </a:ext>
            </a:extLst>
          </p:cNvPr>
          <p:cNvSpPr/>
          <p:nvPr/>
        </p:nvSpPr>
        <p:spPr>
          <a:xfrm>
            <a:off x="8694021" y="4630045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/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hu-HU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79" name="Szövegdoboz 78">
                <a:extLst>
                  <a:ext uri="{FF2B5EF4-FFF2-40B4-BE49-F238E27FC236}">
                    <a16:creationId xmlns:a16="http://schemas.microsoft.com/office/drawing/2014/main" id="{D8F15129-589E-4D93-A21C-D16326A476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7026" y="4698662"/>
                <a:ext cx="1258678" cy="298415"/>
              </a:xfrm>
              <a:prstGeom prst="rect">
                <a:avLst/>
              </a:prstGeom>
              <a:blipFill>
                <a:blip r:embed="rId21"/>
                <a:stretch>
                  <a:fillRect l="-3865" r="-3382" b="-20408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/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r>
                            <a:rPr lang="hu-H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𝐷</m:t>
                          </m:r>
                          <m:r>
                            <a:rPr lang="hu-H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d>
                        <m:dPr>
                          <m:ctrlP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𝐶𝐷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2E0CFC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2E0CFC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𝐴𝐵</m:t>
                              </m:r>
                            </m:sub>
                          </m:sSub>
                        </m:e>
                      </m:d>
                      <m:r>
                        <a:rPr lang="hu-H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hu-HU" sz="2000" b="0" i="1" smtClean="0">
                          <a:solidFill>
                            <a:srgbClr val="FF66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𝑛𝑅</m:t>
                      </m:r>
                      <m:d>
                        <m:dPr>
                          <m:ctrlP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hu-HU" sz="2000" b="0" i="1" smtClean="0">
                              <a:solidFill>
                                <a:srgbClr val="FF66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hu-HU" sz="2000" b="0" i="1" smtClean="0">
                                  <a:solidFill>
                                    <a:srgbClr val="FF66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dirty="0"/>
              </a:p>
            </p:txBody>
          </p:sp>
        </mc:Choice>
        <mc:Fallback xmlns="">
          <p:sp>
            <p:nvSpPr>
              <p:cNvPr id="80" name="Szövegdoboz 79">
                <a:extLst>
                  <a:ext uri="{FF2B5EF4-FFF2-40B4-BE49-F238E27FC236}">
                    <a16:creationId xmlns:a16="http://schemas.microsoft.com/office/drawing/2014/main" id="{02A14E53-8DA6-4D41-BA79-E859BA3E4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991" y="5068768"/>
                <a:ext cx="6136552" cy="307777"/>
              </a:xfrm>
              <a:prstGeom prst="rect">
                <a:avLst/>
              </a:prstGeom>
              <a:blipFill>
                <a:blip r:embed="rId22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/>
              <p:nvPr/>
            </p:nvSpPr>
            <p:spPr>
              <a:xfrm>
                <a:off x="1258203" y="133926"/>
                <a:ext cx="470705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Based on the universal gas law</a:t>
                </a:r>
                <a:r>
                  <a:rPr lang="hu-H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hu-HU" sz="2000" i="1">
                        <a:latin typeface="Cambria Math" panose="02040503050406030204" pitchFamily="18" charset="0"/>
                      </a:rPr>
                      <m:t>𝑝𝑉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hu-HU" sz="2000" i="1">
                        <a:latin typeface="Cambria Math" panose="02040503050406030204" pitchFamily="18" charset="0"/>
                      </a:rPr>
                      <m:t>𝑛𝑅</m:t>
                    </m:r>
                    <m:sSub>
                      <m:sSubPr>
                        <m:ctrlPr>
                          <a:rPr lang="hu-H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hu-HU" sz="20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endParaRPr lang="hu-HU" sz="2000" dirty="0"/>
              </a:p>
            </p:txBody>
          </p:sp>
        </mc:Choice>
        <mc:Fallback xmlns="">
          <p:sp>
            <p:nvSpPr>
              <p:cNvPr id="81" name="Szövegdoboz 80">
                <a:extLst>
                  <a:ext uri="{FF2B5EF4-FFF2-40B4-BE49-F238E27FC236}">
                    <a16:creationId xmlns:a16="http://schemas.microsoft.com/office/drawing/2014/main" id="{E1900674-A64C-4D5F-B01D-6467EBA4D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8203" y="133926"/>
                <a:ext cx="4707058" cy="400110"/>
              </a:xfrm>
              <a:prstGeom prst="rect">
                <a:avLst/>
              </a:prstGeom>
              <a:blipFill>
                <a:blip r:embed="rId23"/>
                <a:stretch>
                  <a:fillRect l="-1294" t="-10606"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/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2" name="Szövegdoboz 81">
                <a:extLst>
                  <a:ext uri="{FF2B5EF4-FFF2-40B4-BE49-F238E27FC236}">
                    <a16:creationId xmlns:a16="http://schemas.microsoft.com/office/drawing/2014/main" id="{5287656F-E7A4-4AD4-8D73-5A55A07CF7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2903" y="5467921"/>
                <a:ext cx="1627112" cy="276999"/>
              </a:xfrm>
              <a:prstGeom prst="rect">
                <a:avLst/>
              </a:prstGeom>
              <a:blipFill>
                <a:blip r:embed="rId24"/>
                <a:stretch>
                  <a:fillRect l="-1498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/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3" name="Szövegdoboz 82">
                <a:extLst>
                  <a:ext uri="{FF2B5EF4-FFF2-40B4-BE49-F238E27FC236}">
                    <a16:creationId xmlns:a16="http://schemas.microsoft.com/office/drawing/2014/main" id="{06229B5C-736C-4167-88A6-B516A655C2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5886" y="2202296"/>
                <a:ext cx="1616083" cy="276999"/>
              </a:xfrm>
              <a:prstGeom prst="rect">
                <a:avLst/>
              </a:prstGeom>
              <a:blipFill>
                <a:blip r:embed="rId25"/>
                <a:stretch>
                  <a:fillRect l="-18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/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4" name="Szövegdoboz 83">
                <a:extLst>
                  <a:ext uri="{FF2B5EF4-FFF2-40B4-BE49-F238E27FC236}">
                    <a16:creationId xmlns:a16="http://schemas.microsoft.com/office/drawing/2014/main" id="{9C93D276-7E34-4D7B-8936-0C064FE79A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6058" y="2195040"/>
                <a:ext cx="1578444" cy="276999"/>
              </a:xfrm>
              <a:prstGeom prst="rect">
                <a:avLst/>
              </a:prstGeom>
              <a:blipFill>
                <a:blip r:embed="rId26"/>
                <a:stretch>
                  <a:fillRect l="-3101" r="-1163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/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sub>
                      </m:sSub>
                      <m:sSub>
                        <m:sSubPr>
                          <m:ctrlPr>
                            <a:rPr lang="hu-H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b="0" i="1" smtClean="0">
                          <a:latin typeface="Cambria Math" panose="02040503050406030204" pitchFamily="18" charset="0"/>
                        </a:rPr>
                        <m:t>𝑛𝑅</m:t>
                      </m:r>
                      <m:sSub>
                        <m:sSubPr>
                          <m:ctrlPr>
                            <a:rPr lang="hu-HU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hu-HU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85" name="Szövegdoboz 84">
                <a:extLst>
                  <a:ext uri="{FF2B5EF4-FFF2-40B4-BE49-F238E27FC236}">
                    <a16:creationId xmlns:a16="http://schemas.microsoft.com/office/drawing/2014/main" id="{FB4997EA-8107-4ACB-B8E5-22D3961695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720" y="5467921"/>
                <a:ext cx="1634998" cy="276999"/>
              </a:xfrm>
              <a:prstGeom prst="rect">
                <a:avLst/>
              </a:prstGeom>
              <a:blipFill>
                <a:blip r:embed="rId27"/>
                <a:stretch>
                  <a:fillRect l="-2239" r="-373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Nyíl: lefelé mutató 85">
            <a:extLst>
              <a:ext uri="{FF2B5EF4-FFF2-40B4-BE49-F238E27FC236}">
                <a16:creationId xmlns:a16="http://schemas.microsoft.com/office/drawing/2014/main" id="{909987D8-000E-48AF-9342-21EAD649D285}"/>
              </a:ext>
            </a:extLst>
          </p:cNvPr>
          <p:cNvSpPr/>
          <p:nvPr/>
        </p:nvSpPr>
        <p:spPr>
          <a:xfrm>
            <a:off x="8592457" y="2167239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/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B707A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B707A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B707A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𝐵𝐶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87" name="Szövegdoboz 86">
                <a:extLst>
                  <a:ext uri="{FF2B5EF4-FFF2-40B4-BE49-F238E27FC236}">
                    <a16:creationId xmlns:a16="http://schemas.microsoft.com/office/drawing/2014/main" id="{674BEF31-A1A1-49D2-8C3F-8C86E1E75A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741" y="2668640"/>
                <a:ext cx="5009961" cy="276999"/>
              </a:xfrm>
              <a:prstGeom prst="rect">
                <a:avLst/>
              </a:prstGeom>
              <a:blipFill>
                <a:blip r:embed="rId28"/>
                <a:stretch>
                  <a:fillRect l="-1582" b="-26667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/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8" name="Szövegdoboz 87">
                <a:extLst>
                  <a:ext uri="{FF2B5EF4-FFF2-40B4-BE49-F238E27FC236}">
                    <a16:creationId xmlns:a16="http://schemas.microsoft.com/office/drawing/2014/main" id="{7215974E-9BEF-46D0-B796-28F1B3A5EF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1380" y="3041390"/>
                <a:ext cx="2574294" cy="307777"/>
              </a:xfrm>
              <a:prstGeom prst="rect">
                <a:avLst/>
              </a:prstGeom>
              <a:blipFill>
                <a:blip r:embed="rId29"/>
                <a:stretch>
                  <a:fillRect l="-1659" b="-18000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Nyíl: lefelé mutató 88">
            <a:extLst>
              <a:ext uri="{FF2B5EF4-FFF2-40B4-BE49-F238E27FC236}">
                <a16:creationId xmlns:a16="http://schemas.microsoft.com/office/drawing/2014/main" id="{45F314BB-D3F8-4653-A6CF-F0F42F4E2E4B}"/>
              </a:ext>
            </a:extLst>
          </p:cNvPr>
          <p:cNvSpPr/>
          <p:nvPr/>
        </p:nvSpPr>
        <p:spPr>
          <a:xfrm>
            <a:off x="8701375" y="5467921"/>
            <a:ext cx="696686" cy="39188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/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hu-HU" i="1" smtClean="0">
                        <a:solidFill>
                          <a:srgbClr val="FF66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𝑛𝑅</m:t>
                    </m:r>
                    <m:d>
                      <m:dPr>
                        <m:ctrlP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FF66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hu-HU" b="0" i="1" smtClean="0">
                                <a:solidFill>
                                  <a:srgbClr val="FF66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</m:e>
                    </m:d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𝐶𝐷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𝐴𝐵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hu-HU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hu-HU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hu-HU" b="0" i="1" smtClean="0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𝐴𝐷</m:t>
                        </m:r>
                      </m:sub>
                    </m:sSub>
                    <m:d>
                      <m:dPr>
                        <m:ctrlP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𝐶𝐷</m:t>
                            </m:r>
                          </m:sub>
                        </m:sSub>
                        <m:r>
                          <a:rPr lang="hu-HU" i="1">
                            <a:solidFill>
                              <a:srgbClr val="2E0CF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hu-HU" i="1">
                                <a:solidFill>
                                  <a:srgbClr val="2E0CF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</m:oMath>
                </a14:m>
                <a:endParaRPr lang="hu-HU" dirty="0"/>
              </a:p>
            </p:txBody>
          </p:sp>
        </mc:Choice>
        <mc:Fallback xmlns="">
          <p:sp>
            <p:nvSpPr>
              <p:cNvPr id="90" name="Szövegdoboz 89">
                <a:extLst>
                  <a:ext uri="{FF2B5EF4-FFF2-40B4-BE49-F238E27FC236}">
                    <a16:creationId xmlns:a16="http://schemas.microsoft.com/office/drawing/2014/main" id="{F3357860-0496-472E-BFDA-FB85C97A49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2804" y="5927757"/>
                <a:ext cx="5061514" cy="276999"/>
              </a:xfrm>
              <a:prstGeom prst="rect">
                <a:avLst/>
              </a:prstGeom>
              <a:blipFill>
                <a:blip r:embed="rId30"/>
                <a:stretch>
                  <a:fillRect l="-1687" b="-23913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/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</m:t>
                          </m:r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𝑫</m:t>
                          </m:r>
                          <m:r>
                            <a:rPr lang="hu-HU" sz="20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20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20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2000" b="1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20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2" name="Szövegdoboz 91">
                <a:extLst>
                  <a:ext uri="{FF2B5EF4-FFF2-40B4-BE49-F238E27FC236}">
                    <a16:creationId xmlns:a16="http://schemas.microsoft.com/office/drawing/2014/main" id="{0DBC4133-94E6-4B22-9987-4AE31CEEF4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3670" y="6352627"/>
                <a:ext cx="2580706" cy="307777"/>
              </a:xfrm>
              <a:prstGeom prst="rect">
                <a:avLst/>
              </a:prstGeom>
              <a:blipFill>
                <a:blip r:embed="rId31"/>
                <a:stretch>
                  <a:fillRect l="-1891" b="-15686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/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𝑨𝑩𝑪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𝑼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𝑨𝑫𝑪</m:t>
                          </m:r>
                        </m:sub>
                      </m:sSub>
                      <m:r>
                        <a:rPr lang="hu-HU" sz="32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hu-HU" sz="32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𝒏</m:t>
                      </m:r>
                      <m:sSub>
                        <m:sSub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𝒗</m:t>
                          </m:r>
                        </m:sub>
                      </m:sSub>
                      <m:d>
                        <m:dPr>
                          <m:ctrlP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𝒄</m:t>
                              </m:r>
                            </m:sub>
                          </m:sSub>
                          <m:r>
                            <a:rPr lang="hu-HU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𝑻</m:t>
                              </m:r>
                            </m:e>
                            <m:sub>
                              <m:r>
                                <a:rPr lang="hu-HU" sz="3200" b="1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𝑨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hu-HU" sz="32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3" name="Szövegdoboz 92">
                <a:extLst>
                  <a:ext uri="{FF2B5EF4-FFF2-40B4-BE49-F238E27FC236}">
                    <a16:creationId xmlns:a16="http://schemas.microsoft.com/office/drawing/2014/main" id="{7AF3118A-7152-4BEA-8F0D-025523AA2F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567268">
                <a:off x="1024907" y="1780626"/>
                <a:ext cx="5714193" cy="492443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1" name="Rectangle 273">
            <a:extLst>
              <a:ext uri="{FF2B5EF4-FFF2-40B4-BE49-F238E27FC236}">
                <a16:creationId xmlns:a16="http://schemas.microsoft.com/office/drawing/2014/main" id="{B8831F6C-3967-4D43-912B-2FBF67F911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05104" y="6155830"/>
            <a:ext cx="352661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</a:t>
            </a:r>
            <a:r>
              <a:rPr kumimoji="0" lang="en-US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.</a:t>
            </a:r>
            <a:r>
              <a:rPr kumimoji="0" lang="hu-HU" altLang="hu-HU" sz="1200" b="0" i="0" u="none" strike="noStrike" cap="none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latin typeface="Calibri" panose="020F0502020204030204" pitchFamily="34" charset="0"/>
              </a:rPr>
              <a:t>060</a:t>
            </a:r>
            <a:endParaRPr kumimoji="0" lang="hu-HU" altLang="hu-H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13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"/>
                            </p:stCondLst>
                            <p:childTnLst>
                              <p:par>
                                <p:cTn id="156" presetID="14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9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0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2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4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5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6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7" grpId="0" animBg="1"/>
      <p:bldP spid="57" grpId="1" animBg="1"/>
      <p:bldP spid="62" grpId="0" animBg="1"/>
      <p:bldP spid="68" grpId="0"/>
      <p:bldP spid="69" grpId="0"/>
      <p:bldP spid="70" grpId="0"/>
      <p:bldP spid="71" grpId="0"/>
      <p:bldP spid="72" grpId="0"/>
      <p:bldP spid="73" grpId="0"/>
      <p:bldP spid="74" grpId="0"/>
      <p:bldP spid="75" grpId="0"/>
      <p:bldP spid="2" grpId="0"/>
      <p:bldP spid="3" grpId="0" animBg="1"/>
      <p:bldP spid="4" grpId="0"/>
      <p:bldP spid="76" grpId="0"/>
      <p:bldP spid="77" grpId="0"/>
      <p:bldP spid="78" grpId="0" animBg="1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 animBg="1"/>
      <p:bldP spid="87" grpId="0"/>
      <p:bldP spid="88" grpId="0"/>
      <p:bldP spid="89" grpId="0" animBg="1"/>
      <p:bldP spid="90" grpId="0"/>
      <p:bldP spid="92" grpId="0"/>
      <p:bldP spid="9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5010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91" y="1413164"/>
            <a:ext cx="11928764" cy="5334000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the processes taking place in the systems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measured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calorimeters. If the volume of the system does not change, then the heat measured in this way is the same as the change in the internal energy of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U).</a:t>
            </a:r>
          </a:p>
          <a:p>
            <a:pPr marL="4211638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best-known such device is the bomb calorimeter/calorimeter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reaction,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combustion of a material,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pressure-sealed internal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 (the bomb)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started after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 equilibrium is reached.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 change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a surrounding liquid of known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capacity is measured.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668838"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whole system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separated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thermally insulated wall 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warms/cools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liquid and the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heat of the reaction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(=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U)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then calculated by knowing the heat capacity of the bomb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4D9A08EB-6C47-41A5-8169-2096886431D8}"/>
              </a:ext>
            </a:extLst>
          </p:cNvPr>
          <p:cNvSpPr txBox="1"/>
          <p:nvPr/>
        </p:nvSpPr>
        <p:spPr>
          <a:xfrm>
            <a:off x="41565" y="6447103"/>
            <a:ext cx="48728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https://www.vedantu.com/chemistry/bomb-calorimeter</a:t>
            </a:r>
          </a:p>
        </p:txBody>
      </p:sp>
      <p:pic>
        <p:nvPicPr>
          <p:cNvPr id="1026" name="Picture 2" descr="Bomb Calorimeter | Learn Important Terms and Concept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646" b="1544"/>
          <a:stretch/>
        </p:blipFill>
        <p:spPr bwMode="auto">
          <a:xfrm>
            <a:off x="0" y="2738727"/>
            <a:ext cx="4724400" cy="350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975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42655"/>
            <a:ext cx="11540836" cy="48767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a constant volume is not always feasible, and it is also rather inconvenient, so the question arises as to how much the result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measures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differs from what we would get at a constant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was mentioned before that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ideal gases,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significantly different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obtained,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gas expands during heating, 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 work appears. Besides,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cools down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does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do we actually measure at constant pressure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The change in enthalpy!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can be proven that this is also a state function, it does not have a natural zero point just like the internal energy, and if there is no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useful work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the internal energy and </a:t>
            </a:r>
            <a:r>
              <a:rPr lang="hu-H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pV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equal to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H=U+pV</a:t>
            </a:r>
          </a:p>
        </p:txBody>
      </p:sp>
    </p:spTree>
    <p:extLst>
      <p:ext uri="{BB962C8B-B14F-4D97-AF65-F5344CB8AC3E}">
        <p14:creationId xmlns:p14="http://schemas.microsoft.com/office/powerpoint/2010/main" val="114980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867191"/>
            <a:ext cx="11596254" cy="4672157"/>
          </a:xfrm>
        </p:spPr>
        <p:txBody>
          <a:bodyPr>
            <a:normAutofit/>
          </a:bodyPr>
          <a:lstStyle/>
          <a:p>
            <a:r>
              <a:rPr lang="en-US" b="1" dirty="0" smtClean="0"/>
              <a:t>enthalpy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H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a </a:t>
            </a:r>
            <a:r>
              <a:rPr lang="en-US" dirty="0" smtClean="0"/>
              <a:t>characteristic quantity </a:t>
            </a:r>
            <a:r>
              <a:rPr lang="en-US" dirty="0"/>
              <a:t>of the system, which </a:t>
            </a:r>
            <a:r>
              <a:rPr lang="en-US" dirty="0" smtClean="0"/>
              <a:t>defines </a:t>
            </a:r>
            <a:r>
              <a:rPr lang="en-US" dirty="0"/>
              <a:t>the heat exchanged between the system and its environment at constant pressure, if there is no useful work. It has no natural zero point, only the difference </a:t>
            </a:r>
            <a:r>
              <a:rPr lang="en-US" dirty="0" smtClean="0"/>
              <a:t>between </a:t>
            </a:r>
            <a:r>
              <a:rPr lang="en-US" dirty="0"/>
              <a:t>two states can be measured. State function, extensive </a:t>
            </a:r>
            <a:r>
              <a:rPr lang="en-US" dirty="0" smtClean="0"/>
              <a:t>quantity and it </a:t>
            </a:r>
            <a:r>
              <a:rPr lang="en-US" dirty="0"/>
              <a:t>is the sum of </a:t>
            </a:r>
            <a:r>
              <a:rPr lang="en-US" dirty="0" smtClean="0"/>
              <a:t>internal </a:t>
            </a:r>
            <a:r>
              <a:rPr lang="en-US" dirty="0"/>
              <a:t>energy and </a:t>
            </a:r>
            <a:r>
              <a:rPr lang="en-US" i="1" dirty="0" err="1"/>
              <a:t>pV</a:t>
            </a:r>
            <a:r>
              <a:rPr lang="en-US" dirty="0"/>
              <a:t>, </a:t>
            </a:r>
            <a:r>
              <a:rPr lang="en-US" dirty="0" smtClean="0"/>
              <a:t>i.e.,</a:t>
            </a:r>
            <a:r>
              <a:rPr lang="hu-HU" dirty="0" smtClean="0"/>
              <a:t> </a:t>
            </a:r>
            <a:r>
              <a:rPr lang="hu-HU" i="1" dirty="0"/>
              <a:t>H = U + </a:t>
            </a:r>
            <a:r>
              <a:rPr lang="hu-HU" i="1" dirty="0" smtClean="0"/>
              <a:t>pV</a:t>
            </a:r>
            <a:r>
              <a:rPr lang="hu-HU" dirty="0" smtClean="0"/>
              <a:t>.</a:t>
            </a:r>
            <a:endParaRPr lang="en-US" dirty="0" smtClean="0"/>
          </a:p>
          <a:p>
            <a:r>
              <a:rPr lang="en-US" dirty="0"/>
              <a:t>Its introduction serves to separate the </a:t>
            </a:r>
            <a:r>
              <a:rPr lang="en-US" dirty="0" smtClean="0"/>
              <a:t>volume </a:t>
            </a:r>
            <a:r>
              <a:rPr lang="en-US" dirty="0"/>
              <a:t>work that </a:t>
            </a:r>
            <a:r>
              <a:rPr lang="en-US" dirty="0" smtClean="0"/>
              <a:t>anyway </a:t>
            </a:r>
            <a:r>
              <a:rPr lang="en-US" dirty="0"/>
              <a:t>occurs due to the volume change of the system at constant pressure from the total work </a:t>
            </a:r>
            <a:r>
              <a:rPr lang="en-US" dirty="0" smtClean="0"/>
              <a:t>accomplished. Thus, the </a:t>
            </a:r>
            <a:r>
              <a:rPr lang="en-US" dirty="0"/>
              <a:t>useful work </a:t>
            </a:r>
            <a:r>
              <a:rPr lang="en-US" dirty="0" smtClean="0"/>
              <a:t>can be calculated as follows.</a:t>
            </a:r>
            <a:r>
              <a:rPr lang="hu-HU" dirty="0" smtClean="0"/>
              <a:t> </a:t>
            </a:r>
            <a:r>
              <a:rPr lang="hu-HU" dirty="0"/>
              <a:t/>
            </a:r>
            <a:br>
              <a:rPr lang="hu-HU" dirty="0"/>
            </a:br>
            <a:r>
              <a:rPr lang="hu-HU" i="1" dirty="0" smtClean="0"/>
              <a:t>w</a:t>
            </a:r>
            <a:r>
              <a:rPr lang="en-US" i="1" baseline="-25000" dirty="0" smtClean="0"/>
              <a:t>useful</a:t>
            </a:r>
            <a:r>
              <a:rPr lang="hu-HU" i="1" dirty="0"/>
              <a:t> -</a:t>
            </a:r>
            <a:r>
              <a:rPr lang="hu-HU" i="1" dirty="0" smtClean="0"/>
              <a:t>p</a:t>
            </a:r>
            <a:r>
              <a:rPr lang="en-US" i="1" baseline="-25000" dirty="0" smtClean="0"/>
              <a:t>external</a:t>
            </a:r>
            <a:r>
              <a:rPr lang="hu-HU" i="1" dirty="0" smtClean="0"/>
              <a:t>·ΔV</a:t>
            </a:r>
            <a:r>
              <a:rPr lang="hu-HU" i="1" dirty="0"/>
              <a:t> = </a:t>
            </a:r>
            <a:r>
              <a:rPr lang="hu-HU" i="1" dirty="0" smtClean="0"/>
              <a:t>w</a:t>
            </a:r>
            <a:r>
              <a:rPr lang="en-US" i="1" baseline="-25000" dirty="0" smtClean="0"/>
              <a:t>total</a:t>
            </a:r>
            <a:endParaRPr lang="hu-HU" dirty="0"/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can only measure the change in enthalpy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l-G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4825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Enthalpy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19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673220"/>
            <a:ext cx="11540836" cy="4893830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fundamental question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science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and in what direction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natural processes take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Thermodynamics looks for the answer to this question by examining the energy conditions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processes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thermodynamics: </a:t>
            </a:r>
            <a:r>
              <a:rPr lang="en-US" dirty="0"/>
              <a:t>the </a:t>
            </a:r>
            <a:r>
              <a:rPr lang="en-US" dirty="0" smtClean="0"/>
              <a:t>science discipline </a:t>
            </a:r>
            <a:r>
              <a:rPr lang="en-US" dirty="0"/>
              <a:t>that examines energy changes contributing to physical and chemical processes and their relationship with other thermodynamic quantities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Examining the various states of matter,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finds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state of the system, the quantities p, V, T and n, are determined by the state indicators, and the relationships between them are called equations of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what about the energy of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99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3BBE26D1-4FB1-46A1-A141-A46944309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79" y="2714135"/>
            <a:ext cx="4541650" cy="396000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of change in enthalpy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025" y="1825625"/>
            <a:ext cx="11901086" cy="484499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earliest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device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measuring enthalpy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so-called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8418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surrounding of the closed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well-insulated space of the calorimeter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filled with a mixture of ice and water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this space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a capillary filled 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mercury,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 scale that can measure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volume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 of the ice-water mixture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Insertion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sample and/or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of reaction studied,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the ice/water ratio, resulting in a change in volume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313113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exchanged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379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Modern calorimetry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artalom helye 14">
            <a:extLst>
              <a:ext uri="{FF2B5EF4-FFF2-40B4-BE49-F238E27FC236}">
                <a16:creationId xmlns:a16="http://schemas.microsoft.com/office/drawing/2014/main" id="{84ACB38A-E789-402A-BE86-48DF083AF5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93" y="1825625"/>
            <a:ext cx="11557417" cy="4350324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technology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a lot since the 19th century, so electronic equipment has already taken over the role of the ice calorimeter for scientific precision measurements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Developments are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going towards reducing the sample volume and that as small as possible quantities could be determined.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Nowadays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so-called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microcalorimeters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can be used to perform titrations in microliter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(10</a:t>
            </a:r>
            <a:r>
              <a:rPr lang="hu-HU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-6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measure the thermal effects of micelle formation 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conformational changes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macromolecular solutions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Nevertheless, quality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measurements 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carried 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student laboratories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very simple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tools.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35AB5512-C0F3-4404-AFE6-69C782F28894}"/>
              </a:ext>
            </a:extLst>
          </p:cNvPr>
          <p:cNvSpPr txBox="1"/>
          <p:nvPr/>
        </p:nvSpPr>
        <p:spPr>
          <a:xfrm>
            <a:off x="5366479" y="5734021"/>
            <a:ext cx="4952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>
                <a:hlinkClick r:id="rId3"/>
              </a:rPr>
              <a:t>https://www.youtube.com/watch?v=EAgbknIDKNo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“Normal” chemical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 express the quantitative relationships between the starting materials and the products, but do not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information about the heat changes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during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Thermochemical equations fill these gaps. How do they differ from chemical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they must contain information on the state of reactants and products, and even on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 of a solid material,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i.e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vapor water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liquid water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hu-HU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(s)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ice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(gra</a:t>
                </a:r>
                <a:r>
                  <a:rPr lang="en-US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phite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vagy 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diamond</a:t>
                </a:r>
                <a:r>
                  <a:rPr lang="hu-HU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because the amount of heat released for the same reaction is different if the starting material or the product is in a different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state.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 the right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side of the equation, the molar amount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heat accompanying the reaction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be shown, in accordance with the stoichiometric coefficients,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which can also be fractions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E.g.,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3(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𝑔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 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∆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𝐻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sub>
                    </m:sSub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=−45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9</m:t>
                    </m:r>
                    <m:f>
                      <m:f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𝑘𝐽</m:t>
                        </m:r>
                      </m:num>
                      <m:den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𝑚𝑜𝑙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which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is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the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reaction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enthalpy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artalom helye 3">
                <a:extLst>
                  <a:ext uri="{FF2B5EF4-FFF2-40B4-BE49-F238E27FC236}">
                    <a16:creationId xmlns:a16="http://schemas.microsoft.com/office/drawing/2014/main" id="{5A482762-019D-476D-9FD0-BEE8797BDFF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3385" y="1680661"/>
                <a:ext cx="11530361" cy="4876256"/>
              </a:xfrm>
              <a:blipFill>
                <a:blip r:embed="rId3"/>
                <a:stretch>
                  <a:fillRect l="-951" t="-3125" r="-12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525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" y="249936"/>
            <a:ext cx="11661648" cy="6358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2509" y="1825624"/>
            <a:ext cx="11485418" cy="4455255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subtracts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third from the second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 applying the stoichiometric coefficients,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 reaction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obtained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question is whether we can do this with the heats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or not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answer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because based on the general principle of energy conservation and the example presented for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ideal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gases, it is expected that the state functions,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enthalpy,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 only on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 and final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states regardless of the reaction path.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9875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the change in enthalpy during production of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the same as during the case, when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(g)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present, which is further converted into </a:t>
            </a:r>
            <a:r>
              <a:rPr lang="hu-H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</a:t>
            </a:r>
            <a:r>
              <a:rPr lang="hu-HU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2(g</a:t>
            </a:r>
            <a:r>
              <a:rPr lang="hu-HU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8919A64C-BD82-49EB-8F59-E3E7EF11E843}"/>
              </a:ext>
            </a:extLst>
          </p:cNvPr>
          <p:cNvGrpSpPr/>
          <p:nvPr/>
        </p:nvGrpSpPr>
        <p:grpSpPr>
          <a:xfrm>
            <a:off x="3110787" y="5774504"/>
            <a:ext cx="5771634" cy="472373"/>
            <a:chOff x="579619" y="5774504"/>
            <a:chExt cx="5771634" cy="47237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/>
                <p:nvPr/>
              </p:nvSpPr>
              <p:spPr>
                <a:xfrm>
                  <a:off x="579619" y="5776359"/>
                  <a:ext cx="1437188" cy="46589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𝑔𝑟𝑎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𝑝h𝑖𝑡𝑒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4" name="Szövegdoboz 3">
                  <a:extLst>
                    <a:ext uri="{FF2B5EF4-FFF2-40B4-BE49-F238E27FC236}">
                      <a16:creationId xmlns:a16="http://schemas.microsoft.com/office/drawing/2014/main" id="{6C02DACE-1609-4BDF-8F44-7E9A48354C9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19" y="5776359"/>
                  <a:ext cx="1437188" cy="465897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/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2(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5" name="Szövegdoboz 4">
                  <a:extLst>
                    <a:ext uri="{FF2B5EF4-FFF2-40B4-BE49-F238E27FC236}">
                      <a16:creationId xmlns:a16="http://schemas.microsoft.com/office/drawing/2014/main" id="{19F210A8-5AA9-4705-A25D-03E3A9DC2B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65635" y="5774504"/>
                  <a:ext cx="1085618" cy="47237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" name="Egyenes összekötő nyíllal 7">
              <a:extLst>
                <a:ext uri="{FF2B5EF4-FFF2-40B4-BE49-F238E27FC236}">
                  <a16:creationId xmlns:a16="http://schemas.microsoft.com/office/drawing/2014/main" id="{F0E6D0A1-85EB-411C-894F-C16A3B665135}"/>
                </a:ext>
              </a:extLst>
            </p:cNvPr>
            <p:cNvCxnSpPr/>
            <p:nvPr/>
          </p:nvCxnSpPr>
          <p:spPr>
            <a:xfrm>
              <a:off x="2092944" y="6016956"/>
              <a:ext cx="300643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F1A0F8FA-D7D8-4444-BFC7-FB991F8DFB9A}"/>
              </a:ext>
            </a:extLst>
          </p:cNvPr>
          <p:cNvGrpSpPr/>
          <p:nvPr/>
        </p:nvGrpSpPr>
        <p:grpSpPr>
          <a:xfrm>
            <a:off x="4674758" y="6175943"/>
            <a:ext cx="2923085" cy="512238"/>
            <a:chOff x="2143590" y="6175943"/>
            <a:chExt cx="2923085" cy="5122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/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hu-HU" sz="28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  <m:r>
                              <a:rPr lang="hu-HU" sz="28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oMath>
                    </m:oMathPara>
                  </a14:m>
                  <a:endParaRPr lang="hu-HU" sz="2800" dirty="0"/>
                </a:p>
              </p:txBody>
            </p:sp>
          </mc:Choice>
          <mc:Fallback xmlns="">
            <p:sp>
              <p:nvSpPr>
                <p:cNvPr id="6" name="Szövegdoboz 5">
                  <a:extLst>
                    <a:ext uri="{FF2B5EF4-FFF2-40B4-BE49-F238E27FC236}">
                      <a16:creationId xmlns:a16="http://schemas.microsoft.com/office/drawing/2014/main" id="{6F82F592-339B-488D-878D-5D4C57D8CBC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2971" y="6215808"/>
                  <a:ext cx="1085618" cy="47237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hu-H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" name="Egyenes összekötő nyíllal 9">
              <a:extLst>
                <a:ext uri="{FF2B5EF4-FFF2-40B4-BE49-F238E27FC236}">
                  <a16:creationId xmlns:a16="http://schemas.microsoft.com/office/drawing/2014/main" id="{C2EEA37B-0555-4340-9725-CD8E35640C02}"/>
                </a:ext>
              </a:extLst>
            </p:cNvPr>
            <p:cNvCxnSpPr>
              <a:cxnSpLocks/>
            </p:cNvCxnSpPr>
            <p:nvPr/>
          </p:nvCxnSpPr>
          <p:spPr>
            <a:xfrm>
              <a:off x="2143590" y="6175943"/>
              <a:ext cx="959371" cy="284815"/>
            </a:xfrm>
            <a:prstGeom prst="straightConnector1">
              <a:avLst/>
            </a:prstGeom>
            <a:ln w="38100">
              <a:solidFill>
                <a:srgbClr val="2E0CFC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Egyenes összekötő nyíllal 11">
              <a:extLst>
                <a:ext uri="{FF2B5EF4-FFF2-40B4-BE49-F238E27FC236}">
                  <a16:creationId xmlns:a16="http://schemas.microsoft.com/office/drawing/2014/main" id="{F6C88B0E-9477-4474-8CFF-2092DDF6036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103638" y="6190933"/>
              <a:ext cx="963037" cy="276053"/>
            </a:xfrm>
            <a:prstGeom prst="straightConnector1">
              <a:avLst/>
            </a:prstGeom>
            <a:ln w="38100">
              <a:solidFill>
                <a:srgbClr val="FF6600"/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174079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438" y="506730"/>
            <a:ext cx="10517124" cy="5844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21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Hess's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law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</p:spPr>
            <p:txBody>
              <a:bodyPr anchor="ctr" anchorCtr="0">
                <a:normAutofit lnSpcReduction="10000"/>
              </a:bodyPr>
              <a:lstStyle/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These facts are in line with 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empirical theorem that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Germain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Henri Hess (later known as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Герман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Иванович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Гесс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stated in 1840, two years before the principle of general conservation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energy.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b="1" dirty="0" smtClean="0"/>
                  <a:t>Hess’ law</a:t>
                </a:r>
                <a:r>
                  <a:rPr lang="hu-HU" b="1" dirty="0" smtClean="0"/>
                  <a:t>:</a:t>
                </a:r>
                <a:r>
                  <a:rPr lang="hu-HU" dirty="0" smtClean="0"/>
                  <a:t> </a:t>
                </a:r>
                <a:r>
                  <a:rPr lang="en-US" dirty="0" smtClean="0"/>
                  <a:t>The total </a:t>
                </a:r>
                <a:r>
                  <a:rPr lang="en-US" dirty="0"/>
                  <a:t>standard enthalpy of the </a:t>
                </a:r>
                <a:r>
                  <a:rPr lang="en-US" dirty="0" smtClean="0"/>
                  <a:t>reaction </a:t>
                </a:r>
                <a:r>
                  <a:rPr lang="en-US" dirty="0"/>
                  <a:t>is the sum of the standard enthalpies of the individual reactions into which the </a:t>
                </a:r>
                <a:r>
                  <a:rPr lang="en-US" dirty="0" smtClean="0"/>
                  <a:t>total </a:t>
                </a:r>
                <a:r>
                  <a:rPr lang="en-US" dirty="0"/>
                  <a:t>reaction can be </a:t>
                </a:r>
                <a:r>
                  <a:rPr lang="en-US" dirty="0" smtClean="0"/>
                  <a:t>derived</a:t>
                </a:r>
                <a:r>
                  <a:rPr lang="hu-HU" dirty="0" smtClean="0"/>
                  <a:t>.</a:t>
                </a:r>
                <a:r>
                  <a:rPr lang="hu-HU" dirty="0"/>
                  <a:t/>
                </a:r>
                <a:br>
                  <a:rPr lang="hu-HU" dirty="0"/>
                </a:br>
                <a:r>
                  <a:rPr lang="en-US" dirty="0"/>
                  <a:t>An equivalent </a:t>
                </a:r>
                <a:r>
                  <a:rPr lang="en-US" dirty="0" smtClean="0"/>
                  <a:t>definition </a:t>
                </a:r>
                <a:r>
                  <a:rPr lang="en-US" dirty="0"/>
                  <a:t>is that the sum of the reaction enthalpies in a circular process is zero</a:t>
                </a:r>
                <a:r>
                  <a:rPr lang="hu-HU" dirty="0" smtClean="0"/>
                  <a:t>.</a:t>
                </a:r>
                <a:r>
                  <a:rPr lang="hu-HU" i="1" dirty="0" smtClean="0"/>
                  <a:t/>
                </a:r>
                <a:br>
                  <a:rPr lang="hu-HU" i="1" dirty="0" smtClean="0"/>
                </a:b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  <m:e>
                        <m:sSub>
                          <m:sSubPr>
                            <m:ctrlPr>
                              <a:rPr lang="hu-HU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hu-HU">
                                <a:latin typeface="Cambria Math" panose="02040503050406030204" pitchFamily="18" charset="0"/>
                              </a:rPr>
                              <m:t>Δ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hu-HU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However, when setting up the enthalpy balance,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one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must take into account the so-called latent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heats,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such as the heat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dissolution and heat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transformation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4" y="1364102"/>
                <a:ext cx="11527436" cy="5411449"/>
              </a:xfrm>
              <a:blipFill>
                <a:blip r:embed="rId3"/>
                <a:stretch>
                  <a:fillRect l="-952" r="-423" b="-1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4783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4826" y="1690688"/>
            <a:ext cx="11662347" cy="487527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enthalpy had a natural zero point, then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be able to determine the enthalpy content of individual substances and compounds, and knowing this, the 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reaction could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However, we can help ourselves with a clever trick! Consider the elementary state as the reference state, 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reaction enthalpy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during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which one mole of substance is formed from its stable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elements. One assigns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its enthalpy of formation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enthalpy content of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substance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But temperature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pressure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composition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not been fixed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– complicated model and too many data.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Therefore,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at controlled pressure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composition,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standard enthalpy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formation can be assigned to every compound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14420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The standard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enthalpy of formation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</p:spPr>
            <p:txBody>
              <a:bodyPr>
                <a:normAutofit/>
              </a:bodyPr>
              <a:lstStyle/>
              <a:p>
                <a:r>
                  <a:rPr lang="hu-HU" b="1" dirty="0"/>
                  <a:t>standard enthalpy of formation:</a:t>
                </a:r>
                <a:r>
                  <a:rPr lang="hu-HU" dirty="0" smtClean="0"/>
                  <a:t> (</a:t>
                </a:r>
                <a:r>
                  <a:rPr lang="en-US" dirty="0" smtClean="0"/>
                  <a:t>sign</a:t>
                </a:r>
                <a:r>
                  <a:rPr lang="hu-HU" dirty="0" smtClean="0"/>
                  <a:t>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a:rPr lang="hu-HU" i="1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bSup>
                  </m:oMath>
                </a14:m>
                <a:r>
                  <a:rPr lang="hu-HU" dirty="0"/>
                  <a:t>; </a:t>
                </a:r>
                <a:r>
                  <a:rPr lang="en-US" dirty="0" smtClean="0"/>
                  <a:t>unit</a:t>
                </a:r>
                <a:r>
                  <a:rPr lang="hu-HU" dirty="0" smtClean="0"/>
                  <a:t>: </a:t>
                </a:r>
                <a:r>
                  <a:rPr lang="hu-HU" i="1" dirty="0"/>
                  <a:t>1 J/mol</a:t>
                </a:r>
                <a:r>
                  <a:rPr lang="hu-HU" dirty="0"/>
                  <a:t>) </a:t>
                </a:r>
                <a:r>
                  <a:rPr lang="en-US" dirty="0"/>
                  <a:t>enthalpy change following the formation of one mole of a </a:t>
                </a:r>
                <a:r>
                  <a:rPr lang="en-US" dirty="0" smtClean="0"/>
                  <a:t>substance </a:t>
                </a:r>
                <a:r>
                  <a:rPr lang="en-US" dirty="0"/>
                  <a:t>at a given </a:t>
                </a:r>
                <a:r>
                  <a:rPr lang="en-US" dirty="0" smtClean="0"/>
                  <a:t>temperature </a:t>
                </a:r>
                <a:r>
                  <a:rPr lang="en-US" dirty="0"/>
                  <a:t>from stable elements in </a:t>
                </a:r>
                <a:r>
                  <a:rPr lang="en-US" dirty="0" smtClean="0"/>
                  <a:t>standard </a:t>
                </a:r>
                <a:r>
                  <a:rPr lang="en-US" dirty="0"/>
                  <a:t>state</a:t>
                </a:r>
                <a:r>
                  <a:rPr lang="hu-HU" dirty="0" smtClean="0"/>
                  <a:t>. </a:t>
                </a:r>
                <a:r>
                  <a:rPr lang="en-US" dirty="0"/>
                  <a:t>Material in a standard state: at a given temperature</a:t>
                </a:r>
                <a:r>
                  <a:rPr lang="hu-HU" dirty="0" smtClean="0"/>
                  <a:t>, </a:t>
                </a:r>
                <a:r>
                  <a:rPr lang="hu-HU" dirty="0"/>
                  <a:t>1 </a:t>
                </a:r>
                <a:r>
                  <a:rPr lang="hu-HU" dirty="0" smtClean="0"/>
                  <a:t>atm</a:t>
                </a:r>
                <a:r>
                  <a:rPr lang="en-US" dirty="0" err="1" smtClean="0"/>
                  <a:t>osphere</a:t>
                </a:r>
                <a:r>
                  <a:rPr lang="en-US" dirty="0" smtClean="0"/>
                  <a:t> </a:t>
                </a:r>
                <a:r>
                  <a:rPr lang="hu-HU" dirty="0" smtClean="0"/>
                  <a:t>=</a:t>
                </a:r>
                <a:r>
                  <a:rPr lang="en-US" dirty="0" smtClean="0"/>
                  <a:t> </a:t>
                </a:r>
                <a:r>
                  <a:rPr lang="hu-HU" dirty="0" smtClean="0"/>
                  <a:t>101325Pa </a:t>
                </a:r>
                <a:r>
                  <a:rPr lang="en-US" dirty="0" smtClean="0"/>
                  <a:t>pressure</a:t>
                </a:r>
                <a:r>
                  <a:rPr lang="hu-HU" dirty="0" smtClean="0"/>
                  <a:t>, </a:t>
                </a:r>
                <a:r>
                  <a:rPr lang="hu-HU" dirty="0"/>
                  <a:t>1 </a:t>
                </a:r>
                <a:r>
                  <a:rPr lang="hu-HU" dirty="0" smtClean="0"/>
                  <a:t>mol</a:t>
                </a:r>
                <a:r>
                  <a:rPr lang="en-US" dirty="0" smtClean="0"/>
                  <a:t> molar amount</a:t>
                </a:r>
                <a:r>
                  <a:rPr lang="hu-HU" dirty="0" smtClean="0"/>
                  <a:t>.</a:t>
                </a:r>
                <a:endParaRPr lang="hu-HU" dirty="0"/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Then, using Hess's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law,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any molecule whose formation enthalpy cannot be measured (e.g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graphite, hydrogen and oxygen gas will never become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D-glucose),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but if one of its reactions, e.g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enthalpy change accompanying its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combustion,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measured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enthalpy of formation can be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calculated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29783" y="1780655"/>
                <a:ext cx="11572407" cy="3808934"/>
              </a:xfrm>
              <a:blipFill>
                <a:blip r:embed="rId3"/>
                <a:stretch>
                  <a:fillRect l="-948" t="-2560" r="-10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/>
              <p:nvPr/>
            </p:nvSpPr>
            <p:spPr>
              <a:xfrm>
                <a:off x="654782" y="5351052"/>
                <a:ext cx="10849124" cy="8181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sub>
                      </m:sSub>
                      <m:sSub>
                        <m:sSubPr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6(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𝐶𝑂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+6</m:t>
                      </m:r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hu-HU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sSubSup>
                        <m:sSubSup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𝑐𝑜𝑚𝑏𝑢𝑠𝑡𝑖𝑜𝑛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  <m:r>
                        <a:rPr lang="hu-HU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=−2803</m:t>
                      </m:r>
                      <m:f>
                        <m:fPr>
                          <m:ctrlP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𝑘𝐽</m:t>
                          </m:r>
                        </m:num>
                        <m:den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E0B8CA93-7234-400D-B61C-2A18F4E69F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782" y="5351052"/>
                <a:ext cx="10849124" cy="81817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7198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156" y="222504"/>
            <a:ext cx="11981688" cy="6412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7078" y="1797777"/>
            <a:ext cx="11264347" cy="4699866"/>
          </a:xfrm>
        </p:spPr>
        <p:txBody>
          <a:bodyPr>
            <a:no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affects the energy of the system? How can it be changed? How does this change when a process takes place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Humanity tried to answer these questions based on its experiences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observed, e.g. that the water always flows downwards, and if it is channeled through suitable equipment, it can be made to work for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(e.g., water mills)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if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wants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the water from a lower place to a higher one,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has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work and pump it</a:t>
            </a:r>
            <a:r>
              <a:rPr lang="hu-H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16396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325" y="1603943"/>
            <a:ext cx="11558587" cy="4963112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by assigning a fourth meaning (particle, 1 mole, atomic/molecular mass) to the formulas in the stoichiometric equation,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gets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thermochemical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equations.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/>
              <a:t>the fourth, thermochemical meaning of the chemical </a:t>
            </a:r>
            <a:r>
              <a:rPr lang="en-US" b="1" dirty="0" smtClean="0"/>
              <a:t>formula</a:t>
            </a:r>
            <a:r>
              <a:rPr lang="hu-HU" b="1" dirty="0" smtClean="0"/>
              <a:t>:</a:t>
            </a:r>
            <a:r>
              <a:rPr lang="hu-HU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chemical equations</a:t>
            </a:r>
            <a:r>
              <a:rPr lang="hu-HU" dirty="0" smtClean="0"/>
              <a:t> </a:t>
            </a:r>
            <a:r>
              <a:rPr lang="hu-HU" dirty="0" err="1" smtClean="0"/>
              <a:t>given</a:t>
            </a:r>
            <a:r>
              <a:rPr lang="en-US" dirty="0" smtClean="0"/>
              <a:t> </a:t>
            </a:r>
            <a:r>
              <a:rPr lang="en-US" dirty="0"/>
              <a:t>for thermochemical purposes, the chemical formulas also represent the standard enthalpy of formation of </a:t>
            </a:r>
            <a:r>
              <a:rPr lang="en-US" dirty="0" smtClean="0"/>
              <a:t>a </a:t>
            </a:r>
            <a:r>
              <a:rPr lang="en-US" dirty="0"/>
              <a:t>given substance. In </a:t>
            </a:r>
            <a:r>
              <a:rPr lang="en-US" dirty="0" smtClean="0"/>
              <a:t>case </a:t>
            </a:r>
            <a:r>
              <a:rPr lang="en-US" dirty="0"/>
              <a:t>of </a:t>
            </a:r>
            <a:r>
              <a:rPr lang="en-US" dirty="0" smtClean="0"/>
              <a:t>symbols, </a:t>
            </a:r>
            <a:r>
              <a:rPr lang="en-US" dirty="0"/>
              <a:t>this is zero if the element is in a stable state </a:t>
            </a:r>
            <a:r>
              <a:rPr lang="en-US" dirty="0" smtClean="0"/>
              <a:t>under </a:t>
            </a:r>
            <a:r>
              <a:rPr lang="en-US" dirty="0"/>
              <a:t>standard conditions. If they are in a </a:t>
            </a:r>
            <a:r>
              <a:rPr lang="en-US" dirty="0" smtClean="0"/>
              <a:t>non-stable </a:t>
            </a:r>
            <a:r>
              <a:rPr lang="en-US" dirty="0"/>
              <a:t>state, then </a:t>
            </a:r>
            <a:r>
              <a:rPr lang="en-US" dirty="0" smtClean="0"/>
              <a:t>they may represent </a:t>
            </a:r>
            <a:r>
              <a:rPr lang="en-US" dirty="0"/>
              <a:t>the enthalpies of the </a:t>
            </a:r>
            <a:r>
              <a:rPr lang="en-US" dirty="0" smtClean="0"/>
              <a:t>state changes (see melting of sulfur) </a:t>
            </a:r>
            <a:r>
              <a:rPr lang="en-US" dirty="0"/>
              <a:t>or the transformations between the </a:t>
            </a:r>
            <a:r>
              <a:rPr lang="en-US" dirty="0" smtClean="0"/>
              <a:t>allotropic forms (see carbon)</a:t>
            </a:r>
            <a:r>
              <a:rPr lang="hu-HU" dirty="0" smtClean="0"/>
              <a:t>.</a:t>
            </a:r>
            <a:endParaRPr lang="hu-HU" dirty="0"/>
          </a:p>
          <a:p>
            <a:pPr marL="6996113">
              <a:spcBef>
                <a:spcPts val="0"/>
              </a:spcBef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or </a:t>
            </a:r>
            <a:r>
              <a:rPr lang="hu-H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reaction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knowing it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/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6D235E53-07DD-4F25-9319-3B3EA3DDC1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429" y="5339676"/>
                <a:ext cx="1917320" cy="122027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/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hu-HU" sz="28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  <m:e>
                          <m:sSub>
                            <m:sSub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hu-HU" sz="280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m:rPr>
                                  <m:sty m:val="p"/>
                                </m:rPr>
                                <a:rPr lang="el-GR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  <m:sup>
                              <m:r>
                                <a:rPr lang="hu-HU" sz="28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bSup>
                        </m:e>
                      </m:nary>
                      <m:r>
                        <a:rPr lang="hu-HU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sSubSup>
                        <m:sSubSupPr>
                          <m:ctrlPr>
                            <a:rPr lang="el-GR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sub>
                        <m:sup>
                          <m:r>
                            <a:rPr lang="hu-HU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</m:t>
                          </m:r>
                        </m:sup>
                      </m:sSubSup>
                    </m:oMath>
                  </m:oMathPara>
                </a14:m>
                <a:endParaRPr lang="hu-HU" sz="28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027780-9D96-46C6-8AB3-ADBDE3A449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1321" y="5339676"/>
                <a:ext cx="2694840" cy="122027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Nyíl: jobbra mutató 5">
            <a:extLst>
              <a:ext uri="{FF2B5EF4-FFF2-40B4-BE49-F238E27FC236}">
                <a16:creationId xmlns:a16="http://schemas.microsoft.com/office/drawing/2014/main" id="{5A53E559-FAFF-41CF-90A8-1919162FDA32}"/>
              </a:ext>
            </a:extLst>
          </p:cNvPr>
          <p:cNvSpPr/>
          <p:nvPr/>
        </p:nvSpPr>
        <p:spPr>
          <a:xfrm>
            <a:off x="2431916" y="5671204"/>
            <a:ext cx="1657350" cy="55721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Thermochemical equations</a:t>
            </a:r>
          </a:p>
        </p:txBody>
      </p:sp>
    </p:spTree>
    <p:extLst>
      <p:ext uri="{BB962C8B-B14F-4D97-AF65-F5344CB8AC3E}">
        <p14:creationId xmlns:p14="http://schemas.microsoft.com/office/powerpoint/2010/main" val="298249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546" y="1705705"/>
            <a:ext cx="11263745" cy="4859986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energy of the system is therefore necessarily related to work, which is defined by physics 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work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w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is the physical quantity obtained as the product of the force and the displacement in the direction of the force. (It assumes </a:t>
            </a:r>
            <a:r>
              <a:rPr lang="en-US" dirty="0" smtClean="0"/>
              <a:t>ordered </a:t>
            </a:r>
            <a:r>
              <a:rPr lang="en-US" dirty="0"/>
              <a:t>movement</a:t>
            </a:r>
            <a:r>
              <a:rPr lang="hu-HU" dirty="0" smtClean="0"/>
              <a:t>!)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can perform work in several ways, and we can perform work on the system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volume-pressure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may expand against the external pressure, or its volume may decrease due to the external pressure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 -p·ΔV</a:t>
            </a: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surface work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increasing the surface area of the liquid requires work, decreasing it brings the liquid to a more favorable energy state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w=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γ·Δ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of work: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is doing work is negative, if we are doing work on it, it is positive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e.g., sign of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ΔV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3433011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499" y="1900574"/>
            <a:ext cx="10672997" cy="46444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is always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 the influence of some intensive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quantities,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resulting in a change of some extensive quantity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instance,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water flows down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mountain because the gravitational field (intensive) exerts a force on it and its height changes (extensive)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pump the water up by increasing the pressure (intensive),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force are exerted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it, and its height changes (extensive)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Charged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particles in conductors under the influence of an electric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field (intensive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because it exerts a force on it, move (extensive), and an electric current (extensive) is generated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490373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8655" y="1750674"/>
            <a:ext cx="11263745" cy="4874979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other experience is that whether it is a change that takes place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spontaneously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forced by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work?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and its environment heat up or cool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down giving rise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temperature difference or equalization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the same time,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also find that by raising the temperature,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material can be transferred in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such a material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perform work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 something is exchanged between the system and its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surroundings or environment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heating/cooling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was once thought to be a special substance with a particle, but we now know that there is no such particle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937315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1749854"/>
            <a:ext cx="11512446" cy="4860808"/>
          </a:xfrm>
        </p:spPr>
        <p:txBody>
          <a:bodyPr>
            <a:norm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other quantity was called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heat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q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J</a:t>
            </a:r>
            <a:r>
              <a:rPr lang="hu-HU" dirty="0"/>
              <a:t>) </a:t>
            </a:r>
            <a:r>
              <a:rPr lang="en-US" dirty="0"/>
              <a:t>the form of energy that </a:t>
            </a:r>
            <a:r>
              <a:rPr lang="en-US" dirty="0" smtClean="0"/>
              <a:t>is </a:t>
            </a:r>
            <a:r>
              <a:rPr lang="en-US" dirty="0"/>
              <a:t>exchanged between the system and its environment, or between two systems, due to the difference in their temperature. </a:t>
            </a:r>
            <a:r>
              <a:rPr lang="en-US" dirty="0" smtClean="0"/>
              <a:t>(Disordered movement is assumed!</a:t>
            </a:r>
            <a:r>
              <a:rPr lang="hu-HU" dirty="0" smtClean="0"/>
              <a:t>)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driving force of heat exchange is the difference 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dirty="0" smtClean="0"/>
              <a:t>temperature</a:t>
            </a:r>
            <a:r>
              <a:rPr lang="hu-HU" b="1" dirty="0" smtClean="0"/>
              <a:t>:</a:t>
            </a:r>
            <a:r>
              <a:rPr lang="hu-HU" dirty="0" smtClean="0"/>
              <a:t> (</a:t>
            </a:r>
            <a:r>
              <a:rPr lang="en-US" dirty="0" smtClean="0"/>
              <a:t>sign</a:t>
            </a:r>
            <a:r>
              <a:rPr lang="hu-HU" dirty="0" smtClean="0"/>
              <a:t>: </a:t>
            </a:r>
            <a:r>
              <a:rPr lang="hu-HU" i="1" dirty="0"/>
              <a:t>T</a:t>
            </a:r>
            <a:r>
              <a:rPr lang="hu-HU" dirty="0"/>
              <a:t>; </a:t>
            </a:r>
            <a:r>
              <a:rPr lang="en-US" dirty="0" smtClean="0"/>
              <a:t>unit</a:t>
            </a:r>
            <a:r>
              <a:rPr lang="hu-HU" dirty="0" smtClean="0"/>
              <a:t>: </a:t>
            </a:r>
            <a:r>
              <a:rPr lang="hu-HU" i="1" dirty="0"/>
              <a:t>1 K</a:t>
            </a:r>
            <a:r>
              <a:rPr lang="hu-HU" dirty="0"/>
              <a:t>) </a:t>
            </a:r>
            <a:r>
              <a:rPr lang="en-US" dirty="0" smtClean="0"/>
              <a:t>it originates from the disordered movement of particles in a </a:t>
            </a:r>
            <a:r>
              <a:rPr lang="en-US" dirty="0"/>
              <a:t>system</a:t>
            </a:r>
            <a:r>
              <a:rPr lang="en-US" dirty="0" smtClean="0"/>
              <a:t>. It is characteristic to their kinetic energy. </a:t>
            </a:r>
            <a:r>
              <a:rPr lang="en-US" dirty="0"/>
              <a:t>It has a natural zero point. It is the driving force of processes resulting in heat transfer</a:t>
            </a:r>
            <a:r>
              <a:rPr lang="hu-HU" dirty="0" smtClean="0"/>
              <a:t>.</a:t>
            </a:r>
            <a:endParaRPr lang="hu-HU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sign convention also applies here!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 up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system,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positive sign, 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released,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a negative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34555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>
            <a:extLst>
              <a:ext uri="{FF2B5EF4-FFF2-40B4-BE49-F238E27FC236}">
                <a16:creationId xmlns:a16="http://schemas.microsoft.com/office/drawing/2014/main" id="{21C575F2-DCB5-467E-9D41-009344051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4775" y="1514006"/>
            <a:ext cx="11512446" cy="5156617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heat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taken/released must be specified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somehow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knows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𝑞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~∆𝑇 and ΔT is positive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upon heating up something,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., heat is transferred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it, and negative otherwise</a:t>
            </a:r>
            <a:r>
              <a:rPr lang="hu-HU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Therefore, the proportionality factor does not need to be preceded by a negative sign, as in the case of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volume work</a:t>
            </a:r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ea typeface="Cambria Math" panose="02040503050406030204" pitchFamily="18" charset="0"/>
              </a:rPr>
              <a:t>The proportionality factor is denoted by </a:t>
            </a:r>
            <a:r>
              <a:rPr lang="en-US" dirty="0" smtClean="0">
                <a:latin typeface="Times New Roman" panose="02020603050405020304" pitchFamily="18" charset="0"/>
                <a:ea typeface="Cambria Math" panose="02040503050406030204" pitchFamily="18" charset="0"/>
              </a:rPr>
              <a:t>K.</a:t>
            </a:r>
            <a:endParaRPr lang="hu-HU" dirty="0">
              <a:latin typeface="Times New Roman" panose="02020603050405020304" pitchFamily="18" charset="0"/>
              <a:ea typeface="Cambria Math" panose="020405030504060302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knows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experience that different materials require different amounts of heat to change their temperature</a:t>
            </a: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also been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experienced that in order to achieve a given temperature change with a different amount of the same substance,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needs 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heat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8029734" y="3626657"/>
                <a:ext cx="2198935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𝐾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734" y="3626657"/>
                <a:ext cx="2198935" cy="553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44775" y="843240"/>
            <a:ext cx="1362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16/10/2024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372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</p:spPr>
            <p:txBody>
              <a:bodyPr>
                <a:normAutofit/>
              </a:bodyPr>
              <a:lstStyle/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proportionality factor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equation therefore depends on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quantity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material, of which temperature changes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and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also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characteristic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composition.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spcAft>
                    <a:spcPts val="8000"/>
                  </a:spcAft>
                </a:pP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quantity of the material is given by its mass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𝑚</m:t>
                    </m:r>
                    <m:r>
                      <a:rPr lang="hu-H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e>
                      <m:sub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constant characteristic of the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materials quality is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its name is specific heat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capacity.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If the quantity of the material is given in molar amount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then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𝐾</m:t>
                    </m:r>
                    <m:r>
                      <a:rPr lang="hu-HU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hu-HU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𝑛</m:t>
                    </m:r>
                    <m:r>
                      <a:rPr lang="hu-HU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∙</m:t>
                    </m:r>
                    <m:sSub>
                      <m:sSubPr>
                        <m:ctrlP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𝐶</m:t>
                        </m:r>
                      </m:e>
                      <m:sub>
                        <m:r>
                          <a:rPr lang="hu-HU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hu-HU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hu-HU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hu-HU" i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hu-H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the molar heat capacity.</a:t>
                </a:r>
                <a:endParaRPr lang="hu-H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21C575F2-DCB5-467E-9D41-0093440515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775" y="1514006"/>
                <a:ext cx="11512446" cy="5156617"/>
              </a:xfrm>
              <a:blipFill>
                <a:blip r:embed="rId3"/>
                <a:stretch>
                  <a:fillRect l="-953" t="-2009" r="-17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/>
              <p:nvPr/>
            </p:nvSpPr>
            <p:spPr>
              <a:xfrm>
                <a:off x="2263517" y="3475249"/>
                <a:ext cx="320619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𝑚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4" name="Szövegdoboz 3">
                <a:extLst>
                  <a:ext uri="{FF2B5EF4-FFF2-40B4-BE49-F238E27FC236}">
                    <a16:creationId xmlns:a16="http://schemas.microsoft.com/office/drawing/2014/main" id="{D0539B28-6EF8-4CA7-8F94-3C758A66EE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517" y="3475249"/>
                <a:ext cx="320619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/>
              <p:nvPr/>
            </p:nvSpPr>
            <p:spPr>
              <a:xfrm>
                <a:off x="7347681" y="3295364"/>
                <a:ext cx="2413289" cy="9487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3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hu-HU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𝑣</m:t>
                              </m:r>
                            </m:sub>
                          </m:sSub>
                        </m:num>
                        <m:den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𝑚</m:t>
                          </m:r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∙∆</m:t>
                          </m:r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5" name="Szövegdoboz 4">
                <a:extLst>
                  <a:ext uri="{FF2B5EF4-FFF2-40B4-BE49-F238E27FC236}">
                    <a16:creationId xmlns:a16="http://schemas.microsoft.com/office/drawing/2014/main" id="{A76FF7E3-F3D3-4D41-842A-D7A6D6FCD1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7681" y="3295364"/>
                <a:ext cx="2413289" cy="9487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/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36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hu-HU" sz="36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hu-HU" sz="36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hu-HU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hu-HU" sz="3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𝑣</m:t>
                          </m:r>
                        </m:sub>
                      </m:sSub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∙∆</m:t>
                      </m:r>
                      <m:r>
                        <a:rPr lang="hu-HU" sz="3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</m:oMath>
                  </m:oMathPara>
                </a14:m>
                <a:endParaRPr lang="hu-HU" sz="3600" dirty="0"/>
              </a:p>
            </p:txBody>
          </p:sp>
        </mc:Choice>
        <mc:Fallback xmlns="">
          <p:sp>
            <p:nvSpPr>
              <p:cNvPr id="6" name="Szövegdoboz 5">
                <a:extLst>
                  <a:ext uri="{FF2B5EF4-FFF2-40B4-BE49-F238E27FC236}">
                    <a16:creationId xmlns:a16="http://schemas.microsoft.com/office/drawing/2014/main" id="{2F20FB2A-5AE8-4A76-BE4D-0F26F04009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560" y="6097331"/>
                <a:ext cx="313271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ím 1">
            <a:extLst>
              <a:ext uri="{FF2B5EF4-FFF2-40B4-BE49-F238E27FC236}">
                <a16:creationId xmlns:a16="http://schemas.microsoft.com/office/drawing/2014/main" id="{D295C7CD-7D78-49FC-9DA0-450DD01B44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Fundamentals of thermodynamics</a:t>
            </a:r>
          </a:p>
        </p:txBody>
      </p:sp>
    </p:spTree>
    <p:extLst>
      <p:ext uri="{BB962C8B-B14F-4D97-AF65-F5344CB8AC3E}">
        <p14:creationId xmlns:p14="http://schemas.microsoft.com/office/powerpoint/2010/main" val="1531560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7035</TotalTime>
  <Words>4237</Words>
  <Application>Microsoft Office PowerPoint</Application>
  <PresentationFormat>Widescreen</PresentationFormat>
  <Paragraphs>267</Paragraphs>
  <Slides>30</Slides>
  <Notes>27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Times New Roman</vt:lpstr>
      <vt:lpstr>Wingdings</vt:lpstr>
      <vt:lpstr>Office-téma</vt:lpstr>
      <vt:lpstr>General Chemistry 5. Thermodynamics and thermochemistry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Fundamentals of thermodynamics</vt:lpstr>
      <vt:lpstr>The 1st law of thermodynamics</vt:lpstr>
      <vt:lpstr>State functions</vt:lpstr>
      <vt:lpstr>PowerPoint Presentation</vt:lpstr>
      <vt:lpstr>PowerPoint Presentation</vt:lpstr>
      <vt:lpstr>Measurement of ΔU - calorimetry</vt:lpstr>
      <vt:lpstr>Enthalpy</vt:lpstr>
      <vt:lpstr>Enthalpy</vt:lpstr>
      <vt:lpstr>Measurement of change in enthalpy - ΔH</vt:lpstr>
      <vt:lpstr>Modern calorimetry</vt:lpstr>
      <vt:lpstr>Thermochemical equations</vt:lpstr>
      <vt:lpstr>PowerPoint Presentation</vt:lpstr>
      <vt:lpstr>Thermochemical equations</vt:lpstr>
      <vt:lpstr>PowerPoint Presentation</vt:lpstr>
      <vt:lpstr>Hess's law</vt:lpstr>
      <vt:lpstr>Thermochemical equations</vt:lpstr>
      <vt:lpstr>The standard enthalpy of formation</vt:lpstr>
      <vt:lpstr>PowerPoint Presentation</vt:lpstr>
      <vt:lpstr>Thermochemical equations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Kémia alapjai  1. Alapfogalmak</dc:title>
  <dc:creator>Ottó</dc:creator>
  <cp:lastModifiedBy>szistvan</cp:lastModifiedBy>
  <cp:revision>737</cp:revision>
  <dcterms:created xsi:type="dcterms:W3CDTF">2018-07-21T17:18:01Z</dcterms:created>
  <dcterms:modified xsi:type="dcterms:W3CDTF">2025-08-26T13:07:18Z</dcterms:modified>
</cp:coreProperties>
</file>