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4" r:id="rId2"/>
    <p:sldId id="332" r:id="rId3"/>
    <p:sldId id="333" r:id="rId4"/>
    <p:sldId id="334" r:id="rId5"/>
    <p:sldId id="335" r:id="rId6"/>
    <p:sldId id="321" r:id="rId7"/>
    <p:sldId id="337" r:id="rId8"/>
    <p:sldId id="345" r:id="rId9"/>
    <p:sldId id="355" r:id="rId10"/>
    <p:sldId id="356" r:id="rId11"/>
    <p:sldId id="336" r:id="rId12"/>
    <p:sldId id="346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276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FC"/>
    <a:srgbClr val="FDBFC5"/>
    <a:srgbClr val="B707AF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37" autoAdjust="0"/>
  </p:normalViewPr>
  <p:slideViewPr>
    <p:cSldViewPr snapToGrid="0" showGuides="1">
      <p:cViewPr varScale="1">
        <p:scale>
          <a:sx n="100" d="100"/>
          <a:sy n="100" d="100"/>
        </p:scale>
        <p:origin x="912" y="90"/>
      </p:cViewPr>
      <p:guideLst>
        <p:guide orient="horz" pos="1253"/>
        <p:guide pos="43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284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7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823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095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86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1611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696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931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34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615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1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192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813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360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433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986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71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888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334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90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36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49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63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362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15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387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89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Drf8vKtcU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sci.u-szeged.hu/physchem/altkem/kbn005l/filmek.php?film=pip" TargetMode="External"/><Relationship Id="rId5" Type="http://schemas.openxmlformats.org/officeDocument/2006/relationships/hyperlink" Target="http://www2.sci.u-szeged.hu/physchem/altkem/kbn005l/filmek.php?film=tit" TargetMode="Externa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hyperlink" Target="http://chemcollective.org/vlab_downloa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okemonline.com/kemia-bejegyzesek/periodusos-rendsz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figure/a-Face-centred-cubic-spinel-structure-of-magnetite-b-Magnification-of-one_fig1_300486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 alapjai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u-HU" sz="4000">
                <a:latin typeface="Times New Roman" panose="02020603050405020304" pitchFamily="18" charset="0"/>
                <a:cs typeface="Times New Roman" panose="02020603050405020304" pitchFamily="18" charset="0"/>
              </a:rPr>
              <a:t>Sztöchiometria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 István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SZTE Fizikai Kémiai és Anyagtudományi Tanszék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állapot – szerves kémia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32CA4A20-B455-4EAD-A44D-2758419B6AB7}"/>
              </a:ext>
            </a:extLst>
          </p:cNvPr>
          <p:cNvCxnSpPr/>
          <p:nvPr/>
        </p:nvCxnSpPr>
        <p:spPr>
          <a:xfrm flipV="1">
            <a:off x="627710" y="2202620"/>
            <a:ext cx="0" cy="390048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DDAB614A-83FD-4C8B-82F2-5C5ED2394486}"/>
              </a:ext>
            </a:extLst>
          </p:cNvPr>
          <p:cNvCxnSpPr/>
          <p:nvPr/>
        </p:nvCxnSpPr>
        <p:spPr>
          <a:xfrm flipV="1">
            <a:off x="1199834" y="2250088"/>
            <a:ext cx="0" cy="3900488"/>
          </a:xfrm>
          <a:prstGeom prst="straightConnector1">
            <a:avLst/>
          </a:prstGeom>
          <a:ln w="63500"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B5D22C-9366-421B-8BA1-FC49929FF224}"/>
              </a:ext>
            </a:extLst>
          </p:cNvPr>
          <p:cNvSpPr txBox="1"/>
          <p:nvPr/>
        </p:nvSpPr>
        <p:spPr>
          <a:xfrm rot="16200000">
            <a:off x="-336515" y="3851264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oxidáció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8C540E9-614B-4D7D-91FC-20A40A0F0E9C}"/>
              </a:ext>
            </a:extLst>
          </p:cNvPr>
          <p:cNvSpPr txBox="1"/>
          <p:nvPr/>
        </p:nvSpPr>
        <p:spPr>
          <a:xfrm rot="16200000">
            <a:off x="864863" y="3883742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redukció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59F13F4-A917-4B76-AC0F-D7BFF001D20B}"/>
              </a:ext>
            </a:extLst>
          </p:cNvPr>
          <p:cNvSpPr txBox="1"/>
          <p:nvPr/>
        </p:nvSpPr>
        <p:spPr>
          <a:xfrm rot="16200000">
            <a:off x="9453087" y="3944914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szén oxidációs száma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6AEC34A-4AEA-4E90-B4FD-7C063EC2CABC}"/>
              </a:ext>
            </a:extLst>
          </p:cNvPr>
          <p:cNvSpPr txBox="1"/>
          <p:nvPr/>
        </p:nvSpPr>
        <p:spPr>
          <a:xfrm rot="16200000">
            <a:off x="299729" y="3932423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szén oxidációs állapota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5F67A3F-86AE-4AC2-86A8-5DC5717109EC}"/>
              </a:ext>
            </a:extLst>
          </p:cNvPr>
          <p:cNvSpPr txBox="1"/>
          <p:nvPr/>
        </p:nvSpPr>
        <p:spPr>
          <a:xfrm>
            <a:off x="2293488" y="2008684"/>
            <a:ext cx="49244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B8A49AC-06AC-4ACB-B0D0-A72A6F475EC5}"/>
              </a:ext>
            </a:extLst>
          </p:cNvPr>
          <p:cNvSpPr txBox="1"/>
          <p:nvPr/>
        </p:nvSpPr>
        <p:spPr>
          <a:xfrm>
            <a:off x="3735455" y="5690070"/>
            <a:ext cx="6460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telített szénhidrogén: C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2n+2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F797546-228B-4F16-87B6-83367A0ABF64}"/>
              </a:ext>
            </a:extLst>
          </p:cNvPr>
          <p:cNvSpPr txBox="1"/>
          <p:nvPr/>
        </p:nvSpPr>
        <p:spPr>
          <a:xfrm>
            <a:off x="2973221" y="4814344"/>
            <a:ext cx="800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R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C-Cl; R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C-O-(H/R’); (H/R)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C=C(H/R’)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1E90C4E-0735-4D31-802F-8672D5DEC81B}"/>
              </a:ext>
            </a:extLst>
          </p:cNvPr>
          <p:cNvSpPr txBox="1"/>
          <p:nvPr/>
        </p:nvSpPr>
        <p:spPr>
          <a:xfrm>
            <a:off x="11230130" y="2007094"/>
            <a:ext cx="84029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  <a:p>
            <a:pPr algn="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B856A62-5076-436E-8F16-20879EED66D6}"/>
              </a:ext>
            </a:extLst>
          </p:cNvPr>
          <p:cNvSpPr txBox="1"/>
          <p:nvPr/>
        </p:nvSpPr>
        <p:spPr>
          <a:xfrm>
            <a:off x="3229848" y="3932421"/>
            <a:ext cx="7484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R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C-Cl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(H/R)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C=O; (H/R)C≡C(H/R’)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481770F-7F54-4EFF-8ED9-FEF9637447CB}"/>
              </a:ext>
            </a:extLst>
          </p:cNvPr>
          <p:cNvSpPr txBox="1"/>
          <p:nvPr/>
        </p:nvSpPr>
        <p:spPr>
          <a:xfrm>
            <a:off x="3883733" y="3005528"/>
            <a:ext cx="6163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RC-Cl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O=C(R)-O(H/R); RC≡N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303BD33-8739-4A61-93DB-EC8DA6D867E5}"/>
              </a:ext>
            </a:extLst>
          </p:cNvPr>
          <p:cNvSpPr txBox="1"/>
          <p:nvPr/>
        </p:nvSpPr>
        <p:spPr>
          <a:xfrm>
            <a:off x="5439447" y="2078638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CCl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O=C=O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reakciók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478" y="1665970"/>
                <a:ext cx="11828206" cy="5025115"/>
              </a:xfrm>
            </p:spPr>
            <p:txBody>
              <a:bodyPr/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Mivel az oxidáció elektronleadás, a redukció elektronfelvétel, ezért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redoxi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reakciók esetében a rendezés alapja az, hogy a folyamatban nem maradhat vissza elektron, illetve el sem tűnhet, azaz a leadott és a felvett elektronok számának egyeznie kell!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 lefordítható az oxidációs számok „nyelvére” úgy, hogy az oxidációs számok változásának abszolút értéke egyenlőnek kell lennie az oxidálódó és a redukálódó atomnál!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Rendezzük a következő reakciót:</a:t>
                </a:r>
              </a:p>
              <a:p>
                <a:pPr marL="0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+1 -1      +7 -2       +1        0      +2         +1 -2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Melyeké változik? → oxigén -1-ről 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0-ra 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nő, míg a mangáné +7-ről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𝑀𝑛𝑂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+2-re 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csökkent!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478" y="1665970"/>
                <a:ext cx="11828206" cy="5025115"/>
              </a:xfrm>
              <a:blipFill>
                <a:blip r:embed="rId3"/>
                <a:stretch>
                  <a:fillRect l="-928" t="-2061" r="-11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93D6E7C-7FF9-4C7B-BD2E-C6A167DCB74B}"/>
                  </a:ext>
                </a:extLst>
              </p:cNvPr>
              <p:cNvSpPr txBox="1"/>
              <p:nvPr/>
            </p:nvSpPr>
            <p:spPr>
              <a:xfrm>
                <a:off x="5367717" y="4612498"/>
                <a:ext cx="6468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93D6E7C-7FF9-4C7B-BD2E-C6A167DC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17" y="4612498"/>
                <a:ext cx="646805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9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2405814-978A-4214-896B-9C0561CE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az oxidációs számok változása alapján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6017A73-FAA5-4B13-9402-76B0CC4EBE84}"/>
                  </a:ext>
                </a:extLst>
              </p:cNvPr>
              <p:cNvSpPr txBox="1"/>
              <p:nvPr/>
            </p:nvSpPr>
            <p:spPr>
              <a:xfrm>
                <a:off x="1489133" y="2400233"/>
                <a:ext cx="92340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6017A73-FAA5-4B13-9402-76B0CC4E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33" y="2400233"/>
                <a:ext cx="923400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68A802FD-FD76-4F40-AFFC-68DFC6DC5012}"/>
              </a:ext>
            </a:extLst>
          </p:cNvPr>
          <p:cNvSpPr txBox="1"/>
          <p:nvPr/>
        </p:nvSpPr>
        <p:spPr>
          <a:xfrm>
            <a:off x="1755058" y="2005781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2(-1)=-2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869B9E6-698E-4FEB-B2E7-9C9666659E7E}"/>
              </a:ext>
            </a:extLst>
          </p:cNvPr>
          <p:cNvSpPr txBox="1"/>
          <p:nvPr/>
        </p:nvSpPr>
        <p:spPr>
          <a:xfrm>
            <a:off x="6331974" y="2010699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2(0)=0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61ED2105-60D9-499E-9619-0040B0CD583C}"/>
              </a:ext>
            </a:extLst>
          </p:cNvPr>
          <p:cNvGrpSpPr/>
          <p:nvPr/>
        </p:nvGrpSpPr>
        <p:grpSpPr>
          <a:xfrm>
            <a:off x="2841769" y="1773354"/>
            <a:ext cx="3655809" cy="461665"/>
            <a:chOff x="2841769" y="1773354"/>
            <a:chExt cx="3655809" cy="461665"/>
          </a:xfrm>
        </p:grpSpPr>
        <p:cxnSp>
          <p:nvCxnSpPr>
            <p:cNvPr id="9" name="Egyenes összekötő nyíllal 8">
              <a:extLst>
                <a:ext uri="{FF2B5EF4-FFF2-40B4-BE49-F238E27FC236}">
                  <a16:creationId xmlns:a16="http://schemas.microsoft.com/office/drawing/2014/main" id="{8CF4B1C3-20D4-41FA-8E56-DAB88D6B4DB3}"/>
                </a:ext>
              </a:extLst>
            </p:cNvPr>
            <p:cNvCxnSpPr>
              <a:cxnSpLocks/>
            </p:cNvCxnSpPr>
            <p:nvPr/>
          </p:nvCxnSpPr>
          <p:spPr>
            <a:xfrm>
              <a:off x="3055817" y="2227973"/>
              <a:ext cx="315011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471469BC-B6A2-406E-AC2D-6157AFFC75BB}"/>
                </a:ext>
              </a:extLst>
            </p:cNvPr>
            <p:cNvSpPr txBox="1"/>
            <p:nvPr/>
          </p:nvSpPr>
          <p:spPr>
            <a:xfrm>
              <a:off x="2841769" y="1773354"/>
              <a:ext cx="3655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oxidáció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=+2 (2e</a:t>
              </a:r>
              <a:r>
                <a:rPr lang="hu-HU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leadása)</a:t>
              </a:r>
            </a:p>
          </p:txBody>
        </p:sp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71C1096-FCD9-48DB-98DF-AE2ACC1B511D}"/>
              </a:ext>
            </a:extLst>
          </p:cNvPr>
          <p:cNvGrpSpPr/>
          <p:nvPr/>
        </p:nvGrpSpPr>
        <p:grpSpPr>
          <a:xfrm>
            <a:off x="4002697" y="2915104"/>
            <a:ext cx="3888000" cy="469608"/>
            <a:chOff x="4002697" y="2915104"/>
            <a:chExt cx="3888000" cy="469608"/>
          </a:xfrm>
        </p:grpSpPr>
        <p:cxnSp>
          <p:nvCxnSpPr>
            <p:cNvPr id="12" name="Egyenes összekötő nyíllal 11">
              <a:extLst>
                <a:ext uri="{FF2B5EF4-FFF2-40B4-BE49-F238E27FC236}">
                  <a16:creationId xmlns:a16="http://schemas.microsoft.com/office/drawing/2014/main" id="{0FF69247-F282-4B91-B1B8-FE8F994BFC7D}"/>
                </a:ext>
              </a:extLst>
            </p:cNvPr>
            <p:cNvCxnSpPr>
              <a:cxnSpLocks/>
            </p:cNvCxnSpPr>
            <p:nvPr/>
          </p:nvCxnSpPr>
          <p:spPr>
            <a:xfrm>
              <a:off x="4002697" y="3384712"/>
              <a:ext cx="3888000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D29CF683-8DA9-4186-A070-319664633196}"/>
                </a:ext>
              </a:extLst>
            </p:cNvPr>
            <p:cNvSpPr txBox="1"/>
            <p:nvPr/>
          </p:nvSpPr>
          <p:spPr>
            <a:xfrm>
              <a:off x="4013496" y="2915104"/>
              <a:ext cx="3721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redukció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=-5 (5e</a:t>
              </a:r>
              <a:r>
                <a:rPr lang="hu-HU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felvétele)</a:t>
              </a:r>
            </a:p>
          </p:txBody>
        </p:sp>
      </p:grp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1CB0257-9781-4AE6-9559-5568E76CD6D0}"/>
              </a:ext>
            </a:extLst>
          </p:cNvPr>
          <p:cNvSpPr txBox="1"/>
          <p:nvPr/>
        </p:nvSpPr>
        <p:spPr>
          <a:xfrm>
            <a:off x="3421464" y="3113488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F67F109-0FB0-4518-AF0E-EB015906A03A}"/>
              </a:ext>
            </a:extLst>
          </p:cNvPr>
          <p:cNvSpPr txBox="1"/>
          <p:nvPr/>
        </p:nvSpPr>
        <p:spPr>
          <a:xfrm>
            <a:off x="7950992" y="3102245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57BE2774-9CE9-4199-9481-E3B1F113AD83}"/>
              </a:ext>
            </a:extLst>
          </p:cNvPr>
          <p:cNvSpPr txBox="1"/>
          <p:nvPr/>
        </p:nvSpPr>
        <p:spPr>
          <a:xfrm>
            <a:off x="764498" y="3732554"/>
            <a:ext cx="1069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legkisebb közös többszöröst kell megkeresni, ami jelen esetben 2·5=10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473C759B-7893-4D42-A702-EA58B9A7CBDC}"/>
                  </a:ext>
                </a:extLst>
              </p:cNvPr>
              <p:cNvSpPr txBox="1"/>
              <p:nvPr/>
            </p:nvSpPr>
            <p:spPr>
              <a:xfrm>
                <a:off x="923305" y="4621277"/>
                <a:ext cx="103689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473C759B-7893-4D42-A702-EA58B9A7C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5" y="4621277"/>
                <a:ext cx="1036892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0D66634B-6A7B-424E-9DEF-03531A31107E}"/>
              </a:ext>
            </a:extLst>
          </p:cNvPr>
          <p:cNvSpPr txBox="1"/>
          <p:nvPr/>
        </p:nvSpPr>
        <p:spPr>
          <a:xfrm>
            <a:off x="884761" y="5578842"/>
            <a:ext cx="10435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oxigénatomok egy része ugyan változtatta az oxidációs állapotát, de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oldalon egyezni kell a számuknak! Ellenőrizzük!</a:t>
            </a:r>
          </a:p>
        </p:txBody>
      </p:sp>
    </p:spTree>
    <p:extLst>
      <p:ext uri="{BB962C8B-B14F-4D97-AF65-F5344CB8AC3E}">
        <p14:creationId xmlns:p14="http://schemas.microsoft.com/office/powerpoint/2010/main" val="15952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az oxidációs számok változása alapján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A79A484-457D-4A29-B9BD-8BA7B6ABDC52}"/>
                  </a:ext>
                </a:extLst>
              </p:cNvPr>
              <p:cNvSpPr txBox="1"/>
              <p:nvPr/>
            </p:nvSpPr>
            <p:spPr>
              <a:xfrm>
                <a:off x="923306" y="2027979"/>
                <a:ext cx="103689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A79A484-457D-4A29-B9BD-8BA7B6ABD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6" y="2027979"/>
                <a:ext cx="1036892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A327846C-39E3-4ACA-8A3B-01A3735D93DE}"/>
              </a:ext>
            </a:extLst>
          </p:cNvPr>
          <p:cNvSpPr txBox="1"/>
          <p:nvPr/>
        </p:nvSpPr>
        <p:spPr>
          <a:xfrm>
            <a:off x="4323834" y="2617220"/>
            <a:ext cx="5626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5·2+2·4=18→ 5·2+1=11   hiányzik 7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EAF8BB-B3BF-4418-924A-743C78FB980B}"/>
              </a:ext>
            </a:extLst>
          </p:cNvPr>
          <p:cNvSpPr txBox="1"/>
          <p:nvPr/>
        </p:nvSpPr>
        <p:spPr>
          <a:xfrm>
            <a:off x="2471560" y="6064957"/>
            <a:ext cx="5588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csak a töltéseket kell ellenőrizni!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D4FE182-7446-46B5-84A6-7FA7D13E071F}"/>
                  </a:ext>
                </a:extLst>
              </p:cNvPr>
              <p:cNvSpPr txBox="1"/>
              <p:nvPr/>
            </p:nvSpPr>
            <p:spPr>
              <a:xfrm>
                <a:off x="925805" y="3229694"/>
                <a:ext cx="106526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D4FE182-7446-46B5-84A6-7FA7D13E0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05" y="3229694"/>
                <a:ext cx="1065266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C6ED8E0B-6FAA-4BE0-8AD5-462AC763E3C9}"/>
              </a:ext>
            </a:extLst>
          </p:cNvPr>
          <p:cNvSpPr txBox="1"/>
          <p:nvPr/>
        </p:nvSpPr>
        <p:spPr>
          <a:xfrm>
            <a:off x="4728967" y="3803944"/>
            <a:ext cx="3172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5·2+1=11→ 8·2=16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5CCEB10D-9FF3-4E6E-B9C3-4E821F264D46}"/>
                  </a:ext>
                </a:extLst>
              </p:cNvPr>
              <p:cNvSpPr txBox="1"/>
              <p:nvPr/>
            </p:nvSpPr>
            <p:spPr>
              <a:xfrm>
                <a:off x="658483" y="4911086"/>
                <a:ext cx="109363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5CCEB10D-9FF3-4E6E-B9C3-4E821F264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3" y="4911086"/>
                <a:ext cx="1093639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>
            <a:extLst>
              <a:ext uri="{FF2B5EF4-FFF2-40B4-BE49-F238E27FC236}">
                <a16:creationId xmlns:a16="http://schemas.microsoft.com/office/drawing/2014/main" id="{15A8B348-B234-452D-A9B6-EFF15A49CB62}"/>
              </a:ext>
            </a:extLst>
          </p:cNvPr>
          <p:cNvSpPr txBox="1"/>
          <p:nvPr/>
        </p:nvSpPr>
        <p:spPr>
          <a:xfrm>
            <a:off x="172514" y="4289684"/>
            <a:ext cx="1186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hidrogénatomok végig mind +1-es állapotban voltak. Ellenőrizzük a számukat!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7227BA3-57C0-4755-BBA8-2B3837668AFB}"/>
              </a:ext>
            </a:extLst>
          </p:cNvPr>
          <p:cNvSpPr txBox="1"/>
          <p:nvPr/>
        </p:nvSpPr>
        <p:spPr>
          <a:xfrm>
            <a:off x="3807211" y="5545299"/>
            <a:ext cx="571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2·(-1)+(+6)=+4→ 2·(+2)=+4 egyezik!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28BC528D-E813-4867-8532-CFAC9E43B983}"/>
              </a:ext>
            </a:extLst>
          </p:cNvPr>
          <p:cNvSpPr/>
          <p:nvPr/>
        </p:nvSpPr>
        <p:spPr>
          <a:xfrm>
            <a:off x="2671869" y="3799696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hiányzik 5</a:t>
            </a:r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75977E7-68A0-450C-B168-1DB630A7DABF}"/>
                  </a:ext>
                </a:extLst>
              </p:cNvPr>
              <p:cNvSpPr txBox="1"/>
              <p:nvPr/>
            </p:nvSpPr>
            <p:spPr>
              <a:xfrm>
                <a:off x="6100996" y="4916774"/>
                <a:ext cx="498533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75977E7-68A0-450C-B168-1DB630A7D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96" y="4916774"/>
                <a:ext cx="49853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zövegdoboz 16">
            <a:extLst>
              <a:ext uri="{FF2B5EF4-FFF2-40B4-BE49-F238E27FC236}">
                <a16:creationId xmlns:a16="http://schemas.microsoft.com/office/drawing/2014/main" id="{E7DCB070-7E39-452B-BD95-9367CA9DFEE3}"/>
              </a:ext>
            </a:extLst>
          </p:cNvPr>
          <p:cNvSpPr txBox="1"/>
          <p:nvPr/>
        </p:nvSpPr>
        <p:spPr>
          <a:xfrm>
            <a:off x="8213890" y="5977516"/>
            <a:ext cx="3852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egyenlet helyes!</a:t>
            </a:r>
          </a:p>
        </p:txBody>
      </p:sp>
    </p:spTree>
    <p:extLst>
      <p:ext uri="{BB962C8B-B14F-4D97-AF65-F5344CB8AC3E}">
        <p14:creationId xmlns:p14="http://schemas.microsoft.com/office/powerpoint/2010/main" val="30574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a félreakciók módszerével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1825624"/>
            <a:ext cx="11872452" cy="4752157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helyes rendezéshez kevesebb adat is elégséges a reakcióról! Elegendő azok-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részecskéknek az ismerete, amelyekben az atomok oxidációs állapota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vál-tozik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Pl.: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kell tudni azt sem, hogy mennyi az oxidációs számuk az egyes részecskékben!</a:t>
            </a:r>
          </a:p>
          <a:p>
            <a:pPr>
              <a:spcAft>
                <a:spcPts val="4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rendezés során a reakciót szétválasztjuk két félreakcióra, és külön rendezzük!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rendezés először atomokra történik, a vízben található részecskék segítségével azaz adhatunk mindkét félreakcióhoz 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molekulát H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OH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ionokat.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58A2340-DDB4-4CEC-9CEF-12E18B92E796}"/>
                  </a:ext>
                </a:extLst>
              </p:cNvPr>
              <p:cNvSpPr txBox="1"/>
              <p:nvPr/>
            </p:nvSpPr>
            <p:spPr>
              <a:xfrm>
                <a:off x="2610005" y="2709949"/>
                <a:ext cx="63895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58A2340-DDB4-4CEC-9CEF-12E18B92E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05" y="2709949"/>
                <a:ext cx="638957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896F142-531D-486C-BFD7-B92921E64AE7}"/>
                  </a:ext>
                </a:extLst>
              </p:cNvPr>
              <p:cNvSpPr txBox="1"/>
              <p:nvPr/>
            </p:nvSpPr>
            <p:spPr>
              <a:xfrm>
                <a:off x="1965992" y="4809135"/>
                <a:ext cx="25338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896F142-531D-486C-BFD7-B92921E64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92" y="4809135"/>
                <a:ext cx="253383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75D2245-473F-427E-BE7B-583AD9095D63}"/>
                  </a:ext>
                </a:extLst>
              </p:cNvPr>
              <p:cNvSpPr txBox="1"/>
              <p:nvPr/>
            </p:nvSpPr>
            <p:spPr>
              <a:xfrm>
                <a:off x="7083683" y="4794388"/>
                <a:ext cx="34634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75D2245-473F-427E-BE7B-583AD9095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683" y="4794388"/>
                <a:ext cx="346344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9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a félreakciók módszerével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CFA15D1-84DA-46D1-A030-341920CAE333}"/>
                  </a:ext>
                </a:extLst>
              </p:cNvPr>
              <p:cNvSpPr txBox="1"/>
              <p:nvPr/>
            </p:nvSpPr>
            <p:spPr>
              <a:xfrm>
                <a:off x="343670" y="1682243"/>
                <a:ext cx="25338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CFA15D1-84DA-46D1-A030-341920CAE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70" y="1682243"/>
                <a:ext cx="253383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03B6C9A-5AB0-4960-A086-681F8BFB2377}"/>
                  </a:ext>
                </a:extLst>
              </p:cNvPr>
              <p:cNvSpPr txBox="1"/>
              <p:nvPr/>
            </p:nvSpPr>
            <p:spPr>
              <a:xfrm>
                <a:off x="5936342" y="1687285"/>
                <a:ext cx="34634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03B6C9A-5AB0-4960-A086-681F8BFB2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42" y="1687285"/>
                <a:ext cx="346344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D9B29574-E3A8-4AE8-93A7-BF12A15D0319}"/>
              </a:ext>
            </a:extLst>
          </p:cNvPr>
          <p:cNvSpPr txBox="1"/>
          <p:nvPr/>
        </p:nvSpPr>
        <p:spPr>
          <a:xfrm>
            <a:off x="2931887" y="1727199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Hiány: 2 hidrogén!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6AED498-DE60-4007-AA27-0F1AB5BA9991}"/>
                  </a:ext>
                </a:extLst>
              </p:cNvPr>
              <p:cNvSpPr txBox="1"/>
              <p:nvPr/>
            </p:nvSpPr>
            <p:spPr>
              <a:xfrm>
                <a:off x="263842" y="2371675"/>
                <a:ext cx="41109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6AED498-DE60-4007-AA27-0F1AB5BA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2" y="2371675"/>
                <a:ext cx="411099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24F8E9E3-E44B-4E4C-8D0B-2D2E02C1EBC7}"/>
              </a:ext>
            </a:extLst>
          </p:cNvPr>
          <p:cNvSpPr txBox="1"/>
          <p:nvPr/>
        </p:nvSpPr>
        <p:spPr>
          <a:xfrm>
            <a:off x="9441542" y="1730476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Hiány: 4 oxigén!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0478963-73A6-47C7-9531-3E0A934E2C81}"/>
                  </a:ext>
                </a:extLst>
              </p:cNvPr>
              <p:cNvSpPr txBox="1"/>
              <p:nvPr/>
            </p:nvSpPr>
            <p:spPr>
              <a:xfrm>
                <a:off x="5900058" y="2362206"/>
                <a:ext cx="52981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0478963-73A6-47C7-9531-3E0A934E2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8" y="2362206"/>
                <a:ext cx="529818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>
            <a:extLst>
              <a:ext uri="{FF2B5EF4-FFF2-40B4-BE49-F238E27FC236}">
                <a16:creationId xmlns:a16="http://schemas.microsoft.com/office/drawing/2014/main" id="{D5BD397D-E1AF-4937-B224-CB20A06A73BE}"/>
              </a:ext>
            </a:extLst>
          </p:cNvPr>
          <p:cNvSpPr txBox="1"/>
          <p:nvPr/>
        </p:nvSpPr>
        <p:spPr>
          <a:xfrm>
            <a:off x="5364900" y="2982685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Hiány: 8 hidrogén!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D3913FD6-8A06-44E6-9516-B652C8F4D3C2}"/>
                  </a:ext>
                </a:extLst>
              </p:cNvPr>
              <p:cNvSpPr txBox="1"/>
              <p:nvPr/>
            </p:nvSpPr>
            <p:spPr>
              <a:xfrm>
                <a:off x="5098426" y="3559634"/>
                <a:ext cx="68753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D3913FD6-8A06-44E6-9516-B652C8F4D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26" y="3559634"/>
                <a:ext cx="687534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>
            <a:extLst>
              <a:ext uri="{FF2B5EF4-FFF2-40B4-BE49-F238E27FC236}">
                <a16:creationId xmlns:a16="http://schemas.microsoft.com/office/drawing/2014/main" id="{CF9B40C8-CE2B-43B9-A6FB-B05B8D89423A}"/>
              </a:ext>
            </a:extLst>
          </p:cNvPr>
          <p:cNvSpPr txBox="1"/>
          <p:nvPr/>
        </p:nvSpPr>
        <p:spPr>
          <a:xfrm>
            <a:off x="0" y="3533293"/>
            <a:ext cx="519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csak a töltések nem egyenlők!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0783EF7-12C7-4334-9378-FF3BEC5BB42F}"/>
              </a:ext>
            </a:extLst>
          </p:cNvPr>
          <p:cNvSpPr txBox="1"/>
          <p:nvPr/>
        </p:nvSpPr>
        <p:spPr>
          <a:xfrm>
            <a:off x="197996" y="4127441"/>
            <a:ext cx="5949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kiegyenlítéshez elektronokat (e</a:t>
            </a:r>
            <a:r>
              <a:rPr 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használunk, a pozitívabb oldalhoz adva!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DB19BE6-1ADE-4673-B655-0456FA80EC54}"/>
              </a:ext>
            </a:extLst>
          </p:cNvPr>
          <p:cNvSpPr txBox="1"/>
          <p:nvPr/>
        </p:nvSpPr>
        <p:spPr>
          <a:xfrm>
            <a:off x="1332132" y="2985930"/>
            <a:ext cx="2318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0→ 2·(+1)=+2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7F1F6C1-0E12-4ABE-B8BC-7EA809FA12E3}"/>
              </a:ext>
            </a:extLst>
          </p:cNvPr>
          <p:cNvSpPr txBox="1"/>
          <p:nvPr/>
        </p:nvSpPr>
        <p:spPr>
          <a:xfrm>
            <a:off x="5887907" y="4096272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(-1)+8·(+1)= +7→ 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5F11A05-4FF4-45ED-AB6D-9A6139FCEC36}"/>
                  </a:ext>
                </a:extLst>
              </p:cNvPr>
              <p:cNvSpPr txBox="1"/>
              <p:nvPr/>
            </p:nvSpPr>
            <p:spPr>
              <a:xfrm>
                <a:off x="4589614" y="5039974"/>
                <a:ext cx="55821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5F11A05-4FF4-45ED-AB6D-9A6139FCE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614" y="5039974"/>
                <a:ext cx="558210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D3015864-58DA-4C5F-91E7-D20FD7B31669}"/>
                  </a:ext>
                </a:extLst>
              </p:cNvPr>
              <p:cNvSpPr txBox="1"/>
              <p:nvPr/>
            </p:nvSpPr>
            <p:spPr>
              <a:xfrm>
                <a:off x="1325231" y="5589305"/>
                <a:ext cx="83464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D3015864-58DA-4C5F-91E7-D20FD7B31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31" y="5589305"/>
                <a:ext cx="834645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1B71E793-0D31-42D4-AB33-1F26348E357B}"/>
              </a:ext>
            </a:extLst>
          </p:cNvPr>
          <p:cNvSpPr txBox="1"/>
          <p:nvPr/>
        </p:nvSpPr>
        <p:spPr>
          <a:xfrm>
            <a:off x="965202" y="6196664"/>
            <a:ext cx="10280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elektronok száma az oxidációban és a redukcióban nem egyenlők!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79483FC-742E-45A6-8164-8996555BA55A}"/>
              </a:ext>
            </a:extLst>
          </p:cNvPr>
          <p:cNvSpPr txBox="1"/>
          <p:nvPr/>
        </p:nvSpPr>
        <p:spPr>
          <a:xfrm>
            <a:off x="3053853" y="5064317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oxidáció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2A6ACB7-CF20-471E-9406-7D309673247C}"/>
              </a:ext>
            </a:extLst>
          </p:cNvPr>
          <p:cNvSpPr txBox="1"/>
          <p:nvPr/>
        </p:nvSpPr>
        <p:spPr>
          <a:xfrm>
            <a:off x="9839281" y="5623117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2E0C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redukció</a:t>
            </a:r>
          </a:p>
        </p:txBody>
      </p:sp>
    </p:spTree>
    <p:extLst>
      <p:ext uri="{BB962C8B-B14F-4D97-AF65-F5344CB8AC3E}">
        <p14:creationId xmlns:p14="http://schemas.microsoft.com/office/powerpoint/2010/main" val="14454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25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a félreakciók módszerével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FA69517-3E0B-4593-955E-34A53B28E596}"/>
                  </a:ext>
                </a:extLst>
              </p:cNvPr>
              <p:cNvSpPr txBox="1"/>
              <p:nvPr/>
            </p:nvSpPr>
            <p:spPr>
              <a:xfrm>
                <a:off x="4429959" y="2020803"/>
                <a:ext cx="64104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hu-HU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hu-HU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u-HU" sz="4000" dirty="0"/>
                  <a:t>5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FA69517-3E0B-4593-955E-34A53B28E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59" y="2020803"/>
                <a:ext cx="6410409" cy="615553"/>
              </a:xfrm>
              <a:prstGeom prst="rect">
                <a:avLst/>
              </a:prstGeom>
              <a:blipFill>
                <a:blip r:embed="rId3"/>
                <a:stretch>
                  <a:fillRect t="-24752" r="-3520" b="-495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22E5970-8287-47D4-9409-47F536C76D19}"/>
                  </a:ext>
                </a:extLst>
              </p:cNvPr>
              <p:cNvSpPr txBox="1"/>
              <p:nvPr/>
            </p:nvSpPr>
            <p:spPr>
              <a:xfrm>
                <a:off x="1063974" y="2631964"/>
                <a:ext cx="94282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𝑀𝑛𝑂</m:t>
                              </m:r>
                            </m:e>
                            <m:sub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𝑀𝑛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22E5970-8287-47D4-9409-47F536C76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74" y="2631964"/>
                <a:ext cx="942822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7B313380-0CD3-4996-B54C-F75A2727D9FD}"/>
              </a:ext>
            </a:extLst>
          </p:cNvPr>
          <p:cNvSpPr txBox="1"/>
          <p:nvPr/>
        </p:nvSpPr>
        <p:spPr>
          <a:xfrm>
            <a:off x="1415143" y="1409098"/>
            <a:ext cx="9362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legkisebb közös többszöröst most is meg kell keresni: 2·5=10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32DB90E-F73D-46A2-A585-A9B20E459CFD}"/>
                  </a:ext>
                </a:extLst>
              </p:cNvPr>
              <p:cNvSpPr txBox="1"/>
              <p:nvPr/>
            </p:nvSpPr>
            <p:spPr>
              <a:xfrm>
                <a:off x="4219499" y="3581089"/>
                <a:ext cx="67170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32DB90E-F73D-46A2-A585-A9B20E459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499" y="3581089"/>
                <a:ext cx="671703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E67F5C7-0D39-4B0F-8D3B-35826E305708}"/>
                  </a:ext>
                </a:extLst>
              </p:cNvPr>
              <p:cNvSpPr txBox="1"/>
              <p:nvPr/>
            </p:nvSpPr>
            <p:spPr>
              <a:xfrm>
                <a:off x="403575" y="4177734"/>
                <a:ext cx="94813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E67F5C7-0D39-4B0F-8D3B-35826E305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75" y="4177734"/>
                <a:ext cx="948137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83C1F92D-5AEE-4C48-B0C2-D885C83C58A0}"/>
              </a:ext>
            </a:extLst>
          </p:cNvPr>
          <p:cNvSpPr txBox="1"/>
          <p:nvPr/>
        </p:nvSpPr>
        <p:spPr>
          <a:xfrm>
            <a:off x="5747657" y="3115955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azaz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BF8DEDD0-62C2-420C-975D-FB2A95D10D71}"/>
              </a:ext>
            </a:extLst>
          </p:cNvPr>
          <p:cNvGrpSpPr/>
          <p:nvPr/>
        </p:nvGrpSpPr>
        <p:grpSpPr>
          <a:xfrm>
            <a:off x="44971" y="4197253"/>
            <a:ext cx="11662350" cy="769441"/>
            <a:chOff x="44971" y="4706913"/>
            <a:chExt cx="11662350" cy="769441"/>
          </a:xfrm>
        </p:grpSpPr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4CB6E9FB-2B1C-41E7-8192-13ACB32F8245}"/>
                </a:ext>
              </a:extLst>
            </p:cNvPr>
            <p:cNvCxnSpPr>
              <a:cxnSpLocks/>
            </p:cNvCxnSpPr>
            <p:nvPr/>
          </p:nvCxnSpPr>
          <p:spPr>
            <a:xfrm>
              <a:off x="121114" y="5326743"/>
              <a:ext cx="115862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06457000-A23E-4EC4-ABE9-150E88A6AB89}"/>
                </a:ext>
              </a:extLst>
            </p:cNvPr>
            <p:cNvSpPr txBox="1"/>
            <p:nvPr/>
          </p:nvSpPr>
          <p:spPr>
            <a:xfrm>
              <a:off x="44971" y="4706913"/>
              <a:ext cx="5036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3F82988-696C-4A13-B12F-D97E67129819}"/>
                  </a:ext>
                </a:extLst>
              </p:cNvPr>
              <p:cNvSpPr txBox="1"/>
              <p:nvPr/>
            </p:nvSpPr>
            <p:spPr>
              <a:xfrm>
                <a:off x="121263" y="4899757"/>
                <a:ext cx="8125301" cy="615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hu-HU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u-HU" sz="40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3F82988-696C-4A13-B12F-D97E67129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3" y="4899757"/>
                <a:ext cx="8125301" cy="6156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37719A4-726E-45F3-8F4F-7108CC83ED5F}"/>
                  </a:ext>
                </a:extLst>
              </p:cNvPr>
              <p:cNvSpPr txBox="1"/>
              <p:nvPr/>
            </p:nvSpPr>
            <p:spPr>
              <a:xfrm>
                <a:off x="3059713" y="5561823"/>
                <a:ext cx="90813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37719A4-726E-45F3-8F4F-7108CC83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13" y="5561823"/>
                <a:ext cx="908139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64ED109-3DAE-418E-940D-743BF94DD8E2}"/>
                  </a:ext>
                </a:extLst>
              </p:cNvPr>
              <p:cNvSpPr txBox="1"/>
              <p:nvPr/>
            </p:nvSpPr>
            <p:spPr>
              <a:xfrm>
                <a:off x="658484" y="6167497"/>
                <a:ext cx="108899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64ED109-3DAE-418E-940D-743BF94DD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4" y="6167497"/>
                <a:ext cx="10889904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CB6A7469-CEDE-4EF2-88E1-536A5FBE1C45}"/>
              </a:ext>
            </a:extLst>
          </p:cNvPr>
          <p:cNvCxnSpPr>
            <a:cxnSpLocks/>
          </p:cNvCxnSpPr>
          <p:nvPr/>
        </p:nvCxnSpPr>
        <p:spPr>
          <a:xfrm>
            <a:off x="9069050" y="5726243"/>
            <a:ext cx="1079292" cy="2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E7DA22F1-2427-45D9-9D03-E41AB3670CA6}"/>
              </a:ext>
            </a:extLst>
          </p:cNvPr>
          <p:cNvCxnSpPr>
            <a:cxnSpLocks/>
          </p:cNvCxnSpPr>
          <p:nvPr/>
        </p:nvCxnSpPr>
        <p:spPr>
          <a:xfrm>
            <a:off x="4631965" y="4976735"/>
            <a:ext cx="179882" cy="479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CDD6DAD2-EFE5-4C55-B98D-41D929A72AAA}"/>
              </a:ext>
            </a:extLst>
          </p:cNvPr>
          <p:cNvCxnSpPr>
            <a:cxnSpLocks/>
          </p:cNvCxnSpPr>
          <p:nvPr/>
        </p:nvCxnSpPr>
        <p:spPr>
          <a:xfrm>
            <a:off x="6359993" y="5051685"/>
            <a:ext cx="1199213" cy="344774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3B333142-9A8E-4F2E-8D66-76E7FD779104}"/>
              </a:ext>
            </a:extLst>
          </p:cNvPr>
          <p:cNvCxnSpPr>
            <a:cxnSpLocks/>
          </p:cNvCxnSpPr>
          <p:nvPr/>
        </p:nvCxnSpPr>
        <p:spPr>
          <a:xfrm>
            <a:off x="10812499" y="5682027"/>
            <a:ext cx="1199213" cy="344774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1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03" y="1630756"/>
                <a:ext cx="11557417" cy="3750714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Ahhoz, hogy megtaláljuk a sav-bázis reakciók rendezésének alapját, meg kell ismerkednünk a sav-bázis elméletekkel!</a:t>
                </a:r>
              </a:p>
              <a:p>
                <a:pPr lvl="1"/>
                <a:r>
                  <a:rPr lang="hu-HU" i="1" dirty="0" err="1"/>
                  <a:t>Arrhenius</a:t>
                </a:r>
                <a:r>
                  <a:rPr lang="hu-HU" i="1" dirty="0"/>
                  <a:t> szerint:</a:t>
                </a:r>
                <a:r>
                  <a:rPr lang="hu-HU" dirty="0"/>
                  <a:t> sav az az anyag, amely vízben oldva a hidrogénionok koncentrációját növeli, bázis az az anyag, amely vízben oldva a </a:t>
                </a:r>
                <a:r>
                  <a:rPr lang="hu-HU" dirty="0" err="1"/>
                  <a:t>hidroxilionok</a:t>
                </a:r>
                <a:r>
                  <a:rPr lang="hu-HU" dirty="0"/>
                  <a:t> koncentrációját növeli.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(1883)</a:t>
                </a:r>
              </a:p>
              <a:p>
                <a:pPr marL="457200" lvl="1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elmélet egy négyszög segítségével jól szemléltethető.</a:t>
                </a:r>
              </a:p>
              <a:p>
                <a:pPr marL="457200" lvl="1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alapegyenlete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víz keletkezése,</a:t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amely alapján pl. az erős savak és bázisok reakciói kiegyen-</a:t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súlyozhatók! Pl.:</a:t>
                </a:r>
              </a:p>
              <a:p>
                <a:pPr marL="457200" lvl="1" indent="0">
                  <a:buNone/>
                </a:pP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03" y="1630756"/>
                <a:ext cx="11557417" cy="3750714"/>
              </a:xfrm>
              <a:blipFill>
                <a:blip r:embed="rId3"/>
                <a:stretch>
                  <a:fillRect l="-949" t="-2927" r="-10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FE02E9F9-7768-4D51-8587-DA78D1FA5ABB}"/>
              </a:ext>
            </a:extLst>
          </p:cNvPr>
          <p:cNvGrpSpPr/>
          <p:nvPr/>
        </p:nvGrpSpPr>
        <p:grpSpPr>
          <a:xfrm>
            <a:off x="9520799" y="4312954"/>
            <a:ext cx="720000" cy="720000"/>
            <a:chOff x="3974445" y="4837607"/>
            <a:chExt cx="720000" cy="720000"/>
          </a:xfrm>
        </p:grpSpPr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046ED959-AB12-4F9A-BD3B-265232F0A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4445" y="4837607"/>
              <a:ext cx="720000" cy="720000"/>
            </a:xfrm>
            <a:prstGeom prst="rect">
              <a:avLst/>
            </a:prstGeom>
            <a:solidFill>
              <a:srgbClr val="FDBFC5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7F471771-31EE-48A2-B0F9-A0B187285FB2}"/>
                </a:ext>
              </a:extLst>
            </p:cNvPr>
            <p:cNvSpPr txBox="1"/>
            <p:nvPr/>
          </p:nvSpPr>
          <p:spPr>
            <a:xfrm>
              <a:off x="4104442" y="4932179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1E4C072D-9D3D-46F4-BCBE-9DFF50804994}"/>
              </a:ext>
            </a:extLst>
          </p:cNvPr>
          <p:cNvGrpSpPr/>
          <p:nvPr/>
        </p:nvGrpSpPr>
        <p:grpSpPr>
          <a:xfrm>
            <a:off x="10243115" y="4315229"/>
            <a:ext cx="720000" cy="720000"/>
            <a:chOff x="4696761" y="4839882"/>
            <a:chExt cx="720000" cy="720000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83C4AD73-0BEC-4C2B-B9C7-03B96D68CE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6761" y="4839882"/>
              <a:ext cx="720000" cy="720000"/>
            </a:xfrm>
            <a:prstGeom prst="rect">
              <a:avLst/>
            </a:prstGeom>
            <a:solidFill>
              <a:srgbClr val="FDBFC5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4EC5344A-BCE6-4034-B459-5331864D8BB6}"/>
                </a:ext>
              </a:extLst>
            </p:cNvPr>
            <p:cNvSpPr txBox="1"/>
            <p:nvPr/>
          </p:nvSpPr>
          <p:spPr>
            <a:xfrm>
              <a:off x="4788859" y="4931165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DA5D1867-CF2F-4096-A9B1-C27D4BFD865F}"/>
              </a:ext>
            </a:extLst>
          </p:cNvPr>
          <p:cNvGrpSpPr/>
          <p:nvPr/>
        </p:nvGrpSpPr>
        <p:grpSpPr>
          <a:xfrm>
            <a:off x="9486823" y="5034012"/>
            <a:ext cx="794679" cy="720000"/>
            <a:chOff x="3940469" y="5558665"/>
            <a:chExt cx="794679" cy="720000"/>
          </a:xfrm>
        </p:grpSpPr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899FFA53-57D4-4A2E-93EB-3F7660751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2169" y="5558665"/>
              <a:ext cx="720000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79BB35E1-99FB-48C9-8234-31BAE135ABCD}"/>
                </a:ext>
              </a:extLst>
            </p:cNvPr>
            <p:cNvSpPr txBox="1"/>
            <p:nvPr/>
          </p:nvSpPr>
          <p:spPr>
            <a:xfrm>
              <a:off x="3940469" y="5650319"/>
              <a:ext cx="794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98A81361-E374-40C4-8AC2-E2041047629C}"/>
              </a:ext>
            </a:extLst>
          </p:cNvPr>
          <p:cNvGrpSpPr/>
          <p:nvPr/>
        </p:nvGrpSpPr>
        <p:grpSpPr>
          <a:xfrm>
            <a:off x="10244129" y="5036287"/>
            <a:ext cx="720000" cy="720000"/>
            <a:chOff x="4697775" y="5560940"/>
            <a:chExt cx="720000" cy="720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7F102E49-E470-4981-9A32-7A4613696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7775" y="5560940"/>
              <a:ext cx="720000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165A05B0-861F-45D7-BE06-A33E7ECF43F8}"/>
                </a:ext>
              </a:extLst>
            </p:cNvPr>
            <p:cNvSpPr txBox="1"/>
            <p:nvPr/>
          </p:nvSpPr>
          <p:spPr>
            <a:xfrm>
              <a:off x="4786664" y="5639439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Sav-bázis reakciók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DEB4ED2-CA1F-4804-AF6F-FC0E2DA1E870}"/>
                  </a:ext>
                </a:extLst>
              </p:cNvPr>
              <p:cNvSpPr txBox="1"/>
              <p:nvPr/>
            </p:nvSpPr>
            <p:spPr>
              <a:xfrm>
                <a:off x="3003693" y="4578717"/>
                <a:ext cx="52481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DEB4ED2-CA1F-4804-AF6F-FC0E2DA1E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93" y="4578717"/>
                <a:ext cx="524810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églalap 5">
            <a:extLst>
              <a:ext uri="{FF2B5EF4-FFF2-40B4-BE49-F238E27FC236}">
                <a16:creationId xmlns:a16="http://schemas.microsoft.com/office/drawing/2014/main" id="{CD78F7CA-6F7C-49F6-B451-8A4502EFCDFF}"/>
              </a:ext>
            </a:extLst>
          </p:cNvPr>
          <p:cNvSpPr>
            <a:spLocks noChangeAspect="1"/>
          </p:cNvSpPr>
          <p:nvPr/>
        </p:nvSpPr>
        <p:spPr>
          <a:xfrm>
            <a:off x="9518748" y="4317169"/>
            <a:ext cx="1440000" cy="144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6A085F6-CAB9-4C5B-8A8A-27ED1260B3EF}"/>
              </a:ext>
            </a:extLst>
          </p:cNvPr>
          <p:cNvGrpSpPr/>
          <p:nvPr/>
        </p:nvGrpSpPr>
        <p:grpSpPr>
          <a:xfrm>
            <a:off x="9605094" y="3372787"/>
            <a:ext cx="1569660" cy="1090955"/>
            <a:chOff x="8390895" y="3372787"/>
            <a:chExt cx="1569660" cy="1090955"/>
          </a:xfrm>
        </p:grpSpPr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33F3FFB8-ADB4-467D-95F8-D6DAACE71EE8}"/>
                </a:ext>
              </a:extLst>
            </p:cNvPr>
            <p:cNvSpPr txBox="1"/>
            <p:nvPr/>
          </p:nvSpPr>
          <p:spPr>
            <a:xfrm rot="5400000">
              <a:off x="8787637" y="3290825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901C9C78-4EA6-469A-BFCB-200746CE8387}"/>
                </a:ext>
              </a:extLst>
            </p:cNvPr>
            <p:cNvSpPr txBox="1"/>
            <p:nvPr/>
          </p:nvSpPr>
          <p:spPr>
            <a:xfrm>
              <a:off x="8649324" y="3372787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sav</a:t>
              </a:r>
            </a:p>
          </p:txBody>
        </p: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964601C4-C123-439A-AB23-A8C1A57701A0}"/>
              </a:ext>
            </a:extLst>
          </p:cNvPr>
          <p:cNvGrpSpPr/>
          <p:nvPr/>
        </p:nvGrpSpPr>
        <p:grpSpPr>
          <a:xfrm>
            <a:off x="9322046" y="5615312"/>
            <a:ext cx="1569660" cy="983016"/>
            <a:chOff x="8107847" y="5615312"/>
            <a:chExt cx="1569660" cy="983016"/>
          </a:xfrm>
        </p:grpSpPr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DF5D4392-AF6C-4D45-A224-DA5DF16400F4}"/>
                </a:ext>
              </a:extLst>
            </p:cNvPr>
            <p:cNvSpPr txBox="1"/>
            <p:nvPr/>
          </p:nvSpPr>
          <p:spPr>
            <a:xfrm rot="16200000">
              <a:off x="8504589" y="5218570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BC6E42BF-CC3E-442E-B2F0-8A1E8E314A74}"/>
                </a:ext>
              </a:extLst>
            </p:cNvPr>
            <p:cNvSpPr txBox="1"/>
            <p:nvPr/>
          </p:nvSpPr>
          <p:spPr>
            <a:xfrm>
              <a:off x="8531903" y="6013553"/>
              <a:ext cx="10294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bázis</a:t>
              </a: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6E44DBCB-0860-4661-90A1-FDD8C0F07FA2}"/>
              </a:ext>
            </a:extLst>
          </p:cNvPr>
          <p:cNvGrpSpPr/>
          <p:nvPr/>
        </p:nvGrpSpPr>
        <p:grpSpPr>
          <a:xfrm>
            <a:off x="10794714" y="4095352"/>
            <a:ext cx="1120475" cy="1569660"/>
            <a:chOff x="9580515" y="4095352"/>
            <a:chExt cx="1120475" cy="1569660"/>
          </a:xfrm>
        </p:grpSpPr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818B261B-A87D-4D5C-AE09-AF6FAA98BAFD}"/>
                </a:ext>
              </a:extLst>
            </p:cNvPr>
            <p:cNvSpPr txBox="1"/>
            <p:nvPr/>
          </p:nvSpPr>
          <p:spPr>
            <a:xfrm>
              <a:off x="9580515" y="4095352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21F4FEC1-1895-4066-8583-9AE7BE8BA689}"/>
                </a:ext>
              </a:extLst>
            </p:cNvPr>
            <p:cNvSpPr txBox="1"/>
            <p:nvPr/>
          </p:nvSpPr>
          <p:spPr>
            <a:xfrm>
              <a:off x="10150839" y="4646091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só</a:t>
              </a:r>
            </a:p>
          </p:txBody>
        </p:sp>
      </p:grp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8F57E787-9703-4CC1-98F4-29ACD37E9700}"/>
              </a:ext>
            </a:extLst>
          </p:cNvPr>
          <p:cNvGrpSpPr/>
          <p:nvPr/>
        </p:nvGrpSpPr>
        <p:grpSpPr>
          <a:xfrm>
            <a:off x="8471936" y="4094813"/>
            <a:ext cx="1203782" cy="1569660"/>
            <a:chOff x="7257737" y="4094813"/>
            <a:chExt cx="1203782" cy="1569660"/>
          </a:xfrm>
        </p:grpSpPr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8A685F53-4C58-4BA6-B86C-7A52FBC3EF34}"/>
                </a:ext>
              </a:extLst>
            </p:cNvPr>
            <p:cNvSpPr txBox="1"/>
            <p:nvPr/>
          </p:nvSpPr>
          <p:spPr>
            <a:xfrm>
              <a:off x="7685344" y="4094813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767880AF-9FE1-4E5D-8DDD-FC01F5DBAF8B}"/>
                </a:ext>
              </a:extLst>
            </p:cNvPr>
            <p:cNvSpPr txBox="1"/>
            <p:nvPr/>
          </p:nvSpPr>
          <p:spPr>
            <a:xfrm>
              <a:off x="7257737" y="4664440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víz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2DEA26AE-F008-44D7-A908-A5108CE8DDA4}"/>
                  </a:ext>
                </a:extLst>
              </p:cNvPr>
              <p:cNvSpPr txBox="1"/>
              <p:nvPr/>
            </p:nvSpPr>
            <p:spPr>
              <a:xfrm>
                <a:off x="1312308" y="6065235"/>
                <a:ext cx="64141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2DEA26AE-F008-44D7-A908-A5108CE8D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08" y="6065235"/>
                <a:ext cx="641412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zövegdoboz 33">
            <a:extLst>
              <a:ext uri="{FF2B5EF4-FFF2-40B4-BE49-F238E27FC236}">
                <a16:creationId xmlns:a16="http://schemas.microsoft.com/office/drawing/2014/main" id="{BB4639E2-C43B-41F3-B884-6DBA9D48BE02}"/>
              </a:ext>
            </a:extLst>
          </p:cNvPr>
          <p:cNvSpPr txBox="1"/>
          <p:nvPr/>
        </p:nvSpPr>
        <p:spPr>
          <a:xfrm>
            <a:off x="1257305" y="5076021"/>
            <a:ext cx="6236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kénsav két H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ionját két OH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semlegesíti,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amihez két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kell és két víz keletkezik: </a:t>
            </a:r>
          </a:p>
        </p:txBody>
      </p:sp>
    </p:spTree>
    <p:extLst>
      <p:ext uri="{BB962C8B-B14F-4D97-AF65-F5344CB8AC3E}">
        <p14:creationId xmlns:p14="http://schemas.microsoft.com/office/powerpoint/2010/main" val="41779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Sav-bázis reakciók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9314" y="1604405"/>
                <a:ext cx="11567886" cy="4284889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Arrhenius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-féle sav-bázis elmélet nem tudta értelmezni pl. az ammónia gáz, és a sósav gáz közötti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semlesitési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reakciót: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Új elmélet kellett:</a:t>
                </a:r>
              </a:p>
              <a:p>
                <a:pPr lvl="1"/>
                <a:r>
                  <a:rPr lang="hu-HU" i="1" dirty="0" err="1"/>
                  <a:t>Brønstedt</a:t>
                </a:r>
                <a:r>
                  <a:rPr lang="hu-HU" i="1" dirty="0"/>
                  <a:t> és </a:t>
                </a:r>
                <a:r>
                  <a:rPr lang="hu-HU" i="1" dirty="0" err="1"/>
                  <a:t>Lowry</a:t>
                </a:r>
                <a:r>
                  <a:rPr lang="hu-HU" i="1" dirty="0"/>
                  <a:t> szerint:</a:t>
                </a:r>
                <a:r>
                  <a:rPr lang="hu-HU" dirty="0"/>
                  <a:t> sav az a részecske, amely hidrogénion leadására képes, bázis az a részecske, amely hidrogénion felvételére képes. (1923-28)</a:t>
                </a:r>
              </a:p>
              <a:p>
                <a:pPr marL="457200" lvl="1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alapegyenlete: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𝑠𝑎𝑣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𝑧𝑖𝑠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𝑧𝑖𝑠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𝑠𝑎𝑣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amit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redoxi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folyamatokhoz hasonlóan, két részfolyamatra lehet bontani, amelyek hidrogénion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kicserélődést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írnak le: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𝑠𝑎𝑣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𝑧𝑖𝑠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illetve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hu-HU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𝑧𝑖𝑠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𝑠𝑎𝑣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ahol az azonos indexű sav-bázis párokat konjugált sav-bázis párnak nevezzük. </a:t>
                </a:r>
              </a:p>
              <a:p>
                <a:pPr marL="457200" lvl="1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víz savként és bázisként is lehet szereplője az egyenletnek, így pl. leírhatók a gyenge savak és bázisok vízben történő disszociációi, sőt a víz öndisszociációja is!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314" y="1604405"/>
                <a:ext cx="11567886" cy="4284889"/>
              </a:xfrm>
              <a:blipFill>
                <a:blip r:embed="rId3"/>
                <a:stretch>
                  <a:fillRect l="-948" t="-2418" r="-1581" b="-27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D29251D-36E7-4299-A84A-A29ECED9E400}"/>
                  </a:ext>
                </a:extLst>
              </p:cNvPr>
              <p:cNvSpPr txBox="1"/>
              <p:nvPr/>
            </p:nvSpPr>
            <p:spPr>
              <a:xfrm>
                <a:off x="6930570" y="2249714"/>
                <a:ext cx="4406399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D29251D-36E7-4299-A84A-A29ECED9E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70" y="2249714"/>
                <a:ext cx="4406399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98F9728-B2ED-46CE-91A7-7CB62B471AFE}"/>
                  </a:ext>
                </a:extLst>
              </p:cNvPr>
              <p:cNvSpPr txBox="1"/>
              <p:nvPr/>
            </p:nvSpPr>
            <p:spPr>
              <a:xfrm>
                <a:off x="760081" y="5852319"/>
                <a:ext cx="60877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𝐶𝑂𝑂𝐻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98F9728-B2ED-46CE-91A7-7CB62B471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81" y="5852319"/>
                <a:ext cx="60877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0109E0AE-80BF-4639-9BE6-61B1ABE7A60D}"/>
                  </a:ext>
                </a:extLst>
              </p:cNvPr>
              <p:cNvSpPr txBox="1"/>
              <p:nvPr/>
            </p:nvSpPr>
            <p:spPr>
              <a:xfrm>
                <a:off x="4737851" y="6341432"/>
                <a:ext cx="34485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0109E0AE-80BF-4639-9BE6-61B1ABE7A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51" y="6341432"/>
                <a:ext cx="34485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8160FE8-66A5-4D45-B2AE-035BF0BB4D60}"/>
                  </a:ext>
                </a:extLst>
              </p:cNvPr>
              <p:cNvSpPr txBox="1"/>
              <p:nvPr/>
            </p:nvSpPr>
            <p:spPr>
              <a:xfrm>
                <a:off x="7190546" y="5858007"/>
                <a:ext cx="41918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8160FE8-66A5-4D45-B2AE-035BF0BB4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46" y="5858007"/>
                <a:ext cx="41918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5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Sav-bázis reakciók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9" y="1471666"/>
            <a:ext cx="11592232" cy="4398195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Brönstedt-Lowry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elmélet sem volt képes minden végbemenő, nyilvánvalóan nem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történéseket leírni. Pl.: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első lépés nyilvánvalóan sav-bázis reakció:</a:t>
            </a:r>
          </a:p>
          <a:p>
            <a:pPr>
              <a:spcAft>
                <a:spcPts val="4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második lépés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-dal nem történik meg, csak ammónia oldattal!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kristályos sója kinyerhető az oldatból! Nincs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változás!</a:t>
            </a:r>
          </a:p>
          <a:p>
            <a:pPr lvl="1"/>
            <a:r>
              <a:rPr lang="hu-HU" i="1" dirty="0"/>
              <a:t>Lewis szerint:</a:t>
            </a:r>
            <a:r>
              <a:rPr lang="hu-HU" dirty="0"/>
              <a:t> sav az a részecske, amelyik elektronpár felvételére képes, bázis az a részecske, amely elek­tronpár leadására képes. (1938)</a:t>
            </a:r>
          </a:p>
          <a:p>
            <a:pPr marL="457200" lvl="1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Eredetileg a kovalens kötés elmélete, amely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-féle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hard-soft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elmélettel (1963) kiegészítve ma is hasznosan használható a kapott termékek stabilitásának megítélésére.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522D679-D04A-4AF3-A5A9-88DD90852567}"/>
              </a:ext>
            </a:extLst>
          </p:cNvPr>
          <p:cNvSpPr txBox="1"/>
          <p:nvPr/>
        </p:nvSpPr>
        <p:spPr>
          <a:xfrm>
            <a:off x="5648639" y="1902548"/>
            <a:ext cx="486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https://www.youtube.com/watch?v=IDDrf8vKtcU</a:t>
            </a:r>
            <a:r>
              <a:rPr lang="hu-H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897129D-29CE-4CAE-82C1-78EBE6EB7713}"/>
                  </a:ext>
                </a:extLst>
              </p:cNvPr>
              <p:cNvSpPr txBox="1"/>
              <p:nvPr/>
            </p:nvSpPr>
            <p:spPr>
              <a:xfrm>
                <a:off x="7514771" y="2402232"/>
                <a:ext cx="4237057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897129D-29CE-4CAE-82C1-78EBE6EB7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71" y="2402232"/>
                <a:ext cx="4237057" cy="442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5B782FB-0E6E-4F04-B848-5F14521E0CE5}"/>
                  </a:ext>
                </a:extLst>
              </p:cNvPr>
              <p:cNvSpPr txBox="1"/>
              <p:nvPr/>
            </p:nvSpPr>
            <p:spPr>
              <a:xfrm>
                <a:off x="3222521" y="3370015"/>
                <a:ext cx="5774658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𝑁𝐻</m:t>
                                          </m:r>
                                        </m:e>
                                        <m:sub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5B782FB-0E6E-4F04-B848-5F14521E0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21" y="3370015"/>
                <a:ext cx="5774658" cy="515910"/>
              </a:xfrm>
              <a:prstGeom prst="rect">
                <a:avLst/>
              </a:prstGeom>
              <a:blipFill>
                <a:blip r:embed="rId5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352002E-A4F7-452E-8425-85897C798DF0}"/>
                  </a:ext>
                </a:extLst>
              </p:cNvPr>
              <p:cNvSpPr txBox="1"/>
              <p:nvPr/>
            </p:nvSpPr>
            <p:spPr>
              <a:xfrm>
                <a:off x="130512" y="6077346"/>
                <a:ext cx="5052793" cy="47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d>
                                <m:dPr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𝑁𝐻</m:t>
                                      </m:r>
                                    </m:e>
                                    <m:sub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352002E-A4F7-452E-8425-85897C798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2" y="6077346"/>
                <a:ext cx="5052793" cy="479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F911D5C-369A-4F18-BE90-EF78AD8E66E0}"/>
                  </a:ext>
                </a:extLst>
              </p:cNvPr>
              <p:cNvSpPr txBox="1"/>
              <p:nvPr/>
            </p:nvSpPr>
            <p:spPr>
              <a:xfrm>
                <a:off x="5396852" y="6082773"/>
                <a:ext cx="6698179" cy="47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d>
                                <m:dPr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𝑁𝐻</m:t>
                                      </m:r>
                                    </m:e>
                                    <m:sub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sSub>
                        <m:sSubPr>
                          <m:ctrlPr>
                            <a:rPr lang="hu-HU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i="1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hu-HU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hu-HU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  <m:t>𝑁𝐻</m:t>
                                          </m:r>
                                        </m:e>
                                        <m:sub>
                                          <m: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600" b="0" i="0" smtClean="0">
                          <a:latin typeface="Cambria Math" panose="02040503050406030204" pitchFamily="18" charset="0"/>
                        </a:rPr>
                        <m:t>stb</m:t>
                      </m:r>
                      <m:r>
                        <a:rPr lang="hu-HU" sz="26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F911D5C-369A-4F18-BE90-EF78AD8E6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52" y="6082773"/>
                <a:ext cx="6698179" cy="479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2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kémiai egyenlet [19]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7855"/>
                <a:ext cx="10515600" cy="519545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elemek vegyjelei, és a belőlük álló kémiai képletek után a kémiai változások leírására szolgáló kémiai egyenletekkel, azok jelentésével, a velük való számolás-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foglalkozunk.</a:t>
                </a:r>
              </a:p>
              <a:p>
                <a:r>
                  <a:rPr lang="hu-HU" b="1" dirty="0">
                    <a:cs typeface="Times New Roman" panose="02020603050405020304" pitchFamily="18" charset="0"/>
                  </a:rPr>
                  <a:t>kémiai egyenlet/</a:t>
                </a:r>
                <a:r>
                  <a:rPr lang="hu-HU" b="1" dirty="0" err="1">
                    <a:cs typeface="Times New Roman" panose="02020603050405020304" pitchFamily="18" charset="0"/>
                  </a:rPr>
                  <a:t>sztöchiometriai</a:t>
                </a:r>
                <a:r>
                  <a:rPr lang="hu-HU" b="1" dirty="0">
                    <a:cs typeface="Times New Roman" panose="02020603050405020304" pitchFamily="18" charset="0"/>
                  </a:rPr>
                  <a:t> egyenlet:</a:t>
                </a:r>
                <a:r>
                  <a:rPr lang="hu-HU" dirty="0">
                    <a:cs typeface="Times New Roman" panose="02020603050405020304" pitchFamily="18" charset="0"/>
                  </a:rPr>
                  <a:t> a kémiai reakciót leíró mérlegegyen-</a:t>
                </a:r>
                <a:r>
                  <a:rPr lang="hu-HU" dirty="0" err="1">
                    <a:cs typeface="Times New Roman" panose="02020603050405020304" pitchFamily="18" charset="0"/>
                  </a:rPr>
                  <a:t>let</a:t>
                </a:r>
                <a:r>
                  <a:rPr lang="hu-HU" dirty="0">
                    <a:cs typeface="Times New Roman" panose="02020603050405020304" pitchFamily="18" charset="0"/>
                  </a:rPr>
                  <a:t>, amely a </a:t>
                </a:r>
                <a:r>
                  <a:rPr lang="hu-HU" dirty="0" err="1">
                    <a:cs typeface="Times New Roman" panose="02020603050405020304" pitchFamily="18" charset="0"/>
                  </a:rPr>
                  <a:t>reaktánsok</a:t>
                </a:r>
                <a:r>
                  <a:rPr lang="hu-HU" dirty="0">
                    <a:cs typeface="Times New Roman" panose="02020603050405020304" pitchFamily="18" charset="0"/>
                  </a:rPr>
                  <a:t> és a termékek közötti mennyiségi viszonyokat, azok vegy-jeleinek, képleteinek, ún. </a:t>
                </a:r>
                <a:r>
                  <a:rPr lang="hu-HU" dirty="0" err="1">
                    <a:cs typeface="Times New Roman" panose="02020603050405020304" pitchFamily="18" charset="0"/>
                  </a:rPr>
                  <a:t>sztöchiometriai</a:t>
                </a:r>
                <a:r>
                  <a:rPr lang="hu-HU" dirty="0">
                    <a:cs typeface="Times New Roman" panose="02020603050405020304" pitchFamily="18" charset="0"/>
                  </a:rPr>
                  <a:t> együtthatói­nak, és matematikai jelek segítségével írja le. Két formája használatos. A hétköznapi forma az, amikor a </a:t>
                </a:r>
                <a:r>
                  <a:rPr lang="hu-HU" dirty="0" err="1">
                    <a:cs typeface="Times New Roman" panose="02020603050405020304" pitchFamily="18" charset="0"/>
                  </a:rPr>
                  <a:t>reak­tánsok</a:t>
                </a:r>
                <a:r>
                  <a:rPr lang="hu-HU" dirty="0">
                    <a:cs typeface="Times New Roman" panose="02020603050405020304" pitchFamily="18" charset="0"/>
                  </a:rPr>
                  <a:t> az egyenlőségjeltől balra, a termékek jobbra vannak feltüntetve, és közöttük csak az összeadás jele sze­repelhet, azaz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pl.: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𝑑𝐷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𝑒𝐸</m:t>
                    </m:r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másik a tudományos, vagy más néven nullára rendezett forma, amikor a termé-szettudományokban elfoga­dott konvenció szerint, a második állapot leírásából ki-vonjuk az első állapot leírását, azaz a termékek oldalára visszük át a reaktánsokat, természetesen ekkor a kivonás jele is szerepelhet az egyenletben,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azaz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hu-HU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𝑑𝐷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𝑒𝐸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i="0">
                          <a:latin typeface="Cambria Math" panose="02040503050406030204" pitchFamily="18" charset="0"/>
                        </a:rPr>
                        <m:t>ltal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i="0">
                          <a:latin typeface="Cambria Math" panose="02040503050406030204" pitchFamily="18" charset="0"/>
                        </a:rPr>
                        <m:t>nosan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ahol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az ún.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sztöchiometriai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együttható.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7855"/>
                <a:ext cx="10515600" cy="5195454"/>
              </a:xfrm>
              <a:blipFill>
                <a:blip r:embed="rId3"/>
                <a:stretch>
                  <a:fillRect l="-928" t="-2814" r="-348" b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825625"/>
            <a:ext cx="11524342" cy="4618718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kémiai reakcióegyenletekkel való számolás alapja az, hogy a kémiai képlet, illetve az atomok vegyjele, három dolgot jelenthet egyszerre:</a:t>
            </a:r>
          </a:p>
          <a:p>
            <a:pPr lvl="1"/>
            <a:r>
              <a:rPr lang="hu-HU" b="1" dirty="0"/>
              <a:t>a vegyjel, és a kémiai képlet hármas jelentése:</a:t>
            </a:r>
            <a:r>
              <a:rPr lang="hu-HU" dirty="0"/>
              <a:t> a sztöchiometriai számítások alapja a kémiai egyenletekben szereplő vegyjelek, képletek hármas jelentése. </a:t>
            </a:r>
            <a:r>
              <a:rPr lang="hu-HU" dirty="0" smtClean="0"/>
              <a:t>(i) Jelentik </a:t>
            </a:r>
            <a:r>
              <a:rPr lang="hu-HU" dirty="0"/>
              <a:t>az adott anyag </a:t>
            </a:r>
            <a:r>
              <a:rPr lang="hu-HU" i="1" dirty="0"/>
              <a:t>egy részecskéjét</a:t>
            </a:r>
            <a:r>
              <a:rPr lang="hu-HU" dirty="0"/>
              <a:t>, amikor a kémiai történésének mikéntjét </a:t>
            </a:r>
            <a:r>
              <a:rPr lang="hu-HU" dirty="0" smtClean="0"/>
              <a:t>kívánjuk </a:t>
            </a:r>
            <a:r>
              <a:rPr lang="hu-HU" dirty="0"/>
              <a:t>leírni vele. </a:t>
            </a:r>
            <a:r>
              <a:rPr lang="hu-HU" dirty="0" smtClean="0"/>
              <a:t>(ii) Jelentik </a:t>
            </a:r>
            <a:r>
              <a:rPr lang="hu-HU" dirty="0"/>
              <a:t>az anyag </a:t>
            </a:r>
            <a:r>
              <a:rPr lang="hu-HU" i="1" dirty="0"/>
              <a:t>egy mólját</a:t>
            </a:r>
            <a:r>
              <a:rPr lang="hu-HU" dirty="0"/>
              <a:t>, amikor azt kívánjuk leírni, hogy milyen ará-nyokban reagálnak egymással a reaktánsok, és milyen arányban keletkezik belőlük a termé­kek. </a:t>
            </a:r>
            <a:r>
              <a:rPr lang="hu-HU" smtClean="0"/>
              <a:t>(iii) A </a:t>
            </a:r>
            <a:r>
              <a:rPr lang="hu-HU" dirty="0"/>
              <a:t>harmadik jelentés a kémiai anyagmennyiségeknek a </a:t>
            </a:r>
            <a:r>
              <a:rPr lang="hu-HU"/>
              <a:t>mérleggel </a:t>
            </a:r>
            <a:r>
              <a:rPr lang="hu-HU" smtClean="0"/>
              <a:t>megmérhető </a:t>
            </a:r>
            <a:r>
              <a:rPr lang="hu-HU" dirty="0"/>
              <a:t>mennyiségekké való áta­lakítását szolgálják, azaz jelentenek </a:t>
            </a:r>
            <a:r>
              <a:rPr lang="hu-HU" i="1" dirty="0"/>
              <a:t>annyi grammot</a:t>
            </a:r>
            <a:r>
              <a:rPr lang="hu-HU" dirty="0"/>
              <a:t> az adott anyagból, </a:t>
            </a:r>
            <a:r>
              <a:rPr lang="hu-HU" i="1" dirty="0"/>
              <a:t>amennyi a relatív atom, illetve moleku­latömege</a:t>
            </a:r>
            <a:r>
              <a:rPr lang="hu-HU" dirty="0"/>
              <a:t>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helyesen felírt kémiai egyenletek alapján tehát ki lehet számítani, hogy az egymással reagáló anyagok mely tömegei képesek maradék nélkül átalakulni!</a:t>
            </a:r>
          </a:p>
        </p:txBody>
      </p:sp>
    </p:spTree>
    <p:extLst>
      <p:ext uri="{BB962C8B-B14F-4D97-AF65-F5344CB8AC3E}">
        <p14:creationId xmlns:p14="http://schemas.microsoft.com/office/powerpoint/2010/main" val="167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829" y="1825625"/>
                <a:ext cx="11524341" cy="4836432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Annak az az összetételnek a neve, amelyben az egyes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reaktánsokból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pont annyi van, hogy azok maradék nélkül képesek elreagálni egymással:</a:t>
                </a:r>
              </a:p>
              <a:p>
                <a:pPr lvl="1"/>
                <a:r>
                  <a:rPr lang="hu-HU" b="1" dirty="0" err="1"/>
                  <a:t>sztöchiometriai</a:t>
                </a:r>
                <a:r>
                  <a:rPr lang="hu-HU" b="1" dirty="0"/>
                  <a:t>/</a:t>
                </a:r>
                <a:r>
                  <a:rPr lang="hu-HU" b="1" dirty="0" err="1"/>
                  <a:t>sztöchiometrikus</a:t>
                </a:r>
                <a:r>
                  <a:rPr lang="hu-HU" b="1" dirty="0"/>
                  <a:t> összetétel:</a:t>
                </a:r>
                <a:r>
                  <a:rPr lang="hu-HU" dirty="0"/>
                  <a:t> egy reakciórendszer azon összetétele, amelyben az egyes </a:t>
                </a:r>
                <a:r>
                  <a:rPr lang="hu-HU" dirty="0" err="1"/>
                  <a:t>reaktánsok</a:t>
                </a:r>
                <a:r>
                  <a:rPr lang="hu-HU" dirty="0"/>
                  <a:t> mennyisége (</a:t>
                </a:r>
                <a:r>
                  <a:rPr lang="hu-HU" i="1" dirty="0"/>
                  <a:t>n</a:t>
                </a:r>
                <a:r>
                  <a:rPr lang="hu-HU" i="1" baseline="-25000" dirty="0"/>
                  <a:t>i</a:t>
                </a:r>
                <a:r>
                  <a:rPr lang="hu-HU" dirty="0"/>
                  <a:t>) megfelel a </a:t>
                </a:r>
                <a:r>
                  <a:rPr lang="hu-HU" dirty="0" err="1"/>
                  <a:t>sztöchiometriai</a:t>
                </a:r>
                <a:r>
                  <a:rPr lang="hu-HU" dirty="0"/>
                  <a:t> együtthatók (</a:t>
                </a:r>
                <a:r>
                  <a:rPr lang="hu-HU" i="1" dirty="0" err="1"/>
                  <a:t>ν</a:t>
                </a:r>
                <a:r>
                  <a:rPr lang="hu-HU" i="1" baseline="-25000" dirty="0" err="1"/>
                  <a:t>i</a:t>
                </a:r>
                <a:r>
                  <a:rPr lang="hu-HU" dirty="0"/>
                  <a:t>) arányának, azaz </a:t>
                </a:r>
                <a:r>
                  <a:rPr lang="hu-HU" i="1" dirty="0"/>
                  <a:t/>
                </a:r>
                <a:br>
                  <a:rPr lang="hu-HU" i="1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=⋯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hu-HU" dirty="0"/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Amennyiben van olyan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reaktáns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amelyre nézve a hányados a legkisebb, akkor az dönti el, hogy mennyi keletkezhet a termékekből, ez az ún.:</a:t>
                </a:r>
              </a:p>
              <a:p>
                <a:pPr lvl="1"/>
                <a:r>
                  <a:rPr lang="hu-HU" b="1" dirty="0"/>
                  <a:t>limitáló komponens:</a:t>
                </a:r>
                <a:r>
                  <a:rPr lang="hu-HU" dirty="0"/>
                  <a:t> amennyiben az összemért </a:t>
                </a:r>
                <a:r>
                  <a:rPr lang="hu-HU" dirty="0" err="1"/>
                  <a:t>reaktánsok</a:t>
                </a:r>
                <a:r>
                  <a:rPr lang="hu-HU" dirty="0"/>
                  <a:t> mennyisége nem felel meg a kémiai egyenlet </a:t>
                </a:r>
                <a:r>
                  <a:rPr lang="hu-HU" dirty="0" err="1"/>
                  <a:t>sztöchiometriai</a:t>
                </a:r>
                <a:r>
                  <a:rPr lang="hu-HU" dirty="0"/>
                  <a:t> arányainak, akkor az a komponens, amelynek az </a:t>
                </a:r>
                <a:r>
                  <a:rPr lang="hu-HU" i="1" dirty="0"/>
                  <a:t>n</a:t>
                </a:r>
                <a:r>
                  <a:rPr lang="hu-HU" i="1" baseline="-25000" dirty="0"/>
                  <a:t>i</a:t>
                </a:r>
                <a:r>
                  <a:rPr lang="hu-HU" i="1" dirty="0"/>
                  <a:t>/|</a:t>
                </a:r>
                <a:r>
                  <a:rPr lang="hu-HU" i="1" dirty="0" err="1"/>
                  <a:t>ν</a:t>
                </a:r>
                <a:r>
                  <a:rPr lang="hu-HU" i="1" baseline="-25000" dirty="0" err="1"/>
                  <a:t>i</a:t>
                </a:r>
                <a:r>
                  <a:rPr lang="hu-HU" dirty="0"/>
                  <a:t>| hányadosa a legkisebb, azaz a reakci­óban legelőször fogy el, a limitáló komponens.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29" y="1825625"/>
                <a:ext cx="11524341" cy="4836432"/>
              </a:xfrm>
              <a:blipFill>
                <a:blip r:embed="rId3"/>
                <a:stretch>
                  <a:fillRect l="-952" t="-2141" r="-1270" b="-21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0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754"/>
            <a:ext cx="10515600" cy="4903789"/>
          </a:xfrm>
        </p:spPr>
        <p:txBody>
          <a:bodyPr>
            <a:normAutofit/>
          </a:bodyPr>
          <a:lstStyle/>
          <a:p>
            <a:pPr>
              <a:spcAft>
                <a:spcPts val="7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a keletkező termékek esetében igaz, hogy a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hányados állandó!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Nézzünk egy példát, a benzol égését levegőn!</a:t>
            </a:r>
          </a:p>
          <a:p>
            <a:pPr marL="0" indent="0">
              <a:spcAft>
                <a:spcPts val="5000"/>
              </a:spcAft>
              <a:buNone/>
            </a:pPr>
            <a:r>
              <a:rPr lang="hu-HU" dirty="0">
                <a:cs typeface="Times New Roman" panose="02020603050405020304" pitchFamily="18" charset="0"/>
              </a:rPr>
              <a:t>Mekkora térfogatú p=101325Pa nyomású, T=298,15K hőmérsékletű oxigén fogy el 12,36g benzol (C</a:t>
            </a:r>
            <a:r>
              <a:rPr lang="hu-HU" baseline="-25000" dirty="0">
                <a:cs typeface="Times New Roman" panose="02020603050405020304" pitchFamily="18" charset="0"/>
              </a:rPr>
              <a:t>6</a:t>
            </a:r>
            <a:r>
              <a:rPr lang="hu-HU" dirty="0">
                <a:cs typeface="Times New Roman" panose="02020603050405020304" pitchFamily="18" charset="0"/>
              </a:rPr>
              <a:t>H</a:t>
            </a:r>
            <a:r>
              <a:rPr lang="hu-HU" baseline="-25000" dirty="0">
                <a:cs typeface="Times New Roman" panose="02020603050405020304" pitchFamily="18" charset="0"/>
              </a:rPr>
              <a:t>6</a:t>
            </a:r>
            <a:r>
              <a:rPr lang="hu-HU" dirty="0">
                <a:cs typeface="Times New Roman" panose="02020603050405020304" pitchFamily="18" charset="0"/>
              </a:rPr>
              <a:t>) elégetésekor? Mennyi a keletkező széndioxid (CO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), és a víz (H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O) tömege?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Rendezzük az egyenletet!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2426A-A0B3-4199-B4DE-7831798ACA34}"/>
                  </a:ext>
                </a:extLst>
              </p:cNvPr>
              <p:cNvSpPr txBox="1"/>
              <p:nvPr/>
            </p:nvSpPr>
            <p:spPr>
              <a:xfrm>
                <a:off x="3270803" y="2221134"/>
                <a:ext cx="5650393" cy="903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=⋯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𝑙𝑖𝑚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2426A-A0B3-4199-B4DE-7831798A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803" y="2221134"/>
                <a:ext cx="5650393" cy="903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86AF753-26C6-4258-90FF-203564EF5B3D}"/>
                  </a:ext>
                </a:extLst>
              </p:cNvPr>
              <p:cNvSpPr txBox="1"/>
              <p:nvPr/>
            </p:nvSpPr>
            <p:spPr>
              <a:xfrm>
                <a:off x="3435857" y="5500910"/>
                <a:ext cx="5328830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86AF753-26C6-4258-90FF-203564EF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857" y="5500910"/>
                <a:ext cx="5328830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7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F2D7DCD-34F8-40B6-ABD0-247504642B50}"/>
                  </a:ext>
                </a:extLst>
              </p:cNvPr>
              <p:cNvSpPr txBox="1"/>
              <p:nvPr/>
            </p:nvSpPr>
            <p:spPr>
              <a:xfrm>
                <a:off x="2748183" y="2830280"/>
                <a:ext cx="6521465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+15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=12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F2D7DCD-34F8-40B6-ABD0-247504642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83" y="2830280"/>
                <a:ext cx="6521465" cy="472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556761B-1A41-400C-99BF-6E76AA081B30}"/>
                  </a:ext>
                </a:extLst>
              </p:cNvPr>
              <p:cNvSpPr txBox="1"/>
              <p:nvPr/>
            </p:nvSpPr>
            <p:spPr>
              <a:xfrm>
                <a:off x="3184843" y="1538510"/>
                <a:ext cx="5915614" cy="472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556761B-1A41-400C-99BF-6E76AA081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43" y="1538510"/>
                <a:ext cx="5915614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D42928ED-A04A-43E4-87B3-B77C5B2C3E5B}"/>
                  </a:ext>
                </a:extLst>
              </p:cNvPr>
              <p:cNvSpPr txBox="1"/>
              <p:nvPr/>
            </p:nvSpPr>
            <p:spPr>
              <a:xfrm>
                <a:off x="2702766" y="2082796"/>
                <a:ext cx="6470264" cy="472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D42928ED-A04A-43E4-87B3-B77C5B2C3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66" y="2082796"/>
                <a:ext cx="6470264" cy="472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8C47B69-4414-4D16-845A-843570F49CAE}"/>
                  </a:ext>
                </a:extLst>
              </p:cNvPr>
              <p:cNvSpPr txBox="1"/>
              <p:nvPr/>
            </p:nvSpPr>
            <p:spPr>
              <a:xfrm>
                <a:off x="348823" y="3461779"/>
                <a:ext cx="11735136" cy="1299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Határozzuk meg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hányados értékét! Ehhez szükségünk van a benzol moláris</a:t>
                </a:r>
                <a:b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tömegére!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∙12,01+6∙1,01=78,12→</m:t>
                    </m:r>
                  </m:oMath>
                </a14:m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d>
                          <m:dPr>
                            <m:ctrlPr>
                              <a:rPr lang="hu-H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=78,12</m:t>
                    </m:r>
                    <m:f>
                      <m:f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num>
                      <m:den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8C47B69-4414-4D16-845A-843570F4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3" y="3461779"/>
                <a:ext cx="11735136" cy="1299202"/>
              </a:xfrm>
              <a:prstGeom prst="rect">
                <a:avLst/>
              </a:prstGeom>
              <a:blipFill>
                <a:blip r:embed="rId6"/>
                <a:stretch>
                  <a:fillRect l="-1039" t="-1408" b="-51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C2E57FA8-E286-4BA7-9C02-A36AD4625341}"/>
              </a:ext>
            </a:extLst>
          </p:cNvPr>
          <p:cNvCxnSpPr/>
          <p:nvPr/>
        </p:nvCxnSpPr>
        <p:spPr>
          <a:xfrm>
            <a:off x="2153347" y="2685143"/>
            <a:ext cx="7663543" cy="0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C93C4DA-66FE-4A21-815C-3F803E6DE276}"/>
                  </a:ext>
                </a:extLst>
              </p:cNvPr>
              <p:cNvSpPr txBox="1"/>
              <p:nvPr/>
            </p:nvSpPr>
            <p:spPr>
              <a:xfrm>
                <a:off x="2226657" y="4691922"/>
                <a:ext cx="7768665" cy="1093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𝑏𝑒𝑛𝑧𝑜𝑙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𝑏𝑒𝑛𝑧𝑜𝑙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𝑏𝑒𝑛𝑧𝑜𝑙</m:t>
                              </m:r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12,36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78,12</m:t>
                          </m: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=0,158218…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C93C4DA-66FE-4A21-815C-3F803E6DE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657" y="4691922"/>
                <a:ext cx="7768665" cy="1093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5BAB9B9F-DDF0-4451-97F1-A2B130BDDBC3}"/>
                  </a:ext>
                </a:extLst>
              </p:cNvPr>
              <p:cNvSpPr txBox="1"/>
              <p:nvPr/>
            </p:nvSpPr>
            <p:spPr>
              <a:xfrm>
                <a:off x="2490863" y="5854179"/>
                <a:ext cx="7241918" cy="891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𝑏𝑒𝑛𝑧𝑜𝑙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𝑏𝑒𝑛𝑧𝑜𝑙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0,158218…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=0,079109…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5BAB9B9F-DDF0-4451-97F1-A2B130BDD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863" y="5854179"/>
                <a:ext cx="7241918" cy="891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8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2" y="2797826"/>
            <a:ext cx="11557416" cy="1172408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már kiszámítható az elfogyó oxigéngáz, és a keletkező széndioxid és víz kémiai anyagmennyisége 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C7BF173-0EE2-433B-9D24-9B3E8944EDF2}"/>
                  </a:ext>
                </a:extLst>
              </p:cNvPr>
              <p:cNvSpPr txBox="1"/>
              <p:nvPr/>
            </p:nvSpPr>
            <p:spPr>
              <a:xfrm>
                <a:off x="2281929" y="1716896"/>
                <a:ext cx="7658122" cy="825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𝑏𝑒𝑛𝑧𝑜𝑙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𝑏𝑒𝑛𝑧𝑜𝑙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=0,079109…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C7BF173-0EE2-433B-9D24-9B3E8944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29" y="1716896"/>
                <a:ext cx="7658122" cy="825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8026861-A4D2-4D23-B463-AE66C9845E68}"/>
                  </a:ext>
                </a:extLst>
              </p:cNvPr>
              <p:cNvSpPr txBox="1"/>
              <p:nvPr/>
            </p:nvSpPr>
            <p:spPr>
              <a:xfrm>
                <a:off x="2552355" y="3672591"/>
                <a:ext cx="7117269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0,079109…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=1,186635…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8026861-A4D2-4D23-B463-AE66C9845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55" y="3672591"/>
                <a:ext cx="7117269" cy="467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8B13BB5-24A7-4281-9452-4C8DB15E0B3A}"/>
                  </a:ext>
                </a:extLst>
              </p:cNvPr>
              <p:cNvSpPr txBox="1"/>
              <p:nvPr/>
            </p:nvSpPr>
            <p:spPr>
              <a:xfrm>
                <a:off x="340144" y="5578841"/>
                <a:ext cx="7075727" cy="467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0,079109…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=0,94930…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8B13BB5-24A7-4281-9452-4C8DB15E0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44" y="5578841"/>
                <a:ext cx="7075727" cy="467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40D382B8-3B13-4AC1-B885-F1C4F63957C5}"/>
                  </a:ext>
                </a:extLst>
              </p:cNvPr>
              <p:cNvSpPr txBox="1"/>
              <p:nvPr/>
            </p:nvSpPr>
            <p:spPr>
              <a:xfrm>
                <a:off x="110689" y="4242215"/>
                <a:ext cx="12006364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0,158218…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 8,314</m:t>
                          </m: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298,15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101325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𝑃𝑎</m:t>
                          </m:r>
                        </m:den>
                      </m:f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=3,8706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=3,871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40D382B8-3B13-4AC1-B885-F1C4F6395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9" y="4242215"/>
                <a:ext cx="12006364" cy="1091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4A50AC43-4363-42B0-B906-476947AC069E}"/>
                  </a:ext>
                </a:extLst>
              </p:cNvPr>
              <p:cNvSpPr txBox="1"/>
              <p:nvPr/>
            </p:nvSpPr>
            <p:spPr>
              <a:xfrm>
                <a:off x="5116273" y="5986074"/>
                <a:ext cx="7075727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=0,94930…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∙44,01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=41,78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4A50AC43-4363-42B0-B906-476947AC0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73" y="5986074"/>
                <a:ext cx="7075727" cy="7351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0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3" y="3429000"/>
            <a:ext cx="11542427" cy="324162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Ismerkedjünk meg a legelterjedtebb módszerrel, amely segítségével a leggyakrabban meghatározzák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reaktánsok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sztöchiometriai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egyenértékét, azaz azokat a mennyiségeket, amelyek maradék nélkül reagálnak!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Titrálás:</a:t>
            </a:r>
          </a:p>
          <a:p>
            <a:pPr lvl="1">
              <a:spcAft>
                <a:spcPts val="3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mérendő oldat pontos kimérése pipettával: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mérőoldat hozzáadása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mérendőhöz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végpont meghatározása: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532D8C-E34C-4462-AFA6-B7562B71B7FF}"/>
                  </a:ext>
                </a:extLst>
              </p:cNvPr>
              <p:cNvSpPr txBox="1"/>
              <p:nvPr/>
            </p:nvSpPr>
            <p:spPr>
              <a:xfrm>
                <a:off x="2550598" y="1791950"/>
                <a:ext cx="7120795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0,079109…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=0,474654…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532D8C-E34C-4462-AFA6-B7562B71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598" y="1791950"/>
                <a:ext cx="7120795" cy="467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832A3C7-1F63-4DE2-81A6-8AE4B57C3276}"/>
                  </a:ext>
                </a:extLst>
              </p:cNvPr>
              <p:cNvSpPr txBox="1"/>
              <p:nvPr/>
            </p:nvSpPr>
            <p:spPr>
              <a:xfrm>
                <a:off x="2573126" y="2409051"/>
                <a:ext cx="7075727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=0,94930…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∙18,02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=8,55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832A3C7-1F63-4DE2-81A6-8AE4B57C3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26" y="2409051"/>
                <a:ext cx="7075727" cy="735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AD35DBAD-695B-4E3E-ABFE-10EF1AB1DDCD}"/>
              </a:ext>
            </a:extLst>
          </p:cNvPr>
          <p:cNvSpPr txBox="1"/>
          <p:nvPr/>
        </p:nvSpPr>
        <p:spPr>
          <a:xfrm>
            <a:off x="2413418" y="6265888"/>
            <a:ext cx="740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5"/>
              </a:rPr>
              <a:t>http://www2.sci.u-szeged.hu/physchem/altkem/kbn005l/filmek.php?film=tit</a:t>
            </a:r>
            <a:r>
              <a:rPr lang="hu-HU" dirty="0"/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D4621C5-5A1F-4D7A-92D9-35F0CAF0BC32}"/>
              </a:ext>
            </a:extLst>
          </p:cNvPr>
          <p:cNvSpPr txBox="1"/>
          <p:nvPr/>
        </p:nvSpPr>
        <p:spPr>
          <a:xfrm>
            <a:off x="2368445" y="5426439"/>
            <a:ext cx="749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6"/>
              </a:rPr>
              <a:t>http://www2.sci.u-szeged.hu/physchem/altkem/kbn005l/filmek.php?film=pip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2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titrálási eredmények kiszámítása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21" y="1754186"/>
            <a:ext cx="10698957" cy="4289428"/>
          </a:xfrm>
        </p:spPr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hu-HU" dirty="0">
                <a:cs typeface="Times New Roman" panose="02020603050405020304" pitchFamily="18" charset="0"/>
              </a:rPr>
              <a:t>Mekkora annak a hidrogénperoxid-oldatnak (H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) a koncentrációja, amelynek 20,00 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térfogatú mintáira rendre 21,25 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, 21,15 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, 21,20 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, 0,02113 mol/dm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koncentrációjú kálium-permanganát-oldat (KMnO</a:t>
            </a:r>
            <a:r>
              <a:rPr lang="hu-HU" baseline="-25000" dirty="0">
                <a:cs typeface="Times New Roman" panose="02020603050405020304" pitchFamily="18" charset="0"/>
              </a:rPr>
              <a:t>4</a:t>
            </a:r>
            <a:r>
              <a:rPr lang="hu-HU" dirty="0">
                <a:cs typeface="Times New Roman" panose="02020603050405020304" pitchFamily="18" charset="0"/>
              </a:rPr>
              <a:t>) fogyott? A reakció az alábbi egyenlet szerint megy végbe.</a:t>
            </a:r>
          </a:p>
          <a:p>
            <a:pPr>
              <a:spcAft>
                <a:spcPts val="7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lépés az átlagos fogyás kiszámítása: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a titráló oldatban lévő KMnO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anyagmennyisége kiszámolható: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F1714C4-75F4-4B21-A2D2-C678F45EB9BE}"/>
                  </a:ext>
                </a:extLst>
              </p:cNvPr>
              <p:cNvSpPr txBox="1"/>
              <p:nvPr/>
            </p:nvSpPr>
            <p:spPr>
              <a:xfrm>
                <a:off x="2296776" y="3309985"/>
                <a:ext cx="7627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F1714C4-75F4-4B21-A2D2-C678F45EB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776" y="3309985"/>
                <a:ext cx="76270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9B9984B-2ED7-4F84-A24B-97C624931891}"/>
                  </a:ext>
                </a:extLst>
              </p:cNvPr>
              <p:cNvSpPr txBox="1"/>
              <p:nvPr/>
            </p:nvSpPr>
            <p:spPr>
              <a:xfrm>
                <a:off x="1699978" y="4429114"/>
                <a:ext cx="8820620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𝑡𝑙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21,25 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21,15 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21,20 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=21,20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9B9984B-2ED7-4F84-A24B-97C624931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78" y="4429114"/>
                <a:ext cx="8820620" cy="864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1F57302-29F1-4392-91FC-170635B9B5D2}"/>
                  </a:ext>
                </a:extLst>
              </p:cNvPr>
              <p:cNvSpPr txBox="1"/>
              <p:nvPr/>
            </p:nvSpPr>
            <p:spPr>
              <a:xfrm>
                <a:off x="1278725" y="5899893"/>
                <a:ext cx="9668544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𝐾𝑀𝑛𝑂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=21,20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𝑑𝑚</m:t>
                        </m:r>
                      </m:e>
                      <m:sup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∙0,02113</m:t>
                    </m:r>
                    <m:f>
                      <m:f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sSup>
                          <m:sSup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𝑑𝑚</m:t>
                            </m:r>
                          </m:e>
                          <m:sup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=4,47956</m:t>
                    </m:r>
                  </m:oMath>
                </a14:m>
                <a:r>
                  <a:rPr lang="hu-HU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1F57302-29F1-4392-91FC-170635B9B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25" y="5899893"/>
                <a:ext cx="9668544" cy="620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2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titrálási eredmények kiszámítása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885" y="1825624"/>
                <a:ext cx="11744326" cy="2832101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7000"/>
                  </a:spcAft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Felhasználva a korábban tanult összefüggést a hidrogén-peroxid (H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anyag-mennyisége is kiszámolható: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𝐾𝑀𝑛𝑂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 az anyagmennyiség a pipettával kimért 20,00 cm</a:t>
                </a:r>
                <a:r>
                  <a:rPr lang="hu-HU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térfogatú oldatban volt, tehát az oldat koncentrációja: 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885" y="1825624"/>
                <a:ext cx="11744326" cy="2832101"/>
              </a:xfrm>
              <a:blipFill>
                <a:blip r:embed="rId3"/>
                <a:stretch>
                  <a:fillRect l="-935" t="-3656" r="-208" b="-49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>
            <a:extLst>
              <a:ext uri="{FF2B5EF4-FFF2-40B4-BE49-F238E27FC236}">
                <a16:creationId xmlns:a16="http://schemas.microsoft.com/office/drawing/2014/main" id="{AC8FA4B8-C416-4E19-9E6D-DBC73F305170}"/>
              </a:ext>
            </a:extLst>
          </p:cNvPr>
          <p:cNvSpPr txBox="1"/>
          <p:nvPr/>
        </p:nvSpPr>
        <p:spPr>
          <a:xfrm>
            <a:off x="7067858" y="5929544"/>
            <a:ext cx="4570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http://www.chemcollective.org/vlab/vlab.php </a:t>
            </a:r>
          </a:p>
          <a:p>
            <a:r>
              <a:rPr lang="hu-HU" dirty="0">
                <a:hlinkClick r:id="rId4"/>
              </a:rPr>
              <a:t>http://chemcollective.org/vlab_download</a:t>
            </a:r>
            <a:r>
              <a:rPr lang="hu-H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C81E6BD-6356-42F6-B0EA-B72FB09EA3C9}"/>
                  </a:ext>
                </a:extLst>
              </p:cNvPr>
              <p:cNvSpPr txBox="1"/>
              <p:nvPr/>
            </p:nvSpPr>
            <p:spPr>
              <a:xfrm>
                <a:off x="859632" y="2924168"/>
                <a:ext cx="10254795" cy="85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𝐾𝑀𝑛𝑂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4,47956∙</m:t>
                          </m:r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=1,11989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C81E6BD-6356-42F6-B0EA-B72FB09E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2" y="2924168"/>
                <a:ext cx="10254795" cy="859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9C8AB1E-4588-406E-B158-E5A25522643D}"/>
                  </a:ext>
                </a:extLst>
              </p:cNvPr>
              <p:cNvSpPr txBox="1"/>
              <p:nvPr/>
            </p:nvSpPr>
            <p:spPr>
              <a:xfrm>
                <a:off x="609455" y="4657726"/>
                <a:ext cx="11001666" cy="988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1,11989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∙10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20,00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=0,0559945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=0,05599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9C8AB1E-4588-406E-B158-E5A255226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55" y="4657726"/>
                <a:ext cx="11001666" cy="988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2A95FBA2-67C7-46E7-94EB-9D6A981F11C0}"/>
              </a:ext>
            </a:extLst>
          </p:cNvPr>
          <p:cNvSpPr txBox="1"/>
          <p:nvPr/>
        </p:nvSpPr>
        <p:spPr>
          <a:xfrm>
            <a:off x="771522" y="6000745"/>
            <a:ext cx="6157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 szeretne virtuálisan titrálni, ajánlom:</a:t>
            </a:r>
          </a:p>
        </p:txBody>
      </p:sp>
    </p:spTree>
    <p:extLst>
      <p:ext uri="{BB962C8B-B14F-4D97-AF65-F5344CB8AC3E}">
        <p14:creationId xmlns:p14="http://schemas.microsoft.com/office/powerpoint/2010/main" val="42164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[19]	 Veszprémi Tamás,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Akadémiai Kiadó, Bp., 2008,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83-108. oldalak.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[20]	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N.N.Greenwood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A.Earnshaw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(ford.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Bücher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E.),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Elemek kémiája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2.kötet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Nemzeti Tankönyvkiadó, Bp., 2004, 924. oldal.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3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kémiai egyenlet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36382" cy="4893830"/>
          </a:xfrm>
        </p:spPr>
        <p:txBody>
          <a:bodyPr/>
          <a:lstStyle/>
          <a:p>
            <a:r>
              <a:rPr lang="hu-HU" b="1" dirty="0" err="1"/>
              <a:t>sztöchiometriai</a:t>
            </a:r>
            <a:r>
              <a:rPr lang="hu-HU" b="1" dirty="0"/>
              <a:t> együttható:</a:t>
            </a:r>
            <a:r>
              <a:rPr lang="hu-HU" dirty="0"/>
              <a:t> (jele: </a:t>
            </a:r>
            <a:r>
              <a:rPr lang="hu-HU" i="1" dirty="0"/>
              <a:t>ν</a:t>
            </a:r>
            <a:r>
              <a:rPr lang="hu-HU" dirty="0"/>
              <a:t>; mértékegysége: </a:t>
            </a:r>
            <a:r>
              <a:rPr lang="hu-HU" i="1" dirty="0"/>
              <a:t>nincs</a:t>
            </a:r>
            <a:r>
              <a:rPr lang="hu-HU" dirty="0"/>
              <a:t>) a </a:t>
            </a:r>
            <a:r>
              <a:rPr lang="hu-HU" dirty="0" err="1"/>
              <a:t>sztö-chiometriai</a:t>
            </a:r>
            <a:r>
              <a:rPr lang="hu-HU" dirty="0"/>
              <a:t> egyenlet nullára rendezett változatában a komponensek képleteinek az együtthatói. A termékekre </a:t>
            </a:r>
            <a:r>
              <a:rPr lang="hu-HU" dirty="0" err="1"/>
              <a:t>vonatkozóak</a:t>
            </a:r>
            <a:r>
              <a:rPr lang="hu-HU" dirty="0"/>
              <a:t> </a:t>
            </a:r>
            <a:r>
              <a:rPr lang="hu-HU" dirty="0" err="1"/>
              <a:t>pozitívak</a:t>
            </a:r>
            <a:r>
              <a:rPr lang="hu-HU" dirty="0"/>
              <a:t>, </a:t>
            </a:r>
            <a:r>
              <a:rPr lang="hu-HU" dirty="0" err="1"/>
              <a:t>reak-tánsokra</a:t>
            </a:r>
            <a:r>
              <a:rPr lang="hu-HU" dirty="0"/>
              <a:t> </a:t>
            </a:r>
            <a:r>
              <a:rPr lang="hu-HU" dirty="0" err="1"/>
              <a:t>vonatkozóak</a:t>
            </a:r>
            <a:r>
              <a:rPr lang="hu-HU" dirty="0"/>
              <a:t> negatívak.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feladat ahhoz, hogy a kémiai egyenletek alapján számolásokat végezhessünk, meg kell tanulnunk azok kiegyensúlyozását, rendezését.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anyagmegmaradás és a töltésmegmaradás elvének alkalmazása a lényege a rendezésnek, de mi az ami a vezérfonalat adja?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a szempontból összesen kétféle reakció van: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sav-bázis reakció</a:t>
            </a:r>
          </a:p>
          <a:p>
            <a:pPr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reakciók</a:t>
            </a:r>
          </a:p>
        </p:txBody>
      </p:sp>
    </p:spTree>
    <p:extLst>
      <p:ext uri="{BB962C8B-B14F-4D97-AF65-F5344CB8AC3E}">
        <p14:creationId xmlns:p14="http://schemas.microsoft.com/office/powerpoint/2010/main" val="31639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reakciók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3684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reakciók az egyszerűbben megérthetők – oxidációs állapot, oxidációs szám:</a:t>
            </a:r>
          </a:p>
          <a:p>
            <a:r>
              <a:rPr lang="hu-HU" b="1" dirty="0"/>
              <a:t>oxidációs szám:</a:t>
            </a:r>
            <a:r>
              <a:rPr lang="hu-HU" dirty="0"/>
              <a:t> egy elemre, egy vegyületben jellemző mennyiség, amely megadja, hogy a semleges atomhoz képest mekkora elektrontöbblettel vagy hiánnyal rendelkezne az atom, ha a kötéseket teljesen </a:t>
            </a:r>
            <a:r>
              <a:rPr lang="hu-HU" dirty="0" err="1"/>
              <a:t>ionosak</a:t>
            </a:r>
            <a:r>
              <a:rPr lang="hu-HU" dirty="0"/>
              <a:t> lenné­nek, azaz a kötést létrehozó elektronokat a magasabb elektronegativitású atomhoz tartoznának. Pozitív értéke, az elemi állapothoz képest, oxidált, a negatív, redukált állapotot jelez.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790C2DD1-274E-4F9C-904A-36870718866D}"/>
                  </a:ext>
                </a:extLst>
              </p:cNvPr>
              <p:cNvSpPr txBox="1"/>
              <p:nvPr/>
            </p:nvSpPr>
            <p:spPr>
              <a:xfrm>
                <a:off x="474661" y="5562600"/>
                <a:ext cx="13497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790C2DD1-274E-4F9C-904A-36870718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1" y="5562600"/>
                <a:ext cx="134972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7D0F28AA-7DD5-4CAF-BD6A-61E14FCE60EB}"/>
              </a:ext>
            </a:extLst>
          </p:cNvPr>
          <p:cNvSpPr txBox="1"/>
          <p:nvPr/>
        </p:nvSpPr>
        <p:spPr>
          <a:xfrm>
            <a:off x="2014098" y="5175250"/>
            <a:ext cx="1571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EN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    3,5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1,5</a:t>
            </a:r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BE9E8240-C050-43C9-9502-9EC7F485FA6B}"/>
              </a:ext>
            </a:extLst>
          </p:cNvPr>
          <p:cNvGrpSpPr/>
          <p:nvPr/>
        </p:nvGrpSpPr>
        <p:grpSpPr>
          <a:xfrm>
            <a:off x="7304463" y="5351931"/>
            <a:ext cx="1161001" cy="1058180"/>
            <a:chOff x="4502689" y="5354338"/>
            <a:chExt cx="1161001" cy="1058180"/>
          </a:xfrm>
        </p:grpSpPr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DD6E0449-2268-4995-B657-DD56EBEC07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3853" y="5576010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75C0721F-E73D-4498-98B7-169C05C78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5607" y="5734315"/>
              <a:ext cx="298800" cy="298800"/>
            </a:xfrm>
            <a:prstGeom prst="ellipse">
              <a:avLst/>
            </a:prstGeom>
            <a:solidFill>
              <a:srgbClr val="B707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1E92A074-1630-4E6F-B1EB-90221FF66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2689" y="590851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7C27D834-B0BE-4C31-A8B2-E4DEF2708A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2691" y="535433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A9C7169A-1BDE-42C1-A3B8-69C955CA26EE}"/>
                </a:ext>
              </a:extLst>
            </p:cNvPr>
            <p:cNvSpPr txBox="1"/>
            <p:nvPr/>
          </p:nvSpPr>
          <p:spPr>
            <a:xfrm>
              <a:off x="4588164" y="596091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3961D27C-58BE-4D9E-9C00-6EF2EE2959E5}"/>
                </a:ext>
              </a:extLst>
            </p:cNvPr>
            <p:cNvSpPr txBox="1"/>
            <p:nvPr/>
          </p:nvSpPr>
          <p:spPr>
            <a:xfrm>
              <a:off x="4588164" y="5395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031C69A5-6E53-488A-A236-C2A38ED43B62}"/>
                </a:ext>
              </a:extLst>
            </p:cNvPr>
            <p:cNvSpPr txBox="1"/>
            <p:nvPr/>
          </p:nvSpPr>
          <p:spPr>
            <a:xfrm>
              <a:off x="5286664" y="5522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A8026BBB-37B9-446A-AFD4-9A5A4BCA1AF1}"/>
                </a:ext>
              </a:extLst>
            </p:cNvPr>
            <p:cNvSpPr txBox="1"/>
            <p:nvPr/>
          </p:nvSpPr>
          <p:spPr>
            <a:xfrm>
              <a:off x="4867425" y="5724752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69B3F713-B784-4B86-97D0-718E00460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8436" y="5714553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>
              <a:extLst>
                <a:ext uri="{FF2B5EF4-FFF2-40B4-BE49-F238E27FC236}">
                  <a16:creationId xmlns:a16="http://schemas.microsoft.com/office/drawing/2014/main" id="{5CD18429-AE72-4A23-A76B-8598F4FB7E3D}"/>
                </a:ext>
              </a:extLst>
            </p:cNvPr>
            <p:cNvSpPr txBox="1"/>
            <p:nvPr/>
          </p:nvSpPr>
          <p:spPr>
            <a:xfrm>
              <a:off x="5193146" y="575887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D6DC0E14-3DF7-42F8-94B1-E108C7BB2D5D}"/>
                  </a:ext>
                </a:extLst>
              </p:cNvPr>
              <p:cNvSpPr txBox="1"/>
              <p:nvPr/>
            </p:nvSpPr>
            <p:spPr>
              <a:xfrm>
                <a:off x="8919148" y="5246559"/>
                <a:ext cx="29061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D6DC0E14-3DF7-42F8-94B1-E108C7BB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148" y="5246559"/>
                <a:ext cx="290611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Nyíl: jobbra mutató 34">
            <a:extLst>
              <a:ext uri="{FF2B5EF4-FFF2-40B4-BE49-F238E27FC236}">
                <a16:creationId xmlns:a16="http://schemas.microsoft.com/office/drawing/2014/main" id="{BCDE5295-5409-4111-A139-72FFEC55EAC3}"/>
              </a:ext>
            </a:extLst>
          </p:cNvPr>
          <p:cNvSpPr/>
          <p:nvPr/>
        </p:nvSpPr>
        <p:spPr>
          <a:xfrm>
            <a:off x="5816183" y="5741233"/>
            <a:ext cx="1034322" cy="389744"/>
          </a:xfrm>
          <a:prstGeom prst="rightArrow">
            <a:avLst/>
          </a:prstGeom>
          <a:solidFill>
            <a:srgbClr val="00B0F0"/>
          </a:solidFill>
          <a:ln>
            <a:solidFill>
              <a:srgbClr val="2E0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DE940AE-97AA-4613-A300-F46DF1817A9D}"/>
                  </a:ext>
                </a:extLst>
              </p:cNvPr>
              <p:cNvSpPr txBox="1"/>
              <p:nvPr/>
            </p:nvSpPr>
            <p:spPr>
              <a:xfrm>
                <a:off x="9281410" y="5728743"/>
                <a:ext cx="21487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DE940AE-97AA-4613-A300-F46DF1817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410" y="5728743"/>
                <a:ext cx="214879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EED4A587-A298-4C1F-B3ED-C0494DA40D85}"/>
                  </a:ext>
                </a:extLst>
              </p:cNvPr>
              <p:cNvSpPr txBox="1"/>
              <p:nvPr/>
            </p:nvSpPr>
            <p:spPr>
              <a:xfrm>
                <a:off x="9718625" y="6262223"/>
                <a:ext cx="12550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EED4A587-A298-4C1F-B3ED-C0494DA4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625" y="6262223"/>
                <a:ext cx="125508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DEBCCD87-A3D5-4227-9E00-BA279FED0FF2}"/>
              </a:ext>
            </a:extLst>
          </p:cNvPr>
          <p:cNvGrpSpPr/>
          <p:nvPr/>
        </p:nvGrpSpPr>
        <p:grpSpPr>
          <a:xfrm>
            <a:off x="3843129" y="4931764"/>
            <a:ext cx="1815619" cy="1569660"/>
            <a:chOff x="3843129" y="4931764"/>
            <a:chExt cx="1815619" cy="1569660"/>
          </a:xfrm>
        </p:grpSpPr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C33389BB-682A-4942-A10F-51936BD24B87}"/>
                </a:ext>
              </a:extLst>
            </p:cNvPr>
            <p:cNvGrpSpPr/>
            <p:nvPr/>
          </p:nvGrpSpPr>
          <p:grpSpPr>
            <a:xfrm>
              <a:off x="3843129" y="5354338"/>
              <a:ext cx="1159399" cy="1058180"/>
              <a:chOff x="4502689" y="5354338"/>
              <a:chExt cx="1159399" cy="1058180"/>
            </a:xfrm>
          </p:grpSpPr>
          <p:sp>
            <p:nvSpPr>
              <p:cNvPr id="5" name="Ellipszis 4">
                <a:extLst>
                  <a:ext uri="{FF2B5EF4-FFF2-40B4-BE49-F238E27FC236}">
                    <a16:creationId xmlns:a16="http://schemas.microsoft.com/office/drawing/2014/main" id="{5A798532-29E3-47A2-9858-5DEA230ABA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3853" y="5576010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" name="Ellipszis 3">
                <a:extLst>
                  <a:ext uri="{FF2B5EF4-FFF2-40B4-BE49-F238E27FC236}">
                    <a16:creationId xmlns:a16="http://schemas.microsoft.com/office/drawing/2014/main" id="{AC1263A8-064C-4CB4-9C25-6C025AF9A3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05607" y="5734315"/>
                <a:ext cx="298800" cy="298800"/>
              </a:xfrm>
              <a:prstGeom prst="ellipse">
                <a:avLst/>
              </a:prstGeom>
              <a:solidFill>
                <a:srgbClr val="B707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Ellipszis 6">
                <a:extLst>
                  <a:ext uri="{FF2B5EF4-FFF2-40B4-BE49-F238E27FC236}">
                    <a16:creationId xmlns:a16="http://schemas.microsoft.com/office/drawing/2014/main" id="{9C461CC1-B5B0-4D63-AA7A-2EFD603920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02689" y="590851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0670383E-61E2-4C6A-B009-FD2301B626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02691" y="535433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092DD2F0-E1EA-42B9-8172-EC3D62B5991C}"/>
                  </a:ext>
                </a:extLst>
              </p:cNvPr>
              <p:cNvSpPr txBox="1"/>
              <p:nvPr/>
            </p:nvSpPr>
            <p:spPr>
              <a:xfrm>
                <a:off x="4588164" y="596091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BB4AF49A-2365-4087-A753-058F4115F388}"/>
                  </a:ext>
                </a:extLst>
              </p:cNvPr>
              <p:cNvSpPr txBox="1"/>
              <p:nvPr/>
            </p:nvSpPr>
            <p:spPr>
              <a:xfrm>
                <a:off x="4588164" y="539576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9AF46DA6-450F-47B3-AD32-C1DECEA337E5}"/>
                  </a:ext>
                </a:extLst>
              </p:cNvPr>
              <p:cNvSpPr txBox="1"/>
              <p:nvPr/>
            </p:nvSpPr>
            <p:spPr>
              <a:xfrm>
                <a:off x="5286664" y="552276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C8E97D5A-4E33-4811-863E-3837FE0BE075}"/>
                  </a:ext>
                </a:extLst>
              </p:cNvPr>
              <p:cNvSpPr txBox="1"/>
              <p:nvPr/>
            </p:nvSpPr>
            <p:spPr>
              <a:xfrm>
                <a:off x="4854864" y="5745018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6" name="Ellipszis 5">
                <a:extLst>
                  <a:ext uri="{FF2B5EF4-FFF2-40B4-BE49-F238E27FC236}">
                    <a16:creationId xmlns:a16="http://schemas.microsoft.com/office/drawing/2014/main" id="{E2C1DC80-06ED-4CEE-967D-A711A09FCB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98436" y="5714553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EFDC69B8-7DF6-4CCF-8451-427EDEA72353}"/>
                  </a:ext>
                </a:extLst>
              </p:cNvPr>
              <p:cNvSpPr txBox="1"/>
              <p:nvPr/>
            </p:nvSpPr>
            <p:spPr>
              <a:xfrm>
                <a:off x="5193146" y="575887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grpSp>
          <p:nvGrpSpPr>
            <p:cNvPr id="38" name="Csoportba foglalás 37">
              <a:extLst>
                <a:ext uri="{FF2B5EF4-FFF2-40B4-BE49-F238E27FC236}">
                  <a16:creationId xmlns:a16="http://schemas.microsoft.com/office/drawing/2014/main" id="{A351B8B3-34E5-4E8F-8734-0C80DF0046F6}"/>
                </a:ext>
              </a:extLst>
            </p:cNvPr>
            <p:cNvGrpSpPr/>
            <p:nvPr/>
          </p:nvGrpSpPr>
          <p:grpSpPr>
            <a:xfrm>
              <a:off x="4821835" y="4931764"/>
              <a:ext cx="836913" cy="1569660"/>
              <a:chOff x="1738859" y="3282846"/>
              <a:chExt cx="836913" cy="1569660"/>
            </a:xfrm>
          </p:grpSpPr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0537883A-AC82-485B-8347-8BB17C3E0957}"/>
                  </a:ext>
                </a:extLst>
              </p:cNvPr>
              <p:cNvSpPr txBox="1"/>
              <p:nvPr/>
            </p:nvSpPr>
            <p:spPr>
              <a:xfrm>
                <a:off x="1738859" y="3282846"/>
                <a:ext cx="59503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hu-HU" sz="9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Szövegdoboz 39">
                <a:extLst>
                  <a:ext uri="{FF2B5EF4-FFF2-40B4-BE49-F238E27FC236}">
                    <a16:creationId xmlns:a16="http://schemas.microsoft.com/office/drawing/2014/main" id="{C6488643-DD94-4442-994A-56C4331D77E9}"/>
                  </a:ext>
                </a:extLst>
              </p:cNvPr>
              <p:cNvSpPr txBox="1"/>
              <p:nvPr/>
            </p:nvSpPr>
            <p:spPr>
              <a:xfrm>
                <a:off x="2203554" y="3429000"/>
                <a:ext cx="372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0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34" grpId="0"/>
      <p:bldP spid="35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szám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5" y="1570795"/>
            <a:ext cx="11347553" cy="4410284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atom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vegyületbeli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oxidációs száma pozitív, akkor az elemi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állapotá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-hoz képest elektront veszített, azaz oxidálódott, oxidált állapotba került.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az atom oxidációs száma negatív, akkor elektronokat vett fel, azaz redukált állapotba került.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elemi állapotot a nulla oxidációs szám jelzi, függetlenül, hogy atomos, vagy molekuláris állapotban van az elem! Pl. He, 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oxidált és a redukált állapot relatív fogalom is. Ugyanazon atom magasabb oxidációs számú állapota oxidált állapotot jelent az alacsonyabb oxidációs számú, redukált állapothoz képest, függetlenül, hogy az oxidációs számok előjele milyen!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E9FB64F-DD7F-4B35-BAFF-38BEA770C4C6}"/>
                  </a:ext>
                </a:extLst>
              </p:cNvPr>
              <p:cNvSpPr txBox="1"/>
              <p:nvPr/>
            </p:nvSpPr>
            <p:spPr>
              <a:xfrm>
                <a:off x="1954030" y="5921114"/>
                <a:ext cx="8290924" cy="435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Pl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mang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E9FB64F-DD7F-4B35-BAFF-38BEA770C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30" y="5921114"/>
                <a:ext cx="8290924" cy="43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id="{117BDE0C-1A55-445B-974A-BFB2D3141209}"/>
              </a:ext>
            </a:extLst>
          </p:cNvPr>
          <p:cNvSpPr txBox="1"/>
          <p:nvPr/>
        </p:nvSpPr>
        <p:spPr>
          <a:xfrm>
            <a:off x="4557011" y="6229850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            +4            +6              +7</a:t>
            </a:r>
          </a:p>
        </p:txBody>
      </p:sp>
    </p:spTree>
    <p:extLst>
      <p:ext uri="{BB962C8B-B14F-4D97-AF65-F5344CB8AC3E}">
        <p14:creationId xmlns:p14="http://schemas.microsoft.com/office/powerpoint/2010/main" val="13455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szám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825625"/>
            <a:ext cx="11512446" cy="4889968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oxidációs szám megállapításához tehát szükségünk van az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elektronegativi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-tások értékeire, és ismernünk kell a részecske szerkezetét.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középiskolai függvénytáblázathoz mellékelt színes periódusos rendszer, vagy az Internetről engedéllyel letöltött táblázat általában tartalmazza az elektronegativitásokat: pl.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részecske szerkezetének, illetve a kémiai nevezéktannak, az ismerete olykor elengedhetetlen ahhoz, hogy helyesen állapítsuk meg az egyes atomok oxidációs számát. Pl.: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vas-oxidok: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(legalább 16 ismert!)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+2      +3      +8/3 ? megoldás 2(+3)+(+2)=8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3FED9C2-0D1F-452F-92A6-75BB9F1F389F}"/>
              </a:ext>
            </a:extLst>
          </p:cNvPr>
          <p:cNvSpPr txBox="1"/>
          <p:nvPr/>
        </p:nvSpPr>
        <p:spPr>
          <a:xfrm>
            <a:off x="4437088" y="3537678"/>
            <a:ext cx="658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https://biokemonline.com/kemia-bejegyzesek/periodusos-rendszer/</a:t>
            </a:r>
            <a:r>
              <a:rPr lang="hu-HU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8D3A791-CEF1-419E-817A-DA3402D0D726}"/>
              </a:ext>
            </a:extLst>
          </p:cNvPr>
          <p:cNvSpPr txBox="1"/>
          <p:nvPr/>
        </p:nvSpPr>
        <p:spPr>
          <a:xfrm>
            <a:off x="689540" y="6032885"/>
            <a:ext cx="1099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hlinkClick r:id="rId4"/>
              </a:rPr>
              <a:t>https://www.researchgate.net/figure/a-Face-centred-cubic-spinel-structure-of-magnetite-b-Magnification-of-one_fig1_30048605</a:t>
            </a:r>
            <a:r>
              <a:rPr lang="hu-H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1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szám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734" y="1465865"/>
                <a:ext cx="11527436" cy="37785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kén különböző anionjai:</a:t>
                </a:r>
              </a:p>
              <a:p>
                <a:pPr lvl="1">
                  <a:spcAft>
                    <a:spcPts val="12000"/>
                  </a:spcAft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tioszulfátion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2x-6=-2 → x=+2, de ez az oxidációs állapota a kénnek igen instabil [20]! A megoldás: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tio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jelentése, oxigént helyettesítő!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peroxo-diszulfátion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hu-H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2x-16=-2 → x=+7, de ez a kénnél nem létező oxidációs állapot [20]! A megoldás di- azaz két szulfátionról van szó ráadásul,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peroxo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két egymáshoz kötődő -1 oxidációs számú oxigént jelent!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734" y="1465865"/>
                <a:ext cx="11527436" cy="3778581"/>
              </a:xfrm>
              <a:blipFill>
                <a:blip r:embed="rId3"/>
                <a:stretch>
                  <a:fillRect l="-952" t="-3871" r="-2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Csoportba foglalás 50">
            <a:extLst>
              <a:ext uri="{FF2B5EF4-FFF2-40B4-BE49-F238E27FC236}">
                <a16:creationId xmlns:a16="http://schemas.microsoft.com/office/drawing/2014/main" id="{4A1ABA2C-4223-4342-A18E-7485E3661C66}"/>
              </a:ext>
            </a:extLst>
          </p:cNvPr>
          <p:cNvGrpSpPr/>
          <p:nvPr/>
        </p:nvGrpSpPr>
        <p:grpSpPr>
          <a:xfrm>
            <a:off x="1034323" y="2814410"/>
            <a:ext cx="3909885" cy="1123919"/>
            <a:chOff x="1484025" y="3684657"/>
            <a:chExt cx="3909885" cy="1123919"/>
          </a:xfrm>
        </p:grpSpPr>
        <p:grpSp>
          <p:nvGrpSpPr>
            <p:cNvPr id="46" name="Csoportba foglalás 45">
              <a:extLst>
                <a:ext uri="{FF2B5EF4-FFF2-40B4-BE49-F238E27FC236}">
                  <a16:creationId xmlns:a16="http://schemas.microsoft.com/office/drawing/2014/main" id="{4090B691-C234-4D8D-8A95-F0C91FF8F3CF}"/>
                </a:ext>
              </a:extLst>
            </p:cNvPr>
            <p:cNvGrpSpPr/>
            <p:nvPr/>
          </p:nvGrpSpPr>
          <p:grpSpPr>
            <a:xfrm>
              <a:off x="4089341" y="3684657"/>
              <a:ext cx="1304569" cy="1123919"/>
              <a:chOff x="536677" y="3594716"/>
              <a:chExt cx="1304569" cy="1123919"/>
            </a:xfrm>
          </p:grpSpPr>
          <p:sp>
            <p:nvSpPr>
              <p:cNvPr id="7" name="Ellipszis 6">
                <a:extLst>
                  <a:ext uri="{FF2B5EF4-FFF2-40B4-BE49-F238E27FC236}">
                    <a16:creationId xmlns:a16="http://schemas.microsoft.com/office/drawing/2014/main" id="{473EDC52-0EA3-4BED-A419-EC0E499179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37246" y="388212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C2E9A5FF-69EB-4A61-ACDD-9450D591FE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3615" y="3950778"/>
                <a:ext cx="432000" cy="432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8">
                <a:extLst>
                  <a:ext uri="{FF2B5EF4-FFF2-40B4-BE49-F238E27FC236}">
                    <a16:creationId xmlns:a16="http://schemas.microsoft.com/office/drawing/2014/main" id="{822D8A67-8120-4E50-989F-AA08D03CDA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677" y="4214635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>
                <a:extLst>
                  <a:ext uri="{FF2B5EF4-FFF2-40B4-BE49-F238E27FC236}">
                    <a16:creationId xmlns:a16="http://schemas.microsoft.com/office/drawing/2014/main" id="{184763E8-3CDB-4DEC-B85F-DE233153AD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564" y="3594716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4DE8A98B-2A48-4741-A446-5D793AF3E9D7}"/>
                  </a:ext>
                </a:extLst>
              </p:cNvPr>
              <p:cNvSpPr txBox="1"/>
              <p:nvPr/>
            </p:nvSpPr>
            <p:spPr>
              <a:xfrm>
                <a:off x="580320" y="426703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AFBF43D-2E56-4613-841C-8551252151B7}"/>
                  </a:ext>
                </a:extLst>
              </p:cNvPr>
              <p:cNvSpPr txBox="1"/>
              <p:nvPr/>
            </p:nvSpPr>
            <p:spPr>
              <a:xfrm>
                <a:off x="616181" y="363614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018528EB-DD2B-4B91-8D3D-C110696D59A1}"/>
                  </a:ext>
                </a:extLst>
              </p:cNvPr>
              <p:cNvSpPr txBox="1"/>
              <p:nvPr/>
            </p:nvSpPr>
            <p:spPr>
              <a:xfrm>
                <a:off x="1392369" y="378705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6FF09D33-E60B-4B86-8151-AA8B969CBAF3}"/>
                  </a:ext>
                </a:extLst>
              </p:cNvPr>
              <p:cNvSpPr txBox="1"/>
              <p:nvPr/>
            </p:nvSpPr>
            <p:spPr>
              <a:xfrm>
                <a:off x="918733" y="3967468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</a:p>
            </p:txBody>
          </p:sp>
          <p:sp>
            <p:nvSpPr>
              <p:cNvPr id="15" name="Ellipszis 14">
                <a:extLst>
                  <a:ext uri="{FF2B5EF4-FFF2-40B4-BE49-F238E27FC236}">
                    <a16:creationId xmlns:a16="http://schemas.microsoft.com/office/drawing/2014/main" id="{E4DB433C-01F7-42AB-820C-5A5C2FC8D5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5733" y="403859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5BE231B-B38A-4BC7-B410-94C07A4A3950}"/>
                  </a:ext>
                </a:extLst>
              </p:cNvPr>
              <p:cNvSpPr txBox="1"/>
              <p:nvPr/>
            </p:nvSpPr>
            <p:spPr>
              <a:xfrm>
                <a:off x="1352635" y="409487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Szövegdoboz 29">
                  <a:extLst>
                    <a:ext uri="{FF2B5EF4-FFF2-40B4-BE49-F238E27FC236}">
                      <a16:creationId xmlns:a16="http://schemas.microsoft.com/office/drawing/2014/main" id="{E39BB8B7-3BE6-483F-9237-DE2F9AA1E7F6}"/>
                    </a:ext>
                  </a:extLst>
                </p:cNvPr>
                <p:cNvSpPr txBox="1"/>
                <p:nvPr/>
              </p:nvSpPr>
              <p:spPr>
                <a:xfrm>
                  <a:off x="1484025" y="3987383"/>
                  <a:ext cx="2697790" cy="527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szulfátion -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</m:oMath>
                  </a14:m>
                  <a:endPara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Szövegdoboz 29">
                  <a:extLst>
                    <a:ext uri="{FF2B5EF4-FFF2-40B4-BE49-F238E27FC236}">
                      <a16:creationId xmlns:a16="http://schemas.microsoft.com/office/drawing/2014/main" id="{E39BB8B7-3BE6-483F-9237-DE2F9AA1E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025" y="3987383"/>
                  <a:ext cx="2697790" cy="527773"/>
                </a:xfrm>
                <a:prstGeom prst="rect">
                  <a:avLst/>
                </a:prstGeom>
                <a:blipFill>
                  <a:blip r:embed="rId4"/>
                  <a:stretch>
                    <a:fillRect l="-4751" t="-10345" b="-31034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Csoportba foglalás 51">
            <a:extLst>
              <a:ext uri="{FF2B5EF4-FFF2-40B4-BE49-F238E27FC236}">
                <a16:creationId xmlns:a16="http://schemas.microsoft.com/office/drawing/2014/main" id="{7182D057-FE23-4863-91BB-9B34744ABA60}"/>
              </a:ext>
            </a:extLst>
          </p:cNvPr>
          <p:cNvGrpSpPr/>
          <p:nvPr/>
        </p:nvGrpSpPr>
        <p:grpSpPr>
          <a:xfrm>
            <a:off x="6317346" y="2680071"/>
            <a:ext cx="5379983" cy="1336107"/>
            <a:chOff x="6467244" y="3684407"/>
            <a:chExt cx="5379983" cy="1336107"/>
          </a:xfrm>
        </p:grpSpPr>
        <p:grpSp>
          <p:nvGrpSpPr>
            <p:cNvPr id="50" name="Csoportba foglalás 49">
              <a:extLst>
                <a:ext uri="{FF2B5EF4-FFF2-40B4-BE49-F238E27FC236}">
                  <a16:creationId xmlns:a16="http://schemas.microsoft.com/office/drawing/2014/main" id="{65401F11-3ABF-40B5-B321-378AFA0BF22B}"/>
                </a:ext>
              </a:extLst>
            </p:cNvPr>
            <p:cNvGrpSpPr/>
            <p:nvPr/>
          </p:nvGrpSpPr>
          <p:grpSpPr>
            <a:xfrm>
              <a:off x="6467244" y="3684407"/>
              <a:ext cx="1358358" cy="1336107"/>
              <a:chOff x="8520896" y="3984210"/>
              <a:chExt cx="1358358" cy="1336107"/>
            </a:xfrm>
          </p:grpSpPr>
          <p:sp>
            <p:nvSpPr>
              <p:cNvPr id="17" name="Ellipszis 16">
                <a:extLst>
                  <a:ext uri="{FF2B5EF4-FFF2-40B4-BE49-F238E27FC236}">
                    <a16:creationId xmlns:a16="http://schemas.microsoft.com/office/drawing/2014/main" id="{298214B4-E355-49FC-B92D-A25B8AFCD4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75254" y="4271621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Ellipszis 17">
                <a:extLst>
                  <a:ext uri="{FF2B5EF4-FFF2-40B4-BE49-F238E27FC236}">
                    <a16:creationId xmlns:a16="http://schemas.microsoft.com/office/drawing/2014/main" id="{3767293A-5933-486E-BE45-D8F13FB665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71623" y="4340272"/>
                <a:ext cx="432000" cy="432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Ellipszis 18">
                <a:extLst>
                  <a:ext uri="{FF2B5EF4-FFF2-40B4-BE49-F238E27FC236}">
                    <a16:creationId xmlns:a16="http://schemas.microsoft.com/office/drawing/2014/main" id="{46E974BA-8BEF-4FEA-A96D-CD584B02FB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0896" y="4657917"/>
                <a:ext cx="662400" cy="6624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Ellipszis 19">
                <a:extLst>
                  <a:ext uri="{FF2B5EF4-FFF2-40B4-BE49-F238E27FC236}">
                    <a16:creationId xmlns:a16="http://schemas.microsoft.com/office/drawing/2014/main" id="{237AC776-9B0C-4EDB-8C94-D6F44CAC1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4572" y="3984210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720B704C-2A06-486F-A1E1-91BCB3875618}"/>
                  </a:ext>
                </a:extLst>
              </p:cNvPr>
              <p:cNvSpPr txBox="1"/>
              <p:nvPr/>
            </p:nvSpPr>
            <p:spPr>
              <a:xfrm>
                <a:off x="8654187" y="477605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ED4FED60-6899-4B28-AA23-DB91D43B3BA3}"/>
                  </a:ext>
                </a:extLst>
              </p:cNvPr>
              <p:cNvSpPr txBox="1"/>
              <p:nvPr/>
            </p:nvSpPr>
            <p:spPr>
              <a:xfrm>
                <a:off x="8636261" y="402564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20231DB7-6395-4DDE-9795-FCA105FA22D2}"/>
                  </a:ext>
                </a:extLst>
              </p:cNvPr>
              <p:cNvSpPr txBox="1"/>
              <p:nvPr/>
            </p:nvSpPr>
            <p:spPr>
              <a:xfrm>
                <a:off x="9442329" y="418849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1D708E2A-9D5D-4992-A05C-5723751B99C2}"/>
                  </a:ext>
                </a:extLst>
              </p:cNvPr>
              <p:cNvSpPr txBox="1"/>
              <p:nvPr/>
            </p:nvSpPr>
            <p:spPr>
              <a:xfrm>
                <a:off x="8962719" y="4356960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</a:p>
            </p:txBody>
          </p:sp>
          <p:sp>
            <p:nvSpPr>
              <p:cNvPr id="25" name="Ellipszis 24">
                <a:extLst>
                  <a:ext uri="{FF2B5EF4-FFF2-40B4-BE49-F238E27FC236}">
                    <a16:creationId xmlns:a16="http://schemas.microsoft.com/office/drawing/2014/main" id="{084768DF-CB3E-466D-BA07-B11809464D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3741" y="4428092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2F6CC68F-3A71-48AD-91F3-6616C6EB2C09}"/>
                  </a:ext>
                </a:extLst>
              </p:cNvPr>
              <p:cNvSpPr txBox="1"/>
              <p:nvPr/>
            </p:nvSpPr>
            <p:spPr>
              <a:xfrm>
                <a:off x="9396619" y="447241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F66C3947-08B1-49B2-A39F-A36E517DB189}"/>
                    </a:ext>
                  </a:extLst>
                </p:cNvPr>
                <p:cNvSpPr txBox="1"/>
                <p:nvPr/>
              </p:nvSpPr>
              <p:spPr>
                <a:xfrm flipH="1">
                  <a:off x="7995504" y="3957404"/>
                  <a:ext cx="3851723" cy="531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tioszulfátion -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</m:oMath>
                  </a14:m>
                  <a:endPara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F66C3947-08B1-49B2-A39F-A36E517DB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995504" y="3957404"/>
                  <a:ext cx="3851723" cy="531171"/>
                </a:xfrm>
                <a:prstGeom prst="rect">
                  <a:avLst/>
                </a:prstGeom>
                <a:blipFill>
                  <a:blip r:embed="rId5"/>
                  <a:stretch>
                    <a:fillRect l="-3165" t="-9091" b="-30682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Nyíl: jobbra mutató 52">
            <a:extLst>
              <a:ext uri="{FF2B5EF4-FFF2-40B4-BE49-F238E27FC236}">
                <a16:creationId xmlns:a16="http://schemas.microsoft.com/office/drawing/2014/main" id="{A3328211-AE74-46EF-8F18-0A5DF4BDD216}"/>
              </a:ext>
            </a:extLst>
          </p:cNvPr>
          <p:cNvSpPr/>
          <p:nvPr/>
        </p:nvSpPr>
        <p:spPr>
          <a:xfrm>
            <a:off x="5246563" y="3102970"/>
            <a:ext cx="824459" cy="449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5" name="Csoportba foglalás 54">
            <a:extLst>
              <a:ext uri="{FF2B5EF4-FFF2-40B4-BE49-F238E27FC236}">
                <a16:creationId xmlns:a16="http://schemas.microsoft.com/office/drawing/2014/main" id="{595EA5AC-E404-4103-9AC2-E6E6A140AA17}"/>
              </a:ext>
            </a:extLst>
          </p:cNvPr>
          <p:cNvGrpSpPr/>
          <p:nvPr/>
        </p:nvGrpSpPr>
        <p:grpSpPr>
          <a:xfrm rot="900000">
            <a:off x="6923109" y="5100271"/>
            <a:ext cx="1304569" cy="1123919"/>
            <a:chOff x="536677" y="3594716"/>
            <a:chExt cx="1304569" cy="1123919"/>
          </a:xfrm>
        </p:grpSpPr>
        <p:sp>
          <p:nvSpPr>
            <p:cNvPr id="57" name="Ellipszis 56">
              <a:extLst>
                <a:ext uri="{FF2B5EF4-FFF2-40B4-BE49-F238E27FC236}">
                  <a16:creationId xmlns:a16="http://schemas.microsoft.com/office/drawing/2014/main" id="{4C75D277-ABA9-4AE6-ABE4-A79A49E4E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7246" y="3882127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>
              <a:extLst>
                <a:ext uri="{FF2B5EF4-FFF2-40B4-BE49-F238E27FC236}">
                  <a16:creationId xmlns:a16="http://schemas.microsoft.com/office/drawing/2014/main" id="{A9C63512-739E-41D6-B1F9-25866A716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3615" y="3950778"/>
              <a:ext cx="432000" cy="43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>
              <a:extLst>
                <a:ext uri="{FF2B5EF4-FFF2-40B4-BE49-F238E27FC236}">
                  <a16:creationId xmlns:a16="http://schemas.microsoft.com/office/drawing/2014/main" id="{461868BB-330C-4939-B0DD-BF22E83A1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677" y="4214635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>
              <a:extLst>
                <a:ext uri="{FF2B5EF4-FFF2-40B4-BE49-F238E27FC236}">
                  <a16:creationId xmlns:a16="http://schemas.microsoft.com/office/drawing/2014/main" id="{1507C8E3-A0A7-44B6-8CBC-24B9FB46AC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564" y="3594716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2C1F973E-3AE1-4F9D-BE3E-DCF6BB010C5B}"/>
                </a:ext>
              </a:extLst>
            </p:cNvPr>
            <p:cNvSpPr txBox="1"/>
            <p:nvPr/>
          </p:nvSpPr>
          <p:spPr>
            <a:xfrm>
              <a:off x="580320" y="426703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2" name="Szövegdoboz 61">
              <a:extLst>
                <a:ext uri="{FF2B5EF4-FFF2-40B4-BE49-F238E27FC236}">
                  <a16:creationId xmlns:a16="http://schemas.microsoft.com/office/drawing/2014/main" id="{99DE4E0E-C942-4061-BB68-88F3309D91CF}"/>
                </a:ext>
              </a:extLst>
            </p:cNvPr>
            <p:cNvSpPr txBox="1"/>
            <p:nvPr/>
          </p:nvSpPr>
          <p:spPr>
            <a:xfrm>
              <a:off x="616181" y="363614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3" name="Szövegdoboz 62">
              <a:extLst>
                <a:ext uri="{FF2B5EF4-FFF2-40B4-BE49-F238E27FC236}">
                  <a16:creationId xmlns:a16="http://schemas.microsoft.com/office/drawing/2014/main" id="{B581B085-BE7B-4C64-8519-A59B5BA438F4}"/>
                </a:ext>
              </a:extLst>
            </p:cNvPr>
            <p:cNvSpPr txBox="1"/>
            <p:nvPr/>
          </p:nvSpPr>
          <p:spPr>
            <a:xfrm>
              <a:off x="1392369" y="378705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420403ED-A50B-4434-9A12-BA9F6D9F68CB}"/>
                </a:ext>
              </a:extLst>
            </p:cNvPr>
            <p:cNvSpPr txBox="1"/>
            <p:nvPr/>
          </p:nvSpPr>
          <p:spPr>
            <a:xfrm>
              <a:off x="918733" y="3967468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+6</a:t>
              </a:r>
            </a:p>
          </p:txBody>
        </p:sp>
        <p:sp>
          <p:nvSpPr>
            <p:cNvPr id="65" name="Ellipszis 64">
              <a:extLst>
                <a:ext uri="{FF2B5EF4-FFF2-40B4-BE49-F238E27FC236}">
                  <a16:creationId xmlns:a16="http://schemas.microsoft.com/office/drawing/2014/main" id="{0A6DA30B-CB22-4906-9D7B-7BB59BC1E9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5733" y="403859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Szövegdoboz 65">
              <a:extLst>
                <a:ext uri="{FF2B5EF4-FFF2-40B4-BE49-F238E27FC236}">
                  <a16:creationId xmlns:a16="http://schemas.microsoft.com/office/drawing/2014/main" id="{D3ABF061-0841-4C32-883E-FDC9ACABC70B}"/>
                </a:ext>
              </a:extLst>
            </p:cNvPr>
            <p:cNvSpPr txBox="1"/>
            <p:nvPr/>
          </p:nvSpPr>
          <p:spPr>
            <a:xfrm>
              <a:off x="1352635" y="409487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</p:grpSp>
      <p:grpSp>
        <p:nvGrpSpPr>
          <p:cNvPr id="78" name="Csoportba foglalás 77">
            <a:extLst>
              <a:ext uri="{FF2B5EF4-FFF2-40B4-BE49-F238E27FC236}">
                <a16:creationId xmlns:a16="http://schemas.microsoft.com/office/drawing/2014/main" id="{600C3628-0D52-4DE4-81F2-B6AFE00EE9FC}"/>
              </a:ext>
            </a:extLst>
          </p:cNvPr>
          <p:cNvGrpSpPr/>
          <p:nvPr/>
        </p:nvGrpSpPr>
        <p:grpSpPr>
          <a:xfrm rot="900000">
            <a:off x="3970869" y="5505884"/>
            <a:ext cx="1283256" cy="1123919"/>
            <a:chOff x="3251355" y="5622564"/>
            <a:chExt cx="1283256" cy="1123919"/>
          </a:xfrm>
        </p:grpSpPr>
        <p:sp>
          <p:nvSpPr>
            <p:cNvPr id="68" name="Ellipszis 67">
              <a:extLst>
                <a:ext uri="{FF2B5EF4-FFF2-40B4-BE49-F238E27FC236}">
                  <a16:creationId xmlns:a16="http://schemas.microsoft.com/office/drawing/2014/main" id="{0A042C26-DE47-40A3-9096-630A515E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2868" y="5909975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Ellipszis 68">
              <a:extLst>
                <a:ext uri="{FF2B5EF4-FFF2-40B4-BE49-F238E27FC236}">
                  <a16:creationId xmlns:a16="http://schemas.microsoft.com/office/drawing/2014/main" id="{79E475C7-95DC-40DA-B9B7-529C6EDDF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3877" y="5978626"/>
              <a:ext cx="432000" cy="43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Ellipszis 69">
              <a:extLst>
                <a:ext uri="{FF2B5EF4-FFF2-40B4-BE49-F238E27FC236}">
                  <a16:creationId xmlns:a16="http://schemas.microsoft.com/office/drawing/2014/main" id="{0BA3D1A9-83D5-4622-AB2C-9AB4FF29FA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0611" y="6242483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>
              <a:extLst>
                <a:ext uri="{FF2B5EF4-FFF2-40B4-BE49-F238E27FC236}">
                  <a16:creationId xmlns:a16="http://schemas.microsoft.com/office/drawing/2014/main" id="{4B1B4227-F767-4F50-AC14-106103A37B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4398" y="5622564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8E7D3A58-8B76-4E1D-98E6-00D63CA9FC8F}"/>
                </a:ext>
              </a:extLst>
            </p:cNvPr>
            <p:cNvSpPr txBox="1"/>
            <p:nvPr/>
          </p:nvSpPr>
          <p:spPr>
            <a:xfrm>
              <a:off x="4074254" y="629488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ED8A7148-0C42-4CC4-941E-56A4CED5C912}"/>
                </a:ext>
              </a:extLst>
            </p:cNvPr>
            <p:cNvSpPr txBox="1"/>
            <p:nvPr/>
          </p:nvSpPr>
          <p:spPr>
            <a:xfrm>
              <a:off x="4054015" y="566399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4" name="Szövegdoboz 73">
              <a:extLst>
                <a:ext uri="{FF2B5EF4-FFF2-40B4-BE49-F238E27FC236}">
                  <a16:creationId xmlns:a16="http://schemas.microsoft.com/office/drawing/2014/main" id="{60EF7034-0F80-49D7-BF4B-9B9D4BDD32C1}"/>
                </a:ext>
              </a:extLst>
            </p:cNvPr>
            <p:cNvSpPr txBox="1"/>
            <p:nvPr/>
          </p:nvSpPr>
          <p:spPr>
            <a:xfrm>
              <a:off x="3337991" y="581490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8C62B67E-EB94-45A2-B310-CB320F9F5862}"/>
                </a:ext>
              </a:extLst>
            </p:cNvPr>
            <p:cNvSpPr txBox="1"/>
            <p:nvPr/>
          </p:nvSpPr>
          <p:spPr>
            <a:xfrm>
              <a:off x="3722654" y="5995316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+6</a:t>
              </a:r>
            </a:p>
          </p:txBody>
        </p:sp>
        <p:sp>
          <p:nvSpPr>
            <p:cNvPr id="76" name="Ellipszis 75">
              <a:extLst>
                <a:ext uri="{FF2B5EF4-FFF2-40B4-BE49-F238E27FC236}">
                  <a16:creationId xmlns:a16="http://schemas.microsoft.com/office/drawing/2014/main" id="{80B28A0E-D169-4C77-9EDF-68E8F12F85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1355" y="6066446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77602501-EEEE-4F30-8159-E03D8267DC31}"/>
                </a:ext>
              </a:extLst>
            </p:cNvPr>
            <p:cNvSpPr txBox="1"/>
            <p:nvPr/>
          </p:nvSpPr>
          <p:spPr>
            <a:xfrm>
              <a:off x="3298257" y="612271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</p:grpSp>
      <p:grpSp>
        <p:nvGrpSpPr>
          <p:cNvPr id="85" name="Csoportba foglalás 84">
            <a:extLst>
              <a:ext uri="{FF2B5EF4-FFF2-40B4-BE49-F238E27FC236}">
                <a16:creationId xmlns:a16="http://schemas.microsoft.com/office/drawing/2014/main" id="{64CCAB2E-35F8-49F8-A648-5CD19AD856E5}"/>
              </a:ext>
            </a:extLst>
          </p:cNvPr>
          <p:cNvGrpSpPr/>
          <p:nvPr/>
        </p:nvGrpSpPr>
        <p:grpSpPr>
          <a:xfrm>
            <a:off x="5580071" y="5605890"/>
            <a:ext cx="1012000" cy="510350"/>
            <a:chOff x="5580071" y="5605890"/>
            <a:chExt cx="1012000" cy="510350"/>
          </a:xfrm>
        </p:grpSpPr>
        <p:grpSp>
          <p:nvGrpSpPr>
            <p:cNvPr id="81" name="Csoportba foglalás 80">
              <a:extLst>
                <a:ext uri="{FF2B5EF4-FFF2-40B4-BE49-F238E27FC236}">
                  <a16:creationId xmlns:a16="http://schemas.microsoft.com/office/drawing/2014/main" id="{10888C8C-E256-4BF1-8319-3BB7664146C9}"/>
                </a:ext>
              </a:extLst>
            </p:cNvPr>
            <p:cNvGrpSpPr/>
            <p:nvPr/>
          </p:nvGrpSpPr>
          <p:grpSpPr>
            <a:xfrm>
              <a:off x="5580071" y="5612240"/>
              <a:ext cx="504000" cy="504000"/>
              <a:chOff x="7932115" y="6157937"/>
              <a:chExt cx="504000" cy="504000"/>
            </a:xfrm>
          </p:grpSpPr>
          <p:sp>
            <p:nvSpPr>
              <p:cNvPr id="79" name="Ellipszis 78">
                <a:extLst>
                  <a:ext uri="{FF2B5EF4-FFF2-40B4-BE49-F238E27FC236}">
                    <a16:creationId xmlns:a16="http://schemas.microsoft.com/office/drawing/2014/main" id="{EF3ACD25-AEFC-4ABA-B2E2-3FD312318F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2115" y="615793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BD11436-1883-41B5-849D-3E90E0805558}"/>
                  </a:ext>
                </a:extLst>
              </p:cNvPr>
              <p:cNvSpPr txBox="1"/>
              <p:nvPr/>
            </p:nvSpPr>
            <p:spPr>
              <a:xfrm>
                <a:off x="7982108" y="6203987"/>
                <a:ext cx="377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</p:grpSp>
        <p:grpSp>
          <p:nvGrpSpPr>
            <p:cNvPr id="82" name="Csoportba foglalás 81">
              <a:extLst>
                <a:ext uri="{FF2B5EF4-FFF2-40B4-BE49-F238E27FC236}">
                  <a16:creationId xmlns:a16="http://schemas.microsoft.com/office/drawing/2014/main" id="{5CC88266-9707-47E1-9E14-FB0E391BA98E}"/>
                </a:ext>
              </a:extLst>
            </p:cNvPr>
            <p:cNvGrpSpPr/>
            <p:nvPr/>
          </p:nvGrpSpPr>
          <p:grpSpPr>
            <a:xfrm>
              <a:off x="6088071" y="5605890"/>
              <a:ext cx="504000" cy="504000"/>
              <a:chOff x="7932115" y="6157937"/>
              <a:chExt cx="504000" cy="504000"/>
            </a:xfrm>
          </p:grpSpPr>
          <p:sp>
            <p:nvSpPr>
              <p:cNvPr id="83" name="Ellipszis 82">
                <a:extLst>
                  <a:ext uri="{FF2B5EF4-FFF2-40B4-BE49-F238E27FC236}">
                    <a16:creationId xmlns:a16="http://schemas.microsoft.com/office/drawing/2014/main" id="{A0E154FD-5223-4328-889A-5B4973433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2115" y="615793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49F570D9-C51B-4004-8326-DFC9EFDED891}"/>
                  </a:ext>
                </a:extLst>
              </p:cNvPr>
              <p:cNvSpPr txBox="1"/>
              <p:nvPr/>
            </p:nvSpPr>
            <p:spPr>
              <a:xfrm>
                <a:off x="7982108" y="6203987"/>
                <a:ext cx="377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96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06536 -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-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625 0.000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szám - szabályok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177144"/>
            <a:ext cx="11509828" cy="4513942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ajánlott tankönyvben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Veszprémi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Tamás-féle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92. oldalon részletes szabálysort találnak, de van egy rövidebb, az esetek nagy részében helyes eredményt adó szabálysor is: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atom oxidációs száma elemi állapotban 0.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alkálifémek (1) ionjainak oxidációs száma +1, az alkáli földfémeké (2) +2.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fluor oxidációs száma minden vegyületében -1.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többi halogén (17) klór, bróm, jód, stb., csak két elemet tartalmazó molekuláiban -1-es oxidációs számú, ha a másik elem EN-je kisebb.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oxigén szokásos oxidációs száma -2, kivéve peroxidok -1, és szuperoxidok -1/2.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hidrogén szokásos oxidációs száma +1 kivéve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fémhidrideket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ahol -1.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oxidációs számok összegének ki kell adnia a részecske töltését!</a:t>
            </a:r>
          </a:p>
        </p:txBody>
      </p:sp>
    </p:spTree>
    <p:extLst>
      <p:ext uri="{BB962C8B-B14F-4D97-AF65-F5344CB8AC3E}">
        <p14:creationId xmlns:p14="http://schemas.microsoft.com/office/powerpoint/2010/main" val="14238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125925"/>
            <a:ext cx="10515600" cy="1603931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állapot – szerves kémia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40" y="1948544"/>
            <a:ext cx="11858175" cy="4723723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oxidációs állapotot kicsit másként tanítják a szerves kémiával foglalkozók: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legalacsonyabb, (nulladik) oxidációs állapotú az a szén atom, amely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-kötésekkel kap-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csolódik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más szénatomokhoz, illetve hidrogénekhez.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következő (első) oxidációs állapotban van az a szénatom, amely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 kapcsolódik egyetlen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(nem C és H, hanem pl. -O-, -Cl, stb.), vagy kettőskötéssel (azaz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-kötéssel) egy másik szénatomhoz.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magasabb (második) oxidációs állapotban van az a szénatom, amely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kapcso-lódik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két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kettős (azaz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kötéssel egy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illetve hármas (azaz egy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két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kötéssel egy másik szénatomhoz.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magasabb (harmadik) oxidációs állapotú az a szénatom, amely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 kapcsoló-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három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egy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 és egy kettős (azaz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kötéssel két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illetve hármas (azaz egy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két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kötéssel egy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legmagasabb (negyedik) oxidációs állapotban van az a szénatom, amely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 kap-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csolódik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négy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kettős (azaz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kötéssel két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29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6299</TotalTime>
  <Words>4920</Words>
  <Application>Microsoft Office PowerPoint</Application>
  <PresentationFormat>Widescreen</PresentationFormat>
  <Paragraphs>310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Kémia alapjai  4. Sztöchiometria</vt:lpstr>
      <vt:lpstr>A kémiai egyenlet [19]</vt:lpstr>
      <vt:lpstr>A kémiai egyenlet</vt:lpstr>
      <vt:lpstr>Redoxi reakciók</vt:lpstr>
      <vt:lpstr>Oxidációs szám</vt:lpstr>
      <vt:lpstr>Oxidációs szám</vt:lpstr>
      <vt:lpstr>Oxidációs szám</vt:lpstr>
      <vt:lpstr>Oxidációs szám - szabályok</vt:lpstr>
      <vt:lpstr>Oxidációs állapot – szerves kémia</vt:lpstr>
      <vt:lpstr>Oxidációs állapot – szerves kémia</vt:lpstr>
      <vt:lpstr>Redoxi reakciók</vt:lpstr>
      <vt:lpstr>Rendezés az oxidációs számok változása alapján</vt:lpstr>
      <vt:lpstr>Rendezés az oxidációs számok változása alapján</vt:lpstr>
      <vt:lpstr>Rendezés a félreakciók módszerével</vt:lpstr>
      <vt:lpstr>Rendezés a félreakciók módszerével</vt:lpstr>
      <vt:lpstr>Rendezés a félreakciók módszerével</vt:lpstr>
      <vt:lpstr>Sav-bázis reakciók</vt:lpstr>
      <vt:lpstr>Sav-bázis reakciók</vt:lpstr>
      <vt:lpstr>Sav-bázis reakciók</vt:lpstr>
      <vt:lpstr>Számítások a helyesen felírt egyenletekkel</vt:lpstr>
      <vt:lpstr>Számítások a helyesen felírt egyenletekkel</vt:lpstr>
      <vt:lpstr>Számítások a helyesen felírt egyenletekkel</vt:lpstr>
      <vt:lpstr>Számítások a helyesen felírt egyenletekkel</vt:lpstr>
      <vt:lpstr>Számítások a helyesen felírt egyenletekkel</vt:lpstr>
      <vt:lpstr>Számítások a helyesen felírt egyenletekkel</vt:lpstr>
      <vt:lpstr>A titrálási eredmények kiszámítása</vt:lpstr>
      <vt:lpstr>A titrálási eredmények kiszámítása</vt:lpstr>
      <vt:lpstr>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658</cp:revision>
  <dcterms:created xsi:type="dcterms:W3CDTF">2018-07-21T17:18:01Z</dcterms:created>
  <dcterms:modified xsi:type="dcterms:W3CDTF">2025-08-25T14:46:14Z</dcterms:modified>
</cp:coreProperties>
</file>