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4" r:id="rId2"/>
    <p:sldId id="332" r:id="rId3"/>
    <p:sldId id="333" r:id="rId4"/>
    <p:sldId id="334" r:id="rId5"/>
    <p:sldId id="335" r:id="rId6"/>
    <p:sldId id="321" r:id="rId7"/>
    <p:sldId id="337" r:id="rId8"/>
    <p:sldId id="345" r:id="rId9"/>
    <p:sldId id="355" r:id="rId10"/>
    <p:sldId id="356" r:id="rId11"/>
    <p:sldId id="336" r:id="rId12"/>
    <p:sldId id="346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FC"/>
    <a:srgbClr val="FDBFC5"/>
    <a:srgbClr val="B707AF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329" autoAdjust="0"/>
    <p:restoredTop sz="91237" autoAdjust="0"/>
  </p:normalViewPr>
  <p:slideViewPr>
    <p:cSldViewPr snapToGrid="0" showGuides="1">
      <p:cViewPr varScale="1">
        <p:scale>
          <a:sx n="100" d="100"/>
          <a:sy n="100" d="100"/>
        </p:scale>
        <p:origin x="1656" y="90"/>
      </p:cViewPr>
      <p:guideLst>
        <p:guide orient="horz" pos="1253"/>
        <p:guide pos="43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61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89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72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823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095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86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1611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696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931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34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61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284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1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813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360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433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986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71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888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33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19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36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49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3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36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15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38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Drf8vKtcU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0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DzybtC0Br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s://www.youtube.com/watch?v=sFpFCPTDv2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://chemcollective.org/vlab_downloa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ctronegativi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figure/a-Face-centred-cubic-spinel-structure-of-magnetite-b-Magnification-of-one_fig1_300486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881" y="4907756"/>
            <a:ext cx="9628094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István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Physical Chemistry and Materials Science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Chemistry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Stochiometry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32CA4A20-B455-4EAD-A44D-2758419B6AB7}"/>
              </a:ext>
            </a:extLst>
          </p:cNvPr>
          <p:cNvCxnSpPr/>
          <p:nvPr/>
        </p:nvCxnSpPr>
        <p:spPr>
          <a:xfrm flipV="1">
            <a:off x="627710" y="2202620"/>
            <a:ext cx="0" cy="390048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DDAB614A-83FD-4C8B-82F2-5C5ED2394486}"/>
              </a:ext>
            </a:extLst>
          </p:cNvPr>
          <p:cNvCxnSpPr/>
          <p:nvPr/>
        </p:nvCxnSpPr>
        <p:spPr>
          <a:xfrm flipV="1">
            <a:off x="1199834" y="2250088"/>
            <a:ext cx="0" cy="3900488"/>
          </a:xfrm>
          <a:prstGeom prst="straightConnector1">
            <a:avLst/>
          </a:prstGeom>
          <a:ln w="63500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B5D22C-9366-421B-8BA1-FC49929FF224}"/>
              </a:ext>
            </a:extLst>
          </p:cNvPr>
          <p:cNvSpPr txBox="1"/>
          <p:nvPr/>
        </p:nvSpPr>
        <p:spPr>
          <a:xfrm rot="16200000">
            <a:off x="-387810" y="385126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endParaRPr lang="hu-H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8C540E9-614B-4D7D-91FC-20A40A0F0E9C}"/>
              </a:ext>
            </a:extLst>
          </p:cNvPr>
          <p:cNvSpPr txBox="1"/>
          <p:nvPr/>
        </p:nvSpPr>
        <p:spPr>
          <a:xfrm rot="16200000">
            <a:off x="822384" y="3883742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endParaRPr lang="hu-H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59F13F4-A917-4B76-AC0F-D7BFF001D20B}"/>
              </a:ext>
            </a:extLst>
          </p:cNvPr>
          <p:cNvSpPr txBox="1"/>
          <p:nvPr/>
        </p:nvSpPr>
        <p:spPr>
          <a:xfrm rot="16200000">
            <a:off x="9170959" y="3944914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xidation number of carbon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6AEC34A-4AEA-4E90-B4FD-7C063EC2CABC}"/>
              </a:ext>
            </a:extLst>
          </p:cNvPr>
          <p:cNvSpPr txBox="1"/>
          <p:nvPr/>
        </p:nvSpPr>
        <p:spPr>
          <a:xfrm rot="16200000">
            <a:off x="307744" y="3932423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xidation state of carbon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5F67A3F-86AE-4AC2-86A8-5DC5717109EC}"/>
              </a:ext>
            </a:extLst>
          </p:cNvPr>
          <p:cNvSpPr txBox="1"/>
          <p:nvPr/>
        </p:nvSpPr>
        <p:spPr>
          <a:xfrm>
            <a:off x="2293488" y="2008684"/>
            <a:ext cx="49244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B8A49AC-06AC-4ACB-B0D0-A72A6F475EC5}"/>
              </a:ext>
            </a:extLst>
          </p:cNvPr>
          <p:cNvSpPr txBox="1"/>
          <p:nvPr/>
        </p:nvSpPr>
        <p:spPr>
          <a:xfrm>
            <a:off x="3735455" y="5690070"/>
            <a:ext cx="6117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saturated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hydrocarbons: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2n+2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F797546-228B-4F16-87B6-83367A0ABF64}"/>
              </a:ext>
            </a:extLst>
          </p:cNvPr>
          <p:cNvSpPr txBox="1"/>
          <p:nvPr/>
        </p:nvSpPr>
        <p:spPr>
          <a:xfrm>
            <a:off x="2840701" y="4814344"/>
            <a:ext cx="800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R</a:t>
            </a:r>
            <a:r>
              <a:rPr lang="hu-H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C-Cl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C-O-(H/R’); (H/R)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C=C(H/R’)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1E90C4E-0735-4D31-802F-8672D5DEC81B}"/>
              </a:ext>
            </a:extLst>
          </p:cNvPr>
          <p:cNvSpPr txBox="1"/>
          <p:nvPr/>
        </p:nvSpPr>
        <p:spPr>
          <a:xfrm>
            <a:off x="11230130" y="2007094"/>
            <a:ext cx="84029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  <a:p>
            <a:pPr algn="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  <a:p>
            <a:pPr algn="ctr">
              <a:spcAft>
                <a:spcPts val="1200"/>
              </a:spcAft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B856A62-5076-436E-8F16-20879EED66D6}"/>
              </a:ext>
            </a:extLst>
          </p:cNvPr>
          <p:cNvSpPr txBox="1"/>
          <p:nvPr/>
        </p:nvSpPr>
        <p:spPr>
          <a:xfrm>
            <a:off x="3097328" y="3932421"/>
            <a:ext cx="7484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R</a:t>
            </a:r>
            <a:r>
              <a:rPr lang="hu-H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C-Cl</a:t>
            </a:r>
            <a:r>
              <a:rPr lang="hu-H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(H/R)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C=O; (H/R)C≡C(H/R’)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481770F-7F54-4EFF-8ED9-FEF9637447CB}"/>
              </a:ext>
            </a:extLst>
          </p:cNvPr>
          <p:cNvSpPr txBox="1"/>
          <p:nvPr/>
        </p:nvSpPr>
        <p:spPr>
          <a:xfrm>
            <a:off x="3751213" y="3005528"/>
            <a:ext cx="6437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RC-Cl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O=C(R)-O(H/R); RC≡N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303BD33-8739-4A61-93DB-EC8DA6D867E5}"/>
              </a:ext>
            </a:extLst>
          </p:cNvPr>
          <p:cNvSpPr txBox="1"/>
          <p:nvPr/>
        </p:nvSpPr>
        <p:spPr>
          <a:xfrm>
            <a:off x="5306927" y="2078638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CCl</a:t>
            </a:r>
            <a:r>
              <a:rPr lang="hu-H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O=C=O</a:t>
            </a:r>
            <a:endParaRPr lang="hu-H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125925"/>
            <a:ext cx="10515600" cy="1603931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Redox reactions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478" y="1665970"/>
                <a:ext cx="11828206" cy="5025115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oxidation is the release of electrons and reduction is the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uptake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electrons, the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principle to arrange redox reactions is that number of released and uptaken electrons must be equal.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 be translated into the "language" of oxidation numbers such that the absolute value of the change in oxidation numbers must be equal for the oxidizing and reducing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Arrange the following reaction :</a:t>
                </a:r>
                <a:endParaRPr lang="hu-H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+1 -1      +7 -2       +1        0      +2         +1 -2</a:t>
                </a:r>
              </a:p>
              <a:p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 → oxygen: increase from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0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manganese: decrease from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𝑀𝑛𝑂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hu-HU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478" y="1665970"/>
                <a:ext cx="11828206" cy="5025115"/>
              </a:xfrm>
              <a:blipFill>
                <a:blip r:embed="rId3"/>
                <a:stretch>
                  <a:fillRect l="-928" t="-2061" b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93D6E7C-7FF9-4C7B-BD2E-C6A167DCB74B}"/>
                  </a:ext>
                </a:extLst>
              </p:cNvPr>
              <p:cNvSpPr txBox="1"/>
              <p:nvPr/>
            </p:nvSpPr>
            <p:spPr>
              <a:xfrm>
                <a:off x="5367717" y="4612498"/>
                <a:ext cx="6468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93D6E7C-7FF9-4C7B-BD2E-C6A167DC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17" y="4612498"/>
                <a:ext cx="646805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9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2405814-978A-4214-896B-9C0561CE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change in oxidation numbers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6017A73-FAA5-4B13-9402-76B0CC4EBE84}"/>
                  </a:ext>
                </a:extLst>
              </p:cNvPr>
              <p:cNvSpPr txBox="1"/>
              <p:nvPr/>
            </p:nvSpPr>
            <p:spPr>
              <a:xfrm>
                <a:off x="1489133" y="2400233"/>
                <a:ext cx="92340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6017A73-FAA5-4B13-9402-76B0CC4E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33" y="2400233"/>
                <a:ext cx="923400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68A802FD-FD76-4F40-AFFC-68DFC6DC5012}"/>
              </a:ext>
            </a:extLst>
          </p:cNvPr>
          <p:cNvSpPr txBox="1"/>
          <p:nvPr/>
        </p:nvSpPr>
        <p:spPr>
          <a:xfrm>
            <a:off x="1755058" y="2005781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2(-1)=-2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869B9E6-698E-4FEB-B2E7-9C9666659E7E}"/>
              </a:ext>
            </a:extLst>
          </p:cNvPr>
          <p:cNvSpPr txBox="1"/>
          <p:nvPr/>
        </p:nvSpPr>
        <p:spPr>
          <a:xfrm>
            <a:off x="6331974" y="2010699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2(0)=0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61ED2105-60D9-499E-9619-0040B0CD583C}"/>
              </a:ext>
            </a:extLst>
          </p:cNvPr>
          <p:cNvGrpSpPr/>
          <p:nvPr/>
        </p:nvGrpSpPr>
        <p:grpSpPr>
          <a:xfrm>
            <a:off x="2841769" y="1773354"/>
            <a:ext cx="3673442" cy="461665"/>
            <a:chOff x="2841769" y="1773354"/>
            <a:chExt cx="3673442" cy="461665"/>
          </a:xfrm>
        </p:grpSpPr>
        <p:cxnSp>
          <p:nvCxnSpPr>
            <p:cNvPr id="9" name="Egyenes összekötő nyíllal 8">
              <a:extLst>
                <a:ext uri="{FF2B5EF4-FFF2-40B4-BE49-F238E27FC236}">
                  <a16:creationId xmlns:a16="http://schemas.microsoft.com/office/drawing/2014/main" id="{8CF4B1C3-20D4-41FA-8E56-DAB88D6B4DB3}"/>
                </a:ext>
              </a:extLst>
            </p:cNvPr>
            <p:cNvCxnSpPr>
              <a:cxnSpLocks/>
            </p:cNvCxnSpPr>
            <p:nvPr/>
          </p:nvCxnSpPr>
          <p:spPr>
            <a:xfrm>
              <a:off x="3055817" y="2227973"/>
              <a:ext cx="315011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471469BC-B6A2-406E-AC2D-6157AFFC75BB}"/>
                </a:ext>
              </a:extLst>
            </p:cNvPr>
            <p:cNvSpPr txBox="1"/>
            <p:nvPr/>
          </p:nvSpPr>
          <p:spPr>
            <a:xfrm>
              <a:off x="2841769" y="1773354"/>
              <a:ext cx="3673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oxidation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=+2 (2e</a:t>
              </a:r>
              <a:r>
                <a:rPr lang="hu-HU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hu-H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release)</a:t>
              </a:r>
              <a:endParaRPr lang="hu-H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71C1096-FCD9-48DB-98DF-AE2ACC1B511D}"/>
              </a:ext>
            </a:extLst>
          </p:cNvPr>
          <p:cNvGrpSpPr/>
          <p:nvPr/>
        </p:nvGrpSpPr>
        <p:grpSpPr>
          <a:xfrm>
            <a:off x="4002697" y="2915104"/>
            <a:ext cx="3888000" cy="469608"/>
            <a:chOff x="4002697" y="2915104"/>
            <a:chExt cx="3888000" cy="469608"/>
          </a:xfrm>
        </p:grpSpPr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0FF69247-F282-4B91-B1B8-FE8F994BFC7D}"/>
                </a:ext>
              </a:extLst>
            </p:cNvPr>
            <p:cNvCxnSpPr>
              <a:cxnSpLocks/>
            </p:cNvCxnSpPr>
            <p:nvPr/>
          </p:nvCxnSpPr>
          <p:spPr>
            <a:xfrm>
              <a:off x="4002697" y="3384712"/>
              <a:ext cx="3888000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D29CF683-8DA9-4186-A070-319664633196}"/>
                </a:ext>
              </a:extLst>
            </p:cNvPr>
            <p:cNvSpPr txBox="1"/>
            <p:nvPr/>
          </p:nvSpPr>
          <p:spPr>
            <a:xfrm>
              <a:off x="4013496" y="2915104"/>
              <a:ext cx="3569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reduction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=-5 (5e</a:t>
              </a:r>
              <a:r>
                <a:rPr lang="hu-HU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hu-H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uptake)</a:t>
              </a:r>
              <a:endParaRPr lang="hu-H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1CB0257-9781-4AE6-9559-5568E76CD6D0}"/>
              </a:ext>
            </a:extLst>
          </p:cNvPr>
          <p:cNvSpPr txBox="1"/>
          <p:nvPr/>
        </p:nvSpPr>
        <p:spPr>
          <a:xfrm>
            <a:off x="3421464" y="3113488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F67F109-0FB0-4518-AF0E-EB015906A03A}"/>
              </a:ext>
            </a:extLst>
          </p:cNvPr>
          <p:cNvSpPr txBox="1"/>
          <p:nvPr/>
        </p:nvSpPr>
        <p:spPr>
          <a:xfrm>
            <a:off x="7950992" y="3102245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57BE2774-9CE9-4199-9481-E3B1F113AD83}"/>
              </a:ext>
            </a:extLst>
          </p:cNvPr>
          <p:cNvSpPr txBox="1"/>
          <p:nvPr/>
        </p:nvSpPr>
        <p:spPr>
          <a:xfrm>
            <a:off x="764498" y="3732554"/>
            <a:ext cx="1069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common multiple must be found,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2·5=10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473C759B-7893-4D42-A702-EA58B9A7CBDC}"/>
                  </a:ext>
                </a:extLst>
              </p:cNvPr>
              <p:cNvSpPr txBox="1"/>
              <p:nvPr/>
            </p:nvSpPr>
            <p:spPr>
              <a:xfrm>
                <a:off x="923305" y="4621277"/>
                <a:ext cx="103689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473C759B-7893-4D42-A702-EA58B9A7C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5" y="4621277"/>
                <a:ext cx="1036892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0D66634B-6A7B-424E-9DEF-03531A31107E}"/>
              </a:ext>
            </a:extLst>
          </p:cNvPr>
          <p:cNvSpPr txBox="1"/>
          <p:nvPr/>
        </p:nvSpPr>
        <p:spPr>
          <a:xfrm>
            <a:off x="477078" y="5578842"/>
            <a:ext cx="11264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oxygen atoms have changed their oxidation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their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match on both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A79A484-457D-4A29-B9BD-8BA7B6ABDC52}"/>
                  </a:ext>
                </a:extLst>
              </p:cNvPr>
              <p:cNvSpPr txBox="1"/>
              <p:nvPr/>
            </p:nvSpPr>
            <p:spPr>
              <a:xfrm>
                <a:off x="923306" y="2027979"/>
                <a:ext cx="103689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A79A484-457D-4A29-B9BD-8BA7B6ABD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6" y="2027979"/>
                <a:ext cx="1036892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A327846C-39E3-4ACA-8A3B-01A3735D93DE}"/>
              </a:ext>
            </a:extLst>
          </p:cNvPr>
          <p:cNvSpPr txBox="1"/>
          <p:nvPr/>
        </p:nvSpPr>
        <p:spPr>
          <a:xfrm>
            <a:off x="2731521" y="2617220"/>
            <a:ext cx="6743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oxygen: 5·2+2·4=18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5·2+1=11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EAF8BB-B3BF-4418-924A-743C78FB980B}"/>
              </a:ext>
            </a:extLst>
          </p:cNvPr>
          <p:cNvSpPr txBox="1"/>
          <p:nvPr/>
        </p:nvSpPr>
        <p:spPr>
          <a:xfrm>
            <a:off x="4604499" y="6123813"/>
            <a:ext cx="3044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charge?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D4FE182-7446-46B5-84A6-7FA7D13E071F}"/>
                  </a:ext>
                </a:extLst>
              </p:cNvPr>
              <p:cNvSpPr txBox="1"/>
              <p:nvPr/>
            </p:nvSpPr>
            <p:spPr>
              <a:xfrm>
                <a:off x="925805" y="3229694"/>
                <a:ext cx="106526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D4FE182-7446-46B5-84A6-7FA7D13E0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05" y="3229694"/>
                <a:ext cx="1065266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C6ED8E0B-6FAA-4BE0-8AD5-462AC763E3C9}"/>
              </a:ext>
            </a:extLst>
          </p:cNvPr>
          <p:cNvSpPr txBox="1"/>
          <p:nvPr/>
        </p:nvSpPr>
        <p:spPr>
          <a:xfrm>
            <a:off x="2882577" y="3803944"/>
            <a:ext cx="4797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hydrogen: 5·2+1=11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8·2=16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5CCEB10D-9FF3-4E6E-B9C3-4E821F264D46}"/>
                  </a:ext>
                </a:extLst>
              </p:cNvPr>
              <p:cNvSpPr txBox="1"/>
              <p:nvPr/>
            </p:nvSpPr>
            <p:spPr>
              <a:xfrm>
                <a:off x="658483" y="4911086"/>
                <a:ext cx="109363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5CCEB10D-9FF3-4E6E-B9C3-4E821F264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3" y="4911086"/>
                <a:ext cx="1093639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>
            <a:extLst>
              <a:ext uri="{FF2B5EF4-FFF2-40B4-BE49-F238E27FC236}">
                <a16:creationId xmlns:a16="http://schemas.microsoft.com/office/drawing/2014/main" id="{15A8B348-B234-452D-A9B6-EFF15A49CB62}"/>
              </a:ext>
            </a:extLst>
          </p:cNvPr>
          <p:cNvSpPr txBox="1"/>
          <p:nvPr/>
        </p:nvSpPr>
        <p:spPr>
          <a:xfrm>
            <a:off x="3068860" y="4289684"/>
            <a:ext cx="6067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 of all hydrogen is +1.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7227BA3-57C0-4755-BBA8-2B3837668AFB}"/>
              </a:ext>
            </a:extLst>
          </p:cNvPr>
          <p:cNvSpPr txBox="1"/>
          <p:nvPr/>
        </p:nvSpPr>
        <p:spPr>
          <a:xfrm>
            <a:off x="4424367" y="5545299"/>
            <a:ext cx="4475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2·(-1)+(+6)=+4→ 2·(+2)=+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8BC528D-E813-4867-8532-CFAC9E43B983}"/>
              </a:ext>
            </a:extLst>
          </p:cNvPr>
          <p:cNvSpPr/>
          <p:nvPr/>
        </p:nvSpPr>
        <p:spPr>
          <a:xfrm>
            <a:off x="7918340" y="3803944"/>
            <a:ext cx="1569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75977E7-68A0-450C-B168-1DB630A7DABF}"/>
                  </a:ext>
                </a:extLst>
              </p:cNvPr>
              <p:cNvSpPr txBox="1"/>
              <p:nvPr/>
            </p:nvSpPr>
            <p:spPr>
              <a:xfrm>
                <a:off x="6100996" y="4916774"/>
                <a:ext cx="49853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75977E7-68A0-450C-B168-1DB630A7D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96" y="4916774"/>
                <a:ext cx="49853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ím 3">
            <a:extLst>
              <a:ext uri="{FF2B5EF4-FFF2-40B4-BE49-F238E27FC236}">
                <a16:creationId xmlns:a16="http://schemas.microsoft.com/office/drawing/2014/main" id="{C2405814-978A-4214-896B-9C0561CE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change in oxidation numbers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74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by the half-reaction method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1825624"/>
            <a:ext cx="11872452" cy="475215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less data about the reaction is sufficient for correct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know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the oxidation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atoms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does not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even need to know the oxidation number of individual particles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is separated into two half-reactions and sorted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separately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carried 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by atoms, with the help of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composing 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add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molecules, H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OH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 to both half-reactions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58A2340-DDB4-4CEC-9CEF-12E18B92E796}"/>
                  </a:ext>
                </a:extLst>
              </p:cNvPr>
              <p:cNvSpPr txBox="1"/>
              <p:nvPr/>
            </p:nvSpPr>
            <p:spPr>
              <a:xfrm>
                <a:off x="2610005" y="2789461"/>
                <a:ext cx="63895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58A2340-DDB4-4CEC-9CEF-12E18B92E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05" y="2789461"/>
                <a:ext cx="638957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896F142-531D-486C-BFD7-B92921E64AE7}"/>
                  </a:ext>
                </a:extLst>
              </p:cNvPr>
              <p:cNvSpPr txBox="1"/>
              <p:nvPr/>
            </p:nvSpPr>
            <p:spPr>
              <a:xfrm>
                <a:off x="1965992" y="4901898"/>
                <a:ext cx="25338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896F142-531D-486C-BFD7-B92921E64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92" y="4901898"/>
                <a:ext cx="253383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75D2245-473F-427E-BE7B-583AD9095D63}"/>
                  </a:ext>
                </a:extLst>
              </p:cNvPr>
              <p:cNvSpPr txBox="1"/>
              <p:nvPr/>
            </p:nvSpPr>
            <p:spPr>
              <a:xfrm>
                <a:off x="7083683" y="4887151"/>
                <a:ext cx="34634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75D2245-473F-427E-BE7B-583AD9095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683" y="4887151"/>
                <a:ext cx="346344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9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CFA15D1-84DA-46D1-A030-341920CAE333}"/>
                  </a:ext>
                </a:extLst>
              </p:cNvPr>
              <p:cNvSpPr txBox="1"/>
              <p:nvPr/>
            </p:nvSpPr>
            <p:spPr>
              <a:xfrm>
                <a:off x="343670" y="1682243"/>
                <a:ext cx="25338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CFA15D1-84DA-46D1-A030-341920CA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70" y="1682243"/>
                <a:ext cx="253383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03B6C9A-5AB0-4960-A086-681F8BFB2377}"/>
                  </a:ext>
                </a:extLst>
              </p:cNvPr>
              <p:cNvSpPr txBox="1"/>
              <p:nvPr/>
            </p:nvSpPr>
            <p:spPr>
              <a:xfrm>
                <a:off x="5936342" y="1687285"/>
                <a:ext cx="34634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03B6C9A-5AB0-4960-A086-681F8BFB2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42" y="1687285"/>
                <a:ext cx="346344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D9B29574-E3A8-4AE8-93A7-BF12A15D0319}"/>
              </a:ext>
            </a:extLst>
          </p:cNvPr>
          <p:cNvSpPr txBox="1"/>
          <p:nvPr/>
        </p:nvSpPr>
        <p:spPr>
          <a:xfrm>
            <a:off x="2931887" y="1727199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2 hydrogen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6AED498-DE60-4007-AA27-0F1AB5BA9991}"/>
                  </a:ext>
                </a:extLst>
              </p:cNvPr>
              <p:cNvSpPr txBox="1"/>
              <p:nvPr/>
            </p:nvSpPr>
            <p:spPr>
              <a:xfrm>
                <a:off x="263842" y="2371675"/>
                <a:ext cx="41109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6AED498-DE60-4007-AA27-0F1AB5BA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2" y="2371675"/>
                <a:ext cx="411099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24F8E9E3-E44B-4E4C-8D0B-2D2E02C1EBC7}"/>
              </a:ext>
            </a:extLst>
          </p:cNvPr>
          <p:cNvSpPr txBox="1"/>
          <p:nvPr/>
        </p:nvSpPr>
        <p:spPr>
          <a:xfrm>
            <a:off x="9441542" y="1730476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4 oxygen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0478963-73A6-47C7-9531-3E0A934E2C81}"/>
                  </a:ext>
                </a:extLst>
              </p:cNvPr>
              <p:cNvSpPr txBox="1"/>
              <p:nvPr/>
            </p:nvSpPr>
            <p:spPr>
              <a:xfrm>
                <a:off x="5900058" y="2362206"/>
                <a:ext cx="52981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30478963-73A6-47C7-9531-3E0A934E2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8" y="2362206"/>
                <a:ext cx="529818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>
            <a:extLst>
              <a:ext uri="{FF2B5EF4-FFF2-40B4-BE49-F238E27FC236}">
                <a16:creationId xmlns:a16="http://schemas.microsoft.com/office/drawing/2014/main" id="{D5BD397D-E1AF-4937-B224-CB20A06A73BE}"/>
              </a:ext>
            </a:extLst>
          </p:cNvPr>
          <p:cNvSpPr txBox="1"/>
          <p:nvPr/>
        </p:nvSpPr>
        <p:spPr>
          <a:xfrm>
            <a:off x="5364900" y="2982685"/>
            <a:ext cx="305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8 hydrogen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D3913FD6-8A06-44E6-9516-B652C8F4D3C2}"/>
                  </a:ext>
                </a:extLst>
              </p:cNvPr>
              <p:cNvSpPr txBox="1"/>
              <p:nvPr/>
            </p:nvSpPr>
            <p:spPr>
              <a:xfrm>
                <a:off x="5098426" y="3559634"/>
                <a:ext cx="68753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D3913FD6-8A06-44E6-9516-B652C8F4D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26" y="3559634"/>
                <a:ext cx="687534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>
            <a:extLst>
              <a:ext uri="{FF2B5EF4-FFF2-40B4-BE49-F238E27FC236}">
                <a16:creationId xmlns:a16="http://schemas.microsoft.com/office/drawing/2014/main" id="{CF9B40C8-CE2B-43B9-A6FB-B05B8D89423A}"/>
              </a:ext>
            </a:extLst>
          </p:cNvPr>
          <p:cNvSpPr txBox="1"/>
          <p:nvPr/>
        </p:nvSpPr>
        <p:spPr>
          <a:xfrm>
            <a:off x="1080425" y="3574402"/>
            <a:ext cx="341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Charges are not equal!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0783EF7-12C7-4334-9378-FF3BEC5BB42F}"/>
              </a:ext>
            </a:extLst>
          </p:cNvPr>
          <p:cNvSpPr txBox="1"/>
          <p:nvPr/>
        </p:nvSpPr>
        <p:spPr>
          <a:xfrm>
            <a:off x="477078" y="4183170"/>
            <a:ext cx="462134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to the more positive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DB19BE6-1ADE-4673-B655-0456FA80EC54}"/>
              </a:ext>
            </a:extLst>
          </p:cNvPr>
          <p:cNvSpPr txBox="1"/>
          <p:nvPr/>
        </p:nvSpPr>
        <p:spPr>
          <a:xfrm>
            <a:off x="1332132" y="2985930"/>
            <a:ext cx="231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0→ 2·(+1)=+2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7F1F6C1-0E12-4ABE-B8BC-7EA809FA12E3}"/>
              </a:ext>
            </a:extLst>
          </p:cNvPr>
          <p:cNvSpPr txBox="1"/>
          <p:nvPr/>
        </p:nvSpPr>
        <p:spPr>
          <a:xfrm>
            <a:off x="5887907" y="4096272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(-1)+8·(+1)= +7→ 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5F11A05-4FF4-45ED-AB6D-9A6139FCEC36}"/>
                  </a:ext>
                </a:extLst>
              </p:cNvPr>
              <p:cNvSpPr txBox="1"/>
              <p:nvPr/>
            </p:nvSpPr>
            <p:spPr>
              <a:xfrm>
                <a:off x="4589614" y="5039974"/>
                <a:ext cx="55821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5F11A05-4FF4-45ED-AB6D-9A6139FCE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614" y="5039974"/>
                <a:ext cx="558210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D3015864-58DA-4C5F-91E7-D20FD7B31669}"/>
                  </a:ext>
                </a:extLst>
              </p:cNvPr>
              <p:cNvSpPr txBox="1"/>
              <p:nvPr/>
            </p:nvSpPr>
            <p:spPr>
              <a:xfrm>
                <a:off x="1325231" y="5589305"/>
                <a:ext cx="83464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D3015864-58DA-4C5F-91E7-D20FD7B31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31" y="5589305"/>
                <a:ext cx="834645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1B71E793-0D31-42D4-AB33-1F26348E357B}"/>
              </a:ext>
            </a:extLst>
          </p:cNvPr>
          <p:cNvSpPr txBox="1"/>
          <p:nvPr/>
        </p:nvSpPr>
        <p:spPr>
          <a:xfrm>
            <a:off x="704139" y="6204858"/>
            <a:ext cx="10783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electrons in oxidation and reduction is not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79483FC-742E-45A6-8164-8996555BA55A}"/>
              </a:ext>
            </a:extLst>
          </p:cNvPr>
          <p:cNvSpPr txBox="1"/>
          <p:nvPr/>
        </p:nvSpPr>
        <p:spPr>
          <a:xfrm>
            <a:off x="3053853" y="5064317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endParaRPr lang="hu-H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2A6ACB7-CF20-471E-9406-7D309673247C}"/>
              </a:ext>
            </a:extLst>
          </p:cNvPr>
          <p:cNvSpPr txBox="1"/>
          <p:nvPr/>
        </p:nvSpPr>
        <p:spPr>
          <a:xfrm>
            <a:off x="9839281" y="5623117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2E0C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endParaRPr lang="hu-HU" sz="2800" dirty="0">
              <a:solidFill>
                <a:srgbClr val="2E0C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by the half-reaction method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FA69517-3E0B-4593-955E-34A53B28E596}"/>
                  </a:ext>
                </a:extLst>
              </p:cNvPr>
              <p:cNvSpPr txBox="1"/>
              <p:nvPr/>
            </p:nvSpPr>
            <p:spPr>
              <a:xfrm>
                <a:off x="4429959" y="2020803"/>
                <a:ext cx="64104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hu-HU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hu-H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hu-HU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u-HU" sz="4000" dirty="0"/>
                  <a:t>5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FA69517-3E0B-4593-955E-34A53B28E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59" y="2020803"/>
                <a:ext cx="6410409" cy="615553"/>
              </a:xfrm>
              <a:prstGeom prst="rect">
                <a:avLst/>
              </a:prstGeom>
              <a:blipFill>
                <a:blip r:embed="rId3"/>
                <a:stretch>
                  <a:fillRect t="-24752" r="-3520" b="-495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22E5970-8287-47D4-9409-47F536C76D19}"/>
                  </a:ext>
                </a:extLst>
              </p:cNvPr>
              <p:cNvSpPr txBox="1"/>
              <p:nvPr/>
            </p:nvSpPr>
            <p:spPr>
              <a:xfrm>
                <a:off x="1063974" y="2631964"/>
                <a:ext cx="94282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𝑀𝑛𝑂</m:t>
                              </m:r>
                            </m:e>
                            <m:sub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𝑀𝑛</m:t>
                              </m:r>
                            </m:e>
                            <m:sup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22E5970-8287-47D4-9409-47F536C76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74" y="2631964"/>
                <a:ext cx="942822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7B313380-0CD3-4996-B54C-F75A2727D9FD}"/>
              </a:ext>
            </a:extLst>
          </p:cNvPr>
          <p:cNvSpPr txBox="1"/>
          <p:nvPr/>
        </p:nvSpPr>
        <p:spPr>
          <a:xfrm>
            <a:off x="1812707" y="1409098"/>
            <a:ext cx="856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common multiple must be found now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2·5=10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32DB90E-F73D-46A2-A585-A9B20E459CFD}"/>
                  </a:ext>
                </a:extLst>
              </p:cNvPr>
              <p:cNvSpPr txBox="1"/>
              <p:nvPr/>
            </p:nvSpPr>
            <p:spPr>
              <a:xfrm>
                <a:off x="4219499" y="3581089"/>
                <a:ext cx="67170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32DB90E-F73D-46A2-A585-A9B20E459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499" y="3581089"/>
                <a:ext cx="671703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E67F5C7-0D39-4B0F-8D3B-35826E305708}"/>
                  </a:ext>
                </a:extLst>
              </p:cNvPr>
              <p:cNvSpPr txBox="1"/>
              <p:nvPr/>
            </p:nvSpPr>
            <p:spPr>
              <a:xfrm>
                <a:off x="403575" y="4177734"/>
                <a:ext cx="94813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E67F5C7-0D39-4B0F-8D3B-35826E305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75" y="4177734"/>
                <a:ext cx="948137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83C1F92D-5AEE-4C48-B0C2-D885C83C58A0}"/>
              </a:ext>
            </a:extLst>
          </p:cNvPr>
          <p:cNvSpPr txBox="1"/>
          <p:nvPr/>
        </p:nvSpPr>
        <p:spPr>
          <a:xfrm>
            <a:off x="5747657" y="3115955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BF8DEDD0-62C2-420C-975D-FB2A95D10D71}"/>
              </a:ext>
            </a:extLst>
          </p:cNvPr>
          <p:cNvGrpSpPr/>
          <p:nvPr/>
        </p:nvGrpSpPr>
        <p:grpSpPr>
          <a:xfrm>
            <a:off x="44971" y="4197253"/>
            <a:ext cx="11662350" cy="769441"/>
            <a:chOff x="44971" y="4706913"/>
            <a:chExt cx="11662350" cy="769441"/>
          </a:xfrm>
        </p:grpSpPr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4CB6E9FB-2B1C-41E7-8192-13ACB32F8245}"/>
                </a:ext>
              </a:extLst>
            </p:cNvPr>
            <p:cNvCxnSpPr>
              <a:cxnSpLocks/>
            </p:cNvCxnSpPr>
            <p:nvPr/>
          </p:nvCxnSpPr>
          <p:spPr>
            <a:xfrm>
              <a:off x="121114" y="5326743"/>
              <a:ext cx="115862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06457000-A23E-4EC4-ABE9-150E88A6AB89}"/>
                </a:ext>
              </a:extLst>
            </p:cNvPr>
            <p:cNvSpPr txBox="1"/>
            <p:nvPr/>
          </p:nvSpPr>
          <p:spPr>
            <a:xfrm>
              <a:off x="44971" y="4706913"/>
              <a:ext cx="5036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3F82988-696C-4A13-B12F-D97E67129819}"/>
                  </a:ext>
                </a:extLst>
              </p:cNvPr>
              <p:cNvSpPr txBox="1"/>
              <p:nvPr/>
            </p:nvSpPr>
            <p:spPr>
              <a:xfrm>
                <a:off x="121263" y="4899757"/>
                <a:ext cx="8125301" cy="615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hu-HU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u-HU" sz="40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3F82988-696C-4A13-B12F-D97E67129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3" y="4899757"/>
                <a:ext cx="8125301" cy="6156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37719A4-726E-45F3-8F4F-7108CC83ED5F}"/>
                  </a:ext>
                </a:extLst>
              </p:cNvPr>
              <p:cNvSpPr txBox="1"/>
              <p:nvPr/>
            </p:nvSpPr>
            <p:spPr>
              <a:xfrm>
                <a:off x="3059713" y="5561823"/>
                <a:ext cx="90813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37719A4-726E-45F3-8F4F-7108CC83E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13" y="5561823"/>
                <a:ext cx="908139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64ED109-3DAE-418E-940D-743BF94DD8E2}"/>
                  </a:ext>
                </a:extLst>
              </p:cNvPr>
              <p:cNvSpPr txBox="1"/>
              <p:nvPr/>
            </p:nvSpPr>
            <p:spPr>
              <a:xfrm>
                <a:off x="658484" y="6167497"/>
                <a:ext cx="108899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F64ED109-3DAE-418E-940D-743BF94D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4" y="6167497"/>
                <a:ext cx="10889904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CB6A7469-CEDE-4EF2-88E1-536A5FBE1C45}"/>
              </a:ext>
            </a:extLst>
          </p:cNvPr>
          <p:cNvCxnSpPr>
            <a:cxnSpLocks/>
          </p:cNvCxnSpPr>
          <p:nvPr/>
        </p:nvCxnSpPr>
        <p:spPr>
          <a:xfrm>
            <a:off x="9069050" y="5726243"/>
            <a:ext cx="1079292" cy="2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E7DA22F1-2427-45D9-9D03-E41AB3670CA6}"/>
              </a:ext>
            </a:extLst>
          </p:cNvPr>
          <p:cNvCxnSpPr>
            <a:cxnSpLocks/>
          </p:cNvCxnSpPr>
          <p:nvPr/>
        </p:nvCxnSpPr>
        <p:spPr>
          <a:xfrm>
            <a:off x="4631965" y="4976735"/>
            <a:ext cx="179882" cy="479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CDD6DAD2-EFE5-4C55-B98D-41D929A72AAA}"/>
              </a:ext>
            </a:extLst>
          </p:cNvPr>
          <p:cNvCxnSpPr>
            <a:cxnSpLocks/>
          </p:cNvCxnSpPr>
          <p:nvPr/>
        </p:nvCxnSpPr>
        <p:spPr>
          <a:xfrm>
            <a:off x="6359993" y="5051685"/>
            <a:ext cx="1199213" cy="344774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3B333142-9A8E-4F2E-8D66-76E7FD779104}"/>
              </a:ext>
            </a:extLst>
          </p:cNvPr>
          <p:cNvCxnSpPr>
            <a:cxnSpLocks/>
          </p:cNvCxnSpPr>
          <p:nvPr/>
        </p:nvCxnSpPr>
        <p:spPr>
          <a:xfrm>
            <a:off x="10812499" y="5682027"/>
            <a:ext cx="1199213" cy="344774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by the half-reaction method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03" y="1630756"/>
                <a:ext cx="11557417" cy="375071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order to find the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principle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ordering acid-base reactions,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need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acid-base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theories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hu-HU" b="1" i="1" dirty="0" smtClean="0"/>
                  <a:t>Arrhenius (1883):</a:t>
                </a:r>
                <a:r>
                  <a:rPr lang="hu-HU" b="1" dirty="0" smtClean="0"/>
                  <a:t> </a:t>
                </a:r>
                <a:r>
                  <a:rPr lang="en-US" dirty="0"/>
                  <a:t>An acid is a substance that increases the concentration of hydrogen ions when dissolved in water, a base is a substance that increases the concentration of hydroxyl ions when dissolved in water</a:t>
                </a:r>
                <a:r>
                  <a:rPr lang="en-US" dirty="0" smtClean="0"/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theory can be well illustrated with the help of a square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reaction: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Reactions for strong acids and basis can be arranged.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03" y="1630756"/>
                <a:ext cx="11557417" cy="3750714"/>
              </a:xfrm>
              <a:blipFill>
                <a:blip r:embed="rId3"/>
                <a:stretch>
                  <a:fillRect l="-949" t="-2927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FE02E9F9-7768-4D51-8587-DA78D1FA5ABB}"/>
              </a:ext>
            </a:extLst>
          </p:cNvPr>
          <p:cNvGrpSpPr/>
          <p:nvPr/>
        </p:nvGrpSpPr>
        <p:grpSpPr>
          <a:xfrm>
            <a:off x="9520799" y="4312954"/>
            <a:ext cx="720000" cy="720000"/>
            <a:chOff x="3974445" y="4837607"/>
            <a:chExt cx="720000" cy="720000"/>
          </a:xfrm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046ED959-AB12-4F9A-BD3B-265232F0A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4445" y="4837607"/>
              <a:ext cx="720000" cy="720000"/>
            </a:xfrm>
            <a:prstGeom prst="rect">
              <a:avLst/>
            </a:prstGeom>
            <a:solidFill>
              <a:srgbClr val="FDBFC5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id="{7F471771-31EE-48A2-B0F9-A0B187285FB2}"/>
                </a:ext>
              </a:extLst>
            </p:cNvPr>
            <p:cNvSpPr txBox="1"/>
            <p:nvPr/>
          </p:nvSpPr>
          <p:spPr>
            <a:xfrm>
              <a:off x="4104442" y="4932179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1E4C072D-9D3D-46F4-BCBE-9DFF50804994}"/>
              </a:ext>
            </a:extLst>
          </p:cNvPr>
          <p:cNvGrpSpPr/>
          <p:nvPr/>
        </p:nvGrpSpPr>
        <p:grpSpPr>
          <a:xfrm>
            <a:off x="10243115" y="4315229"/>
            <a:ext cx="720000" cy="720000"/>
            <a:chOff x="4696761" y="4839882"/>
            <a:chExt cx="720000" cy="720000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83C4AD73-0BEC-4C2B-B9C7-03B96D68CE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6761" y="4839882"/>
              <a:ext cx="720000" cy="720000"/>
            </a:xfrm>
            <a:prstGeom prst="rect">
              <a:avLst/>
            </a:prstGeom>
            <a:solidFill>
              <a:srgbClr val="FDBFC5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4EC5344A-BCE6-4034-B459-5331864D8BB6}"/>
                </a:ext>
              </a:extLst>
            </p:cNvPr>
            <p:cNvSpPr txBox="1"/>
            <p:nvPr/>
          </p:nvSpPr>
          <p:spPr>
            <a:xfrm>
              <a:off x="4788859" y="4931165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DA5D1867-CF2F-4096-A9B1-C27D4BFD865F}"/>
              </a:ext>
            </a:extLst>
          </p:cNvPr>
          <p:cNvGrpSpPr/>
          <p:nvPr/>
        </p:nvGrpSpPr>
        <p:grpSpPr>
          <a:xfrm>
            <a:off x="9486823" y="5034012"/>
            <a:ext cx="794679" cy="720000"/>
            <a:chOff x="3940469" y="5558665"/>
            <a:chExt cx="794679" cy="720000"/>
          </a:xfrm>
        </p:grpSpPr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899FFA53-57D4-4A2E-93EB-3F7660751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2169" y="5558665"/>
              <a:ext cx="720000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79BB35E1-99FB-48C9-8234-31BAE135ABCD}"/>
                </a:ext>
              </a:extLst>
            </p:cNvPr>
            <p:cNvSpPr txBox="1"/>
            <p:nvPr/>
          </p:nvSpPr>
          <p:spPr>
            <a:xfrm>
              <a:off x="3940469" y="5650319"/>
              <a:ext cx="794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98A81361-E374-40C4-8AC2-E2041047629C}"/>
              </a:ext>
            </a:extLst>
          </p:cNvPr>
          <p:cNvGrpSpPr/>
          <p:nvPr/>
        </p:nvGrpSpPr>
        <p:grpSpPr>
          <a:xfrm>
            <a:off x="10244129" y="5036287"/>
            <a:ext cx="720000" cy="720000"/>
            <a:chOff x="4697775" y="5560940"/>
            <a:chExt cx="720000" cy="720000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7F102E49-E470-4981-9A32-7A4613696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7775" y="5560940"/>
              <a:ext cx="720000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165A05B0-861F-45D7-BE06-A33E7ECF43F8}"/>
                </a:ext>
              </a:extLst>
            </p:cNvPr>
            <p:cNvSpPr txBox="1"/>
            <p:nvPr/>
          </p:nvSpPr>
          <p:spPr>
            <a:xfrm>
              <a:off x="4786664" y="5639439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hu-HU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reactions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DEB4ED2-CA1F-4804-AF6F-FC0E2DA1E870}"/>
                  </a:ext>
                </a:extLst>
              </p:cNvPr>
              <p:cNvSpPr txBox="1"/>
              <p:nvPr/>
            </p:nvSpPr>
            <p:spPr>
              <a:xfrm>
                <a:off x="1487810" y="4712157"/>
                <a:ext cx="52481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DEB4ED2-CA1F-4804-AF6F-FC0E2DA1E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10" y="4712157"/>
                <a:ext cx="524810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églalap 5">
            <a:extLst>
              <a:ext uri="{FF2B5EF4-FFF2-40B4-BE49-F238E27FC236}">
                <a16:creationId xmlns:a16="http://schemas.microsoft.com/office/drawing/2014/main" id="{CD78F7CA-6F7C-49F6-B451-8A4502EFCDFF}"/>
              </a:ext>
            </a:extLst>
          </p:cNvPr>
          <p:cNvSpPr>
            <a:spLocks noChangeAspect="1"/>
          </p:cNvSpPr>
          <p:nvPr/>
        </p:nvSpPr>
        <p:spPr>
          <a:xfrm>
            <a:off x="9518748" y="4317169"/>
            <a:ext cx="1440000" cy="144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E6A085F6-CAB9-4C5B-8A8A-27ED1260B3EF}"/>
              </a:ext>
            </a:extLst>
          </p:cNvPr>
          <p:cNvGrpSpPr/>
          <p:nvPr/>
        </p:nvGrpSpPr>
        <p:grpSpPr>
          <a:xfrm>
            <a:off x="9605094" y="3372787"/>
            <a:ext cx="1569660" cy="1090955"/>
            <a:chOff x="8390895" y="3372787"/>
            <a:chExt cx="1569660" cy="1090955"/>
          </a:xfrm>
        </p:grpSpPr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33F3FFB8-ADB4-467D-95F8-D6DAACE71EE8}"/>
                </a:ext>
              </a:extLst>
            </p:cNvPr>
            <p:cNvSpPr txBox="1"/>
            <p:nvPr/>
          </p:nvSpPr>
          <p:spPr>
            <a:xfrm rot="5400000">
              <a:off x="8787637" y="3290825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901C9C78-4EA6-469A-BFCB-200746CE8387}"/>
                </a:ext>
              </a:extLst>
            </p:cNvPr>
            <p:cNvSpPr txBox="1"/>
            <p:nvPr/>
          </p:nvSpPr>
          <p:spPr>
            <a:xfrm>
              <a:off x="8649324" y="3372787"/>
              <a:ext cx="8691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acid</a:t>
              </a:r>
              <a:endParaRPr lang="hu-H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964601C4-C123-439A-AB23-A8C1A57701A0}"/>
              </a:ext>
            </a:extLst>
          </p:cNvPr>
          <p:cNvGrpSpPr/>
          <p:nvPr/>
        </p:nvGrpSpPr>
        <p:grpSpPr>
          <a:xfrm>
            <a:off x="9322046" y="5615312"/>
            <a:ext cx="1569660" cy="983016"/>
            <a:chOff x="8107847" y="5615312"/>
            <a:chExt cx="1569660" cy="983016"/>
          </a:xfrm>
        </p:grpSpPr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DF5D4392-AF6C-4D45-A224-DA5DF16400F4}"/>
                </a:ext>
              </a:extLst>
            </p:cNvPr>
            <p:cNvSpPr txBox="1"/>
            <p:nvPr/>
          </p:nvSpPr>
          <p:spPr>
            <a:xfrm rot="16200000">
              <a:off x="8504589" y="5218570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BC6E42BF-CC3E-442E-B2F0-8A1E8E314A74}"/>
                </a:ext>
              </a:extLst>
            </p:cNvPr>
            <p:cNvSpPr txBox="1"/>
            <p:nvPr/>
          </p:nvSpPr>
          <p:spPr>
            <a:xfrm>
              <a:off x="8531903" y="6013553"/>
              <a:ext cx="915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base</a:t>
              </a:r>
              <a:endParaRPr lang="hu-H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6E44DBCB-0860-4661-90A1-FDD8C0F07FA2}"/>
              </a:ext>
            </a:extLst>
          </p:cNvPr>
          <p:cNvGrpSpPr/>
          <p:nvPr/>
        </p:nvGrpSpPr>
        <p:grpSpPr>
          <a:xfrm>
            <a:off x="10794714" y="4095352"/>
            <a:ext cx="1325659" cy="1569660"/>
            <a:chOff x="9580515" y="4095352"/>
            <a:chExt cx="1325659" cy="1569660"/>
          </a:xfrm>
        </p:grpSpPr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818B261B-A87D-4D5C-AE09-AF6FAA98BAFD}"/>
                </a:ext>
              </a:extLst>
            </p:cNvPr>
            <p:cNvSpPr txBox="1"/>
            <p:nvPr/>
          </p:nvSpPr>
          <p:spPr>
            <a:xfrm>
              <a:off x="9580515" y="4095352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21F4FEC1-1895-4066-8583-9AE7BE8BA689}"/>
                </a:ext>
              </a:extLst>
            </p:cNvPr>
            <p:cNvSpPr txBox="1"/>
            <p:nvPr/>
          </p:nvSpPr>
          <p:spPr>
            <a:xfrm>
              <a:off x="10150839" y="4646091"/>
              <a:ext cx="7553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salt</a:t>
              </a:r>
              <a:endParaRPr lang="hu-H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8F57E787-9703-4CC1-98F4-29ACD37E9700}"/>
              </a:ext>
            </a:extLst>
          </p:cNvPr>
          <p:cNvGrpSpPr/>
          <p:nvPr/>
        </p:nvGrpSpPr>
        <p:grpSpPr>
          <a:xfrm>
            <a:off x="8061120" y="4094813"/>
            <a:ext cx="1601346" cy="1569660"/>
            <a:chOff x="6860173" y="4094813"/>
            <a:chExt cx="1601346" cy="1569660"/>
          </a:xfrm>
        </p:grpSpPr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8A685F53-4C58-4BA6-B86C-7A52FBC3EF34}"/>
                </a:ext>
              </a:extLst>
            </p:cNvPr>
            <p:cNvSpPr txBox="1"/>
            <p:nvPr/>
          </p:nvSpPr>
          <p:spPr>
            <a:xfrm>
              <a:off x="7685344" y="4094813"/>
              <a:ext cx="776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767880AF-9FE1-4E5D-8DDD-FC01F5DBAF8B}"/>
                </a:ext>
              </a:extLst>
            </p:cNvPr>
            <p:cNvSpPr txBox="1"/>
            <p:nvPr/>
          </p:nvSpPr>
          <p:spPr>
            <a:xfrm>
              <a:off x="6860173" y="4664440"/>
              <a:ext cx="1096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</a:t>
              </a:r>
              <a:endParaRPr lang="hu-H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2DEA26AE-F008-44D7-A908-A5108CE8DDA4}"/>
                  </a:ext>
                </a:extLst>
              </p:cNvPr>
              <p:cNvSpPr txBox="1"/>
              <p:nvPr/>
            </p:nvSpPr>
            <p:spPr>
              <a:xfrm>
                <a:off x="1312308" y="6065235"/>
                <a:ext cx="64141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2DEA26AE-F008-44D7-A908-A5108CE8D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08" y="6065235"/>
                <a:ext cx="641412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zövegdoboz 33">
            <a:extLst>
              <a:ext uri="{FF2B5EF4-FFF2-40B4-BE49-F238E27FC236}">
                <a16:creationId xmlns:a16="http://schemas.microsoft.com/office/drawing/2014/main" id="{BB4639E2-C43B-41F3-B884-6DBA9D48BE02}"/>
              </a:ext>
            </a:extLst>
          </p:cNvPr>
          <p:cNvSpPr txBox="1"/>
          <p:nvPr/>
        </p:nvSpPr>
        <p:spPr>
          <a:xfrm>
            <a:off x="665923" y="5221793"/>
            <a:ext cx="7227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 of sulfuric acid are neutralized by two OH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ions, which requires two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produces two water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9314" y="1604405"/>
                <a:ext cx="11567886" cy="428488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Arrhenius acid-base theory could not interpret e.g.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neutralization reaction between ammonia gas and hydrochloric acid gas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theory is needed: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hu-HU" b="1" i="1" dirty="0"/>
                  <a:t>Brønstedt és Lowry </a:t>
                </a:r>
                <a:r>
                  <a:rPr lang="hu-HU" b="1" i="1" dirty="0" smtClean="0"/>
                  <a:t>(1923-1928):</a:t>
                </a:r>
                <a:r>
                  <a:rPr lang="hu-HU" b="1" dirty="0" smtClean="0"/>
                  <a:t> </a:t>
                </a:r>
                <a:r>
                  <a:rPr lang="en-US" dirty="0"/>
                  <a:t>an acid is a </a:t>
                </a:r>
                <a:r>
                  <a:rPr lang="hu-HU" dirty="0" err="1" smtClean="0"/>
                  <a:t>compound</a:t>
                </a:r>
                <a:r>
                  <a:rPr lang="en-US" dirty="0" smtClean="0"/>
                  <a:t> </a:t>
                </a:r>
                <a:r>
                  <a:rPr lang="en-US" dirty="0"/>
                  <a:t>that can release a hydrogen ion, a base is a </a:t>
                </a:r>
                <a:r>
                  <a:rPr lang="hu-HU" dirty="0" err="1" smtClean="0"/>
                  <a:t>compound</a:t>
                </a:r>
                <a:r>
                  <a:rPr lang="en-US" dirty="0" smtClean="0"/>
                  <a:t> </a:t>
                </a:r>
                <a:r>
                  <a:rPr lang="en-US" dirty="0"/>
                  <a:t>that can accept a hydrogen </a:t>
                </a:r>
                <a:r>
                  <a:rPr lang="en-US" dirty="0" smtClean="0"/>
                  <a:t>ion</a:t>
                </a:r>
                <a:r>
                  <a:rPr lang="hu-HU" dirty="0"/>
                  <a:t>.</a:t>
                </a:r>
              </a:p>
              <a:p>
                <a:pPr marL="457200" lvl="1" indent="0">
                  <a:buNone/>
                </a:pP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𝑎𝑐𝑖𝑑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𝑏𝑎𝑠𝑒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𝑏𝑎𝑠𝑒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𝑎𝑐𝑖𝑑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which, like redox processes, can be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 two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-reactions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describe hydrogen ion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exchange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𝑎𝑐𝑖𝑑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𝑏𝑎𝑠𝑒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hu-HU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𝑏𝑎𝑠𝑒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𝑎𝑐𝑖𝑑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acid-base pairs with the same index are called conjugate acid-base pairs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 can be a part of the equation as both an acid and a base, so e.g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dissociations of weak acids and bases in water and even the self-dissociation of water can be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described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314" y="1604405"/>
                <a:ext cx="11567886" cy="4284889"/>
              </a:xfrm>
              <a:blipFill>
                <a:blip r:embed="rId3"/>
                <a:stretch>
                  <a:fillRect l="-948" t="-2418" r="-1475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D29251D-36E7-4299-A84A-A29ECED9E400}"/>
                  </a:ext>
                </a:extLst>
              </p:cNvPr>
              <p:cNvSpPr txBox="1"/>
              <p:nvPr/>
            </p:nvSpPr>
            <p:spPr>
              <a:xfrm>
                <a:off x="6930570" y="2501505"/>
                <a:ext cx="4406399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D29251D-36E7-4299-A84A-A29ECED9E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70" y="2501505"/>
                <a:ext cx="4406399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98F9728-B2ED-46CE-91A7-7CB62B471AFE}"/>
                  </a:ext>
                </a:extLst>
              </p:cNvPr>
              <p:cNvSpPr txBox="1"/>
              <p:nvPr/>
            </p:nvSpPr>
            <p:spPr>
              <a:xfrm>
                <a:off x="760081" y="5852319"/>
                <a:ext cx="60877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𝐶𝑂𝑂𝐻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98F9728-B2ED-46CE-91A7-7CB62B471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81" y="5852319"/>
                <a:ext cx="60877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0109E0AE-80BF-4639-9BE6-61B1ABE7A60D}"/>
                  </a:ext>
                </a:extLst>
              </p:cNvPr>
              <p:cNvSpPr txBox="1"/>
              <p:nvPr/>
            </p:nvSpPr>
            <p:spPr>
              <a:xfrm>
                <a:off x="4737851" y="6341432"/>
                <a:ext cx="3448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0109E0AE-80BF-4639-9BE6-61B1ABE7A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51" y="6341432"/>
                <a:ext cx="34485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8160FE8-66A5-4D45-B2AE-035BF0BB4D60}"/>
                  </a:ext>
                </a:extLst>
              </p:cNvPr>
              <p:cNvSpPr txBox="1"/>
              <p:nvPr/>
            </p:nvSpPr>
            <p:spPr>
              <a:xfrm>
                <a:off x="7190546" y="5858007"/>
                <a:ext cx="41918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8160FE8-66A5-4D45-B2AE-035BF0BB4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46" y="5858007"/>
                <a:ext cx="41918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reactions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9" y="1471666"/>
            <a:ext cx="11592232" cy="439819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Brönstedt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-Lowry theory was also not able to describe all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processes. For example,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is an acid-base reaction: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second step takes place only with ammonia, not with NaOH...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salt can be crystallized and no change in oxidation numbers.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b="1" i="1" dirty="0" smtClean="0"/>
              <a:t>Lewis (1938):</a:t>
            </a:r>
            <a:r>
              <a:rPr lang="hu-HU" dirty="0" smtClean="0"/>
              <a:t> </a:t>
            </a:r>
            <a:r>
              <a:rPr lang="en-US" dirty="0"/>
              <a:t>an acid is a </a:t>
            </a:r>
            <a:r>
              <a:rPr lang="hu-HU" dirty="0" smtClean="0"/>
              <a:t>molecule/ion</a:t>
            </a:r>
            <a:r>
              <a:rPr lang="en-US" dirty="0" smtClean="0"/>
              <a:t> </a:t>
            </a:r>
            <a:r>
              <a:rPr lang="en-US" dirty="0"/>
              <a:t>that can accept an electron pair, a base is a </a:t>
            </a:r>
            <a:r>
              <a:rPr lang="hu-HU" dirty="0" smtClean="0"/>
              <a:t>molecule/ion</a:t>
            </a:r>
            <a:r>
              <a:rPr lang="en-US" dirty="0" smtClean="0"/>
              <a:t> </a:t>
            </a:r>
            <a:r>
              <a:rPr lang="en-US" dirty="0"/>
              <a:t>that can </a:t>
            </a:r>
            <a:r>
              <a:rPr lang="hu-HU" dirty="0" smtClean="0"/>
              <a:t>donate</a:t>
            </a:r>
            <a:r>
              <a:rPr lang="en-US" dirty="0" smtClean="0"/>
              <a:t> </a:t>
            </a:r>
            <a:r>
              <a:rPr lang="en-US" dirty="0"/>
              <a:t>an electron pair</a:t>
            </a:r>
            <a:r>
              <a:rPr lang="hu-HU" dirty="0" smtClean="0"/>
              <a:t>.</a:t>
            </a:r>
            <a:endParaRPr lang="hu-HU" dirty="0"/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Originally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covalent bonding, which, supplemented with Pearson's hard-soft theory (1963), can still be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stability of the obtained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522D679-D04A-4AF3-A5A9-88DD90852567}"/>
              </a:ext>
            </a:extLst>
          </p:cNvPr>
          <p:cNvSpPr txBox="1"/>
          <p:nvPr/>
        </p:nvSpPr>
        <p:spPr>
          <a:xfrm>
            <a:off x="4376430" y="1926444"/>
            <a:ext cx="486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https://www.youtube.com/watch?v=IDDrf8vKtcU</a:t>
            </a:r>
            <a:r>
              <a:rPr lang="hu-H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897129D-29CE-4CAE-82C1-78EBE6EB7713}"/>
                  </a:ext>
                </a:extLst>
              </p:cNvPr>
              <p:cNvSpPr txBox="1"/>
              <p:nvPr/>
            </p:nvSpPr>
            <p:spPr>
              <a:xfrm>
                <a:off x="6202806" y="2422801"/>
                <a:ext cx="4237057" cy="44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897129D-29CE-4CAE-82C1-78EBE6EB7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806" y="2422801"/>
                <a:ext cx="4237057" cy="442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5B782FB-0E6E-4F04-B848-5F14521E0CE5}"/>
                  </a:ext>
                </a:extLst>
              </p:cNvPr>
              <p:cNvSpPr txBox="1"/>
              <p:nvPr/>
            </p:nvSpPr>
            <p:spPr>
              <a:xfrm>
                <a:off x="3222521" y="3370015"/>
                <a:ext cx="5774658" cy="515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𝑁𝐻</m:t>
                                          </m:r>
                                        </m:e>
                                        <m:sub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5B782FB-0E6E-4F04-B848-5F14521E0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21" y="3370015"/>
                <a:ext cx="5774658" cy="515910"/>
              </a:xfrm>
              <a:prstGeom prst="rect">
                <a:avLst/>
              </a:prstGeom>
              <a:blipFill>
                <a:blip r:embed="rId5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352002E-A4F7-452E-8425-85897C798DF0}"/>
                  </a:ext>
                </a:extLst>
              </p:cNvPr>
              <p:cNvSpPr txBox="1"/>
              <p:nvPr/>
            </p:nvSpPr>
            <p:spPr>
              <a:xfrm>
                <a:off x="130512" y="6077346"/>
                <a:ext cx="5052793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d>
                                <m:dPr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𝑁𝐻</m:t>
                                      </m:r>
                                    </m:e>
                                    <m:sub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lang="hu-HU" sz="26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1352002E-A4F7-452E-8425-85897C798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2" y="6077346"/>
                <a:ext cx="5052793" cy="479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F911D5C-369A-4F18-BE90-EF78AD8E66E0}"/>
                  </a:ext>
                </a:extLst>
              </p:cNvPr>
              <p:cNvSpPr txBox="1"/>
              <p:nvPr/>
            </p:nvSpPr>
            <p:spPr>
              <a:xfrm>
                <a:off x="5396852" y="6082773"/>
                <a:ext cx="6682150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d>
                                <m:dPr>
                                  <m:ctrlP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𝑁𝐻</m:t>
                                      </m:r>
                                    </m:e>
                                    <m:sub>
                                      <m:r>
                                        <a:rPr lang="hu-HU" sz="2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sSub>
                        <m:sSubPr>
                          <m:ctrlPr>
                            <a:rPr lang="hu-HU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hu-HU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i="1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  <m:sSub>
                                <m:sSubPr>
                                  <m:ctrlPr>
                                    <a:rPr lang="hu-HU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hu-HU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  <m:t>𝑁𝐻</m:t>
                                          </m:r>
                                        </m:e>
                                        <m:sub>
                                          <m:r>
                                            <a:rPr lang="hu-HU" sz="26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6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hu-HU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600" b="0" i="0" smtClean="0">
                          <a:latin typeface="Cambria Math" panose="02040503050406030204" pitchFamily="18" charset="0"/>
                        </a:rPr>
                        <m:t>etc</m:t>
                      </m:r>
                      <m:r>
                        <a:rPr lang="hu-HU" sz="2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sz="2600" dirty="0"/>
              </a:p>
            </p:txBody>
          </p:sp>
        </mc:Choice>
        <mc:Fallback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F911D5C-369A-4F18-BE90-EF78AD8E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52" y="6082773"/>
                <a:ext cx="6682150" cy="479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reactions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equation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7855"/>
                <a:ext cx="10515600" cy="519545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the chemical symbols of the elements and their chemical formulas, let us introduce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chemical equations for describing chemical changes, their meanings, and calculations with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them.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cs typeface="Times New Roman" panose="02020603050405020304" pitchFamily="18" charset="0"/>
                  </a:rPr>
                  <a:t>Chemical equation/stoichiometric equation:</a:t>
                </a:r>
                <a:r>
                  <a:rPr lang="en-US" dirty="0" smtClean="0">
                    <a:cs typeface="Times New Roman" panose="02020603050405020304" pitchFamily="18" charset="0"/>
                  </a:rPr>
                  <a:t> describing and balancing </a:t>
                </a:r>
                <a:r>
                  <a:rPr lang="en-US" dirty="0">
                    <a:cs typeface="Times New Roman" panose="02020603050405020304" pitchFamily="18" charset="0"/>
                  </a:rPr>
                  <a:t>a chemical reaction, which shows the quantitative relationships between reactants and </a:t>
                </a:r>
                <a:r>
                  <a:rPr lang="en-US" dirty="0" smtClean="0">
                    <a:cs typeface="Times New Roman" panose="02020603050405020304" pitchFamily="18" charset="0"/>
                  </a:rPr>
                  <a:t>products using </a:t>
                </a:r>
                <a:r>
                  <a:rPr lang="en-US" dirty="0">
                    <a:cs typeface="Times New Roman" panose="02020603050405020304" pitchFamily="18" charset="0"/>
                  </a:rPr>
                  <a:t>their chemical symbols, formulas, </a:t>
                </a:r>
                <a:r>
                  <a:rPr lang="en-US" dirty="0" smtClean="0">
                    <a:cs typeface="Times New Roman" panose="02020603050405020304" pitchFamily="18" charset="0"/>
                  </a:rPr>
                  <a:t>stoichiometric </a:t>
                </a:r>
                <a:r>
                  <a:rPr lang="en-US" dirty="0">
                    <a:cs typeface="Times New Roman" panose="02020603050405020304" pitchFamily="18" charset="0"/>
                  </a:rPr>
                  <a:t>coefficients and </a:t>
                </a:r>
                <a:r>
                  <a:rPr lang="en-US" dirty="0" smtClean="0">
                    <a:cs typeface="Times New Roman" panose="02020603050405020304" pitchFamily="18" charset="0"/>
                  </a:rPr>
                  <a:t>mathematical </a:t>
                </a:r>
                <a:r>
                  <a:rPr lang="en-US" dirty="0">
                    <a:cs typeface="Times New Roman" panose="02020603050405020304" pitchFamily="18" charset="0"/>
                  </a:rPr>
                  <a:t>symbols. Two forms are used. The </a:t>
                </a:r>
                <a:r>
                  <a:rPr lang="en-US" dirty="0" smtClean="0">
                    <a:cs typeface="Times New Roman" panose="02020603050405020304" pitchFamily="18" charset="0"/>
                  </a:rPr>
                  <a:t>most often used </a:t>
                </a:r>
                <a:r>
                  <a:rPr lang="en-US" dirty="0">
                    <a:cs typeface="Times New Roman" panose="02020603050405020304" pitchFamily="18" charset="0"/>
                  </a:rPr>
                  <a:t>form is when the reactants are shown </a:t>
                </a:r>
                <a:r>
                  <a:rPr lang="hu-HU" dirty="0" err="1" smtClean="0">
                    <a:cs typeface="Times New Roman" panose="02020603050405020304" pitchFamily="18" charset="0"/>
                  </a:rPr>
                  <a:t>on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cs typeface="Times New Roman" panose="02020603050405020304" pitchFamily="18" charset="0"/>
                  </a:rPr>
                  <a:t>left</a:t>
                </a:r>
                <a:r>
                  <a:rPr lang="hu-HU" dirty="0" smtClean="0">
                    <a:cs typeface="Times New Roman" panose="02020603050405020304" pitchFamily="18" charset="0"/>
                  </a:rPr>
                  <a:t> </a:t>
                </a:r>
                <a:r>
                  <a:rPr lang="hu-HU" dirty="0" err="1" smtClean="0">
                    <a:cs typeface="Times New Roman" panose="02020603050405020304" pitchFamily="18" charset="0"/>
                  </a:rPr>
                  <a:t>side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and </a:t>
                </a:r>
                <a:r>
                  <a:rPr lang="en-US" dirty="0">
                    <a:cs typeface="Times New Roman" panose="02020603050405020304" pitchFamily="18" charset="0"/>
                  </a:rPr>
                  <a:t>the products </a:t>
                </a:r>
                <a:r>
                  <a:rPr lang="hu-HU" dirty="0" err="1" smtClean="0">
                    <a:cs typeface="Times New Roman" panose="02020603050405020304" pitchFamily="18" charset="0"/>
                  </a:rPr>
                  <a:t>on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cs typeface="Times New Roman" panose="02020603050405020304" pitchFamily="18" charset="0"/>
                  </a:rPr>
                  <a:t>right</a:t>
                </a:r>
                <a:r>
                  <a:rPr lang="hu-HU" dirty="0" smtClean="0">
                    <a:cs typeface="Times New Roman" panose="02020603050405020304" pitchFamily="18" charset="0"/>
                  </a:rPr>
                  <a:t> </a:t>
                </a:r>
                <a:r>
                  <a:rPr lang="hu-HU" dirty="0" err="1" smtClean="0">
                    <a:cs typeface="Times New Roman" panose="02020603050405020304" pitchFamily="18" charset="0"/>
                  </a:rPr>
                  <a:t>one</a:t>
                </a:r>
                <a:r>
                  <a:rPr lang="en-US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cs typeface="Times New Roman" panose="02020603050405020304" pitchFamily="18" charset="0"/>
                  </a:rPr>
                  <a:t>and only the addition sign can appear between </a:t>
                </a:r>
                <a:r>
                  <a:rPr lang="en-US" dirty="0" smtClean="0">
                    <a:cs typeface="Times New Roman" panose="02020603050405020304" pitchFamily="18" charset="0"/>
                  </a:rPr>
                  <a:t>them</a:t>
                </a:r>
                <a:r>
                  <a:rPr lang="en-US" dirty="0"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𝑒𝐸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other is the scientific, or otherwise zero-ordered form, when, according to the convention accepted 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sciences,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reactants are transferred to the side of the products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general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stochiometric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coefficient.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7855"/>
                <a:ext cx="10515600" cy="5195454"/>
              </a:xfrm>
              <a:blipFill>
                <a:blip r:embed="rId3"/>
                <a:stretch>
                  <a:fillRect l="-928" t="-3165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825625"/>
            <a:ext cx="11524342" cy="4618718"/>
          </a:xfrm>
        </p:spPr>
        <p:txBody>
          <a:bodyPr anchor="ctr" anchorCtr="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basis of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chemical reaction equations is that the chemical formula or 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atoms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three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mean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ings: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/>
              <a:t>the chemical symbol and the triple meaning of the chemical </a:t>
            </a:r>
            <a:r>
              <a:rPr lang="en-US" sz="2800" b="1" dirty="0" smtClean="0"/>
              <a:t>formula</a:t>
            </a:r>
            <a:r>
              <a:rPr lang="hu-HU" sz="2800" b="1" dirty="0" smtClean="0"/>
              <a:t>: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(i) one particle (molecule/ion/atom) of a given material, once the chemical process is described; (ii) one mole of the material to describe the molar ratio between reactants and products; (iii) </a:t>
            </a:r>
            <a:r>
              <a:rPr lang="en-US" sz="2800" dirty="0"/>
              <a:t>as many grams of the given substance as </a:t>
            </a:r>
            <a:r>
              <a:rPr lang="hu-HU" sz="2800" dirty="0" smtClean="0"/>
              <a:t>its</a:t>
            </a:r>
            <a:r>
              <a:rPr lang="en-US" sz="2800" dirty="0" smtClean="0"/>
              <a:t> </a:t>
            </a:r>
            <a:r>
              <a:rPr lang="en-US" sz="2800" dirty="0"/>
              <a:t>relative atomic or molecular </a:t>
            </a:r>
            <a:r>
              <a:rPr lang="en-US" sz="2800" dirty="0" smtClean="0"/>
              <a:t>weight</a:t>
            </a:r>
            <a:r>
              <a:rPr lang="hu-HU" sz="2800" dirty="0" smtClean="0"/>
              <a:t>, needed to convert molar amount to mass. </a:t>
            </a:r>
            <a:endParaRPr lang="hu-HU" sz="2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correctly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arranged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equations, it is therefore possible to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substances that react with each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829" y="1825625"/>
                <a:ext cx="11524341" cy="483643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name 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composition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which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amount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 reactants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appropriate to proceed the reaction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any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hu-HU" b="1" dirty="0"/>
                  <a:t>stoichiometric composition :</a:t>
                </a:r>
                <a:r>
                  <a:rPr lang="hu-HU" dirty="0" smtClean="0"/>
                  <a:t> composition of a reaction system, in which the quantity of the reactants </a:t>
                </a:r>
                <a:r>
                  <a:rPr lang="hu-HU" dirty="0"/>
                  <a:t>(</a:t>
                </a:r>
                <a:r>
                  <a:rPr lang="hu-HU" i="1" dirty="0"/>
                  <a:t>n</a:t>
                </a:r>
                <a:r>
                  <a:rPr lang="hu-HU" i="1" baseline="-25000" dirty="0"/>
                  <a:t>i</a:t>
                </a:r>
                <a:r>
                  <a:rPr lang="hu-HU" dirty="0"/>
                  <a:t>) </a:t>
                </a:r>
                <a:r>
                  <a:rPr lang="hu-HU" dirty="0" smtClean="0"/>
                  <a:t>is related to the ratio of the stochiometric coefficients </a:t>
                </a:r>
                <a:r>
                  <a:rPr lang="hu-HU" dirty="0"/>
                  <a:t>(</a:t>
                </a:r>
                <a:r>
                  <a:rPr lang="hu-HU" i="1" dirty="0"/>
                  <a:t>ν</a:t>
                </a:r>
                <a:r>
                  <a:rPr lang="hu-HU" i="1" baseline="-25000" dirty="0"/>
                  <a:t>i</a:t>
                </a:r>
                <a:r>
                  <a:rPr lang="hu-HU" dirty="0" smtClean="0"/>
                  <a:t>)</a:t>
                </a:r>
                <a:r>
                  <a:rPr lang="hu-HU" i="1" dirty="0" smtClean="0"/>
                  <a:t/>
                </a:r>
                <a:br>
                  <a:rPr lang="hu-HU" i="1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=⋯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hu-HU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is a reactant for which the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 ratio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smallest, then it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determines the amount of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formed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hu-HU" b="1" dirty="0" smtClean="0"/>
                  <a:t>limiting component:</a:t>
                </a:r>
                <a:r>
                  <a:rPr lang="hu-HU" dirty="0" smtClean="0"/>
                  <a:t> </a:t>
                </a:r>
                <a:r>
                  <a:rPr lang="en-US" dirty="0"/>
                  <a:t>if the amount of the </a:t>
                </a:r>
                <a:r>
                  <a:rPr lang="en-US" dirty="0" smtClean="0"/>
                  <a:t>reactants </a:t>
                </a:r>
                <a:r>
                  <a:rPr lang="en-US" dirty="0"/>
                  <a:t>does not correspond to the stoichiometric </a:t>
                </a:r>
                <a:r>
                  <a:rPr lang="hu-HU" dirty="0" smtClean="0"/>
                  <a:t>ratios</a:t>
                </a:r>
                <a:r>
                  <a:rPr lang="en-US" dirty="0" smtClean="0"/>
                  <a:t> </a:t>
                </a:r>
                <a:r>
                  <a:rPr lang="hu-HU" dirty="0" smtClean="0"/>
                  <a:t>in</a:t>
                </a:r>
                <a:r>
                  <a:rPr lang="en-US" dirty="0" smtClean="0"/>
                  <a:t> </a:t>
                </a:r>
                <a:r>
                  <a:rPr lang="en-US" dirty="0"/>
                  <a:t>the chemical equation, then the </a:t>
                </a:r>
                <a:r>
                  <a:rPr lang="en-US" dirty="0" smtClean="0"/>
                  <a:t>component</a:t>
                </a:r>
                <a:r>
                  <a:rPr lang="hu-HU" dirty="0"/>
                  <a:t> </a:t>
                </a:r>
                <a:r>
                  <a:rPr lang="hu-HU" dirty="0" smtClean="0"/>
                  <a:t>of the smallest </a:t>
                </a:r>
                <a:r>
                  <a:rPr lang="hu-HU" i="1" dirty="0" smtClean="0"/>
                  <a:t>n</a:t>
                </a:r>
                <a:r>
                  <a:rPr lang="hu-HU" i="1" baseline="-25000" dirty="0" smtClean="0"/>
                  <a:t>i</a:t>
                </a:r>
                <a:r>
                  <a:rPr lang="hu-HU" i="1" dirty="0"/>
                  <a:t>/|ν</a:t>
                </a:r>
                <a:r>
                  <a:rPr lang="hu-HU" i="1" baseline="-25000" dirty="0"/>
                  <a:t>i</a:t>
                </a:r>
                <a:r>
                  <a:rPr lang="hu-HU" dirty="0"/>
                  <a:t>| </a:t>
                </a:r>
                <a:r>
                  <a:rPr lang="hu-HU" dirty="0" smtClean="0"/>
                  <a:t>ratio, i.e., the reactant, which runs out first, is the limiting component.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29" y="1825625"/>
                <a:ext cx="11524341" cy="4836432"/>
              </a:xfrm>
              <a:blipFill>
                <a:blip r:embed="rId3"/>
                <a:stretch>
                  <a:fillRect l="-952" t="-21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754"/>
            <a:ext cx="10515600" cy="4903789"/>
          </a:xfrm>
        </p:spPr>
        <p:txBody>
          <a:bodyPr>
            <a:normAutofit/>
          </a:bodyPr>
          <a:lstStyle/>
          <a:p>
            <a:pPr>
              <a:spcAft>
                <a:spcPts val="70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of the resulting products, it is true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is constant.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look at an example, the combustion of benzene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5000"/>
              </a:spcAft>
              <a:buNone/>
            </a:pPr>
            <a:r>
              <a:rPr lang="hu-HU" dirty="0" smtClean="0">
                <a:cs typeface="Times New Roman" panose="02020603050405020304" pitchFamily="18" charset="0"/>
              </a:rPr>
              <a:t>What is the volume of oxygen (p=101325Pa and T=298.15K) consumed during the combustion of 12.36g benzene </a:t>
            </a:r>
            <a:r>
              <a:rPr lang="hu-HU" dirty="0">
                <a:cs typeface="Times New Roman" panose="02020603050405020304" pitchFamily="18" charset="0"/>
              </a:rPr>
              <a:t>(C</a:t>
            </a:r>
            <a:r>
              <a:rPr lang="hu-HU" baseline="-25000" dirty="0">
                <a:cs typeface="Times New Roman" panose="02020603050405020304" pitchFamily="18" charset="0"/>
              </a:rPr>
              <a:t>6</a:t>
            </a:r>
            <a:r>
              <a:rPr lang="hu-HU" dirty="0">
                <a:cs typeface="Times New Roman" panose="02020603050405020304" pitchFamily="18" charset="0"/>
              </a:rPr>
              <a:t>H</a:t>
            </a:r>
            <a:r>
              <a:rPr lang="hu-HU" baseline="-25000" dirty="0">
                <a:cs typeface="Times New Roman" panose="02020603050405020304" pitchFamily="18" charset="0"/>
              </a:rPr>
              <a:t>6</a:t>
            </a:r>
            <a:r>
              <a:rPr lang="hu-HU" dirty="0" smtClean="0">
                <a:cs typeface="Times New Roman" panose="02020603050405020304" pitchFamily="18" charset="0"/>
              </a:rPr>
              <a:t>)? What is the mass of carbon dioxide </a:t>
            </a:r>
            <a:r>
              <a:rPr lang="hu-HU" dirty="0">
                <a:cs typeface="Times New Roman" panose="02020603050405020304" pitchFamily="18" charset="0"/>
              </a:rPr>
              <a:t>(CO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 smtClean="0">
                <a:cs typeface="Times New Roman" panose="02020603050405020304" pitchFamily="18" charset="0"/>
              </a:rPr>
              <a:t>) and water </a:t>
            </a:r>
            <a:r>
              <a:rPr lang="hu-HU" dirty="0">
                <a:cs typeface="Times New Roman" panose="02020603050405020304" pitchFamily="18" charset="0"/>
              </a:rPr>
              <a:t>(H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O) </a:t>
            </a:r>
            <a:r>
              <a:rPr lang="hu-HU" dirty="0" smtClean="0">
                <a:cs typeface="Times New Roman" panose="02020603050405020304" pitchFamily="18" charset="0"/>
              </a:rPr>
              <a:t>produced?</a:t>
            </a:r>
            <a:endParaRPr lang="hu-HU" dirty="0"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the chemical equation in order. Numbers...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2426A-A0B3-4199-B4DE-7831798ACA34}"/>
                  </a:ext>
                </a:extLst>
              </p:cNvPr>
              <p:cNvSpPr txBox="1"/>
              <p:nvPr/>
            </p:nvSpPr>
            <p:spPr>
              <a:xfrm>
                <a:off x="3270803" y="2221134"/>
                <a:ext cx="5650393" cy="903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</a:rPr>
                        <m:t>=⋯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𝑙𝑖𝑚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2426A-A0B3-4199-B4DE-7831798AC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803" y="2221134"/>
                <a:ext cx="5650393" cy="903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86AF753-26C6-4258-90FF-203564EF5B3D}"/>
                  </a:ext>
                </a:extLst>
              </p:cNvPr>
              <p:cNvSpPr txBox="1"/>
              <p:nvPr/>
            </p:nvSpPr>
            <p:spPr>
              <a:xfrm>
                <a:off x="3435857" y="5500910"/>
                <a:ext cx="5328830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86AF753-26C6-4258-90FF-203564EF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857" y="5500910"/>
                <a:ext cx="5328830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F2D7DCD-34F8-40B6-ABD0-247504642B50}"/>
                  </a:ext>
                </a:extLst>
              </p:cNvPr>
              <p:cNvSpPr txBox="1"/>
              <p:nvPr/>
            </p:nvSpPr>
            <p:spPr>
              <a:xfrm>
                <a:off x="2748183" y="2830280"/>
                <a:ext cx="6521465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+15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=12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0F2D7DCD-34F8-40B6-ABD0-247504642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183" y="2830280"/>
                <a:ext cx="6521465" cy="472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556761B-1A41-400C-99BF-6E76AA081B30}"/>
                  </a:ext>
                </a:extLst>
              </p:cNvPr>
              <p:cNvSpPr txBox="1"/>
              <p:nvPr/>
            </p:nvSpPr>
            <p:spPr>
              <a:xfrm>
                <a:off x="3184843" y="1538510"/>
                <a:ext cx="5915614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556761B-1A41-400C-99BF-6E76AA081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43" y="1538510"/>
                <a:ext cx="5915614" cy="472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D42928ED-A04A-43E4-87B3-B77C5B2C3E5B}"/>
                  </a:ext>
                </a:extLst>
              </p:cNvPr>
              <p:cNvSpPr txBox="1"/>
              <p:nvPr/>
            </p:nvSpPr>
            <p:spPr>
              <a:xfrm>
                <a:off x="2702766" y="2082796"/>
                <a:ext cx="6470264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D42928ED-A04A-43E4-87B3-B77C5B2C3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66" y="2082796"/>
                <a:ext cx="6470264" cy="472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8C47B69-4414-4D16-845A-843570F49CAE}"/>
                  </a:ext>
                </a:extLst>
              </p:cNvPr>
              <p:cNvSpPr txBox="1"/>
              <p:nvPr/>
            </p:nvSpPr>
            <p:spPr>
              <a:xfrm>
                <a:off x="348823" y="3461779"/>
                <a:ext cx="9790822" cy="1301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u-H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this, molar mass of benzene is needed.</a:t>
                </a:r>
              </a:p>
              <a:p>
                <a:r>
                  <a:rPr 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∙12.01+6∙1.01=78.12→</m:t>
                    </m:r>
                  </m:oMath>
                </a14:m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d>
                          <m:dPr>
                            <m:ctrlPr>
                              <a:rPr lang="hu-H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=78.12</m:t>
                    </m:r>
                    <m:f>
                      <m:f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8C47B69-4414-4D16-845A-843570F4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3" y="3461779"/>
                <a:ext cx="9790822" cy="1301510"/>
              </a:xfrm>
              <a:prstGeom prst="rect">
                <a:avLst/>
              </a:prstGeom>
              <a:blipFill>
                <a:blip r:embed="rId6"/>
                <a:stretch>
                  <a:fillRect l="-1245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2E57FA8-E286-4BA7-9C02-A36AD4625341}"/>
              </a:ext>
            </a:extLst>
          </p:cNvPr>
          <p:cNvCxnSpPr/>
          <p:nvPr/>
        </p:nvCxnSpPr>
        <p:spPr>
          <a:xfrm>
            <a:off x="2153347" y="2685143"/>
            <a:ext cx="7663543" cy="0"/>
          </a:xfrm>
          <a:prstGeom prst="line">
            <a:avLst/>
          </a:prstGeom>
          <a:ln w="38100">
            <a:solidFill>
              <a:srgbClr val="2E0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C93C4DA-66FE-4A21-815C-3F803E6DE276}"/>
                  </a:ext>
                </a:extLst>
              </p:cNvPr>
              <p:cNvSpPr txBox="1"/>
              <p:nvPr/>
            </p:nvSpPr>
            <p:spPr>
              <a:xfrm>
                <a:off x="2226657" y="4691922"/>
                <a:ext cx="8183522" cy="1093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𝑏𝑒𝑛𝑧𝑒𝑛𝑒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𝑏𝑒𝑛𝑧𝑒𝑛𝑒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𝑏𝑒𝑛𝑧𝑒𝑛𝑒</m:t>
                              </m:r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12.36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78.12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=0.158218…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C93C4DA-66FE-4A21-815C-3F803E6DE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57" y="4691922"/>
                <a:ext cx="8183522" cy="1093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5BAB9B9F-DDF0-4451-97F1-A2B130BDDBC3}"/>
                  </a:ext>
                </a:extLst>
              </p:cNvPr>
              <p:cNvSpPr txBox="1"/>
              <p:nvPr/>
            </p:nvSpPr>
            <p:spPr>
              <a:xfrm>
                <a:off x="2490863" y="5854179"/>
                <a:ext cx="7449347" cy="891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𝑏𝑒𝑛𝑧𝑒𝑛𝑒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𝑏𝑒𝑛𝑧𝑒𝑛𝑒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158218…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=0.079109…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5BAB9B9F-DDF0-4451-97F1-A2B130BDD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863" y="5854179"/>
                <a:ext cx="7449347" cy="891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2" y="2797826"/>
            <a:ext cx="11557416" cy="11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this, the consumed oxygen gas and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carbon dioxide and water produced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C7BF173-0EE2-433B-9D24-9B3E8944EDF2}"/>
                  </a:ext>
                </a:extLst>
              </p:cNvPr>
              <p:cNvSpPr txBox="1"/>
              <p:nvPr/>
            </p:nvSpPr>
            <p:spPr>
              <a:xfrm>
                <a:off x="2281929" y="1716896"/>
                <a:ext cx="7865551" cy="825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𝑏𝑒𝑛𝑧𝑒𝑛𝑒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𝑏𝑒𝑛𝑧𝑒𝑛𝑒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=0.079109…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C7BF173-0EE2-433B-9D24-9B3E8944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29" y="1716896"/>
                <a:ext cx="7865551" cy="825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8026861-A4D2-4D23-B463-AE66C9845E68}"/>
                  </a:ext>
                </a:extLst>
              </p:cNvPr>
              <p:cNvSpPr txBox="1"/>
              <p:nvPr/>
            </p:nvSpPr>
            <p:spPr>
              <a:xfrm>
                <a:off x="2552355" y="3672591"/>
                <a:ext cx="7117269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=1.186635…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i="1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8026861-A4D2-4D23-B463-AE66C9845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55" y="3672591"/>
                <a:ext cx="7117269" cy="467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8B13BB5-24A7-4281-9452-4C8DB15E0B3A}"/>
                  </a:ext>
                </a:extLst>
              </p:cNvPr>
              <p:cNvSpPr txBox="1"/>
              <p:nvPr/>
            </p:nvSpPr>
            <p:spPr>
              <a:xfrm>
                <a:off x="340144" y="5578841"/>
                <a:ext cx="7075727" cy="46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=0.94930…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i="1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8B13BB5-24A7-4281-9452-4C8DB15E0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44" y="5578841"/>
                <a:ext cx="7075727" cy="467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40D382B8-3B13-4AC1-B885-F1C4F63957C5}"/>
                  </a:ext>
                </a:extLst>
              </p:cNvPr>
              <p:cNvSpPr txBox="1"/>
              <p:nvPr/>
            </p:nvSpPr>
            <p:spPr>
              <a:xfrm>
                <a:off x="110689" y="4242215"/>
                <a:ext cx="1200636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0.158218…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 8.314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298,15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101325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𝑃𝑎</m:t>
                          </m:r>
                        </m:den>
                      </m:f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=3.8706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=3.871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40D382B8-3B13-4AC1-B885-F1C4F6395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9" y="4242215"/>
                <a:ext cx="12006364" cy="1091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4A50AC43-4363-42B0-B906-476947AC069E}"/>
                  </a:ext>
                </a:extLst>
              </p:cNvPr>
              <p:cNvSpPr txBox="1"/>
              <p:nvPr/>
            </p:nvSpPr>
            <p:spPr>
              <a:xfrm>
                <a:off x="5116273" y="5986074"/>
                <a:ext cx="7075727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=0.94930…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∙44.01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=41.78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4A50AC43-4363-42B0-B906-476947AC0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73" y="5986074"/>
                <a:ext cx="7075727" cy="7351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3" y="3429000"/>
            <a:ext cx="11542427" cy="32416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30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Titration is the most used method to determine chemical quantitites on the basis of chemical reactions. Key steps during titration: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(analyte)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with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pipette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www.youtube.com/watch?v=5DzybtC0Brk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the measuring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(titrant)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end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www.youtube.com/watch?v=sFpFCPTDv2w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532D8C-E34C-4462-AFA6-B7562B71B7FF}"/>
                  </a:ext>
                </a:extLst>
              </p:cNvPr>
              <p:cNvSpPr txBox="1"/>
              <p:nvPr/>
            </p:nvSpPr>
            <p:spPr>
              <a:xfrm>
                <a:off x="2550598" y="1791950"/>
                <a:ext cx="7120795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079109…</m:t>
                      </m:r>
                      <m:r>
                        <a:rPr lang="hu-HU" sz="28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=0.474654…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i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532D8C-E34C-4462-AFA6-B7562B71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598" y="1791950"/>
                <a:ext cx="7120795" cy="467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832A3C7-1F63-4DE2-81A6-8AE4B57C3276}"/>
                  </a:ext>
                </a:extLst>
              </p:cNvPr>
              <p:cNvSpPr txBox="1"/>
              <p:nvPr/>
            </p:nvSpPr>
            <p:spPr>
              <a:xfrm>
                <a:off x="2573126" y="2409051"/>
                <a:ext cx="7075727" cy="735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=0.94930…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∙18.02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=8.55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832A3C7-1F63-4DE2-81A6-8AE4B57C3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26" y="2409051"/>
                <a:ext cx="7075727" cy="7351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titration results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21" y="1754186"/>
            <a:ext cx="10698957" cy="4289428"/>
          </a:xfrm>
        </p:spPr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hu-HU" dirty="0" smtClean="0">
                <a:cs typeface="Times New Roman" panose="02020603050405020304" pitchFamily="18" charset="0"/>
              </a:rPr>
              <a:t>What is the concentration of the hydrogen peroxide </a:t>
            </a:r>
            <a:r>
              <a:rPr lang="hu-HU" dirty="0">
                <a:cs typeface="Times New Roman" panose="02020603050405020304" pitchFamily="18" charset="0"/>
              </a:rPr>
              <a:t>(H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cs typeface="Times New Roman" panose="02020603050405020304" pitchFamily="18" charset="0"/>
              </a:rPr>
              <a:t>2</a:t>
            </a:r>
            <a:r>
              <a:rPr lang="hu-HU" dirty="0" smtClean="0">
                <a:cs typeface="Times New Roman" panose="02020603050405020304" pitchFamily="18" charset="0"/>
              </a:rPr>
              <a:t>) solution, from which 20.00 </a:t>
            </a:r>
            <a:r>
              <a:rPr lang="hu-HU" dirty="0">
                <a:cs typeface="Times New Roman" panose="02020603050405020304" pitchFamily="18" charset="0"/>
              </a:rPr>
              <a:t>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smtClean="0">
                <a:cs typeface="Times New Roman" panose="02020603050405020304" pitchFamily="18" charset="0"/>
              </a:rPr>
              <a:t>volume reacted quantitatively with potassium </a:t>
            </a:r>
            <a:r>
              <a:rPr lang="hu-HU" dirty="0">
                <a:cs typeface="Times New Roman" panose="02020603050405020304" pitchFamily="18" charset="0"/>
              </a:rPr>
              <a:t>permanganate titrant </a:t>
            </a:r>
            <a:r>
              <a:rPr lang="hu-HU" dirty="0" smtClean="0">
                <a:cs typeface="Times New Roman" panose="02020603050405020304" pitchFamily="18" charset="0"/>
              </a:rPr>
              <a:t>of </a:t>
            </a:r>
            <a:r>
              <a:rPr lang="hu-HU" dirty="0">
                <a:cs typeface="Times New Roman" panose="02020603050405020304" pitchFamily="18" charset="0"/>
              </a:rPr>
              <a:t>0.02113 mol/dm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concentration </a:t>
            </a:r>
            <a:r>
              <a:rPr lang="hu-HU" dirty="0" smtClean="0">
                <a:cs typeface="Times New Roman" panose="02020603050405020304" pitchFamily="18" charset="0"/>
              </a:rPr>
              <a:t>and of 21.25 </a:t>
            </a:r>
            <a:r>
              <a:rPr lang="hu-HU" dirty="0">
                <a:cs typeface="Times New Roman" panose="02020603050405020304" pitchFamily="18" charset="0"/>
              </a:rPr>
              <a:t>cm</a:t>
            </a:r>
            <a:r>
              <a:rPr lang="hu-HU" baseline="30000" dirty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, </a:t>
            </a:r>
            <a:r>
              <a:rPr lang="hu-HU" dirty="0" smtClean="0">
                <a:cs typeface="Times New Roman" panose="02020603050405020304" pitchFamily="18" charset="0"/>
              </a:rPr>
              <a:t>21.15 cm</a:t>
            </a:r>
            <a:r>
              <a:rPr lang="hu-HU" baseline="30000" dirty="0" smtClean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smtClean="0">
                <a:cs typeface="Times New Roman" panose="02020603050405020304" pitchFamily="18" charset="0"/>
              </a:rPr>
              <a:t>and 21.20 cm</a:t>
            </a:r>
            <a:r>
              <a:rPr lang="hu-HU" baseline="30000" dirty="0" smtClean="0">
                <a:cs typeface="Times New Roman" panose="02020603050405020304" pitchFamily="18" charset="0"/>
              </a:rPr>
              <a:t>3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smtClean="0">
                <a:cs typeface="Times New Roman" panose="02020603050405020304" pitchFamily="18" charset="0"/>
              </a:rPr>
              <a:t>volume in three titrations? The reaction:</a:t>
            </a:r>
            <a:endParaRPr lang="hu-HU" dirty="0">
              <a:cs typeface="Times New Roman" panose="02020603050405020304" pitchFamily="18" charset="0"/>
            </a:endParaRPr>
          </a:p>
          <a:p>
            <a:pPr>
              <a:spcAft>
                <a:spcPts val="7000"/>
              </a:spcAft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the average volume of titrant must be calculated: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this, the molar amount can be calculated: 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F1714C4-75F4-4B21-A2D2-C678F45EB9BE}"/>
                  </a:ext>
                </a:extLst>
              </p:cNvPr>
              <p:cNvSpPr txBox="1"/>
              <p:nvPr/>
            </p:nvSpPr>
            <p:spPr>
              <a:xfrm>
                <a:off x="2296776" y="3177463"/>
                <a:ext cx="7627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F1714C4-75F4-4B21-A2D2-C678F45EB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776" y="3177463"/>
                <a:ext cx="76270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9B9984B-2ED7-4F84-A24B-97C624931891}"/>
                  </a:ext>
                </a:extLst>
              </p:cNvPr>
              <p:cNvSpPr txBox="1"/>
              <p:nvPr/>
            </p:nvSpPr>
            <p:spPr>
              <a:xfrm>
                <a:off x="1699978" y="4217080"/>
                <a:ext cx="9454896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21.25 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21.15 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21.20 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=21.20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9B9984B-2ED7-4F84-A24B-97C624931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78" y="4217080"/>
                <a:ext cx="9454896" cy="8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1F57302-29F1-4392-91FC-170635B9B5D2}"/>
                  </a:ext>
                </a:extLst>
              </p:cNvPr>
              <p:cNvSpPr txBox="1"/>
              <p:nvPr/>
            </p:nvSpPr>
            <p:spPr>
              <a:xfrm>
                <a:off x="1278725" y="5899893"/>
                <a:ext cx="9668544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𝐾𝑀𝑛𝑂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=21.20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∙0.02113</m:t>
                    </m:r>
                    <m:f>
                      <m:fPr>
                        <m:ctrlP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sSup>
                          <m:sSup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𝑑𝑚</m:t>
                            </m:r>
                          </m:e>
                          <m:sup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=4.47956</m:t>
                    </m:r>
                  </m:oMath>
                </a14:m>
                <a:r>
                  <a:rPr lang="hu-HU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1F57302-29F1-4392-91FC-170635B9B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25" y="5899893"/>
                <a:ext cx="9668544" cy="620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2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885" y="1825624"/>
                <a:ext cx="11744326" cy="2832101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7000"/>
                  </a:spcAft>
                </a:pPr>
                <a:r>
                  <a:rPr lang="hu-H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previously introduced stociometric ratio, the molar amount of hydrogen peroxide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calculated: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𝐾𝑀𝑛𝑂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amount was in the 20.00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hu-HU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of the analyte solution: 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885" y="1825624"/>
                <a:ext cx="11744326" cy="2832101"/>
              </a:xfrm>
              <a:blipFill>
                <a:blip r:embed="rId3"/>
                <a:stretch>
                  <a:fillRect l="-935" t="-5161" b="-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>
            <a:extLst>
              <a:ext uri="{FF2B5EF4-FFF2-40B4-BE49-F238E27FC236}">
                <a16:creationId xmlns:a16="http://schemas.microsoft.com/office/drawing/2014/main" id="{AC8FA4B8-C416-4E19-9E6D-DBC73F305170}"/>
              </a:ext>
            </a:extLst>
          </p:cNvPr>
          <p:cNvSpPr txBox="1"/>
          <p:nvPr/>
        </p:nvSpPr>
        <p:spPr>
          <a:xfrm>
            <a:off x="7067858" y="5929544"/>
            <a:ext cx="4570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http://www.chemcollective.org/vlab/vlab.php </a:t>
            </a:r>
          </a:p>
          <a:p>
            <a:r>
              <a:rPr lang="hu-HU" dirty="0">
                <a:hlinkClick r:id="rId4"/>
              </a:rPr>
              <a:t>http://chemcollective.org/vlab_download</a:t>
            </a:r>
            <a:r>
              <a:rPr lang="hu-H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C81E6BD-6356-42F6-B0EA-B72FB09EA3C9}"/>
                  </a:ext>
                </a:extLst>
              </p:cNvPr>
              <p:cNvSpPr txBox="1"/>
              <p:nvPr/>
            </p:nvSpPr>
            <p:spPr>
              <a:xfrm>
                <a:off x="859632" y="2924168"/>
                <a:ext cx="10254795" cy="85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𝐾𝑀𝑛𝑂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4.47956∙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=1.11989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C81E6BD-6356-42F6-B0EA-B72FB09E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2" y="2924168"/>
                <a:ext cx="10254795" cy="859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9C8AB1E-4588-406E-B158-E5A25522643D}"/>
                  </a:ext>
                </a:extLst>
              </p:cNvPr>
              <p:cNvSpPr txBox="1"/>
              <p:nvPr/>
            </p:nvSpPr>
            <p:spPr>
              <a:xfrm>
                <a:off x="609455" y="4657726"/>
                <a:ext cx="11001666" cy="988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11989</m:t>
                          </m:r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∙10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20.00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=0.0559945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=0.05599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sSup>
                            <m:sSup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  <m:sup>
                              <m:r>
                                <a:rPr lang="hu-H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9C8AB1E-4588-406E-B158-E5A255226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55" y="4657726"/>
                <a:ext cx="11001666" cy="988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2A95FBA2-67C7-46E7-94EB-9D6A981F11C0}"/>
              </a:ext>
            </a:extLst>
          </p:cNvPr>
          <p:cNvSpPr txBox="1"/>
          <p:nvPr/>
        </p:nvSpPr>
        <p:spPr>
          <a:xfrm>
            <a:off x="771522" y="6000745"/>
            <a:ext cx="6204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titration experience can be gained: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titration results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36382" cy="4893830"/>
          </a:xfrm>
        </p:spPr>
        <p:txBody>
          <a:bodyPr>
            <a:normAutofit/>
          </a:bodyPr>
          <a:lstStyle/>
          <a:p>
            <a:r>
              <a:rPr lang="en-US" b="1" dirty="0"/>
              <a:t>stoichiometric coefficient: </a:t>
            </a:r>
            <a:r>
              <a:rPr lang="en-US" dirty="0"/>
              <a:t>(sign: ν; unit: </a:t>
            </a:r>
            <a:r>
              <a:rPr lang="hu-HU" dirty="0" smtClean="0"/>
              <a:t>N/A</a:t>
            </a:r>
            <a:r>
              <a:rPr lang="en-US" dirty="0" smtClean="0"/>
              <a:t>) </a:t>
            </a:r>
            <a:r>
              <a:rPr lang="en-US" dirty="0"/>
              <a:t>the coefficients of the formulas of the components in the zero-ordered version of the stoichiometric equation. Those relating to products are positive, those relating to reactants are negative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task in order to be able to perform calculations based on chemical equations is to learn how to balance and arrange them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the principle of conservation of matter and conservation of charge is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us introduce 2 types of very important reactions:</a:t>
            </a:r>
          </a:p>
          <a:p>
            <a:pPr lvl="7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reaction</a:t>
            </a:r>
          </a:p>
          <a:p>
            <a:pPr lvl="7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redox reaction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equation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Redox reactions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368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Redox reactions can be understood more simply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the terms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oxidation number: </a:t>
            </a:r>
            <a:r>
              <a:rPr lang="en-US" dirty="0"/>
              <a:t>a </a:t>
            </a:r>
            <a:r>
              <a:rPr lang="hu-HU" dirty="0" smtClean="0"/>
              <a:t>parameter</a:t>
            </a:r>
            <a:r>
              <a:rPr lang="en-US" dirty="0" smtClean="0"/>
              <a:t> </a:t>
            </a:r>
            <a:r>
              <a:rPr lang="en-US" dirty="0"/>
              <a:t>of an element in a compound, which indicates how much electron surplus or deficit the atom would have compared to the neutral atom, if the bonds were completely ionic, i.e</a:t>
            </a:r>
            <a:r>
              <a:rPr lang="en-US" dirty="0" smtClean="0"/>
              <a:t>.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the electrons forming the bond belonged to the atom with higher electronegativity. A positive </a:t>
            </a:r>
            <a:r>
              <a:rPr lang="en-US" dirty="0" smtClean="0"/>
              <a:t>value</a:t>
            </a:r>
            <a:r>
              <a:rPr lang="hu-HU" dirty="0" smtClean="0"/>
              <a:t> </a:t>
            </a:r>
            <a:r>
              <a:rPr lang="en-US" dirty="0" smtClean="0"/>
              <a:t>indicates </a:t>
            </a:r>
            <a:r>
              <a:rPr lang="en-US" dirty="0"/>
              <a:t>an oxidized state, while a negative value indicates a reduced state</a:t>
            </a:r>
            <a:r>
              <a:rPr lang="hu-HU" dirty="0" smtClean="0"/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790C2DD1-274E-4F9C-904A-36870718866D}"/>
                  </a:ext>
                </a:extLst>
              </p:cNvPr>
              <p:cNvSpPr txBox="1"/>
              <p:nvPr/>
            </p:nvSpPr>
            <p:spPr>
              <a:xfrm>
                <a:off x="474661" y="5562600"/>
                <a:ext cx="13497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790C2DD1-274E-4F9C-904A-36870718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1" y="5562600"/>
                <a:ext cx="134972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7D0F28AA-7DD5-4CAF-BD6A-61E14FCE60EB}"/>
              </a:ext>
            </a:extLst>
          </p:cNvPr>
          <p:cNvSpPr txBox="1"/>
          <p:nvPr/>
        </p:nvSpPr>
        <p:spPr>
          <a:xfrm>
            <a:off x="2014098" y="5175250"/>
            <a:ext cx="1571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EN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  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Mn 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BE9E8240-C050-43C9-9502-9EC7F485FA6B}"/>
              </a:ext>
            </a:extLst>
          </p:cNvPr>
          <p:cNvGrpSpPr/>
          <p:nvPr/>
        </p:nvGrpSpPr>
        <p:grpSpPr>
          <a:xfrm>
            <a:off x="7304463" y="5351931"/>
            <a:ext cx="1161001" cy="1058180"/>
            <a:chOff x="4502689" y="5354338"/>
            <a:chExt cx="1161001" cy="1058180"/>
          </a:xfrm>
        </p:grpSpPr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DD6E0449-2268-4995-B657-DD56EBEC07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3853" y="5576010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75C0721F-E73D-4498-98B7-169C05C78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5607" y="5734315"/>
              <a:ext cx="298800" cy="298800"/>
            </a:xfrm>
            <a:prstGeom prst="ellipse">
              <a:avLst/>
            </a:prstGeom>
            <a:solidFill>
              <a:srgbClr val="B707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1E92A074-1630-4E6F-B1EB-90221FF66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2689" y="590851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7C27D834-B0BE-4C31-A8B2-E4DEF2708A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2691" y="535433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A9C7169A-1BDE-42C1-A3B8-69C955CA26EE}"/>
                </a:ext>
              </a:extLst>
            </p:cNvPr>
            <p:cNvSpPr txBox="1"/>
            <p:nvPr/>
          </p:nvSpPr>
          <p:spPr>
            <a:xfrm>
              <a:off x="4588164" y="596091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3961D27C-58BE-4D9E-9C00-6EF2EE2959E5}"/>
                </a:ext>
              </a:extLst>
            </p:cNvPr>
            <p:cNvSpPr txBox="1"/>
            <p:nvPr/>
          </p:nvSpPr>
          <p:spPr>
            <a:xfrm>
              <a:off x="4588164" y="5395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031C69A5-6E53-488A-A236-C2A38ED43B62}"/>
                </a:ext>
              </a:extLst>
            </p:cNvPr>
            <p:cNvSpPr txBox="1"/>
            <p:nvPr/>
          </p:nvSpPr>
          <p:spPr>
            <a:xfrm>
              <a:off x="5286664" y="5522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A8026BBB-37B9-446A-AFD4-9A5A4BCA1AF1}"/>
                </a:ext>
              </a:extLst>
            </p:cNvPr>
            <p:cNvSpPr txBox="1"/>
            <p:nvPr/>
          </p:nvSpPr>
          <p:spPr>
            <a:xfrm>
              <a:off x="4867425" y="572475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69B3F713-B784-4B86-97D0-718E00460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8436" y="5714553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id="{5CD18429-AE72-4A23-A76B-8598F4FB7E3D}"/>
                </a:ext>
              </a:extLst>
            </p:cNvPr>
            <p:cNvSpPr txBox="1"/>
            <p:nvPr/>
          </p:nvSpPr>
          <p:spPr>
            <a:xfrm>
              <a:off x="5193146" y="575887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D6DC0E14-3DF7-42F8-94B1-E108C7BB2D5D}"/>
                  </a:ext>
                </a:extLst>
              </p:cNvPr>
              <p:cNvSpPr txBox="1"/>
              <p:nvPr/>
            </p:nvSpPr>
            <p:spPr>
              <a:xfrm>
                <a:off x="8919148" y="5246559"/>
                <a:ext cx="29061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D6DC0E14-3DF7-42F8-94B1-E108C7BB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48" y="5246559"/>
                <a:ext cx="290611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Nyíl: jobbra mutató 34">
            <a:extLst>
              <a:ext uri="{FF2B5EF4-FFF2-40B4-BE49-F238E27FC236}">
                <a16:creationId xmlns:a16="http://schemas.microsoft.com/office/drawing/2014/main" id="{BCDE5295-5409-4111-A139-72FFEC55EAC3}"/>
              </a:ext>
            </a:extLst>
          </p:cNvPr>
          <p:cNvSpPr/>
          <p:nvPr/>
        </p:nvSpPr>
        <p:spPr>
          <a:xfrm>
            <a:off x="5816183" y="5741233"/>
            <a:ext cx="1034322" cy="389744"/>
          </a:xfrm>
          <a:prstGeom prst="rightArrow">
            <a:avLst/>
          </a:prstGeom>
          <a:solidFill>
            <a:srgbClr val="00B0F0"/>
          </a:solidFill>
          <a:ln>
            <a:solidFill>
              <a:srgbClr val="2E0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DE940AE-97AA-4613-A300-F46DF1817A9D}"/>
                  </a:ext>
                </a:extLst>
              </p:cNvPr>
              <p:cNvSpPr txBox="1"/>
              <p:nvPr/>
            </p:nvSpPr>
            <p:spPr>
              <a:xfrm>
                <a:off x="9281410" y="5728743"/>
                <a:ext cx="21487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DE940AE-97AA-4613-A300-F46DF1817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410" y="5728743"/>
                <a:ext cx="214879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EED4A587-A298-4C1F-B3ED-C0494DA40D85}"/>
                  </a:ext>
                </a:extLst>
              </p:cNvPr>
              <p:cNvSpPr txBox="1"/>
              <p:nvPr/>
            </p:nvSpPr>
            <p:spPr>
              <a:xfrm>
                <a:off x="9718625" y="6262223"/>
                <a:ext cx="1255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EED4A587-A298-4C1F-B3ED-C0494DA4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625" y="6262223"/>
                <a:ext cx="125508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DEBCCD87-A3D5-4227-9E00-BA279FED0FF2}"/>
              </a:ext>
            </a:extLst>
          </p:cNvPr>
          <p:cNvGrpSpPr/>
          <p:nvPr/>
        </p:nvGrpSpPr>
        <p:grpSpPr>
          <a:xfrm>
            <a:off x="3843129" y="4931764"/>
            <a:ext cx="1815619" cy="1569660"/>
            <a:chOff x="3843129" y="4931764"/>
            <a:chExt cx="1815619" cy="1569660"/>
          </a:xfrm>
        </p:grpSpPr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C33389BB-682A-4942-A10F-51936BD24B87}"/>
                </a:ext>
              </a:extLst>
            </p:cNvPr>
            <p:cNvGrpSpPr/>
            <p:nvPr/>
          </p:nvGrpSpPr>
          <p:grpSpPr>
            <a:xfrm>
              <a:off x="3843129" y="5354338"/>
              <a:ext cx="1159399" cy="1058180"/>
              <a:chOff x="4502689" y="5354338"/>
              <a:chExt cx="1159399" cy="1058180"/>
            </a:xfrm>
          </p:grpSpPr>
          <p:sp>
            <p:nvSpPr>
              <p:cNvPr id="5" name="Ellipszis 4">
                <a:extLst>
                  <a:ext uri="{FF2B5EF4-FFF2-40B4-BE49-F238E27FC236}">
                    <a16:creationId xmlns:a16="http://schemas.microsoft.com/office/drawing/2014/main" id="{5A798532-29E3-47A2-9858-5DEA230ABA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3853" y="5576010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" name="Ellipszis 3">
                <a:extLst>
                  <a:ext uri="{FF2B5EF4-FFF2-40B4-BE49-F238E27FC236}">
                    <a16:creationId xmlns:a16="http://schemas.microsoft.com/office/drawing/2014/main" id="{AC1263A8-064C-4CB4-9C25-6C025AF9A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05607" y="5734315"/>
                <a:ext cx="298800" cy="298800"/>
              </a:xfrm>
              <a:prstGeom prst="ellipse">
                <a:avLst/>
              </a:prstGeom>
              <a:solidFill>
                <a:srgbClr val="B707A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9C461CC1-B5B0-4D63-AA7A-2EFD603920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02689" y="590851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0670383E-61E2-4C6A-B009-FD2301B626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02691" y="535433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092DD2F0-E1EA-42B9-8172-EC3D62B5991C}"/>
                  </a:ext>
                </a:extLst>
              </p:cNvPr>
              <p:cNvSpPr txBox="1"/>
              <p:nvPr/>
            </p:nvSpPr>
            <p:spPr>
              <a:xfrm>
                <a:off x="4588164" y="596091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BB4AF49A-2365-4087-A753-058F4115F388}"/>
                  </a:ext>
                </a:extLst>
              </p:cNvPr>
              <p:cNvSpPr txBox="1"/>
              <p:nvPr/>
            </p:nvSpPr>
            <p:spPr>
              <a:xfrm>
                <a:off x="4588164" y="539576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9AF46DA6-450F-47B3-AD32-C1DECEA337E5}"/>
                  </a:ext>
                </a:extLst>
              </p:cNvPr>
              <p:cNvSpPr txBox="1"/>
              <p:nvPr/>
            </p:nvSpPr>
            <p:spPr>
              <a:xfrm>
                <a:off x="5286664" y="552276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C8E97D5A-4E33-4811-863E-3837FE0BE075}"/>
                  </a:ext>
                </a:extLst>
              </p:cNvPr>
              <p:cNvSpPr txBox="1"/>
              <p:nvPr/>
            </p:nvSpPr>
            <p:spPr>
              <a:xfrm>
                <a:off x="4854864" y="5745018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6" name="Ellipszis 5">
                <a:extLst>
                  <a:ext uri="{FF2B5EF4-FFF2-40B4-BE49-F238E27FC236}">
                    <a16:creationId xmlns:a16="http://schemas.microsoft.com/office/drawing/2014/main" id="{E2C1DC80-06ED-4CEE-967D-A711A09FCB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98436" y="5714553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EFDC69B8-7DF6-4CCF-8451-427EDEA72353}"/>
                  </a:ext>
                </a:extLst>
              </p:cNvPr>
              <p:cNvSpPr txBox="1"/>
              <p:nvPr/>
            </p:nvSpPr>
            <p:spPr>
              <a:xfrm>
                <a:off x="5193146" y="575887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grpSp>
          <p:nvGrpSpPr>
            <p:cNvPr id="38" name="Csoportba foglalás 37">
              <a:extLst>
                <a:ext uri="{FF2B5EF4-FFF2-40B4-BE49-F238E27FC236}">
                  <a16:creationId xmlns:a16="http://schemas.microsoft.com/office/drawing/2014/main" id="{A351B8B3-34E5-4E8F-8734-0C80DF0046F6}"/>
                </a:ext>
              </a:extLst>
            </p:cNvPr>
            <p:cNvGrpSpPr/>
            <p:nvPr/>
          </p:nvGrpSpPr>
          <p:grpSpPr>
            <a:xfrm>
              <a:off x="4821835" y="4931764"/>
              <a:ext cx="836913" cy="1569660"/>
              <a:chOff x="1738859" y="3282846"/>
              <a:chExt cx="836913" cy="1569660"/>
            </a:xfrm>
          </p:grpSpPr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0537883A-AC82-485B-8347-8BB17C3E0957}"/>
                  </a:ext>
                </a:extLst>
              </p:cNvPr>
              <p:cNvSpPr txBox="1"/>
              <p:nvPr/>
            </p:nvSpPr>
            <p:spPr>
              <a:xfrm>
                <a:off x="1738859" y="3282846"/>
                <a:ext cx="59503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hu-HU" sz="9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Szövegdoboz 39">
                <a:extLst>
                  <a:ext uri="{FF2B5EF4-FFF2-40B4-BE49-F238E27FC236}">
                    <a16:creationId xmlns:a16="http://schemas.microsoft.com/office/drawing/2014/main" id="{C6488643-DD94-4442-994A-56C4331D77E9}"/>
                  </a:ext>
                </a:extLst>
              </p:cNvPr>
              <p:cNvSpPr txBox="1"/>
              <p:nvPr/>
            </p:nvSpPr>
            <p:spPr>
              <a:xfrm>
                <a:off x="2203554" y="3429000"/>
                <a:ext cx="372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0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34" grpId="0"/>
      <p:bldP spid="35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5" y="1570795"/>
            <a:ext cx="11347553" cy="441028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oxidation number of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positive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lost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its elemental state, 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oxidized,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atom's oxidation number is negative, it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 is reduced,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reduced 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elemental state is indicated by the zero oxidation number, regardless of whether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an atomic or molecular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form. E.g.,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(Fe)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Oxidized and reduced states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terms. A state with a higher oxidation number of the same atom is an oxidized state compared to a reduced state with a lower oxidation number, regardless of the sign of the oxidation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E9FB64F-DD7F-4B35-BAFF-38BEA770C4C6}"/>
                  </a:ext>
                </a:extLst>
              </p:cNvPr>
              <p:cNvSpPr txBox="1"/>
              <p:nvPr/>
            </p:nvSpPr>
            <p:spPr>
              <a:xfrm>
                <a:off x="1421459" y="5921114"/>
                <a:ext cx="8727838" cy="435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</a:rPr>
                        <m:t>., 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</a:rPr>
                        <m:t>manganese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E9FB64F-DD7F-4B35-BAFF-38BEA770C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59" y="5921114"/>
                <a:ext cx="8727838" cy="43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117BDE0C-1A55-445B-974A-BFB2D3141209}"/>
              </a:ext>
            </a:extLst>
          </p:cNvPr>
          <p:cNvSpPr txBox="1"/>
          <p:nvPr/>
        </p:nvSpPr>
        <p:spPr>
          <a:xfrm>
            <a:off x="4557011" y="6229850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            +4            +6              +7</a:t>
            </a:r>
          </a:p>
        </p:txBody>
      </p:sp>
    </p:spTree>
    <p:extLst>
      <p:ext uri="{BB962C8B-B14F-4D97-AF65-F5344CB8AC3E}">
        <p14:creationId xmlns:p14="http://schemas.microsoft.com/office/powerpoint/2010/main" val="13455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825625"/>
            <a:ext cx="11512446" cy="4889968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oxidation number, we therefore need the values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electronegativity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 must know the structure of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molecule.</a:t>
            </a:r>
          </a:p>
          <a:p>
            <a:r>
              <a:rPr lang="hu-HU" b="1" dirty="0" smtClean="0">
                <a:cs typeface="Times New Roman" panose="02020603050405020304" pitchFamily="18" charset="0"/>
              </a:rPr>
              <a:t>Electronegativity</a:t>
            </a:r>
            <a:r>
              <a:rPr lang="hu-HU" dirty="0" smtClean="0">
                <a:cs typeface="Times New Roman" panose="02020603050405020304" pitchFamily="18" charset="0"/>
              </a:rPr>
              <a:t> (sign: </a:t>
            </a:r>
            <a:r>
              <a:rPr lang="el-GR" i="1" dirty="0" smtClean="0">
                <a:cs typeface="Times New Roman" panose="02020603050405020304" pitchFamily="18" charset="0"/>
              </a:rPr>
              <a:t>χ</a:t>
            </a:r>
            <a:r>
              <a:rPr lang="hu-HU" i="1" dirty="0" smtClean="0">
                <a:cs typeface="Times New Roman" panose="02020603050405020304" pitchFamily="18" charset="0"/>
              </a:rPr>
              <a:t> or EN</a:t>
            </a:r>
            <a:r>
              <a:rPr lang="hu-HU" dirty="0" smtClean="0">
                <a:cs typeface="Times New Roman" panose="02020603050405020304" pitchFamily="18" charset="0"/>
              </a:rPr>
              <a:t>; unit: </a:t>
            </a:r>
            <a:r>
              <a:rPr lang="hu-HU" i="1" dirty="0" smtClean="0">
                <a:cs typeface="Times New Roman" panose="02020603050405020304" pitchFamily="18" charset="0"/>
              </a:rPr>
              <a:t>N/A</a:t>
            </a:r>
            <a:r>
              <a:rPr lang="hu-HU" dirty="0" smtClean="0">
                <a:cs typeface="Times New Roman" panose="02020603050405020304" pitchFamily="18" charset="0"/>
              </a:rPr>
              <a:t>) is </a:t>
            </a:r>
            <a:r>
              <a:rPr lang="en-US" dirty="0" smtClean="0"/>
              <a:t>a </a:t>
            </a:r>
            <a:r>
              <a:rPr lang="en-US" dirty="0"/>
              <a:t>chemical property that describes the tendency of an atom or a functional group to attract </a:t>
            </a:r>
            <a:r>
              <a:rPr lang="en-US" dirty="0" smtClean="0"/>
              <a:t>electrons</a:t>
            </a:r>
            <a:r>
              <a:rPr lang="hu-HU" dirty="0" smtClean="0"/>
              <a:t>.</a:t>
            </a:r>
            <a:endParaRPr lang="hu-HU" dirty="0"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can be read in handbooks and internet sites: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en.wikipedia.org/wiki/Electronegativity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the structure of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chemical nomenclature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 determine the oxidation number of individual atoms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For instance: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 oxides: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FeO, Fe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 least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known)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+2      +3   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8/3?   answer is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2(+3)+(+2)=8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8D3A791-CEF1-419E-817A-DA3402D0D726}"/>
              </a:ext>
            </a:extLst>
          </p:cNvPr>
          <p:cNvSpPr txBox="1"/>
          <p:nvPr/>
        </p:nvSpPr>
        <p:spPr>
          <a:xfrm>
            <a:off x="689540" y="6059389"/>
            <a:ext cx="1099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hlinkClick r:id="rId4"/>
              </a:rPr>
              <a:t>https://www.researchgate.net/figure/a-Face-centred-cubic-spinel-structure-of-magnetite-b-Magnification-of-one_fig1_30048605</a:t>
            </a:r>
            <a:r>
              <a:rPr lang="hu-HU" sz="1600" dirty="0"/>
              <a:t>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734" y="1465865"/>
                <a:ext cx="11527436" cy="37785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anions of sulfur: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12000"/>
                  </a:spcAft>
                </a:pP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thiosulfate: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2x-6=-2 → x=+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an unstable oxidation state for sulfur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 means replacing oxygen, as follows.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peroxodisulfate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u-H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2x-16=-2 → x=+7,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does not exist for surfur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solution is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there are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sulfate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(disulfate) connected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moreover,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peroxo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two bonded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oxygen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an oxidation number of -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each.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734" y="1465865"/>
                <a:ext cx="11527436" cy="3778581"/>
              </a:xfrm>
              <a:blipFill>
                <a:blip r:embed="rId3"/>
                <a:stretch>
                  <a:fillRect l="-952" t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Csoportba foglalás 50">
            <a:extLst>
              <a:ext uri="{FF2B5EF4-FFF2-40B4-BE49-F238E27FC236}">
                <a16:creationId xmlns:a16="http://schemas.microsoft.com/office/drawing/2014/main" id="{4A1ABA2C-4223-4342-A18E-7485E3661C66}"/>
              </a:ext>
            </a:extLst>
          </p:cNvPr>
          <p:cNvGrpSpPr/>
          <p:nvPr/>
        </p:nvGrpSpPr>
        <p:grpSpPr>
          <a:xfrm>
            <a:off x="1034323" y="2814410"/>
            <a:ext cx="3909885" cy="1123919"/>
            <a:chOff x="1484025" y="3684657"/>
            <a:chExt cx="3909885" cy="1123919"/>
          </a:xfrm>
        </p:grpSpPr>
        <p:grpSp>
          <p:nvGrpSpPr>
            <p:cNvPr id="46" name="Csoportba foglalás 45">
              <a:extLst>
                <a:ext uri="{FF2B5EF4-FFF2-40B4-BE49-F238E27FC236}">
                  <a16:creationId xmlns:a16="http://schemas.microsoft.com/office/drawing/2014/main" id="{4090B691-C234-4D8D-8A95-F0C91FF8F3CF}"/>
                </a:ext>
              </a:extLst>
            </p:cNvPr>
            <p:cNvGrpSpPr/>
            <p:nvPr/>
          </p:nvGrpSpPr>
          <p:grpSpPr>
            <a:xfrm>
              <a:off x="4089341" y="3684657"/>
              <a:ext cx="1304569" cy="1123919"/>
              <a:chOff x="536677" y="3594716"/>
              <a:chExt cx="1304569" cy="1123919"/>
            </a:xfrm>
          </p:grpSpPr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473EDC52-0EA3-4BED-A419-EC0E49917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37246" y="388212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C2E9A5FF-69EB-4A61-ACDD-9450D591FE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3615" y="3950778"/>
                <a:ext cx="432000" cy="432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8">
                <a:extLst>
                  <a:ext uri="{FF2B5EF4-FFF2-40B4-BE49-F238E27FC236}">
                    <a16:creationId xmlns:a16="http://schemas.microsoft.com/office/drawing/2014/main" id="{822D8A67-8120-4E50-989F-AA08D03CDA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677" y="4214635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>
                <a:extLst>
                  <a:ext uri="{FF2B5EF4-FFF2-40B4-BE49-F238E27FC236}">
                    <a16:creationId xmlns:a16="http://schemas.microsoft.com/office/drawing/2014/main" id="{184763E8-3CDB-4DEC-B85F-DE233153AD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564" y="3594716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4DE8A98B-2A48-4741-A446-5D793AF3E9D7}"/>
                  </a:ext>
                </a:extLst>
              </p:cNvPr>
              <p:cNvSpPr txBox="1"/>
              <p:nvPr/>
            </p:nvSpPr>
            <p:spPr>
              <a:xfrm>
                <a:off x="580320" y="426703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AFBF43D-2E56-4613-841C-8551252151B7}"/>
                  </a:ext>
                </a:extLst>
              </p:cNvPr>
              <p:cNvSpPr txBox="1"/>
              <p:nvPr/>
            </p:nvSpPr>
            <p:spPr>
              <a:xfrm>
                <a:off x="616181" y="363614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018528EB-DD2B-4B91-8D3D-C110696D59A1}"/>
                  </a:ext>
                </a:extLst>
              </p:cNvPr>
              <p:cNvSpPr txBox="1"/>
              <p:nvPr/>
            </p:nvSpPr>
            <p:spPr>
              <a:xfrm>
                <a:off x="1392369" y="378705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6FF09D33-E60B-4B86-8151-AA8B969CBAF3}"/>
                  </a:ext>
                </a:extLst>
              </p:cNvPr>
              <p:cNvSpPr txBox="1"/>
              <p:nvPr/>
            </p:nvSpPr>
            <p:spPr>
              <a:xfrm>
                <a:off x="918733" y="3967468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</a:p>
            </p:txBody>
          </p:sp>
          <p:sp>
            <p:nvSpPr>
              <p:cNvPr id="15" name="Ellipszis 14">
                <a:extLst>
                  <a:ext uri="{FF2B5EF4-FFF2-40B4-BE49-F238E27FC236}">
                    <a16:creationId xmlns:a16="http://schemas.microsoft.com/office/drawing/2014/main" id="{E4DB433C-01F7-42AB-820C-5A5C2FC8D5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5733" y="4038598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C5BE231B-B38A-4BC7-B410-94C07A4A3950}"/>
                  </a:ext>
                </a:extLst>
              </p:cNvPr>
              <p:cNvSpPr txBox="1"/>
              <p:nvPr/>
            </p:nvSpPr>
            <p:spPr>
              <a:xfrm>
                <a:off x="1352635" y="409487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Szövegdoboz 29">
                  <a:extLst>
                    <a:ext uri="{FF2B5EF4-FFF2-40B4-BE49-F238E27FC236}">
                      <a16:creationId xmlns:a16="http://schemas.microsoft.com/office/drawing/2014/main" id="{E39BB8B7-3BE6-483F-9237-DE2F9AA1E7F6}"/>
                    </a:ext>
                  </a:extLst>
                </p:cNvPr>
                <p:cNvSpPr txBox="1"/>
                <p:nvPr/>
              </p:nvSpPr>
              <p:spPr>
                <a:xfrm>
                  <a:off x="1484025" y="3987383"/>
                  <a:ext cx="2239331" cy="527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sulfate </a:t>
                  </a:r>
                  <a:r>
                    <a:rPr lang="hu-HU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</m:oMath>
                  </a14:m>
                  <a:endPara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Szövegdoboz 29">
                  <a:extLst>
                    <a:ext uri="{FF2B5EF4-FFF2-40B4-BE49-F238E27FC236}">
                      <a16:creationId xmlns:a16="http://schemas.microsoft.com/office/drawing/2014/main" id="{E39BB8B7-3BE6-483F-9237-DE2F9AA1E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025" y="3987383"/>
                  <a:ext cx="2239331" cy="527773"/>
                </a:xfrm>
                <a:prstGeom prst="rect">
                  <a:avLst/>
                </a:prstGeom>
                <a:blipFill>
                  <a:blip r:embed="rId4"/>
                  <a:stretch>
                    <a:fillRect l="-5722" t="-10345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Csoportba foglalás 51">
            <a:extLst>
              <a:ext uri="{FF2B5EF4-FFF2-40B4-BE49-F238E27FC236}">
                <a16:creationId xmlns:a16="http://schemas.microsoft.com/office/drawing/2014/main" id="{7182D057-FE23-4863-91BB-9B34744ABA60}"/>
              </a:ext>
            </a:extLst>
          </p:cNvPr>
          <p:cNvGrpSpPr/>
          <p:nvPr/>
        </p:nvGrpSpPr>
        <p:grpSpPr>
          <a:xfrm>
            <a:off x="6317346" y="2680071"/>
            <a:ext cx="5379983" cy="1336107"/>
            <a:chOff x="6467244" y="3684407"/>
            <a:chExt cx="5379983" cy="1336107"/>
          </a:xfrm>
        </p:grpSpPr>
        <p:grpSp>
          <p:nvGrpSpPr>
            <p:cNvPr id="50" name="Csoportba foglalás 49">
              <a:extLst>
                <a:ext uri="{FF2B5EF4-FFF2-40B4-BE49-F238E27FC236}">
                  <a16:creationId xmlns:a16="http://schemas.microsoft.com/office/drawing/2014/main" id="{65401F11-3ABF-40B5-B321-378AFA0BF22B}"/>
                </a:ext>
              </a:extLst>
            </p:cNvPr>
            <p:cNvGrpSpPr/>
            <p:nvPr/>
          </p:nvGrpSpPr>
          <p:grpSpPr>
            <a:xfrm>
              <a:off x="6467244" y="3684407"/>
              <a:ext cx="1358358" cy="1336107"/>
              <a:chOff x="8520896" y="3984210"/>
              <a:chExt cx="1358358" cy="1336107"/>
            </a:xfrm>
          </p:grpSpPr>
          <p:sp>
            <p:nvSpPr>
              <p:cNvPr id="17" name="Ellipszis 16">
                <a:extLst>
                  <a:ext uri="{FF2B5EF4-FFF2-40B4-BE49-F238E27FC236}">
                    <a16:creationId xmlns:a16="http://schemas.microsoft.com/office/drawing/2014/main" id="{298214B4-E355-49FC-B92D-A25B8AFCD4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75254" y="4271621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Ellipszis 17">
                <a:extLst>
                  <a:ext uri="{FF2B5EF4-FFF2-40B4-BE49-F238E27FC236}">
                    <a16:creationId xmlns:a16="http://schemas.microsoft.com/office/drawing/2014/main" id="{3767293A-5933-486E-BE45-D8F13FB665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1623" y="4340272"/>
                <a:ext cx="432000" cy="4320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Ellipszis 18">
                <a:extLst>
                  <a:ext uri="{FF2B5EF4-FFF2-40B4-BE49-F238E27FC236}">
                    <a16:creationId xmlns:a16="http://schemas.microsoft.com/office/drawing/2014/main" id="{46E974BA-8BEF-4FEA-A96D-CD584B02FB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0896" y="4657917"/>
                <a:ext cx="662400" cy="6624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Ellipszis 19">
                <a:extLst>
                  <a:ext uri="{FF2B5EF4-FFF2-40B4-BE49-F238E27FC236}">
                    <a16:creationId xmlns:a16="http://schemas.microsoft.com/office/drawing/2014/main" id="{237AC776-9B0C-4EDB-8C94-D6F44CAC1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04572" y="3984210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720B704C-2A06-486F-A1E1-91BCB3875618}"/>
                  </a:ext>
                </a:extLst>
              </p:cNvPr>
              <p:cNvSpPr txBox="1"/>
              <p:nvPr/>
            </p:nvSpPr>
            <p:spPr>
              <a:xfrm>
                <a:off x="8654187" y="477605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ED4FED60-6899-4B28-AA23-DB91D43B3BA3}"/>
                  </a:ext>
                </a:extLst>
              </p:cNvPr>
              <p:cNvSpPr txBox="1"/>
              <p:nvPr/>
            </p:nvSpPr>
            <p:spPr>
              <a:xfrm>
                <a:off x="8636261" y="402564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20231DB7-6395-4DDE-9795-FCA105FA22D2}"/>
                  </a:ext>
                </a:extLst>
              </p:cNvPr>
              <p:cNvSpPr txBox="1"/>
              <p:nvPr/>
            </p:nvSpPr>
            <p:spPr>
              <a:xfrm>
                <a:off x="9442329" y="418849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1D708E2A-9D5D-4992-A05C-5723751B99C2}"/>
                  </a:ext>
                </a:extLst>
              </p:cNvPr>
              <p:cNvSpPr txBox="1"/>
              <p:nvPr/>
            </p:nvSpPr>
            <p:spPr>
              <a:xfrm>
                <a:off x="8962719" y="4356960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</a:p>
            </p:txBody>
          </p:sp>
          <p:sp>
            <p:nvSpPr>
              <p:cNvPr id="25" name="Ellipszis 24">
                <a:extLst>
                  <a:ext uri="{FF2B5EF4-FFF2-40B4-BE49-F238E27FC236}">
                    <a16:creationId xmlns:a16="http://schemas.microsoft.com/office/drawing/2014/main" id="{084768DF-CB3E-466D-BA07-B11809464D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3741" y="4428092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2F6CC68F-3A71-48AD-91F3-6616C6EB2C09}"/>
                  </a:ext>
                </a:extLst>
              </p:cNvPr>
              <p:cNvSpPr txBox="1"/>
              <p:nvPr/>
            </p:nvSpPr>
            <p:spPr>
              <a:xfrm>
                <a:off x="9396619" y="447241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F66C3947-08B1-49B2-A39F-A36E517DB189}"/>
                    </a:ext>
                  </a:extLst>
                </p:cNvPr>
                <p:cNvSpPr txBox="1"/>
                <p:nvPr/>
              </p:nvSpPr>
              <p:spPr>
                <a:xfrm flipH="1">
                  <a:off x="7995504" y="3957404"/>
                  <a:ext cx="3851723" cy="531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thiosulfate </a:t>
                  </a:r>
                  <a:r>
                    <a:rPr lang="hu-HU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</m:sup>
                      </m:sSubSup>
                    </m:oMath>
                  </a14:m>
                  <a:endPara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F66C3947-08B1-49B2-A39F-A36E517DB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995504" y="3957404"/>
                  <a:ext cx="3851723" cy="531171"/>
                </a:xfrm>
                <a:prstGeom prst="rect">
                  <a:avLst/>
                </a:prstGeom>
                <a:blipFill>
                  <a:blip r:embed="rId5"/>
                  <a:stretch>
                    <a:fillRect l="-3165" t="-9091" b="-306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Nyíl: jobbra mutató 52">
            <a:extLst>
              <a:ext uri="{FF2B5EF4-FFF2-40B4-BE49-F238E27FC236}">
                <a16:creationId xmlns:a16="http://schemas.microsoft.com/office/drawing/2014/main" id="{A3328211-AE74-46EF-8F18-0A5DF4BDD216}"/>
              </a:ext>
            </a:extLst>
          </p:cNvPr>
          <p:cNvSpPr/>
          <p:nvPr/>
        </p:nvSpPr>
        <p:spPr>
          <a:xfrm>
            <a:off x="5246563" y="3102970"/>
            <a:ext cx="824459" cy="449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595EA5AC-E404-4103-9AC2-E6E6A140AA17}"/>
              </a:ext>
            </a:extLst>
          </p:cNvPr>
          <p:cNvGrpSpPr/>
          <p:nvPr/>
        </p:nvGrpSpPr>
        <p:grpSpPr>
          <a:xfrm rot="900000">
            <a:off x="6923109" y="5100271"/>
            <a:ext cx="1304569" cy="1123919"/>
            <a:chOff x="536677" y="3594716"/>
            <a:chExt cx="1304569" cy="1123919"/>
          </a:xfrm>
        </p:grpSpPr>
        <p:sp>
          <p:nvSpPr>
            <p:cNvPr id="57" name="Ellipszis 56">
              <a:extLst>
                <a:ext uri="{FF2B5EF4-FFF2-40B4-BE49-F238E27FC236}">
                  <a16:creationId xmlns:a16="http://schemas.microsoft.com/office/drawing/2014/main" id="{4C75D277-ABA9-4AE6-ABE4-A79A49E4E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7246" y="3882127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>
              <a:extLst>
                <a:ext uri="{FF2B5EF4-FFF2-40B4-BE49-F238E27FC236}">
                  <a16:creationId xmlns:a16="http://schemas.microsoft.com/office/drawing/2014/main" id="{A9C63512-739E-41D6-B1F9-25866A716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3615" y="3950778"/>
              <a:ext cx="432000" cy="43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>
              <a:extLst>
                <a:ext uri="{FF2B5EF4-FFF2-40B4-BE49-F238E27FC236}">
                  <a16:creationId xmlns:a16="http://schemas.microsoft.com/office/drawing/2014/main" id="{461868BB-330C-4939-B0DD-BF22E83A1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677" y="4214635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>
              <a:extLst>
                <a:ext uri="{FF2B5EF4-FFF2-40B4-BE49-F238E27FC236}">
                  <a16:creationId xmlns:a16="http://schemas.microsoft.com/office/drawing/2014/main" id="{1507C8E3-A0A7-44B6-8CBC-24B9FB46AC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564" y="3594716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2C1F973E-3AE1-4F9D-BE3E-DCF6BB010C5B}"/>
                </a:ext>
              </a:extLst>
            </p:cNvPr>
            <p:cNvSpPr txBox="1"/>
            <p:nvPr/>
          </p:nvSpPr>
          <p:spPr>
            <a:xfrm>
              <a:off x="580320" y="426703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id="{99DE4E0E-C942-4061-BB68-88F3309D91CF}"/>
                </a:ext>
              </a:extLst>
            </p:cNvPr>
            <p:cNvSpPr txBox="1"/>
            <p:nvPr/>
          </p:nvSpPr>
          <p:spPr>
            <a:xfrm>
              <a:off x="616181" y="363614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3" name="Szövegdoboz 62">
              <a:extLst>
                <a:ext uri="{FF2B5EF4-FFF2-40B4-BE49-F238E27FC236}">
                  <a16:creationId xmlns:a16="http://schemas.microsoft.com/office/drawing/2014/main" id="{B581B085-BE7B-4C64-8519-A59B5BA438F4}"/>
                </a:ext>
              </a:extLst>
            </p:cNvPr>
            <p:cNvSpPr txBox="1"/>
            <p:nvPr/>
          </p:nvSpPr>
          <p:spPr>
            <a:xfrm>
              <a:off x="1392369" y="378705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420403ED-A50B-4434-9A12-BA9F6D9F68CB}"/>
                </a:ext>
              </a:extLst>
            </p:cNvPr>
            <p:cNvSpPr txBox="1"/>
            <p:nvPr/>
          </p:nvSpPr>
          <p:spPr>
            <a:xfrm>
              <a:off x="918733" y="3967468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+6</a:t>
              </a:r>
            </a:p>
          </p:txBody>
        </p:sp>
        <p:sp>
          <p:nvSpPr>
            <p:cNvPr id="65" name="Ellipszis 64">
              <a:extLst>
                <a:ext uri="{FF2B5EF4-FFF2-40B4-BE49-F238E27FC236}">
                  <a16:creationId xmlns:a16="http://schemas.microsoft.com/office/drawing/2014/main" id="{0A6DA30B-CB22-4906-9D7B-7BB59BC1E9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5733" y="4038598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Szövegdoboz 65">
              <a:extLst>
                <a:ext uri="{FF2B5EF4-FFF2-40B4-BE49-F238E27FC236}">
                  <a16:creationId xmlns:a16="http://schemas.microsoft.com/office/drawing/2014/main" id="{D3ABF061-0841-4C32-883E-FDC9ACABC70B}"/>
                </a:ext>
              </a:extLst>
            </p:cNvPr>
            <p:cNvSpPr txBox="1"/>
            <p:nvPr/>
          </p:nvSpPr>
          <p:spPr>
            <a:xfrm>
              <a:off x="1352635" y="409487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</p:grpSp>
      <p:grpSp>
        <p:nvGrpSpPr>
          <p:cNvPr id="78" name="Csoportba foglalás 77">
            <a:extLst>
              <a:ext uri="{FF2B5EF4-FFF2-40B4-BE49-F238E27FC236}">
                <a16:creationId xmlns:a16="http://schemas.microsoft.com/office/drawing/2014/main" id="{600C3628-0D52-4DE4-81F2-B6AFE00EE9FC}"/>
              </a:ext>
            </a:extLst>
          </p:cNvPr>
          <p:cNvGrpSpPr/>
          <p:nvPr/>
        </p:nvGrpSpPr>
        <p:grpSpPr>
          <a:xfrm rot="900000">
            <a:off x="3970869" y="5505884"/>
            <a:ext cx="1283256" cy="1123919"/>
            <a:chOff x="3251355" y="5622564"/>
            <a:chExt cx="1283256" cy="1123919"/>
          </a:xfrm>
        </p:grpSpPr>
        <p:sp>
          <p:nvSpPr>
            <p:cNvPr id="68" name="Ellipszis 67">
              <a:extLst>
                <a:ext uri="{FF2B5EF4-FFF2-40B4-BE49-F238E27FC236}">
                  <a16:creationId xmlns:a16="http://schemas.microsoft.com/office/drawing/2014/main" id="{0A042C26-DE47-40A3-9096-630A515E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2868" y="5909975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Ellipszis 68">
              <a:extLst>
                <a:ext uri="{FF2B5EF4-FFF2-40B4-BE49-F238E27FC236}">
                  <a16:creationId xmlns:a16="http://schemas.microsoft.com/office/drawing/2014/main" id="{79E475C7-95DC-40DA-B9B7-529C6EDDF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3877" y="5978626"/>
              <a:ext cx="432000" cy="4320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Ellipszis 69">
              <a:extLst>
                <a:ext uri="{FF2B5EF4-FFF2-40B4-BE49-F238E27FC236}">
                  <a16:creationId xmlns:a16="http://schemas.microsoft.com/office/drawing/2014/main" id="{0BA3D1A9-83D5-4622-AB2C-9AB4FF29FA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0611" y="6242483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>
              <a:extLst>
                <a:ext uri="{FF2B5EF4-FFF2-40B4-BE49-F238E27FC236}">
                  <a16:creationId xmlns:a16="http://schemas.microsoft.com/office/drawing/2014/main" id="{4B1B4227-F767-4F50-AC14-106103A37B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4398" y="5622564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8E7D3A58-8B76-4E1D-98E6-00D63CA9FC8F}"/>
                </a:ext>
              </a:extLst>
            </p:cNvPr>
            <p:cNvSpPr txBox="1"/>
            <p:nvPr/>
          </p:nvSpPr>
          <p:spPr>
            <a:xfrm>
              <a:off x="4074254" y="629488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ED8A7148-0C42-4CC4-941E-56A4CED5C912}"/>
                </a:ext>
              </a:extLst>
            </p:cNvPr>
            <p:cNvSpPr txBox="1"/>
            <p:nvPr/>
          </p:nvSpPr>
          <p:spPr>
            <a:xfrm>
              <a:off x="4054015" y="566399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4" name="Szövegdoboz 73">
              <a:extLst>
                <a:ext uri="{FF2B5EF4-FFF2-40B4-BE49-F238E27FC236}">
                  <a16:creationId xmlns:a16="http://schemas.microsoft.com/office/drawing/2014/main" id="{60EF7034-0F80-49D7-BF4B-9B9D4BDD32C1}"/>
                </a:ext>
              </a:extLst>
            </p:cNvPr>
            <p:cNvSpPr txBox="1"/>
            <p:nvPr/>
          </p:nvSpPr>
          <p:spPr>
            <a:xfrm>
              <a:off x="3337991" y="581490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8C62B67E-EB94-45A2-B310-CB320F9F5862}"/>
                </a:ext>
              </a:extLst>
            </p:cNvPr>
            <p:cNvSpPr txBox="1"/>
            <p:nvPr/>
          </p:nvSpPr>
          <p:spPr>
            <a:xfrm>
              <a:off x="3722654" y="5995316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+6</a:t>
              </a:r>
            </a:p>
          </p:txBody>
        </p:sp>
        <p:sp>
          <p:nvSpPr>
            <p:cNvPr id="76" name="Ellipszis 75">
              <a:extLst>
                <a:ext uri="{FF2B5EF4-FFF2-40B4-BE49-F238E27FC236}">
                  <a16:creationId xmlns:a16="http://schemas.microsoft.com/office/drawing/2014/main" id="{80B28A0E-D169-4C77-9EDF-68E8F12F85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1355" y="6066446"/>
              <a:ext cx="504000" cy="50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77602501-EEEE-4F30-8159-E03D8267DC31}"/>
                </a:ext>
              </a:extLst>
            </p:cNvPr>
            <p:cNvSpPr txBox="1"/>
            <p:nvPr/>
          </p:nvSpPr>
          <p:spPr>
            <a:xfrm>
              <a:off x="3298257" y="612271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</p:grpSp>
      <p:grpSp>
        <p:nvGrpSpPr>
          <p:cNvPr id="85" name="Csoportba foglalás 84">
            <a:extLst>
              <a:ext uri="{FF2B5EF4-FFF2-40B4-BE49-F238E27FC236}">
                <a16:creationId xmlns:a16="http://schemas.microsoft.com/office/drawing/2014/main" id="{64CCAB2E-35F8-49F8-A648-5CD19AD856E5}"/>
              </a:ext>
            </a:extLst>
          </p:cNvPr>
          <p:cNvGrpSpPr/>
          <p:nvPr/>
        </p:nvGrpSpPr>
        <p:grpSpPr>
          <a:xfrm>
            <a:off x="5580071" y="5605890"/>
            <a:ext cx="1012000" cy="510350"/>
            <a:chOff x="5580071" y="5605890"/>
            <a:chExt cx="1012000" cy="510350"/>
          </a:xfrm>
        </p:grpSpPr>
        <p:grpSp>
          <p:nvGrpSpPr>
            <p:cNvPr id="81" name="Csoportba foglalás 80">
              <a:extLst>
                <a:ext uri="{FF2B5EF4-FFF2-40B4-BE49-F238E27FC236}">
                  <a16:creationId xmlns:a16="http://schemas.microsoft.com/office/drawing/2014/main" id="{10888C8C-E256-4BF1-8319-3BB7664146C9}"/>
                </a:ext>
              </a:extLst>
            </p:cNvPr>
            <p:cNvGrpSpPr/>
            <p:nvPr/>
          </p:nvGrpSpPr>
          <p:grpSpPr>
            <a:xfrm>
              <a:off x="5580071" y="5612240"/>
              <a:ext cx="504000" cy="504000"/>
              <a:chOff x="7932115" y="6157937"/>
              <a:chExt cx="504000" cy="504000"/>
            </a:xfrm>
          </p:grpSpPr>
          <p:sp>
            <p:nvSpPr>
              <p:cNvPr id="79" name="Ellipszis 78">
                <a:extLst>
                  <a:ext uri="{FF2B5EF4-FFF2-40B4-BE49-F238E27FC236}">
                    <a16:creationId xmlns:a16="http://schemas.microsoft.com/office/drawing/2014/main" id="{EF3ACD25-AEFC-4ABA-B2E2-3FD312318F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2115" y="615793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BD11436-1883-41B5-849D-3E90E0805558}"/>
                  </a:ext>
                </a:extLst>
              </p:cNvPr>
              <p:cNvSpPr txBox="1"/>
              <p:nvPr/>
            </p:nvSpPr>
            <p:spPr>
              <a:xfrm>
                <a:off x="7982108" y="6203987"/>
                <a:ext cx="377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</p:grpSp>
        <p:grpSp>
          <p:nvGrpSpPr>
            <p:cNvPr id="82" name="Csoportba foglalás 81">
              <a:extLst>
                <a:ext uri="{FF2B5EF4-FFF2-40B4-BE49-F238E27FC236}">
                  <a16:creationId xmlns:a16="http://schemas.microsoft.com/office/drawing/2014/main" id="{5CC88266-9707-47E1-9E14-FB0E391BA98E}"/>
                </a:ext>
              </a:extLst>
            </p:cNvPr>
            <p:cNvGrpSpPr/>
            <p:nvPr/>
          </p:nvGrpSpPr>
          <p:grpSpPr>
            <a:xfrm>
              <a:off x="6088071" y="5605890"/>
              <a:ext cx="504000" cy="504000"/>
              <a:chOff x="7932115" y="6157937"/>
              <a:chExt cx="504000" cy="504000"/>
            </a:xfrm>
          </p:grpSpPr>
          <p:sp>
            <p:nvSpPr>
              <p:cNvPr id="83" name="Ellipszis 82">
                <a:extLst>
                  <a:ext uri="{FF2B5EF4-FFF2-40B4-BE49-F238E27FC236}">
                    <a16:creationId xmlns:a16="http://schemas.microsoft.com/office/drawing/2014/main" id="{A0E154FD-5223-4328-889A-5B4973433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2115" y="6157937"/>
                <a:ext cx="504000" cy="504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49F570D9-C51B-4004-8326-DFC9EFDED891}"/>
                  </a:ext>
                </a:extLst>
              </p:cNvPr>
              <p:cNvSpPr txBox="1"/>
              <p:nvPr/>
            </p:nvSpPr>
            <p:spPr>
              <a:xfrm>
                <a:off x="7982108" y="6203987"/>
                <a:ext cx="377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</p:grpSp>
      </p:grpSp>
      <p:sp>
        <p:nvSpPr>
          <p:cNvPr id="67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06536 -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-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625 0.000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 -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3050"/>
            <a:ext cx="11410122" cy="5148036"/>
          </a:xfrm>
        </p:spPr>
        <p:txBody>
          <a:bodyPr anchor="ctr" anchorCtr="0">
            <a:normAutofit fontScale="92500"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oxidation number of an atom in its elementary state is 0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oxidation number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 metal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alkaline earth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oxidation number of fluorine in all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-1.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 of other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halogenides (chlorine,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bromine and iodine) is -1 only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other element is lower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number of oxygen is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 peroxides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superoxides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-1/2.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usual oxidation number of hydrogen is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except metal hydrides -1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the oxidation numbers should give the charge of the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125925"/>
            <a:ext cx="10515600" cy="1603931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41" y="1563758"/>
            <a:ext cx="11515930" cy="5108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organic chemistry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that is connected to other carbon atoms or hydrogens by σ-bonds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that is connected to a single heteroatom by a σ-bond (not C and H, but e.g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-O-, -Cl, etc.) or by a double bond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 and π-bond) to another carbon atom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is in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if it is connected to two heteroatoms by a σ-bond, or by a double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 and π-) bond to one heteroatom, or by a triple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σ- and two π-) bond to another to a carbon atom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that is connected to three heteroatoms with a σ-bond, or with one σ-bond and one double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 and π-) bond to two heteroatoms, or triple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σ- and two π-) bond to a heteroatom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 that is connected to four heteroatoms by σ-bonds, or by double (i.e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σ- and π-) bonds to two heteroatoms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9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6684</TotalTime>
  <Words>5001</Words>
  <Application>Microsoft Office PowerPoint</Application>
  <PresentationFormat>Widescreen</PresentationFormat>
  <Paragraphs>308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General Chemistry 4. Stochiometry</vt:lpstr>
      <vt:lpstr>The chemical equation</vt:lpstr>
      <vt:lpstr>The chemical equation</vt:lpstr>
      <vt:lpstr>Redox reactions</vt:lpstr>
      <vt:lpstr>Oxidation number</vt:lpstr>
      <vt:lpstr>Oxidation number</vt:lpstr>
      <vt:lpstr>Oxidation number</vt:lpstr>
      <vt:lpstr>Oxidation number - Rules</vt:lpstr>
      <vt:lpstr>Oxidation state – Organic chemistry</vt:lpstr>
      <vt:lpstr>Oxidation state – Oxidation number</vt:lpstr>
      <vt:lpstr>Redox reactions</vt:lpstr>
      <vt:lpstr>Arrangement by change in oxidation numbers</vt:lpstr>
      <vt:lpstr>Arrangement by change in oxidation numbers</vt:lpstr>
      <vt:lpstr>Arrangement by the half-reaction method</vt:lpstr>
      <vt:lpstr>Arrangement by the half-reaction method</vt:lpstr>
      <vt:lpstr>Arrangement by the half-reaction method</vt:lpstr>
      <vt:lpstr>Acid-base reactions</vt:lpstr>
      <vt:lpstr>Acid-base reactions</vt:lpstr>
      <vt:lpstr>Acid-base reactions</vt:lpstr>
      <vt:lpstr>Calculations with correct chemical equations</vt:lpstr>
      <vt:lpstr>Calculations with correct chemical equations</vt:lpstr>
      <vt:lpstr>Calculations with correct chemical equations</vt:lpstr>
      <vt:lpstr>Calculations with correct chemical equations</vt:lpstr>
      <vt:lpstr>Calculations with correct chemical equations</vt:lpstr>
      <vt:lpstr>Calculations with correct chemical equations</vt:lpstr>
      <vt:lpstr>Calculation of titration results</vt:lpstr>
      <vt:lpstr>Calculation of titration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699</cp:revision>
  <dcterms:created xsi:type="dcterms:W3CDTF">2018-07-21T17:18:01Z</dcterms:created>
  <dcterms:modified xsi:type="dcterms:W3CDTF">2024-09-30T10:54:11Z</dcterms:modified>
</cp:coreProperties>
</file>