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24" r:id="rId2"/>
    <p:sldId id="332" r:id="rId3"/>
    <p:sldId id="333" r:id="rId4"/>
    <p:sldId id="334" r:id="rId5"/>
    <p:sldId id="335" r:id="rId6"/>
    <p:sldId id="339" r:id="rId7"/>
    <p:sldId id="355" r:id="rId8"/>
    <p:sldId id="364" r:id="rId9"/>
    <p:sldId id="356" r:id="rId10"/>
    <p:sldId id="357" r:id="rId11"/>
    <p:sldId id="336" r:id="rId12"/>
    <p:sldId id="365" r:id="rId13"/>
    <p:sldId id="321" r:id="rId14"/>
    <p:sldId id="337" r:id="rId15"/>
    <p:sldId id="358" r:id="rId16"/>
    <p:sldId id="366" r:id="rId17"/>
    <p:sldId id="359" r:id="rId18"/>
    <p:sldId id="360" r:id="rId19"/>
    <p:sldId id="368" r:id="rId20"/>
    <p:sldId id="375" r:id="rId21"/>
    <p:sldId id="376" r:id="rId22"/>
    <p:sldId id="369" r:id="rId23"/>
    <p:sldId id="370" r:id="rId24"/>
    <p:sldId id="371" r:id="rId25"/>
    <p:sldId id="372" r:id="rId26"/>
    <p:sldId id="373" r:id="rId27"/>
    <p:sldId id="377" r:id="rId28"/>
    <p:sldId id="374" r:id="rId29"/>
    <p:sldId id="362" r:id="rId30"/>
    <p:sldId id="378" r:id="rId31"/>
    <p:sldId id="385" r:id="rId32"/>
    <p:sldId id="379" r:id="rId33"/>
    <p:sldId id="380" r:id="rId34"/>
    <p:sldId id="381" r:id="rId35"/>
    <p:sldId id="382" r:id="rId36"/>
    <p:sldId id="383" r:id="rId37"/>
    <p:sldId id="384" r:id="rId38"/>
    <p:sldId id="386" r:id="rId39"/>
    <p:sldId id="387" r:id="rId40"/>
    <p:sldId id="367" r:id="rId41"/>
    <p:sldId id="392" r:id="rId42"/>
    <p:sldId id="393" r:id="rId43"/>
    <p:sldId id="394" r:id="rId44"/>
    <p:sldId id="395" r:id="rId45"/>
    <p:sldId id="340" r:id="rId46"/>
    <p:sldId id="388" r:id="rId47"/>
    <p:sldId id="341" r:id="rId48"/>
    <p:sldId id="342" r:id="rId49"/>
    <p:sldId id="390" r:id="rId50"/>
    <p:sldId id="343" r:id="rId51"/>
    <p:sldId id="344" r:id="rId52"/>
    <p:sldId id="396" r:id="rId53"/>
    <p:sldId id="397" r:id="rId54"/>
    <p:sldId id="345" r:id="rId55"/>
    <p:sldId id="391" r:id="rId56"/>
    <p:sldId id="346" r:id="rId57"/>
    <p:sldId id="276" r:id="rId58"/>
    <p:sldId id="363" r:id="rId5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60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8BAC"/>
    <a:srgbClr val="DDBBFA"/>
    <a:srgbClr val="E1B7DC"/>
    <a:srgbClr val="9EEEF6"/>
    <a:srgbClr val="D8BCCE"/>
    <a:srgbClr val="E2B2D1"/>
    <a:srgbClr val="F8AB9C"/>
    <a:srgbClr val="2E0CFC"/>
    <a:srgbClr val="FF6600"/>
    <a:srgbClr val="B30D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86" autoAdjust="0"/>
  </p:normalViewPr>
  <p:slideViewPr>
    <p:cSldViewPr snapToGrid="0" showGuides="1">
      <p:cViewPr varScale="1">
        <p:scale>
          <a:sx n="104" d="100"/>
          <a:sy n="104" d="100"/>
        </p:scale>
        <p:origin x="792" y="96"/>
      </p:cViewPr>
      <p:guideLst>
        <p:guide orient="horz" pos="3861"/>
        <p:guide pos="60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E511C-5F32-4510-9552-F6558A4110E0}" type="datetimeFigureOut">
              <a:rPr lang="hu-HU" smtClean="0"/>
              <a:t>2025. 08. 25.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53BF4-DF2B-40C3-9B68-A2456896F069}" type="slidenum">
              <a:rPr lang="hu-HU" smtClean="0"/>
              <a:t>‹#›</a:t>
            </a:fld>
            <a:endParaRPr lang="hu-HU"/>
          </a:p>
        </p:txBody>
      </p:sp>
    </p:spTree>
    <p:extLst>
      <p:ext uri="{BB962C8B-B14F-4D97-AF65-F5344CB8AC3E}">
        <p14:creationId xmlns:p14="http://schemas.microsoft.com/office/powerpoint/2010/main" val="235419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a:t>
            </a:fld>
            <a:endParaRPr lang="hu-HU"/>
          </a:p>
        </p:txBody>
      </p:sp>
    </p:spTree>
    <p:extLst>
      <p:ext uri="{BB962C8B-B14F-4D97-AF65-F5344CB8AC3E}">
        <p14:creationId xmlns:p14="http://schemas.microsoft.com/office/powerpoint/2010/main" val="2376284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11</a:t>
            </a:fld>
            <a:endParaRPr lang="hu-HU"/>
          </a:p>
        </p:txBody>
      </p:sp>
    </p:spTree>
    <p:extLst>
      <p:ext uri="{BB962C8B-B14F-4D97-AF65-F5344CB8AC3E}">
        <p14:creationId xmlns:p14="http://schemas.microsoft.com/office/powerpoint/2010/main" val="3011445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12</a:t>
            </a:fld>
            <a:endParaRPr lang="hu-HU"/>
          </a:p>
        </p:txBody>
      </p:sp>
    </p:spTree>
    <p:extLst>
      <p:ext uri="{BB962C8B-B14F-4D97-AF65-F5344CB8AC3E}">
        <p14:creationId xmlns:p14="http://schemas.microsoft.com/office/powerpoint/2010/main" val="3763567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13</a:t>
            </a:fld>
            <a:endParaRPr lang="hu-HU"/>
          </a:p>
        </p:txBody>
      </p:sp>
    </p:spTree>
    <p:extLst>
      <p:ext uri="{BB962C8B-B14F-4D97-AF65-F5344CB8AC3E}">
        <p14:creationId xmlns:p14="http://schemas.microsoft.com/office/powerpoint/2010/main" val="299963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14</a:t>
            </a:fld>
            <a:endParaRPr lang="hu-HU"/>
          </a:p>
        </p:txBody>
      </p:sp>
    </p:spTree>
    <p:extLst>
      <p:ext uri="{BB962C8B-B14F-4D97-AF65-F5344CB8AC3E}">
        <p14:creationId xmlns:p14="http://schemas.microsoft.com/office/powerpoint/2010/main" val="1007903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15</a:t>
            </a:fld>
            <a:endParaRPr lang="hu-HU"/>
          </a:p>
        </p:txBody>
      </p:sp>
    </p:spTree>
    <p:extLst>
      <p:ext uri="{BB962C8B-B14F-4D97-AF65-F5344CB8AC3E}">
        <p14:creationId xmlns:p14="http://schemas.microsoft.com/office/powerpoint/2010/main" val="3159310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16</a:t>
            </a:fld>
            <a:endParaRPr lang="hu-HU"/>
          </a:p>
        </p:txBody>
      </p:sp>
    </p:spTree>
    <p:extLst>
      <p:ext uri="{BB962C8B-B14F-4D97-AF65-F5344CB8AC3E}">
        <p14:creationId xmlns:p14="http://schemas.microsoft.com/office/powerpoint/2010/main" val="2296329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17</a:t>
            </a:fld>
            <a:endParaRPr lang="hu-HU"/>
          </a:p>
        </p:txBody>
      </p:sp>
    </p:spTree>
    <p:extLst>
      <p:ext uri="{BB962C8B-B14F-4D97-AF65-F5344CB8AC3E}">
        <p14:creationId xmlns:p14="http://schemas.microsoft.com/office/powerpoint/2010/main" val="69868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18</a:t>
            </a:fld>
            <a:endParaRPr lang="hu-HU"/>
          </a:p>
        </p:txBody>
      </p:sp>
    </p:spTree>
    <p:extLst>
      <p:ext uri="{BB962C8B-B14F-4D97-AF65-F5344CB8AC3E}">
        <p14:creationId xmlns:p14="http://schemas.microsoft.com/office/powerpoint/2010/main" val="3079169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19</a:t>
            </a:fld>
            <a:endParaRPr lang="hu-HU"/>
          </a:p>
        </p:txBody>
      </p:sp>
    </p:spTree>
    <p:extLst>
      <p:ext uri="{BB962C8B-B14F-4D97-AF65-F5344CB8AC3E}">
        <p14:creationId xmlns:p14="http://schemas.microsoft.com/office/powerpoint/2010/main" val="2294086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20</a:t>
            </a:fld>
            <a:endParaRPr lang="hu-HU"/>
          </a:p>
        </p:txBody>
      </p:sp>
    </p:spTree>
    <p:extLst>
      <p:ext uri="{BB962C8B-B14F-4D97-AF65-F5344CB8AC3E}">
        <p14:creationId xmlns:p14="http://schemas.microsoft.com/office/powerpoint/2010/main" val="418185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a:t>
            </a:fld>
            <a:endParaRPr lang="hu-HU"/>
          </a:p>
        </p:txBody>
      </p:sp>
    </p:spTree>
    <p:extLst>
      <p:ext uri="{BB962C8B-B14F-4D97-AF65-F5344CB8AC3E}">
        <p14:creationId xmlns:p14="http://schemas.microsoft.com/office/powerpoint/2010/main" val="1065192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21</a:t>
            </a:fld>
            <a:endParaRPr lang="hu-HU"/>
          </a:p>
        </p:txBody>
      </p:sp>
    </p:spTree>
    <p:extLst>
      <p:ext uri="{BB962C8B-B14F-4D97-AF65-F5344CB8AC3E}">
        <p14:creationId xmlns:p14="http://schemas.microsoft.com/office/powerpoint/2010/main" val="3131075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22</a:t>
            </a:fld>
            <a:endParaRPr lang="hu-HU"/>
          </a:p>
        </p:txBody>
      </p:sp>
    </p:spTree>
    <p:extLst>
      <p:ext uri="{BB962C8B-B14F-4D97-AF65-F5344CB8AC3E}">
        <p14:creationId xmlns:p14="http://schemas.microsoft.com/office/powerpoint/2010/main" val="2163057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23</a:t>
            </a:fld>
            <a:endParaRPr lang="hu-HU"/>
          </a:p>
        </p:txBody>
      </p:sp>
    </p:spTree>
    <p:extLst>
      <p:ext uri="{BB962C8B-B14F-4D97-AF65-F5344CB8AC3E}">
        <p14:creationId xmlns:p14="http://schemas.microsoft.com/office/powerpoint/2010/main" val="3423288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24</a:t>
            </a:fld>
            <a:endParaRPr lang="hu-HU"/>
          </a:p>
        </p:txBody>
      </p:sp>
    </p:spTree>
    <p:extLst>
      <p:ext uri="{BB962C8B-B14F-4D97-AF65-F5344CB8AC3E}">
        <p14:creationId xmlns:p14="http://schemas.microsoft.com/office/powerpoint/2010/main" val="3273613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25</a:t>
            </a:fld>
            <a:endParaRPr lang="hu-HU"/>
          </a:p>
        </p:txBody>
      </p:sp>
    </p:spTree>
    <p:extLst>
      <p:ext uri="{BB962C8B-B14F-4D97-AF65-F5344CB8AC3E}">
        <p14:creationId xmlns:p14="http://schemas.microsoft.com/office/powerpoint/2010/main" val="3616612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26</a:t>
            </a:fld>
            <a:endParaRPr lang="hu-HU"/>
          </a:p>
        </p:txBody>
      </p:sp>
    </p:spTree>
    <p:extLst>
      <p:ext uri="{BB962C8B-B14F-4D97-AF65-F5344CB8AC3E}">
        <p14:creationId xmlns:p14="http://schemas.microsoft.com/office/powerpoint/2010/main" val="148444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27</a:t>
            </a:fld>
            <a:endParaRPr lang="hu-HU"/>
          </a:p>
        </p:txBody>
      </p:sp>
    </p:spTree>
    <p:extLst>
      <p:ext uri="{BB962C8B-B14F-4D97-AF65-F5344CB8AC3E}">
        <p14:creationId xmlns:p14="http://schemas.microsoft.com/office/powerpoint/2010/main" val="675302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28</a:t>
            </a:fld>
            <a:endParaRPr lang="hu-HU"/>
          </a:p>
        </p:txBody>
      </p:sp>
    </p:spTree>
    <p:extLst>
      <p:ext uri="{BB962C8B-B14F-4D97-AF65-F5344CB8AC3E}">
        <p14:creationId xmlns:p14="http://schemas.microsoft.com/office/powerpoint/2010/main" val="1340151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29</a:t>
            </a:fld>
            <a:endParaRPr lang="hu-HU"/>
          </a:p>
        </p:txBody>
      </p:sp>
    </p:spTree>
    <p:extLst>
      <p:ext uri="{BB962C8B-B14F-4D97-AF65-F5344CB8AC3E}">
        <p14:creationId xmlns:p14="http://schemas.microsoft.com/office/powerpoint/2010/main" val="2591545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30</a:t>
            </a:fld>
            <a:endParaRPr lang="hu-HU"/>
          </a:p>
        </p:txBody>
      </p:sp>
    </p:spTree>
    <p:extLst>
      <p:ext uri="{BB962C8B-B14F-4D97-AF65-F5344CB8AC3E}">
        <p14:creationId xmlns:p14="http://schemas.microsoft.com/office/powerpoint/2010/main" val="293785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a:t>
            </a:fld>
            <a:endParaRPr lang="hu-HU"/>
          </a:p>
        </p:txBody>
      </p:sp>
    </p:spTree>
    <p:extLst>
      <p:ext uri="{BB962C8B-B14F-4D97-AF65-F5344CB8AC3E}">
        <p14:creationId xmlns:p14="http://schemas.microsoft.com/office/powerpoint/2010/main" val="1923360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31</a:t>
            </a:fld>
            <a:endParaRPr lang="hu-HU"/>
          </a:p>
        </p:txBody>
      </p:sp>
    </p:spTree>
    <p:extLst>
      <p:ext uri="{BB962C8B-B14F-4D97-AF65-F5344CB8AC3E}">
        <p14:creationId xmlns:p14="http://schemas.microsoft.com/office/powerpoint/2010/main" val="4087504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32</a:t>
            </a:fld>
            <a:endParaRPr lang="hu-HU"/>
          </a:p>
        </p:txBody>
      </p:sp>
    </p:spTree>
    <p:extLst>
      <p:ext uri="{BB962C8B-B14F-4D97-AF65-F5344CB8AC3E}">
        <p14:creationId xmlns:p14="http://schemas.microsoft.com/office/powerpoint/2010/main" val="3663398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33</a:t>
            </a:fld>
            <a:endParaRPr lang="hu-HU"/>
          </a:p>
        </p:txBody>
      </p:sp>
    </p:spTree>
    <p:extLst>
      <p:ext uri="{BB962C8B-B14F-4D97-AF65-F5344CB8AC3E}">
        <p14:creationId xmlns:p14="http://schemas.microsoft.com/office/powerpoint/2010/main" val="2557610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34</a:t>
            </a:fld>
            <a:endParaRPr lang="hu-HU"/>
          </a:p>
        </p:txBody>
      </p:sp>
    </p:spTree>
    <p:extLst>
      <p:ext uri="{BB962C8B-B14F-4D97-AF65-F5344CB8AC3E}">
        <p14:creationId xmlns:p14="http://schemas.microsoft.com/office/powerpoint/2010/main" val="2222544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35</a:t>
            </a:fld>
            <a:endParaRPr lang="hu-HU"/>
          </a:p>
        </p:txBody>
      </p:sp>
    </p:spTree>
    <p:extLst>
      <p:ext uri="{BB962C8B-B14F-4D97-AF65-F5344CB8AC3E}">
        <p14:creationId xmlns:p14="http://schemas.microsoft.com/office/powerpoint/2010/main" val="2424902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36</a:t>
            </a:fld>
            <a:endParaRPr lang="hu-HU"/>
          </a:p>
        </p:txBody>
      </p:sp>
    </p:spTree>
    <p:extLst>
      <p:ext uri="{BB962C8B-B14F-4D97-AF65-F5344CB8AC3E}">
        <p14:creationId xmlns:p14="http://schemas.microsoft.com/office/powerpoint/2010/main" val="512029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37</a:t>
            </a:fld>
            <a:endParaRPr lang="hu-HU"/>
          </a:p>
        </p:txBody>
      </p:sp>
    </p:spTree>
    <p:extLst>
      <p:ext uri="{BB962C8B-B14F-4D97-AF65-F5344CB8AC3E}">
        <p14:creationId xmlns:p14="http://schemas.microsoft.com/office/powerpoint/2010/main" val="2976424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38</a:t>
            </a:fld>
            <a:endParaRPr lang="hu-HU"/>
          </a:p>
        </p:txBody>
      </p:sp>
    </p:spTree>
    <p:extLst>
      <p:ext uri="{BB962C8B-B14F-4D97-AF65-F5344CB8AC3E}">
        <p14:creationId xmlns:p14="http://schemas.microsoft.com/office/powerpoint/2010/main" val="3397115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39</a:t>
            </a:fld>
            <a:endParaRPr lang="hu-HU"/>
          </a:p>
        </p:txBody>
      </p:sp>
    </p:spTree>
    <p:extLst>
      <p:ext uri="{BB962C8B-B14F-4D97-AF65-F5344CB8AC3E}">
        <p14:creationId xmlns:p14="http://schemas.microsoft.com/office/powerpoint/2010/main" val="3112303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41</a:t>
            </a:fld>
            <a:endParaRPr lang="hu-HU"/>
          </a:p>
        </p:txBody>
      </p:sp>
    </p:spTree>
    <p:extLst>
      <p:ext uri="{BB962C8B-B14F-4D97-AF65-F5344CB8AC3E}">
        <p14:creationId xmlns:p14="http://schemas.microsoft.com/office/powerpoint/2010/main" val="348735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a:t>
            </a:fld>
            <a:endParaRPr lang="hu-HU"/>
          </a:p>
        </p:txBody>
      </p:sp>
    </p:spTree>
    <p:extLst>
      <p:ext uri="{BB962C8B-B14F-4D97-AF65-F5344CB8AC3E}">
        <p14:creationId xmlns:p14="http://schemas.microsoft.com/office/powerpoint/2010/main" val="4088493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42</a:t>
            </a:fld>
            <a:endParaRPr lang="hu-HU"/>
          </a:p>
        </p:txBody>
      </p:sp>
    </p:spTree>
    <p:extLst>
      <p:ext uri="{BB962C8B-B14F-4D97-AF65-F5344CB8AC3E}">
        <p14:creationId xmlns:p14="http://schemas.microsoft.com/office/powerpoint/2010/main" val="1751887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43</a:t>
            </a:fld>
            <a:endParaRPr lang="hu-HU"/>
          </a:p>
        </p:txBody>
      </p:sp>
    </p:spTree>
    <p:extLst>
      <p:ext uri="{BB962C8B-B14F-4D97-AF65-F5344CB8AC3E}">
        <p14:creationId xmlns:p14="http://schemas.microsoft.com/office/powerpoint/2010/main" val="1763032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44</a:t>
            </a:fld>
            <a:endParaRPr lang="hu-HU"/>
          </a:p>
        </p:txBody>
      </p:sp>
    </p:spTree>
    <p:extLst>
      <p:ext uri="{BB962C8B-B14F-4D97-AF65-F5344CB8AC3E}">
        <p14:creationId xmlns:p14="http://schemas.microsoft.com/office/powerpoint/2010/main" val="1617128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45</a:t>
            </a:fld>
            <a:endParaRPr lang="hu-HU"/>
          </a:p>
        </p:txBody>
      </p:sp>
    </p:spTree>
    <p:extLst>
      <p:ext uri="{BB962C8B-B14F-4D97-AF65-F5344CB8AC3E}">
        <p14:creationId xmlns:p14="http://schemas.microsoft.com/office/powerpoint/2010/main" val="315802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46</a:t>
            </a:fld>
            <a:endParaRPr lang="hu-HU"/>
          </a:p>
        </p:txBody>
      </p:sp>
    </p:spTree>
    <p:extLst>
      <p:ext uri="{BB962C8B-B14F-4D97-AF65-F5344CB8AC3E}">
        <p14:creationId xmlns:p14="http://schemas.microsoft.com/office/powerpoint/2010/main" val="2720932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47</a:t>
            </a:fld>
            <a:endParaRPr lang="hu-HU"/>
          </a:p>
        </p:txBody>
      </p:sp>
    </p:spTree>
    <p:extLst>
      <p:ext uri="{BB962C8B-B14F-4D97-AF65-F5344CB8AC3E}">
        <p14:creationId xmlns:p14="http://schemas.microsoft.com/office/powerpoint/2010/main" val="23864394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48</a:t>
            </a:fld>
            <a:endParaRPr lang="hu-HU"/>
          </a:p>
        </p:txBody>
      </p:sp>
    </p:spTree>
    <p:extLst>
      <p:ext uri="{BB962C8B-B14F-4D97-AF65-F5344CB8AC3E}">
        <p14:creationId xmlns:p14="http://schemas.microsoft.com/office/powerpoint/2010/main" val="34474871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49</a:t>
            </a:fld>
            <a:endParaRPr lang="hu-HU"/>
          </a:p>
        </p:txBody>
      </p:sp>
    </p:spTree>
    <p:extLst>
      <p:ext uri="{BB962C8B-B14F-4D97-AF65-F5344CB8AC3E}">
        <p14:creationId xmlns:p14="http://schemas.microsoft.com/office/powerpoint/2010/main" val="2856193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50</a:t>
            </a:fld>
            <a:endParaRPr lang="hu-HU"/>
          </a:p>
        </p:txBody>
      </p:sp>
    </p:spTree>
    <p:extLst>
      <p:ext uri="{BB962C8B-B14F-4D97-AF65-F5344CB8AC3E}">
        <p14:creationId xmlns:p14="http://schemas.microsoft.com/office/powerpoint/2010/main" val="2305346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51</a:t>
            </a:fld>
            <a:endParaRPr lang="hu-HU"/>
          </a:p>
        </p:txBody>
      </p:sp>
    </p:spTree>
    <p:extLst>
      <p:ext uri="{BB962C8B-B14F-4D97-AF65-F5344CB8AC3E}">
        <p14:creationId xmlns:p14="http://schemas.microsoft.com/office/powerpoint/2010/main" val="351341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6</a:t>
            </a:fld>
            <a:endParaRPr lang="hu-HU"/>
          </a:p>
        </p:txBody>
      </p:sp>
    </p:spTree>
    <p:extLst>
      <p:ext uri="{BB962C8B-B14F-4D97-AF65-F5344CB8AC3E}">
        <p14:creationId xmlns:p14="http://schemas.microsoft.com/office/powerpoint/2010/main" val="17337484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52</a:t>
            </a:fld>
            <a:endParaRPr lang="hu-HU"/>
          </a:p>
        </p:txBody>
      </p:sp>
    </p:spTree>
    <p:extLst>
      <p:ext uri="{BB962C8B-B14F-4D97-AF65-F5344CB8AC3E}">
        <p14:creationId xmlns:p14="http://schemas.microsoft.com/office/powerpoint/2010/main" val="25918461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53</a:t>
            </a:fld>
            <a:endParaRPr lang="hu-HU"/>
          </a:p>
        </p:txBody>
      </p:sp>
    </p:spTree>
    <p:extLst>
      <p:ext uri="{BB962C8B-B14F-4D97-AF65-F5344CB8AC3E}">
        <p14:creationId xmlns:p14="http://schemas.microsoft.com/office/powerpoint/2010/main" val="17699148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54</a:t>
            </a:fld>
            <a:endParaRPr lang="hu-HU"/>
          </a:p>
        </p:txBody>
      </p:sp>
    </p:spTree>
    <p:extLst>
      <p:ext uri="{BB962C8B-B14F-4D97-AF65-F5344CB8AC3E}">
        <p14:creationId xmlns:p14="http://schemas.microsoft.com/office/powerpoint/2010/main" val="20931519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55</a:t>
            </a:fld>
            <a:endParaRPr lang="hu-HU"/>
          </a:p>
        </p:txBody>
      </p:sp>
    </p:spTree>
    <p:extLst>
      <p:ext uri="{BB962C8B-B14F-4D97-AF65-F5344CB8AC3E}">
        <p14:creationId xmlns:p14="http://schemas.microsoft.com/office/powerpoint/2010/main" val="10236015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56</a:t>
            </a:fld>
            <a:endParaRPr lang="hu-HU"/>
          </a:p>
        </p:txBody>
      </p:sp>
    </p:spTree>
    <p:extLst>
      <p:ext uri="{BB962C8B-B14F-4D97-AF65-F5344CB8AC3E}">
        <p14:creationId xmlns:p14="http://schemas.microsoft.com/office/powerpoint/2010/main" val="34229790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57</a:t>
            </a:fld>
            <a:endParaRPr lang="hu-HU"/>
          </a:p>
        </p:txBody>
      </p:sp>
    </p:spTree>
    <p:extLst>
      <p:ext uri="{BB962C8B-B14F-4D97-AF65-F5344CB8AC3E}">
        <p14:creationId xmlns:p14="http://schemas.microsoft.com/office/powerpoint/2010/main" val="12759084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58</a:t>
            </a:fld>
            <a:endParaRPr lang="hu-HU"/>
          </a:p>
        </p:txBody>
      </p:sp>
    </p:spTree>
    <p:extLst>
      <p:ext uri="{BB962C8B-B14F-4D97-AF65-F5344CB8AC3E}">
        <p14:creationId xmlns:p14="http://schemas.microsoft.com/office/powerpoint/2010/main" val="181501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7</a:t>
            </a:fld>
            <a:endParaRPr lang="hu-HU"/>
          </a:p>
        </p:txBody>
      </p:sp>
    </p:spTree>
    <p:extLst>
      <p:ext uri="{BB962C8B-B14F-4D97-AF65-F5344CB8AC3E}">
        <p14:creationId xmlns:p14="http://schemas.microsoft.com/office/powerpoint/2010/main" val="380047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8</a:t>
            </a:fld>
            <a:endParaRPr lang="hu-HU"/>
          </a:p>
        </p:txBody>
      </p:sp>
    </p:spTree>
    <p:extLst>
      <p:ext uri="{BB962C8B-B14F-4D97-AF65-F5344CB8AC3E}">
        <p14:creationId xmlns:p14="http://schemas.microsoft.com/office/powerpoint/2010/main" val="179163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9</a:t>
            </a:fld>
            <a:endParaRPr lang="hu-HU"/>
          </a:p>
        </p:txBody>
      </p:sp>
    </p:spTree>
    <p:extLst>
      <p:ext uri="{BB962C8B-B14F-4D97-AF65-F5344CB8AC3E}">
        <p14:creationId xmlns:p14="http://schemas.microsoft.com/office/powerpoint/2010/main" val="203412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10</a:t>
            </a:fld>
            <a:endParaRPr lang="hu-HU"/>
          </a:p>
        </p:txBody>
      </p:sp>
    </p:spTree>
    <p:extLst>
      <p:ext uri="{BB962C8B-B14F-4D97-AF65-F5344CB8AC3E}">
        <p14:creationId xmlns:p14="http://schemas.microsoft.com/office/powerpoint/2010/main" val="487919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60BAFA9-554B-43B6-BEB6-75781DA33B0D}"/>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C4261480-A737-4A63-87C9-550E84F69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0B3B546C-A0D3-4F4F-9267-2E67412D05AF}"/>
              </a:ext>
            </a:extLst>
          </p:cNvPr>
          <p:cNvSpPr>
            <a:spLocks noGrp="1"/>
          </p:cNvSpPr>
          <p:nvPr>
            <p:ph type="dt" sz="half" idx="10"/>
          </p:nvPr>
        </p:nvSpPr>
        <p:spPr/>
        <p:txBody>
          <a:bodyPr/>
          <a:lstStyle/>
          <a:p>
            <a:fld id="{DB69C396-9EFF-4811-85B3-5926A9602E3B}" type="datetimeFigureOut">
              <a:rPr lang="hu-HU" smtClean="0"/>
              <a:t>2025. 08. 25.</a:t>
            </a:fld>
            <a:endParaRPr lang="hu-HU"/>
          </a:p>
        </p:txBody>
      </p:sp>
      <p:sp>
        <p:nvSpPr>
          <p:cNvPr id="5" name="Élőláb helye 4">
            <a:extLst>
              <a:ext uri="{FF2B5EF4-FFF2-40B4-BE49-F238E27FC236}">
                <a16:creationId xmlns:a16="http://schemas.microsoft.com/office/drawing/2014/main" id="{91FD01D0-1453-4D3C-B0CC-0317AE43070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0C137CD-8091-40F3-BFC0-A8E9555C2063}"/>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41455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0AE0C8-6C09-42ED-A08B-CAA29FA642EC}"/>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71F1E991-9999-4613-925A-08084B76784D}"/>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8BC7D12-80F9-49D4-9398-E9481CAFAFB9}"/>
              </a:ext>
            </a:extLst>
          </p:cNvPr>
          <p:cNvSpPr>
            <a:spLocks noGrp="1"/>
          </p:cNvSpPr>
          <p:nvPr>
            <p:ph type="dt" sz="half" idx="10"/>
          </p:nvPr>
        </p:nvSpPr>
        <p:spPr/>
        <p:txBody>
          <a:bodyPr/>
          <a:lstStyle/>
          <a:p>
            <a:fld id="{DB69C396-9EFF-4811-85B3-5926A9602E3B}" type="datetimeFigureOut">
              <a:rPr lang="hu-HU" smtClean="0"/>
              <a:t>2025. 08. 25.</a:t>
            </a:fld>
            <a:endParaRPr lang="hu-HU"/>
          </a:p>
        </p:txBody>
      </p:sp>
      <p:sp>
        <p:nvSpPr>
          <p:cNvPr id="5" name="Élőláb helye 4">
            <a:extLst>
              <a:ext uri="{FF2B5EF4-FFF2-40B4-BE49-F238E27FC236}">
                <a16:creationId xmlns:a16="http://schemas.microsoft.com/office/drawing/2014/main" id="{0D8C519E-665A-47B6-922A-3938066558C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92C238C-A0EE-4252-BDA2-313443E4E12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44136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B8540914-ABAC-42E6-9209-34DBAFA0807D}"/>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1F1C6AC4-8FBC-4821-B086-D63ADD78078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65BD712-18E0-4C2D-B613-C3F9BBC8DDEC}"/>
              </a:ext>
            </a:extLst>
          </p:cNvPr>
          <p:cNvSpPr>
            <a:spLocks noGrp="1"/>
          </p:cNvSpPr>
          <p:nvPr>
            <p:ph type="dt" sz="half" idx="10"/>
          </p:nvPr>
        </p:nvSpPr>
        <p:spPr/>
        <p:txBody>
          <a:bodyPr/>
          <a:lstStyle/>
          <a:p>
            <a:fld id="{DB69C396-9EFF-4811-85B3-5926A9602E3B}" type="datetimeFigureOut">
              <a:rPr lang="hu-HU" smtClean="0"/>
              <a:t>2025. 08. 25.</a:t>
            </a:fld>
            <a:endParaRPr lang="hu-HU"/>
          </a:p>
        </p:txBody>
      </p:sp>
      <p:sp>
        <p:nvSpPr>
          <p:cNvPr id="5" name="Élőláb helye 4">
            <a:extLst>
              <a:ext uri="{FF2B5EF4-FFF2-40B4-BE49-F238E27FC236}">
                <a16:creationId xmlns:a16="http://schemas.microsoft.com/office/drawing/2014/main" id="{8A1A3A8E-5927-4BFF-AC17-6902A4DEA86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EA634D1-2616-4EF7-9A58-D9BEF2F67AB2}"/>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8595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682EB87-273B-45A9-8E30-4475690B58C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F86C1DE-93B5-44C8-B9FD-3F3671FA91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788EEE0-C39F-4060-823A-27B7E2D95FC4}"/>
              </a:ext>
            </a:extLst>
          </p:cNvPr>
          <p:cNvSpPr>
            <a:spLocks noGrp="1"/>
          </p:cNvSpPr>
          <p:nvPr>
            <p:ph type="dt" sz="half" idx="10"/>
          </p:nvPr>
        </p:nvSpPr>
        <p:spPr/>
        <p:txBody>
          <a:bodyPr/>
          <a:lstStyle/>
          <a:p>
            <a:fld id="{DB69C396-9EFF-4811-85B3-5926A9602E3B}" type="datetimeFigureOut">
              <a:rPr lang="hu-HU" smtClean="0"/>
              <a:t>2025. 08. 25.</a:t>
            </a:fld>
            <a:endParaRPr lang="hu-HU"/>
          </a:p>
        </p:txBody>
      </p:sp>
      <p:sp>
        <p:nvSpPr>
          <p:cNvPr id="5" name="Élőláb helye 4">
            <a:extLst>
              <a:ext uri="{FF2B5EF4-FFF2-40B4-BE49-F238E27FC236}">
                <a16:creationId xmlns:a16="http://schemas.microsoft.com/office/drawing/2014/main" id="{E8FE2C0E-EB24-418C-8704-43D76BD25D1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F2AD948-246F-418E-8C66-66C3DB9FD945}"/>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92722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84EB00-7C7E-4794-BA56-3F20F356628F}"/>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37254D0B-6CDD-4C35-8C97-06C1A9DDB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B29A6483-CD00-4B3C-92DD-4244DE4D7BF2}"/>
              </a:ext>
            </a:extLst>
          </p:cNvPr>
          <p:cNvSpPr>
            <a:spLocks noGrp="1"/>
          </p:cNvSpPr>
          <p:nvPr>
            <p:ph type="dt" sz="half" idx="10"/>
          </p:nvPr>
        </p:nvSpPr>
        <p:spPr/>
        <p:txBody>
          <a:bodyPr/>
          <a:lstStyle/>
          <a:p>
            <a:fld id="{DB69C396-9EFF-4811-85B3-5926A9602E3B}" type="datetimeFigureOut">
              <a:rPr lang="hu-HU" smtClean="0"/>
              <a:t>2025. 08. 25.</a:t>
            </a:fld>
            <a:endParaRPr lang="hu-HU"/>
          </a:p>
        </p:txBody>
      </p:sp>
      <p:sp>
        <p:nvSpPr>
          <p:cNvPr id="5" name="Élőláb helye 4">
            <a:extLst>
              <a:ext uri="{FF2B5EF4-FFF2-40B4-BE49-F238E27FC236}">
                <a16:creationId xmlns:a16="http://schemas.microsoft.com/office/drawing/2014/main" id="{8D7A25AE-55F6-42A4-B4EC-D2555BD6CD8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F30DF3C-6C01-4487-B55F-83D93C01B748}"/>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58372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9C76D7B-C0CA-41EC-AE18-7063342D4E55}"/>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6C98209-8104-49F6-9C5C-21D352A845A8}"/>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79190E87-2C8E-4E6C-A1AB-1B0ADDF04043}"/>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237839E9-07F7-43CD-913B-5D0D46512A3C}"/>
              </a:ext>
            </a:extLst>
          </p:cNvPr>
          <p:cNvSpPr>
            <a:spLocks noGrp="1"/>
          </p:cNvSpPr>
          <p:nvPr>
            <p:ph type="dt" sz="half" idx="10"/>
          </p:nvPr>
        </p:nvSpPr>
        <p:spPr/>
        <p:txBody>
          <a:bodyPr/>
          <a:lstStyle/>
          <a:p>
            <a:fld id="{DB69C396-9EFF-4811-85B3-5926A9602E3B}" type="datetimeFigureOut">
              <a:rPr lang="hu-HU" smtClean="0"/>
              <a:t>2025. 08. 25.</a:t>
            </a:fld>
            <a:endParaRPr lang="hu-HU"/>
          </a:p>
        </p:txBody>
      </p:sp>
      <p:sp>
        <p:nvSpPr>
          <p:cNvPr id="6" name="Élőláb helye 5">
            <a:extLst>
              <a:ext uri="{FF2B5EF4-FFF2-40B4-BE49-F238E27FC236}">
                <a16:creationId xmlns:a16="http://schemas.microsoft.com/office/drawing/2014/main" id="{E8060AA2-2610-4ED4-B4FB-D694675BCD4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3334C38-4268-43C4-AE0D-3F8164C60F0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4733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7E3171-8575-4C67-B09C-7F72C32AC298}"/>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7F80FC6F-3CB7-454E-9714-9FB804CDB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63ECAB9C-0899-42E5-9713-46D78950AFE5}"/>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1F5453F-938F-40A9-8F49-3493FC447C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0C513DE-21D2-4C6F-8F44-E8785BA3B92A}"/>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852C82A1-8088-461D-81C2-9990F3FD9FB4}"/>
              </a:ext>
            </a:extLst>
          </p:cNvPr>
          <p:cNvSpPr>
            <a:spLocks noGrp="1"/>
          </p:cNvSpPr>
          <p:nvPr>
            <p:ph type="dt" sz="half" idx="10"/>
          </p:nvPr>
        </p:nvSpPr>
        <p:spPr/>
        <p:txBody>
          <a:bodyPr/>
          <a:lstStyle/>
          <a:p>
            <a:fld id="{DB69C396-9EFF-4811-85B3-5926A9602E3B}" type="datetimeFigureOut">
              <a:rPr lang="hu-HU" smtClean="0"/>
              <a:t>2025. 08. 25.</a:t>
            </a:fld>
            <a:endParaRPr lang="hu-HU"/>
          </a:p>
        </p:txBody>
      </p:sp>
      <p:sp>
        <p:nvSpPr>
          <p:cNvPr id="8" name="Élőláb helye 7">
            <a:extLst>
              <a:ext uri="{FF2B5EF4-FFF2-40B4-BE49-F238E27FC236}">
                <a16:creationId xmlns:a16="http://schemas.microsoft.com/office/drawing/2014/main" id="{4D1C14E5-D515-4B78-AD1E-EA50BB4AE8B2}"/>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9D5A5DA0-FF31-419E-824A-F2B352A3E36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7386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C42236-20E1-4CBA-A562-9D4F2040E421}"/>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7FBF262A-F4AB-4FF7-9E2A-136F0C92AA84}"/>
              </a:ext>
            </a:extLst>
          </p:cNvPr>
          <p:cNvSpPr>
            <a:spLocks noGrp="1"/>
          </p:cNvSpPr>
          <p:nvPr>
            <p:ph type="dt" sz="half" idx="10"/>
          </p:nvPr>
        </p:nvSpPr>
        <p:spPr/>
        <p:txBody>
          <a:bodyPr/>
          <a:lstStyle/>
          <a:p>
            <a:fld id="{DB69C396-9EFF-4811-85B3-5926A9602E3B}" type="datetimeFigureOut">
              <a:rPr lang="hu-HU" smtClean="0"/>
              <a:t>2025. 08. 25.</a:t>
            </a:fld>
            <a:endParaRPr lang="hu-HU"/>
          </a:p>
        </p:txBody>
      </p:sp>
      <p:sp>
        <p:nvSpPr>
          <p:cNvPr id="4" name="Élőláb helye 3">
            <a:extLst>
              <a:ext uri="{FF2B5EF4-FFF2-40B4-BE49-F238E27FC236}">
                <a16:creationId xmlns:a16="http://schemas.microsoft.com/office/drawing/2014/main" id="{4F462104-FC4D-4A6A-BCF5-7B39718EA6B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4281B4DB-FF4F-4E3A-BAA2-8649BE8019C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40544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49A6A609-2800-48D5-9556-0E24C513D1B5}"/>
              </a:ext>
            </a:extLst>
          </p:cNvPr>
          <p:cNvSpPr>
            <a:spLocks noGrp="1"/>
          </p:cNvSpPr>
          <p:nvPr>
            <p:ph type="dt" sz="half" idx="10"/>
          </p:nvPr>
        </p:nvSpPr>
        <p:spPr/>
        <p:txBody>
          <a:bodyPr/>
          <a:lstStyle/>
          <a:p>
            <a:fld id="{DB69C396-9EFF-4811-85B3-5926A9602E3B}" type="datetimeFigureOut">
              <a:rPr lang="hu-HU" smtClean="0"/>
              <a:t>2025. 08. 25.</a:t>
            </a:fld>
            <a:endParaRPr lang="hu-HU"/>
          </a:p>
        </p:txBody>
      </p:sp>
      <p:sp>
        <p:nvSpPr>
          <p:cNvPr id="3" name="Élőláb helye 2">
            <a:extLst>
              <a:ext uri="{FF2B5EF4-FFF2-40B4-BE49-F238E27FC236}">
                <a16:creationId xmlns:a16="http://schemas.microsoft.com/office/drawing/2014/main" id="{834DE4DC-3842-4BDA-A0BA-1A106968C0AF}"/>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DB5EA7E8-AB0D-43D2-81C5-A0E0D74B6F71}"/>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8948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A396A4-CBDA-400A-AE4A-A716C98F082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E7EED0C4-AD41-4FC0-A47C-4DE435B32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DF5A823A-8BD1-49D6-BF5F-A832DA0C1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D787E0B-9410-40AE-8514-11421603CBA8}"/>
              </a:ext>
            </a:extLst>
          </p:cNvPr>
          <p:cNvSpPr>
            <a:spLocks noGrp="1"/>
          </p:cNvSpPr>
          <p:nvPr>
            <p:ph type="dt" sz="half" idx="10"/>
          </p:nvPr>
        </p:nvSpPr>
        <p:spPr/>
        <p:txBody>
          <a:bodyPr/>
          <a:lstStyle/>
          <a:p>
            <a:fld id="{DB69C396-9EFF-4811-85B3-5926A9602E3B}" type="datetimeFigureOut">
              <a:rPr lang="hu-HU" smtClean="0"/>
              <a:t>2025. 08. 25.</a:t>
            </a:fld>
            <a:endParaRPr lang="hu-HU"/>
          </a:p>
        </p:txBody>
      </p:sp>
      <p:sp>
        <p:nvSpPr>
          <p:cNvPr id="6" name="Élőláb helye 5">
            <a:extLst>
              <a:ext uri="{FF2B5EF4-FFF2-40B4-BE49-F238E27FC236}">
                <a16:creationId xmlns:a16="http://schemas.microsoft.com/office/drawing/2014/main" id="{56C67F90-7949-4F33-AEFE-CBF36FC80AD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D1A68B43-D789-4812-9543-12B0DDC3A59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9518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8C1FBA-AD13-4AB1-A511-D7196AA1A979}"/>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938488A-C63F-45A5-B4E1-C5B4ECD70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6AE3F16C-981C-41FC-B930-3672F02B0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E6DF3D4-4843-49AB-87DE-CBFA339112D5}"/>
              </a:ext>
            </a:extLst>
          </p:cNvPr>
          <p:cNvSpPr>
            <a:spLocks noGrp="1"/>
          </p:cNvSpPr>
          <p:nvPr>
            <p:ph type="dt" sz="half" idx="10"/>
          </p:nvPr>
        </p:nvSpPr>
        <p:spPr/>
        <p:txBody>
          <a:bodyPr/>
          <a:lstStyle/>
          <a:p>
            <a:fld id="{DB69C396-9EFF-4811-85B3-5926A9602E3B}" type="datetimeFigureOut">
              <a:rPr lang="hu-HU" smtClean="0"/>
              <a:t>2025. 08. 25.</a:t>
            </a:fld>
            <a:endParaRPr lang="hu-HU"/>
          </a:p>
        </p:txBody>
      </p:sp>
      <p:sp>
        <p:nvSpPr>
          <p:cNvPr id="6" name="Élőláb helye 5">
            <a:extLst>
              <a:ext uri="{FF2B5EF4-FFF2-40B4-BE49-F238E27FC236}">
                <a16:creationId xmlns:a16="http://schemas.microsoft.com/office/drawing/2014/main" id="{54821D0C-60E8-4CE1-AEFA-6A7B1A9E3B7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61FEB053-A09B-4259-9DFF-76BC59E8B1B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22730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671717BE-A456-412E-A7C0-7F83A551C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EDD099AB-C8F7-40E5-8667-E8FA6C90C7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F5ACB41-C0EB-4B7D-B631-25D77CC16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9C396-9EFF-4811-85B3-5926A9602E3B}" type="datetimeFigureOut">
              <a:rPr lang="hu-HU" smtClean="0"/>
              <a:t>2025. 08. 25.</a:t>
            </a:fld>
            <a:endParaRPr lang="hu-HU"/>
          </a:p>
        </p:txBody>
      </p:sp>
      <p:sp>
        <p:nvSpPr>
          <p:cNvPr id="5" name="Élőláb helye 4">
            <a:extLst>
              <a:ext uri="{FF2B5EF4-FFF2-40B4-BE49-F238E27FC236}">
                <a16:creationId xmlns:a16="http://schemas.microsoft.com/office/drawing/2014/main" id="{6219127E-CCE0-4CE9-90BA-2E6E8E9BA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4A170919-4997-41FF-8B14-BF6087448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C4ECE-28BA-4963-8103-0CE331711D51}" type="slidenum">
              <a:rPr lang="hu-HU" smtClean="0"/>
              <a:t>‹#›</a:t>
            </a:fld>
            <a:endParaRPr lang="hu-HU"/>
          </a:p>
        </p:txBody>
      </p:sp>
    </p:spTree>
    <p:extLst>
      <p:ext uri="{BB962C8B-B14F-4D97-AF65-F5344CB8AC3E}">
        <p14:creationId xmlns:p14="http://schemas.microsoft.com/office/powerpoint/2010/main" val="344921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0.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45.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46.jpg"/><Relationship Id="rId7"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20.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2.sci.u-szeged.hu/physchem/altkem/kbn005l/filmek.php?film=rez"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80.png"/><Relationship Id="rId5" Type="http://schemas.openxmlformats.org/officeDocument/2006/relationships/image" Target="../media/image70.png"/><Relationship Id="rId4" Type="http://schemas.openxmlformats.org/officeDocument/2006/relationships/image" Target="../media/image660.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70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76.png"/><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7"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49.jpg"/><Relationship Id="rId7" Type="http://schemas.openxmlformats.org/officeDocument/2006/relationships/image" Target="../media/image8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g"/><Relationship Id="rId7" Type="http://schemas.openxmlformats.org/officeDocument/2006/relationships/image" Target="../media/image9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10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3.jpg"/><Relationship Id="rId5" Type="http://schemas.openxmlformats.org/officeDocument/2006/relationships/image" Target="../media/image112.png"/><Relationship Id="rId4" Type="http://schemas.openxmlformats.org/officeDocument/2006/relationships/image" Target="../media/image111.png"/><Relationship Id="rId9" Type="http://schemas.openxmlformats.org/officeDocument/2006/relationships/image" Target="../media/image1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taff.u-szeged.hu/~szistvan/files/Koncentraciok.pdf" TargetMode="External"/><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991.png"/></Relationships>
</file>

<file path=ppt/slides/_rels/slide43.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14.png"/><Relationship Id="rId7" Type="http://schemas.openxmlformats.org/officeDocument/2006/relationships/image" Target="../media/image12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4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4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930.png"/><Relationship Id="rId4" Type="http://schemas.openxmlformats.org/officeDocument/2006/relationships/image" Target="../media/image80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20.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800.png"/><Relationship Id="rId4" Type="http://schemas.openxmlformats.org/officeDocument/2006/relationships/image" Target="../media/image1230.png"/></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hyperlink" Target="https://www.youtube.com/watch?v=xEqrEwVkHRo"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250.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126.png"/></Relationships>
</file>

<file path=ppt/slides/_rels/slide54.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990.png"/><Relationship Id="rId7" Type="http://schemas.openxmlformats.org/officeDocument/2006/relationships/image" Target="../media/image1210.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170.png"/><Relationship Id="rId5" Type="http://schemas.openxmlformats.org/officeDocument/2006/relationships/image" Target="../media/image1140.png"/><Relationship Id="rId10" Type="http://schemas.openxmlformats.org/officeDocument/2006/relationships/image" Target="../media/image127.png"/><Relationship Id="rId4" Type="http://schemas.openxmlformats.org/officeDocument/2006/relationships/image" Target="../media/image1040.png"/><Relationship Id="rId9" Type="http://schemas.openxmlformats.org/officeDocument/2006/relationships/image" Target="../media/image1260.png"/></Relationships>
</file>

<file path=ppt/slides/_rels/slide55.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hyperlink" Target="https://www.youtube.com/watch?v=TrZCFCYxpmo"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youtube.com/watch?v=jlKaZlDYzJk" TargetMode="External"/><Relationship Id="rId5" Type="http://schemas.openxmlformats.org/officeDocument/2006/relationships/image" Target="../media/image130.png"/><Relationship Id="rId4" Type="http://schemas.openxmlformats.org/officeDocument/2006/relationships/image" Target="../media/image12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7" Type="http://schemas.openxmlformats.org/officeDocument/2006/relationships/image" Target="../media/image5.png"/><Relationship Id="rId2" Type="http://schemas.openxmlformats.org/officeDocument/2006/relationships/notesSlide" Target="../notesSlides/notesSlide8.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41"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 Id="rId8"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25D048C-E92F-4BFF-A5A5-4168D998F25F}"/>
              </a:ext>
            </a:extLst>
          </p:cNvPr>
          <p:cNvSpPr>
            <a:spLocks noGrp="1"/>
          </p:cNvSpPr>
          <p:nvPr>
            <p:ph type="ctrTitle"/>
          </p:nvPr>
        </p:nvSpPr>
        <p:spPr/>
        <p:txBody>
          <a:bodyPr anchor="ctr" anchorCtr="0">
            <a:normAutofit/>
          </a:bodyPr>
          <a:lstStyle/>
          <a:p>
            <a:r>
              <a:rPr lang="hu-HU" dirty="0">
                <a:latin typeface="Times New Roman" panose="02020603050405020304" pitchFamily="18" charset="0"/>
                <a:cs typeface="Times New Roman" panose="02020603050405020304" pitchFamily="18" charset="0"/>
              </a:rPr>
              <a:t>Kémia alapjai</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hu-HU" sz="4000" dirty="0">
                <a:latin typeface="Times New Roman" panose="02020603050405020304" pitchFamily="18" charset="0"/>
                <a:cs typeface="Times New Roman" panose="02020603050405020304" pitchFamily="18" charset="0"/>
              </a:rPr>
              <a:t>3. Az anyagok </a:t>
            </a:r>
            <a:r>
              <a:rPr lang="hu-HU" sz="4000">
                <a:latin typeface="Times New Roman" panose="02020603050405020304" pitchFamily="18" charset="0"/>
                <a:cs typeface="Times New Roman" panose="02020603050405020304" pitchFamily="18" charset="0"/>
              </a:rPr>
              <a:t>kémiai összetétele</a:t>
            </a:r>
            <a:endParaRPr lang="hu-HU" sz="4000" dirty="0">
              <a:latin typeface="Times New Roman" panose="02020603050405020304" pitchFamily="18" charset="0"/>
              <a:cs typeface="Times New Roman" panose="02020603050405020304" pitchFamily="18" charset="0"/>
            </a:endParaRPr>
          </a:p>
        </p:txBody>
      </p:sp>
      <p:sp>
        <p:nvSpPr>
          <p:cNvPr id="3" name="Alcím 2">
            <a:extLst>
              <a:ext uri="{FF2B5EF4-FFF2-40B4-BE49-F238E27FC236}">
                <a16:creationId xmlns:a16="http://schemas.microsoft.com/office/drawing/2014/main" id="{263C4D18-3BD1-481B-AC2A-A82874343A57}"/>
              </a:ext>
            </a:extLst>
          </p:cNvPr>
          <p:cNvSpPr>
            <a:spLocks noGrp="1"/>
          </p:cNvSpPr>
          <p:nvPr>
            <p:ph type="subTitle" idx="1"/>
          </p:nvPr>
        </p:nvSpPr>
        <p:spPr>
          <a:xfrm>
            <a:off x="1524000" y="4907756"/>
            <a:ext cx="9144000" cy="1655762"/>
          </a:xfrm>
        </p:spPr>
        <p:txBody>
          <a:bodyPr>
            <a:noAutofit/>
          </a:bodyPr>
          <a:lstStyle/>
          <a:p>
            <a:r>
              <a:rPr lang="hu-HU" sz="3200" dirty="0">
                <a:latin typeface="Times New Roman" panose="02020603050405020304" pitchFamily="18" charset="0"/>
                <a:cs typeface="Times New Roman" panose="02020603050405020304" pitchFamily="18" charset="0"/>
              </a:rPr>
              <a:t>Dr. </a:t>
            </a:r>
            <a:r>
              <a:rPr lang="en-US" sz="3200" dirty="0">
                <a:latin typeface="Times New Roman" panose="02020603050405020304" pitchFamily="18" charset="0"/>
                <a:cs typeface="Times New Roman" panose="02020603050405020304" pitchFamily="18" charset="0"/>
              </a:rPr>
              <a:t>Szilágyi István</a:t>
            </a:r>
            <a:endParaRPr lang="hu-HU" sz="3200" dirty="0">
              <a:latin typeface="Times New Roman" panose="02020603050405020304" pitchFamily="18" charset="0"/>
              <a:cs typeface="Times New Roman" panose="02020603050405020304" pitchFamily="18" charset="0"/>
            </a:endParaRPr>
          </a:p>
          <a:p>
            <a:r>
              <a:rPr lang="hu-HU" sz="3200" dirty="0">
                <a:latin typeface="Times New Roman" panose="02020603050405020304" pitchFamily="18" charset="0"/>
                <a:cs typeface="Times New Roman" panose="02020603050405020304" pitchFamily="18" charset="0"/>
              </a:rPr>
              <a:t>SZTE Fizikai Kémiai és Anyagtudományi Tanszék</a:t>
            </a:r>
          </a:p>
          <a:p>
            <a:r>
              <a:rPr lang="hu-HU" sz="3200" dirty="0">
                <a:latin typeface="Times New Roman" panose="02020603050405020304" pitchFamily="18" charset="0"/>
                <a:cs typeface="Times New Roman" panose="02020603050405020304" pitchFamily="18" charset="0"/>
              </a:rPr>
              <a:t>20</a:t>
            </a:r>
            <a:r>
              <a:rPr lang="en-US" sz="3200" dirty="0" smtClean="0">
                <a:latin typeface="Times New Roman" panose="02020603050405020304" pitchFamily="18" charset="0"/>
                <a:cs typeface="Times New Roman" panose="02020603050405020304" pitchFamily="18" charset="0"/>
              </a:rPr>
              <a:t>2</a:t>
            </a:r>
            <a:r>
              <a:rPr lang="hu-HU" sz="3200" smtClean="0">
                <a:latin typeface="Times New Roman" panose="02020603050405020304" pitchFamily="18" charset="0"/>
                <a:cs typeface="Times New Roman" panose="02020603050405020304" pitchFamily="18" charset="0"/>
              </a:rPr>
              <a:t>5.</a:t>
            </a:r>
            <a:endParaRPr lang="hu-H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810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 vegyületek jelölése – a kémiai képlet</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562379"/>
            <a:ext cx="10515600" cy="4833511"/>
          </a:xfrm>
        </p:spPr>
        <p:txBody>
          <a:bodyPr>
            <a:normAutofit fontScale="85000" lnSpcReduction="10000"/>
          </a:bodyPr>
          <a:lstStyle/>
          <a:p>
            <a:r>
              <a:rPr lang="hu-HU" b="1" dirty="0">
                <a:latin typeface="Times New Roman" panose="02020603050405020304" pitchFamily="18" charset="0"/>
                <a:cs typeface="Times New Roman" panose="02020603050405020304" pitchFamily="18" charset="0"/>
              </a:rPr>
              <a:t>kémiai képlet:</a:t>
            </a:r>
            <a:r>
              <a:rPr lang="hu-HU" dirty="0">
                <a:latin typeface="Times New Roman" panose="02020603050405020304" pitchFamily="18" charset="0"/>
                <a:cs typeface="Times New Roman" panose="02020603050405020304" pitchFamily="18" charset="0"/>
              </a:rPr>
              <a:t> a vegyületek megadására szolgáló, a vegyületet alkotó atomok vegyjeleiből, a vegyületben lévő atomok mennyiségi viszonyait is tükröző jel. A mennyiségi viszonyokat a vegyjelek után jobb alsó indexben megadott számok tükrözik. A vegyjelek sorrendje függ a vegyület típusától – szervetlen ill. szerves vegyület – és a képlet típusától, hogy tapasztalati képlet, molekula képlet, vagy szerkezeti képlet. Pl. KHCO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CH</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C</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12</a:t>
            </a:r>
            <a:r>
              <a:rPr lang="hu-HU" dirty="0">
                <a:latin typeface="Times New Roman" panose="02020603050405020304" pitchFamily="18" charset="0"/>
                <a:cs typeface="Times New Roman" panose="02020603050405020304" pitchFamily="18" charset="0"/>
              </a:rPr>
              <a:t>O</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 CH</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CH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COOH</a:t>
            </a:r>
          </a:p>
          <a:p>
            <a:pPr lvl="1"/>
            <a:r>
              <a:rPr lang="hu-HU" b="1" dirty="0">
                <a:latin typeface="Times New Roman" panose="02020603050405020304" pitchFamily="18" charset="0"/>
                <a:cs typeface="Times New Roman" panose="02020603050405020304" pitchFamily="18" charset="0"/>
              </a:rPr>
              <a:t>tapasztalati képlet:</a:t>
            </a:r>
            <a:r>
              <a:rPr lang="hu-HU" dirty="0">
                <a:latin typeface="Times New Roman" panose="02020603050405020304" pitchFamily="18" charset="0"/>
                <a:cs typeface="Times New Roman" panose="02020603050405020304" pitchFamily="18" charset="0"/>
              </a:rPr>
              <a:t> a vegyületet alkotó atomok kémiai anyagmennyiségének arányát adja meg, a vegyjelek utáni lehető legkisebb számokkal. Nem mindig egyértelmű, mert pl. CH le-</a:t>
            </a:r>
            <a:r>
              <a:rPr lang="hu-HU" dirty="0" err="1">
                <a:latin typeface="Times New Roman" panose="02020603050405020304" pitchFamily="18" charset="0"/>
                <a:cs typeface="Times New Roman" panose="02020603050405020304" pitchFamily="18" charset="0"/>
              </a:rPr>
              <a:t>het</a:t>
            </a:r>
            <a:r>
              <a:rPr lang="hu-HU" dirty="0">
                <a:latin typeface="Times New Roman" panose="02020603050405020304" pitchFamily="18" charset="0"/>
                <a:cs typeface="Times New Roman" panose="02020603050405020304" pitchFamily="18" charset="0"/>
              </a:rPr>
              <a:t> acetilén, HC≡CH, vagy benzol, C</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 is. Ilyen képlettel írjuk le a kristályos ionvegyületeket is pl. </a:t>
            </a:r>
            <a:r>
              <a:rPr lang="hu-HU" dirty="0" err="1">
                <a:latin typeface="Times New Roman" panose="02020603050405020304" pitchFamily="18" charset="0"/>
                <a:cs typeface="Times New Roman" panose="02020603050405020304" pitchFamily="18" charset="0"/>
              </a:rPr>
              <a:t>NaCl</a:t>
            </a:r>
            <a:r>
              <a:rPr lang="hu-HU" dirty="0">
                <a:latin typeface="Times New Roman" panose="02020603050405020304" pitchFamily="18" charset="0"/>
                <a:cs typeface="Times New Roman" panose="02020603050405020304" pitchFamily="18" charset="0"/>
              </a:rPr>
              <a:t> ami helyesen (</a:t>
            </a:r>
            <a:r>
              <a:rPr lang="hu-HU" dirty="0" err="1">
                <a:latin typeface="Times New Roman" panose="02020603050405020304" pitchFamily="18" charset="0"/>
                <a:cs typeface="Times New Roman" panose="02020603050405020304" pitchFamily="18" charset="0"/>
              </a:rPr>
              <a:t>NaCl</a:t>
            </a:r>
            <a:r>
              <a:rPr lang="hu-HU" dirty="0">
                <a:latin typeface="Times New Roman" panose="02020603050405020304" pitchFamily="18" charset="0"/>
                <a:cs typeface="Times New Roman" panose="02020603050405020304" pitchFamily="18" charset="0"/>
              </a:rPr>
              <a:t>)</a:t>
            </a:r>
            <a:r>
              <a:rPr lang="hu-HU" baseline="-25000" dirty="0">
                <a:latin typeface="Times New Roman" panose="02020603050405020304" pitchFamily="18" charset="0"/>
                <a:cs typeface="Times New Roman" panose="02020603050405020304" pitchFamily="18" charset="0"/>
              </a:rPr>
              <a:t>n</a:t>
            </a:r>
            <a:r>
              <a:rPr lang="hu-HU" dirty="0">
                <a:latin typeface="Times New Roman" panose="02020603050405020304" pitchFamily="18" charset="0"/>
                <a:cs typeface="Times New Roman" panose="02020603050405020304" pitchFamily="18" charset="0"/>
              </a:rPr>
              <a:t> lenne, ahol n függene a kristály méretétől.</a:t>
            </a:r>
          </a:p>
          <a:p>
            <a:pPr lvl="1"/>
            <a:r>
              <a:rPr lang="hu-HU" b="1" dirty="0">
                <a:latin typeface="Times New Roman" panose="02020603050405020304" pitchFamily="18" charset="0"/>
                <a:cs typeface="Times New Roman" panose="02020603050405020304" pitchFamily="18" charset="0"/>
              </a:rPr>
              <a:t>molekulaképlet:</a:t>
            </a:r>
            <a:r>
              <a:rPr lang="hu-HU" dirty="0">
                <a:latin typeface="Times New Roman" panose="02020603050405020304" pitchFamily="18" charset="0"/>
                <a:cs typeface="Times New Roman" panose="02020603050405020304" pitchFamily="18" charset="0"/>
              </a:rPr>
              <a:t> a vegyületet alkotó atomok arányát úgy adja meg, hogy megmutatja, hogy az adott vegyület egy molekuláját alkotó atomokból hány van benne. Pl. </a:t>
            </a:r>
            <a:r>
              <a:rPr lang="hu-HU" dirty="0" err="1">
                <a:latin typeface="Times New Roman" panose="02020603050405020304" pitchFamily="18" charset="0"/>
                <a:cs typeface="Times New Roman" panose="02020603050405020304" pitchFamily="18" charset="0"/>
              </a:rPr>
              <a:t>HCl</a:t>
            </a:r>
            <a:r>
              <a:rPr lang="hu-HU" dirty="0">
                <a:latin typeface="Times New Roman" panose="02020603050405020304" pitchFamily="18" charset="0"/>
                <a:cs typeface="Times New Roman" panose="02020603050405020304" pitchFamily="18" charset="0"/>
              </a:rPr>
              <a:t>, C</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12</a:t>
            </a:r>
            <a:r>
              <a:rPr lang="hu-HU" dirty="0">
                <a:latin typeface="Times New Roman" panose="02020603050405020304" pitchFamily="18" charset="0"/>
                <a:cs typeface="Times New Roman" panose="02020603050405020304" pitchFamily="18" charset="0"/>
              </a:rPr>
              <a:t>O</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 C</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 </a:t>
            </a:r>
          </a:p>
          <a:p>
            <a:pPr lvl="1"/>
            <a:r>
              <a:rPr lang="hu-HU" b="1" dirty="0">
                <a:latin typeface="Times New Roman" panose="02020603050405020304" pitchFamily="18" charset="0"/>
                <a:cs typeface="Times New Roman" panose="02020603050405020304" pitchFamily="18" charset="0"/>
              </a:rPr>
              <a:t>szerkezeti képlet:</a:t>
            </a:r>
            <a:r>
              <a:rPr lang="hu-HU" dirty="0">
                <a:latin typeface="Times New Roman" panose="02020603050405020304" pitchFamily="18" charset="0"/>
                <a:cs typeface="Times New Roman" panose="02020603050405020304" pitchFamily="18" charset="0"/>
              </a:rPr>
              <a:t> tartalmaz információt a különböző atomok egymáshoz való </a:t>
            </a:r>
            <a:r>
              <a:rPr lang="hu-HU" dirty="0" err="1">
                <a:latin typeface="Times New Roman" panose="02020603050405020304" pitchFamily="18" charset="0"/>
                <a:cs typeface="Times New Roman" panose="02020603050405020304" pitchFamily="18" charset="0"/>
              </a:rPr>
              <a:t>kapcsolódá-sáról</a:t>
            </a:r>
            <a:r>
              <a:rPr lang="hu-HU" dirty="0">
                <a:latin typeface="Times New Roman" panose="02020603050405020304" pitchFamily="18" charset="0"/>
                <a:cs typeface="Times New Roman" panose="02020603050405020304" pitchFamily="18" charset="0"/>
              </a:rPr>
              <a:t>, esetleg a molekula térbeli szerkezetéről is. A legegyszerűbb a csoportok egymás utáni felsorolása pl.: CH</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CH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OH, ezt lehet a kötési viszonyokra utaló jelekkel kiegészíteni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pl.: H–C≡C–H, a térszerkezetre is utalhat, vagy a teljes háromdimenziós képet is megadhatja, pl. D-glükóz.</a:t>
            </a:r>
          </a:p>
        </p:txBody>
      </p:sp>
      <p:pic>
        <p:nvPicPr>
          <p:cNvPr id="5" name="Kép 4">
            <a:extLst>
              <a:ext uri="{FF2B5EF4-FFF2-40B4-BE49-F238E27FC236}">
                <a16:creationId xmlns:a16="http://schemas.microsoft.com/office/drawing/2014/main" id="{2FC6B765-3299-4609-8FF4-FC0CC07FE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4" y="5727288"/>
            <a:ext cx="2160000" cy="1109724"/>
          </a:xfrm>
          <a:prstGeom prst="rect">
            <a:avLst/>
          </a:prstGeom>
        </p:spPr>
      </p:pic>
      <p:pic>
        <p:nvPicPr>
          <p:cNvPr id="6" name="Kép 5">
            <a:extLst>
              <a:ext uri="{FF2B5EF4-FFF2-40B4-BE49-F238E27FC236}">
                <a16:creationId xmlns:a16="http://schemas.microsoft.com/office/drawing/2014/main" id="{A5963B43-27FF-44E2-AAEB-9129AD406DF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65141" y="5608672"/>
            <a:ext cx="1080000" cy="1207324"/>
          </a:xfrm>
          <a:prstGeom prst="rect">
            <a:avLst/>
          </a:prstGeom>
        </p:spPr>
      </p:pic>
    </p:spTree>
    <p:extLst>
      <p:ext uri="{BB962C8B-B14F-4D97-AF65-F5344CB8AC3E}">
        <p14:creationId xmlns:p14="http://schemas.microsoft.com/office/powerpoint/2010/main" val="152621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500"/>
                                  </p:stCondLst>
                                  <p:childTnLst>
                                    <p:set>
                                      <p:cBhvr>
                                        <p:cTn id="23" dur="1" fill="hold">
                                          <p:stCondLst>
                                            <p:cond delay="0"/>
                                          </p:stCondLst>
                                        </p:cTn>
                                        <p:tgtEl>
                                          <p:spTgt spid="5"/>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50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00235"/>
            <a:ext cx="10515600" cy="1325563"/>
          </a:xfrm>
        </p:spPr>
        <p:txBody>
          <a:bodyPr/>
          <a:lstStyle/>
          <a:p>
            <a:pPr algn="ctr"/>
            <a:r>
              <a:rPr lang="hu-HU" dirty="0">
                <a:latin typeface="Times New Roman" panose="02020603050405020304" pitchFamily="18" charset="0"/>
                <a:cs typeface="Times New Roman" panose="02020603050405020304" pitchFamily="18" charset="0"/>
              </a:rPr>
              <a:t>Az anyagok csoportosítása [15]</a:t>
            </a:r>
          </a:p>
        </p:txBody>
      </p:sp>
      <p:sp>
        <p:nvSpPr>
          <p:cNvPr id="4" name="Téglalap: lekerekített 3">
            <a:extLst>
              <a:ext uri="{FF2B5EF4-FFF2-40B4-BE49-F238E27FC236}">
                <a16:creationId xmlns:a16="http://schemas.microsoft.com/office/drawing/2014/main" id="{35B2F164-F49F-4F2A-8F4F-A8FFCF109D88}"/>
              </a:ext>
            </a:extLst>
          </p:cNvPr>
          <p:cNvSpPr/>
          <p:nvPr/>
        </p:nvSpPr>
        <p:spPr>
          <a:xfrm>
            <a:off x="1330862" y="1903110"/>
            <a:ext cx="3164114" cy="15820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Egykomponensű anyag</a:t>
            </a:r>
          </a:p>
        </p:txBody>
      </p:sp>
      <p:sp>
        <p:nvSpPr>
          <p:cNvPr id="5" name="Téglalap: lekerekített 4">
            <a:extLst>
              <a:ext uri="{FF2B5EF4-FFF2-40B4-BE49-F238E27FC236}">
                <a16:creationId xmlns:a16="http://schemas.microsoft.com/office/drawing/2014/main" id="{875795B5-ECAA-4909-9D6C-37603716BBA0}"/>
              </a:ext>
            </a:extLst>
          </p:cNvPr>
          <p:cNvSpPr/>
          <p:nvPr/>
        </p:nvSpPr>
        <p:spPr>
          <a:xfrm>
            <a:off x="1336218" y="4791270"/>
            <a:ext cx="3164114" cy="15820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Többkomponensű anyag</a:t>
            </a:r>
          </a:p>
        </p:txBody>
      </p:sp>
      <p:sp>
        <p:nvSpPr>
          <p:cNvPr id="8" name="Szövegdoboz 7">
            <a:extLst>
              <a:ext uri="{FF2B5EF4-FFF2-40B4-BE49-F238E27FC236}">
                <a16:creationId xmlns:a16="http://schemas.microsoft.com/office/drawing/2014/main" id="{FCD2AB0D-5939-47B6-AD8E-E3A467A94226}"/>
              </a:ext>
            </a:extLst>
          </p:cNvPr>
          <p:cNvSpPr txBox="1"/>
          <p:nvPr/>
        </p:nvSpPr>
        <p:spPr>
          <a:xfrm>
            <a:off x="1862358" y="3879777"/>
            <a:ext cx="2739853"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fizikai elválasztás</a:t>
            </a:r>
          </a:p>
        </p:txBody>
      </p:sp>
      <p:sp>
        <p:nvSpPr>
          <p:cNvPr id="9" name="Téglalap: lekerekített 8">
            <a:extLst>
              <a:ext uri="{FF2B5EF4-FFF2-40B4-BE49-F238E27FC236}">
                <a16:creationId xmlns:a16="http://schemas.microsoft.com/office/drawing/2014/main" id="{47238ED8-577C-46EA-9287-394322682DA2}"/>
              </a:ext>
            </a:extLst>
          </p:cNvPr>
          <p:cNvSpPr/>
          <p:nvPr/>
        </p:nvSpPr>
        <p:spPr>
          <a:xfrm>
            <a:off x="5406451" y="1656403"/>
            <a:ext cx="1558977" cy="704538"/>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elem</a:t>
            </a:r>
          </a:p>
        </p:txBody>
      </p:sp>
      <p:sp>
        <p:nvSpPr>
          <p:cNvPr id="10" name="Téglalap: lekerekített 9">
            <a:extLst>
              <a:ext uri="{FF2B5EF4-FFF2-40B4-BE49-F238E27FC236}">
                <a16:creationId xmlns:a16="http://schemas.microsoft.com/office/drawing/2014/main" id="{097AB3BD-DAEB-46B3-BA78-59A31FB45108}"/>
              </a:ext>
            </a:extLst>
          </p:cNvPr>
          <p:cNvSpPr/>
          <p:nvPr/>
        </p:nvSpPr>
        <p:spPr>
          <a:xfrm>
            <a:off x="5406451" y="3028251"/>
            <a:ext cx="1558977" cy="704538"/>
          </a:xfrm>
          <a:prstGeom prst="roundRect">
            <a:avLst/>
          </a:prstGeom>
          <a:solidFill>
            <a:srgbClr val="E1B7DC"/>
          </a:solidFill>
          <a:ln>
            <a:solidFill>
              <a:srgbClr val="B30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vegyület</a:t>
            </a:r>
          </a:p>
        </p:txBody>
      </p:sp>
      <p:sp>
        <p:nvSpPr>
          <p:cNvPr id="11" name="Téglalap: lekerekített 10">
            <a:extLst>
              <a:ext uri="{FF2B5EF4-FFF2-40B4-BE49-F238E27FC236}">
                <a16:creationId xmlns:a16="http://schemas.microsoft.com/office/drawing/2014/main" id="{B05B2A93-E112-4315-9422-4D27F8296AD2}"/>
              </a:ext>
            </a:extLst>
          </p:cNvPr>
          <p:cNvSpPr/>
          <p:nvPr/>
        </p:nvSpPr>
        <p:spPr>
          <a:xfrm>
            <a:off x="5410945" y="4181542"/>
            <a:ext cx="1911251" cy="1032545"/>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elegy</a:t>
            </a:r>
            <a:br>
              <a:rPr lang="hu-HU" sz="2800" dirty="0">
                <a:solidFill>
                  <a:schemeClr val="tx1"/>
                </a:solidFill>
                <a:latin typeface="Times New Roman" panose="02020603050405020304" pitchFamily="18" charset="0"/>
                <a:cs typeface="Times New Roman" panose="02020603050405020304" pitchFamily="18" charset="0"/>
              </a:rPr>
            </a:br>
            <a:r>
              <a:rPr lang="hu-HU" sz="2800" dirty="0">
                <a:solidFill>
                  <a:schemeClr val="tx1"/>
                </a:solidFill>
                <a:latin typeface="Times New Roman" panose="02020603050405020304" pitchFamily="18" charset="0"/>
                <a:cs typeface="Times New Roman" panose="02020603050405020304" pitchFamily="18" charset="0"/>
              </a:rPr>
              <a:t>(homogén)</a:t>
            </a:r>
          </a:p>
        </p:txBody>
      </p:sp>
      <p:sp>
        <p:nvSpPr>
          <p:cNvPr id="13" name="Téglalap: lekerekített 12">
            <a:extLst>
              <a:ext uri="{FF2B5EF4-FFF2-40B4-BE49-F238E27FC236}">
                <a16:creationId xmlns:a16="http://schemas.microsoft.com/office/drawing/2014/main" id="{940C6C4D-2F76-4AD2-8575-9354CC3CE208}"/>
              </a:ext>
            </a:extLst>
          </p:cNvPr>
          <p:cNvSpPr/>
          <p:nvPr/>
        </p:nvSpPr>
        <p:spPr>
          <a:xfrm>
            <a:off x="5408743" y="5594940"/>
            <a:ext cx="2065553" cy="1032545"/>
          </a:xfrm>
          <a:prstGeom prst="roundRect">
            <a:avLst/>
          </a:prstGeom>
          <a:solidFill>
            <a:srgbClr val="E1B7DC"/>
          </a:solidFill>
          <a:ln>
            <a:solidFill>
              <a:srgbClr val="B30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keverék</a:t>
            </a:r>
            <a:br>
              <a:rPr lang="hu-HU" sz="2800" dirty="0">
                <a:solidFill>
                  <a:schemeClr val="tx1"/>
                </a:solidFill>
                <a:latin typeface="Times New Roman" panose="02020603050405020304" pitchFamily="18" charset="0"/>
                <a:cs typeface="Times New Roman" panose="02020603050405020304" pitchFamily="18" charset="0"/>
              </a:rPr>
            </a:br>
            <a:r>
              <a:rPr lang="hu-HU" sz="2800" dirty="0">
                <a:solidFill>
                  <a:schemeClr val="tx1"/>
                </a:solidFill>
                <a:latin typeface="Times New Roman" panose="02020603050405020304" pitchFamily="18" charset="0"/>
                <a:cs typeface="Times New Roman" panose="02020603050405020304" pitchFamily="18" charset="0"/>
              </a:rPr>
              <a:t>(heterogén)</a:t>
            </a:r>
          </a:p>
        </p:txBody>
      </p:sp>
      <p:sp>
        <p:nvSpPr>
          <p:cNvPr id="14" name="Téglalap: lekerekített 13">
            <a:extLst>
              <a:ext uri="{FF2B5EF4-FFF2-40B4-BE49-F238E27FC236}">
                <a16:creationId xmlns:a16="http://schemas.microsoft.com/office/drawing/2014/main" id="{C1CD316B-F413-4179-A3B1-3AAEBD979447}"/>
              </a:ext>
            </a:extLst>
          </p:cNvPr>
          <p:cNvSpPr/>
          <p:nvPr/>
        </p:nvSpPr>
        <p:spPr>
          <a:xfrm>
            <a:off x="8545461" y="4096644"/>
            <a:ext cx="2609637" cy="2709810"/>
          </a:xfrm>
          <a:prstGeom prst="roundRect">
            <a:avLst/>
          </a:prstGeom>
          <a:solidFill>
            <a:srgbClr val="F8AB9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köd</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füst</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hab</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emulzió</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szuszpenzió</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stb.</a:t>
            </a:r>
          </a:p>
        </p:txBody>
      </p:sp>
      <p:grpSp>
        <p:nvGrpSpPr>
          <p:cNvPr id="6" name="Csoportba foglalás 5">
            <a:extLst>
              <a:ext uri="{FF2B5EF4-FFF2-40B4-BE49-F238E27FC236}">
                <a16:creationId xmlns:a16="http://schemas.microsoft.com/office/drawing/2014/main" id="{5C1AFEEF-0103-4D64-AADF-73E53A0C8C9F}"/>
              </a:ext>
            </a:extLst>
          </p:cNvPr>
          <p:cNvGrpSpPr/>
          <p:nvPr/>
        </p:nvGrpSpPr>
        <p:grpSpPr>
          <a:xfrm>
            <a:off x="4500332" y="4697815"/>
            <a:ext cx="910613" cy="1413398"/>
            <a:chOff x="4500332" y="4697815"/>
            <a:chExt cx="910613" cy="1413398"/>
          </a:xfrm>
        </p:grpSpPr>
        <p:cxnSp>
          <p:nvCxnSpPr>
            <p:cNvPr id="7" name="Egyenes összekötő nyíllal 6">
              <a:extLst>
                <a:ext uri="{FF2B5EF4-FFF2-40B4-BE49-F238E27FC236}">
                  <a16:creationId xmlns:a16="http://schemas.microsoft.com/office/drawing/2014/main" id="{56BEA283-3ABA-4A72-8E78-BBAFC02E4354}"/>
                </a:ext>
              </a:extLst>
            </p:cNvPr>
            <p:cNvCxnSpPr>
              <a:cxnSpLocks/>
              <a:stCxn id="5" idx="3"/>
              <a:endCxn id="11" idx="1"/>
            </p:cNvCxnSpPr>
            <p:nvPr/>
          </p:nvCxnSpPr>
          <p:spPr>
            <a:xfrm flipV="1">
              <a:off x="4500332" y="4697815"/>
              <a:ext cx="910613" cy="884484"/>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Egyenes összekötő nyíllal 14">
              <a:extLst>
                <a:ext uri="{FF2B5EF4-FFF2-40B4-BE49-F238E27FC236}">
                  <a16:creationId xmlns:a16="http://schemas.microsoft.com/office/drawing/2014/main" id="{3D086A56-A16C-4E2E-86A7-3617FC310BE1}"/>
                </a:ext>
              </a:extLst>
            </p:cNvPr>
            <p:cNvCxnSpPr>
              <a:cxnSpLocks/>
              <a:endCxn id="13" idx="1"/>
            </p:cNvCxnSpPr>
            <p:nvPr/>
          </p:nvCxnSpPr>
          <p:spPr>
            <a:xfrm>
              <a:off x="4509974" y="5582298"/>
              <a:ext cx="898769" cy="528915"/>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3" name="Csoportba foglalás 2">
            <a:extLst>
              <a:ext uri="{FF2B5EF4-FFF2-40B4-BE49-F238E27FC236}">
                <a16:creationId xmlns:a16="http://schemas.microsoft.com/office/drawing/2014/main" id="{AB4E3F2B-A65D-40C1-A207-75798B76B81E}"/>
              </a:ext>
            </a:extLst>
          </p:cNvPr>
          <p:cNvGrpSpPr/>
          <p:nvPr/>
        </p:nvGrpSpPr>
        <p:grpSpPr>
          <a:xfrm>
            <a:off x="4494976" y="2008672"/>
            <a:ext cx="911475" cy="1371848"/>
            <a:chOff x="4494976" y="2008672"/>
            <a:chExt cx="911475" cy="1371848"/>
          </a:xfrm>
        </p:grpSpPr>
        <p:cxnSp>
          <p:nvCxnSpPr>
            <p:cNvPr id="17" name="Egyenes összekötő nyíllal 16">
              <a:extLst>
                <a:ext uri="{FF2B5EF4-FFF2-40B4-BE49-F238E27FC236}">
                  <a16:creationId xmlns:a16="http://schemas.microsoft.com/office/drawing/2014/main" id="{6CB8E628-8752-4999-BCD2-13956879746D}"/>
                </a:ext>
              </a:extLst>
            </p:cNvPr>
            <p:cNvCxnSpPr>
              <a:cxnSpLocks/>
              <a:endCxn id="10" idx="1"/>
            </p:cNvCxnSpPr>
            <p:nvPr/>
          </p:nvCxnSpPr>
          <p:spPr>
            <a:xfrm>
              <a:off x="4494976" y="2676458"/>
              <a:ext cx="911475" cy="704062"/>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cxnSp>
          <p:nvCxnSpPr>
            <p:cNvPr id="20" name="Egyenes összekötő nyíllal 19">
              <a:extLst>
                <a:ext uri="{FF2B5EF4-FFF2-40B4-BE49-F238E27FC236}">
                  <a16:creationId xmlns:a16="http://schemas.microsoft.com/office/drawing/2014/main" id="{F5826CE5-46A8-4740-9AB1-CBD1EA188D5F}"/>
                </a:ext>
              </a:extLst>
            </p:cNvPr>
            <p:cNvCxnSpPr>
              <a:cxnSpLocks/>
              <a:endCxn id="9" idx="1"/>
            </p:cNvCxnSpPr>
            <p:nvPr/>
          </p:nvCxnSpPr>
          <p:spPr>
            <a:xfrm flipV="1">
              <a:off x="4494976" y="2008672"/>
              <a:ext cx="911475" cy="696710"/>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grpSp>
      <p:cxnSp>
        <p:nvCxnSpPr>
          <p:cNvPr id="21" name="Egyenes összekötő nyíllal 20">
            <a:extLst>
              <a:ext uri="{FF2B5EF4-FFF2-40B4-BE49-F238E27FC236}">
                <a16:creationId xmlns:a16="http://schemas.microsoft.com/office/drawing/2014/main" id="{A59433AE-D26A-4137-983D-F8A44D87AFBA}"/>
              </a:ext>
            </a:extLst>
          </p:cNvPr>
          <p:cNvCxnSpPr>
            <a:cxnSpLocks/>
            <a:stCxn id="5" idx="0"/>
            <a:endCxn id="4" idx="2"/>
          </p:cNvCxnSpPr>
          <p:nvPr/>
        </p:nvCxnSpPr>
        <p:spPr>
          <a:xfrm flipH="1" flipV="1">
            <a:off x="2912919" y="3485167"/>
            <a:ext cx="5356" cy="1306103"/>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sp>
        <p:nvSpPr>
          <p:cNvPr id="22" name="Téglalap: lekerekített 21">
            <a:extLst>
              <a:ext uri="{FF2B5EF4-FFF2-40B4-BE49-F238E27FC236}">
                <a16:creationId xmlns:a16="http://schemas.microsoft.com/office/drawing/2014/main" id="{497E52E9-8BAF-4D05-A316-9130CF71028C}"/>
              </a:ext>
            </a:extLst>
          </p:cNvPr>
          <p:cNvSpPr/>
          <p:nvPr/>
        </p:nvSpPr>
        <p:spPr>
          <a:xfrm>
            <a:off x="8570565" y="2082112"/>
            <a:ext cx="2738956" cy="1650677"/>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gázelegy</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oldat</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pl. ötvözet, ?</a:t>
            </a:r>
            <a:br>
              <a:rPr lang="hu-HU" sz="2800" dirty="0">
                <a:solidFill>
                  <a:schemeClr val="tx1"/>
                </a:solidFill>
                <a:latin typeface="Times New Roman" panose="02020603050405020304" pitchFamily="18" charset="0"/>
                <a:cs typeface="Times New Roman" panose="02020603050405020304" pitchFamily="18" charset="0"/>
              </a:rPr>
            </a:br>
            <a:r>
              <a:rPr lang="hu-HU" sz="2800" dirty="0">
                <a:solidFill>
                  <a:schemeClr val="tx1"/>
                </a:solidFill>
                <a:latin typeface="Times New Roman" panose="02020603050405020304" pitchFamily="18" charset="0"/>
                <a:cs typeface="Times New Roman" panose="02020603050405020304" pitchFamily="18" charset="0"/>
              </a:rPr>
              <a:t>kettős só stb.</a:t>
            </a:r>
          </a:p>
        </p:txBody>
      </p:sp>
      <p:cxnSp>
        <p:nvCxnSpPr>
          <p:cNvPr id="35" name="Egyenes összekötő nyíllal 34">
            <a:extLst>
              <a:ext uri="{FF2B5EF4-FFF2-40B4-BE49-F238E27FC236}">
                <a16:creationId xmlns:a16="http://schemas.microsoft.com/office/drawing/2014/main" id="{5539A557-6206-444D-8B37-F940A22353C5}"/>
              </a:ext>
            </a:extLst>
          </p:cNvPr>
          <p:cNvCxnSpPr>
            <a:cxnSpLocks/>
            <a:endCxn id="14" idx="1"/>
          </p:cNvCxnSpPr>
          <p:nvPr/>
        </p:nvCxnSpPr>
        <p:spPr>
          <a:xfrm flipV="1">
            <a:off x="7474296" y="5451549"/>
            <a:ext cx="1071165" cy="259703"/>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cxnSp>
        <p:nvCxnSpPr>
          <p:cNvPr id="36" name="Egyenes összekötő nyíllal 35">
            <a:extLst>
              <a:ext uri="{FF2B5EF4-FFF2-40B4-BE49-F238E27FC236}">
                <a16:creationId xmlns:a16="http://schemas.microsoft.com/office/drawing/2014/main" id="{F9BAE20B-D356-4D0B-9254-393AE769152C}"/>
              </a:ext>
            </a:extLst>
          </p:cNvPr>
          <p:cNvCxnSpPr>
            <a:cxnSpLocks/>
            <a:endCxn id="22" idx="1"/>
          </p:cNvCxnSpPr>
          <p:nvPr/>
        </p:nvCxnSpPr>
        <p:spPr>
          <a:xfrm flipV="1">
            <a:off x="7270229" y="2907451"/>
            <a:ext cx="1300336" cy="1349756"/>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sp>
        <p:nvSpPr>
          <p:cNvPr id="47" name="Ellipszis 46">
            <a:extLst>
              <a:ext uri="{FF2B5EF4-FFF2-40B4-BE49-F238E27FC236}">
                <a16:creationId xmlns:a16="http://schemas.microsoft.com/office/drawing/2014/main" id="{A108A034-1739-475C-944E-34B3A33A26B0}"/>
              </a:ext>
            </a:extLst>
          </p:cNvPr>
          <p:cNvSpPr/>
          <p:nvPr/>
        </p:nvSpPr>
        <p:spPr>
          <a:xfrm>
            <a:off x="8424472" y="1963702"/>
            <a:ext cx="2308485" cy="9927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22046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1000"/>
                                  </p:stCondLst>
                                  <p:childTnLst>
                                    <p:set>
                                      <p:cBhvr>
                                        <p:cTn id="22" dur="1" fill="hold">
                                          <p:stCondLst>
                                            <p:cond delay="0"/>
                                          </p:stCondLst>
                                        </p:cTn>
                                        <p:tgtEl>
                                          <p:spTgt spid="21"/>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100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11"/>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50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500"/>
                                  </p:stCondLst>
                                  <p:childTnLst>
                                    <p:set>
                                      <p:cBhvr>
                                        <p:cTn id="49" dur="1" fill="hold">
                                          <p:stCondLst>
                                            <p:cond delay="0"/>
                                          </p:stCondLst>
                                        </p:cTn>
                                        <p:tgtEl>
                                          <p:spTgt spid="1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100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animBg="1"/>
      <p:bldP spid="10" grpId="0" animBg="1"/>
      <p:bldP spid="11" grpId="0" animBg="1"/>
      <p:bldP spid="13" grpId="0" animBg="1"/>
      <p:bldP spid="14" grpId="0" animBg="1"/>
      <p:bldP spid="22"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anyagok csoportosítása -fogalmak</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4879975"/>
          </a:xfrm>
        </p:spPr>
        <p:txBody>
          <a:bodyPr>
            <a:normAutofit fontScale="85000" lnSpcReduction="10000"/>
          </a:bodyPr>
          <a:lstStyle/>
          <a:p>
            <a:r>
              <a:rPr lang="hu-HU" b="1" dirty="0">
                <a:latin typeface="Times New Roman" panose="02020603050405020304" pitchFamily="18" charset="0"/>
                <a:cs typeface="Times New Roman" panose="02020603050405020304" pitchFamily="18" charset="0"/>
              </a:rPr>
              <a:t>homogén rendszer/egyfázisú rendszer:</a:t>
            </a:r>
            <a:r>
              <a:rPr lang="hu-HU" dirty="0">
                <a:latin typeface="Times New Roman" panose="02020603050405020304" pitchFamily="18" charset="0"/>
                <a:cs typeface="Times New Roman" panose="02020603050405020304" pitchFamily="18" charset="0"/>
              </a:rPr>
              <a:t> az a rendszer, ahol nincsenek makroszkopikus határfelületek, a rendszer intenzív tulajdonságai a rendszer minden részében megegyeznek.</a:t>
            </a:r>
          </a:p>
          <a:p>
            <a:r>
              <a:rPr lang="hu-HU" b="1" dirty="0">
                <a:latin typeface="Times New Roman" panose="02020603050405020304" pitchFamily="18" charset="0"/>
                <a:cs typeface="Times New Roman" panose="02020603050405020304" pitchFamily="18" charset="0"/>
              </a:rPr>
              <a:t>heterogén rendszer/többfázisú rendszer:</a:t>
            </a:r>
            <a:r>
              <a:rPr lang="hu-HU" dirty="0">
                <a:latin typeface="Times New Roman" panose="02020603050405020304" pitchFamily="18" charset="0"/>
                <a:cs typeface="Times New Roman" panose="02020603050405020304" pitchFamily="18" charset="0"/>
              </a:rPr>
              <a:t> az a rendszer, ahol a rendszer intenzív tulajdonságai ugrásszerű változást mutatnak, a rendszeren belül makroszkopikus határfelületek választják el, az egyes fázisokat egy­mástól.</a:t>
            </a:r>
          </a:p>
          <a:p>
            <a:r>
              <a:rPr lang="hu-HU" b="1" dirty="0">
                <a:latin typeface="Times New Roman" panose="02020603050405020304" pitchFamily="18" charset="0"/>
                <a:cs typeface="Times New Roman" panose="02020603050405020304" pitchFamily="18" charset="0"/>
              </a:rPr>
              <a:t>keverék:</a:t>
            </a:r>
            <a:r>
              <a:rPr lang="hu-HU" dirty="0">
                <a:latin typeface="Times New Roman" panose="02020603050405020304" pitchFamily="18" charset="0"/>
                <a:cs typeface="Times New Roman" panose="02020603050405020304" pitchFamily="18" charset="0"/>
              </a:rPr>
              <a:t> két vagy több anyagból álló rendszer, ahol az alkotó elemeket makroszkopikus határfelületek vá­lasztják el, azokat szemcsék, cseppek formájában keverik össze, azaz többkomponensű heterogén rendszer.</a:t>
            </a:r>
          </a:p>
          <a:p>
            <a:r>
              <a:rPr lang="hu-HU" b="1" dirty="0">
                <a:latin typeface="Times New Roman" panose="02020603050405020304" pitchFamily="18" charset="0"/>
                <a:cs typeface="Times New Roman" panose="02020603050405020304" pitchFamily="18" charset="0"/>
              </a:rPr>
              <a:t>elegy:</a:t>
            </a:r>
            <a:r>
              <a:rPr lang="hu-HU" dirty="0">
                <a:latin typeface="Times New Roman" panose="02020603050405020304" pitchFamily="18" charset="0"/>
                <a:cs typeface="Times New Roman" panose="02020603050405020304" pitchFamily="18" charset="0"/>
              </a:rPr>
              <a:t> két vagy több anyagból álló rendszer, ahol az alkotórészeket molekuláris szinten oszlatják el egymás­ban, azaz többkomponensű homogén rendszer.</a:t>
            </a:r>
          </a:p>
          <a:p>
            <a:r>
              <a:rPr lang="hu-HU" b="1" dirty="0">
                <a:latin typeface="Times New Roman" panose="02020603050405020304" pitchFamily="18" charset="0"/>
                <a:cs typeface="Times New Roman" panose="02020603050405020304" pitchFamily="18" charset="0"/>
              </a:rPr>
              <a:t>inhomogén rendszer:</a:t>
            </a:r>
            <a:r>
              <a:rPr lang="hu-HU" dirty="0">
                <a:latin typeface="Times New Roman" panose="02020603050405020304" pitchFamily="18" charset="0"/>
                <a:cs typeface="Times New Roman" panose="02020603050405020304" pitchFamily="18" charset="0"/>
              </a:rPr>
              <a:t> az az egyfázisú rendszer, ahol az intenzív paraméterek ugyan nem egyeznek meg a rendszer minden részében, de azok változása folytonos, nem ugrásszerű, nincsenek benne makroszkopikus határfelületek.</a:t>
            </a:r>
          </a:p>
        </p:txBody>
      </p:sp>
    </p:spTree>
    <p:extLst>
      <p:ext uri="{BB962C8B-B14F-4D97-AF65-F5344CB8AC3E}">
        <p14:creationId xmlns:p14="http://schemas.microsoft.com/office/powerpoint/2010/main" val="185350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Gázelegyek [16]</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1815882"/>
          </a:xfrm>
        </p:spPr>
        <p:txBody>
          <a:bodyPr/>
          <a:lstStyle/>
          <a:p>
            <a:r>
              <a:rPr lang="hu-HU" dirty="0">
                <a:latin typeface="Times New Roman" panose="02020603050405020304" pitchFamily="18" charset="0"/>
                <a:cs typeface="Times New Roman" panose="02020603050405020304" pitchFamily="18" charset="0"/>
              </a:rPr>
              <a:t>Abban a hőmérsékleti és nyomástartományban, ahol a tökéletes gáz közelítés jól működik, minden gáz homogén elegyet alkot, amelynek egészére és komponenseire is külön-külön érvényes az egyetemes gáztörvény!</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47E69133-DA36-4FCA-9EF1-898DEB608502}"/>
                  </a:ext>
                </a:extLst>
              </p:cNvPr>
              <p:cNvSpPr txBox="1"/>
              <p:nvPr/>
            </p:nvSpPr>
            <p:spPr>
              <a:xfrm>
                <a:off x="1179181" y="3428285"/>
                <a:ext cx="207697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ö</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2</m:t>
                          </m:r>
                        </m:sub>
                      </m:sSub>
                    </m:oMath>
                  </m:oMathPara>
                </a14:m>
                <a:endParaRPr lang="hu-HU" sz="2800" dirty="0"/>
              </a:p>
            </p:txBody>
          </p:sp>
        </mc:Choice>
        <mc:Fallback xmlns="">
          <p:sp>
            <p:nvSpPr>
              <p:cNvPr id="4" name="Szövegdoboz 3">
                <a:extLst>
                  <a:ext uri="{FF2B5EF4-FFF2-40B4-BE49-F238E27FC236}">
                    <a16:creationId xmlns:a16="http://schemas.microsoft.com/office/drawing/2014/main" id="{47E69133-DA36-4FCA-9EF1-898DEB608502}"/>
                  </a:ext>
                </a:extLst>
              </p:cNvPr>
              <p:cNvSpPr txBox="1">
                <a:spLocks noRot="1" noChangeAspect="1" noMove="1" noResize="1" noEditPoints="1" noAdjustHandles="1" noChangeArrowheads="1" noChangeShapeType="1" noTextEdit="1"/>
              </p:cNvSpPr>
              <p:nvPr/>
            </p:nvSpPr>
            <p:spPr>
              <a:xfrm>
                <a:off x="1179181" y="3428285"/>
                <a:ext cx="2076979" cy="430887"/>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ED528D21-9DFD-4D83-909B-A3AAE51D9A0F}"/>
                  </a:ext>
                </a:extLst>
              </p:cNvPr>
              <p:cNvSpPr txBox="1"/>
              <p:nvPr/>
            </p:nvSpPr>
            <p:spPr>
              <a:xfrm>
                <a:off x="3749586" y="3014221"/>
                <a:ext cx="4790927"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ö</m:t>
                          </m:r>
                        </m:sub>
                      </m:sSub>
                      <m:r>
                        <a:rPr lang="hu-HU" sz="2800" b="0" i="1" smtClean="0">
                          <a:latin typeface="Cambria Math" panose="02040503050406030204" pitchFamily="18" charset="0"/>
                        </a:rPr>
                        <m:t>=</m:t>
                      </m:r>
                      <m:r>
                        <a:rPr lang="hu-HU" sz="2800" b="0" i="1" smtClean="0">
                          <a:latin typeface="Cambria Math" panose="02040503050406030204" pitchFamily="18" charset="0"/>
                        </a:rPr>
                        <m:t>𝑎</m:t>
                      </m:r>
                      <m:r>
                        <a:rPr lang="hu-HU" sz="2800" b="0" i="1" smtClean="0">
                          <a:latin typeface="Cambria Math" panose="02040503050406030204" pitchFamily="18" charset="0"/>
                        </a:rPr>
                        <m:t> </m:t>
                      </m:r>
                      <m:r>
                        <a:rPr lang="hu-HU" sz="2800" b="0" i="1" smtClean="0">
                          <a:latin typeface="Cambria Math" panose="02040503050406030204" pitchFamily="18" charset="0"/>
                        </a:rPr>
                        <m:t>𝑡𝑎𝑟𝑡</m:t>
                      </m:r>
                      <m:r>
                        <a:rPr lang="hu-HU" sz="2800" b="0" i="1" smtClean="0">
                          <a:latin typeface="Cambria Math" panose="02040503050406030204" pitchFamily="18" charset="0"/>
                        </a:rPr>
                        <m:t>á</m:t>
                      </m:r>
                      <m:r>
                        <a:rPr lang="hu-HU" sz="2800" b="0" i="1" smtClean="0">
                          <a:latin typeface="Cambria Math" panose="02040503050406030204" pitchFamily="18" charset="0"/>
                        </a:rPr>
                        <m:t>𝑙𝑦</m:t>
                      </m:r>
                      <m:r>
                        <a:rPr lang="hu-HU" sz="2800" b="0" i="1" smtClean="0">
                          <a:latin typeface="Cambria Math" panose="02040503050406030204" pitchFamily="18" charset="0"/>
                        </a:rPr>
                        <m:t> </m:t>
                      </m:r>
                      <m:r>
                        <a:rPr lang="hu-HU" sz="2800" b="0" i="1" smtClean="0">
                          <a:latin typeface="Cambria Math" panose="02040503050406030204" pitchFamily="18" charset="0"/>
                        </a:rPr>
                        <m:t>𝑡</m:t>
                      </m:r>
                      <m:r>
                        <a:rPr lang="hu-HU" sz="2800" b="0" i="1" smtClean="0">
                          <a:latin typeface="Cambria Math" panose="02040503050406030204" pitchFamily="18" charset="0"/>
                        </a:rPr>
                        <m:t>é</m:t>
                      </m:r>
                      <m:r>
                        <a:rPr lang="hu-HU" sz="2800" b="0" i="1" smtClean="0">
                          <a:latin typeface="Cambria Math" panose="02040503050406030204" pitchFamily="18" charset="0"/>
                        </a:rPr>
                        <m:t>𝑟𝑓𝑜𝑔𝑎𝑡𝑎</m:t>
                      </m:r>
                      <m:r>
                        <a:rPr lang="hu-HU" sz="2800" b="0" i="1" smtClean="0">
                          <a:latin typeface="Cambria Math" panose="02040503050406030204" pitchFamily="18" charset="0"/>
                        </a:rPr>
                        <m:t> </m:t>
                      </m:r>
                    </m:oMath>
                    <m:oMath xmlns:m="http://schemas.openxmlformats.org/officeDocument/2006/math">
                      <m:r>
                        <a:rPr lang="hu-HU" sz="2800" b="0" i="1" smtClean="0">
                          <a:latin typeface="Cambria Math" panose="02040503050406030204" pitchFamily="18" charset="0"/>
                        </a:rPr>
                        <m:t>𝑇</m:t>
                      </m:r>
                      <m:r>
                        <a:rPr lang="hu-HU" sz="2800" b="0" i="1" smtClean="0">
                          <a:latin typeface="Cambria Math" panose="02040503050406030204" pitchFamily="18" charset="0"/>
                        </a:rPr>
                        <m:t>=</m:t>
                      </m:r>
                      <m:r>
                        <a:rPr lang="hu-HU" sz="2800" b="0" i="1" smtClean="0">
                          <a:latin typeface="Cambria Math" panose="02040503050406030204" pitchFamily="18" charset="0"/>
                        </a:rPr>
                        <m:t>𝑎</m:t>
                      </m:r>
                      <m:r>
                        <a:rPr lang="hu-HU" sz="2800" b="0" i="1" smtClean="0">
                          <a:latin typeface="Cambria Math" panose="02040503050406030204" pitchFamily="18" charset="0"/>
                        </a:rPr>
                        <m:t> </m:t>
                      </m:r>
                      <m:r>
                        <a:rPr lang="hu-HU" sz="2800" b="0" i="1" smtClean="0">
                          <a:latin typeface="Cambria Math" panose="02040503050406030204" pitchFamily="18" charset="0"/>
                        </a:rPr>
                        <m:t>𝑟𝑒𝑛𝑑𝑠𝑧𝑒𝑟</m:t>
                      </m:r>
                      <m:r>
                        <a:rPr lang="hu-HU" sz="2800" b="0" i="1" smtClean="0">
                          <a:latin typeface="Cambria Math" panose="02040503050406030204" pitchFamily="18" charset="0"/>
                        </a:rPr>
                        <m:t> </m:t>
                      </m:r>
                      <m:r>
                        <a:rPr lang="hu-HU" sz="2800" b="0" i="1" smtClean="0">
                          <a:latin typeface="Cambria Math" panose="02040503050406030204" pitchFamily="18" charset="0"/>
                        </a:rPr>
                        <m:t>h</m:t>
                      </m:r>
                      <m:r>
                        <a:rPr lang="hu-HU" sz="2800" b="0" i="1" smtClean="0">
                          <a:latin typeface="Cambria Math" panose="02040503050406030204" pitchFamily="18" charset="0"/>
                        </a:rPr>
                        <m:t>ő</m:t>
                      </m:r>
                      <m:r>
                        <a:rPr lang="hu-HU" sz="2800" b="0" i="1" smtClean="0">
                          <a:latin typeface="Cambria Math" panose="02040503050406030204" pitchFamily="18" charset="0"/>
                        </a:rPr>
                        <m:t>𝑚</m:t>
                      </m:r>
                      <m:r>
                        <a:rPr lang="hu-HU" sz="2800" b="0" i="1" smtClean="0">
                          <a:latin typeface="Cambria Math" panose="02040503050406030204" pitchFamily="18" charset="0"/>
                        </a:rPr>
                        <m:t>é</m:t>
                      </m:r>
                      <m:r>
                        <a:rPr lang="hu-HU" sz="2800" b="0" i="1" smtClean="0">
                          <a:latin typeface="Cambria Math" panose="02040503050406030204" pitchFamily="18" charset="0"/>
                        </a:rPr>
                        <m:t>𝑟𝑠</m:t>
                      </m:r>
                      <m:r>
                        <a:rPr lang="hu-HU" sz="2800" b="0" i="1" smtClean="0">
                          <a:latin typeface="Cambria Math" panose="02040503050406030204" pitchFamily="18" charset="0"/>
                        </a:rPr>
                        <m:t>é</m:t>
                      </m:r>
                      <m:r>
                        <a:rPr lang="hu-HU" sz="2800" b="0" i="1" smtClean="0">
                          <a:latin typeface="Cambria Math" panose="02040503050406030204" pitchFamily="18" charset="0"/>
                        </a:rPr>
                        <m:t>𝑘𝑙𝑒𝑡𝑒</m:t>
                      </m:r>
                    </m:oMath>
                  </m:oMathPara>
                </a14:m>
                <a:endParaRPr lang="hu-HU" sz="2800" b="0" dirty="0"/>
              </a:p>
            </p:txBody>
          </p:sp>
        </mc:Choice>
        <mc:Fallback xmlns="">
          <p:sp>
            <p:nvSpPr>
              <p:cNvPr id="5" name="Szövegdoboz 4">
                <a:extLst>
                  <a:ext uri="{FF2B5EF4-FFF2-40B4-BE49-F238E27FC236}">
                    <a16:creationId xmlns:a16="http://schemas.microsoft.com/office/drawing/2014/main" id="{ED528D21-9DFD-4D83-909B-A3AAE51D9A0F}"/>
                  </a:ext>
                </a:extLst>
              </p:cNvPr>
              <p:cNvSpPr txBox="1">
                <a:spLocks noRot="1" noChangeAspect="1" noMove="1" noResize="1" noEditPoints="1" noAdjustHandles="1" noChangeArrowheads="1" noChangeShapeType="1" noTextEdit="1"/>
              </p:cNvSpPr>
              <p:nvPr/>
            </p:nvSpPr>
            <p:spPr>
              <a:xfrm>
                <a:off x="3749586" y="3014221"/>
                <a:ext cx="4790927" cy="861774"/>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D0C9A532-0846-487C-AC23-38BEBF0C688C}"/>
                  </a:ext>
                </a:extLst>
              </p:cNvPr>
              <p:cNvSpPr txBox="1"/>
              <p:nvPr/>
            </p:nvSpPr>
            <p:spPr>
              <a:xfrm>
                <a:off x="9412773" y="3190855"/>
                <a:ext cx="1703736" cy="877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ö</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i="1">
                                  <a:latin typeface="Cambria Math" panose="02040503050406030204" pitchFamily="18" charset="0"/>
                                </a:rPr>
                                <m:t>ö</m:t>
                              </m:r>
                            </m:sub>
                          </m:sSub>
                          <m:r>
                            <a:rPr lang="hu-HU" sz="2800" i="1">
                              <a:latin typeface="Cambria Math" panose="02040503050406030204" pitchFamily="18" charset="0"/>
                            </a:rPr>
                            <m:t>𝑅𝑇</m:t>
                          </m:r>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ö</m:t>
                              </m:r>
                            </m:sub>
                          </m:sSub>
                        </m:den>
                      </m:f>
                    </m:oMath>
                  </m:oMathPara>
                </a14:m>
                <a:endParaRPr lang="hu-HU" sz="2800" dirty="0"/>
              </a:p>
            </p:txBody>
          </p:sp>
        </mc:Choice>
        <mc:Fallback xmlns="">
          <p:sp>
            <p:nvSpPr>
              <p:cNvPr id="6" name="Szövegdoboz 5">
                <a:extLst>
                  <a:ext uri="{FF2B5EF4-FFF2-40B4-BE49-F238E27FC236}">
                    <a16:creationId xmlns:a16="http://schemas.microsoft.com/office/drawing/2014/main" id="{D0C9A532-0846-487C-AC23-38BEBF0C688C}"/>
                  </a:ext>
                </a:extLst>
              </p:cNvPr>
              <p:cNvSpPr txBox="1">
                <a:spLocks noRot="1" noChangeAspect="1" noMove="1" noResize="1" noEditPoints="1" noAdjustHandles="1" noChangeArrowheads="1" noChangeShapeType="1" noTextEdit="1"/>
              </p:cNvSpPr>
              <p:nvPr/>
            </p:nvSpPr>
            <p:spPr>
              <a:xfrm>
                <a:off x="9412773" y="3190855"/>
                <a:ext cx="1703736" cy="877100"/>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D94DCDD1-2AE8-4EE2-9CF6-C55E0C250649}"/>
                  </a:ext>
                </a:extLst>
              </p:cNvPr>
              <p:cNvSpPr txBox="1"/>
              <p:nvPr/>
            </p:nvSpPr>
            <p:spPr>
              <a:xfrm>
                <a:off x="1512946" y="3919466"/>
                <a:ext cx="7040261" cy="9087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ö</m:t>
                          </m:r>
                        </m:sub>
                      </m:sSub>
                      <m:r>
                        <a:rPr lang="hu-HU" sz="2800" b="0" i="1" smtClean="0">
                          <a:latin typeface="Cambria Math" panose="02040503050406030204" pitchFamily="18" charset="0"/>
                        </a:rPr>
                        <m:t>=</m:t>
                      </m:r>
                      <m:f>
                        <m:fPr>
                          <m:ctrlPr>
                            <a:rPr lang="hu-HU" sz="2800" i="1">
                              <a:latin typeface="Cambria Math" panose="02040503050406030204" pitchFamily="18" charset="0"/>
                            </a:rPr>
                          </m:ctrlPr>
                        </m:fPr>
                        <m:num>
                          <m:d>
                            <m:dPr>
                              <m:ctrlPr>
                                <a:rPr lang="hu-HU" sz="280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2</m:t>
                                  </m:r>
                                </m:sub>
                              </m:sSub>
                            </m:e>
                          </m:d>
                          <m:r>
                            <a:rPr lang="hu-HU" sz="2800" i="1">
                              <a:latin typeface="Cambria Math" panose="02040503050406030204" pitchFamily="18" charset="0"/>
                            </a:rPr>
                            <m:t>𝑅𝑇</m:t>
                          </m:r>
                        </m:num>
                        <m:den>
                          <m:sSub>
                            <m:sSubPr>
                              <m:ctrlPr>
                                <a:rPr lang="hu-HU" sz="2800" i="1">
                                  <a:latin typeface="Cambria Math" panose="02040503050406030204" pitchFamily="18" charset="0"/>
                                </a:rPr>
                              </m:ctrlPr>
                            </m:sSubPr>
                            <m:e>
                              <m:r>
                                <a:rPr lang="hu-HU" sz="2800" i="1">
                                  <a:latin typeface="Cambria Math" panose="02040503050406030204" pitchFamily="18" charset="0"/>
                                </a:rPr>
                                <m:t>𝑉</m:t>
                              </m:r>
                            </m:e>
                            <m:sub>
                              <m:r>
                                <a:rPr lang="hu-HU" sz="2800" i="1">
                                  <a:latin typeface="Cambria Math" panose="02040503050406030204" pitchFamily="18" charset="0"/>
                                </a:rPr>
                                <m:t>ö</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1</m:t>
                              </m:r>
                            </m:sub>
                          </m:sSub>
                          <m:r>
                            <a:rPr lang="hu-HU" sz="2800" i="1">
                              <a:latin typeface="Cambria Math" panose="02040503050406030204" pitchFamily="18" charset="0"/>
                            </a:rPr>
                            <m:t>𝑅𝑇</m:t>
                          </m:r>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ö</m:t>
                              </m:r>
                            </m:sub>
                          </m:sSub>
                        </m:den>
                      </m:f>
                      <m:r>
                        <a:rPr lang="hu-HU" sz="2800" b="0" i="1" smtClean="0">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2</m:t>
                              </m:r>
                            </m:sub>
                          </m:sSub>
                          <m:r>
                            <a:rPr lang="hu-HU" sz="2800" i="1">
                              <a:latin typeface="Cambria Math" panose="02040503050406030204" pitchFamily="18" charset="0"/>
                            </a:rPr>
                            <m:t>𝑅𝑇</m:t>
                          </m:r>
                        </m:num>
                        <m:den>
                          <m:sSub>
                            <m:sSubPr>
                              <m:ctrlPr>
                                <a:rPr lang="hu-HU" sz="2800" i="1">
                                  <a:latin typeface="Cambria Math" panose="02040503050406030204" pitchFamily="18" charset="0"/>
                                </a:rPr>
                              </m:ctrlPr>
                            </m:sSubPr>
                            <m:e>
                              <m:r>
                                <a:rPr lang="hu-HU" sz="2800" i="1">
                                  <a:latin typeface="Cambria Math" panose="02040503050406030204" pitchFamily="18" charset="0"/>
                                </a:rPr>
                                <m:t>𝑉</m:t>
                              </m:r>
                            </m:e>
                            <m:sub>
                              <m:r>
                                <a:rPr lang="hu-HU" sz="2800" i="1">
                                  <a:latin typeface="Cambria Math" panose="02040503050406030204" pitchFamily="18" charset="0"/>
                                </a:rPr>
                                <m:t>ö</m:t>
                              </m:r>
                            </m:sub>
                          </m:sSub>
                        </m:den>
                      </m:f>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2</m:t>
                          </m:r>
                        </m:sub>
                      </m:sSub>
                    </m:oMath>
                  </m:oMathPara>
                </a14:m>
                <a:endParaRPr lang="hu-HU" sz="2800" dirty="0"/>
              </a:p>
            </p:txBody>
          </p:sp>
        </mc:Choice>
        <mc:Fallback xmlns="">
          <p:sp>
            <p:nvSpPr>
              <p:cNvPr id="7" name="Szövegdoboz 6">
                <a:extLst>
                  <a:ext uri="{FF2B5EF4-FFF2-40B4-BE49-F238E27FC236}">
                    <a16:creationId xmlns:a16="http://schemas.microsoft.com/office/drawing/2014/main" id="{D94DCDD1-2AE8-4EE2-9CF6-C55E0C250649}"/>
                  </a:ext>
                </a:extLst>
              </p:cNvPr>
              <p:cNvSpPr txBox="1">
                <a:spLocks noRot="1" noChangeAspect="1" noMove="1" noResize="1" noEditPoints="1" noAdjustHandles="1" noChangeArrowheads="1" noChangeShapeType="1" noTextEdit="1"/>
              </p:cNvSpPr>
              <p:nvPr/>
            </p:nvSpPr>
            <p:spPr>
              <a:xfrm>
                <a:off x="1512946" y="3919466"/>
                <a:ext cx="7040261" cy="908710"/>
              </a:xfrm>
              <a:prstGeom prst="rect">
                <a:avLst/>
              </a:prstGeom>
              <a:blipFill>
                <a:blip r:embed="rId6"/>
                <a:stretch>
                  <a:fillRect/>
                </a:stretch>
              </a:blipFill>
            </p:spPr>
            <p:txBody>
              <a:bodyPr/>
              <a:lstStyle/>
              <a:p>
                <a:r>
                  <a:rPr lang="hu-HU">
                    <a:noFill/>
                  </a:rPr>
                  <a:t> </a:t>
                </a:r>
              </a:p>
            </p:txBody>
          </p:sp>
        </mc:Fallback>
      </mc:AlternateContent>
      <p:sp>
        <p:nvSpPr>
          <p:cNvPr id="8" name="Szövegdoboz 7">
            <a:extLst>
              <a:ext uri="{FF2B5EF4-FFF2-40B4-BE49-F238E27FC236}">
                <a16:creationId xmlns:a16="http://schemas.microsoft.com/office/drawing/2014/main" id="{70E3D29D-2D92-4F53-A772-3631F6533771}"/>
              </a:ext>
            </a:extLst>
          </p:cNvPr>
          <p:cNvSpPr txBox="1"/>
          <p:nvPr/>
        </p:nvSpPr>
        <p:spPr>
          <a:xfrm>
            <a:off x="344774" y="4888471"/>
            <a:ext cx="11592843" cy="1815882"/>
          </a:xfrm>
          <a:prstGeom prst="rect">
            <a:avLst/>
          </a:prstGeom>
          <a:noFill/>
        </p:spPr>
        <p:txBody>
          <a:bodyPr wrap="square" rtlCol="0">
            <a:spAutoFit/>
          </a:bodyPr>
          <a:lstStyle/>
          <a:p>
            <a:pPr algn="ctr"/>
            <a:r>
              <a:rPr lang="hu-HU" sz="2800" dirty="0">
                <a:latin typeface="Times New Roman" panose="02020603050405020304" pitchFamily="18" charset="0"/>
                <a:cs typeface="Times New Roman" panose="02020603050405020304" pitchFamily="18" charset="0"/>
              </a:rPr>
              <a:t>ahol </a:t>
            </a:r>
            <a:r>
              <a:rPr lang="hu-HU" sz="2800" i="1" dirty="0">
                <a:latin typeface="Times New Roman" panose="02020603050405020304" pitchFamily="18" charset="0"/>
                <a:cs typeface="Times New Roman" panose="02020603050405020304" pitchFamily="18" charset="0"/>
              </a:rPr>
              <a:t>p</a:t>
            </a:r>
            <a:r>
              <a:rPr lang="hu-HU" sz="2800" i="1" baseline="-25000" dirty="0">
                <a:latin typeface="Times New Roman" panose="02020603050405020304" pitchFamily="18" charset="0"/>
                <a:cs typeface="Times New Roman" panose="02020603050405020304" pitchFamily="18" charset="0"/>
              </a:rPr>
              <a:t>1</a:t>
            </a:r>
            <a:r>
              <a:rPr lang="hu-HU" sz="2800" dirty="0">
                <a:latin typeface="Times New Roman" panose="02020603050405020304" pitchFamily="18" charset="0"/>
                <a:cs typeface="Times New Roman" panose="02020603050405020304" pitchFamily="18" charset="0"/>
              </a:rPr>
              <a:t> és </a:t>
            </a:r>
            <a:r>
              <a:rPr lang="hu-HU" sz="2800" i="1" dirty="0">
                <a:latin typeface="Times New Roman" panose="02020603050405020304" pitchFamily="18" charset="0"/>
                <a:cs typeface="Times New Roman" panose="02020603050405020304" pitchFamily="18" charset="0"/>
              </a:rPr>
              <a:t>p</a:t>
            </a:r>
            <a:r>
              <a:rPr lang="hu-HU" sz="2800" i="1" baseline="-25000" dirty="0">
                <a:latin typeface="Times New Roman" panose="02020603050405020304" pitchFamily="18" charset="0"/>
                <a:cs typeface="Times New Roman" panose="02020603050405020304" pitchFamily="18" charset="0"/>
              </a:rPr>
              <a:t>2</a:t>
            </a:r>
            <a:r>
              <a:rPr lang="hu-HU" sz="2800" dirty="0">
                <a:latin typeface="Times New Roman" panose="02020603050405020304" pitchFamily="18" charset="0"/>
                <a:cs typeface="Times New Roman" panose="02020603050405020304" pitchFamily="18" charset="0"/>
              </a:rPr>
              <a:t> a komponensek ún. parciális nyomásai:</a:t>
            </a:r>
            <a:r>
              <a:rPr lang="hu-HU" sz="2800" b="1" dirty="0">
                <a:latin typeface="Times New Roman" panose="02020603050405020304" pitchFamily="18" charset="0"/>
                <a:cs typeface="Times New Roman" panose="02020603050405020304" pitchFamily="18" charset="0"/>
              </a:rPr>
              <a:t/>
            </a:r>
            <a:br>
              <a:rPr lang="hu-HU" sz="2800" b="1" dirty="0">
                <a:latin typeface="Times New Roman" panose="02020603050405020304" pitchFamily="18" charset="0"/>
                <a:cs typeface="Times New Roman" panose="02020603050405020304" pitchFamily="18" charset="0"/>
              </a:rPr>
            </a:br>
            <a:r>
              <a:rPr lang="hu-HU" sz="2800" b="1" dirty="0">
                <a:latin typeface="Times New Roman" panose="02020603050405020304" pitchFamily="18" charset="0"/>
                <a:cs typeface="Times New Roman" panose="02020603050405020304" pitchFamily="18" charset="0"/>
              </a:rPr>
              <a:t>parciális nyomás:</a:t>
            </a:r>
            <a:r>
              <a:rPr lang="hu-HU" sz="2800" dirty="0">
                <a:latin typeface="Times New Roman" panose="02020603050405020304" pitchFamily="18" charset="0"/>
                <a:cs typeface="Times New Roman" panose="02020603050405020304" pitchFamily="18" charset="0"/>
              </a:rPr>
              <a:t> az a nyomás, amit az adott, egy gázelegyben lévő, ideálisan viselkedő gáz, kifejtene, ha azon a hőmérsékleten egyedül töltené ki a rendelkezésre álló térfogatot.</a:t>
            </a:r>
          </a:p>
        </p:txBody>
      </p:sp>
      <p:sp>
        <p:nvSpPr>
          <p:cNvPr id="9" name="Szövegdoboz 8">
            <a:extLst>
              <a:ext uri="{FF2B5EF4-FFF2-40B4-BE49-F238E27FC236}">
                <a16:creationId xmlns:a16="http://schemas.microsoft.com/office/drawing/2014/main" id="{A3CCF06B-08E4-41C4-B9D3-86734FCF73CE}"/>
              </a:ext>
            </a:extLst>
          </p:cNvPr>
          <p:cNvSpPr txBox="1"/>
          <p:nvPr/>
        </p:nvSpPr>
        <p:spPr>
          <a:xfrm>
            <a:off x="8719517" y="4136208"/>
            <a:ext cx="2746265"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(Dalton törvénye)</a:t>
            </a:r>
          </a:p>
        </p:txBody>
      </p:sp>
    </p:spTree>
    <p:extLst>
      <p:ext uri="{BB962C8B-B14F-4D97-AF65-F5344CB8AC3E}">
        <p14:creationId xmlns:p14="http://schemas.microsoft.com/office/powerpoint/2010/main" val="304414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Gázelegyek</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lstStyle/>
          <a:p>
            <a:r>
              <a:rPr lang="hu-HU" dirty="0">
                <a:latin typeface="Times New Roman" panose="02020603050405020304" pitchFamily="18" charset="0"/>
                <a:cs typeface="Times New Roman" panose="02020603050405020304" pitchFamily="18" charset="0"/>
              </a:rPr>
              <a:t>Azt a kérdést is feltehetjük, hogy az összes nyomáson mekkora tartályokban tudjuk a gázokat külön-külön tárolni?</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47E69133-DA36-4FCA-9EF1-898DEB608502}"/>
                  </a:ext>
                </a:extLst>
              </p:cNvPr>
              <p:cNvSpPr txBox="1"/>
              <p:nvPr/>
            </p:nvSpPr>
            <p:spPr>
              <a:xfrm>
                <a:off x="1225454" y="3049784"/>
                <a:ext cx="207697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ö</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2</m:t>
                          </m:r>
                        </m:sub>
                      </m:sSub>
                    </m:oMath>
                  </m:oMathPara>
                </a14:m>
                <a:endParaRPr lang="hu-HU" sz="2800" dirty="0"/>
              </a:p>
            </p:txBody>
          </p:sp>
        </mc:Choice>
        <mc:Fallback xmlns="">
          <p:sp>
            <p:nvSpPr>
              <p:cNvPr id="4" name="Szövegdoboz 3">
                <a:extLst>
                  <a:ext uri="{FF2B5EF4-FFF2-40B4-BE49-F238E27FC236}">
                    <a16:creationId xmlns:a16="http://schemas.microsoft.com/office/drawing/2014/main" id="{47E69133-DA36-4FCA-9EF1-898DEB608502}"/>
                  </a:ext>
                </a:extLst>
              </p:cNvPr>
              <p:cNvSpPr txBox="1">
                <a:spLocks noRot="1" noChangeAspect="1" noMove="1" noResize="1" noEditPoints="1" noAdjustHandles="1" noChangeArrowheads="1" noChangeShapeType="1" noTextEdit="1"/>
              </p:cNvSpPr>
              <p:nvPr/>
            </p:nvSpPr>
            <p:spPr>
              <a:xfrm>
                <a:off x="1225454" y="3049784"/>
                <a:ext cx="2076979" cy="430887"/>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ED528D21-9DFD-4D83-909B-A3AAE51D9A0F}"/>
                  </a:ext>
                </a:extLst>
              </p:cNvPr>
              <p:cNvSpPr txBox="1"/>
              <p:nvPr/>
            </p:nvSpPr>
            <p:spPr>
              <a:xfrm>
                <a:off x="3749586" y="2834341"/>
                <a:ext cx="4958793"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ö</m:t>
                          </m:r>
                        </m:sub>
                      </m:sSub>
                      <m:r>
                        <a:rPr lang="hu-HU" sz="2800" b="0" i="1" smtClean="0">
                          <a:latin typeface="Cambria Math" panose="02040503050406030204" pitchFamily="18" charset="0"/>
                        </a:rPr>
                        <m:t>=</m:t>
                      </m:r>
                      <m:r>
                        <a:rPr lang="hu-HU" sz="2800" b="0" i="1" smtClean="0">
                          <a:latin typeface="Cambria Math" panose="02040503050406030204" pitchFamily="18" charset="0"/>
                        </a:rPr>
                        <m:t>𝑎</m:t>
                      </m:r>
                      <m:r>
                        <a:rPr lang="hu-HU" sz="2800" b="0" i="1" smtClean="0">
                          <a:latin typeface="Cambria Math" panose="02040503050406030204" pitchFamily="18" charset="0"/>
                        </a:rPr>
                        <m:t> </m:t>
                      </m:r>
                      <m:r>
                        <a:rPr lang="hu-HU" sz="2800" b="0" i="1" smtClean="0">
                          <a:latin typeface="Cambria Math" panose="02040503050406030204" pitchFamily="18" charset="0"/>
                        </a:rPr>
                        <m:t>𝑡𝑎𝑟𝑡</m:t>
                      </m:r>
                      <m:r>
                        <a:rPr lang="hu-HU" sz="2800" b="0" i="1" smtClean="0">
                          <a:latin typeface="Cambria Math" panose="02040503050406030204" pitchFamily="18" charset="0"/>
                        </a:rPr>
                        <m:t>á</m:t>
                      </m:r>
                      <m:r>
                        <a:rPr lang="hu-HU" sz="2800" b="0" i="1" smtClean="0">
                          <a:latin typeface="Cambria Math" panose="02040503050406030204" pitchFamily="18" charset="0"/>
                        </a:rPr>
                        <m:t>𝑙𝑦</m:t>
                      </m:r>
                      <m:r>
                        <a:rPr lang="hu-HU" sz="2800" b="0" i="1" smtClean="0">
                          <a:latin typeface="Cambria Math" panose="02040503050406030204" pitchFamily="18" charset="0"/>
                        </a:rPr>
                        <m:t> </m:t>
                      </m:r>
                      <m:r>
                        <a:rPr lang="hu-HU" sz="2800" b="0" i="1" smtClean="0">
                          <a:latin typeface="Cambria Math" panose="02040503050406030204" pitchFamily="18" charset="0"/>
                        </a:rPr>
                        <m:t>𝑣</m:t>
                      </m:r>
                      <m:r>
                        <a:rPr lang="hu-HU" sz="2800" b="0" i="1" smtClean="0">
                          <a:latin typeface="Cambria Math" panose="02040503050406030204" pitchFamily="18" charset="0"/>
                        </a:rPr>
                        <m:t>é</m:t>
                      </m:r>
                      <m:r>
                        <a:rPr lang="hu-HU" sz="2800" b="0" i="1" smtClean="0">
                          <a:latin typeface="Cambria Math" panose="02040503050406030204" pitchFamily="18" charset="0"/>
                        </a:rPr>
                        <m:t>𝑔𝑠</m:t>
                      </m:r>
                      <m:r>
                        <a:rPr lang="hu-HU" sz="2800" b="0" i="1" smtClean="0">
                          <a:latin typeface="Cambria Math" panose="02040503050406030204" pitchFamily="18" charset="0"/>
                        </a:rPr>
                        <m:t>ő </m:t>
                      </m:r>
                      <m:r>
                        <a:rPr lang="hu-HU" sz="2800" b="0" i="1" smtClean="0">
                          <a:latin typeface="Cambria Math" panose="02040503050406030204" pitchFamily="18" charset="0"/>
                        </a:rPr>
                        <m:t>𝑛𝑦𝑜𝑚</m:t>
                      </m:r>
                      <m:r>
                        <a:rPr lang="hu-HU" sz="2800" b="0" i="1" smtClean="0">
                          <a:latin typeface="Cambria Math" panose="02040503050406030204" pitchFamily="18" charset="0"/>
                        </a:rPr>
                        <m:t>á</m:t>
                      </m:r>
                      <m:r>
                        <a:rPr lang="hu-HU" sz="2800" b="0" i="1" smtClean="0">
                          <a:latin typeface="Cambria Math" panose="02040503050406030204" pitchFamily="18" charset="0"/>
                        </a:rPr>
                        <m:t>𝑠𝑎</m:t>
                      </m:r>
                      <m:r>
                        <a:rPr lang="hu-HU" sz="2800" b="0" i="1" smtClean="0">
                          <a:latin typeface="Cambria Math" panose="02040503050406030204" pitchFamily="18" charset="0"/>
                        </a:rPr>
                        <m:t> </m:t>
                      </m:r>
                    </m:oMath>
                    <m:oMath xmlns:m="http://schemas.openxmlformats.org/officeDocument/2006/math">
                      <m:r>
                        <a:rPr lang="hu-HU" sz="2800" b="0" i="1" smtClean="0">
                          <a:latin typeface="Cambria Math" panose="02040503050406030204" pitchFamily="18" charset="0"/>
                        </a:rPr>
                        <m:t>𝑇</m:t>
                      </m:r>
                      <m:r>
                        <a:rPr lang="hu-HU" sz="2800" b="0" i="1" smtClean="0">
                          <a:latin typeface="Cambria Math" panose="02040503050406030204" pitchFamily="18" charset="0"/>
                        </a:rPr>
                        <m:t>=</m:t>
                      </m:r>
                      <m:r>
                        <a:rPr lang="hu-HU" sz="2800" b="0" i="1" smtClean="0">
                          <a:latin typeface="Cambria Math" panose="02040503050406030204" pitchFamily="18" charset="0"/>
                        </a:rPr>
                        <m:t>𝑎</m:t>
                      </m:r>
                      <m:r>
                        <a:rPr lang="hu-HU" sz="2800" b="0" i="1" smtClean="0">
                          <a:latin typeface="Cambria Math" panose="02040503050406030204" pitchFamily="18" charset="0"/>
                        </a:rPr>
                        <m:t> </m:t>
                      </m:r>
                      <m:r>
                        <a:rPr lang="hu-HU" sz="2800" b="0" i="1" smtClean="0">
                          <a:latin typeface="Cambria Math" panose="02040503050406030204" pitchFamily="18" charset="0"/>
                        </a:rPr>
                        <m:t>𝑟𝑒𝑛𝑑𝑠𝑧𝑒𝑟</m:t>
                      </m:r>
                      <m:r>
                        <a:rPr lang="hu-HU" sz="2800" b="0" i="1" smtClean="0">
                          <a:latin typeface="Cambria Math" panose="02040503050406030204" pitchFamily="18" charset="0"/>
                        </a:rPr>
                        <m:t> </m:t>
                      </m:r>
                      <m:r>
                        <a:rPr lang="hu-HU" sz="2800" b="0" i="1" smtClean="0">
                          <a:latin typeface="Cambria Math" panose="02040503050406030204" pitchFamily="18" charset="0"/>
                        </a:rPr>
                        <m:t>h</m:t>
                      </m:r>
                      <m:r>
                        <a:rPr lang="hu-HU" sz="2800" b="0" i="1" smtClean="0">
                          <a:latin typeface="Cambria Math" panose="02040503050406030204" pitchFamily="18" charset="0"/>
                        </a:rPr>
                        <m:t>ő</m:t>
                      </m:r>
                      <m:r>
                        <a:rPr lang="hu-HU" sz="2800" b="0" i="1" smtClean="0">
                          <a:latin typeface="Cambria Math" panose="02040503050406030204" pitchFamily="18" charset="0"/>
                        </a:rPr>
                        <m:t>𝑚</m:t>
                      </m:r>
                      <m:r>
                        <a:rPr lang="hu-HU" sz="2800" b="0" i="1" smtClean="0">
                          <a:latin typeface="Cambria Math" panose="02040503050406030204" pitchFamily="18" charset="0"/>
                        </a:rPr>
                        <m:t>é</m:t>
                      </m:r>
                      <m:r>
                        <a:rPr lang="hu-HU" sz="2800" b="0" i="1" smtClean="0">
                          <a:latin typeface="Cambria Math" panose="02040503050406030204" pitchFamily="18" charset="0"/>
                        </a:rPr>
                        <m:t>𝑟𝑠</m:t>
                      </m:r>
                      <m:r>
                        <a:rPr lang="hu-HU" sz="2800" b="0" i="1" smtClean="0">
                          <a:latin typeface="Cambria Math" panose="02040503050406030204" pitchFamily="18" charset="0"/>
                        </a:rPr>
                        <m:t>é</m:t>
                      </m:r>
                      <m:r>
                        <a:rPr lang="hu-HU" sz="2800" b="0" i="1" smtClean="0">
                          <a:latin typeface="Cambria Math" panose="02040503050406030204" pitchFamily="18" charset="0"/>
                        </a:rPr>
                        <m:t>𝑘𝑙𝑒𝑡𝑒</m:t>
                      </m:r>
                    </m:oMath>
                  </m:oMathPara>
                </a14:m>
                <a:endParaRPr lang="hu-HU" sz="2800" b="0" dirty="0"/>
              </a:p>
            </p:txBody>
          </p:sp>
        </mc:Choice>
        <mc:Fallback xmlns="">
          <p:sp>
            <p:nvSpPr>
              <p:cNvPr id="5" name="Szövegdoboz 4">
                <a:extLst>
                  <a:ext uri="{FF2B5EF4-FFF2-40B4-BE49-F238E27FC236}">
                    <a16:creationId xmlns:a16="http://schemas.microsoft.com/office/drawing/2014/main" id="{ED528D21-9DFD-4D83-909B-A3AAE51D9A0F}"/>
                  </a:ext>
                </a:extLst>
              </p:cNvPr>
              <p:cNvSpPr txBox="1">
                <a:spLocks noRot="1" noChangeAspect="1" noMove="1" noResize="1" noEditPoints="1" noAdjustHandles="1" noChangeArrowheads="1" noChangeShapeType="1" noTextEdit="1"/>
              </p:cNvSpPr>
              <p:nvPr/>
            </p:nvSpPr>
            <p:spPr>
              <a:xfrm>
                <a:off x="3749586" y="2834341"/>
                <a:ext cx="4958793" cy="861774"/>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D0C9A532-0846-487C-AC23-38BEBF0C688C}"/>
                  </a:ext>
                </a:extLst>
              </p:cNvPr>
              <p:cNvSpPr txBox="1"/>
              <p:nvPr/>
            </p:nvSpPr>
            <p:spPr>
              <a:xfrm>
                <a:off x="9122576" y="2803965"/>
                <a:ext cx="1691489" cy="879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ö</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i="1">
                                  <a:latin typeface="Cambria Math" panose="02040503050406030204" pitchFamily="18" charset="0"/>
                                </a:rPr>
                                <m:t>ö</m:t>
                              </m:r>
                            </m:sub>
                          </m:sSub>
                          <m:r>
                            <a:rPr lang="hu-HU" sz="2800" i="1">
                              <a:latin typeface="Cambria Math" panose="02040503050406030204" pitchFamily="18" charset="0"/>
                            </a:rPr>
                            <m:t>𝑅𝑇</m:t>
                          </m:r>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ö</m:t>
                              </m:r>
                            </m:sub>
                          </m:sSub>
                        </m:den>
                      </m:f>
                    </m:oMath>
                  </m:oMathPara>
                </a14:m>
                <a:endParaRPr lang="hu-HU" sz="2800" dirty="0"/>
              </a:p>
            </p:txBody>
          </p:sp>
        </mc:Choice>
        <mc:Fallback xmlns="">
          <p:sp>
            <p:nvSpPr>
              <p:cNvPr id="6" name="Szövegdoboz 5">
                <a:extLst>
                  <a:ext uri="{FF2B5EF4-FFF2-40B4-BE49-F238E27FC236}">
                    <a16:creationId xmlns:a16="http://schemas.microsoft.com/office/drawing/2014/main" id="{D0C9A532-0846-487C-AC23-38BEBF0C688C}"/>
                  </a:ext>
                </a:extLst>
              </p:cNvPr>
              <p:cNvSpPr txBox="1">
                <a:spLocks noRot="1" noChangeAspect="1" noMove="1" noResize="1" noEditPoints="1" noAdjustHandles="1" noChangeArrowheads="1" noChangeShapeType="1" noTextEdit="1"/>
              </p:cNvSpPr>
              <p:nvPr/>
            </p:nvSpPr>
            <p:spPr>
              <a:xfrm>
                <a:off x="9122576" y="2803965"/>
                <a:ext cx="1691489" cy="879151"/>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D94DCDD1-2AE8-4EE2-9CF6-C55E0C250649}"/>
                  </a:ext>
                </a:extLst>
              </p:cNvPr>
              <p:cNvSpPr txBox="1"/>
              <p:nvPr/>
            </p:nvSpPr>
            <p:spPr>
              <a:xfrm>
                <a:off x="2372512" y="3943463"/>
                <a:ext cx="7136248" cy="9087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ö</m:t>
                          </m:r>
                        </m:sub>
                      </m:sSub>
                      <m:r>
                        <a:rPr lang="hu-HU" sz="2800" b="0" i="1" smtClean="0">
                          <a:latin typeface="Cambria Math" panose="02040503050406030204" pitchFamily="18" charset="0"/>
                        </a:rPr>
                        <m:t>=</m:t>
                      </m:r>
                      <m:f>
                        <m:fPr>
                          <m:ctrlPr>
                            <a:rPr lang="hu-HU" sz="2800" i="1">
                              <a:latin typeface="Cambria Math" panose="02040503050406030204" pitchFamily="18" charset="0"/>
                            </a:rPr>
                          </m:ctrlPr>
                        </m:fPr>
                        <m:num>
                          <m:d>
                            <m:dPr>
                              <m:ctrlPr>
                                <a:rPr lang="hu-HU" sz="280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2</m:t>
                                  </m:r>
                                </m:sub>
                              </m:sSub>
                            </m:e>
                          </m:d>
                          <m:r>
                            <a:rPr lang="hu-HU" sz="2800" i="1">
                              <a:latin typeface="Cambria Math" panose="02040503050406030204" pitchFamily="18" charset="0"/>
                            </a:rPr>
                            <m:t>𝑅𝑇</m:t>
                          </m:r>
                        </m:num>
                        <m:den>
                          <m:sSub>
                            <m:sSubPr>
                              <m:ctrlPr>
                                <a:rPr lang="hu-HU" sz="2800" i="1">
                                  <a:latin typeface="Cambria Math" panose="02040503050406030204" pitchFamily="18" charset="0"/>
                                </a:rPr>
                              </m:ctrlPr>
                            </m:sSubPr>
                            <m:e>
                              <m:r>
                                <a:rPr lang="hu-HU" sz="2800" b="0" i="1" smtClean="0">
                                  <a:latin typeface="Cambria Math" panose="02040503050406030204" pitchFamily="18" charset="0"/>
                                </a:rPr>
                                <m:t>𝑝</m:t>
                              </m:r>
                            </m:e>
                            <m:sub>
                              <m:r>
                                <a:rPr lang="hu-HU" sz="2800" i="1">
                                  <a:latin typeface="Cambria Math" panose="02040503050406030204" pitchFamily="18" charset="0"/>
                                </a:rPr>
                                <m:t>ö</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1</m:t>
                              </m:r>
                            </m:sub>
                          </m:sSub>
                          <m:r>
                            <a:rPr lang="hu-HU" sz="2800" i="1">
                              <a:latin typeface="Cambria Math" panose="02040503050406030204" pitchFamily="18" charset="0"/>
                            </a:rPr>
                            <m:t>𝑅𝑇</m:t>
                          </m:r>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ö</m:t>
                              </m:r>
                            </m:sub>
                          </m:sSub>
                        </m:den>
                      </m:f>
                      <m:r>
                        <a:rPr lang="hu-HU" sz="2800" b="0" i="1" smtClean="0">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2</m:t>
                              </m:r>
                            </m:sub>
                          </m:sSub>
                          <m:r>
                            <a:rPr lang="hu-HU" sz="2800" i="1">
                              <a:latin typeface="Cambria Math" panose="02040503050406030204" pitchFamily="18" charset="0"/>
                            </a:rPr>
                            <m:t>𝑅𝑇</m:t>
                          </m:r>
                        </m:num>
                        <m:den>
                          <m:sSub>
                            <m:sSubPr>
                              <m:ctrlPr>
                                <a:rPr lang="hu-HU" sz="2800" i="1">
                                  <a:latin typeface="Cambria Math" panose="02040503050406030204" pitchFamily="18" charset="0"/>
                                </a:rPr>
                              </m:ctrlPr>
                            </m:sSubPr>
                            <m:e>
                              <m:r>
                                <a:rPr lang="hu-HU" sz="2800" b="0" i="1" smtClean="0">
                                  <a:latin typeface="Cambria Math" panose="02040503050406030204" pitchFamily="18" charset="0"/>
                                </a:rPr>
                                <m:t>𝑝</m:t>
                              </m:r>
                            </m:e>
                            <m:sub>
                              <m:r>
                                <a:rPr lang="hu-HU" sz="2800" i="1">
                                  <a:latin typeface="Cambria Math" panose="02040503050406030204" pitchFamily="18" charset="0"/>
                                </a:rPr>
                                <m:t>ö</m:t>
                              </m:r>
                            </m:sub>
                          </m:sSub>
                        </m:den>
                      </m:f>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2</m:t>
                          </m:r>
                        </m:sub>
                      </m:sSub>
                    </m:oMath>
                  </m:oMathPara>
                </a14:m>
                <a:endParaRPr lang="hu-HU" sz="2800" dirty="0"/>
              </a:p>
            </p:txBody>
          </p:sp>
        </mc:Choice>
        <mc:Fallback xmlns="">
          <p:sp>
            <p:nvSpPr>
              <p:cNvPr id="7" name="Szövegdoboz 6">
                <a:extLst>
                  <a:ext uri="{FF2B5EF4-FFF2-40B4-BE49-F238E27FC236}">
                    <a16:creationId xmlns:a16="http://schemas.microsoft.com/office/drawing/2014/main" id="{D94DCDD1-2AE8-4EE2-9CF6-C55E0C250649}"/>
                  </a:ext>
                </a:extLst>
              </p:cNvPr>
              <p:cNvSpPr txBox="1">
                <a:spLocks noRot="1" noChangeAspect="1" noMove="1" noResize="1" noEditPoints="1" noAdjustHandles="1" noChangeArrowheads="1" noChangeShapeType="1" noTextEdit="1"/>
              </p:cNvSpPr>
              <p:nvPr/>
            </p:nvSpPr>
            <p:spPr>
              <a:xfrm>
                <a:off x="2372512" y="3943463"/>
                <a:ext cx="7136248" cy="908710"/>
              </a:xfrm>
              <a:prstGeom prst="rect">
                <a:avLst/>
              </a:prstGeom>
              <a:blipFill>
                <a:blip r:embed="rId6"/>
                <a:stretch>
                  <a:fillRect/>
                </a:stretch>
              </a:blipFill>
            </p:spPr>
            <p:txBody>
              <a:bodyPr/>
              <a:lstStyle/>
              <a:p>
                <a:r>
                  <a:rPr lang="hu-HU">
                    <a:noFill/>
                  </a:rPr>
                  <a:t> </a:t>
                </a:r>
              </a:p>
            </p:txBody>
          </p:sp>
        </mc:Fallback>
      </mc:AlternateContent>
      <p:sp>
        <p:nvSpPr>
          <p:cNvPr id="8" name="Szövegdoboz 7">
            <a:extLst>
              <a:ext uri="{FF2B5EF4-FFF2-40B4-BE49-F238E27FC236}">
                <a16:creationId xmlns:a16="http://schemas.microsoft.com/office/drawing/2014/main" id="{70E3D29D-2D92-4F53-A772-3631F6533771}"/>
              </a:ext>
            </a:extLst>
          </p:cNvPr>
          <p:cNvSpPr txBox="1"/>
          <p:nvPr/>
        </p:nvSpPr>
        <p:spPr>
          <a:xfrm>
            <a:off x="344774" y="4888471"/>
            <a:ext cx="11592843" cy="1815882"/>
          </a:xfrm>
          <a:prstGeom prst="rect">
            <a:avLst/>
          </a:prstGeom>
          <a:noFill/>
        </p:spPr>
        <p:txBody>
          <a:bodyPr wrap="square" rtlCol="0">
            <a:spAutoFit/>
          </a:bodyPr>
          <a:lstStyle/>
          <a:p>
            <a:pPr algn="ctr"/>
            <a:r>
              <a:rPr lang="hu-HU" sz="2800" dirty="0">
                <a:latin typeface="Times New Roman" panose="02020603050405020304" pitchFamily="18" charset="0"/>
                <a:cs typeface="Times New Roman" panose="02020603050405020304" pitchFamily="18" charset="0"/>
              </a:rPr>
              <a:t>ahol </a:t>
            </a:r>
            <a:r>
              <a:rPr lang="hu-HU" sz="2800" i="1" dirty="0">
                <a:latin typeface="Times New Roman" panose="02020603050405020304" pitchFamily="18" charset="0"/>
                <a:cs typeface="Times New Roman" panose="02020603050405020304" pitchFamily="18" charset="0"/>
              </a:rPr>
              <a:t>V</a:t>
            </a:r>
            <a:r>
              <a:rPr lang="hu-HU" sz="2800" i="1" baseline="-25000" dirty="0">
                <a:latin typeface="Times New Roman" panose="02020603050405020304" pitchFamily="18" charset="0"/>
                <a:cs typeface="Times New Roman" panose="02020603050405020304" pitchFamily="18" charset="0"/>
              </a:rPr>
              <a:t>1</a:t>
            </a:r>
            <a:r>
              <a:rPr lang="hu-HU" sz="2800" dirty="0">
                <a:latin typeface="Times New Roman" panose="02020603050405020304" pitchFamily="18" charset="0"/>
                <a:cs typeface="Times New Roman" panose="02020603050405020304" pitchFamily="18" charset="0"/>
              </a:rPr>
              <a:t> és </a:t>
            </a:r>
            <a:r>
              <a:rPr lang="hu-HU" sz="2800" i="1" dirty="0">
                <a:latin typeface="Times New Roman" panose="02020603050405020304" pitchFamily="18" charset="0"/>
                <a:cs typeface="Times New Roman" panose="02020603050405020304" pitchFamily="18" charset="0"/>
              </a:rPr>
              <a:t>V</a:t>
            </a:r>
            <a:r>
              <a:rPr lang="hu-HU" sz="2800" i="1" baseline="-25000" dirty="0">
                <a:latin typeface="Times New Roman" panose="02020603050405020304" pitchFamily="18" charset="0"/>
                <a:cs typeface="Times New Roman" panose="02020603050405020304" pitchFamily="18" charset="0"/>
              </a:rPr>
              <a:t>2</a:t>
            </a:r>
            <a:r>
              <a:rPr lang="hu-HU" sz="2800" dirty="0">
                <a:latin typeface="Times New Roman" panose="02020603050405020304" pitchFamily="18" charset="0"/>
                <a:cs typeface="Times New Roman" panose="02020603050405020304" pitchFamily="18" charset="0"/>
              </a:rPr>
              <a:t> a komponensek ún. parciális térfogatai:</a:t>
            </a:r>
            <a:r>
              <a:rPr lang="hu-HU" sz="2800" b="1" dirty="0">
                <a:latin typeface="Times New Roman" panose="02020603050405020304" pitchFamily="18" charset="0"/>
                <a:cs typeface="Times New Roman" panose="02020603050405020304" pitchFamily="18" charset="0"/>
              </a:rPr>
              <a:t/>
            </a:r>
            <a:br>
              <a:rPr lang="hu-HU" sz="2800" b="1" dirty="0">
                <a:latin typeface="Times New Roman" panose="02020603050405020304" pitchFamily="18" charset="0"/>
                <a:cs typeface="Times New Roman" panose="02020603050405020304" pitchFamily="18" charset="0"/>
              </a:rPr>
            </a:br>
            <a:r>
              <a:rPr lang="hu-HU" sz="2800" b="1" dirty="0">
                <a:latin typeface="Times New Roman" panose="02020603050405020304" pitchFamily="18" charset="0"/>
                <a:cs typeface="Times New Roman" panose="02020603050405020304" pitchFamily="18" charset="0"/>
              </a:rPr>
              <a:t>parciális térfogat:</a:t>
            </a:r>
            <a:r>
              <a:rPr lang="hu-HU" sz="2800" dirty="0">
                <a:latin typeface="Times New Roman" panose="02020603050405020304" pitchFamily="18" charset="0"/>
                <a:cs typeface="Times New Roman" panose="02020603050405020304" pitchFamily="18" charset="0"/>
              </a:rPr>
              <a:t> az a térfogat, amit az adott, egy gázelegyben lévő, ideálisan viselkedő gáz, elfoglalna, ha azon a hőmérsékleten a gázelegy összes nyomásán egyedül lenne.</a:t>
            </a:r>
          </a:p>
        </p:txBody>
      </p:sp>
    </p:spTree>
    <p:extLst>
      <p:ext uri="{BB962C8B-B14F-4D97-AF65-F5344CB8AC3E}">
        <p14:creationId xmlns:p14="http://schemas.microsoft.com/office/powerpoint/2010/main" val="204076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Oldatok</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4778375"/>
          </a:xfrm>
        </p:spPr>
        <p:txBody>
          <a:bodyPr>
            <a:normAutofit lnSpcReduction="10000"/>
          </a:bodyPr>
          <a:lstStyle/>
          <a:p>
            <a:r>
              <a:rPr lang="hu-HU" dirty="0">
                <a:latin typeface="Times New Roman" panose="02020603050405020304" pitchFamily="18" charset="0"/>
                <a:cs typeface="Times New Roman" panose="02020603050405020304" pitchFamily="18" charset="0"/>
              </a:rPr>
              <a:t>Az oldatok úgy keletkeznek, hogy az egyik anyagot, pl. vegyületet fel-oldjuk egy másik, folyadék halmazállapotú anyagban.</a:t>
            </a:r>
          </a:p>
          <a:p>
            <a:pPr lvl="1"/>
            <a:r>
              <a:rPr lang="hu-HU" b="1" dirty="0">
                <a:latin typeface="Times New Roman" panose="02020603050405020304" pitchFamily="18" charset="0"/>
                <a:cs typeface="Times New Roman" panose="02020603050405020304" pitchFamily="18" charset="0"/>
              </a:rPr>
              <a:t>oldat:</a:t>
            </a:r>
            <a:r>
              <a:rPr lang="hu-HU" dirty="0">
                <a:latin typeface="Times New Roman" panose="02020603050405020304" pitchFamily="18" charset="0"/>
                <a:cs typeface="Times New Roman" panose="02020603050405020304" pitchFamily="18" charset="0"/>
              </a:rPr>
              <a:t> egy olyan folyékony halmazállapotú elegy, amelyben az egyik komponens nagy feleslege, vagy valamilyen más tulajdonsága miatt kiemelt jelentőségű. Ezt az anyagot oldószernek, a többit oldott anyagnak nevezzük.</a:t>
            </a:r>
          </a:p>
          <a:p>
            <a:r>
              <a:rPr lang="hu-HU" dirty="0">
                <a:latin typeface="Times New Roman" panose="02020603050405020304" pitchFamily="18" charset="0"/>
                <a:cs typeface="Times New Roman" panose="02020603050405020304" pitchFamily="18" charset="0"/>
              </a:rPr>
              <a:t>Az oldószer és az oldott anyag között természetesen kölcsönhatásnak kell létrejönnie, amely kedvezőbb állapotot jelent. Eredménye, hogy az oldott anyagot az oldószer részecskéi </a:t>
            </a:r>
            <a:r>
              <a:rPr lang="hu-HU" dirty="0" err="1">
                <a:latin typeface="Times New Roman" panose="02020603050405020304" pitchFamily="18" charset="0"/>
                <a:cs typeface="Times New Roman" panose="02020603050405020304" pitchFamily="18" charset="0"/>
              </a:rPr>
              <a:t>körülveszik</a:t>
            </a:r>
            <a:r>
              <a:rPr lang="hu-HU" dirty="0">
                <a:latin typeface="Times New Roman" panose="02020603050405020304" pitchFamily="18" charset="0"/>
                <a:cs typeface="Times New Roman" panose="02020603050405020304" pitchFamily="18" charset="0"/>
              </a:rPr>
              <a:t>, és az molekuláris szinten eloszlik az oldószerben.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A folyamat a </a:t>
            </a:r>
          </a:p>
          <a:p>
            <a:pPr lvl="1"/>
            <a:r>
              <a:rPr lang="hu-HU" b="1" dirty="0">
                <a:latin typeface="Times New Roman" panose="02020603050405020304" pitchFamily="18" charset="0"/>
                <a:cs typeface="Times New Roman" panose="02020603050405020304" pitchFamily="18" charset="0"/>
              </a:rPr>
              <a:t>szolvatáció:</a:t>
            </a:r>
            <a:r>
              <a:rPr lang="hu-HU" dirty="0">
                <a:latin typeface="Times New Roman" panose="02020603050405020304" pitchFamily="18" charset="0"/>
                <a:cs typeface="Times New Roman" panose="02020603050405020304" pitchFamily="18" charset="0"/>
              </a:rPr>
              <a:t> az az összetett folyamat, amely során az oldószer részecskéi kör-beveszik az oldott anyag ré­szecskéit, és az oldatba viszik, illetve az oldatban molekulárisan eloszlatják, és az oldatban tartják azokat.</a:t>
            </a:r>
          </a:p>
        </p:txBody>
      </p:sp>
    </p:spTree>
    <p:extLst>
      <p:ext uri="{BB962C8B-B14F-4D97-AF65-F5344CB8AC3E}">
        <p14:creationId xmlns:p14="http://schemas.microsoft.com/office/powerpoint/2010/main" val="342032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147415"/>
            <a:ext cx="10515600" cy="1325563"/>
          </a:xfrm>
        </p:spPr>
        <p:txBody>
          <a:bodyPr/>
          <a:lstStyle/>
          <a:p>
            <a:pPr algn="ctr"/>
            <a:r>
              <a:rPr lang="hu-HU" dirty="0">
                <a:latin typeface="Times New Roman" panose="02020603050405020304" pitchFamily="18" charset="0"/>
                <a:cs typeface="Times New Roman" panose="02020603050405020304" pitchFamily="18" charset="0"/>
              </a:rPr>
              <a:t>A vízben való oldás – a hidratáció</a:t>
            </a:r>
          </a:p>
        </p:txBody>
      </p:sp>
      <p:grpSp>
        <p:nvGrpSpPr>
          <p:cNvPr id="16" name="Csoportba foglalás 15">
            <a:extLst>
              <a:ext uri="{FF2B5EF4-FFF2-40B4-BE49-F238E27FC236}">
                <a16:creationId xmlns:a16="http://schemas.microsoft.com/office/drawing/2014/main" id="{3ABB3489-76FD-435B-9A07-1F056F6C3BB6}"/>
              </a:ext>
            </a:extLst>
          </p:cNvPr>
          <p:cNvGrpSpPr/>
          <p:nvPr/>
        </p:nvGrpSpPr>
        <p:grpSpPr>
          <a:xfrm rot="13112951">
            <a:off x="5324267" y="4217460"/>
            <a:ext cx="791753" cy="791753"/>
            <a:chOff x="942109" y="5237018"/>
            <a:chExt cx="791753" cy="791753"/>
          </a:xfrm>
        </p:grpSpPr>
        <p:sp>
          <p:nvSpPr>
            <p:cNvPr id="17" name="Ellipszis 16">
              <a:extLst>
                <a:ext uri="{FF2B5EF4-FFF2-40B4-BE49-F238E27FC236}">
                  <a16:creationId xmlns:a16="http://schemas.microsoft.com/office/drawing/2014/main" id="{6DB11E27-A5C2-4E34-9325-AF15C76F7360}"/>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8" name="Ellipszis 17">
              <a:extLst>
                <a:ext uri="{FF2B5EF4-FFF2-40B4-BE49-F238E27FC236}">
                  <a16:creationId xmlns:a16="http://schemas.microsoft.com/office/drawing/2014/main" id="{E18B36EC-43F5-42A1-B5EF-103D19C65B06}"/>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9" name="Ellipszis 18">
              <a:extLst>
                <a:ext uri="{FF2B5EF4-FFF2-40B4-BE49-F238E27FC236}">
                  <a16:creationId xmlns:a16="http://schemas.microsoft.com/office/drawing/2014/main" id="{46DF62CE-670E-421A-A996-281AD1EBC7C4}"/>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8" name="Csoportba foglalás 27">
            <a:extLst>
              <a:ext uri="{FF2B5EF4-FFF2-40B4-BE49-F238E27FC236}">
                <a16:creationId xmlns:a16="http://schemas.microsoft.com/office/drawing/2014/main" id="{D108D319-C034-47E8-A061-EF33A8D5B289}"/>
              </a:ext>
            </a:extLst>
          </p:cNvPr>
          <p:cNvGrpSpPr/>
          <p:nvPr/>
        </p:nvGrpSpPr>
        <p:grpSpPr>
          <a:xfrm rot="17880268">
            <a:off x="7167147" y="1342246"/>
            <a:ext cx="791753" cy="791753"/>
            <a:chOff x="942109" y="5237018"/>
            <a:chExt cx="791753" cy="791753"/>
          </a:xfrm>
        </p:grpSpPr>
        <p:sp>
          <p:nvSpPr>
            <p:cNvPr id="29" name="Ellipszis 28">
              <a:extLst>
                <a:ext uri="{FF2B5EF4-FFF2-40B4-BE49-F238E27FC236}">
                  <a16:creationId xmlns:a16="http://schemas.microsoft.com/office/drawing/2014/main" id="{C74334D2-AB3E-4FFB-B284-631F8D9D5B51}"/>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0" name="Ellipszis 29">
              <a:extLst>
                <a:ext uri="{FF2B5EF4-FFF2-40B4-BE49-F238E27FC236}">
                  <a16:creationId xmlns:a16="http://schemas.microsoft.com/office/drawing/2014/main" id="{45588B47-B6DA-416F-AE94-346D6909FBD0}"/>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1" name="Ellipszis 30">
              <a:extLst>
                <a:ext uri="{FF2B5EF4-FFF2-40B4-BE49-F238E27FC236}">
                  <a16:creationId xmlns:a16="http://schemas.microsoft.com/office/drawing/2014/main" id="{DBBD45E1-5B6B-441E-BBF4-0CF963600CB3}"/>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32" name="Csoportba foglalás 31">
            <a:extLst>
              <a:ext uri="{FF2B5EF4-FFF2-40B4-BE49-F238E27FC236}">
                <a16:creationId xmlns:a16="http://schemas.microsoft.com/office/drawing/2014/main" id="{C54AFFCA-743F-46AF-BA4B-C2150219654E}"/>
              </a:ext>
            </a:extLst>
          </p:cNvPr>
          <p:cNvGrpSpPr/>
          <p:nvPr/>
        </p:nvGrpSpPr>
        <p:grpSpPr>
          <a:xfrm rot="12583933">
            <a:off x="7696790" y="2589685"/>
            <a:ext cx="791753" cy="791753"/>
            <a:chOff x="942109" y="5237018"/>
            <a:chExt cx="791753" cy="791753"/>
          </a:xfrm>
        </p:grpSpPr>
        <p:sp>
          <p:nvSpPr>
            <p:cNvPr id="33" name="Ellipszis 32">
              <a:extLst>
                <a:ext uri="{FF2B5EF4-FFF2-40B4-BE49-F238E27FC236}">
                  <a16:creationId xmlns:a16="http://schemas.microsoft.com/office/drawing/2014/main" id="{E0809115-D102-404E-BC56-C91BB429DF42}"/>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4" name="Ellipszis 33">
              <a:extLst>
                <a:ext uri="{FF2B5EF4-FFF2-40B4-BE49-F238E27FC236}">
                  <a16:creationId xmlns:a16="http://schemas.microsoft.com/office/drawing/2014/main" id="{30776828-5001-4385-BDBE-113044D9B5B2}"/>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5" name="Ellipszis 34">
              <a:extLst>
                <a:ext uri="{FF2B5EF4-FFF2-40B4-BE49-F238E27FC236}">
                  <a16:creationId xmlns:a16="http://schemas.microsoft.com/office/drawing/2014/main" id="{AA40596F-24B1-4A18-B88C-FE8897DAE4B7}"/>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36" name="Csoportba foglalás 35">
            <a:extLst>
              <a:ext uri="{FF2B5EF4-FFF2-40B4-BE49-F238E27FC236}">
                <a16:creationId xmlns:a16="http://schemas.microsoft.com/office/drawing/2014/main" id="{F794495B-1B58-4A79-9D6A-E3E20C729493}"/>
              </a:ext>
            </a:extLst>
          </p:cNvPr>
          <p:cNvGrpSpPr/>
          <p:nvPr/>
        </p:nvGrpSpPr>
        <p:grpSpPr>
          <a:xfrm rot="9060983">
            <a:off x="8432033" y="4894093"/>
            <a:ext cx="791753" cy="791753"/>
            <a:chOff x="942109" y="5237018"/>
            <a:chExt cx="791753" cy="791753"/>
          </a:xfrm>
        </p:grpSpPr>
        <p:sp>
          <p:nvSpPr>
            <p:cNvPr id="37" name="Ellipszis 36">
              <a:extLst>
                <a:ext uri="{FF2B5EF4-FFF2-40B4-BE49-F238E27FC236}">
                  <a16:creationId xmlns:a16="http://schemas.microsoft.com/office/drawing/2014/main" id="{DC56C125-C0C1-4FAC-BC88-E87B372F69B2}"/>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8" name="Ellipszis 37">
              <a:extLst>
                <a:ext uri="{FF2B5EF4-FFF2-40B4-BE49-F238E27FC236}">
                  <a16:creationId xmlns:a16="http://schemas.microsoft.com/office/drawing/2014/main" id="{B8DCD215-4D3C-411F-8618-3108DFB8BA73}"/>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9" name="Ellipszis 38">
              <a:extLst>
                <a:ext uri="{FF2B5EF4-FFF2-40B4-BE49-F238E27FC236}">
                  <a16:creationId xmlns:a16="http://schemas.microsoft.com/office/drawing/2014/main" id="{CF00645E-67B3-48FD-9BEE-8F48C17F6C96}"/>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0" name="Csoportba foglalás 39">
            <a:extLst>
              <a:ext uri="{FF2B5EF4-FFF2-40B4-BE49-F238E27FC236}">
                <a16:creationId xmlns:a16="http://schemas.microsoft.com/office/drawing/2014/main" id="{94CDB27F-13CB-4CBA-859D-18D737D148F4}"/>
              </a:ext>
            </a:extLst>
          </p:cNvPr>
          <p:cNvGrpSpPr/>
          <p:nvPr/>
        </p:nvGrpSpPr>
        <p:grpSpPr>
          <a:xfrm rot="4727766">
            <a:off x="5502415" y="5382620"/>
            <a:ext cx="791753" cy="791753"/>
            <a:chOff x="942109" y="5237018"/>
            <a:chExt cx="791753" cy="791753"/>
          </a:xfrm>
        </p:grpSpPr>
        <p:sp>
          <p:nvSpPr>
            <p:cNvPr id="41" name="Ellipszis 40">
              <a:extLst>
                <a:ext uri="{FF2B5EF4-FFF2-40B4-BE49-F238E27FC236}">
                  <a16:creationId xmlns:a16="http://schemas.microsoft.com/office/drawing/2014/main" id="{5D45F486-27F8-4FBE-B067-AF72F16B0C84}"/>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42" name="Ellipszis 41">
              <a:extLst>
                <a:ext uri="{FF2B5EF4-FFF2-40B4-BE49-F238E27FC236}">
                  <a16:creationId xmlns:a16="http://schemas.microsoft.com/office/drawing/2014/main" id="{5F050CC2-5EB2-4923-BAA4-2DF443179D29}"/>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43" name="Ellipszis 42">
              <a:extLst>
                <a:ext uri="{FF2B5EF4-FFF2-40B4-BE49-F238E27FC236}">
                  <a16:creationId xmlns:a16="http://schemas.microsoft.com/office/drawing/2014/main" id="{38AE98F5-183D-40F4-B5B5-6F44ACCD0720}"/>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4" name="Csoportba foglalás 43">
            <a:extLst>
              <a:ext uri="{FF2B5EF4-FFF2-40B4-BE49-F238E27FC236}">
                <a16:creationId xmlns:a16="http://schemas.microsoft.com/office/drawing/2014/main" id="{1EA5C600-1AF9-4352-A6F8-825C5B52FECE}"/>
              </a:ext>
            </a:extLst>
          </p:cNvPr>
          <p:cNvGrpSpPr/>
          <p:nvPr/>
        </p:nvGrpSpPr>
        <p:grpSpPr>
          <a:xfrm rot="1464632">
            <a:off x="6219001" y="4500839"/>
            <a:ext cx="791753" cy="791753"/>
            <a:chOff x="942109" y="5237018"/>
            <a:chExt cx="791753" cy="791753"/>
          </a:xfrm>
        </p:grpSpPr>
        <p:sp>
          <p:nvSpPr>
            <p:cNvPr id="45" name="Ellipszis 44">
              <a:extLst>
                <a:ext uri="{FF2B5EF4-FFF2-40B4-BE49-F238E27FC236}">
                  <a16:creationId xmlns:a16="http://schemas.microsoft.com/office/drawing/2014/main" id="{7B106264-BEBF-415E-9ACB-3CD4B28487CB}"/>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46" name="Ellipszis 45">
              <a:extLst>
                <a:ext uri="{FF2B5EF4-FFF2-40B4-BE49-F238E27FC236}">
                  <a16:creationId xmlns:a16="http://schemas.microsoft.com/office/drawing/2014/main" id="{9E66F76C-4ECE-4116-A274-530AC9845310}"/>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47" name="Ellipszis 46">
              <a:extLst>
                <a:ext uri="{FF2B5EF4-FFF2-40B4-BE49-F238E27FC236}">
                  <a16:creationId xmlns:a16="http://schemas.microsoft.com/office/drawing/2014/main" id="{6857EB74-D6F0-4B34-9A7A-D9AB4E9D1346}"/>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56" name="Csoportba foglalás 55">
            <a:extLst>
              <a:ext uri="{FF2B5EF4-FFF2-40B4-BE49-F238E27FC236}">
                <a16:creationId xmlns:a16="http://schemas.microsoft.com/office/drawing/2014/main" id="{5CD0AFE0-9E24-4C84-AD28-94ADC7F7EAFA}"/>
              </a:ext>
            </a:extLst>
          </p:cNvPr>
          <p:cNvGrpSpPr/>
          <p:nvPr/>
        </p:nvGrpSpPr>
        <p:grpSpPr>
          <a:xfrm rot="14607634">
            <a:off x="8712815" y="1637617"/>
            <a:ext cx="791753" cy="791753"/>
            <a:chOff x="942109" y="5237018"/>
            <a:chExt cx="791753" cy="791753"/>
          </a:xfrm>
        </p:grpSpPr>
        <p:sp>
          <p:nvSpPr>
            <p:cNvPr id="57" name="Ellipszis 56">
              <a:extLst>
                <a:ext uri="{FF2B5EF4-FFF2-40B4-BE49-F238E27FC236}">
                  <a16:creationId xmlns:a16="http://schemas.microsoft.com/office/drawing/2014/main" id="{6A3EFED1-D2B5-46A3-94EC-BEB61CA21861}"/>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8" name="Ellipszis 57">
              <a:extLst>
                <a:ext uri="{FF2B5EF4-FFF2-40B4-BE49-F238E27FC236}">
                  <a16:creationId xmlns:a16="http://schemas.microsoft.com/office/drawing/2014/main" id="{D6838FA1-BBCB-46B5-9808-E28BDB47FAC9}"/>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9" name="Ellipszis 58">
              <a:extLst>
                <a:ext uri="{FF2B5EF4-FFF2-40B4-BE49-F238E27FC236}">
                  <a16:creationId xmlns:a16="http://schemas.microsoft.com/office/drawing/2014/main" id="{BA6E42A2-EDE5-4DBD-B10A-5E0DC175627A}"/>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60" name="Csoportba foglalás 59">
            <a:extLst>
              <a:ext uri="{FF2B5EF4-FFF2-40B4-BE49-F238E27FC236}">
                <a16:creationId xmlns:a16="http://schemas.microsoft.com/office/drawing/2014/main" id="{FB2A4227-334F-4CAA-B803-D142A03B88ED}"/>
              </a:ext>
            </a:extLst>
          </p:cNvPr>
          <p:cNvGrpSpPr/>
          <p:nvPr/>
        </p:nvGrpSpPr>
        <p:grpSpPr>
          <a:xfrm rot="18308104">
            <a:off x="8003616" y="3990080"/>
            <a:ext cx="791753" cy="791753"/>
            <a:chOff x="942109" y="5237018"/>
            <a:chExt cx="791753" cy="791753"/>
          </a:xfrm>
        </p:grpSpPr>
        <p:sp>
          <p:nvSpPr>
            <p:cNvPr id="61" name="Ellipszis 60">
              <a:extLst>
                <a:ext uri="{FF2B5EF4-FFF2-40B4-BE49-F238E27FC236}">
                  <a16:creationId xmlns:a16="http://schemas.microsoft.com/office/drawing/2014/main" id="{1A83C714-3DDB-4420-A1AA-7E8FBCE09DDD}"/>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62" name="Ellipszis 61">
              <a:extLst>
                <a:ext uri="{FF2B5EF4-FFF2-40B4-BE49-F238E27FC236}">
                  <a16:creationId xmlns:a16="http://schemas.microsoft.com/office/drawing/2014/main" id="{0454A45E-AE2F-4840-B89E-C2CBB2DC3483}"/>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63" name="Ellipszis 62">
              <a:extLst>
                <a:ext uri="{FF2B5EF4-FFF2-40B4-BE49-F238E27FC236}">
                  <a16:creationId xmlns:a16="http://schemas.microsoft.com/office/drawing/2014/main" id="{184650EF-2CD9-4F22-B2F1-04B4C6ED3347}"/>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64" name="Csoportba foglalás 63">
            <a:extLst>
              <a:ext uri="{FF2B5EF4-FFF2-40B4-BE49-F238E27FC236}">
                <a16:creationId xmlns:a16="http://schemas.microsoft.com/office/drawing/2014/main" id="{71A64585-71E0-450A-AB5F-DF3E949D8485}"/>
              </a:ext>
            </a:extLst>
          </p:cNvPr>
          <p:cNvGrpSpPr/>
          <p:nvPr/>
        </p:nvGrpSpPr>
        <p:grpSpPr>
          <a:xfrm rot="17812441">
            <a:off x="7130148" y="3433058"/>
            <a:ext cx="791753" cy="791753"/>
            <a:chOff x="942109" y="5237018"/>
            <a:chExt cx="791753" cy="791753"/>
          </a:xfrm>
        </p:grpSpPr>
        <p:sp>
          <p:nvSpPr>
            <p:cNvPr id="65" name="Ellipszis 64">
              <a:extLst>
                <a:ext uri="{FF2B5EF4-FFF2-40B4-BE49-F238E27FC236}">
                  <a16:creationId xmlns:a16="http://schemas.microsoft.com/office/drawing/2014/main" id="{AD5AE0EE-EF5E-4CD3-A7C7-5047A51F7B01}"/>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66" name="Ellipszis 65">
              <a:extLst>
                <a:ext uri="{FF2B5EF4-FFF2-40B4-BE49-F238E27FC236}">
                  <a16:creationId xmlns:a16="http://schemas.microsoft.com/office/drawing/2014/main" id="{AA9039B7-8F48-46DB-AA71-D77BE91EDF79}"/>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67" name="Ellipszis 66">
              <a:extLst>
                <a:ext uri="{FF2B5EF4-FFF2-40B4-BE49-F238E27FC236}">
                  <a16:creationId xmlns:a16="http://schemas.microsoft.com/office/drawing/2014/main" id="{B80CB5FA-22BD-46FE-BD02-32ECEE33AA16}"/>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74" name="Egyenes összekötő 73">
            <a:extLst>
              <a:ext uri="{FF2B5EF4-FFF2-40B4-BE49-F238E27FC236}">
                <a16:creationId xmlns:a16="http://schemas.microsoft.com/office/drawing/2014/main" id="{E34187AD-0672-46FC-A63B-731117A3D623}"/>
              </a:ext>
            </a:extLst>
          </p:cNvPr>
          <p:cNvCxnSpPr>
            <a:cxnSpLocks/>
          </p:cNvCxnSpPr>
          <p:nvPr/>
        </p:nvCxnSpPr>
        <p:spPr>
          <a:xfrm rot="2100000">
            <a:off x="8638966" y="4646173"/>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Egyenes összekötő 74">
            <a:extLst>
              <a:ext uri="{FF2B5EF4-FFF2-40B4-BE49-F238E27FC236}">
                <a16:creationId xmlns:a16="http://schemas.microsoft.com/office/drawing/2014/main" id="{83736D98-29B8-47B2-9E84-216BBB17389B}"/>
              </a:ext>
            </a:extLst>
          </p:cNvPr>
          <p:cNvCxnSpPr>
            <a:cxnSpLocks/>
          </p:cNvCxnSpPr>
          <p:nvPr/>
        </p:nvCxnSpPr>
        <p:spPr>
          <a:xfrm rot="6600000">
            <a:off x="7711750" y="3358304"/>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Egyenes összekötő 77">
            <a:extLst>
              <a:ext uri="{FF2B5EF4-FFF2-40B4-BE49-F238E27FC236}">
                <a16:creationId xmlns:a16="http://schemas.microsoft.com/office/drawing/2014/main" id="{F842A49F-05EB-4739-ACA8-753A487DCD84}"/>
              </a:ext>
            </a:extLst>
          </p:cNvPr>
          <p:cNvCxnSpPr>
            <a:cxnSpLocks/>
          </p:cNvCxnSpPr>
          <p:nvPr/>
        </p:nvCxnSpPr>
        <p:spPr>
          <a:xfrm rot="12000000">
            <a:off x="9675957" y="4563152"/>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Egyenes összekötő 78">
            <a:extLst>
              <a:ext uri="{FF2B5EF4-FFF2-40B4-BE49-F238E27FC236}">
                <a16:creationId xmlns:a16="http://schemas.microsoft.com/office/drawing/2014/main" id="{F3BAC184-E8E4-4A4A-8C12-EBF53EDA471C}"/>
              </a:ext>
            </a:extLst>
          </p:cNvPr>
          <p:cNvCxnSpPr>
            <a:cxnSpLocks/>
          </p:cNvCxnSpPr>
          <p:nvPr/>
        </p:nvCxnSpPr>
        <p:spPr>
          <a:xfrm rot="12600000">
            <a:off x="8376754" y="2527710"/>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Egyenes összekötő 84">
            <a:extLst>
              <a:ext uri="{FF2B5EF4-FFF2-40B4-BE49-F238E27FC236}">
                <a16:creationId xmlns:a16="http://schemas.microsoft.com/office/drawing/2014/main" id="{7E16C576-0C27-48E4-B748-6A2E616A1C0A}"/>
              </a:ext>
            </a:extLst>
          </p:cNvPr>
          <p:cNvCxnSpPr>
            <a:cxnSpLocks/>
          </p:cNvCxnSpPr>
          <p:nvPr/>
        </p:nvCxnSpPr>
        <p:spPr>
          <a:xfrm flipV="1">
            <a:off x="10127335" y="3168445"/>
            <a:ext cx="243348" cy="11584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3" name="Egyenes összekötő 112">
            <a:extLst>
              <a:ext uri="{FF2B5EF4-FFF2-40B4-BE49-F238E27FC236}">
                <a16:creationId xmlns:a16="http://schemas.microsoft.com/office/drawing/2014/main" id="{BF1569D2-BB82-4931-BEAD-14E26EF9525F}"/>
              </a:ext>
            </a:extLst>
          </p:cNvPr>
          <p:cNvCxnSpPr>
            <a:cxnSpLocks/>
          </p:cNvCxnSpPr>
          <p:nvPr/>
        </p:nvCxnSpPr>
        <p:spPr>
          <a:xfrm rot="12000000">
            <a:off x="6918783" y="5125666"/>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3" name="Ellipszis 122">
            <a:extLst>
              <a:ext uri="{FF2B5EF4-FFF2-40B4-BE49-F238E27FC236}">
                <a16:creationId xmlns:a16="http://schemas.microsoft.com/office/drawing/2014/main" id="{F50A4E21-2A2E-4B34-8DF8-B75A01AEEA58}"/>
              </a:ext>
            </a:extLst>
          </p:cNvPr>
          <p:cNvSpPr/>
          <p:nvPr/>
        </p:nvSpPr>
        <p:spPr>
          <a:xfrm>
            <a:off x="1705290" y="2602842"/>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24" name="Ellipszis 123">
            <a:extLst>
              <a:ext uri="{FF2B5EF4-FFF2-40B4-BE49-F238E27FC236}">
                <a16:creationId xmlns:a16="http://schemas.microsoft.com/office/drawing/2014/main" id="{D0967322-7AB4-4F48-83EA-2D8267C8EE7F}"/>
              </a:ext>
            </a:extLst>
          </p:cNvPr>
          <p:cNvSpPr/>
          <p:nvPr/>
        </p:nvSpPr>
        <p:spPr>
          <a:xfrm>
            <a:off x="2981753" y="260530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25" name="Ellipszis 124">
            <a:extLst>
              <a:ext uri="{FF2B5EF4-FFF2-40B4-BE49-F238E27FC236}">
                <a16:creationId xmlns:a16="http://schemas.microsoft.com/office/drawing/2014/main" id="{9D88F004-E228-479C-89AD-EFA6B33073A9}"/>
              </a:ext>
            </a:extLst>
          </p:cNvPr>
          <p:cNvSpPr/>
          <p:nvPr/>
        </p:nvSpPr>
        <p:spPr>
          <a:xfrm>
            <a:off x="4270420" y="2588190"/>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27" name="Ellipszis 126">
            <a:extLst>
              <a:ext uri="{FF2B5EF4-FFF2-40B4-BE49-F238E27FC236}">
                <a16:creationId xmlns:a16="http://schemas.microsoft.com/office/drawing/2014/main" id="{A94763AF-161D-42D4-A4F4-67655301713F}"/>
              </a:ext>
            </a:extLst>
          </p:cNvPr>
          <p:cNvSpPr/>
          <p:nvPr/>
        </p:nvSpPr>
        <p:spPr>
          <a:xfrm>
            <a:off x="3604685" y="2035621"/>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28" name="Ellipszis 127">
            <a:extLst>
              <a:ext uri="{FF2B5EF4-FFF2-40B4-BE49-F238E27FC236}">
                <a16:creationId xmlns:a16="http://schemas.microsoft.com/office/drawing/2014/main" id="{9CF64593-C958-4A26-A568-9CBA38D59142}"/>
              </a:ext>
            </a:extLst>
          </p:cNvPr>
          <p:cNvSpPr/>
          <p:nvPr/>
        </p:nvSpPr>
        <p:spPr>
          <a:xfrm>
            <a:off x="4892545" y="3158980"/>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29" name="Ellipszis 128">
            <a:extLst>
              <a:ext uri="{FF2B5EF4-FFF2-40B4-BE49-F238E27FC236}">
                <a16:creationId xmlns:a16="http://schemas.microsoft.com/office/drawing/2014/main" id="{308A2748-3327-49B3-8F6A-B59D3E7856A5}"/>
              </a:ext>
            </a:extLst>
          </p:cNvPr>
          <p:cNvSpPr/>
          <p:nvPr/>
        </p:nvSpPr>
        <p:spPr>
          <a:xfrm>
            <a:off x="4270345" y="3715285"/>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0" name="Ellipszis 129">
            <a:extLst>
              <a:ext uri="{FF2B5EF4-FFF2-40B4-BE49-F238E27FC236}">
                <a16:creationId xmlns:a16="http://schemas.microsoft.com/office/drawing/2014/main" id="{DF5E01BA-906C-4A49-9A18-347D7A7E1003}"/>
              </a:ext>
            </a:extLst>
          </p:cNvPr>
          <p:cNvSpPr/>
          <p:nvPr/>
        </p:nvSpPr>
        <p:spPr>
          <a:xfrm>
            <a:off x="1693086" y="3732402"/>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1" name="Ellipszis 130">
            <a:extLst>
              <a:ext uri="{FF2B5EF4-FFF2-40B4-BE49-F238E27FC236}">
                <a16:creationId xmlns:a16="http://schemas.microsoft.com/office/drawing/2014/main" id="{B68E7205-02FC-46E4-ADBC-49B25BA6BDA1}"/>
              </a:ext>
            </a:extLst>
          </p:cNvPr>
          <p:cNvSpPr/>
          <p:nvPr/>
        </p:nvSpPr>
        <p:spPr>
          <a:xfrm>
            <a:off x="2981753" y="3715285"/>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2" name="Ellipszis 131">
            <a:extLst>
              <a:ext uri="{FF2B5EF4-FFF2-40B4-BE49-F238E27FC236}">
                <a16:creationId xmlns:a16="http://schemas.microsoft.com/office/drawing/2014/main" id="{860A6EBD-3831-4322-A4BD-88201DB20F0F}"/>
              </a:ext>
            </a:extLst>
          </p:cNvPr>
          <p:cNvSpPr/>
          <p:nvPr/>
        </p:nvSpPr>
        <p:spPr>
          <a:xfrm>
            <a:off x="2316018" y="3162716"/>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3" name="Ellipszis 132">
            <a:extLst>
              <a:ext uri="{FF2B5EF4-FFF2-40B4-BE49-F238E27FC236}">
                <a16:creationId xmlns:a16="http://schemas.microsoft.com/office/drawing/2014/main" id="{9B7C78FA-7202-4958-82DC-23A8473897CF}"/>
              </a:ext>
            </a:extLst>
          </p:cNvPr>
          <p:cNvSpPr/>
          <p:nvPr/>
        </p:nvSpPr>
        <p:spPr>
          <a:xfrm>
            <a:off x="3620416" y="316271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4" name="Ellipszis 133">
            <a:extLst>
              <a:ext uri="{FF2B5EF4-FFF2-40B4-BE49-F238E27FC236}">
                <a16:creationId xmlns:a16="http://schemas.microsoft.com/office/drawing/2014/main" id="{A554A027-3527-45B2-BFD7-DC40991FAECE}"/>
              </a:ext>
            </a:extLst>
          </p:cNvPr>
          <p:cNvSpPr/>
          <p:nvPr/>
        </p:nvSpPr>
        <p:spPr>
          <a:xfrm>
            <a:off x="4301676" y="482456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5" name="Ellipszis 134">
            <a:extLst>
              <a:ext uri="{FF2B5EF4-FFF2-40B4-BE49-F238E27FC236}">
                <a16:creationId xmlns:a16="http://schemas.microsoft.com/office/drawing/2014/main" id="{A70F67B7-10E1-4E3A-8BDD-FF0304F0E816}"/>
              </a:ext>
            </a:extLst>
          </p:cNvPr>
          <p:cNvSpPr/>
          <p:nvPr/>
        </p:nvSpPr>
        <p:spPr>
          <a:xfrm>
            <a:off x="1724417" y="4841684"/>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6" name="Ellipszis 135">
            <a:extLst>
              <a:ext uri="{FF2B5EF4-FFF2-40B4-BE49-F238E27FC236}">
                <a16:creationId xmlns:a16="http://schemas.microsoft.com/office/drawing/2014/main" id="{847D54F2-26DF-4D2B-B9FD-4BCA17E08062}"/>
              </a:ext>
            </a:extLst>
          </p:cNvPr>
          <p:cNvSpPr/>
          <p:nvPr/>
        </p:nvSpPr>
        <p:spPr>
          <a:xfrm>
            <a:off x="3013084" y="482456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7" name="Ellipszis 136">
            <a:extLst>
              <a:ext uri="{FF2B5EF4-FFF2-40B4-BE49-F238E27FC236}">
                <a16:creationId xmlns:a16="http://schemas.microsoft.com/office/drawing/2014/main" id="{310E98A7-8A6A-439B-AD4B-3B6141ED976B}"/>
              </a:ext>
            </a:extLst>
          </p:cNvPr>
          <p:cNvSpPr/>
          <p:nvPr/>
        </p:nvSpPr>
        <p:spPr>
          <a:xfrm>
            <a:off x="2347349" y="4271998"/>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8" name="Ellipszis 137">
            <a:extLst>
              <a:ext uri="{FF2B5EF4-FFF2-40B4-BE49-F238E27FC236}">
                <a16:creationId xmlns:a16="http://schemas.microsoft.com/office/drawing/2014/main" id="{339D077D-EA6B-4E94-BE82-6C3C85C01B8D}"/>
              </a:ext>
            </a:extLst>
          </p:cNvPr>
          <p:cNvSpPr/>
          <p:nvPr/>
        </p:nvSpPr>
        <p:spPr>
          <a:xfrm>
            <a:off x="3651747" y="4271999"/>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9" name="Ellipszis 138">
            <a:extLst>
              <a:ext uri="{FF2B5EF4-FFF2-40B4-BE49-F238E27FC236}">
                <a16:creationId xmlns:a16="http://schemas.microsoft.com/office/drawing/2014/main" id="{ED724CF4-2D29-4042-939F-3FE7BB5D7E8A}"/>
              </a:ext>
            </a:extLst>
          </p:cNvPr>
          <p:cNvSpPr/>
          <p:nvPr/>
        </p:nvSpPr>
        <p:spPr>
          <a:xfrm>
            <a:off x="4325944" y="5947925"/>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0" name="Ellipszis 139">
            <a:extLst>
              <a:ext uri="{FF2B5EF4-FFF2-40B4-BE49-F238E27FC236}">
                <a16:creationId xmlns:a16="http://schemas.microsoft.com/office/drawing/2014/main" id="{9B67C340-0EC6-45EF-9938-24EB69AAC1C3}"/>
              </a:ext>
            </a:extLst>
          </p:cNvPr>
          <p:cNvSpPr/>
          <p:nvPr/>
        </p:nvSpPr>
        <p:spPr>
          <a:xfrm>
            <a:off x="1748685" y="5965042"/>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1" name="Ellipszis 140">
            <a:extLst>
              <a:ext uri="{FF2B5EF4-FFF2-40B4-BE49-F238E27FC236}">
                <a16:creationId xmlns:a16="http://schemas.microsoft.com/office/drawing/2014/main" id="{674E5BF7-7409-4D3B-913E-889ADDED4B88}"/>
              </a:ext>
            </a:extLst>
          </p:cNvPr>
          <p:cNvSpPr/>
          <p:nvPr/>
        </p:nvSpPr>
        <p:spPr>
          <a:xfrm>
            <a:off x="3037352" y="5947925"/>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2" name="Ellipszis 141">
            <a:extLst>
              <a:ext uri="{FF2B5EF4-FFF2-40B4-BE49-F238E27FC236}">
                <a16:creationId xmlns:a16="http://schemas.microsoft.com/office/drawing/2014/main" id="{513BBA15-AD10-4F78-A4AA-51F4DBE3B3C4}"/>
              </a:ext>
            </a:extLst>
          </p:cNvPr>
          <p:cNvSpPr/>
          <p:nvPr/>
        </p:nvSpPr>
        <p:spPr>
          <a:xfrm>
            <a:off x="2371617" y="5395356"/>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3" name="Ellipszis 142">
            <a:extLst>
              <a:ext uri="{FF2B5EF4-FFF2-40B4-BE49-F238E27FC236}">
                <a16:creationId xmlns:a16="http://schemas.microsoft.com/office/drawing/2014/main" id="{83681F25-B449-4B36-B793-AA0AD349DD31}"/>
              </a:ext>
            </a:extLst>
          </p:cNvPr>
          <p:cNvSpPr/>
          <p:nvPr/>
        </p:nvSpPr>
        <p:spPr>
          <a:xfrm>
            <a:off x="3676015" y="539535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4" name="Ellipszis 143">
            <a:extLst>
              <a:ext uri="{FF2B5EF4-FFF2-40B4-BE49-F238E27FC236}">
                <a16:creationId xmlns:a16="http://schemas.microsoft.com/office/drawing/2014/main" id="{1266203C-01F3-4290-99EC-BD6301D8E477}"/>
              </a:ext>
            </a:extLst>
          </p:cNvPr>
          <p:cNvSpPr/>
          <p:nvPr/>
        </p:nvSpPr>
        <p:spPr>
          <a:xfrm>
            <a:off x="8189056" y="3321563"/>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5" name="Ellipszis 144">
            <a:extLst>
              <a:ext uri="{FF2B5EF4-FFF2-40B4-BE49-F238E27FC236}">
                <a16:creationId xmlns:a16="http://schemas.microsoft.com/office/drawing/2014/main" id="{513ED90C-DAC7-4F8C-8FC9-FD7A265B46CD}"/>
              </a:ext>
            </a:extLst>
          </p:cNvPr>
          <p:cNvSpPr/>
          <p:nvPr/>
        </p:nvSpPr>
        <p:spPr>
          <a:xfrm>
            <a:off x="2342190" y="203952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7" name="Ellipszis 146">
            <a:extLst>
              <a:ext uri="{FF2B5EF4-FFF2-40B4-BE49-F238E27FC236}">
                <a16:creationId xmlns:a16="http://schemas.microsoft.com/office/drawing/2014/main" id="{849C1EE2-CCAF-4464-8ABE-98CEB56EAED0}"/>
              </a:ext>
            </a:extLst>
          </p:cNvPr>
          <p:cNvSpPr/>
          <p:nvPr/>
        </p:nvSpPr>
        <p:spPr>
          <a:xfrm>
            <a:off x="5941772" y="3299462"/>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grpSp>
        <p:nvGrpSpPr>
          <p:cNvPr id="149" name="Csoportba foglalás 148">
            <a:extLst>
              <a:ext uri="{FF2B5EF4-FFF2-40B4-BE49-F238E27FC236}">
                <a16:creationId xmlns:a16="http://schemas.microsoft.com/office/drawing/2014/main" id="{D43E8A4A-C570-4AF6-9460-EC56DA968882}"/>
              </a:ext>
            </a:extLst>
          </p:cNvPr>
          <p:cNvGrpSpPr/>
          <p:nvPr/>
        </p:nvGrpSpPr>
        <p:grpSpPr>
          <a:xfrm rot="1464632">
            <a:off x="5732824" y="3718996"/>
            <a:ext cx="791753" cy="791753"/>
            <a:chOff x="942109" y="5237018"/>
            <a:chExt cx="791753" cy="791753"/>
          </a:xfrm>
        </p:grpSpPr>
        <p:sp>
          <p:nvSpPr>
            <p:cNvPr id="150" name="Ellipszis 149">
              <a:extLst>
                <a:ext uri="{FF2B5EF4-FFF2-40B4-BE49-F238E27FC236}">
                  <a16:creationId xmlns:a16="http://schemas.microsoft.com/office/drawing/2014/main" id="{7E9646C8-4BE7-45DC-ABED-D2B09EBD413C}"/>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51" name="Ellipszis 150">
              <a:extLst>
                <a:ext uri="{FF2B5EF4-FFF2-40B4-BE49-F238E27FC236}">
                  <a16:creationId xmlns:a16="http://schemas.microsoft.com/office/drawing/2014/main" id="{47504EBB-A67B-4596-A184-CC71B7E38FE5}"/>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52" name="Ellipszis 151">
              <a:extLst>
                <a:ext uri="{FF2B5EF4-FFF2-40B4-BE49-F238E27FC236}">
                  <a16:creationId xmlns:a16="http://schemas.microsoft.com/office/drawing/2014/main" id="{E18B83ED-9DA6-465A-B43D-C7AFA6DB687A}"/>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53" name="Csoportba foglalás 152">
            <a:extLst>
              <a:ext uri="{FF2B5EF4-FFF2-40B4-BE49-F238E27FC236}">
                <a16:creationId xmlns:a16="http://schemas.microsoft.com/office/drawing/2014/main" id="{0FD9241B-EDFC-44C2-8CE6-64440E519BCC}"/>
              </a:ext>
            </a:extLst>
          </p:cNvPr>
          <p:cNvGrpSpPr/>
          <p:nvPr/>
        </p:nvGrpSpPr>
        <p:grpSpPr>
          <a:xfrm rot="14567824">
            <a:off x="5698323" y="2413398"/>
            <a:ext cx="791753" cy="791753"/>
            <a:chOff x="942109" y="5237018"/>
            <a:chExt cx="791753" cy="791753"/>
          </a:xfrm>
        </p:grpSpPr>
        <p:sp>
          <p:nvSpPr>
            <p:cNvPr id="154" name="Ellipszis 153">
              <a:extLst>
                <a:ext uri="{FF2B5EF4-FFF2-40B4-BE49-F238E27FC236}">
                  <a16:creationId xmlns:a16="http://schemas.microsoft.com/office/drawing/2014/main" id="{1A8F91D1-8BEC-4C9C-AA16-73BAD4D3679B}"/>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55" name="Ellipszis 154">
              <a:extLst>
                <a:ext uri="{FF2B5EF4-FFF2-40B4-BE49-F238E27FC236}">
                  <a16:creationId xmlns:a16="http://schemas.microsoft.com/office/drawing/2014/main" id="{99B740E1-6478-408F-9DED-87296133169E}"/>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56" name="Ellipszis 155">
              <a:extLst>
                <a:ext uri="{FF2B5EF4-FFF2-40B4-BE49-F238E27FC236}">
                  <a16:creationId xmlns:a16="http://schemas.microsoft.com/office/drawing/2014/main" id="{5F6B8717-58E6-4668-AAA0-47A0E6D7C7F6}"/>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57" name="Csoportba foglalás 156">
            <a:extLst>
              <a:ext uri="{FF2B5EF4-FFF2-40B4-BE49-F238E27FC236}">
                <a16:creationId xmlns:a16="http://schemas.microsoft.com/office/drawing/2014/main" id="{031CF65B-F8CE-4B20-AEFA-1BF905210715}"/>
              </a:ext>
            </a:extLst>
          </p:cNvPr>
          <p:cNvGrpSpPr/>
          <p:nvPr/>
        </p:nvGrpSpPr>
        <p:grpSpPr>
          <a:xfrm rot="15231415">
            <a:off x="10287363" y="2503731"/>
            <a:ext cx="791753" cy="791753"/>
            <a:chOff x="942109" y="5237018"/>
            <a:chExt cx="791753" cy="791753"/>
          </a:xfrm>
        </p:grpSpPr>
        <p:sp>
          <p:nvSpPr>
            <p:cNvPr id="158" name="Ellipszis 157">
              <a:extLst>
                <a:ext uri="{FF2B5EF4-FFF2-40B4-BE49-F238E27FC236}">
                  <a16:creationId xmlns:a16="http://schemas.microsoft.com/office/drawing/2014/main" id="{594B2548-ABBB-4C6A-B6AD-47D20F270CCE}"/>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59" name="Ellipszis 158">
              <a:extLst>
                <a:ext uri="{FF2B5EF4-FFF2-40B4-BE49-F238E27FC236}">
                  <a16:creationId xmlns:a16="http://schemas.microsoft.com/office/drawing/2014/main" id="{012B9394-2DF1-462B-9741-7C15364C4F06}"/>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60" name="Ellipszis 159">
              <a:extLst>
                <a:ext uri="{FF2B5EF4-FFF2-40B4-BE49-F238E27FC236}">
                  <a16:creationId xmlns:a16="http://schemas.microsoft.com/office/drawing/2014/main" id="{6CD60655-DA38-409E-81E2-EBDC8EB127A5}"/>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65" name="Csoportba foglalás 164">
            <a:extLst>
              <a:ext uri="{FF2B5EF4-FFF2-40B4-BE49-F238E27FC236}">
                <a16:creationId xmlns:a16="http://schemas.microsoft.com/office/drawing/2014/main" id="{36C59C9C-9065-40B7-A997-8EFF53F343C9}"/>
              </a:ext>
            </a:extLst>
          </p:cNvPr>
          <p:cNvGrpSpPr/>
          <p:nvPr/>
        </p:nvGrpSpPr>
        <p:grpSpPr>
          <a:xfrm>
            <a:off x="9727642" y="4682072"/>
            <a:ext cx="791753" cy="791753"/>
            <a:chOff x="942109" y="5237018"/>
            <a:chExt cx="791753" cy="791753"/>
          </a:xfrm>
        </p:grpSpPr>
        <p:sp>
          <p:nvSpPr>
            <p:cNvPr id="166" name="Ellipszis 165">
              <a:extLst>
                <a:ext uri="{FF2B5EF4-FFF2-40B4-BE49-F238E27FC236}">
                  <a16:creationId xmlns:a16="http://schemas.microsoft.com/office/drawing/2014/main" id="{65972410-F5A2-48F9-8170-8AC831071D36}"/>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67" name="Ellipszis 166">
              <a:extLst>
                <a:ext uri="{FF2B5EF4-FFF2-40B4-BE49-F238E27FC236}">
                  <a16:creationId xmlns:a16="http://schemas.microsoft.com/office/drawing/2014/main" id="{F7EAE712-8BD2-4A8D-92CE-A11331FA9BDA}"/>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68" name="Ellipszis 167">
              <a:extLst>
                <a:ext uri="{FF2B5EF4-FFF2-40B4-BE49-F238E27FC236}">
                  <a16:creationId xmlns:a16="http://schemas.microsoft.com/office/drawing/2014/main" id="{82142DB1-6775-430B-84E6-C442277405AC}"/>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169" name="Egyenes összekötő 168">
            <a:extLst>
              <a:ext uri="{FF2B5EF4-FFF2-40B4-BE49-F238E27FC236}">
                <a16:creationId xmlns:a16="http://schemas.microsoft.com/office/drawing/2014/main" id="{F05717EA-D2F3-45FF-A3E9-8FF51E32EDCC}"/>
              </a:ext>
            </a:extLst>
          </p:cNvPr>
          <p:cNvCxnSpPr>
            <a:cxnSpLocks/>
          </p:cNvCxnSpPr>
          <p:nvPr/>
        </p:nvCxnSpPr>
        <p:spPr>
          <a:xfrm rot="300000">
            <a:off x="7785872" y="4203498"/>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Egyenes összekötő 170">
            <a:extLst>
              <a:ext uri="{FF2B5EF4-FFF2-40B4-BE49-F238E27FC236}">
                <a16:creationId xmlns:a16="http://schemas.microsoft.com/office/drawing/2014/main" id="{98CC6BB8-4CEC-4F29-A78F-6E54B8606CBC}"/>
              </a:ext>
            </a:extLst>
          </p:cNvPr>
          <p:cNvCxnSpPr>
            <a:cxnSpLocks/>
          </p:cNvCxnSpPr>
          <p:nvPr/>
        </p:nvCxnSpPr>
        <p:spPr>
          <a:xfrm rot="5400000">
            <a:off x="6061751" y="5243968"/>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6" name="Egyenes összekötő 175">
            <a:extLst>
              <a:ext uri="{FF2B5EF4-FFF2-40B4-BE49-F238E27FC236}">
                <a16:creationId xmlns:a16="http://schemas.microsoft.com/office/drawing/2014/main" id="{EFA96638-EF9D-4FB9-AC27-AFA8FD471036}"/>
              </a:ext>
            </a:extLst>
          </p:cNvPr>
          <p:cNvCxnSpPr>
            <a:cxnSpLocks/>
          </p:cNvCxnSpPr>
          <p:nvPr/>
        </p:nvCxnSpPr>
        <p:spPr>
          <a:xfrm rot="13500000">
            <a:off x="9105368" y="2482189"/>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7" name="Csoportba foglalás 176">
            <a:extLst>
              <a:ext uri="{FF2B5EF4-FFF2-40B4-BE49-F238E27FC236}">
                <a16:creationId xmlns:a16="http://schemas.microsoft.com/office/drawing/2014/main" id="{C70ABAC1-5D70-467B-83FA-C1AD2C4148E4}"/>
              </a:ext>
            </a:extLst>
          </p:cNvPr>
          <p:cNvGrpSpPr/>
          <p:nvPr/>
        </p:nvGrpSpPr>
        <p:grpSpPr>
          <a:xfrm rot="14567824">
            <a:off x="6119529" y="1651611"/>
            <a:ext cx="791753" cy="791753"/>
            <a:chOff x="942109" y="5237018"/>
            <a:chExt cx="791753" cy="791753"/>
          </a:xfrm>
        </p:grpSpPr>
        <p:sp>
          <p:nvSpPr>
            <p:cNvPr id="178" name="Ellipszis 177">
              <a:extLst>
                <a:ext uri="{FF2B5EF4-FFF2-40B4-BE49-F238E27FC236}">
                  <a16:creationId xmlns:a16="http://schemas.microsoft.com/office/drawing/2014/main" id="{8E9520C8-C4F7-42DC-98BF-3F80B8999D81}"/>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79" name="Ellipszis 178">
              <a:extLst>
                <a:ext uri="{FF2B5EF4-FFF2-40B4-BE49-F238E27FC236}">
                  <a16:creationId xmlns:a16="http://schemas.microsoft.com/office/drawing/2014/main" id="{F31879C0-2DDA-4877-9481-F2A5DE061C17}"/>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80" name="Ellipszis 179">
              <a:extLst>
                <a:ext uri="{FF2B5EF4-FFF2-40B4-BE49-F238E27FC236}">
                  <a16:creationId xmlns:a16="http://schemas.microsoft.com/office/drawing/2014/main" id="{C6942DE2-10E4-4910-907A-B92A7753A878}"/>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181" name="Egyenes összekötő 180">
            <a:extLst>
              <a:ext uri="{FF2B5EF4-FFF2-40B4-BE49-F238E27FC236}">
                <a16:creationId xmlns:a16="http://schemas.microsoft.com/office/drawing/2014/main" id="{125FCF90-8560-4D61-A318-1DAE5591A07C}"/>
              </a:ext>
            </a:extLst>
          </p:cNvPr>
          <p:cNvCxnSpPr>
            <a:cxnSpLocks/>
          </p:cNvCxnSpPr>
          <p:nvPr/>
        </p:nvCxnSpPr>
        <p:spPr>
          <a:xfrm rot="3000000">
            <a:off x="6226300" y="1503372"/>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Egyenes összekötő 181">
            <a:extLst>
              <a:ext uri="{FF2B5EF4-FFF2-40B4-BE49-F238E27FC236}">
                <a16:creationId xmlns:a16="http://schemas.microsoft.com/office/drawing/2014/main" id="{4CA28C52-A869-4E98-A14E-78BAA1FE09A8}"/>
              </a:ext>
            </a:extLst>
          </p:cNvPr>
          <p:cNvCxnSpPr>
            <a:cxnSpLocks/>
          </p:cNvCxnSpPr>
          <p:nvPr/>
        </p:nvCxnSpPr>
        <p:spPr>
          <a:xfrm rot="-3600000">
            <a:off x="6957225" y="1921492"/>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7" name="Csoportba foglalás 186">
            <a:extLst>
              <a:ext uri="{FF2B5EF4-FFF2-40B4-BE49-F238E27FC236}">
                <a16:creationId xmlns:a16="http://schemas.microsoft.com/office/drawing/2014/main" id="{9976D282-FD4F-46E6-8155-A613E3D50970}"/>
              </a:ext>
            </a:extLst>
          </p:cNvPr>
          <p:cNvGrpSpPr/>
          <p:nvPr/>
        </p:nvGrpSpPr>
        <p:grpSpPr>
          <a:xfrm rot="1431603">
            <a:off x="6954742" y="5249559"/>
            <a:ext cx="791753" cy="791753"/>
            <a:chOff x="942109" y="5237018"/>
            <a:chExt cx="791753" cy="791753"/>
          </a:xfrm>
        </p:grpSpPr>
        <p:sp>
          <p:nvSpPr>
            <p:cNvPr id="188" name="Ellipszis 187">
              <a:extLst>
                <a:ext uri="{FF2B5EF4-FFF2-40B4-BE49-F238E27FC236}">
                  <a16:creationId xmlns:a16="http://schemas.microsoft.com/office/drawing/2014/main" id="{854B54A8-AB0C-4081-8FAA-36D57062BFB3}"/>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89" name="Ellipszis 188">
              <a:extLst>
                <a:ext uri="{FF2B5EF4-FFF2-40B4-BE49-F238E27FC236}">
                  <a16:creationId xmlns:a16="http://schemas.microsoft.com/office/drawing/2014/main" id="{5E3EF511-D3F2-434E-A583-6C432753558F}"/>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90" name="Ellipszis 189">
              <a:extLst>
                <a:ext uri="{FF2B5EF4-FFF2-40B4-BE49-F238E27FC236}">
                  <a16:creationId xmlns:a16="http://schemas.microsoft.com/office/drawing/2014/main" id="{C539B05F-83BD-48B4-94CC-638141C0F83A}"/>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05" name="Csoportba foglalás 104">
            <a:extLst>
              <a:ext uri="{FF2B5EF4-FFF2-40B4-BE49-F238E27FC236}">
                <a16:creationId xmlns:a16="http://schemas.microsoft.com/office/drawing/2014/main" id="{385F641F-3EC5-4AF5-B0AA-0BD04EFE4EE9}"/>
              </a:ext>
            </a:extLst>
          </p:cNvPr>
          <p:cNvGrpSpPr/>
          <p:nvPr/>
        </p:nvGrpSpPr>
        <p:grpSpPr>
          <a:xfrm rot="17836685">
            <a:off x="6198371" y="2975946"/>
            <a:ext cx="791753" cy="791753"/>
            <a:chOff x="942109" y="5237018"/>
            <a:chExt cx="791753" cy="791753"/>
          </a:xfrm>
        </p:grpSpPr>
        <p:sp>
          <p:nvSpPr>
            <p:cNvPr id="106" name="Ellipszis 105">
              <a:extLst>
                <a:ext uri="{FF2B5EF4-FFF2-40B4-BE49-F238E27FC236}">
                  <a16:creationId xmlns:a16="http://schemas.microsoft.com/office/drawing/2014/main" id="{409A866E-0A4C-4BAF-A565-F9FE30D61647}"/>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07" name="Ellipszis 106">
              <a:extLst>
                <a:ext uri="{FF2B5EF4-FFF2-40B4-BE49-F238E27FC236}">
                  <a16:creationId xmlns:a16="http://schemas.microsoft.com/office/drawing/2014/main" id="{97E4A1D7-170E-454F-8587-E5138BF86D7F}"/>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08" name="Ellipszis 107">
              <a:extLst>
                <a:ext uri="{FF2B5EF4-FFF2-40B4-BE49-F238E27FC236}">
                  <a16:creationId xmlns:a16="http://schemas.microsoft.com/office/drawing/2014/main" id="{1C261AF0-2FDC-4B30-9B49-9E0C3A5917C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0" name="Csoportba foglalás 19">
            <a:extLst>
              <a:ext uri="{FF2B5EF4-FFF2-40B4-BE49-F238E27FC236}">
                <a16:creationId xmlns:a16="http://schemas.microsoft.com/office/drawing/2014/main" id="{3A0487B4-7A59-4C17-9B4F-F2A6DFED839E}"/>
              </a:ext>
            </a:extLst>
          </p:cNvPr>
          <p:cNvGrpSpPr/>
          <p:nvPr/>
        </p:nvGrpSpPr>
        <p:grpSpPr>
          <a:xfrm rot="1689475">
            <a:off x="6665339" y="3901691"/>
            <a:ext cx="791753" cy="791753"/>
            <a:chOff x="942109" y="5237018"/>
            <a:chExt cx="791753" cy="791753"/>
          </a:xfrm>
        </p:grpSpPr>
        <p:sp>
          <p:nvSpPr>
            <p:cNvPr id="21" name="Ellipszis 20">
              <a:extLst>
                <a:ext uri="{FF2B5EF4-FFF2-40B4-BE49-F238E27FC236}">
                  <a16:creationId xmlns:a16="http://schemas.microsoft.com/office/drawing/2014/main" id="{0CE55850-5593-4292-9591-74D9EBE575FB}"/>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22" name="Ellipszis 21">
              <a:extLst>
                <a:ext uri="{FF2B5EF4-FFF2-40B4-BE49-F238E27FC236}">
                  <a16:creationId xmlns:a16="http://schemas.microsoft.com/office/drawing/2014/main" id="{5E197134-0688-4D5F-819B-F036C96F7A0D}"/>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23" name="Ellipszis 22">
              <a:extLst>
                <a:ext uri="{FF2B5EF4-FFF2-40B4-BE49-F238E27FC236}">
                  <a16:creationId xmlns:a16="http://schemas.microsoft.com/office/drawing/2014/main" id="{8FA14861-485E-4A37-B950-C0B02A45DC23}"/>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4" name="Csoportba foglalás 23">
            <a:extLst>
              <a:ext uri="{FF2B5EF4-FFF2-40B4-BE49-F238E27FC236}">
                <a16:creationId xmlns:a16="http://schemas.microsoft.com/office/drawing/2014/main" id="{03D388D0-F2E4-4CE4-AFFE-E289E2540B0E}"/>
              </a:ext>
            </a:extLst>
          </p:cNvPr>
          <p:cNvGrpSpPr/>
          <p:nvPr/>
        </p:nvGrpSpPr>
        <p:grpSpPr>
          <a:xfrm rot="17988100">
            <a:off x="7239397" y="3205141"/>
            <a:ext cx="791753" cy="791753"/>
            <a:chOff x="942109" y="5237018"/>
            <a:chExt cx="791753" cy="791753"/>
          </a:xfrm>
        </p:grpSpPr>
        <p:sp>
          <p:nvSpPr>
            <p:cNvPr id="25" name="Ellipszis 24">
              <a:extLst>
                <a:ext uri="{FF2B5EF4-FFF2-40B4-BE49-F238E27FC236}">
                  <a16:creationId xmlns:a16="http://schemas.microsoft.com/office/drawing/2014/main" id="{0C89A369-1C63-44DC-8E07-D5F35B4D8C1E}"/>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26" name="Ellipszis 25">
              <a:extLst>
                <a:ext uri="{FF2B5EF4-FFF2-40B4-BE49-F238E27FC236}">
                  <a16:creationId xmlns:a16="http://schemas.microsoft.com/office/drawing/2014/main" id="{331A62E6-F563-448D-9018-D122094D28AB}"/>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27" name="Ellipszis 26">
              <a:extLst>
                <a:ext uri="{FF2B5EF4-FFF2-40B4-BE49-F238E27FC236}">
                  <a16:creationId xmlns:a16="http://schemas.microsoft.com/office/drawing/2014/main" id="{D492C084-49CA-45A5-98C7-11A8FDCF72A9}"/>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52" name="Csoportba foglalás 51">
            <a:extLst>
              <a:ext uri="{FF2B5EF4-FFF2-40B4-BE49-F238E27FC236}">
                <a16:creationId xmlns:a16="http://schemas.microsoft.com/office/drawing/2014/main" id="{F87AFF41-D158-4B48-A167-CD097441D3EC}"/>
              </a:ext>
            </a:extLst>
          </p:cNvPr>
          <p:cNvGrpSpPr/>
          <p:nvPr/>
        </p:nvGrpSpPr>
        <p:grpSpPr>
          <a:xfrm rot="14349239">
            <a:off x="6826023" y="2622887"/>
            <a:ext cx="791753" cy="791753"/>
            <a:chOff x="942109" y="5237018"/>
            <a:chExt cx="791753" cy="791753"/>
          </a:xfrm>
        </p:grpSpPr>
        <p:sp>
          <p:nvSpPr>
            <p:cNvPr id="53" name="Ellipszis 52">
              <a:extLst>
                <a:ext uri="{FF2B5EF4-FFF2-40B4-BE49-F238E27FC236}">
                  <a16:creationId xmlns:a16="http://schemas.microsoft.com/office/drawing/2014/main" id="{F36B9E62-E2CE-4BAC-AA1A-5EF9DA41CC35}"/>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4" name="Ellipszis 53">
              <a:extLst>
                <a:ext uri="{FF2B5EF4-FFF2-40B4-BE49-F238E27FC236}">
                  <a16:creationId xmlns:a16="http://schemas.microsoft.com/office/drawing/2014/main" id="{FD9C9DBF-797B-4940-88E4-DC737FAF34A2}"/>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5" name="Ellipszis 54">
              <a:extLst>
                <a:ext uri="{FF2B5EF4-FFF2-40B4-BE49-F238E27FC236}">
                  <a16:creationId xmlns:a16="http://schemas.microsoft.com/office/drawing/2014/main" id="{665D80B1-2231-4E4D-9315-B1CBCD1609AB}"/>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80" name="Csoportba foglalás 79">
            <a:extLst>
              <a:ext uri="{FF2B5EF4-FFF2-40B4-BE49-F238E27FC236}">
                <a16:creationId xmlns:a16="http://schemas.microsoft.com/office/drawing/2014/main" id="{E6180B8B-5EC6-47E6-A438-CADC4B3C8A02}"/>
              </a:ext>
            </a:extLst>
          </p:cNvPr>
          <p:cNvGrpSpPr/>
          <p:nvPr/>
        </p:nvGrpSpPr>
        <p:grpSpPr>
          <a:xfrm rot="1571894">
            <a:off x="5244393" y="1717069"/>
            <a:ext cx="791753" cy="791754"/>
            <a:chOff x="942109" y="5237017"/>
            <a:chExt cx="791753" cy="791754"/>
          </a:xfrm>
        </p:grpSpPr>
        <p:sp>
          <p:nvSpPr>
            <p:cNvPr id="81" name="Ellipszis 80">
              <a:extLst>
                <a:ext uri="{FF2B5EF4-FFF2-40B4-BE49-F238E27FC236}">
                  <a16:creationId xmlns:a16="http://schemas.microsoft.com/office/drawing/2014/main" id="{74421B18-520F-4601-9AEA-781FFF4E0E18}"/>
                </a:ext>
              </a:extLst>
            </p:cNvPr>
            <p:cNvSpPr/>
            <p:nvPr/>
          </p:nvSpPr>
          <p:spPr>
            <a:xfrm>
              <a:off x="942109" y="5237017"/>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82" name="Ellipszis 81">
              <a:extLst>
                <a:ext uri="{FF2B5EF4-FFF2-40B4-BE49-F238E27FC236}">
                  <a16:creationId xmlns:a16="http://schemas.microsoft.com/office/drawing/2014/main" id="{A85C1AFC-92B0-48BD-927E-2A837C3F4823}"/>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83" name="Ellipszis 82">
              <a:extLst>
                <a:ext uri="{FF2B5EF4-FFF2-40B4-BE49-F238E27FC236}">
                  <a16:creationId xmlns:a16="http://schemas.microsoft.com/office/drawing/2014/main" id="{A017A1C2-2D8E-4003-A3BF-919B37542F12}"/>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68" name="Csoportba foglalás 67">
            <a:extLst>
              <a:ext uri="{FF2B5EF4-FFF2-40B4-BE49-F238E27FC236}">
                <a16:creationId xmlns:a16="http://schemas.microsoft.com/office/drawing/2014/main" id="{4B2F8610-CAE8-4E85-8CC3-8C5009E5B9E6}"/>
              </a:ext>
            </a:extLst>
          </p:cNvPr>
          <p:cNvGrpSpPr/>
          <p:nvPr/>
        </p:nvGrpSpPr>
        <p:grpSpPr>
          <a:xfrm rot="1602245">
            <a:off x="6110098" y="2685322"/>
            <a:ext cx="791753" cy="791753"/>
            <a:chOff x="942109" y="5237018"/>
            <a:chExt cx="791753" cy="791753"/>
          </a:xfrm>
        </p:grpSpPr>
        <p:sp>
          <p:nvSpPr>
            <p:cNvPr id="69" name="Ellipszis 68">
              <a:extLst>
                <a:ext uri="{FF2B5EF4-FFF2-40B4-BE49-F238E27FC236}">
                  <a16:creationId xmlns:a16="http://schemas.microsoft.com/office/drawing/2014/main" id="{0FEF0086-8B98-484A-B4B3-0257A9740A2B}"/>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70" name="Ellipszis 69">
              <a:extLst>
                <a:ext uri="{FF2B5EF4-FFF2-40B4-BE49-F238E27FC236}">
                  <a16:creationId xmlns:a16="http://schemas.microsoft.com/office/drawing/2014/main" id="{CF399F9D-C72B-4E0F-8725-5F86F34FF96A}"/>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71" name="Ellipszis 70">
              <a:extLst>
                <a:ext uri="{FF2B5EF4-FFF2-40B4-BE49-F238E27FC236}">
                  <a16:creationId xmlns:a16="http://schemas.microsoft.com/office/drawing/2014/main" id="{0D58DE93-E8FD-4532-97BF-10C3E14190E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8" name="Csoportba foglalás 47">
            <a:extLst>
              <a:ext uri="{FF2B5EF4-FFF2-40B4-BE49-F238E27FC236}">
                <a16:creationId xmlns:a16="http://schemas.microsoft.com/office/drawing/2014/main" id="{52A96064-692C-4176-81E7-7E213C2B0CCD}"/>
              </a:ext>
            </a:extLst>
          </p:cNvPr>
          <p:cNvGrpSpPr/>
          <p:nvPr/>
        </p:nvGrpSpPr>
        <p:grpSpPr>
          <a:xfrm rot="13092335">
            <a:off x="5894299" y="3733156"/>
            <a:ext cx="791753" cy="791753"/>
            <a:chOff x="942109" y="5237018"/>
            <a:chExt cx="791753" cy="791753"/>
          </a:xfrm>
        </p:grpSpPr>
        <p:sp>
          <p:nvSpPr>
            <p:cNvPr id="49" name="Ellipszis 48">
              <a:extLst>
                <a:ext uri="{FF2B5EF4-FFF2-40B4-BE49-F238E27FC236}">
                  <a16:creationId xmlns:a16="http://schemas.microsoft.com/office/drawing/2014/main" id="{6E2C6290-8918-48B9-839D-3DCA54ADC554}"/>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0" name="Ellipszis 49">
              <a:extLst>
                <a:ext uri="{FF2B5EF4-FFF2-40B4-BE49-F238E27FC236}">
                  <a16:creationId xmlns:a16="http://schemas.microsoft.com/office/drawing/2014/main" id="{ED111D55-2B7A-4F9F-85D3-949BF85B06C4}"/>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1" name="Ellipszis 50">
              <a:extLst>
                <a:ext uri="{FF2B5EF4-FFF2-40B4-BE49-F238E27FC236}">
                  <a16:creationId xmlns:a16="http://schemas.microsoft.com/office/drawing/2014/main" id="{7D1052E9-F13E-4716-BB34-323D520958BC}"/>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09" name="Csoportba foglalás 108">
            <a:extLst>
              <a:ext uri="{FF2B5EF4-FFF2-40B4-BE49-F238E27FC236}">
                <a16:creationId xmlns:a16="http://schemas.microsoft.com/office/drawing/2014/main" id="{ECB6FA64-8D40-41A1-ADA5-1C85570880FD}"/>
              </a:ext>
            </a:extLst>
          </p:cNvPr>
          <p:cNvGrpSpPr/>
          <p:nvPr/>
        </p:nvGrpSpPr>
        <p:grpSpPr>
          <a:xfrm rot="17910172">
            <a:off x="6779263" y="3747077"/>
            <a:ext cx="791753" cy="791753"/>
            <a:chOff x="942109" y="5237018"/>
            <a:chExt cx="791753" cy="791753"/>
          </a:xfrm>
        </p:grpSpPr>
        <p:sp>
          <p:nvSpPr>
            <p:cNvPr id="110" name="Ellipszis 109">
              <a:extLst>
                <a:ext uri="{FF2B5EF4-FFF2-40B4-BE49-F238E27FC236}">
                  <a16:creationId xmlns:a16="http://schemas.microsoft.com/office/drawing/2014/main" id="{44776AF5-ECF1-493F-99C1-C6807A73A8C7}"/>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11" name="Ellipszis 110">
              <a:extLst>
                <a:ext uri="{FF2B5EF4-FFF2-40B4-BE49-F238E27FC236}">
                  <a16:creationId xmlns:a16="http://schemas.microsoft.com/office/drawing/2014/main" id="{E9A623B1-729B-48C6-A612-08D2B57EE69D}"/>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2" name="Ellipszis 111">
              <a:extLst>
                <a:ext uri="{FF2B5EF4-FFF2-40B4-BE49-F238E27FC236}">
                  <a16:creationId xmlns:a16="http://schemas.microsoft.com/office/drawing/2014/main" id="{C91F23A7-50EE-4D62-8F3F-E89C1ABD619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84" name="Egyenes összekötő 83">
            <a:extLst>
              <a:ext uri="{FF2B5EF4-FFF2-40B4-BE49-F238E27FC236}">
                <a16:creationId xmlns:a16="http://schemas.microsoft.com/office/drawing/2014/main" id="{04218CC9-B4C6-47C4-9971-DC1A639DF0DC}"/>
              </a:ext>
            </a:extLst>
          </p:cNvPr>
          <p:cNvCxnSpPr>
            <a:cxnSpLocks/>
          </p:cNvCxnSpPr>
          <p:nvPr/>
        </p:nvCxnSpPr>
        <p:spPr>
          <a:xfrm rot="-3600000">
            <a:off x="7405403" y="3697365"/>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30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1.11111E-6 L -0.03841 -0.11435 " pathEditMode="relative" rAng="0" ptsTypes="AA">
                                      <p:cBhvr>
                                        <p:cTn id="6" dur="2000" fill="hold"/>
                                        <p:tgtEl>
                                          <p:spTgt spid="44"/>
                                        </p:tgtEl>
                                        <p:attrNameLst>
                                          <p:attrName>ppt_x</p:attrName>
                                          <p:attrName>ppt_y</p:attrName>
                                        </p:attrNameLst>
                                      </p:cBhvr>
                                      <p:rCtr x="-1927" y="-5718"/>
                                    </p:animMotion>
                                  </p:childTnLst>
                                  <p:subTnLst>
                                    <p:set>
                                      <p:cBhvr override="childStyle">
                                        <p:cTn dur="1" fill="hold" display="0" masterRel="sameClick" afterEffect="1">
                                          <p:stCondLst>
                                            <p:cond evt="end" delay="0">
                                              <p:tn val="5"/>
                                            </p:cond>
                                          </p:stCondLst>
                                        </p:cTn>
                                        <p:tgtEl>
                                          <p:spTgt spid="44"/>
                                        </p:tgtEl>
                                        <p:attrNameLst>
                                          <p:attrName>style.visibility</p:attrName>
                                        </p:attrNameLst>
                                      </p:cBhvr>
                                      <p:to>
                                        <p:strVal val="hidden"/>
                                      </p:to>
                                    </p:set>
                                  </p:subTnLst>
                                </p:cTn>
                              </p:par>
                              <p:par>
                                <p:cTn id="7" presetID="42" presetClass="path" presetSubtype="0" accel="50000" decel="50000" fill="hold" nodeType="withEffect">
                                  <p:stCondLst>
                                    <p:cond delay="0"/>
                                  </p:stCondLst>
                                  <p:childTnLst>
                                    <p:animMotion origin="layout" path="M 5E-6 3.7037E-7 L -0.03412 0.11319 " pathEditMode="relative" rAng="0" ptsTypes="AA">
                                      <p:cBhvr>
                                        <p:cTn id="8" dur="2000" fill="hold"/>
                                        <p:tgtEl>
                                          <p:spTgt spid="177"/>
                                        </p:tgtEl>
                                        <p:attrNameLst>
                                          <p:attrName>ppt_x</p:attrName>
                                          <p:attrName>ppt_y</p:attrName>
                                        </p:attrNameLst>
                                      </p:cBhvr>
                                      <p:rCtr x="-1706" y="5648"/>
                                    </p:animMotion>
                                  </p:childTnLst>
                                  <p:subTnLst>
                                    <p:set>
                                      <p:cBhvr override="childStyle">
                                        <p:cTn dur="1" fill="hold" display="0" masterRel="sameClick" afterEffect="1">
                                          <p:stCondLst>
                                            <p:cond evt="end" delay="0">
                                              <p:tn val="7"/>
                                            </p:cond>
                                          </p:stCondLst>
                                        </p:cTn>
                                        <p:tgtEl>
                                          <p:spTgt spid="177"/>
                                        </p:tgtEl>
                                        <p:attrNameLst>
                                          <p:attrName>style.visibility</p:attrName>
                                        </p:attrNameLst>
                                      </p:cBhvr>
                                      <p:to>
                                        <p:strVal val="hidden"/>
                                      </p:to>
                                    </p:set>
                                  </p:subTnLst>
                                </p:cTn>
                              </p:par>
                              <p:par>
                                <p:cTn id="9" presetID="42" presetClass="path" presetSubtype="0" accel="50000" decel="50000" fill="hold" nodeType="withEffect">
                                  <p:stCondLst>
                                    <p:cond delay="0"/>
                                  </p:stCondLst>
                                  <p:childTnLst>
                                    <p:animMotion origin="layout" path="M 2.5E-6 -3.33333E-6 L -0.07565 -0.06666 " pathEditMode="relative" rAng="0" ptsTypes="AA">
                                      <p:cBhvr>
                                        <p:cTn id="10" dur="2000" fill="hold"/>
                                        <p:tgtEl>
                                          <p:spTgt spid="64"/>
                                        </p:tgtEl>
                                        <p:attrNameLst>
                                          <p:attrName>ppt_x</p:attrName>
                                          <p:attrName>ppt_y</p:attrName>
                                        </p:attrNameLst>
                                      </p:cBhvr>
                                      <p:rCtr x="-3789" y="-3333"/>
                                    </p:animMotion>
                                  </p:childTnLst>
                                  <p:subTnLst>
                                    <p:set>
                                      <p:cBhvr override="childStyle">
                                        <p:cTn dur="1" fill="hold" display="0" masterRel="sameClick" afterEffect="1">
                                          <p:stCondLst>
                                            <p:cond evt="end" delay="0">
                                              <p:tn val="9"/>
                                            </p:cond>
                                          </p:stCondLst>
                                        </p:cTn>
                                        <p:tgtEl>
                                          <p:spTgt spid="64"/>
                                        </p:tgtEl>
                                        <p:attrNameLst>
                                          <p:attrName>style.visibility</p:attrName>
                                        </p:attrNameLst>
                                      </p:cBhvr>
                                      <p:to>
                                        <p:strVal val="hidden"/>
                                      </p:to>
                                    </p:set>
                                  </p:subTnLst>
                                </p:cTn>
                              </p:par>
                              <p:par>
                                <p:cTn id="11" presetID="1" presetClass="exit" presetSubtype="0" fill="hold" nodeType="withEffect">
                                  <p:stCondLst>
                                    <p:cond delay="0"/>
                                  </p:stCondLst>
                                  <p:childTnLst>
                                    <p:set>
                                      <p:cBhvr>
                                        <p:cTn id="12" dur="1" fill="hold">
                                          <p:stCondLst>
                                            <p:cond delay="0"/>
                                          </p:stCondLst>
                                        </p:cTn>
                                        <p:tgtEl>
                                          <p:spTgt spid="17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1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8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6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149"/>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15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5E-6 -2.96296E-6 L 0.08711 0.02223 " pathEditMode="relative" rAng="0" ptsTypes="AA">
                                      <p:cBhvr>
                                        <p:cTn id="37" dur="2000" fill="hold"/>
                                        <p:tgtEl>
                                          <p:spTgt spid="128"/>
                                        </p:tgtEl>
                                        <p:attrNameLst>
                                          <p:attrName>ppt_x</p:attrName>
                                          <p:attrName>ppt_y</p:attrName>
                                        </p:attrNameLst>
                                      </p:cBhvr>
                                      <p:rCtr x="4349" y="1111"/>
                                    </p:animMotion>
                                  </p:childTnLst>
                                  <p:subTnLst>
                                    <p:set>
                                      <p:cBhvr override="childStyle">
                                        <p:cTn dur="1" fill="hold" display="0" masterRel="sameClick" afterEffect="1">
                                          <p:stCondLst>
                                            <p:cond evt="end" delay="0">
                                              <p:tn val="36"/>
                                            </p:cond>
                                          </p:stCondLst>
                                        </p:cTn>
                                        <p:tgtEl>
                                          <p:spTgt spid="128"/>
                                        </p:tgtEl>
                                        <p:attrNameLst>
                                          <p:attrName>style.visibility</p:attrName>
                                        </p:attrNameLst>
                                      </p:cBhvr>
                                      <p:to>
                                        <p:strVal val="hidden"/>
                                      </p:to>
                                    </p:set>
                                  </p:subTnLst>
                                </p:cTn>
                              </p:par>
                              <p:par>
                                <p:cTn id="38" presetID="42" presetClass="path" presetSubtype="0" accel="50000" decel="50000" fill="hold" nodeType="withEffect">
                                  <p:stCondLst>
                                    <p:cond delay="0"/>
                                  </p:stCondLst>
                                  <p:childTnLst>
                                    <p:animMotion origin="layout" path="M -4.16667E-6 1.11022E-16 L 0.07631 0.0287 " pathEditMode="relative" rAng="0" ptsTypes="AA">
                                      <p:cBhvr>
                                        <p:cTn id="39" dur="2000" fill="hold"/>
                                        <p:tgtEl>
                                          <p:spTgt spid="149"/>
                                        </p:tgtEl>
                                        <p:attrNameLst>
                                          <p:attrName>ppt_x</p:attrName>
                                          <p:attrName>ppt_y</p:attrName>
                                        </p:attrNameLst>
                                      </p:cBhvr>
                                      <p:rCtr x="3815" y="1435"/>
                                    </p:animMotion>
                                  </p:childTnLst>
                                  <p:subTnLst>
                                    <p:set>
                                      <p:cBhvr override="childStyle">
                                        <p:cTn dur="1" fill="hold" display="0" masterRel="sameClick" afterEffect="1">
                                          <p:stCondLst>
                                            <p:cond evt="end" delay="0">
                                              <p:tn val="38"/>
                                            </p:cond>
                                          </p:stCondLst>
                                        </p:cTn>
                                        <p:tgtEl>
                                          <p:spTgt spid="149"/>
                                        </p:tgtEl>
                                        <p:attrNameLst>
                                          <p:attrName>style.visibility</p:attrName>
                                        </p:attrNameLst>
                                      </p:cBhvr>
                                      <p:to>
                                        <p:strVal val="hidden"/>
                                      </p:to>
                                    </p:set>
                                  </p:subTnLst>
                                </p:cTn>
                              </p:par>
                              <p:par>
                                <p:cTn id="40" presetID="42" presetClass="path" presetSubtype="0" accel="50000" decel="50000" fill="hold" nodeType="withEffect">
                                  <p:stCondLst>
                                    <p:cond delay="0"/>
                                  </p:stCondLst>
                                  <p:childTnLst>
                                    <p:animMotion origin="layout" path="M 4.16667E-7 -7.40741E-7 L 0.09115 0.02801 " pathEditMode="relative" rAng="0" ptsTypes="AA">
                                      <p:cBhvr>
                                        <p:cTn id="41" dur="2000" fill="hold"/>
                                        <p:tgtEl>
                                          <p:spTgt spid="153"/>
                                        </p:tgtEl>
                                        <p:attrNameLst>
                                          <p:attrName>ppt_x</p:attrName>
                                          <p:attrName>ppt_y</p:attrName>
                                        </p:attrNameLst>
                                      </p:cBhvr>
                                      <p:rCtr x="4557" y="1389"/>
                                    </p:animMotion>
                                  </p:childTnLst>
                                  <p:subTnLst>
                                    <p:set>
                                      <p:cBhvr override="childStyle">
                                        <p:cTn dur="1" fill="hold" display="0" masterRel="sameClick" afterEffect="1">
                                          <p:stCondLst>
                                            <p:cond evt="end" delay="0">
                                              <p:tn val="40"/>
                                            </p:cond>
                                          </p:stCondLst>
                                        </p:cTn>
                                        <p:tgtEl>
                                          <p:spTgt spid="153"/>
                                        </p:tgtEl>
                                        <p:attrNameLst>
                                          <p:attrName>style.visibility</p:attrName>
                                        </p:attrNameLst>
                                      </p:cBhvr>
                                      <p:to>
                                        <p:strVal val="hidden"/>
                                      </p:to>
                                    </p:set>
                                  </p:subTnLst>
                                </p:cTn>
                              </p:par>
                              <p:par>
                                <p:cTn id="42" presetID="42" presetClass="path" presetSubtype="0" accel="50000" decel="50000" fill="hold" nodeType="withEffect">
                                  <p:stCondLst>
                                    <p:cond delay="0"/>
                                  </p:stCondLst>
                                  <p:childTnLst>
                                    <p:animMotion origin="layout" path="M 4.79167E-6 3.33333E-6 L 0.08658 0.03009 " pathEditMode="relative" rAng="0" ptsTypes="AA">
                                      <p:cBhvr>
                                        <p:cTn id="43" dur="2000" fill="hold"/>
                                        <p:tgtEl>
                                          <p:spTgt spid="105"/>
                                        </p:tgtEl>
                                        <p:attrNameLst>
                                          <p:attrName>ppt_x</p:attrName>
                                          <p:attrName>ppt_y</p:attrName>
                                        </p:attrNameLst>
                                      </p:cBhvr>
                                      <p:rCtr x="4323" y="1505"/>
                                    </p:animMotion>
                                  </p:childTnLst>
                                  <p:subTnLst>
                                    <p:set>
                                      <p:cBhvr override="childStyle">
                                        <p:cTn dur="1" fill="hold" display="0" masterRel="sameClick" afterEffect="1">
                                          <p:stCondLst>
                                            <p:cond evt="end" delay="0">
                                              <p:tn val="42"/>
                                            </p:cond>
                                          </p:stCondLst>
                                        </p:cTn>
                                        <p:tgtEl>
                                          <p:spTgt spid="105"/>
                                        </p:tgtEl>
                                        <p:attrNameLst>
                                          <p:attrName>style.visibility</p:attrName>
                                        </p:attrNameLst>
                                      </p:cBhvr>
                                      <p:to>
                                        <p:strVal val="hidden"/>
                                      </p:to>
                                    </p:set>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par>
                          <p:cTn id="53" fill="hold">
                            <p:stCondLst>
                              <p:cond delay="2000"/>
                            </p:stCondLst>
                            <p:childTnLst>
                              <p:par>
                                <p:cTn id="54" presetID="1" presetClass="entr" presetSubtype="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2.08333E-7 -1.85185E-6 L 0.07135 0.14167 " pathEditMode="relative" rAng="0" ptsTypes="AA">
                                      <p:cBhvr>
                                        <p:cTn id="59" dur="2000" fill="hold"/>
                                        <p:tgtEl>
                                          <p:spTgt spid="80"/>
                                        </p:tgtEl>
                                        <p:attrNameLst>
                                          <p:attrName>ppt_x</p:attrName>
                                          <p:attrName>ppt_y</p:attrName>
                                        </p:attrNameLst>
                                      </p:cBhvr>
                                      <p:rCtr x="3568" y="7083"/>
                                    </p:animMotion>
                                  </p:childTnLst>
                                  <p:subTnLst>
                                    <p:set>
                                      <p:cBhvr override="childStyle">
                                        <p:cTn dur="1" fill="hold" display="0" masterRel="sameClick" afterEffect="1">
                                          <p:stCondLst>
                                            <p:cond evt="end" delay="0">
                                              <p:tn val="58"/>
                                            </p:cond>
                                          </p:stCondLst>
                                        </p:cTn>
                                        <p:tgtEl>
                                          <p:spTgt spid="80"/>
                                        </p:tgtEl>
                                        <p:attrNameLst>
                                          <p:attrName>style.visibility</p:attrName>
                                        </p:attrNameLst>
                                      </p:cBhvr>
                                      <p:to>
                                        <p:strVal val="hidden"/>
                                      </p:to>
                                    </p:set>
                                  </p:subTnLst>
                                </p:cTn>
                              </p:par>
                              <p:par>
                                <p:cTn id="60" presetID="42" presetClass="path" presetSubtype="0" accel="50000" decel="50000" fill="hold" nodeType="withEffect">
                                  <p:stCondLst>
                                    <p:cond delay="0"/>
                                  </p:stCondLst>
                                  <p:childTnLst>
                                    <p:animMotion origin="layout" path="M -6.25E-7 4.81481E-6 L 0.04688 -0.07061 " pathEditMode="relative" rAng="0" ptsTypes="AA">
                                      <p:cBhvr>
                                        <p:cTn id="61" dur="2000" fill="hold"/>
                                        <p:tgtEl>
                                          <p:spTgt spid="16"/>
                                        </p:tgtEl>
                                        <p:attrNameLst>
                                          <p:attrName>ppt_x</p:attrName>
                                          <p:attrName>ppt_y</p:attrName>
                                        </p:attrNameLst>
                                      </p:cBhvr>
                                      <p:rCtr x="2344" y="-3542"/>
                                    </p:animMotion>
                                  </p:childTnLst>
                                  <p:subTnLst>
                                    <p:set>
                                      <p:cBhvr override="childStyle">
                                        <p:cTn dur="1" fill="hold" display="0" masterRel="sameClick" afterEffect="1">
                                          <p:stCondLst>
                                            <p:cond evt="end" delay="0">
                                              <p:tn val="60"/>
                                            </p:cond>
                                          </p:stCondLst>
                                        </p:cTn>
                                        <p:tgtEl>
                                          <p:spTgt spid="16"/>
                                        </p:tgtEl>
                                        <p:attrNameLst>
                                          <p:attrName>style.visibility</p:attrName>
                                        </p:attrNameLst>
                                      </p:cBhvr>
                                      <p:to>
                                        <p:strVal val="hidden"/>
                                      </p:to>
                                    </p:set>
                                  </p:subTnLst>
                                </p:cTn>
                              </p:par>
                            </p:childTnLst>
                          </p:cTn>
                        </p:par>
                        <p:par>
                          <p:cTn id="62" fill="hold">
                            <p:stCondLst>
                              <p:cond delay="2000"/>
                            </p:stCondLst>
                            <p:childTnLst>
                              <p:par>
                                <p:cTn id="63" presetID="1" presetClass="entr" presetSubtype="0"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par>
                          <p:cTn id="65" fill="hold">
                            <p:stCondLst>
                              <p:cond delay="2000"/>
                            </p:stCondLst>
                            <p:childTnLst>
                              <p:par>
                                <p:cTn id="66" presetID="1" presetClass="entr" presetSubtype="0" fill="hold" nodeType="afterEffect">
                                  <p:stCondLst>
                                    <p:cond delay="0"/>
                                  </p:stCondLst>
                                  <p:childTnLst>
                                    <p:set>
                                      <p:cBhvr>
                                        <p:cTn id="67" dur="1" fill="hold">
                                          <p:stCondLst>
                                            <p:cond delay="0"/>
                                          </p:stCondLst>
                                        </p:cTn>
                                        <p:tgtEl>
                                          <p:spTgt spid="6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grpId="1" nodeType="clickEffect">
                                  <p:stCondLst>
                                    <p:cond delay="0"/>
                                  </p:stCondLst>
                                  <p:childTnLst>
                                    <p:animMotion origin="layout" path="M -2.70833E-6 -3.33333E-6 L 0.18373 0.00394 " pathEditMode="relative" rAng="0" ptsTypes="AA">
                                      <p:cBhvr>
                                        <p:cTn id="71" dur="2000" fill="hold"/>
                                        <p:tgtEl>
                                          <p:spTgt spid="147"/>
                                        </p:tgtEl>
                                        <p:attrNameLst>
                                          <p:attrName>ppt_x</p:attrName>
                                          <p:attrName>ppt_y</p:attrName>
                                        </p:attrNameLst>
                                      </p:cBhvr>
                                      <p:rCtr x="9180" y="185"/>
                                    </p:animMotion>
                                  </p:childTnLst>
                                  <p:subTnLst>
                                    <p:set>
                                      <p:cBhvr override="childStyle">
                                        <p:cTn dur="1" fill="hold" display="0" masterRel="sameClick" afterEffect="1">
                                          <p:stCondLst>
                                            <p:cond evt="end" delay="0">
                                              <p:tn val="70"/>
                                            </p:cond>
                                          </p:stCondLst>
                                        </p:cTn>
                                        <p:tgtEl>
                                          <p:spTgt spid="147"/>
                                        </p:tgtEl>
                                        <p:attrNameLst>
                                          <p:attrName>style.visibility</p:attrName>
                                        </p:attrNameLst>
                                      </p:cBhvr>
                                      <p:to>
                                        <p:strVal val="hidden"/>
                                      </p:to>
                                    </p:set>
                                  </p:subTnLst>
                                </p:cTn>
                              </p:par>
                              <p:par>
                                <p:cTn id="72" presetID="42" presetClass="path" presetSubtype="0" accel="50000" decel="50000" fill="hold" nodeType="withEffect">
                                  <p:stCondLst>
                                    <p:cond delay="100"/>
                                  </p:stCondLst>
                                  <p:childTnLst>
                                    <p:animMotion origin="layout" path="M 2.29167E-6 3.7037E-6 L 0.18307 0.00046 " pathEditMode="relative" rAng="0" ptsTypes="AA">
                                      <p:cBhvr>
                                        <p:cTn id="73" dur="2000" fill="hold"/>
                                        <p:tgtEl>
                                          <p:spTgt spid="52"/>
                                        </p:tgtEl>
                                        <p:attrNameLst>
                                          <p:attrName>ppt_x</p:attrName>
                                          <p:attrName>ppt_y</p:attrName>
                                        </p:attrNameLst>
                                      </p:cBhvr>
                                      <p:rCtr x="9154" y="23"/>
                                    </p:animMotion>
                                  </p:childTnLst>
                                </p:cTn>
                              </p:par>
                              <p:par>
                                <p:cTn id="74" presetID="42" presetClass="path" presetSubtype="0" accel="50000" decel="50000" fill="hold" nodeType="withEffect">
                                  <p:stCondLst>
                                    <p:cond delay="0"/>
                                  </p:stCondLst>
                                  <p:childTnLst>
                                    <p:animMotion origin="layout" path="M -1.875E-6 0 L 0.18516 0.00116 " pathEditMode="relative" rAng="0" ptsTypes="AA">
                                      <p:cBhvr>
                                        <p:cTn id="75" dur="2000" fill="hold"/>
                                        <p:tgtEl>
                                          <p:spTgt spid="24"/>
                                        </p:tgtEl>
                                        <p:attrNameLst>
                                          <p:attrName>ppt_x</p:attrName>
                                          <p:attrName>ppt_y</p:attrName>
                                        </p:attrNameLst>
                                      </p:cBhvr>
                                      <p:rCtr x="9258" y="46"/>
                                    </p:animMotion>
                                  </p:childTnLst>
                                </p:cTn>
                              </p:par>
                              <p:par>
                                <p:cTn id="76" presetID="42" presetClass="path" presetSubtype="0" accel="50000" decel="50000" fill="hold" nodeType="withEffect">
                                  <p:stCondLst>
                                    <p:cond delay="0"/>
                                  </p:stCondLst>
                                  <p:childTnLst>
                                    <p:animMotion origin="layout" path="M 3.33333E-6 -3.7037E-7 L 0.19166 -0.00185 " pathEditMode="relative" rAng="0" ptsTypes="AA">
                                      <p:cBhvr>
                                        <p:cTn id="77" dur="2000" fill="hold"/>
                                        <p:tgtEl>
                                          <p:spTgt spid="20"/>
                                        </p:tgtEl>
                                        <p:attrNameLst>
                                          <p:attrName>ppt_x</p:attrName>
                                          <p:attrName>ppt_y</p:attrName>
                                        </p:attrNameLst>
                                      </p:cBhvr>
                                      <p:rCtr x="9583" y="-93"/>
                                    </p:animMotion>
                                  </p:childTnLst>
                                </p:cTn>
                              </p:par>
                              <p:par>
                                <p:cTn id="78" presetID="42" presetClass="path" presetSubtype="0" accel="50000" decel="50000" fill="hold" nodeType="withEffect">
                                  <p:stCondLst>
                                    <p:cond delay="100"/>
                                  </p:stCondLst>
                                  <p:childTnLst>
                                    <p:animMotion origin="layout" path="M 4.58333E-6 -3.33333E-6 L 0.18632 0.00394 " pathEditMode="relative" rAng="0" ptsTypes="AA">
                                      <p:cBhvr>
                                        <p:cTn id="79" dur="2000" fill="hold"/>
                                        <p:tgtEl>
                                          <p:spTgt spid="48"/>
                                        </p:tgtEl>
                                        <p:attrNameLst>
                                          <p:attrName>ppt_x</p:attrName>
                                          <p:attrName>ppt_y</p:attrName>
                                        </p:attrNameLst>
                                      </p:cBhvr>
                                      <p:rCtr x="9310" y="185"/>
                                    </p:animMotion>
                                  </p:childTnLst>
                                </p:cTn>
                              </p:par>
                              <p:par>
                                <p:cTn id="80" presetID="42" presetClass="path" presetSubtype="0" accel="50000" decel="50000" fill="hold" nodeType="withEffect">
                                  <p:stCondLst>
                                    <p:cond delay="0"/>
                                  </p:stCondLst>
                                  <p:childTnLst>
                                    <p:animMotion origin="layout" path="M -3.75E-6 4.44444E-6 L 0.18217 0.003 " pathEditMode="relative" rAng="0" ptsTypes="AA">
                                      <p:cBhvr>
                                        <p:cTn id="81" dur="2000" fill="hold"/>
                                        <p:tgtEl>
                                          <p:spTgt spid="68"/>
                                        </p:tgtEl>
                                        <p:attrNameLst>
                                          <p:attrName>ppt_x</p:attrName>
                                          <p:attrName>ppt_y</p:attrName>
                                        </p:attrNameLst>
                                      </p:cBhvr>
                                      <p:rCtr x="9102" y="139"/>
                                    </p:animMotion>
                                  </p:childTnLst>
                                </p:cTn>
                              </p:par>
                              <p:par>
                                <p:cTn id="82" presetID="42" presetClass="path" presetSubtype="0" accel="50000" decel="50000" fill="hold" nodeType="withEffect">
                                  <p:stCondLst>
                                    <p:cond delay="0"/>
                                  </p:stCondLst>
                                  <p:childTnLst>
                                    <p:animMotion origin="layout" path="M -2.29167E-6 -1.85185E-6 L -0.03125 -0.11875 " pathEditMode="relative" rAng="0" ptsTypes="AA">
                                      <p:cBhvr>
                                        <p:cTn id="83" dur="2000" fill="hold"/>
                                        <p:tgtEl>
                                          <p:spTgt spid="60"/>
                                        </p:tgtEl>
                                        <p:attrNameLst>
                                          <p:attrName>ppt_x</p:attrName>
                                          <p:attrName>ppt_y</p:attrName>
                                        </p:attrNameLst>
                                      </p:cBhvr>
                                      <p:rCtr x="-1563" y="-5949"/>
                                    </p:animMotion>
                                  </p:childTnLst>
                                </p:cTn>
                              </p:par>
                            </p:childTnLst>
                          </p:cTn>
                        </p:par>
                        <p:par>
                          <p:cTn id="84" fill="hold">
                            <p:stCondLst>
                              <p:cond delay="2100"/>
                            </p:stCondLst>
                            <p:childTnLst>
                              <p:par>
                                <p:cTn id="85" presetID="1" presetClass="entr" presetSubtype="0" fill="hold" grpId="0" nodeType="afterEffect">
                                  <p:stCondLst>
                                    <p:cond delay="0"/>
                                  </p:stCondLst>
                                  <p:childTnLst>
                                    <p:set>
                                      <p:cBhvr>
                                        <p:cTn id="86" dur="1" fill="hold">
                                          <p:stCondLst>
                                            <p:cond delay="0"/>
                                          </p:stCondLst>
                                        </p:cTn>
                                        <p:tgtEl>
                                          <p:spTgt spid="1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6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5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7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par>
                                <p:cTn id="101" presetID="42" presetClass="path" presetSubtype="0" accel="50000" decel="50000" fill="hold" nodeType="withEffect">
                                  <p:stCondLst>
                                    <p:cond delay="0"/>
                                  </p:stCondLst>
                                  <p:childTnLst>
                                    <p:animMotion origin="layout" path="M -2.5E-6 -2.22222E-6 L 0.05378 0.04861 " pathEditMode="relative" rAng="0" ptsTypes="AA">
                                      <p:cBhvr>
                                        <p:cTn id="102" dur="2000" fill="hold"/>
                                        <p:tgtEl>
                                          <p:spTgt spid="28"/>
                                        </p:tgtEl>
                                        <p:attrNameLst>
                                          <p:attrName>ppt_x</p:attrName>
                                          <p:attrName>ppt_y</p:attrName>
                                        </p:attrNameLst>
                                      </p:cBhvr>
                                      <p:rCtr x="2682" y="2431"/>
                                    </p:animMotion>
                                  </p:childTnLst>
                                </p:cTn>
                              </p:par>
                            </p:childTnLst>
                          </p:cTn>
                        </p:par>
                        <p:par>
                          <p:cTn id="103" fill="hold">
                            <p:stCondLst>
                              <p:cond delay="2000"/>
                            </p:stCondLst>
                            <p:childTnLst>
                              <p:par>
                                <p:cTn id="104" presetID="1" presetClass="entr" presetSubtype="0" fill="hold" nodeType="afterEffect">
                                  <p:stCondLst>
                                    <p:cond delay="0"/>
                                  </p:stCondLst>
                                  <p:childTnLst>
                                    <p:set>
                                      <p:cBhvr>
                                        <p:cTn id="105" dur="1" fill="hold">
                                          <p:stCondLst>
                                            <p:cond delay="0"/>
                                          </p:stCondLst>
                                        </p:cTn>
                                        <p:tgtEl>
                                          <p:spTgt spid="79"/>
                                        </p:tgtEl>
                                        <p:attrNameLst>
                                          <p:attrName>style.visibility</p:attrName>
                                        </p:attrNameLst>
                                      </p:cBhvr>
                                      <p:to>
                                        <p:strVal val="visible"/>
                                      </p:to>
                                    </p:set>
                                  </p:childTnLst>
                                </p:cTn>
                              </p:par>
                            </p:childTnLst>
                          </p:cTn>
                        </p:par>
                        <p:par>
                          <p:cTn id="106" fill="hold">
                            <p:stCondLst>
                              <p:cond delay="2000"/>
                            </p:stCondLst>
                            <p:childTnLst>
                              <p:par>
                                <p:cTn id="107" presetID="1" presetClass="entr" presetSubtype="0" fill="hold" nodeType="afterEffect">
                                  <p:stCondLst>
                                    <p:cond delay="0"/>
                                  </p:stCondLst>
                                  <p:childTnLst>
                                    <p:set>
                                      <p:cBhvr>
                                        <p:cTn id="108" dur="1" fill="hold">
                                          <p:stCondLst>
                                            <p:cond delay="0"/>
                                          </p:stCondLst>
                                        </p:cTn>
                                        <p:tgtEl>
                                          <p:spTgt spid="74"/>
                                        </p:tgtEl>
                                        <p:attrNameLst>
                                          <p:attrName>style.visibility</p:attrName>
                                        </p:attrNameLst>
                                      </p:cBhvr>
                                      <p:to>
                                        <p:strVal val="visible"/>
                                      </p:to>
                                    </p:set>
                                  </p:childTnLst>
                                </p:cTn>
                              </p:par>
                            </p:childTnLst>
                          </p:cTn>
                        </p:par>
                        <p:par>
                          <p:cTn id="109" fill="hold">
                            <p:stCondLst>
                              <p:cond delay="2000"/>
                            </p:stCondLst>
                            <p:childTnLst>
                              <p:par>
                                <p:cTn id="110" presetID="1" presetClass="entr" presetSubtype="0" fill="hold" nodeType="afterEffect">
                                  <p:stCondLst>
                                    <p:cond delay="0"/>
                                  </p:stCondLst>
                                  <p:childTnLst>
                                    <p:set>
                                      <p:cBhvr>
                                        <p:cTn id="111" dur="1" fill="hold">
                                          <p:stCondLst>
                                            <p:cond delay="0"/>
                                          </p:stCondLst>
                                        </p:cTn>
                                        <p:tgtEl>
                                          <p:spTgt spid="36"/>
                                        </p:tgtEl>
                                        <p:attrNameLst>
                                          <p:attrName>style.visibility</p:attrName>
                                        </p:attrNameLst>
                                      </p:cBhvr>
                                      <p:to>
                                        <p:strVal val="visible"/>
                                      </p:to>
                                    </p:set>
                                  </p:childTnLst>
                                </p:cTn>
                              </p:par>
                            </p:childTnLst>
                          </p:cTn>
                        </p:par>
                        <p:par>
                          <p:cTn id="112" fill="hold">
                            <p:stCondLst>
                              <p:cond delay="2000"/>
                            </p:stCondLst>
                            <p:childTnLst>
                              <p:par>
                                <p:cTn id="113" presetID="1" presetClass="entr" presetSubtype="0" fill="hold" nodeType="afterEffect">
                                  <p:stCondLst>
                                    <p:cond delay="0"/>
                                  </p:stCondLst>
                                  <p:childTnLst>
                                    <p:set>
                                      <p:cBhvr>
                                        <p:cTn id="114" dur="1" fill="hold">
                                          <p:stCondLst>
                                            <p:cond delay="0"/>
                                          </p:stCondLst>
                                        </p:cTn>
                                        <p:tgtEl>
                                          <p:spTgt spid="84"/>
                                        </p:tgtEl>
                                        <p:attrNameLst>
                                          <p:attrName>style.visibility</p:attrName>
                                        </p:attrNameLst>
                                      </p:cBhvr>
                                      <p:to>
                                        <p:strVal val="visible"/>
                                      </p:to>
                                    </p:set>
                                  </p:childTnLst>
                                </p:cTn>
                              </p:par>
                            </p:childTnLst>
                          </p:cTn>
                        </p:par>
                        <p:par>
                          <p:cTn id="115" fill="hold">
                            <p:stCondLst>
                              <p:cond delay="2000"/>
                            </p:stCondLst>
                            <p:childTnLst>
                              <p:par>
                                <p:cTn id="116" presetID="1" presetClass="entr" presetSubtype="0" fill="hold" nodeType="afterEffect">
                                  <p:stCondLst>
                                    <p:cond delay="0"/>
                                  </p:stCondLst>
                                  <p:childTnLst>
                                    <p:set>
                                      <p:cBhvr>
                                        <p:cTn id="117"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44" grpId="0" animBg="1"/>
      <p:bldP spid="147" grpId="0" animBg="1"/>
      <p:bldP spid="14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oldatok „erőssége” – az oldat összetétele</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4778375"/>
          </a:xfrm>
        </p:spPr>
        <p:txBody>
          <a:bodyPr>
            <a:normAutofit/>
          </a:bodyPr>
          <a:lstStyle/>
          <a:p>
            <a:r>
              <a:rPr lang="hu-HU" dirty="0">
                <a:latin typeface="Times New Roman" panose="02020603050405020304" pitchFamily="18" charset="0"/>
                <a:cs typeface="Times New Roman" panose="02020603050405020304" pitchFamily="18" charset="0"/>
              </a:rPr>
              <a:t>Az oldatok tulajdonságai erősen függenek az oldott anyag, és az oldószer arányától!</a:t>
            </a:r>
          </a:p>
          <a:p>
            <a:pPr lvl="1"/>
            <a:r>
              <a:rPr lang="hu-HU" dirty="0">
                <a:latin typeface="Times New Roman" panose="02020603050405020304" pitchFamily="18" charset="0"/>
                <a:cs typeface="Times New Roman" panose="02020603050405020304" pitchFamily="18" charset="0"/>
              </a:rPr>
              <a:t>a 10%-os ecetsavoldat a konyhában sem okoz gondot, a jégecet még laborban is veszélyes!</a:t>
            </a:r>
          </a:p>
          <a:p>
            <a:pPr lvl="1"/>
            <a:r>
              <a:rPr lang="hu-HU" dirty="0">
                <a:latin typeface="Times New Roman" panose="02020603050405020304" pitchFamily="18" charset="0"/>
                <a:cs typeface="Times New Roman" panose="02020603050405020304" pitchFamily="18" charset="0"/>
              </a:rPr>
              <a:t>a gyomornedv, sósavra nézve a 0,1 „</a:t>
            </a:r>
            <a:r>
              <a:rPr lang="hu-HU" dirty="0" err="1">
                <a:latin typeface="Times New Roman" panose="02020603050405020304" pitchFamily="18" charset="0"/>
                <a:cs typeface="Times New Roman" panose="02020603050405020304" pitchFamily="18" charset="0"/>
              </a:rPr>
              <a:t>molos</a:t>
            </a:r>
            <a:r>
              <a:rPr lang="hu-HU" dirty="0">
                <a:latin typeface="Times New Roman" panose="02020603050405020304" pitchFamily="18" charset="0"/>
                <a:cs typeface="Times New Roman" panose="02020603050405020304" pitchFamily="18" charset="0"/>
              </a:rPr>
              <a:t>” oldat, míg a tömény 27%-os sósav oldat csúnya marásokat okoz!</a:t>
            </a:r>
          </a:p>
          <a:p>
            <a:r>
              <a:rPr lang="hu-HU" dirty="0">
                <a:latin typeface="Times New Roman" panose="02020603050405020304" pitchFamily="18" charset="0"/>
                <a:cs typeface="Times New Roman" panose="02020603050405020304" pitchFamily="18" charset="0"/>
              </a:rPr>
              <a:t>Két okból is foglalkoznunk kell az oldatok „erősségével”!</a:t>
            </a:r>
          </a:p>
          <a:p>
            <a:pPr lvl="1"/>
            <a:r>
              <a:rPr lang="hu-HU" dirty="0">
                <a:latin typeface="Times New Roman" panose="02020603050405020304" pitchFamily="18" charset="0"/>
                <a:cs typeface="Times New Roman" panose="02020603050405020304" pitchFamily="18" charset="0"/>
              </a:rPr>
              <a:t>azért, hogy össze tudjuk hasonlítani őket, tudjuk jellemezni hatásukat.</a:t>
            </a:r>
          </a:p>
          <a:p>
            <a:pPr lvl="1"/>
            <a:r>
              <a:rPr lang="hu-HU" dirty="0">
                <a:latin typeface="Times New Roman" panose="02020603050405020304" pitchFamily="18" charset="0"/>
                <a:cs typeface="Times New Roman" panose="02020603050405020304" pitchFamily="18" charset="0"/>
              </a:rPr>
              <a:t>azért, hogy a legegyszerűbb módon el tudjuk készíteni, ha kell újra-és-újra.</a:t>
            </a:r>
          </a:p>
          <a:p>
            <a:r>
              <a:rPr lang="hu-HU" dirty="0">
                <a:latin typeface="Times New Roman" panose="02020603050405020304" pitchFamily="18" charset="0"/>
                <a:cs typeface="Times New Roman" panose="02020603050405020304" pitchFamily="18" charset="0"/>
              </a:rPr>
              <a:t>A gyakorlat számos módját hozta létre az oldatok összetételének megadására. Vegyük sorra őket, és a köztük lévő összefüggéseket!</a:t>
            </a:r>
          </a:p>
        </p:txBody>
      </p:sp>
    </p:spTree>
    <p:extLst>
      <p:ext uri="{BB962C8B-B14F-4D97-AF65-F5344CB8AC3E}">
        <p14:creationId xmlns:p14="http://schemas.microsoft.com/office/powerpoint/2010/main" val="15357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tömegszázalék</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174171" y="1869166"/>
                <a:ext cx="11640458" cy="3762376"/>
              </a:xfrm>
            </p:spPr>
            <p:txBody>
              <a:bodyPr>
                <a:normAutofit/>
              </a:bodyPr>
              <a:lstStyle/>
              <a:p>
                <a:r>
                  <a:rPr lang="hu-HU" dirty="0">
                    <a:latin typeface="Times New Roman" panose="02020603050405020304" pitchFamily="18" charset="0"/>
                    <a:cs typeface="Times New Roman" panose="02020603050405020304" pitchFamily="18" charset="0"/>
                  </a:rPr>
                  <a:t>A tömegre van megmaradási törvény, tehát a legnyilvánvalóbb mód az oldatok elkészítésre az oldószer és az oldott anyag tömegének a mérése!</a:t>
                </a:r>
              </a:p>
              <a:p>
                <a:r>
                  <a:rPr lang="hu-HU" b="1" dirty="0">
                    <a:latin typeface="Times New Roman" panose="02020603050405020304" pitchFamily="18" charset="0"/>
                    <a:cs typeface="Times New Roman" panose="02020603050405020304" pitchFamily="18" charset="0"/>
                  </a:rPr>
                  <a:t>tömegszázalék:</a:t>
                </a:r>
                <a:r>
                  <a:rPr lang="hu-HU" dirty="0">
                    <a:latin typeface="Times New Roman" panose="02020603050405020304" pitchFamily="18" charset="0"/>
                    <a:cs typeface="Times New Roman" panose="02020603050405020304" pitchFamily="18" charset="0"/>
                  </a:rPr>
                  <a:t> (jele: </a:t>
                </a:r>
                <a:r>
                  <a:rPr lang="hu-HU" i="1" dirty="0">
                    <a:latin typeface="Times New Roman" panose="02020603050405020304" pitchFamily="18" charset="0"/>
                    <a:cs typeface="Times New Roman" panose="02020603050405020304" pitchFamily="18" charset="0"/>
                  </a:rPr>
                  <a:t>w%</a:t>
                </a:r>
                <a:r>
                  <a:rPr lang="hu-HU" dirty="0">
                    <a:latin typeface="Times New Roman" panose="02020603050405020304" pitchFamily="18" charset="0"/>
                    <a:cs typeface="Times New Roman" panose="02020603050405020304" pitchFamily="18" charset="0"/>
                  </a:rPr>
                  <a:t>; mértékegysége: </a:t>
                </a:r>
                <a:r>
                  <a:rPr lang="hu-HU" i="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 tömegtört százalékban kifejezett értéke, amely megadja, hogy hány gramm oldott anyag van 100 gramm oldatban, azaz</a:t>
                </a:r>
                <a14:m>
                  <m:oMath xmlns:m="http://schemas.openxmlformats.org/officeDocument/2006/math">
                    <m:r>
                      <a:rPr lang="hu-HU" b="0" i="0" smtClean="0">
                        <a:latin typeface="Cambria Math" panose="02040503050406030204" pitchFamily="18" charset="0"/>
                      </a:rPr>
                      <m:t>  </m:t>
                    </m:r>
                    <m:sSub>
                      <m:sSubPr>
                        <m:ctrlPr>
                          <a:rPr lang="hu-HU" i="1" smtClean="0">
                            <a:latin typeface="Cambria Math" panose="02040503050406030204" pitchFamily="18" charset="0"/>
                          </a:rPr>
                        </m:ctrlPr>
                      </m:sSubPr>
                      <m:e>
                        <m:r>
                          <a:rPr lang="hu-HU" i="1">
                            <a:latin typeface="Cambria Math" panose="02040503050406030204" pitchFamily="18" charset="0"/>
                          </a:rPr>
                          <m:t>𝑤</m:t>
                        </m:r>
                        <m:r>
                          <a:rPr lang="hu-HU" i="1">
                            <a:latin typeface="Cambria Math" panose="02040503050406030204" pitchFamily="18" charset="0"/>
                          </a:rPr>
                          <m:t>%</m:t>
                        </m:r>
                      </m:e>
                      <m:sub>
                        <m:r>
                          <a:rPr lang="hu-HU" i="1">
                            <a:latin typeface="Cambria Math" panose="02040503050406030204" pitchFamily="18" charset="0"/>
                          </a:rPr>
                          <m:t>𝐵</m:t>
                        </m:r>
                      </m:sub>
                    </m:sSub>
                    <m:r>
                      <a:rPr lang="hu-HU" i="1">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𝑤</m:t>
                        </m:r>
                      </m:e>
                      <m:sub>
                        <m:r>
                          <a:rPr lang="hu-HU" i="1">
                            <a:latin typeface="Cambria Math" panose="02040503050406030204" pitchFamily="18" charset="0"/>
                          </a:rPr>
                          <m:t>𝐵</m:t>
                        </m:r>
                      </m:sub>
                    </m:sSub>
                    <m:r>
                      <a:rPr lang="hu-HU" i="1">
                        <a:latin typeface="Cambria Math" panose="02040503050406030204" pitchFamily="18" charset="0"/>
                      </a:rPr>
                      <m:t>∙100%=</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𝑜𝑙𝑑𝑎𝑡</m:t>
                            </m:r>
                          </m:sub>
                        </m:sSub>
                      </m:den>
                    </m:f>
                    <m:r>
                      <a:rPr lang="hu-HU" i="1">
                        <a:latin typeface="Cambria Math" panose="02040503050406030204" pitchFamily="18" charset="0"/>
                      </a:rPr>
                      <m:t>∙</m:t>
                    </m:r>
                    <m:r>
                      <a:rPr lang="hu-HU" b="0" i="1" smtClean="0">
                        <a:latin typeface="Cambria Math" panose="02040503050406030204" pitchFamily="18" charset="0"/>
                      </a:rPr>
                      <m:t>1</m:t>
                    </m:r>
                    <m:r>
                      <a:rPr lang="hu-HU" i="1">
                        <a:latin typeface="Cambria Math" panose="02040503050406030204" pitchFamily="18" charset="0"/>
                      </a:rPr>
                      <m:t>00%</m:t>
                    </m:r>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Jellemzői: nem függ a hőmérséklettől, az oldatra vonatkozik!</a:t>
                </a:r>
              </a:p>
              <a:p>
                <a:r>
                  <a:rPr lang="hu-HU" dirty="0">
                    <a:latin typeface="Times New Roman" panose="02020603050405020304" pitchFamily="18" charset="0"/>
                    <a:cs typeface="Times New Roman" panose="02020603050405020304" pitchFamily="18" charset="0"/>
                  </a:rPr>
                  <a:t>Mivel a tömegmegmaradás elve érvényes ezért az összes komponens tömegszázalékának összege 100%.</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174171" y="1869166"/>
                <a:ext cx="11640458" cy="3762376"/>
              </a:xfrm>
              <a:blipFill>
                <a:blip r:embed="rId3"/>
                <a:stretch>
                  <a:fillRect l="-943" t="-2917" r="-1362" b="-35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B779408C-F380-47C6-9C1B-04CF1CB9FB46}"/>
                  </a:ext>
                </a:extLst>
              </p:cNvPr>
              <p:cNvSpPr txBox="1"/>
              <p:nvPr/>
            </p:nvSpPr>
            <p:spPr>
              <a:xfrm>
                <a:off x="436951" y="5675086"/>
                <a:ext cx="11318098" cy="917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800" i="1" smtClean="0">
                              <a:latin typeface="Cambria Math" panose="02040503050406030204" pitchFamily="18" charset="0"/>
                            </a:rPr>
                          </m:ctrlPr>
                        </m:fPr>
                        <m:num>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𝐴</m:t>
                              </m:r>
                            </m:sub>
                          </m:sSub>
                        </m:num>
                        <m:den>
                          <m:d>
                            <m:dPr>
                              <m:ctrlPr>
                                <a:rPr lang="hu-HU" sz="2800" i="1" smtClean="0">
                                  <a:latin typeface="Cambria Math" panose="02040503050406030204" pitchFamily="18" charset="0"/>
                                </a:rPr>
                              </m:ctrlPr>
                            </m:dPr>
                            <m:e>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𝐴</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𝐵</m:t>
                                  </m:r>
                                </m:sub>
                              </m:sSub>
                            </m:e>
                          </m:d>
                        </m:den>
                      </m:f>
                      <m:r>
                        <a:rPr lang="hu-HU" sz="280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100%</m:t>
                      </m:r>
                      <m:r>
                        <a:rPr lang="hu-HU" sz="2800" b="0" i="1" smtClean="0">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b="0" i="1" smtClean="0">
                                  <a:latin typeface="Cambria Math" panose="02040503050406030204" pitchFamily="18" charset="0"/>
                                </a:rPr>
                                <m:t>𝐵</m:t>
                              </m:r>
                            </m:sub>
                          </m:sSub>
                        </m:num>
                        <m:den>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den>
                      </m:f>
                      <m:r>
                        <a:rPr lang="hu-HU" sz="2800" i="1">
                          <a:latin typeface="Cambria Math" panose="02040503050406030204" pitchFamily="18" charset="0"/>
                          <a:ea typeface="Cambria Math" panose="02040503050406030204" pitchFamily="18" charset="0"/>
                        </a:rPr>
                        <m:t>∙100%</m:t>
                      </m:r>
                      <m:r>
                        <a:rPr lang="hu-HU" sz="2800" b="0" i="1" smtClean="0">
                          <a:latin typeface="Cambria Math" panose="02040503050406030204" pitchFamily="18" charset="0"/>
                          <a:ea typeface="Cambria Math" panose="02040503050406030204" pitchFamily="18" charset="0"/>
                        </a:rPr>
                        <m:t>=</m:t>
                      </m:r>
                      <m:f>
                        <m:fPr>
                          <m:ctrlPr>
                            <a:rPr lang="hu-HU" sz="2800" i="1">
                              <a:latin typeface="Cambria Math" panose="02040503050406030204" pitchFamily="18" charset="0"/>
                            </a:rPr>
                          </m:ctrlPr>
                        </m:fPr>
                        <m:num>
                          <m:d>
                            <m:dPr>
                              <m:ctrlPr>
                                <a:rPr lang="hu-HU" sz="2800" b="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num>
                        <m:den>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den>
                      </m:f>
                      <m:r>
                        <a:rPr lang="hu-HU" sz="2800" i="1">
                          <a:latin typeface="Cambria Math" panose="02040503050406030204" pitchFamily="18" charset="0"/>
                          <a:ea typeface="Cambria Math" panose="02040503050406030204" pitchFamily="18" charset="0"/>
                        </a:rPr>
                        <m:t>∙100%</m:t>
                      </m:r>
                      <m:r>
                        <a:rPr lang="hu-HU" sz="2800" b="0" i="1" smtClean="0">
                          <a:latin typeface="Cambria Math" panose="02040503050406030204" pitchFamily="18" charset="0"/>
                          <a:ea typeface="Cambria Math" panose="02040503050406030204" pitchFamily="18" charset="0"/>
                        </a:rPr>
                        <m:t>=100%</m:t>
                      </m:r>
                    </m:oMath>
                  </m:oMathPara>
                </a14:m>
                <a:endParaRPr lang="hu-HU" sz="2800" dirty="0"/>
              </a:p>
            </p:txBody>
          </p:sp>
        </mc:Choice>
        <mc:Fallback xmlns="">
          <p:sp>
            <p:nvSpPr>
              <p:cNvPr id="7" name="Szövegdoboz 6">
                <a:extLst>
                  <a:ext uri="{FF2B5EF4-FFF2-40B4-BE49-F238E27FC236}">
                    <a16:creationId xmlns:a16="http://schemas.microsoft.com/office/drawing/2014/main" id="{B779408C-F380-47C6-9C1B-04CF1CB9FB46}"/>
                  </a:ext>
                </a:extLst>
              </p:cNvPr>
              <p:cNvSpPr txBox="1">
                <a:spLocks noRot="1" noChangeAspect="1" noMove="1" noResize="1" noEditPoints="1" noAdjustHandles="1" noChangeArrowheads="1" noChangeShapeType="1" noTextEdit="1"/>
              </p:cNvSpPr>
              <p:nvPr/>
            </p:nvSpPr>
            <p:spPr>
              <a:xfrm>
                <a:off x="436951" y="5675086"/>
                <a:ext cx="11318098" cy="917111"/>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CA14F1AF-5A7F-47C8-A842-A8F23665D8B4}"/>
                  </a:ext>
                </a:extLst>
              </p:cNvPr>
              <p:cNvSpPr txBox="1"/>
              <p:nvPr/>
            </p:nvSpPr>
            <p:spPr>
              <a:xfrm>
                <a:off x="9833424" y="3331205"/>
                <a:ext cx="2309286" cy="8774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000" i="1">
                          <a:latin typeface="Cambria Math" panose="02040503050406030204" pitchFamily="18" charset="0"/>
                        </a:rPr>
                        <m:t>𝑎h𝑜𝑙</m:t>
                      </m:r>
                      <m:r>
                        <a:rPr lang="hu-HU" sz="2000" i="1">
                          <a:latin typeface="Cambria Math" panose="02040503050406030204" pitchFamily="18" charset="0"/>
                        </a:rPr>
                        <m:t> </m:t>
                      </m:r>
                      <m:sSub>
                        <m:sSubPr>
                          <m:ctrlPr>
                            <a:rPr lang="hu-HU" sz="2000" i="1">
                              <a:latin typeface="Cambria Math" panose="02040503050406030204" pitchFamily="18" charset="0"/>
                            </a:rPr>
                          </m:ctrlPr>
                        </m:sSubPr>
                        <m:e>
                          <m:r>
                            <a:rPr lang="hu-HU" sz="2000" i="1">
                              <a:latin typeface="Cambria Math" panose="02040503050406030204" pitchFamily="18" charset="0"/>
                            </a:rPr>
                            <m:t>𝑚</m:t>
                          </m:r>
                        </m:e>
                        <m:sub>
                          <m:r>
                            <a:rPr lang="hu-HU" sz="2000" i="1">
                              <a:latin typeface="Cambria Math" panose="02040503050406030204" pitchFamily="18" charset="0"/>
                            </a:rPr>
                            <m:t>𝑜𝑙𝑑𝑎𝑡</m:t>
                          </m:r>
                        </m:sub>
                      </m:sSub>
                      <m:r>
                        <a:rPr lang="hu-HU" sz="2000" i="1">
                          <a:latin typeface="Cambria Math" panose="02040503050406030204" pitchFamily="18" charset="0"/>
                        </a:rPr>
                        <m:t>=</m:t>
                      </m:r>
                      <m:nary>
                        <m:naryPr>
                          <m:chr m:val="∑"/>
                          <m:limLoc m:val="undOvr"/>
                          <m:ctrlPr>
                            <a:rPr lang="hu-HU" sz="2000" i="1">
                              <a:latin typeface="Cambria Math" panose="02040503050406030204" pitchFamily="18" charset="0"/>
                            </a:rPr>
                          </m:ctrlPr>
                        </m:naryPr>
                        <m:sub>
                          <m:r>
                            <a:rPr lang="hu-HU" sz="2000" i="1">
                              <a:latin typeface="Cambria Math" panose="02040503050406030204" pitchFamily="18" charset="0"/>
                            </a:rPr>
                            <m:t>𝑖</m:t>
                          </m:r>
                          <m:r>
                            <a:rPr lang="hu-HU" sz="2000" i="1">
                              <a:latin typeface="Cambria Math" panose="02040503050406030204" pitchFamily="18" charset="0"/>
                            </a:rPr>
                            <m:t>=1</m:t>
                          </m:r>
                        </m:sub>
                        <m:sup>
                          <m:r>
                            <a:rPr lang="hu-HU" sz="2000" i="1">
                              <a:latin typeface="Cambria Math" panose="02040503050406030204" pitchFamily="18" charset="0"/>
                            </a:rPr>
                            <m:t>𝑘</m:t>
                          </m:r>
                        </m:sup>
                        <m:e>
                          <m:sSub>
                            <m:sSubPr>
                              <m:ctrlPr>
                                <a:rPr lang="hu-HU" sz="2000" i="1">
                                  <a:latin typeface="Cambria Math" panose="02040503050406030204" pitchFamily="18" charset="0"/>
                                </a:rPr>
                              </m:ctrlPr>
                            </m:sSubPr>
                            <m:e>
                              <m:r>
                                <a:rPr lang="hu-HU" sz="2000" i="1">
                                  <a:latin typeface="Cambria Math" panose="02040503050406030204" pitchFamily="18" charset="0"/>
                                </a:rPr>
                                <m:t>𝑚</m:t>
                              </m:r>
                            </m:e>
                            <m:sub>
                              <m:r>
                                <a:rPr lang="hu-HU" sz="2000" i="1">
                                  <a:latin typeface="Cambria Math" panose="02040503050406030204" pitchFamily="18" charset="0"/>
                                </a:rPr>
                                <m:t>𝑖</m:t>
                              </m:r>
                            </m:sub>
                          </m:sSub>
                        </m:e>
                      </m:nary>
                    </m:oMath>
                  </m:oMathPara>
                </a14:m>
                <a:endParaRPr lang="hu-HU" sz="2000" dirty="0"/>
              </a:p>
            </p:txBody>
          </p:sp>
        </mc:Choice>
        <mc:Fallback xmlns="">
          <p:sp>
            <p:nvSpPr>
              <p:cNvPr id="8" name="Szövegdoboz 7">
                <a:extLst>
                  <a:ext uri="{FF2B5EF4-FFF2-40B4-BE49-F238E27FC236}">
                    <a16:creationId xmlns:a16="http://schemas.microsoft.com/office/drawing/2014/main" id="{CA14F1AF-5A7F-47C8-A842-A8F23665D8B4}"/>
                  </a:ext>
                </a:extLst>
              </p:cNvPr>
              <p:cNvSpPr txBox="1">
                <a:spLocks noRot="1" noChangeAspect="1" noMove="1" noResize="1" noEditPoints="1" noAdjustHandles="1" noChangeArrowheads="1" noChangeShapeType="1" noTextEdit="1"/>
              </p:cNvSpPr>
              <p:nvPr/>
            </p:nvSpPr>
            <p:spPr>
              <a:xfrm>
                <a:off x="9833424" y="3331205"/>
                <a:ext cx="2309286" cy="877484"/>
              </a:xfrm>
              <a:prstGeom prst="rect">
                <a:avLst/>
              </a:prstGeom>
              <a:blipFill>
                <a:blip r:embed="rId5"/>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6621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tömegszázalék</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09171" y="1825624"/>
            <a:ext cx="10599057" cy="2789919"/>
          </a:xfrm>
        </p:spPr>
        <p:txBody>
          <a:bodyPr>
            <a:normAutofit/>
          </a:bodyPr>
          <a:lstStyle/>
          <a:p>
            <a:r>
              <a:rPr lang="hu-HU" dirty="0">
                <a:latin typeface="Times New Roman" panose="02020603050405020304" pitchFamily="18" charset="0"/>
                <a:cs typeface="Times New Roman" panose="02020603050405020304" pitchFamily="18" charset="0"/>
              </a:rPr>
              <a:t>Alkalmazás:</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Hány tömeg%-os az oldat kálium-permanganátra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nézve, ha 1,752 g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-ot 45,35 g vízben oldottunk fel?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(KMnO</a:t>
            </a:r>
            <a:r>
              <a:rPr lang="hu-HU" baseline="-25000" dirty="0">
                <a:latin typeface="Times New Roman" panose="02020603050405020304" pitchFamily="18" charset="0"/>
                <a:cs typeface="Times New Roman" panose="02020603050405020304" pitchFamily="18" charset="0"/>
              </a:rPr>
              <a:t>4 </a:t>
            </a:r>
            <a:r>
              <a:rPr lang="hu-HU" dirty="0">
                <a:latin typeface="Times New Roman" panose="02020603050405020304" pitchFamily="18" charset="0"/>
                <a:cs typeface="Times New Roman" panose="02020603050405020304" pitchFamily="18" charset="0"/>
              </a:rPr>
              <a:t>)=158,03;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(Az eredményt négy értékes jegy pontossággal adja meg!)</a:t>
            </a:r>
          </a:p>
          <a:p>
            <a:r>
              <a:rPr lang="hu-HU" dirty="0">
                <a:latin typeface="Times New Roman" panose="02020603050405020304" pitchFamily="18" charset="0"/>
                <a:cs typeface="Times New Roman" panose="02020603050405020304" pitchFamily="18" charset="0"/>
              </a:rPr>
              <a:t>Megoldás:</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749A9EE1-5CC2-444A-B2A3-53F203704FBE}"/>
                  </a:ext>
                </a:extLst>
              </p:cNvPr>
              <p:cNvSpPr txBox="1"/>
              <p:nvPr/>
            </p:nvSpPr>
            <p:spPr>
              <a:xfrm>
                <a:off x="4100284" y="3873182"/>
                <a:ext cx="496507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𝑚</m:t>
                          </m:r>
                        </m:e>
                        <m:sub>
                          <m:r>
                            <a:rPr lang="hu-HU" sz="3200" b="0" i="1" smtClean="0">
                              <a:latin typeface="Cambria Math" panose="02040503050406030204" pitchFamily="18" charset="0"/>
                            </a:rPr>
                            <m:t>𝑜𝑙𝑑𝑎𝑡</m:t>
                          </m:r>
                        </m:sub>
                      </m:sSub>
                      <m:r>
                        <a:rPr lang="hu-HU" sz="3200" b="0" i="1" smtClean="0">
                          <a:latin typeface="Cambria Math" panose="02040503050406030204" pitchFamily="18" charset="0"/>
                        </a:rPr>
                        <m:t>=1,752 </m:t>
                      </m:r>
                      <m:r>
                        <a:rPr lang="hu-HU" sz="3200" b="0" i="1" smtClean="0">
                          <a:latin typeface="Cambria Math" panose="02040503050406030204" pitchFamily="18" charset="0"/>
                        </a:rPr>
                        <m:t>𝑔</m:t>
                      </m:r>
                      <m:r>
                        <a:rPr lang="hu-HU" sz="3200" b="0" i="1" smtClean="0">
                          <a:latin typeface="Cambria Math" panose="02040503050406030204" pitchFamily="18" charset="0"/>
                        </a:rPr>
                        <m:t>+45,35 </m:t>
                      </m:r>
                      <m:r>
                        <a:rPr lang="hu-HU" sz="3200" b="0" i="1" smtClean="0">
                          <a:latin typeface="Cambria Math" panose="02040503050406030204" pitchFamily="18" charset="0"/>
                        </a:rPr>
                        <m:t>𝑔</m:t>
                      </m:r>
                    </m:oMath>
                  </m:oMathPara>
                </a14:m>
                <a:endParaRPr lang="hu-HU" sz="3200" dirty="0"/>
              </a:p>
            </p:txBody>
          </p:sp>
        </mc:Choice>
        <mc:Fallback xmlns="">
          <p:sp>
            <p:nvSpPr>
              <p:cNvPr id="4" name="Szövegdoboz 3">
                <a:extLst>
                  <a:ext uri="{FF2B5EF4-FFF2-40B4-BE49-F238E27FC236}">
                    <a16:creationId xmlns:a16="http://schemas.microsoft.com/office/drawing/2014/main" id="{749A9EE1-5CC2-444A-B2A3-53F203704FBE}"/>
                  </a:ext>
                </a:extLst>
              </p:cNvPr>
              <p:cNvSpPr txBox="1">
                <a:spLocks noRot="1" noChangeAspect="1" noMove="1" noResize="1" noEditPoints="1" noAdjustHandles="1" noChangeArrowheads="1" noChangeShapeType="1" noTextEdit="1"/>
              </p:cNvSpPr>
              <p:nvPr/>
            </p:nvSpPr>
            <p:spPr>
              <a:xfrm>
                <a:off x="4100284" y="3873182"/>
                <a:ext cx="4965077" cy="492443"/>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840154E-8BDE-4528-AC1D-B13C1173FB73}"/>
                  </a:ext>
                </a:extLst>
              </p:cNvPr>
              <p:cNvSpPr txBox="1"/>
              <p:nvPr/>
            </p:nvSpPr>
            <p:spPr>
              <a:xfrm>
                <a:off x="9042397" y="3865924"/>
                <a:ext cx="208467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=47,102 </m:t>
                      </m:r>
                      <m:r>
                        <a:rPr lang="hu-HU" sz="3200" b="0" i="1" smtClean="0">
                          <a:latin typeface="Cambria Math" panose="02040503050406030204" pitchFamily="18" charset="0"/>
                        </a:rPr>
                        <m:t>𝑔</m:t>
                      </m:r>
                    </m:oMath>
                  </m:oMathPara>
                </a14:m>
                <a:endParaRPr lang="hu-HU" sz="3200" dirty="0"/>
              </a:p>
            </p:txBody>
          </p:sp>
        </mc:Choice>
        <mc:Fallback xmlns="">
          <p:sp>
            <p:nvSpPr>
              <p:cNvPr id="5" name="Szövegdoboz 4">
                <a:extLst>
                  <a:ext uri="{FF2B5EF4-FFF2-40B4-BE49-F238E27FC236}">
                    <a16:creationId xmlns:a16="http://schemas.microsoft.com/office/drawing/2014/main" id="{1840154E-8BDE-4528-AC1D-B13C1173FB73}"/>
                  </a:ext>
                </a:extLst>
              </p:cNvPr>
              <p:cNvSpPr txBox="1">
                <a:spLocks noRot="1" noChangeAspect="1" noMove="1" noResize="1" noEditPoints="1" noAdjustHandles="1" noChangeArrowheads="1" noChangeShapeType="1" noTextEdit="1"/>
              </p:cNvSpPr>
              <p:nvPr/>
            </p:nvSpPr>
            <p:spPr>
              <a:xfrm>
                <a:off x="9042397" y="3865924"/>
                <a:ext cx="2084673" cy="492443"/>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168FE347-ABCA-41CF-8517-A8A8BF3BD503}"/>
                  </a:ext>
                </a:extLst>
              </p:cNvPr>
              <p:cNvSpPr txBox="1"/>
              <p:nvPr/>
            </p:nvSpPr>
            <p:spPr>
              <a:xfrm>
                <a:off x="5180409" y="4718444"/>
                <a:ext cx="4633448" cy="1021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i="1" smtClean="0">
                          <a:latin typeface="Cambria Math" panose="02040503050406030204" pitchFamily="18" charset="0"/>
                        </a:rPr>
                        <m:t>𝑤</m:t>
                      </m:r>
                      <m:r>
                        <a:rPr lang="hu-HU" sz="320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1,752 </m:t>
                          </m:r>
                          <m:r>
                            <a:rPr lang="hu-HU" sz="3200" b="0" i="1" smtClean="0">
                              <a:latin typeface="Cambria Math" panose="02040503050406030204" pitchFamily="18" charset="0"/>
                            </a:rPr>
                            <m:t>𝑔</m:t>
                          </m:r>
                        </m:num>
                        <m:den>
                          <m:r>
                            <a:rPr lang="hu-HU" sz="3200" b="0" i="1" smtClean="0">
                              <a:latin typeface="Cambria Math" panose="02040503050406030204" pitchFamily="18" charset="0"/>
                            </a:rPr>
                            <m:t>47,102 </m:t>
                          </m:r>
                          <m:r>
                            <a:rPr lang="hu-HU" sz="3200" b="0" i="1" smtClean="0">
                              <a:latin typeface="Cambria Math" panose="02040503050406030204" pitchFamily="18" charset="0"/>
                            </a:rPr>
                            <m:t>𝑔</m:t>
                          </m:r>
                        </m:den>
                      </m:f>
                      <m:r>
                        <a:rPr lang="hu-HU" sz="3200" b="0" i="1" smtClean="0">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rPr>
                        <m:t>100</m:t>
                      </m:r>
                      <m:r>
                        <a:rPr lang="hu-HU" sz="3200" b="0" i="1" smtClean="0">
                          <a:latin typeface="Cambria Math" panose="02040503050406030204" pitchFamily="18" charset="0"/>
                          <a:ea typeface="Cambria Math" panose="02040503050406030204" pitchFamily="18" charset="0"/>
                        </a:rPr>
                        <m:t>%=</m:t>
                      </m:r>
                    </m:oMath>
                  </m:oMathPara>
                </a14:m>
                <a:endParaRPr lang="hu-HU" sz="3200" dirty="0"/>
              </a:p>
            </p:txBody>
          </p:sp>
        </mc:Choice>
        <mc:Fallback xmlns="">
          <p:sp>
            <p:nvSpPr>
              <p:cNvPr id="6" name="Szövegdoboz 5">
                <a:extLst>
                  <a:ext uri="{FF2B5EF4-FFF2-40B4-BE49-F238E27FC236}">
                    <a16:creationId xmlns:a16="http://schemas.microsoft.com/office/drawing/2014/main" id="{168FE347-ABCA-41CF-8517-A8A8BF3BD503}"/>
                  </a:ext>
                </a:extLst>
              </p:cNvPr>
              <p:cNvSpPr txBox="1">
                <a:spLocks noRot="1" noChangeAspect="1" noMove="1" noResize="1" noEditPoints="1" noAdjustHandles="1" noChangeArrowheads="1" noChangeShapeType="1" noTextEdit="1"/>
              </p:cNvSpPr>
              <p:nvPr/>
            </p:nvSpPr>
            <p:spPr>
              <a:xfrm>
                <a:off x="5180409" y="4718444"/>
                <a:ext cx="4633448" cy="1021562"/>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53B780A1-7F28-46C2-920B-DD5E9C6E6FB7}"/>
                  </a:ext>
                </a:extLst>
              </p:cNvPr>
              <p:cNvSpPr txBox="1"/>
              <p:nvPr/>
            </p:nvSpPr>
            <p:spPr>
              <a:xfrm>
                <a:off x="5029199" y="5886586"/>
                <a:ext cx="555632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m:t>
                      </m:r>
                      <m:d>
                        <m:dPr>
                          <m:ctrlPr>
                            <a:rPr lang="hu-HU" sz="3200" b="0" i="1" smtClean="0">
                              <a:latin typeface="Cambria Math" panose="02040503050406030204" pitchFamily="18" charset="0"/>
                            </a:rPr>
                          </m:ctrlPr>
                        </m:dPr>
                        <m:e>
                          <m:r>
                            <a:rPr lang="hu-HU" sz="3200" i="1">
                              <a:latin typeface="Cambria Math" panose="02040503050406030204" pitchFamily="18" charset="0"/>
                            </a:rPr>
                            <m:t>3,719587</m:t>
                          </m:r>
                          <m:r>
                            <a:rPr lang="hu-HU" sz="3200" b="0" i="1" smtClean="0">
                              <a:latin typeface="Cambria Math" panose="02040503050406030204" pitchFamily="18" charset="0"/>
                            </a:rPr>
                            <m:t>2</m:t>
                          </m:r>
                          <m:r>
                            <a:rPr lang="hu-HU" sz="3200" i="1">
                              <a:latin typeface="Cambria Math" panose="02040503050406030204" pitchFamily="18" charset="0"/>
                            </a:rPr>
                            <m:t>…</m:t>
                          </m:r>
                        </m:e>
                      </m:d>
                      <m:r>
                        <a:rPr lang="hu-HU" sz="3200" b="0" i="1" smtClean="0">
                          <a:latin typeface="Cambria Math" panose="02040503050406030204" pitchFamily="18" charset="0"/>
                        </a:rPr>
                        <m:t>%=3,720 %</m:t>
                      </m:r>
                    </m:oMath>
                  </m:oMathPara>
                </a14:m>
                <a:endParaRPr lang="hu-HU" sz="3200" dirty="0"/>
              </a:p>
            </p:txBody>
          </p:sp>
        </mc:Choice>
        <mc:Fallback xmlns="">
          <p:sp>
            <p:nvSpPr>
              <p:cNvPr id="7" name="Szövegdoboz 6">
                <a:extLst>
                  <a:ext uri="{FF2B5EF4-FFF2-40B4-BE49-F238E27FC236}">
                    <a16:creationId xmlns:a16="http://schemas.microsoft.com/office/drawing/2014/main" id="{53B780A1-7F28-46C2-920B-DD5E9C6E6FB7}"/>
                  </a:ext>
                </a:extLst>
              </p:cNvPr>
              <p:cNvSpPr txBox="1">
                <a:spLocks noRot="1" noChangeAspect="1" noMove="1" noResize="1" noEditPoints="1" noAdjustHandles="1" noChangeArrowheads="1" noChangeShapeType="1" noTextEdit="1"/>
              </p:cNvSpPr>
              <p:nvPr/>
            </p:nvSpPr>
            <p:spPr>
              <a:xfrm>
                <a:off x="5029199" y="5886586"/>
                <a:ext cx="5556329" cy="492443"/>
              </a:xfrm>
              <a:prstGeom prst="rect">
                <a:avLst/>
              </a:prstGeom>
              <a:blipFill>
                <a:blip r:embed="rId6"/>
                <a:stretch>
                  <a:fillRect/>
                </a:stretch>
              </a:blipFill>
            </p:spPr>
            <p:txBody>
              <a:bodyPr/>
              <a:lstStyle/>
              <a:p>
                <a:r>
                  <a:rPr lang="hu-HU">
                    <a:noFill/>
                  </a:rPr>
                  <a:t> </a:t>
                </a:r>
              </a:p>
            </p:txBody>
          </p:sp>
        </mc:Fallback>
      </mc:AlternateContent>
      <p:pic>
        <p:nvPicPr>
          <p:cNvPr id="8" name="Kép 7">
            <a:extLst>
              <a:ext uri="{FF2B5EF4-FFF2-40B4-BE49-F238E27FC236}">
                <a16:creationId xmlns:a16="http://schemas.microsoft.com/office/drawing/2014/main" id="{B8A61F19-7EF9-4E6E-82D5-4ED4AAEDFE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845" y="4405991"/>
            <a:ext cx="2880000" cy="2277819"/>
          </a:xfrm>
          <a:prstGeom prst="rect">
            <a:avLst/>
          </a:prstGeom>
        </p:spPr>
      </p:pic>
      <p:cxnSp>
        <p:nvCxnSpPr>
          <p:cNvPr id="10" name="Egyenes összekötő 9">
            <a:extLst>
              <a:ext uri="{FF2B5EF4-FFF2-40B4-BE49-F238E27FC236}">
                <a16:creationId xmlns:a16="http://schemas.microsoft.com/office/drawing/2014/main" id="{C9BF5B13-3C13-433A-872C-1937D3E2DDAA}"/>
              </a:ext>
            </a:extLst>
          </p:cNvPr>
          <p:cNvCxnSpPr/>
          <p:nvPr/>
        </p:nvCxnSpPr>
        <p:spPr>
          <a:xfrm flipV="1">
            <a:off x="6662057" y="5689601"/>
            <a:ext cx="0" cy="9434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07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 kémiai tulajdonságok hordozói [13]</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810702"/>
          </a:xfrm>
        </p:spPr>
        <p:txBody>
          <a:bodyPr>
            <a:normAutofit lnSpcReduction="10000"/>
          </a:bodyPr>
          <a:lstStyle/>
          <a:p>
            <a:r>
              <a:rPr lang="hu-HU" dirty="0">
                <a:latin typeface="Times New Roman" panose="02020603050405020304" pitchFamily="18" charset="0"/>
                <a:cs typeface="Times New Roman" panose="02020603050405020304" pitchFamily="18" charset="0"/>
              </a:rPr>
              <a:t>Hosszú történelmi folyamat eredménye volt a mai atom fogalmának a kialakulása:</a:t>
            </a:r>
          </a:p>
          <a:p>
            <a:r>
              <a:rPr lang="hu-HU" b="1" dirty="0"/>
              <a:t>atom:</a:t>
            </a:r>
            <a:r>
              <a:rPr lang="hu-HU" dirty="0"/>
              <a:t> a kémiai tulajdonságok legkisebb hordozója, az anyagot felépítő részecske, mely kémiai módszerekkel nem bontható további részekre.</a:t>
            </a:r>
          </a:p>
          <a:p>
            <a:r>
              <a:rPr lang="hu-HU" dirty="0">
                <a:latin typeface="Times New Roman" panose="02020603050405020304" pitchFamily="18" charset="0"/>
                <a:cs typeface="Times New Roman" panose="02020603050405020304" pitchFamily="18" charset="0"/>
              </a:rPr>
              <a:t>Természetesen a kémia nemcsak az elemek közötti kölcsönhatások vizsgálatával foglalkozik, hanem a belőlük képződött részecskékkel is, amely lehet:</a:t>
            </a:r>
          </a:p>
          <a:p>
            <a:pPr lvl="1"/>
            <a:r>
              <a:rPr lang="hu-HU" b="1" dirty="0"/>
              <a:t>molekula:</a:t>
            </a:r>
            <a:r>
              <a:rPr lang="hu-HU" dirty="0"/>
              <a:t> két vagy több atomból, jól meghatározott, állandó arányban felépülő részecske.</a:t>
            </a:r>
          </a:p>
          <a:p>
            <a:pPr lvl="1"/>
            <a:r>
              <a:rPr lang="hu-HU" b="1" dirty="0">
                <a:latin typeface="Calibri" panose="020F0502020204030204" pitchFamily="34" charset="0"/>
                <a:cs typeface="Times New Roman" panose="02020603050405020304" pitchFamily="18" charset="0"/>
              </a:rPr>
              <a:t>ion:</a:t>
            </a:r>
            <a:r>
              <a:rPr lang="hu-HU" dirty="0">
                <a:latin typeface="Calibri" panose="020F0502020204030204" pitchFamily="34" charset="0"/>
                <a:cs typeface="Times New Roman" panose="02020603050405020304" pitchFamily="18" charset="0"/>
              </a:rPr>
              <a:t> töltéssel rendelkező atom, vagy molekula.</a:t>
            </a:r>
          </a:p>
          <a:p>
            <a:pPr lvl="1"/>
            <a:r>
              <a:rPr lang="hu-HU" b="1" dirty="0">
                <a:latin typeface="Calibri" panose="020F0502020204030204" pitchFamily="34" charset="0"/>
                <a:cs typeface="Times New Roman" panose="02020603050405020304" pitchFamily="18" charset="0"/>
              </a:rPr>
              <a:t>gyök:</a:t>
            </a:r>
            <a:r>
              <a:rPr lang="hu-HU" dirty="0">
                <a:latin typeface="Calibri" panose="020F0502020204030204" pitchFamily="34" charset="0"/>
                <a:cs typeface="Times New Roman" panose="02020603050405020304" pitchFamily="18" charset="0"/>
              </a:rPr>
              <a:t> </a:t>
            </a:r>
            <a:r>
              <a:rPr lang="hu-HU" dirty="0" err="1">
                <a:latin typeface="Calibri" panose="020F0502020204030204" pitchFamily="34" charset="0"/>
                <a:cs typeface="Times New Roman" panose="02020603050405020304" pitchFamily="18" charset="0"/>
              </a:rPr>
              <a:t>párosítatlan</a:t>
            </a:r>
            <a:r>
              <a:rPr lang="hu-HU" dirty="0">
                <a:latin typeface="Calibri" panose="020F0502020204030204" pitchFamily="34" charset="0"/>
                <a:cs typeface="Times New Roman" panose="02020603050405020304" pitchFamily="18" charset="0"/>
              </a:rPr>
              <a:t> elektronnal rendelkező molekula.</a:t>
            </a:r>
          </a:p>
          <a:p>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99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tömegtört</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3805919"/>
              </a:xfrm>
            </p:spPr>
            <p:txBody>
              <a:bodyPr>
                <a:normAutofit/>
              </a:bodyPr>
              <a:lstStyle/>
              <a:p>
                <a:r>
                  <a:rPr lang="hu-HU" b="1" dirty="0">
                    <a:latin typeface="Times New Roman" panose="02020603050405020304" pitchFamily="18" charset="0"/>
                    <a:cs typeface="Times New Roman" panose="02020603050405020304" pitchFamily="18" charset="0"/>
                  </a:rPr>
                  <a:t>tömegtört:</a:t>
                </a:r>
                <a:r>
                  <a:rPr lang="hu-HU" dirty="0">
                    <a:latin typeface="Times New Roman" panose="02020603050405020304" pitchFamily="18" charset="0"/>
                    <a:cs typeface="Times New Roman" panose="02020603050405020304" pitchFamily="18" charset="0"/>
                  </a:rPr>
                  <a:t> (jele: </a:t>
                </a:r>
                <a:r>
                  <a:rPr lang="hu-HU" i="1" dirty="0">
                    <a:latin typeface="Times New Roman" panose="02020603050405020304" pitchFamily="18" charset="0"/>
                    <a:cs typeface="Times New Roman" panose="02020603050405020304" pitchFamily="18" charset="0"/>
                  </a:rPr>
                  <a:t>w</a:t>
                </a:r>
                <a:r>
                  <a:rPr lang="hu-HU" dirty="0">
                    <a:latin typeface="Times New Roman" panose="02020603050405020304" pitchFamily="18" charset="0"/>
                    <a:cs typeface="Times New Roman" panose="02020603050405020304" pitchFamily="18" charset="0"/>
                  </a:rPr>
                  <a:t>; mértékegysége: </a:t>
                </a:r>
                <a:r>
                  <a:rPr lang="hu-HU" i="1" dirty="0">
                    <a:latin typeface="Times New Roman" panose="02020603050405020304" pitchFamily="18" charset="0"/>
                    <a:cs typeface="Times New Roman" panose="02020603050405020304" pitchFamily="18" charset="0"/>
                  </a:rPr>
                  <a:t>nincs</a:t>
                </a:r>
                <a:r>
                  <a:rPr lang="hu-HU" dirty="0">
                    <a:latin typeface="Times New Roman" panose="02020603050405020304" pitchFamily="18" charset="0"/>
                    <a:cs typeface="Times New Roman" panose="02020603050405020304" pitchFamily="18" charset="0"/>
                  </a:rPr>
                  <a:t>) az oldott anyag tömegének, (</a:t>
                </a:r>
                <a:r>
                  <a:rPr lang="hu-HU" i="1" dirty="0" err="1">
                    <a:latin typeface="Times New Roman" panose="02020603050405020304" pitchFamily="18" charset="0"/>
                    <a:cs typeface="Times New Roman" panose="02020603050405020304" pitchFamily="18" charset="0"/>
                  </a:rPr>
                  <a:t>m</a:t>
                </a:r>
                <a:r>
                  <a:rPr lang="hu-HU" i="1" baseline="-25000" dirty="0" err="1">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vagy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és az oldat tömegének hányadosa,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oldat</a:t>
                </a:r>
                <a:r>
                  <a:rPr lang="hu-HU" dirty="0">
                    <a:latin typeface="Times New Roman" panose="02020603050405020304" pitchFamily="18" charset="0"/>
                    <a:cs typeface="Times New Roman" panose="02020603050405020304" pitchFamily="18" charset="0"/>
                  </a:rPr>
                  <a:t>), ahol az oldat tömege az összes komponens tömegének az összege, azaz</a:t>
                </a:r>
                <a14:m>
                  <m:oMath xmlns:m="http://schemas.openxmlformats.org/officeDocument/2006/math">
                    <m:r>
                      <a:rPr lang="hu-HU" b="0" i="0" smtClean="0">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𝑤</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𝑜𝑙𝑑𝑎𝑡</m:t>
                            </m:r>
                          </m:sub>
                        </m:sSub>
                      </m:den>
                    </m:f>
                    <m:r>
                      <a:rPr lang="hu-HU" i="1">
                        <a:latin typeface="Cambria Math" panose="02040503050406030204" pitchFamily="18" charset="0"/>
                      </a:rPr>
                      <m:t> </m:t>
                    </m:r>
                    <m:r>
                      <a:rPr lang="hu-HU" i="1">
                        <a:latin typeface="Cambria Math" panose="02040503050406030204" pitchFamily="18" charset="0"/>
                      </a:rPr>
                      <m:t>𝑎h𝑜𝑙</m:t>
                    </m:r>
                    <m:r>
                      <a:rPr lang="hu-HU" i="1">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𝑜𝑙𝑑𝑎𝑡</m:t>
                        </m:r>
                      </m:sub>
                    </m:sSub>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sup>
                      <m:e>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𝑖</m:t>
                            </m:r>
                          </m:sub>
                        </m:sSub>
                      </m:e>
                    </m:nary>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Jellemzői: nem függ a hőmérséklettől, az oldatra vonatkozik!</a:t>
                </a:r>
              </a:p>
              <a:p>
                <a:r>
                  <a:rPr lang="hu-HU" dirty="0">
                    <a:latin typeface="Times New Roman" panose="02020603050405020304" pitchFamily="18" charset="0"/>
                    <a:cs typeface="Times New Roman" panose="02020603050405020304" pitchFamily="18" charset="0"/>
                  </a:rPr>
                  <a:t>A tömegszázalék századrésze.</a:t>
                </a:r>
              </a:p>
              <a:p>
                <a:r>
                  <a:rPr lang="hu-HU" dirty="0">
                    <a:latin typeface="Times New Roman" panose="02020603050405020304" pitchFamily="18" charset="0"/>
                    <a:cs typeface="Times New Roman" panose="02020603050405020304" pitchFamily="18" charset="0"/>
                  </a:rPr>
                  <a:t>Mivel a tömegmegmaradás elve érvényes ezért az összes komponens tömegtömegtörtjének összege 1.</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825624"/>
                <a:ext cx="10515600" cy="3805919"/>
              </a:xfrm>
              <a:blipFill>
                <a:blip r:embed="rId3"/>
                <a:stretch>
                  <a:fillRect l="-1043" t="-2720" b="-22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F570D501-534B-4734-B3D4-FCC639776F04}"/>
                  </a:ext>
                </a:extLst>
              </p:cNvPr>
              <p:cNvSpPr txBox="1"/>
              <p:nvPr/>
            </p:nvSpPr>
            <p:spPr>
              <a:xfrm>
                <a:off x="2724083" y="5737223"/>
                <a:ext cx="6743833" cy="9066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800" i="1" smtClean="0">
                              <a:latin typeface="Cambria Math" panose="02040503050406030204" pitchFamily="18" charset="0"/>
                            </a:rPr>
                          </m:ctrlPr>
                        </m:fPr>
                        <m:num>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𝐴</m:t>
                              </m:r>
                            </m:sub>
                          </m:sSub>
                        </m:num>
                        <m:den>
                          <m:d>
                            <m:dPr>
                              <m:ctrlPr>
                                <a:rPr lang="hu-HU" sz="2800" i="1" smtClean="0">
                                  <a:latin typeface="Cambria Math" panose="02040503050406030204" pitchFamily="18" charset="0"/>
                                </a:rPr>
                              </m:ctrlPr>
                            </m:dPr>
                            <m:e>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𝐴</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𝐵</m:t>
                                  </m:r>
                                </m:sub>
                              </m:sSub>
                            </m:e>
                          </m:d>
                        </m:den>
                      </m:f>
                      <m:r>
                        <a:rPr lang="hu-HU" sz="2800" b="0" i="1" smtClean="0">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b="0" i="1" smtClean="0">
                                  <a:latin typeface="Cambria Math" panose="02040503050406030204" pitchFamily="18" charset="0"/>
                                </a:rPr>
                                <m:t>𝐵</m:t>
                              </m:r>
                            </m:sub>
                          </m:sSub>
                        </m:num>
                        <m:den>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den>
                      </m:f>
                      <m:r>
                        <a:rPr lang="hu-HU" sz="2800" b="0" i="1" smtClean="0">
                          <a:latin typeface="Cambria Math" panose="02040503050406030204" pitchFamily="18" charset="0"/>
                          <a:ea typeface="Cambria Math" panose="02040503050406030204" pitchFamily="18" charset="0"/>
                        </a:rPr>
                        <m:t>=</m:t>
                      </m:r>
                      <m:f>
                        <m:fPr>
                          <m:ctrlPr>
                            <a:rPr lang="hu-HU" sz="2800" i="1">
                              <a:latin typeface="Cambria Math" panose="02040503050406030204" pitchFamily="18" charset="0"/>
                            </a:rPr>
                          </m:ctrlPr>
                        </m:fPr>
                        <m:num>
                          <m:d>
                            <m:dPr>
                              <m:ctrlPr>
                                <a:rPr lang="hu-HU" sz="2800" b="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num>
                        <m:den>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den>
                      </m:f>
                      <m:r>
                        <a:rPr lang="hu-HU" sz="2800" b="0" i="1" smtClean="0">
                          <a:latin typeface="Cambria Math" panose="02040503050406030204" pitchFamily="18" charset="0"/>
                          <a:ea typeface="Cambria Math" panose="02040503050406030204" pitchFamily="18" charset="0"/>
                        </a:rPr>
                        <m:t>=1</m:t>
                      </m:r>
                    </m:oMath>
                  </m:oMathPara>
                </a14:m>
                <a:endParaRPr lang="hu-HU" sz="2800" dirty="0"/>
              </a:p>
            </p:txBody>
          </p:sp>
        </mc:Choice>
        <mc:Fallback xmlns="">
          <p:sp>
            <p:nvSpPr>
              <p:cNvPr id="4" name="Szövegdoboz 3">
                <a:extLst>
                  <a:ext uri="{FF2B5EF4-FFF2-40B4-BE49-F238E27FC236}">
                    <a16:creationId xmlns:a16="http://schemas.microsoft.com/office/drawing/2014/main" id="{F570D501-534B-4734-B3D4-FCC639776F04}"/>
                  </a:ext>
                </a:extLst>
              </p:cNvPr>
              <p:cNvSpPr txBox="1">
                <a:spLocks noRot="1" noChangeAspect="1" noMove="1" noResize="1" noEditPoints="1" noAdjustHandles="1" noChangeArrowheads="1" noChangeShapeType="1" noTextEdit="1"/>
              </p:cNvSpPr>
              <p:nvPr/>
            </p:nvSpPr>
            <p:spPr>
              <a:xfrm>
                <a:off x="2724083" y="5737223"/>
                <a:ext cx="6743833" cy="906658"/>
              </a:xfrm>
              <a:prstGeom prst="rect">
                <a:avLst/>
              </a:prstGeom>
              <a:blipFill>
                <a:blip r:embed="rId4"/>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4320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tömegtört</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2572204"/>
          </a:xfrm>
        </p:spPr>
        <p:txBody>
          <a:bodyPr>
            <a:normAutofit/>
          </a:bodyPr>
          <a:lstStyle/>
          <a:p>
            <a:r>
              <a:rPr lang="hu-HU" dirty="0">
                <a:latin typeface="Times New Roman" panose="02020603050405020304" pitchFamily="18" charset="0"/>
                <a:cs typeface="Times New Roman" panose="02020603050405020304" pitchFamily="18" charset="0"/>
              </a:rPr>
              <a:t>Alkalmazás:</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Mekkora a tömegtörtje az oldatnak kálium-permanganátra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nézve, ha 1,752 g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-ot 45,35 g vízben oldottunk fel?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(KMnO</a:t>
            </a:r>
            <a:r>
              <a:rPr lang="hu-HU" baseline="-25000" dirty="0">
                <a:latin typeface="Times New Roman" panose="02020603050405020304" pitchFamily="18" charset="0"/>
                <a:cs typeface="Times New Roman" panose="02020603050405020304" pitchFamily="18" charset="0"/>
              </a:rPr>
              <a:t>4 </a:t>
            </a:r>
            <a:r>
              <a:rPr lang="hu-HU" dirty="0">
                <a:latin typeface="Times New Roman" panose="02020603050405020304" pitchFamily="18" charset="0"/>
                <a:cs typeface="Times New Roman" panose="02020603050405020304" pitchFamily="18" charset="0"/>
              </a:rPr>
              <a:t>)=158,03;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(Az eredményt négy értékes jegy pontossággal adja meg!)</a:t>
            </a:r>
          </a:p>
          <a:p>
            <a:r>
              <a:rPr lang="hu-HU" dirty="0">
                <a:latin typeface="Times New Roman" panose="02020603050405020304" pitchFamily="18" charset="0"/>
                <a:cs typeface="Times New Roman" panose="02020603050405020304" pitchFamily="18" charset="0"/>
              </a:rPr>
              <a:t>Megoldás:</a:t>
            </a:r>
          </a:p>
        </p:txBody>
      </p:sp>
      <p:pic>
        <p:nvPicPr>
          <p:cNvPr id="5" name="Kép 4">
            <a:extLst>
              <a:ext uri="{FF2B5EF4-FFF2-40B4-BE49-F238E27FC236}">
                <a16:creationId xmlns:a16="http://schemas.microsoft.com/office/drawing/2014/main" id="{11A057D9-DFD6-4AA9-BC76-8A84F25C0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57" y="4559990"/>
            <a:ext cx="6108249" cy="2160000"/>
          </a:xfrm>
          <a:prstGeom prst="rect">
            <a:avLst/>
          </a:prstGeom>
        </p:spPr>
      </p:pic>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D5639377-3C32-4D6B-A17F-A90FFBC5E609}"/>
                  </a:ext>
                </a:extLst>
              </p:cNvPr>
              <p:cNvSpPr txBox="1"/>
              <p:nvPr/>
            </p:nvSpPr>
            <p:spPr>
              <a:xfrm>
                <a:off x="4100284" y="3873182"/>
                <a:ext cx="496507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𝑚</m:t>
                          </m:r>
                        </m:e>
                        <m:sub>
                          <m:r>
                            <a:rPr lang="hu-HU" sz="3200" b="0" i="1" smtClean="0">
                              <a:latin typeface="Cambria Math" panose="02040503050406030204" pitchFamily="18" charset="0"/>
                            </a:rPr>
                            <m:t>𝑜𝑙𝑑𝑎𝑡</m:t>
                          </m:r>
                        </m:sub>
                      </m:sSub>
                      <m:r>
                        <a:rPr lang="hu-HU" sz="3200" b="0" i="1" smtClean="0">
                          <a:latin typeface="Cambria Math" panose="02040503050406030204" pitchFamily="18" charset="0"/>
                        </a:rPr>
                        <m:t>=1,752 </m:t>
                      </m:r>
                      <m:r>
                        <a:rPr lang="hu-HU" sz="3200" b="0" i="1" smtClean="0">
                          <a:latin typeface="Cambria Math" panose="02040503050406030204" pitchFamily="18" charset="0"/>
                        </a:rPr>
                        <m:t>𝑔</m:t>
                      </m:r>
                      <m:r>
                        <a:rPr lang="hu-HU" sz="3200" b="0" i="1" smtClean="0">
                          <a:latin typeface="Cambria Math" panose="02040503050406030204" pitchFamily="18" charset="0"/>
                        </a:rPr>
                        <m:t>+45,35 </m:t>
                      </m:r>
                      <m:r>
                        <a:rPr lang="hu-HU" sz="3200" b="0" i="1" smtClean="0">
                          <a:latin typeface="Cambria Math" panose="02040503050406030204" pitchFamily="18" charset="0"/>
                        </a:rPr>
                        <m:t>𝑔</m:t>
                      </m:r>
                    </m:oMath>
                  </m:oMathPara>
                </a14:m>
                <a:endParaRPr lang="hu-HU" sz="3200" dirty="0"/>
              </a:p>
            </p:txBody>
          </p:sp>
        </mc:Choice>
        <mc:Fallback xmlns="">
          <p:sp>
            <p:nvSpPr>
              <p:cNvPr id="6" name="Szövegdoboz 5">
                <a:extLst>
                  <a:ext uri="{FF2B5EF4-FFF2-40B4-BE49-F238E27FC236}">
                    <a16:creationId xmlns:a16="http://schemas.microsoft.com/office/drawing/2014/main" id="{D5639377-3C32-4D6B-A17F-A90FFBC5E609}"/>
                  </a:ext>
                </a:extLst>
              </p:cNvPr>
              <p:cNvSpPr txBox="1">
                <a:spLocks noRot="1" noChangeAspect="1" noMove="1" noResize="1" noEditPoints="1" noAdjustHandles="1" noChangeArrowheads="1" noChangeShapeType="1" noTextEdit="1"/>
              </p:cNvSpPr>
              <p:nvPr/>
            </p:nvSpPr>
            <p:spPr>
              <a:xfrm>
                <a:off x="4100284" y="3873182"/>
                <a:ext cx="4965077" cy="492443"/>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7500DE26-0DAD-418E-B7AE-9F2B81B873DB}"/>
                  </a:ext>
                </a:extLst>
              </p:cNvPr>
              <p:cNvSpPr txBox="1"/>
              <p:nvPr/>
            </p:nvSpPr>
            <p:spPr>
              <a:xfrm>
                <a:off x="9042397" y="3865924"/>
                <a:ext cx="208467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=47,102 </m:t>
                      </m:r>
                      <m:r>
                        <a:rPr lang="hu-HU" sz="3200" b="0" i="1" smtClean="0">
                          <a:latin typeface="Cambria Math" panose="02040503050406030204" pitchFamily="18" charset="0"/>
                        </a:rPr>
                        <m:t>𝑔</m:t>
                      </m:r>
                    </m:oMath>
                  </m:oMathPara>
                </a14:m>
                <a:endParaRPr lang="hu-HU" sz="3200" dirty="0"/>
              </a:p>
            </p:txBody>
          </p:sp>
        </mc:Choice>
        <mc:Fallback xmlns="">
          <p:sp>
            <p:nvSpPr>
              <p:cNvPr id="7" name="Szövegdoboz 6">
                <a:extLst>
                  <a:ext uri="{FF2B5EF4-FFF2-40B4-BE49-F238E27FC236}">
                    <a16:creationId xmlns:a16="http://schemas.microsoft.com/office/drawing/2014/main" id="{7500DE26-0DAD-418E-B7AE-9F2B81B873DB}"/>
                  </a:ext>
                </a:extLst>
              </p:cNvPr>
              <p:cNvSpPr txBox="1">
                <a:spLocks noRot="1" noChangeAspect="1" noMove="1" noResize="1" noEditPoints="1" noAdjustHandles="1" noChangeArrowheads="1" noChangeShapeType="1" noTextEdit="1"/>
              </p:cNvSpPr>
              <p:nvPr/>
            </p:nvSpPr>
            <p:spPr>
              <a:xfrm>
                <a:off x="9042397" y="3865924"/>
                <a:ext cx="2084673" cy="492443"/>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DD870049-1B55-4523-80EF-1B509EFEF034}"/>
                  </a:ext>
                </a:extLst>
              </p:cNvPr>
              <p:cNvSpPr txBox="1"/>
              <p:nvPr/>
            </p:nvSpPr>
            <p:spPr>
              <a:xfrm>
                <a:off x="7531724" y="4394594"/>
                <a:ext cx="3026470" cy="1021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i="1" smtClean="0">
                          <a:latin typeface="Cambria Math" panose="02040503050406030204" pitchFamily="18" charset="0"/>
                        </a:rPr>
                        <m:t>𝑤</m:t>
                      </m:r>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1,752 </m:t>
                          </m:r>
                          <m:r>
                            <a:rPr lang="hu-HU" sz="3200" b="0" i="1" smtClean="0">
                              <a:latin typeface="Cambria Math" panose="02040503050406030204" pitchFamily="18" charset="0"/>
                            </a:rPr>
                            <m:t>𝑔</m:t>
                          </m:r>
                        </m:num>
                        <m:den>
                          <m:r>
                            <a:rPr lang="hu-HU" sz="3200" b="0" i="1" smtClean="0">
                              <a:latin typeface="Cambria Math" panose="02040503050406030204" pitchFamily="18" charset="0"/>
                            </a:rPr>
                            <m:t>47,102 </m:t>
                          </m:r>
                          <m:r>
                            <a:rPr lang="hu-HU" sz="3200" b="0" i="1" smtClean="0">
                              <a:latin typeface="Cambria Math" panose="02040503050406030204" pitchFamily="18" charset="0"/>
                            </a:rPr>
                            <m:t>𝑔</m:t>
                          </m:r>
                        </m:den>
                      </m:f>
                      <m:r>
                        <a:rPr lang="hu-HU" sz="3200" b="0" i="1" smtClean="0">
                          <a:latin typeface="Cambria Math" panose="02040503050406030204" pitchFamily="18" charset="0"/>
                          <a:ea typeface="Cambria Math" panose="02040503050406030204" pitchFamily="18" charset="0"/>
                        </a:rPr>
                        <m:t>=</m:t>
                      </m:r>
                    </m:oMath>
                  </m:oMathPara>
                </a14:m>
                <a:endParaRPr lang="hu-HU" sz="3200" dirty="0"/>
              </a:p>
            </p:txBody>
          </p:sp>
        </mc:Choice>
        <mc:Fallback xmlns="">
          <p:sp>
            <p:nvSpPr>
              <p:cNvPr id="8" name="Szövegdoboz 7">
                <a:extLst>
                  <a:ext uri="{FF2B5EF4-FFF2-40B4-BE49-F238E27FC236}">
                    <a16:creationId xmlns:a16="http://schemas.microsoft.com/office/drawing/2014/main" id="{DD870049-1B55-4523-80EF-1B509EFEF034}"/>
                  </a:ext>
                </a:extLst>
              </p:cNvPr>
              <p:cNvSpPr txBox="1">
                <a:spLocks noRot="1" noChangeAspect="1" noMove="1" noResize="1" noEditPoints="1" noAdjustHandles="1" noChangeArrowheads="1" noChangeShapeType="1" noTextEdit="1"/>
              </p:cNvSpPr>
              <p:nvPr/>
            </p:nvSpPr>
            <p:spPr>
              <a:xfrm>
                <a:off x="7531724" y="4394594"/>
                <a:ext cx="3026470" cy="1021562"/>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EAD6DB42-F91C-45A9-B46B-DF24C61BC961}"/>
                  </a:ext>
                </a:extLst>
              </p:cNvPr>
              <p:cNvSpPr txBox="1"/>
              <p:nvPr/>
            </p:nvSpPr>
            <p:spPr>
              <a:xfrm>
                <a:off x="8028934" y="6263957"/>
                <a:ext cx="205363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=0,03720 </m:t>
                      </m:r>
                    </m:oMath>
                  </m:oMathPara>
                </a14:m>
                <a:endParaRPr lang="hu-HU" sz="3200" dirty="0"/>
              </a:p>
            </p:txBody>
          </p:sp>
        </mc:Choice>
        <mc:Fallback xmlns="">
          <p:sp>
            <p:nvSpPr>
              <p:cNvPr id="9" name="Szövegdoboz 8">
                <a:extLst>
                  <a:ext uri="{FF2B5EF4-FFF2-40B4-BE49-F238E27FC236}">
                    <a16:creationId xmlns:a16="http://schemas.microsoft.com/office/drawing/2014/main" id="{EAD6DB42-F91C-45A9-B46B-DF24C61BC961}"/>
                  </a:ext>
                </a:extLst>
              </p:cNvPr>
              <p:cNvSpPr txBox="1">
                <a:spLocks noRot="1" noChangeAspect="1" noMove="1" noResize="1" noEditPoints="1" noAdjustHandles="1" noChangeArrowheads="1" noChangeShapeType="1" noTextEdit="1"/>
              </p:cNvSpPr>
              <p:nvPr/>
            </p:nvSpPr>
            <p:spPr>
              <a:xfrm>
                <a:off x="8028934" y="6263957"/>
                <a:ext cx="2053639" cy="492443"/>
              </a:xfrm>
              <a:prstGeom prst="rect">
                <a:avLst/>
              </a:prstGeom>
              <a:blipFill>
                <a:blip r:embed="rId7"/>
                <a:stretch>
                  <a:fillRect/>
                </a:stretch>
              </a:blipFill>
            </p:spPr>
            <p:txBody>
              <a:bodyPr/>
              <a:lstStyle/>
              <a:p>
                <a:r>
                  <a:rPr lang="hu-HU">
                    <a:noFill/>
                  </a:rPr>
                  <a:t> </a:t>
                </a:r>
              </a:p>
            </p:txBody>
          </p:sp>
        </mc:Fallback>
      </mc:AlternateContent>
      <p:cxnSp>
        <p:nvCxnSpPr>
          <p:cNvPr id="10" name="Egyenes összekötő 9">
            <a:extLst>
              <a:ext uri="{FF2B5EF4-FFF2-40B4-BE49-F238E27FC236}">
                <a16:creationId xmlns:a16="http://schemas.microsoft.com/office/drawing/2014/main" id="{76783A85-70E2-486A-A88C-A9CECD6C233E}"/>
              </a:ext>
            </a:extLst>
          </p:cNvPr>
          <p:cNvCxnSpPr>
            <a:cxnSpLocks/>
          </p:cNvCxnSpPr>
          <p:nvPr/>
        </p:nvCxnSpPr>
        <p:spPr>
          <a:xfrm flipV="1">
            <a:off x="9092292" y="5471886"/>
            <a:ext cx="0" cy="7733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522D63F2-92A8-49CA-A3E4-03192B7696CA}"/>
                  </a:ext>
                </a:extLst>
              </p:cNvPr>
              <p:cNvSpPr txBox="1"/>
              <p:nvPr/>
            </p:nvSpPr>
            <p:spPr>
              <a:xfrm>
                <a:off x="7010402" y="5603557"/>
                <a:ext cx="408137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hu-HU" sz="3200" b="0" i="1" smtClean="0">
                              <a:latin typeface="Cambria Math" panose="02040503050406030204" pitchFamily="18" charset="0"/>
                            </a:rPr>
                          </m:ctrlPr>
                        </m:dPr>
                        <m:e>
                          <m:r>
                            <a:rPr lang="hu-HU" sz="3200" b="0" i="1" smtClean="0">
                              <a:latin typeface="Cambria Math" panose="02040503050406030204" pitchFamily="18" charset="0"/>
                            </a:rPr>
                            <m:t>=0,0</m:t>
                          </m:r>
                          <m:r>
                            <a:rPr lang="hu-HU" sz="3200" i="1">
                              <a:latin typeface="Cambria Math" panose="02040503050406030204" pitchFamily="18" charset="0"/>
                            </a:rPr>
                            <m:t>3719587</m:t>
                          </m:r>
                          <m:r>
                            <a:rPr lang="hu-HU" sz="3200" b="0" i="1" smtClean="0">
                              <a:latin typeface="Cambria Math" panose="02040503050406030204" pitchFamily="18" charset="0"/>
                            </a:rPr>
                            <m:t>2</m:t>
                          </m:r>
                          <m:r>
                            <a:rPr lang="hu-HU" sz="3200" i="1">
                              <a:latin typeface="Cambria Math" panose="02040503050406030204" pitchFamily="18" charset="0"/>
                            </a:rPr>
                            <m:t>…</m:t>
                          </m:r>
                        </m:e>
                      </m:d>
                      <m:r>
                        <a:rPr lang="hu-HU" sz="3200" b="0" i="1" smtClean="0">
                          <a:latin typeface="Cambria Math" panose="02040503050406030204" pitchFamily="18" charset="0"/>
                        </a:rPr>
                        <m:t>=</m:t>
                      </m:r>
                    </m:oMath>
                  </m:oMathPara>
                </a14:m>
                <a:endParaRPr lang="hu-HU" sz="3200" dirty="0"/>
              </a:p>
            </p:txBody>
          </p:sp>
        </mc:Choice>
        <mc:Fallback xmlns="">
          <p:sp>
            <p:nvSpPr>
              <p:cNvPr id="11" name="Szövegdoboz 10">
                <a:extLst>
                  <a:ext uri="{FF2B5EF4-FFF2-40B4-BE49-F238E27FC236}">
                    <a16:creationId xmlns:a16="http://schemas.microsoft.com/office/drawing/2014/main" id="{522D63F2-92A8-49CA-A3E4-03192B7696CA}"/>
                  </a:ext>
                </a:extLst>
              </p:cNvPr>
              <p:cNvSpPr txBox="1">
                <a:spLocks noRot="1" noChangeAspect="1" noMove="1" noResize="1" noEditPoints="1" noAdjustHandles="1" noChangeArrowheads="1" noChangeShapeType="1" noTextEdit="1"/>
              </p:cNvSpPr>
              <p:nvPr/>
            </p:nvSpPr>
            <p:spPr>
              <a:xfrm>
                <a:off x="7010402" y="5603557"/>
                <a:ext cx="4081374" cy="492443"/>
              </a:xfrm>
              <a:prstGeom prst="rect">
                <a:avLst/>
              </a:prstGeom>
              <a:blipFill>
                <a:blip r:embed="rId8"/>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40186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par>
                          <p:cTn id="39" fill="hold">
                            <p:stCondLst>
                              <p:cond delay="500"/>
                            </p:stCondLst>
                            <p:childTnLst>
                              <p:par>
                                <p:cTn id="40" presetID="2" presetClass="entr" presetSubtype="4" fill="hold" grpId="0" nodeType="afterEffect">
                                  <p:stCondLst>
                                    <p:cond delay="10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tömegarány</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ormAutofit/>
              </a:bodyPr>
              <a:lstStyle/>
              <a:p>
                <a:r>
                  <a:rPr lang="hu-HU" dirty="0">
                    <a:latin typeface="Times New Roman" panose="02020603050405020304" pitchFamily="18" charset="0"/>
                    <a:cs typeface="Times New Roman" panose="02020603050405020304" pitchFamily="18" charset="0"/>
                  </a:rPr>
                  <a:t>A különböző anyagok oldhatóságát a referencia könyvekben, a táblázatokban úgy adják meg, hogy mennyi anyag oldódik 100g oldószerben: </a:t>
                </a:r>
              </a:p>
              <a:p>
                <a:r>
                  <a:rPr lang="hu-HU" b="1" dirty="0">
                    <a:latin typeface="Times New Roman" panose="02020603050405020304" pitchFamily="18" charset="0"/>
                    <a:cs typeface="Times New Roman" panose="02020603050405020304" pitchFamily="18" charset="0"/>
                  </a:rPr>
                  <a:t>tömegarány:</a:t>
                </a:r>
                <a:r>
                  <a:rPr lang="hu-HU" dirty="0">
                    <a:latin typeface="Times New Roman" panose="02020603050405020304" pitchFamily="18" charset="0"/>
                    <a:cs typeface="Times New Roman" panose="02020603050405020304" pitchFamily="18" charset="0"/>
                  </a:rPr>
                  <a:t> (jele: </a:t>
                </a:r>
                <a:r>
                  <a:rPr lang="hu-HU" i="1" dirty="0">
                    <a:latin typeface="Times New Roman" panose="02020603050405020304" pitchFamily="18" charset="0"/>
                    <a:cs typeface="Times New Roman" panose="02020603050405020304" pitchFamily="18" charset="0"/>
                  </a:rPr>
                  <a:t>nincs</a:t>
                </a:r>
                <a:r>
                  <a:rPr lang="hu-HU" dirty="0">
                    <a:latin typeface="Times New Roman" panose="02020603050405020304" pitchFamily="18" charset="0"/>
                    <a:cs typeface="Times New Roman" panose="02020603050405020304" pitchFamily="18" charset="0"/>
                  </a:rPr>
                  <a:t>; mértékegysége: </a:t>
                </a:r>
                <a:r>
                  <a:rPr lang="hu-HU" i="1" dirty="0">
                    <a:latin typeface="Times New Roman" panose="02020603050405020304" pitchFamily="18" charset="0"/>
                    <a:cs typeface="Times New Roman" panose="02020603050405020304" pitchFamily="18" charset="0"/>
                  </a:rPr>
                  <a:t>nincs</a:t>
                </a:r>
                <a:r>
                  <a:rPr lang="hu-HU" dirty="0">
                    <a:latin typeface="Times New Roman" panose="02020603050405020304" pitchFamily="18" charset="0"/>
                    <a:cs typeface="Times New Roman" panose="02020603050405020304" pitchFamily="18" charset="0"/>
                  </a:rPr>
                  <a:t>) az oldott anyag tömegének (</a:t>
                </a:r>
                <a:r>
                  <a:rPr lang="hu-HU" i="1" dirty="0" err="1">
                    <a:latin typeface="Times New Roman" panose="02020603050405020304" pitchFamily="18" charset="0"/>
                    <a:cs typeface="Times New Roman" panose="02020603050405020304" pitchFamily="18" charset="0"/>
                  </a:rPr>
                  <a:t>m</a:t>
                </a:r>
                <a:r>
                  <a:rPr lang="hu-HU" i="1" baseline="-25000" dirty="0" err="1">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vagy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és az oldószer tömegének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vagy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1</a:t>
                </a:r>
                <a:r>
                  <a:rPr lang="hu-HU" dirty="0">
                    <a:latin typeface="Times New Roman" panose="02020603050405020304" pitchFamily="18" charset="0"/>
                    <a:cs typeface="Times New Roman" panose="02020603050405020304" pitchFamily="18" charset="0"/>
                  </a:rPr>
                  <a:t>) a hányadosa szorozva százzal. Csak oldhatóság megadására használják, megadja, hogy 100 gramm oldószer hány gramm oldott anyagot képes feloldani, azaz </a:t>
                </a: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𝑡</m:t>
                        </m:r>
                        <m:r>
                          <a:rPr lang="hu-HU" i="1">
                            <a:latin typeface="Cambria Math" panose="02040503050406030204" pitchFamily="18" charset="0"/>
                          </a:rPr>
                          <m:t>ö</m:t>
                        </m:r>
                        <m:r>
                          <a:rPr lang="hu-HU" i="1">
                            <a:latin typeface="Cambria Math" panose="02040503050406030204" pitchFamily="18" charset="0"/>
                          </a:rPr>
                          <m:t>𝑚𝑒𝑔𝑎𝑟</m:t>
                        </m:r>
                        <m:r>
                          <a:rPr lang="hu-HU" i="1">
                            <a:latin typeface="Cambria Math" panose="02040503050406030204" pitchFamily="18" charset="0"/>
                          </a:rPr>
                          <m:t>á</m:t>
                        </m:r>
                        <m:r>
                          <a:rPr lang="hu-HU" i="1">
                            <a:latin typeface="Cambria Math" panose="02040503050406030204" pitchFamily="18" charset="0"/>
                          </a:rPr>
                          <m:t>𝑛𝑦</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𝐴</m:t>
                            </m:r>
                          </m:sub>
                        </m:sSub>
                      </m:den>
                    </m:f>
                    <m:r>
                      <a:rPr lang="hu-HU" i="1">
                        <a:latin typeface="Cambria Math" panose="02040503050406030204" pitchFamily="18" charset="0"/>
                      </a:rPr>
                      <m:t>∙100</m:t>
                    </m:r>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Tulajdonságai: nem függ a hőmérséklettől, az oldószerre vonatkozik!</a:t>
                </a:r>
              </a:p>
              <a:p>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blipFill>
                <a:blip r:embed="rId3"/>
                <a:stretch>
                  <a:fillRect l="-1043" t="-2381" r="-1043"/>
                </a:stretch>
              </a:blipFill>
            </p:spPr>
            <p:txBody>
              <a:bodyPr/>
              <a:lstStyle/>
              <a:p>
                <a:r>
                  <a:rPr lang="en-US">
                    <a:noFill/>
                  </a:rPr>
                  <a:t> </a:t>
                </a:r>
              </a:p>
            </p:txBody>
          </p:sp>
        </mc:Fallback>
      </mc:AlternateContent>
    </p:spTree>
    <p:extLst>
      <p:ext uri="{BB962C8B-B14F-4D97-AF65-F5344CB8AC3E}">
        <p14:creationId xmlns:p14="http://schemas.microsoft.com/office/powerpoint/2010/main" val="123991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
            <a:extLst>
              <a:ext uri="{FF2B5EF4-FFF2-40B4-BE49-F238E27FC236}">
                <a16:creationId xmlns:a16="http://schemas.microsoft.com/office/drawing/2014/main" id="{A3D0D6D5-F093-BCC8-5DDB-8707727B9488}"/>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Az összetétel megadása - tömegarány</a:t>
            </a:r>
          </a:p>
        </p:txBody>
      </p:sp>
      <p:sp>
        <p:nvSpPr>
          <p:cNvPr id="14" name="Tartalom helye 2">
            <a:extLst>
              <a:ext uri="{FF2B5EF4-FFF2-40B4-BE49-F238E27FC236}">
                <a16:creationId xmlns:a16="http://schemas.microsoft.com/office/drawing/2014/main" id="{86AD7BCA-90B1-5368-D0AA-B92B18B4EDEE}"/>
              </a:ext>
            </a:extLst>
          </p:cNvPr>
          <p:cNvSpPr>
            <a:spLocks noGrp="1"/>
          </p:cNvSpPr>
          <p:nvPr>
            <p:ph idx="1"/>
          </p:nvPr>
        </p:nvSpPr>
        <p:spPr>
          <a:xfrm>
            <a:off x="838200" y="1825625"/>
            <a:ext cx="10515600" cy="2223861"/>
          </a:xfrm>
        </p:spPr>
        <p:txBody>
          <a:bodyPr>
            <a:normAutofit/>
          </a:bodyPr>
          <a:lstStyle/>
          <a:p>
            <a:r>
              <a:rPr lang="hu-HU" dirty="0">
                <a:latin typeface="Times New Roman" panose="02020603050405020304" pitchFamily="18" charset="0"/>
                <a:cs typeface="Times New Roman" panose="02020603050405020304" pitchFamily="18" charset="0"/>
              </a:rPr>
              <a:t>Mekkora a tömegaránya a kálium-permanganátnak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abban az oldatban amit 1,752 g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és 45,35 g víz összemérésével kaptunk?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(KMnO</a:t>
            </a:r>
            <a:r>
              <a:rPr lang="hu-HU" baseline="-25000" dirty="0">
                <a:latin typeface="Times New Roman" panose="02020603050405020304" pitchFamily="18" charset="0"/>
                <a:cs typeface="Times New Roman" panose="02020603050405020304" pitchFamily="18" charset="0"/>
              </a:rPr>
              <a:t>4 </a:t>
            </a:r>
            <a:r>
              <a:rPr lang="hu-HU" dirty="0">
                <a:latin typeface="Times New Roman" panose="02020603050405020304" pitchFamily="18" charset="0"/>
                <a:cs typeface="Times New Roman" panose="02020603050405020304" pitchFamily="18" charset="0"/>
              </a:rPr>
              <a:t>)=158,03;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(Az eredményt négy értékes jegy pontossággal adja meg!)</a:t>
            </a:r>
          </a:p>
          <a:p>
            <a:r>
              <a:rPr lang="hu-HU" dirty="0">
                <a:latin typeface="Times New Roman" panose="02020603050405020304" pitchFamily="18" charset="0"/>
                <a:cs typeface="Times New Roman" panose="02020603050405020304" pitchFamily="18" charset="0"/>
              </a:rPr>
              <a:t>Megoldás:</a:t>
            </a:r>
          </a:p>
        </p:txBody>
      </p:sp>
      <p:pic>
        <p:nvPicPr>
          <p:cNvPr id="15" name="Kép 4">
            <a:extLst>
              <a:ext uri="{FF2B5EF4-FFF2-40B4-BE49-F238E27FC236}">
                <a16:creationId xmlns:a16="http://schemas.microsoft.com/office/drawing/2014/main" id="{358EC00A-EA88-F213-3E8C-EA8E92236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65600"/>
            <a:ext cx="8930054" cy="2529694"/>
          </a:xfrm>
          <a:prstGeom prst="rect">
            <a:avLst/>
          </a:prstGeom>
        </p:spPr>
      </p:pic>
      <mc:AlternateContent xmlns:mc="http://schemas.openxmlformats.org/markup-compatibility/2006" xmlns:a14="http://schemas.microsoft.com/office/drawing/2010/main">
        <mc:Choice Requires="a14">
          <p:sp>
            <p:nvSpPr>
              <p:cNvPr id="16" name="Szövegdoboz 5">
                <a:extLst>
                  <a:ext uri="{FF2B5EF4-FFF2-40B4-BE49-F238E27FC236}">
                    <a16:creationId xmlns:a16="http://schemas.microsoft.com/office/drawing/2014/main" id="{D04F9212-A713-3CA7-D89B-7C54E409AB3B}"/>
                  </a:ext>
                </a:extLst>
              </p:cNvPr>
              <p:cNvSpPr txBox="1"/>
              <p:nvPr/>
            </p:nvSpPr>
            <p:spPr>
              <a:xfrm>
                <a:off x="2829099" y="3088308"/>
                <a:ext cx="5628592" cy="1021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i="1">
                              <a:latin typeface="Cambria Math" panose="02040503050406030204" pitchFamily="18" charset="0"/>
                            </a:rPr>
                            <m:t>𝑡</m:t>
                          </m:r>
                          <m:r>
                            <a:rPr lang="hu-HU" sz="3200" i="1">
                              <a:latin typeface="Cambria Math" panose="02040503050406030204" pitchFamily="18" charset="0"/>
                            </a:rPr>
                            <m:t>ö</m:t>
                          </m:r>
                          <m:r>
                            <a:rPr lang="hu-HU" sz="3200" i="1">
                              <a:latin typeface="Cambria Math" panose="02040503050406030204" pitchFamily="18" charset="0"/>
                            </a:rPr>
                            <m:t>𝑚𝑒𝑔𝑎𝑟</m:t>
                          </m:r>
                          <m:r>
                            <a:rPr lang="hu-HU" sz="3200" i="1">
                              <a:latin typeface="Cambria Math" panose="02040503050406030204" pitchFamily="18" charset="0"/>
                            </a:rPr>
                            <m:t>á</m:t>
                          </m:r>
                          <m:r>
                            <a:rPr lang="hu-HU" sz="3200" i="1">
                              <a:latin typeface="Cambria Math" panose="02040503050406030204" pitchFamily="18" charset="0"/>
                            </a:rPr>
                            <m:t>𝑛𝑦</m:t>
                          </m:r>
                        </m:e>
                        <m:sub>
                          <m:r>
                            <a:rPr lang="hu-HU" sz="3200" b="0" i="1" smtClean="0">
                              <a:latin typeface="Cambria Math" panose="02040503050406030204" pitchFamily="18" charset="0"/>
                            </a:rPr>
                            <m:t>𝐵</m:t>
                          </m:r>
                        </m:sub>
                      </m:sSub>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1,752 </m:t>
                          </m:r>
                          <m:r>
                            <a:rPr lang="hu-HU" sz="3200" b="0" i="1" smtClean="0">
                              <a:latin typeface="Cambria Math" panose="02040503050406030204" pitchFamily="18" charset="0"/>
                            </a:rPr>
                            <m:t>𝑔</m:t>
                          </m:r>
                        </m:num>
                        <m:den>
                          <m:r>
                            <a:rPr lang="hu-HU" sz="3200" b="0" i="1" smtClean="0">
                              <a:latin typeface="Cambria Math" panose="02040503050406030204" pitchFamily="18" charset="0"/>
                            </a:rPr>
                            <m:t>45,35 </m:t>
                          </m:r>
                          <m:r>
                            <a:rPr lang="hu-HU" sz="3200" b="0" i="1" smtClean="0">
                              <a:latin typeface="Cambria Math" panose="02040503050406030204" pitchFamily="18" charset="0"/>
                            </a:rPr>
                            <m:t>𝑔</m:t>
                          </m:r>
                        </m:den>
                      </m:f>
                      <m:r>
                        <a:rPr lang="en-US" sz="3200" b="0" i="1" smtClean="0">
                          <a:latin typeface="Cambria Math" panose="02040503050406030204" pitchFamily="18" charset="0"/>
                        </a:rPr>
                        <m:t>100</m:t>
                      </m:r>
                      <m:r>
                        <a:rPr lang="hu-HU" sz="3200" b="0" i="1" smtClean="0">
                          <a:latin typeface="Cambria Math" panose="02040503050406030204" pitchFamily="18" charset="0"/>
                          <a:ea typeface="Cambria Math" panose="02040503050406030204" pitchFamily="18" charset="0"/>
                        </a:rPr>
                        <m:t>=</m:t>
                      </m:r>
                    </m:oMath>
                  </m:oMathPara>
                </a14:m>
                <a:endParaRPr lang="hu-HU" sz="3200" dirty="0"/>
              </a:p>
            </p:txBody>
          </p:sp>
        </mc:Choice>
        <mc:Fallback xmlns="">
          <p:sp>
            <p:nvSpPr>
              <p:cNvPr id="16" name="Szövegdoboz 5">
                <a:extLst>
                  <a:ext uri="{FF2B5EF4-FFF2-40B4-BE49-F238E27FC236}">
                    <a16:creationId xmlns:a16="http://schemas.microsoft.com/office/drawing/2014/main" id="{D04F9212-A713-3CA7-D89B-7C54E409AB3B}"/>
                  </a:ext>
                </a:extLst>
              </p:cNvPr>
              <p:cNvSpPr txBox="1">
                <a:spLocks noRot="1" noChangeAspect="1" noMove="1" noResize="1" noEditPoints="1" noAdjustHandles="1" noChangeArrowheads="1" noChangeShapeType="1" noTextEdit="1"/>
              </p:cNvSpPr>
              <p:nvPr/>
            </p:nvSpPr>
            <p:spPr>
              <a:xfrm>
                <a:off x="2829099" y="3088308"/>
                <a:ext cx="5628592" cy="10215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zövegdoboz 6">
                <a:extLst>
                  <a:ext uri="{FF2B5EF4-FFF2-40B4-BE49-F238E27FC236}">
                    <a16:creationId xmlns:a16="http://schemas.microsoft.com/office/drawing/2014/main" id="{5A695E8A-0950-41B8-E8BF-38188D1580D6}"/>
                  </a:ext>
                </a:extLst>
              </p:cNvPr>
              <p:cNvSpPr txBox="1"/>
              <p:nvPr/>
            </p:nvSpPr>
            <p:spPr>
              <a:xfrm>
                <a:off x="9465848" y="4246471"/>
                <a:ext cx="159838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m:t>
                      </m:r>
                      <m:r>
                        <a:rPr lang="en-US" sz="3200" b="0" i="1" smtClean="0">
                          <a:latin typeface="Cambria Math" panose="02040503050406030204" pitchFamily="18" charset="0"/>
                        </a:rPr>
                        <m:t>3,863</m:t>
                      </m:r>
                      <m:r>
                        <a:rPr lang="hu-HU" sz="3200" b="0" i="1" smtClean="0">
                          <a:latin typeface="Cambria Math" panose="02040503050406030204" pitchFamily="18" charset="0"/>
                        </a:rPr>
                        <m:t> </m:t>
                      </m:r>
                    </m:oMath>
                  </m:oMathPara>
                </a14:m>
                <a:endParaRPr lang="hu-HU" sz="3200" dirty="0"/>
              </a:p>
            </p:txBody>
          </p:sp>
        </mc:Choice>
        <mc:Fallback xmlns="">
          <p:sp>
            <p:nvSpPr>
              <p:cNvPr id="17" name="Szövegdoboz 6">
                <a:extLst>
                  <a:ext uri="{FF2B5EF4-FFF2-40B4-BE49-F238E27FC236}">
                    <a16:creationId xmlns:a16="http://schemas.microsoft.com/office/drawing/2014/main" id="{5A695E8A-0950-41B8-E8BF-38188D1580D6}"/>
                  </a:ext>
                </a:extLst>
              </p:cNvPr>
              <p:cNvSpPr txBox="1">
                <a:spLocks noRot="1" noChangeAspect="1" noMove="1" noResize="1" noEditPoints="1" noAdjustHandles="1" noChangeArrowheads="1" noChangeShapeType="1" noTextEdit="1"/>
              </p:cNvSpPr>
              <p:nvPr/>
            </p:nvSpPr>
            <p:spPr>
              <a:xfrm>
                <a:off x="9465848" y="4246471"/>
                <a:ext cx="1598386" cy="492443"/>
              </a:xfrm>
              <a:prstGeom prst="rect">
                <a:avLst/>
              </a:prstGeom>
              <a:blipFill>
                <a:blip r:embed="rId5"/>
                <a:stretch>
                  <a:fillRect/>
                </a:stretch>
              </a:blipFill>
            </p:spPr>
            <p:txBody>
              <a:bodyPr/>
              <a:lstStyle/>
              <a:p>
                <a:r>
                  <a:rPr lang="en-US">
                    <a:noFill/>
                  </a:rPr>
                  <a:t> </a:t>
                </a:r>
              </a:p>
            </p:txBody>
          </p:sp>
        </mc:Fallback>
      </mc:AlternateContent>
      <p:cxnSp>
        <p:nvCxnSpPr>
          <p:cNvPr id="18" name="Egyenes összekötő 7">
            <a:extLst>
              <a:ext uri="{FF2B5EF4-FFF2-40B4-BE49-F238E27FC236}">
                <a16:creationId xmlns:a16="http://schemas.microsoft.com/office/drawing/2014/main" id="{A979FBA3-B9DB-B12D-D325-563A52ACD571}"/>
              </a:ext>
            </a:extLst>
          </p:cNvPr>
          <p:cNvCxnSpPr>
            <a:cxnSpLocks/>
          </p:cNvCxnSpPr>
          <p:nvPr/>
        </p:nvCxnSpPr>
        <p:spPr>
          <a:xfrm flipV="1">
            <a:off x="9595112" y="3238501"/>
            <a:ext cx="0" cy="7733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Szövegdoboz 8">
                <a:extLst>
                  <a:ext uri="{FF2B5EF4-FFF2-40B4-BE49-F238E27FC236}">
                    <a16:creationId xmlns:a16="http://schemas.microsoft.com/office/drawing/2014/main" id="{D7A02D9C-2CE4-B4AF-0A8E-D648BA28EB86}"/>
                  </a:ext>
                </a:extLst>
              </p:cNvPr>
              <p:cNvSpPr txBox="1"/>
              <p:nvPr/>
            </p:nvSpPr>
            <p:spPr>
              <a:xfrm>
                <a:off x="8364631" y="3352347"/>
                <a:ext cx="320594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hu-HU" sz="3200" b="0" i="1" smtClean="0">
                              <a:latin typeface="Cambria Math" panose="02040503050406030204" pitchFamily="18" charset="0"/>
                            </a:rPr>
                          </m:ctrlPr>
                        </m:dPr>
                        <m:e>
                          <m:r>
                            <a:rPr lang="hu-HU" sz="3200" i="1">
                              <a:latin typeface="Cambria Math" panose="02040503050406030204" pitchFamily="18" charset="0"/>
                            </a:rPr>
                            <m:t>3</m:t>
                          </m:r>
                          <m:r>
                            <a:rPr lang="en-US" sz="3200" b="0" i="1" smtClean="0">
                              <a:latin typeface="Cambria Math" panose="02040503050406030204" pitchFamily="18" charset="0"/>
                            </a:rPr>
                            <m:t>,</m:t>
                          </m:r>
                          <m:r>
                            <a:rPr lang="hu-HU" sz="3200" b="0" i="1" smtClean="0">
                              <a:latin typeface="Cambria Math" panose="02040503050406030204" pitchFamily="18" charset="0"/>
                            </a:rPr>
                            <m:t>8632855</m:t>
                          </m:r>
                          <m:r>
                            <a:rPr lang="hu-HU" sz="3200" i="1">
                              <a:latin typeface="Cambria Math" panose="02040503050406030204" pitchFamily="18" charset="0"/>
                            </a:rPr>
                            <m:t>…</m:t>
                          </m:r>
                        </m:e>
                      </m:d>
                      <m:r>
                        <a:rPr lang="hu-HU" sz="3200" b="0" i="1" smtClean="0">
                          <a:latin typeface="Cambria Math" panose="02040503050406030204" pitchFamily="18" charset="0"/>
                        </a:rPr>
                        <m:t>=</m:t>
                      </m:r>
                    </m:oMath>
                  </m:oMathPara>
                </a14:m>
                <a:endParaRPr lang="hu-HU" sz="3200" dirty="0"/>
              </a:p>
            </p:txBody>
          </p:sp>
        </mc:Choice>
        <mc:Fallback xmlns="">
          <p:sp>
            <p:nvSpPr>
              <p:cNvPr id="19" name="Szövegdoboz 8">
                <a:extLst>
                  <a:ext uri="{FF2B5EF4-FFF2-40B4-BE49-F238E27FC236}">
                    <a16:creationId xmlns:a16="http://schemas.microsoft.com/office/drawing/2014/main" id="{D7A02D9C-2CE4-B4AF-0A8E-D648BA28EB86}"/>
                  </a:ext>
                </a:extLst>
              </p:cNvPr>
              <p:cNvSpPr txBox="1">
                <a:spLocks noRot="1" noChangeAspect="1" noMove="1" noResize="1" noEditPoints="1" noAdjustHandles="1" noChangeArrowheads="1" noChangeShapeType="1" noTextEdit="1"/>
              </p:cNvSpPr>
              <p:nvPr/>
            </p:nvSpPr>
            <p:spPr>
              <a:xfrm>
                <a:off x="8364631" y="3352347"/>
                <a:ext cx="3205942" cy="49244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05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tömegkoncentráció</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14945"/>
                <a:ext cx="10515600" cy="4862946"/>
              </a:xfrm>
            </p:spPr>
            <p:txBody>
              <a:bodyPr>
                <a:normAutofit fontScale="85000" lnSpcReduction="20000"/>
              </a:bodyPr>
              <a:lstStyle/>
              <a:p>
                <a:pPr>
                  <a:spcAft>
                    <a:spcPts val="3000"/>
                  </a:spcAft>
                </a:pPr>
                <a:r>
                  <a:rPr lang="hu-HU" dirty="0">
                    <a:latin typeface="Times New Roman" panose="02020603050405020304" pitchFamily="18" charset="0"/>
                    <a:cs typeface="Times New Roman" panose="02020603050405020304" pitchFamily="18" charset="0"/>
                  </a:rPr>
                  <a:t>Az oldószerek mérlegen való mérése időnként problémát jelent, illetve nem tudhatjuk, hogy milyen térfogatú oldatot kapunk, ezért kialakult a mérőlombikban történő oldatkészítés gyakorlata:</a:t>
                </a:r>
              </a:p>
              <a:p>
                <a:r>
                  <a:rPr lang="hu-HU" dirty="0">
                    <a:latin typeface="Times New Roman" panose="02020603050405020304" pitchFamily="18" charset="0"/>
                    <a:cs typeface="Times New Roman" panose="02020603050405020304" pitchFamily="18" charset="0"/>
                  </a:rPr>
                  <a:t>Ezért alakult ki az ún. tömegkoncentráció típusú összetétel megadás:</a:t>
                </a:r>
              </a:p>
              <a:p>
                <a:pPr>
                  <a:spcBef>
                    <a:spcPts val="2000"/>
                  </a:spcBef>
                </a:pPr>
                <a:r>
                  <a:rPr lang="hu-HU" b="1" dirty="0">
                    <a:latin typeface="Times New Roman" panose="02020603050405020304" pitchFamily="18" charset="0"/>
                    <a:cs typeface="Times New Roman" panose="02020603050405020304" pitchFamily="18" charset="0"/>
                  </a:rPr>
                  <a:t>tömegkoncentráció:</a:t>
                </a:r>
                <a:r>
                  <a:rPr lang="hu-HU" dirty="0">
                    <a:latin typeface="Times New Roman" panose="02020603050405020304" pitchFamily="18" charset="0"/>
                    <a:cs typeface="Times New Roman" panose="02020603050405020304" pitchFamily="18" charset="0"/>
                  </a:rPr>
                  <a:t> (jele: </a:t>
                </a:r>
                <a:r>
                  <a:rPr lang="hu-HU" i="1" dirty="0">
                    <a:latin typeface="Times New Roman" panose="02020603050405020304" pitchFamily="18" charset="0"/>
                    <a:cs typeface="Times New Roman" panose="02020603050405020304" pitchFamily="18" charset="0"/>
                  </a:rPr>
                  <a:t>ρ</a:t>
                </a:r>
                <a:r>
                  <a:rPr lang="hu-HU" dirty="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1 g/dm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az oldott anyag tömegének, (</a:t>
                </a:r>
                <a:r>
                  <a:rPr lang="hu-HU" i="1" dirty="0" err="1">
                    <a:latin typeface="Times New Roman" panose="02020603050405020304" pitchFamily="18" charset="0"/>
                    <a:cs typeface="Times New Roman" panose="02020603050405020304" pitchFamily="18" charset="0"/>
                  </a:rPr>
                  <a:t>m</a:t>
                </a:r>
                <a:r>
                  <a:rPr lang="hu-HU" i="1" baseline="-25000" dirty="0" err="1">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vagy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és az oldat térfogatának (</a:t>
                </a:r>
                <a:r>
                  <a:rPr lang="hu-HU" i="1" dirty="0" err="1">
                    <a:latin typeface="Times New Roman" panose="02020603050405020304" pitchFamily="18" charset="0"/>
                    <a:cs typeface="Times New Roman" panose="02020603050405020304" pitchFamily="18" charset="0"/>
                  </a:rPr>
                  <a:t>V</a:t>
                </a:r>
                <a:r>
                  <a:rPr lang="hu-HU" i="1" baseline="-25000" dirty="0" err="1">
                    <a:latin typeface="Times New Roman" panose="02020603050405020304" pitchFamily="18" charset="0"/>
                    <a:cs typeface="Times New Roman" panose="02020603050405020304" pitchFamily="18" charset="0"/>
                  </a:rPr>
                  <a:t>oldat</a:t>
                </a:r>
                <a:r>
                  <a:rPr lang="hu-HU" i="1" dirty="0">
                    <a:latin typeface="Times New Roman" panose="02020603050405020304" pitchFamily="18" charset="0"/>
                    <a:cs typeface="Times New Roman" panose="02020603050405020304" pitchFamily="18" charset="0"/>
                  </a:rPr>
                  <a:t> - dm</a:t>
                </a:r>
                <a:r>
                  <a:rPr lang="hu-HU" i="1" baseline="30000" dirty="0">
                    <a:latin typeface="Times New Roman" panose="02020603050405020304" pitchFamily="18" charset="0"/>
                    <a:cs typeface="Times New Roman" panose="02020603050405020304" pitchFamily="18" charset="0"/>
                  </a:rPr>
                  <a:t>3</a:t>
                </a:r>
                <a:r>
                  <a:rPr lang="hu-HU" i="1" dirty="0">
                    <a:latin typeface="Times New Roman" panose="02020603050405020304" pitchFamily="18" charset="0"/>
                    <a:cs typeface="Times New Roman" panose="02020603050405020304" pitchFamily="18" charset="0"/>
                  </a:rPr>
                  <a:t> egységekben!</a:t>
                </a:r>
                <a:r>
                  <a:rPr lang="hu-HU" dirty="0">
                    <a:latin typeface="Times New Roman" panose="02020603050405020304" pitchFamily="18" charset="0"/>
                    <a:cs typeface="Times New Roman" panose="02020603050405020304" pitchFamily="18" charset="0"/>
                  </a:rPr>
                  <a:t>) hányadosa (Nem azonos a sűrűséggel!), azaz </a:t>
                </a:r>
                <a:r>
                  <a:rPr lang="hu-HU" i="1" dirty="0">
                    <a:latin typeface="Times New Roman" panose="02020603050405020304" pitchFamily="18" charset="0"/>
                    <a:cs typeface="Times New Roman" panose="02020603050405020304" pitchFamily="18" charset="0"/>
                  </a:rPr>
                  <a:t/>
                </a:r>
                <a:br>
                  <a:rPr lang="hu-HU" i="1" dirty="0">
                    <a:latin typeface="Times New Roman" panose="02020603050405020304" pitchFamily="18" charset="0"/>
                    <a:cs typeface="Times New Roman" panose="02020603050405020304" pitchFamily="18" charset="0"/>
                  </a:rPr>
                </a:b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𝜌</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𝑜𝑙𝑑𝑎𝑡</m:t>
                            </m:r>
                          </m:sub>
                        </m:sSub>
                      </m:den>
                    </m:f>
                  </m:oMath>
                </a14:m>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a:p>
                <a:pPr>
                  <a:spcBef>
                    <a:spcPts val="0"/>
                  </a:spcBef>
                </a:pPr>
                <a:r>
                  <a:rPr lang="hu-HU" dirty="0">
                    <a:latin typeface="Times New Roman" panose="02020603050405020304" pitchFamily="18" charset="0"/>
                    <a:cs typeface="Times New Roman" panose="02020603050405020304" pitchFamily="18" charset="0"/>
                  </a:rPr>
                  <a:t>Tulajdonságai: függ a hőmérséklettől, az oldat sűrűsége miatt, és az oldatra vonatkozik!</a:t>
                </a:r>
              </a:p>
              <a:p>
                <a:r>
                  <a:rPr lang="hu-HU" dirty="0">
                    <a:latin typeface="Times New Roman" panose="02020603050405020304" pitchFamily="18" charset="0"/>
                    <a:cs typeface="Times New Roman" panose="02020603050405020304" pitchFamily="18" charset="0"/>
                  </a:rPr>
                  <a:t>Az összes komponens tömegkoncentrációjának az összege </a:t>
                </a:r>
                <a:r>
                  <a:rPr lang="hu-HU" b="1" dirty="0">
                    <a:solidFill>
                      <a:srgbClr val="FF0000"/>
                    </a:solidFill>
                    <a:latin typeface="Times New Roman" panose="02020603050405020304" pitchFamily="18" charset="0"/>
                    <a:cs typeface="Times New Roman" panose="02020603050405020304" pitchFamily="18" charset="0"/>
                  </a:rPr>
                  <a:t>nem</a:t>
                </a:r>
                <a:r>
                  <a:rPr lang="hu-HU" dirty="0">
                    <a:latin typeface="Times New Roman" panose="02020603050405020304" pitchFamily="18" charset="0"/>
                    <a:cs typeface="Times New Roman" panose="02020603050405020304" pitchFamily="18" charset="0"/>
                  </a:rPr>
                  <a:t> </a:t>
                </a:r>
                <a:r>
                  <a:rPr lang="hu-HU" b="1" dirty="0">
                    <a:solidFill>
                      <a:srgbClr val="FF0000"/>
                    </a:solidFill>
                    <a:latin typeface="Times New Roman" panose="02020603050405020304" pitchFamily="18" charset="0"/>
                    <a:cs typeface="Times New Roman" panose="02020603050405020304" pitchFamily="18" charset="0"/>
                  </a:rPr>
                  <a:t>meghatározható</a:t>
                </a:r>
                <a:r>
                  <a:rPr lang="hu-HU" dirty="0">
                    <a:latin typeface="Times New Roman" panose="02020603050405020304" pitchFamily="18" charset="0"/>
                    <a:cs typeface="Times New Roman" panose="02020603050405020304" pitchFamily="18" charset="0"/>
                  </a:rPr>
                  <a:t>!</a:t>
                </a:r>
              </a:p>
              <a:p>
                <a:pPr marL="723900" indent="-723900">
                  <a:buNone/>
                </a:pP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814945"/>
                <a:ext cx="10515600" cy="4862946"/>
              </a:xfrm>
              <a:blipFill>
                <a:blip r:embed="rId3"/>
                <a:stretch>
                  <a:fillRect l="-812" t="-3011" r="-638"/>
                </a:stretch>
              </a:blipFill>
            </p:spPr>
            <p:txBody>
              <a:bodyPr/>
              <a:lstStyle/>
              <a:p>
                <a:r>
                  <a:rPr lang="en-US">
                    <a:noFill/>
                  </a:rPr>
                  <a:t> </a:t>
                </a:r>
              </a:p>
            </p:txBody>
          </p:sp>
        </mc:Fallback>
      </mc:AlternateContent>
      <p:sp>
        <p:nvSpPr>
          <p:cNvPr id="4" name="Szövegdoboz 3">
            <a:extLst>
              <a:ext uri="{FF2B5EF4-FFF2-40B4-BE49-F238E27FC236}">
                <a16:creationId xmlns:a16="http://schemas.microsoft.com/office/drawing/2014/main" id="{08AF778F-065A-46B9-A733-6395793A0E41}"/>
              </a:ext>
            </a:extLst>
          </p:cNvPr>
          <p:cNvSpPr txBox="1"/>
          <p:nvPr/>
        </p:nvSpPr>
        <p:spPr>
          <a:xfrm>
            <a:off x="2382983" y="2656775"/>
            <a:ext cx="7479163" cy="369332"/>
          </a:xfrm>
          <a:prstGeom prst="rect">
            <a:avLst/>
          </a:prstGeom>
          <a:noFill/>
        </p:spPr>
        <p:txBody>
          <a:bodyPr wrap="none" rtlCol="0">
            <a:spAutoFit/>
          </a:bodyPr>
          <a:lstStyle/>
          <a:p>
            <a:r>
              <a:rPr lang="hu-HU" dirty="0">
                <a:hlinkClick r:id="rId4"/>
              </a:rPr>
              <a:t>http://www2.sci.u-szeged.hu/physchem/altkem/kbn005l/filmek.php?film=rez</a:t>
            </a:r>
            <a:r>
              <a:rPr lang="hu-HU" dirty="0"/>
              <a:t> </a:t>
            </a:r>
          </a:p>
        </p:txBody>
      </p:sp>
    </p:spTree>
    <p:extLst>
      <p:ext uri="{BB962C8B-B14F-4D97-AF65-F5344CB8AC3E}">
        <p14:creationId xmlns:p14="http://schemas.microsoft.com/office/powerpoint/2010/main" val="71829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tömegkoncentráció</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432748" y="1732317"/>
            <a:ext cx="8514414" cy="3690755"/>
          </a:xfrm>
        </p:spPr>
        <p:txBody>
          <a:bodyPr>
            <a:normAutofit/>
          </a:bodyPr>
          <a:lstStyle/>
          <a:p>
            <a:r>
              <a:rPr lang="hu-HU" dirty="0">
                <a:latin typeface="Times New Roman" panose="02020603050405020304" pitchFamily="18" charset="0"/>
                <a:cs typeface="Times New Roman" panose="02020603050405020304" pitchFamily="18" charset="0"/>
              </a:rPr>
              <a:t>Mekkora a tömegkoncentrációja annak az oldatnak, amelyet úgy készítünk, hogy 3,679 gramm kálium-nitrátot (KNO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kevés vízben feloldva, azt egy 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térfogatú mérőlombikba átmossunk. Miután az oldat hőmérséklete szobahőmérsékletre visszaáll, a mérőlombikot jelig, azaz 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-ig feltöltjük?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)=101,10;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és </a:t>
            </a:r>
            <a:r>
              <a:rPr lang="hu-HU" dirty="0" err="1">
                <a:latin typeface="Times New Roman" panose="02020603050405020304" pitchFamily="18" charset="0"/>
                <a:cs typeface="Times New Roman" panose="02020603050405020304" pitchFamily="18" charset="0"/>
              </a:rPr>
              <a:t>ρ</a:t>
            </a:r>
            <a:r>
              <a:rPr lang="hu-HU" baseline="-25000" dirty="0" err="1">
                <a:latin typeface="Times New Roman" panose="02020603050405020304" pitchFamily="18" charset="0"/>
                <a:cs typeface="Times New Roman" panose="02020603050405020304" pitchFamily="18" charset="0"/>
              </a:rPr>
              <a:t>oldat</a:t>
            </a:r>
            <a:r>
              <a:rPr lang="hu-HU" dirty="0">
                <a:latin typeface="Times New Roman" panose="02020603050405020304" pitchFamily="18" charset="0"/>
                <a:cs typeface="Times New Roman" panose="02020603050405020304" pitchFamily="18" charset="0"/>
              </a:rPr>
              <a:t>=1,0205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ρ(H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O)=0,9971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(Az eredményt négy értékes jegy pontossággal adja meg!)</a:t>
            </a:r>
            <a:endParaRPr lang="hu-HU" dirty="0">
              <a:effectLst/>
              <a:latin typeface="Times New Roman" panose="02020603050405020304" pitchFamily="18" charset="0"/>
              <a:cs typeface="Times New Roman" panose="02020603050405020304" pitchFamily="18" charset="0"/>
            </a:endParaRPr>
          </a:p>
        </p:txBody>
      </p:sp>
      <p:pic>
        <p:nvPicPr>
          <p:cNvPr id="5" name="Kép 4">
            <a:extLst>
              <a:ext uri="{FF2B5EF4-FFF2-40B4-BE49-F238E27FC236}">
                <a16:creationId xmlns:a16="http://schemas.microsoft.com/office/drawing/2014/main" id="{0EB99398-8468-44ED-8A4B-8EF8E26F3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82" y="1899835"/>
            <a:ext cx="2907840" cy="4680000"/>
          </a:xfrm>
          <a:prstGeom prst="rect">
            <a:avLst/>
          </a:prstGeom>
        </p:spPr>
      </p:pic>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D9827485-C8BD-4049-AE81-133A51A01742}"/>
                  </a:ext>
                </a:extLst>
              </p:cNvPr>
              <p:cNvSpPr txBox="1"/>
              <p:nvPr/>
            </p:nvSpPr>
            <p:spPr>
              <a:xfrm>
                <a:off x="4961740" y="5854489"/>
                <a:ext cx="3086614" cy="8550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rPr>
                          </m:ctrlPr>
                        </m:sSubPr>
                        <m:e>
                          <m:r>
                            <a:rPr lang="hu-HU" sz="2800" i="1" smtClean="0">
                              <a:latin typeface="Cambria Math" panose="02040503050406030204" pitchFamily="18" charset="0"/>
                              <a:ea typeface="Cambria Math" panose="02040503050406030204" pitchFamily="18" charset="0"/>
                            </a:rPr>
                            <m:t>𝜌</m:t>
                          </m:r>
                        </m:e>
                        <m:sub>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𝐾𝑁𝑂</m:t>
                              </m:r>
                            </m:e>
                            <m:sub>
                              <m:r>
                                <a:rPr lang="hu-HU" sz="2800" b="0" i="1" smtClean="0">
                                  <a:latin typeface="Cambria Math" panose="02040503050406030204" pitchFamily="18" charset="0"/>
                                  <a:ea typeface="Cambria Math" panose="02040503050406030204" pitchFamily="18" charset="0"/>
                                </a:rPr>
                                <m:t>3</m:t>
                              </m:r>
                            </m:sub>
                          </m:sSub>
                        </m:sub>
                      </m:sSub>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3,679 </m:t>
                          </m:r>
                          <m:r>
                            <a:rPr lang="hu-HU" sz="2800" b="0" i="1" smtClean="0">
                              <a:latin typeface="Cambria Math" panose="02040503050406030204" pitchFamily="18" charset="0"/>
                              <a:ea typeface="Cambria Math" panose="02040503050406030204" pitchFamily="18" charset="0"/>
                            </a:rPr>
                            <m:t>𝑔</m:t>
                          </m:r>
                        </m:num>
                        <m:den>
                          <m:r>
                            <a:rPr lang="hu-HU" sz="2800" b="0" i="1" smtClean="0">
                              <a:latin typeface="Cambria Math" panose="02040503050406030204" pitchFamily="18" charset="0"/>
                              <a:ea typeface="Cambria Math" panose="02040503050406030204" pitchFamily="18" charset="0"/>
                            </a:rPr>
                            <m:t>0,100</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𝑑𝑚</m:t>
                              </m:r>
                            </m:e>
                            <m:sup>
                              <m:r>
                                <a:rPr lang="hu-HU" sz="2800" b="0" i="1" smtClean="0">
                                  <a:latin typeface="Cambria Math" panose="02040503050406030204" pitchFamily="18" charset="0"/>
                                  <a:ea typeface="Cambria Math" panose="02040503050406030204" pitchFamily="18" charset="0"/>
                                </a:rPr>
                                <m:t>3</m:t>
                              </m:r>
                            </m:sup>
                          </m:sSup>
                        </m:den>
                      </m:f>
                    </m:oMath>
                  </m:oMathPara>
                </a14:m>
                <a:endParaRPr lang="hu-HU" sz="2800" dirty="0"/>
              </a:p>
            </p:txBody>
          </p:sp>
        </mc:Choice>
        <mc:Fallback xmlns="">
          <p:sp>
            <p:nvSpPr>
              <p:cNvPr id="6" name="Szövegdoboz 5">
                <a:extLst>
                  <a:ext uri="{FF2B5EF4-FFF2-40B4-BE49-F238E27FC236}">
                    <a16:creationId xmlns:a16="http://schemas.microsoft.com/office/drawing/2014/main" id="{D9827485-C8BD-4049-AE81-133A51A01742}"/>
                  </a:ext>
                </a:extLst>
              </p:cNvPr>
              <p:cNvSpPr txBox="1">
                <a:spLocks noRot="1" noChangeAspect="1" noMove="1" noResize="1" noEditPoints="1" noAdjustHandles="1" noChangeArrowheads="1" noChangeShapeType="1" noTextEdit="1"/>
              </p:cNvSpPr>
              <p:nvPr/>
            </p:nvSpPr>
            <p:spPr>
              <a:xfrm>
                <a:off x="4961740" y="5854489"/>
                <a:ext cx="3086614" cy="855042"/>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54753AFE-CDBC-48FB-962D-6B47345F6BE4}"/>
                  </a:ext>
                </a:extLst>
              </p:cNvPr>
              <p:cNvSpPr txBox="1"/>
              <p:nvPr/>
            </p:nvSpPr>
            <p:spPr>
              <a:xfrm>
                <a:off x="7344046" y="5322185"/>
                <a:ext cx="469699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𝑜𝑙𝑑𝑎𝑡</m:t>
                          </m:r>
                        </m:sub>
                      </m:sSub>
                      <m:r>
                        <a:rPr lang="hu-HU" sz="2800" b="0" i="1" smtClean="0">
                          <a:latin typeface="Cambria Math" panose="02040503050406030204" pitchFamily="18" charset="0"/>
                        </a:rPr>
                        <m:t>=100</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𝑐𝑚</m:t>
                          </m:r>
                        </m:e>
                        <m:sup>
                          <m:r>
                            <a:rPr lang="hu-HU" sz="2800" b="0" i="1" smtClean="0">
                              <a:latin typeface="Cambria Math" panose="02040503050406030204" pitchFamily="18" charset="0"/>
                            </a:rPr>
                            <m:t>3</m:t>
                          </m:r>
                        </m:sup>
                      </m:sSup>
                      <m:r>
                        <a:rPr lang="hu-HU" sz="2800" b="0" i="1" smtClean="0">
                          <a:latin typeface="Cambria Math" panose="02040503050406030204" pitchFamily="18" charset="0"/>
                        </a:rPr>
                        <m:t>=0,100</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𝑑𝑚</m:t>
                          </m:r>
                        </m:e>
                        <m:sup>
                          <m:r>
                            <a:rPr lang="hu-HU" sz="2800" b="0" i="1" smtClean="0">
                              <a:latin typeface="Cambria Math" panose="02040503050406030204" pitchFamily="18" charset="0"/>
                            </a:rPr>
                            <m:t>3</m:t>
                          </m:r>
                        </m:sup>
                      </m:sSup>
                    </m:oMath>
                  </m:oMathPara>
                </a14:m>
                <a:endParaRPr lang="hu-HU" sz="2800" dirty="0"/>
              </a:p>
            </p:txBody>
          </p:sp>
        </mc:Choice>
        <mc:Fallback xmlns="">
          <p:sp>
            <p:nvSpPr>
              <p:cNvPr id="7" name="Szövegdoboz 6">
                <a:extLst>
                  <a:ext uri="{FF2B5EF4-FFF2-40B4-BE49-F238E27FC236}">
                    <a16:creationId xmlns:a16="http://schemas.microsoft.com/office/drawing/2014/main" id="{54753AFE-CDBC-48FB-962D-6B47345F6BE4}"/>
                  </a:ext>
                </a:extLst>
              </p:cNvPr>
              <p:cNvSpPr txBox="1">
                <a:spLocks noRot="1" noChangeAspect="1" noMove="1" noResize="1" noEditPoints="1" noAdjustHandles="1" noChangeArrowheads="1" noChangeShapeType="1" noTextEdit="1"/>
              </p:cNvSpPr>
              <p:nvPr/>
            </p:nvSpPr>
            <p:spPr>
              <a:xfrm>
                <a:off x="7344046" y="5322185"/>
                <a:ext cx="4696991" cy="430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71263F9C-9E4C-44BC-A4A1-6198E4385B6C}"/>
                  </a:ext>
                </a:extLst>
              </p:cNvPr>
              <p:cNvSpPr txBox="1"/>
              <p:nvPr/>
            </p:nvSpPr>
            <p:spPr>
              <a:xfrm>
                <a:off x="8037218" y="5931939"/>
                <a:ext cx="2086405" cy="737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ea typeface="Cambria Math" panose="02040503050406030204" pitchFamily="18" charset="0"/>
                        </a:rPr>
                        <m:t>=</m:t>
                      </m:r>
                      <m:r>
                        <a:rPr lang="hu-HU" sz="2800" b="0" i="0" smtClean="0">
                          <a:latin typeface="Cambria Math" panose="02040503050406030204" pitchFamily="18" charset="0"/>
                          <a:ea typeface="Cambria Math" panose="02040503050406030204" pitchFamily="18" charset="0"/>
                        </a:rPr>
                        <m:t>36,79</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𝑔</m:t>
                          </m:r>
                        </m:num>
                        <m:den>
                          <m:r>
                            <a:rPr lang="hu-HU" sz="2800" b="0" i="1" smtClean="0">
                              <a:latin typeface="Cambria Math" panose="02040503050406030204" pitchFamily="18" charset="0"/>
                              <a:ea typeface="Cambria Math" panose="02040503050406030204" pitchFamily="18" charset="0"/>
                            </a:rPr>
                            <m:t>𝑑𝑚</m:t>
                          </m:r>
                          <m:r>
                            <a:rPr lang="hu-HU" sz="2800" b="0" i="1" baseline="30000" smtClean="0">
                              <a:latin typeface="Cambria Math" panose="02040503050406030204" pitchFamily="18" charset="0"/>
                              <a:ea typeface="Cambria Math" panose="02040503050406030204" pitchFamily="18" charset="0"/>
                            </a:rPr>
                            <m:t>3</m:t>
                          </m:r>
                        </m:den>
                      </m:f>
                    </m:oMath>
                  </m:oMathPara>
                </a14:m>
                <a:endParaRPr lang="hu-HU" sz="2800" dirty="0"/>
              </a:p>
            </p:txBody>
          </p:sp>
        </mc:Choice>
        <mc:Fallback xmlns="">
          <p:sp>
            <p:nvSpPr>
              <p:cNvPr id="8" name="Szövegdoboz 7">
                <a:extLst>
                  <a:ext uri="{FF2B5EF4-FFF2-40B4-BE49-F238E27FC236}">
                    <a16:creationId xmlns:a16="http://schemas.microsoft.com/office/drawing/2014/main" id="{71263F9C-9E4C-44BC-A4A1-6198E4385B6C}"/>
                  </a:ext>
                </a:extLst>
              </p:cNvPr>
              <p:cNvSpPr txBox="1">
                <a:spLocks noRot="1" noChangeAspect="1" noMove="1" noResize="1" noEditPoints="1" noAdjustHandles="1" noChangeArrowheads="1" noChangeShapeType="1" noTextEdit="1"/>
              </p:cNvSpPr>
              <p:nvPr/>
            </p:nvSpPr>
            <p:spPr>
              <a:xfrm>
                <a:off x="8037218" y="5931939"/>
                <a:ext cx="2086405" cy="73795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330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10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Tömegszázalék – tömegkoncentráció</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297836" y="1825625"/>
            <a:ext cx="8784236" cy="3885628"/>
          </a:xfrm>
        </p:spPr>
        <p:txBody>
          <a:bodyPr>
            <a:normAutofit/>
          </a:bodyPr>
          <a:lstStyle/>
          <a:p>
            <a:r>
              <a:rPr lang="hu-HU" dirty="0">
                <a:latin typeface="Times New Roman" panose="02020603050405020304" pitchFamily="18" charset="0"/>
                <a:cs typeface="Times New Roman" panose="02020603050405020304" pitchFamily="18" charset="0"/>
              </a:rPr>
              <a:t>A korábbi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-oldat adataiból, megkaphatjuk-e az oldat tömegkoncentrációját?</a:t>
            </a:r>
          </a:p>
          <a:p>
            <a:r>
              <a:rPr lang="hu-HU" dirty="0">
                <a:latin typeface="Times New Roman" panose="02020603050405020304" pitchFamily="18" charset="0"/>
                <a:cs typeface="Times New Roman" panose="02020603050405020304" pitchFamily="18" charset="0"/>
              </a:rPr>
              <a:t>Mekkora a tömegkoncentrációja az oldatnak kálium-per-manganátra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nézve, ha 1,752 g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-ot 45,35 g vízben oldottunk fel?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(KMnO</a:t>
            </a:r>
            <a:r>
              <a:rPr lang="hu-HU" baseline="-25000" dirty="0">
                <a:latin typeface="Times New Roman" panose="02020603050405020304" pitchFamily="18" charset="0"/>
                <a:cs typeface="Times New Roman" panose="02020603050405020304" pitchFamily="18" charset="0"/>
              </a:rPr>
              <a:t>4 </a:t>
            </a:r>
            <a:r>
              <a:rPr lang="hu-HU" dirty="0">
                <a:latin typeface="Times New Roman" panose="02020603050405020304" pitchFamily="18" charset="0"/>
                <a:cs typeface="Times New Roman" panose="02020603050405020304" pitchFamily="18" charset="0"/>
              </a:rPr>
              <a:t>)=158,03;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(Az eredményt négy értékes jegy pontos-</a:t>
            </a:r>
            <a:r>
              <a:rPr lang="hu-HU" dirty="0" err="1">
                <a:latin typeface="Times New Roman" panose="02020603050405020304" pitchFamily="18" charset="0"/>
                <a:cs typeface="Times New Roman" panose="02020603050405020304" pitchFamily="18" charset="0"/>
              </a:rPr>
              <a:t>sággal</a:t>
            </a:r>
            <a:r>
              <a:rPr lang="hu-HU" dirty="0">
                <a:latin typeface="Times New Roman" panose="02020603050405020304" pitchFamily="18" charset="0"/>
                <a:cs typeface="Times New Roman" panose="02020603050405020304" pitchFamily="18" charset="0"/>
              </a:rPr>
              <a:t> adja meg!)</a:t>
            </a:r>
          </a:p>
          <a:p>
            <a:r>
              <a:rPr lang="hu-HU" dirty="0">
                <a:latin typeface="Times New Roman" panose="02020603050405020304" pitchFamily="18" charset="0"/>
                <a:cs typeface="Times New Roman" panose="02020603050405020304" pitchFamily="18" charset="0"/>
              </a:rPr>
              <a:t>Nem, mert nem tudjuk kiszámítani a térfogatát! Ismernünk kell a sűrűségét! Mérés vagy pl. [17].</a:t>
            </a:r>
          </a:p>
          <a:p>
            <a:endParaRPr lang="hu-HU" dirty="0">
              <a:latin typeface="Times New Roman" panose="02020603050405020304" pitchFamily="18" charset="0"/>
              <a:cs typeface="Times New Roman" panose="02020603050405020304" pitchFamily="18" charset="0"/>
            </a:endParaRPr>
          </a:p>
        </p:txBody>
      </p:sp>
      <p:pic>
        <p:nvPicPr>
          <p:cNvPr id="4" name="Kép 3">
            <a:extLst>
              <a:ext uri="{FF2B5EF4-FFF2-40B4-BE49-F238E27FC236}">
                <a16:creationId xmlns:a16="http://schemas.microsoft.com/office/drawing/2014/main" id="{606B3C68-8985-4C1C-B8F4-5A2CDB291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82" y="1899835"/>
            <a:ext cx="2907840" cy="4680000"/>
          </a:xfrm>
          <a:prstGeom prst="rect">
            <a:avLst/>
          </a:prstGeom>
        </p:spPr>
      </p:pic>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BC539FB8-A0A8-455D-9E21-7C3F9990FC8D}"/>
                  </a:ext>
                </a:extLst>
              </p:cNvPr>
              <p:cNvSpPr txBox="1"/>
              <p:nvPr/>
            </p:nvSpPr>
            <p:spPr>
              <a:xfrm>
                <a:off x="6302723" y="4289059"/>
                <a:ext cx="3666901" cy="488852"/>
              </a:xfrm>
              <a:prstGeom prst="rect">
                <a:avLst/>
              </a:prstGeom>
              <a:noFill/>
            </p:spPr>
            <p:txBody>
              <a:bodyPr wrap="none" lIns="0" tIns="0" rIns="0" bIns="0" rtlCol="0">
                <a:spAutoFit/>
              </a:bodyPr>
              <a:lstStyle/>
              <a:p>
                <a14:m>
                  <m:oMath xmlns:m="http://schemas.openxmlformats.org/officeDocument/2006/math">
                    <m:sSub>
                      <m:sSubPr>
                        <m:ctrlPr>
                          <a:rPr lang="hu-HU" sz="2400" i="1" smtClean="0">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𝜌</m:t>
                        </m:r>
                      </m:e>
                      <m:sub>
                        <m:r>
                          <a:rPr lang="hu-HU" sz="2400" b="0" i="1" smtClean="0">
                            <a:latin typeface="Cambria Math" panose="02040503050406030204" pitchFamily="18" charset="0"/>
                            <a:ea typeface="Cambria Math" panose="02040503050406030204" pitchFamily="18" charset="0"/>
                          </a:rPr>
                          <m:t>𝑜𝑙𝑑𝑎𝑡</m:t>
                        </m:r>
                      </m:sub>
                    </m:sSub>
                    <m:r>
                      <a:rPr lang="hu-HU" sz="2400" b="0" i="1" smtClean="0">
                        <a:latin typeface="Cambria Math" panose="02040503050406030204" pitchFamily="18" charset="0"/>
                        <a:ea typeface="Cambria Math" panose="02040503050406030204" pitchFamily="18" charset="0"/>
                      </a:rPr>
                      <m:t>=1,0235</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𝑐𝑚</m:t>
                            </m:r>
                          </m:e>
                          <m:sup>
                            <m:r>
                              <a:rPr lang="hu-HU" sz="2400" b="0" i="1" smtClean="0">
                                <a:latin typeface="Cambria Math" panose="02040503050406030204" pitchFamily="18" charset="0"/>
                                <a:ea typeface="Cambria Math" panose="02040503050406030204" pitchFamily="18" charset="0"/>
                              </a:rPr>
                              <m:t>3</m:t>
                            </m:r>
                          </m:sup>
                        </m:sSup>
                      </m:den>
                    </m:f>
                    <m:r>
                      <a:rPr lang="hu-HU" sz="2400" b="0" i="0" smtClean="0">
                        <a:latin typeface="Cambria Math" panose="02040503050406030204" pitchFamily="18" charset="0"/>
                        <a:ea typeface="Cambria Math" panose="02040503050406030204" pitchFamily="18" charset="0"/>
                      </a:rPr>
                      <m:t> </m:t>
                    </m:r>
                  </m:oMath>
                </a14:m>
                <a:r>
                  <a:rPr lang="hu-HU" sz="2400" dirty="0"/>
                  <a:t>és </a:t>
                </a:r>
                <a14:m>
                  <m:oMath xmlns:m="http://schemas.openxmlformats.org/officeDocument/2006/math">
                    <m:r>
                      <a:rPr lang="hu-HU" sz="2400" i="1" smtClean="0">
                        <a:latin typeface="Cambria Math" panose="02040503050406030204" pitchFamily="18" charset="0"/>
                        <a:ea typeface="Cambria Math" panose="02040503050406030204" pitchFamily="18" charset="0"/>
                      </a:rPr>
                      <m:t>𝜌</m:t>
                    </m:r>
                    <m:r>
                      <a:rPr lang="hu-HU" sz="2400" b="0" i="1" smtClean="0">
                        <a:latin typeface="Cambria Math" panose="02040503050406030204" pitchFamily="18" charset="0"/>
                        <a:ea typeface="Cambria Math" panose="02040503050406030204" pitchFamily="18" charset="0"/>
                      </a:rPr>
                      <m:t>=</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𝑚</m:t>
                        </m:r>
                      </m:num>
                      <m:den>
                        <m:r>
                          <a:rPr lang="hu-HU" sz="2400" b="0" i="1" smtClean="0">
                            <a:latin typeface="Cambria Math" panose="02040503050406030204" pitchFamily="18" charset="0"/>
                            <a:ea typeface="Cambria Math" panose="02040503050406030204" pitchFamily="18" charset="0"/>
                          </a:rPr>
                          <m:t>𝑉</m:t>
                        </m:r>
                      </m:den>
                    </m:f>
                  </m:oMath>
                </a14:m>
                <a:endParaRPr lang="hu-HU" sz="2400" dirty="0"/>
              </a:p>
            </p:txBody>
          </p:sp>
        </mc:Choice>
        <mc:Fallback xmlns="">
          <p:sp>
            <p:nvSpPr>
              <p:cNvPr id="5" name="Szövegdoboz 4">
                <a:extLst>
                  <a:ext uri="{FF2B5EF4-FFF2-40B4-BE49-F238E27FC236}">
                    <a16:creationId xmlns:a16="http://schemas.microsoft.com/office/drawing/2014/main" id="{BC539FB8-A0A8-455D-9E21-7C3F9990FC8D}"/>
                  </a:ext>
                </a:extLst>
              </p:cNvPr>
              <p:cNvSpPr txBox="1">
                <a:spLocks noRot="1" noChangeAspect="1" noMove="1" noResize="1" noEditPoints="1" noAdjustHandles="1" noChangeArrowheads="1" noChangeShapeType="1" noTextEdit="1"/>
              </p:cNvSpPr>
              <p:nvPr/>
            </p:nvSpPr>
            <p:spPr>
              <a:xfrm>
                <a:off x="6302723" y="4289059"/>
                <a:ext cx="3666901" cy="488852"/>
              </a:xfrm>
              <a:prstGeom prst="rect">
                <a:avLst/>
              </a:prstGeom>
              <a:blipFill>
                <a:blip r:embed="rId4"/>
                <a:stretch>
                  <a:fillRect t="-11250" b="-2125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C0313448-D5A3-415D-A6FF-A7A268FBD14B}"/>
                  </a:ext>
                </a:extLst>
              </p:cNvPr>
              <p:cNvSpPr txBox="1"/>
              <p:nvPr/>
            </p:nvSpPr>
            <p:spPr>
              <a:xfrm>
                <a:off x="3485215" y="5688612"/>
                <a:ext cx="2459135" cy="8084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𝑜𝑙𝑑𝑎𝑡</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𝑜𝑙𝑑𝑎𝑡</m:t>
                              </m:r>
                            </m:sub>
                          </m:sSub>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𝜌</m:t>
                              </m:r>
                            </m:e>
                            <m:sub>
                              <m:r>
                                <a:rPr lang="hu-HU" sz="2800" b="0" i="1" smtClean="0">
                                  <a:latin typeface="Cambria Math" panose="02040503050406030204" pitchFamily="18" charset="0"/>
                                </a:rPr>
                                <m:t>𝑜𝑙𝑑𝑎𝑡</m:t>
                              </m:r>
                            </m:sub>
                          </m:sSub>
                        </m:den>
                      </m:f>
                    </m:oMath>
                  </m:oMathPara>
                </a14:m>
                <a:endParaRPr lang="hu-HU" sz="2800" dirty="0"/>
              </a:p>
            </p:txBody>
          </p:sp>
        </mc:Choice>
        <mc:Fallback xmlns="">
          <p:sp>
            <p:nvSpPr>
              <p:cNvPr id="6" name="Szövegdoboz 5">
                <a:extLst>
                  <a:ext uri="{FF2B5EF4-FFF2-40B4-BE49-F238E27FC236}">
                    <a16:creationId xmlns:a16="http://schemas.microsoft.com/office/drawing/2014/main" id="{C0313448-D5A3-415D-A6FF-A7A268FBD14B}"/>
                  </a:ext>
                </a:extLst>
              </p:cNvPr>
              <p:cNvSpPr txBox="1">
                <a:spLocks noRot="1" noChangeAspect="1" noMove="1" noResize="1" noEditPoints="1" noAdjustHandles="1" noChangeArrowheads="1" noChangeShapeType="1" noTextEdit="1"/>
              </p:cNvSpPr>
              <p:nvPr/>
            </p:nvSpPr>
            <p:spPr>
              <a:xfrm>
                <a:off x="3485215" y="5688612"/>
                <a:ext cx="2459135" cy="808426"/>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61DAFE1C-9FAF-4E4D-99E5-894CEE8D114D}"/>
                  </a:ext>
                </a:extLst>
              </p:cNvPr>
              <p:cNvSpPr txBox="1"/>
              <p:nvPr/>
            </p:nvSpPr>
            <p:spPr>
              <a:xfrm>
                <a:off x="5871897" y="5657439"/>
                <a:ext cx="5972661" cy="1116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47,102</m:t>
                          </m:r>
                          <m:r>
                            <a:rPr lang="hu-HU" sz="2800" b="0" i="1" smtClean="0">
                              <a:latin typeface="Cambria Math" panose="02040503050406030204" pitchFamily="18" charset="0"/>
                            </a:rPr>
                            <m:t>𝑔</m:t>
                          </m:r>
                        </m:num>
                        <m:den>
                          <m:r>
                            <a:rPr lang="hu-HU" sz="2800" b="0" i="1" smtClean="0">
                              <a:latin typeface="Cambria Math" panose="02040503050406030204" pitchFamily="18" charset="0"/>
                            </a:rPr>
                            <m:t>1,0235</m:t>
                          </m:r>
                          <m:f>
                            <m:fPr>
                              <m:ctrlPr>
                                <a:rPr lang="hu-HU" sz="2800" i="1">
                                  <a:latin typeface="Cambria Math" panose="02040503050406030204" pitchFamily="18" charset="0"/>
                                  <a:ea typeface="Cambria Math" panose="02040503050406030204" pitchFamily="18" charset="0"/>
                                </a:rPr>
                              </m:ctrlPr>
                            </m:fPr>
                            <m:num>
                              <m:r>
                                <a:rPr lang="hu-HU" sz="2800" i="1">
                                  <a:latin typeface="Cambria Math" panose="02040503050406030204" pitchFamily="18" charset="0"/>
                                  <a:ea typeface="Cambria Math" panose="02040503050406030204" pitchFamily="18" charset="0"/>
                                </a:rPr>
                                <m:t>𝑔</m:t>
                              </m:r>
                            </m:num>
                            <m:den>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𝑐𝑚</m:t>
                                  </m:r>
                                </m:e>
                                <m:sup>
                                  <m:r>
                                    <a:rPr lang="hu-HU" sz="2800" i="1">
                                      <a:latin typeface="Cambria Math" panose="02040503050406030204" pitchFamily="18" charset="0"/>
                                      <a:ea typeface="Cambria Math" panose="02040503050406030204" pitchFamily="18" charset="0"/>
                                    </a:rPr>
                                    <m:t>3</m:t>
                                  </m:r>
                                </m:sup>
                              </m:sSup>
                            </m:den>
                          </m:f>
                        </m:den>
                      </m:f>
                      <m:r>
                        <a:rPr lang="hu-HU" sz="2800" b="0" i="1" smtClean="0">
                          <a:latin typeface="Cambria Math" panose="02040503050406030204" pitchFamily="18" charset="0"/>
                        </a:rPr>
                        <m:t>=46,020051783…</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𝑐𝑚</m:t>
                          </m:r>
                        </m:e>
                        <m:sup>
                          <m:r>
                            <a:rPr lang="hu-HU" sz="2800" b="0" i="1" smtClean="0">
                              <a:latin typeface="Cambria Math" panose="02040503050406030204" pitchFamily="18" charset="0"/>
                            </a:rPr>
                            <m:t>3</m:t>
                          </m:r>
                        </m:sup>
                      </m:sSup>
                    </m:oMath>
                  </m:oMathPara>
                </a14:m>
                <a:endParaRPr lang="hu-HU" sz="2800" dirty="0"/>
              </a:p>
            </p:txBody>
          </p:sp>
        </mc:Choice>
        <mc:Fallback xmlns="">
          <p:sp>
            <p:nvSpPr>
              <p:cNvPr id="7" name="Szövegdoboz 6">
                <a:extLst>
                  <a:ext uri="{FF2B5EF4-FFF2-40B4-BE49-F238E27FC236}">
                    <a16:creationId xmlns:a16="http://schemas.microsoft.com/office/drawing/2014/main" id="{61DAFE1C-9FAF-4E4D-99E5-894CEE8D114D}"/>
                  </a:ext>
                </a:extLst>
              </p:cNvPr>
              <p:cNvSpPr txBox="1">
                <a:spLocks noRot="1" noChangeAspect="1" noMove="1" noResize="1" noEditPoints="1" noAdjustHandles="1" noChangeArrowheads="1" noChangeShapeType="1" noTextEdit="1"/>
              </p:cNvSpPr>
              <p:nvPr/>
            </p:nvSpPr>
            <p:spPr>
              <a:xfrm>
                <a:off x="5871897" y="5657439"/>
                <a:ext cx="5972661" cy="1116652"/>
              </a:xfrm>
              <a:prstGeom prst="rect">
                <a:avLst/>
              </a:prstGeom>
              <a:blipFill>
                <a:blip r:embed="rId6"/>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257147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Tömegszázalék – tömegkoncentráció</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297836" y="1825625"/>
            <a:ext cx="8784236" cy="2791345"/>
          </a:xfrm>
        </p:spPr>
        <p:txBody>
          <a:bodyPr>
            <a:normAutofit/>
          </a:bodyPr>
          <a:lstStyle/>
          <a:p>
            <a:r>
              <a:rPr lang="hu-HU" dirty="0">
                <a:latin typeface="Times New Roman" panose="02020603050405020304" pitchFamily="18" charset="0"/>
                <a:cs typeface="Times New Roman" panose="02020603050405020304" pitchFamily="18" charset="0"/>
              </a:rPr>
              <a:t>Mekkora a tömegkoncentrációja az oldatnak kálium-per-manganátra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nézve, ha 1,752 g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-ot 45,35 g vízben oldottunk fel?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(KMnO</a:t>
            </a:r>
            <a:r>
              <a:rPr lang="hu-HU" baseline="-25000" dirty="0">
                <a:latin typeface="Times New Roman" panose="02020603050405020304" pitchFamily="18" charset="0"/>
                <a:cs typeface="Times New Roman" panose="02020603050405020304" pitchFamily="18" charset="0"/>
              </a:rPr>
              <a:t>4 </a:t>
            </a:r>
            <a:r>
              <a:rPr lang="hu-HU" dirty="0">
                <a:latin typeface="Times New Roman" panose="02020603050405020304" pitchFamily="18" charset="0"/>
                <a:cs typeface="Times New Roman" panose="02020603050405020304" pitchFamily="18" charset="0"/>
              </a:rPr>
              <a:t>)=158,03;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(Az eredményt négy értékes jegy pontos-</a:t>
            </a:r>
            <a:r>
              <a:rPr lang="hu-HU" dirty="0" err="1">
                <a:latin typeface="Times New Roman" panose="02020603050405020304" pitchFamily="18" charset="0"/>
                <a:cs typeface="Times New Roman" panose="02020603050405020304" pitchFamily="18" charset="0"/>
              </a:rPr>
              <a:t>sággal</a:t>
            </a:r>
            <a:r>
              <a:rPr lang="hu-HU" dirty="0">
                <a:latin typeface="Times New Roman" panose="02020603050405020304" pitchFamily="18" charset="0"/>
                <a:cs typeface="Times New Roman" panose="02020603050405020304" pitchFamily="18" charset="0"/>
              </a:rPr>
              <a:t> adja meg!)</a:t>
            </a:r>
          </a:p>
          <a:p>
            <a:r>
              <a:rPr lang="hu-HU" dirty="0">
                <a:latin typeface="Times New Roman" panose="02020603050405020304" pitchFamily="18" charset="0"/>
                <a:cs typeface="Times New Roman" panose="02020603050405020304" pitchFamily="18" charset="0"/>
              </a:rPr>
              <a:t>Folytatva:</a:t>
            </a:r>
          </a:p>
        </p:txBody>
      </p:sp>
      <p:pic>
        <p:nvPicPr>
          <p:cNvPr id="4" name="Kép 3">
            <a:extLst>
              <a:ext uri="{FF2B5EF4-FFF2-40B4-BE49-F238E27FC236}">
                <a16:creationId xmlns:a16="http://schemas.microsoft.com/office/drawing/2014/main" id="{606B3C68-8985-4C1C-B8F4-5A2CDB291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82" y="1899835"/>
            <a:ext cx="2907840" cy="4680000"/>
          </a:xfrm>
          <a:prstGeom prst="rect">
            <a:avLst/>
          </a:prstGeom>
        </p:spPr>
      </p:pic>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BC539FB8-A0A8-455D-9E21-7C3F9990FC8D}"/>
                  </a:ext>
                </a:extLst>
              </p:cNvPr>
              <p:cNvSpPr txBox="1"/>
              <p:nvPr/>
            </p:nvSpPr>
            <p:spPr>
              <a:xfrm>
                <a:off x="6272742" y="3404639"/>
                <a:ext cx="3666901" cy="488852"/>
              </a:xfrm>
              <a:prstGeom prst="rect">
                <a:avLst/>
              </a:prstGeom>
              <a:noFill/>
            </p:spPr>
            <p:txBody>
              <a:bodyPr wrap="none" lIns="0" tIns="0" rIns="0" bIns="0" rtlCol="0">
                <a:spAutoFit/>
              </a:bodyPr>
              <a:lstStyle/>
              <a:p>
                <a14:m>
                  <m:oMath xmlns:m="http://schemas.openxmlformats.org/officeDocument/2006/math">
                    <m:sSub>
                      <m:sSubPr>
                        <m:ctrlPr>
                          <a:rPr lang="hu-HU" sz="2400" i="1" smtClean="0">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𝜌</m:t>
                        </m:r>
                      </m:e>
                      <m:sub>
                        <m:r>
                          <a:rPr lang="hu-HU" sz="2400" b="0" i="1" smtClean="0">
                            <a:latin typeface="Cambria Math" panose="02040503050406030204" pitchFamily="18" charset="0"/>
                            <a:ea typeface="Cambria Math" panose="02040503050406030204" pitchFamily="18" charset="0"/>
                          </a:rPr>
                          <m:t>𝑜𝑙𝑑𝑎𝑡</m:t>
                        </m:r>
                      </m:sub>
                    </m:sSub>
                    <m:r>
                      <a:rPr lang="hu-HU" sz="2400" b="0" i="1" smtClean="0">
                        <a:latin typeface="Cambria Math" panose="02040503050406030204" pitchFamily="18" charset="0"/>
                        <a:ea typeface="Cambria Math" panose="02040503050406030204" pitchFamily="18" charset="0"/>
                      </a:rPr>
                      <m:t>=1,0235</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𝑐𝑚</m:t>
                            </m:r>
                          </m:e>
                          <m:sup>
                            <m:r>
                              <a:rPr lang="hu-HU" sz="2400" b="0" i="1" smtClean="0">
                                <a:latin typeface="Cambria Math" panose="02040503050406030204" pitchFamily="18" charset="0"/>
                                <a:ea typeface="Cambria Math" panose="02040503050406030204" pitchFamily="18" charset="0"/>
                              </a:rPr>
                              <m:t>3</m:t>
                            </m:r>
                          </m:sup>
                        </m:sSup>
                      </m:den>
                    </m:f>
                    <m:r>
                      <a:rPr lang="hu-HU" sz="2400" b="0" i="0" smtClean="0">
                        <a:latin typeface="Cambria Math" panose="02040503050406030204" pitchFamily="18" charset="0"/>
                        <a:ea typeface="Cambria Math" panose="02040503050406030204" pitchFamily="18" charset="0"/>
                      </a:rPr>
                      <m:t> </m:t>
                    </m:r>
                  </m:oMath>
                </a14:m>
                <a:r>
                  <a:rPr lang="hu-HU" sz="2400" dirty="0"/>
                  <a:t>és </a:t>
                </a:r>
                <a14:m>
                  <m:oMath xmlns:m="http://schemas.openxmlformats.org/officeDocument/2006/math">
                    <m:r>
                      <a:rPr lang="hu-HU" sz="2400" i="1" smtClean="0">
                        <a:latin typeface="Cambria Math" panose="02040503050406030204" pitchFamily="18" charset="0"/>
                        <a:ea typeface="Cambria Math" panose="02040503050406030204" pitchFamily="18" charset="0"/>
                      </a:rPr>
                      <m:t>𝜌</m:t>
                    </m:r>
                    <m:r>
                      <a:rPr lang="hu-HU" sz="2400" b="0" i="1" smtClean="0">
                        <a:latin typeface="Cambria Math" panose="02040503050406030204" pitchFamily="18" charset="0"/>
                        <a:ea typeface="Cambria Math" panose="02040503050406030204" pitchFamily="18" charset="0"/>
                      </a:rPr>
                      <m:t>=</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𝑚</m:t>
                        </m:r>
                      </m:num>
                      <m:den>
                        <m:r>
                          <a:rPr lang="hu-HU" sz="2400" b="0" i="1" smtClean="0">
                            <a:latin typeface="Cambria Math" panose="02040503050406030204" pitchFamily="18" charset="0"/>
                            <a:ea typeface="Cambria Math" panose="02040503050406030204" pitchFamily="18" charset="0"/>
                          </a:rPr>
                          <m:t>𝑉</m:t>
                        </m:r>
                      </m:den>
                    </m:f>
                  </m:oMath>
                </a14:m>
                <a:endParaRPr lang="hu-HU" sz="2400" dirty="0"/>
              </a:p>
            </p:txBody>
          </p:sp>
        </mc:Choice>
        <mc:Fallback xmlns="">
          <p:sp>
            <p:nvSpPr>
              <p:cNvPr id="5" name="Szövegdoboz 4">
                <a:extLst>
                  <a:ext uri="{FF2B5EF4-FFF2-40B4-BE49-F238E27FC236}">
                    <a16:creationId xmlns:a16="http://schemas.microsoft.com/office/drawing/2014/main" id="{BC539FB8-A0A8-455D-9E21-7C3F9990FC8D}"/>
                  </a:ext>
                </a:extLst>
              </p:cNvPr>
              <p:cNvSpPr txBox="1">
                <a:spLocks noRot="1" noChangeAspect="1" noMove="1" noResize="1" noEditPoints="1" noAdjustHandles="1" noChangeArrowheads="1" noChangeShapeType="1" noTextEdit="1"/>
              </p:cNvSpPr>
              <p:nvPr/>
            </p:nvSpPr>
            <p:spPr>
              <a:xfrm>
                <a:off x="6272742" y="3404639"/>
                <a:ext cx="3666901" cy="488852"/>
              </a:xfrm>
              <a:prstGeom prst="rect">
                <a:avLst/>
              </a:prstGeom>
              <a:blipFill>
                <a:blip r:embed="rId4"/>
                <a:stretch>
                  <a:fillRect t="-11250" b="-2125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5BF2CDC3-295A-4BF8-AEA0-04BBD74A6E9D}"/>
                  </a:ext>
                </a:extLst>
              </p:cNvPr>
              <p:cNvSpPr txBox="1"/>
              <p:nvPr/>
            </p:nvSpPr>
            <p:spPr>
              <a:xfrm>
                <a:off x="3432744" y="4527029"/>
                <a:ext cx="4588115" cy="8638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rPr>
                          </m:ctrlPr>
                        </m:sSubPr>
                        <m:e>
                          <m:r>
                            <a:rPr lang="hu-HU" sz="2800" i="1" smtClean="0">
                              <a:latin typeface="Cambria Math" panose="02040503050406030204" pitchFamily="18" charset="0"/>
                              <a:ea typeface="Cambria Math" panose="02040503050406030204" pitchFamily="18" charset="0"/>
                            </a:rPr>
                            <m:t>𝜌</m:t>
                          </m:r>
                        </m:e>
                        <m:sub>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𝐾𝑀𝑛𝑂</m:t>
                              </m:r>
                            </m:e>
                            <m:sub>
                              <m:r>
                                <a:rPr lang="hu-HU" sz="2800" b="0" i="1" smtClean="0">
                                  <a:latin typeface="Cambria Math" panose="02040503050406030204" pitchFamily="18" charset="0"/>
                                  <a:ea typeface="Cambria Math" panose="02040503050406030204" pitchFamily="18" charset="0"/>
                                </a:rPr>
                                <m:t>4</m:t>
                              </m:r>
                            </m:sub>
                          </m:sSub>
                        </m:sub>
                      </m:sSub>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1,752 </m:t>
                          </m:r>
                          <m:r>
                            <a:rPr lang="hu-HU" sz="2800" b="0" i="1" smtClean="0">
                              <a:latin typeface="Cambria Math" panose="02040503050406030204" pitchFamily="18" charset="0"/>
                              <a:ea typeface="Cambria Math" panose="02040503050406030204" pitchFamily="18" charset="0"/>
                            </a:rPr>
                            <m:t>𝑔</m:t>
                          </m:r>
                        </m:num>
                        <m:den>
                          <m:r>
                            <a:rPr lang="hu-HU" sz="2800" b="0" i="1" smtClean="0">
                              <a:latin typeface="Cambria Math" panose="02040503050406030204" pitchFamily="18" charset="0"/>
                              <a:ea typeface="Cambria Math" panose="02040503050406030204" pitchFamily="18" charset="0"/>
                            </a:rPr>
                            <m:t>0,04602051…</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𝑑𝑚</m:t>
                              </m:r>
                            </m:e>
                            <m:sup>
                              <m:r>
                                <a:rPr lang="hu-HU" sz="2800" b="0" i="1" smtClean="0">
                                  <a:latin typeface="Cambria Math" panose="02040503050406030204" pitchFamily="18" charset="0"/>
                                  <a:ea typeface="Cambria Math" panose="02040503050406030204" pitchFamily="18" charset="0"/>
                                </a:rPr>
                                <m:t>3</m:t>
                              </m:r>
                            </m:sup>
                          </m:sSup>
                        </m:den>
                      </m:f>
                    </m:oMath>
                  </m:oMathPara>
                </a14:m>
                <a:endParaRPr lang="hu-HU" sz="2800" dirty="0"/>
              </a:p>
            </p:txBody>
          </p:sp>
        </mc:Choice>
        <mc:Fallback xmlns="">
          <p:sp>
            <p:nvSpPr>
              <p:cNvPr id="8" name="Szövegdoboz 7">
                <a:extLst>
                  <a:ext uri="{FF2B5EF4-FFF2-40B4-BE49-F238E27FC236}">
                    <a16:creationId xmlns:a16="http://schemas.microsoft.com/office/drawing/2014/main" id="{5BF2CDC3-295A-4BF8-AEA0-04BBD74A6E9D}"/>
                  </a:ext>
                </a:extLst>
              </p:cNvPr>
              <p:cNvSpPr txBox="1">
                <a:spLocks noRot="1" noChangeAspect="1" noMove="1" noResize="1" noEditPoints="1" noAdjustHandles="1" noChangeArrowheads="1" noChangeShapeType="1" noTextEdit="1"/>
              </p:cNvSpPr>
              <p:nvPr/>
            </p:nvSpPr>
            <p:spPr>
              <a:xfrm>
                <a:off x="3432744" y="4527029"/>
                <a:ext cx="4588115" cy="863826"/>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75BE8689-F621-4852-A952-65AE89D1646E}"/>
                  </a:ext>
                </a:extLst>
              </p:cNvPr>
              <p:cNvSpPr txBox="1"/>
              <p:nvPr/>
            </p:nvSpPr>
            <p:spPr>
              <a:xfrm>
                <a:off x="8187114" y="4604479"/>
                <a:ext cx="3776868" cy="737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ea typeface="Cambria Math" panose="02040503050406030204" pitchFamily="18" charset="0"/>
                        </a:rPr>
                        <m:t>=</m:t>
                      </m:r>
                      <m:r>
                        <a:rPr lang="hu-HU" sz="2800" b="0" i="0" smtClean="0">
                          <a:latin typeface="Cambria Math" panose="02040503050406030204" pitchFamily="18" charset="0"/>
                          <a:ea typeface="Cambria Math" panose="02040503050406030204" pitchFamily="18" charset="0"/>
                        </a:rPr>
                        <m:t>38,</m:t>
                      </m:r>
                      <m:r>
                        <a:rPr lang="hu-HU" sz="2800" b="0" i="1" smtClean="0">
                          <a:latin typeface="Cambria Math" panose="02040503050406030204" pitchFamily="18" charset="0"/>
                          <a:ea typeface="Cambria Math" panose="02040503050406030204" pitchFamily="18" charset="0"/>
                        </a:rPr>
                        <m:t>0699757…</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𝑔</m:t>
                          </m:r>
                        </m:num>
                        <m:den>
                          <m:r>
                            <a:rPr lang="hu-HU" sz="2800" b="0" i="1" smtClean="0">
                              <a:latin typeface="Cambria Math" panose="02040503050406030204" pitchFamily="18" charset="0"/>
                              <a:ea typeface="Cambria Math" panose="02040503050406030204" pitchFamily="18" charset="0"/>
                            </a:rPr>
                            <m:t>𝑑𝑚</m:t>
                          </m:r>
                          <m:r>
                            <a:rPr lang="hu-HU" sz="2800" b="0" i="1" baseline="30000" smtClean="0">
                              <a:latin typeface="Cambria Math" panose="02040503050406030204" pitchFamily="18" charset="0"/>
                              <a:ea typeface="Cambria Math" panose="02040503050406030204" pitchFamily="18" charset="0"/>
                            </a:rPr>
                            <m:t>3</m:t>
                          </m:r>
                        </m:den>
                      </m:f>
                      <m:r>
                        <a:rPr lang="hu-HU" sz="2800" b="0" i="1" smtClean="0">
                          <a:latin typeface="Cambria Math" panose="02040503050406030204" pitchFamily="18" charset="0"/>
                          <a:ea typeface="Cambria Math" panose="02040503050406030204" pitchFamily="18" charset="0"/>
                        </a:rPr>
                        <m:t>=</m:t>
                      </m:r>
                    </m:oMath>
                  </m:oMathPara>
                </a14:m>
                <a:endParaRPr lang="hu-HU" sz="2800" dirty="0"/>
              </a:p>
            </p:txBody>
          </p:sp>
        </mc:Choice>
        <mc:Fallback xmlns="">
          <p:sp>
            <p:nvSpPr>
              <p:cNvPr id="9" name="Szövegdoboz 8">
                <a:extLst>
                  <a:ext uri="{FF2B5EF4-FFF2-40B4-BE49-F238E27FC236}">
                    <a16:creationId xmlns:a16="http://schemas.microsoft.com/office/drawing/2014/main" id="{75BE8689-F621-4852-A952-65AE89D1646E}"/>
                  </a:ext>
                </a:extLst>
              </p:cNvPr>
              <p:cNvSpPr txBox="1">
                <a:spLocks noRot="1" noChangeAspect="1" noMove="1" noResize="1" noEditPoints="1" noAdjustHandles="1" noChangeArrowheads="1" noChangeShapeType="1" noTextEdit="1"/>
              </p:cNvSpPr>
              <p:nvPr/>
            </p:nvSpPr>
            <p:spPr>
              <a:xfrm>
                <a:off x="8187114" y="4604479"/>
                <a:ext cx="3776868" cy="737959"/>
              </a:xfrm>
              <a:prstGeom prst="rect">
                <a:avLst/>
              </a:prstGeom>
              <a:blipFill>
                <a:blip r:embed="rId6"/>
                <a:stretch>
                  <a:fillRect/>
                </a:stretch>
              </a:blipFill>
            </p:spPr>
            <p:txBody>
              <a:bodyPr/>
              <a:lstStyle/>
              <a:p>
                <a:r>
                  <a:rPr lang="en-US">
                    <a:noFill/>
                  </a:rPr>
                  <a:t> </a:t>
                </a:r>
              </a:p>
            </p:txBody>
          </p:sp>
        </mc:Fallback>
      </mc:AlternateContent>
      <p:cxnSp>
        <p:nvCxnSpPr>
          <p:cNvPr id="11" name="Egyenes összekötő 10">
            <a:extLst>
              <a:ext uri="{FF2B5EF4-FFF2-40B4-BE49-F238E27FC236}">
                <a16:creationId xmlns:a16="http://schemas.microsoft.com/office/drawing/2014/main" id="{248B1C23-C9D2-4812-8A03-B763C87DB6E2}"/>
              </a:ext>
            </a:extLst>
          </p:cNvPr>
          <p:cNvCxnSpPr/>
          <p:nvPr/>
        </p:nvCxnSpPr>
        <p:spPr>
          <a:xfrm>
            <a:off x="9496118" y="4766869"/>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Szövegdoboz 11">
                <a:extLst>
                  <a:ext uri="{FF2B5EF4-FFF2-40B4-BE49-F238E27FC236}">
                    <a16:creationId xmlns:a16="http://schemas.microsoft.com/office/drawing/2014/main" id="{7F5F12D8-E7E8-4948-A4E4-3207EAEAC525}"/>
                  </a:ext>
                </a:extLst>
              </p:cNvPr>
              <p:cNvSpPr txBox="1"/>
              <p:nvPr/>
            </p:nvSpPr>
            <p:spPr>
              <a:xfrm>
                <a:off x="6480734" y="5684646"/>
                <a:ext cx="2086405" cy="737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ea typeface="Cambria Math" panose="02040503050406030204" pitchFamily="18" charset="0"/>
                        </a:rPr>
                        <m:t>=</m:t>
                      </m:r>
                      <m:r>
                        <a:rPr lang="hu-HU" sz="2800" b="0" i="0" smtClean="0">
                          <a:latin typeface="Cambria Math" panose="02040503050406030204" pitchFamily="18" charset="0"/>
                          <a:ea typeface="Cambria Math" panose="02040503050406030204" pitchFamily="18" charset="0"/>
                        </a:rPr>
                        <m:t>38,</m:t>
                      </m:r>
                      <m:r>
                        <a:rPr lang="hu-HU" sz="2800" b="0" i="1" smtClean="0">
                          <a:latin typeface="Cambria Math" panose="02040503050406030204" pitchFamily="18" charset="0"/>
                          <a:ea typeface="Cambria Math" panose="02040503050406030204" pitchFamily="18" charset="0"/>
                        </a:rPr>
                        <m:t>07</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𝑔</m:t>
                          </m:r>
                        </m:num>
                        <m:den>
                          <m:r>
                            <a:rPr lang="hu-HU" sz="2800" b="0" i="1" smtClean="0">
                              <a:latin typeface="Cambria Math" panose="02040503050406030204" pitchFamily="18" charset="0"/>
                              <a:ea typeface="Cambria Math" panose="02040503050406030204" pitchFamily="18" charset="0"/>
                            </a:rPr>
                            <m:t>𝑑𝑚</m:t>
                          </m:r>
                          <m:r>
                            <a:rPr lang="hu-HU" sz="2800" b="0" i="1" baseline="30000" smtClean="0">
                              <a:latin typeface="Cambria Math" panose="02040503050406030204" pitchFamily="18" charset="0"/>
                              <a:ea typeface="Cambria Math" panose="02040503050406030204" pitchFamily="18" charset="0"/>
                            </a:rPr>
                            <m:t>3</m:t>
                          </m:r>
                        </m:den>
                      </m:f>
                    </m:oMath>
                  </m:oMathPara>
                </a14:m>
                <a:endParaRPr lang="hu-HU" sz="2800" dirty="0"/>
              </a:p>
            </p:txBody>
          </p:sp>
        </mc:Choice>
        <mc:Fallback xmlns="">
          <p:sp>
            <p:nvSpPr>
              <p:cNvPr id="12" name="Szövegdoboz 11">
                <a:extLst>
                  <a:ext uri="{FF2B5EF4-FFF2-40B4-BE49-F238E27FC236}">
                    <a16:creationId xmlns:a16="http://schemas.microsoft.com/office/drawing/2014/main" id="{7F5F12D8-E7E8-4948-A4E4-3207EAEAC525}"/>
                  </a:ext>
                </a:extLst>
              </p:cNvPr>
              <p:cNvSpPr txBox="1">
                <a:spLocks noRot="1" noChangeAspect="1" noMove="1" noResize="1" noEditPoints="1" noAdjustHandles="1" noChangeArrowheads="1" noChangeShapeType="1" noTextEdit="1"/>
              </p:cNvSpPr>
              <p:nvPr/>
            </p:nvSpPr>
            <p:spPr>
              <a:xfrm>
                <a:off x="6480734" y="5684646"/>
                <a:ext cx="2086405" cy="737959"/>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560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vegyes százalék</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874978"/>
              </a:xfrm>
            </p:spPr>
            <p:txBody>
              <a:bodyPr>
                <a:normAutofit lnSpcReduction="10000"/>
              </a:bodyPr>
              <a:lstStyle/>
              <a:p>
                <a:r>
                  <a:rPr lang="hu-HU" dirty="0">
                    <a:latin typeface="Times New Roman" panose="02020603050405020304" pitchFamily="18" charset="0"/>
                    <a:cs typeface="Times New Roman" panose="02020603050405020304" pitchFamily="18" charset="0"/>
                  </a:rPr>
                  <a:t>Mivel a leggyakrabban 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térfogatú mérőlombikot használunk, ezért kialakult a vegyesszázalék is, mint összetétel megadási lehetőség:</a:t>
                </a:r>
              </a:p>
              <a:p>
                <a:r>
                  <a:rPr lang="hu-HU" b="1" dirty="0">
                    <a:latin typeface="Times New Roman" panose="02020603050405020304" pitchFamily="18" charset="0"/>
                    <a:cs typeface="Times New Roman" panose="02020603050405020304" pitchFamily="18" charset="0"/>
                  </a:rPr>
                  <a:t>vegyes százalék:</a:t>
                </a:r>
                <a:r>
                  <a:rPr lang="hu-HU" dirty="0">
                    <a:latin typeface="Times New Roman" panose="02020603050405020304" pitchFamily="18" charset="0"/>
                    <a:cs typeface="Times New Roman" panose="02020603050405020304" pitchFamily="18" charset="0"/>
                  </a:rPr>
                  <a:t> (jele: </a:t>
                </a:r>
                <a:r>
                  <a:rPr lang="hu-HU" i="1" dirty="0">
                    <a:latin typeface="Times New Roman" panose="02020603050405020304" pitchFamily="18" charset="0"/>
                    <a:cs typeface="Times New Roman" panose="02020603050405020304" pitchFamily="18" charset="0"/>
                  </a:rPr>
                  <a:t>v%</a:t>
                </a:r>
                <a:r>
                  <a:rPr lang="hu-HU" dirty="0">
                    <a:latin typeface="Times New Roman" panose="02020603050405020304" pitchFamily="18" charset="0"/>
                    <a:cs typeface="Times New Roman" panose="02020603050405020304" pitchFamily="18" charset="0"/>
                  </a:rPr>
                  <a:t>; mértékegysége: </a:t>
                </a:r>
                <a:r>
                  <a:rPr lang="hu-HU" i="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 tömegkoncentráció százalékban kifejezett értéke, amely megmutatja, hogy hány gramm oldott anyag van 100 köbcentiméter oldatban, azaz</a:t>
                </a:r>
                <a14:m>
                  <m:oMath xmlns:m="http://schemas.openxmlformats.org/officeDocument/2006/math">
                    <m:r>
                      <a:rPr lang="hu-HU" b="0" i="0" smtClean="0">
                        <a:latin typeface="Cambria Math" panose="02040503050406030204" pitchFamily="18" charset="0"/>
                      </a:rPr>
                      <m:t> </m:t>
                    </m:r>
                  </m:oMath>
                </a14:m>
                <a:r>
                  <a:rPr lang="hu-HU" b="0" i="0" dirty="0">
                    <a:latin typeface="Times New Roman" panose="02020603050405020304" pitchFamily="18" charset="0"/>
                    <a:cs typeface="Times New Roman" panose="02020603050405020304" pitchFamily="18" charset="0"/>
                  </a:rPr>
                  <a:t/>
                </a:r>
                <a:br>
                  <a:rPr lang="hu-HU" b="0" i="0" dirty="0">
                    <a:latin typeface="Times New Roman" panose="02020603050405020304" pitchFamily="18" charset="0"/>
                    <a:cs typeface="Times New Roman" panose="02020603050405020304" pitchFamily="18" charset="0"/>
                  </a:rPr>
                </a:b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𝑣</m:t>
                        </m:r>
                        <m:r>
                          <a:rPr lang="hu-HU" i="1">
                            <a:latin typeface="Cambria Math" panose="02040503050406030204" pitchFamily="18" charset="0"/>
                          </a:rPr>
                          <m:t>%</m:t>
                        </m:r>
                      </m:e>
                      <m:sub>
                        <m:r>
                          <a:rPr lang="hu-HU" i="1">
                            <a:latin typeface="Cambria Math" panose="02040503050406030204" pitchFamily="18" charset="0"/>
                          </a:rPr>
                          <m:t>𝐵</m:t>
                        </m:r>
                      </m:sub>
                    </m:sSub>
                    <m:r>
                      <a:rPr lang="hu-HU" i="1">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𝜌</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r>
                          <a:rPr lang="hu-HU" i="1">
                            <a:latin typeface="Cambria Math" panose="02040503050406030204" pitchFamily="18" charset="0"/>
                          </a:rPr>
                          <m:t>1</m:t>
                        </m:r>
                      </m:num>
                      <m:den>
                        <m:r>
                          <a:rPr lang="hu-HU" i="1">
                            <a:latin typeface="Cambria Math" panose="02040503050406030204" pitchFamily="18" charset="0"/>
                          </a:rPr>
                          <m:t>10</m:t>
                        </m:r>
                      </m:den>
                    </m:f>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𝑜𝑙𝑑𝑎𝑡</m:t>
                            </m:r>
                          </m:sub>
                        </m:sSub>
                      </m:den>
                    </m:f>
                    <m:r>
                      <a:rPr lang="hu-HU" i="1">
                        <a:latin typeface="Cambria Math" panose="02040503050406030204" pitchFamily="18" charset="0"/>
                      </a:rPr>
                      <m:t>∙100%</m:t>
                    </m:r>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Tulajdonságai: függ a hőmérséklettől, az oldat sűrűsége miatt, és az oldatra vonatkozik!</a:t>
                </a:r>
              </a:p>
              <a:p>
                <a:r>
                  <a:rPr lang="hu-HU" dirty="0">
                    <a:latin typeface="Times New Roman" panose="02020603050405020304" pitchFamily="18" charset="0"/>
                    <a:cs typeface="Times New Roman" panose="02020603050405020304" pitchFamily="18" charset="0"/>
                  </a:rPr>
                  <a:t>Az összes komponens vegyesszázalékának összege </a:t>
                </a:r>
                <a:r>
                  <a:rPr lang="hu-HU" b="1" dirty="0">
                    <a:solidFill>
                      <a:srgbClr val="FF0000"/>
                    </a:solidFill>
                    <a:latin typeface="Times New Roman" panose="02020603050405020304" pitchFamily="18" charset="0"/>
                    <a:cs typeface="Times New Roman" panose="02020603050405020304" pitchFamily="18" charset="0"/>
                  </a:rPr>
                  <a:t>nem</a:t>
                </a:r>
                <a:r>
                  <a:rPr lang="hu-HU" dirty="0">
                    <a:latin typeface="Times New Roman" panose="02020603050405020304" pitchFamily="18" charset="0"/>
                    <a:cs typeface="Times New Roman" panose="02020603050405020304" pitchFamily="18" charset="0"/>
                  </a:rPr>
                  <a:t> 100%. Lehet több és kevesebb is!</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825625"/>
                <a:ext cx="10515600" cy="4874978"/>
              </a:xfrm>
              <a:blipFill>
                <a:blip r:embed="rId3"/>
                <a:stretch>
                  <a:fillRect l="-1043" t="-3000" r="-290"/>
                </a:stretch>
              </a:blipFill>
            </p:spPr>
            <p:txBody>
              <a:bodyPr/>
              <a:lstStyle/>
              <a:p>
                <a:r>
                  <a:rPr lang="en-US">
                    <a:noFill/>
                  </a:rPr>
                  <a:t> </a:t>
                </a:r>
              </a:p>
            </p:txBody>
          </p:sp>
        </mc:Fallback>
      </mc:AlternateContent>
    </p:spTree>
    <p:extLst>
      <p:ext uri="{BB962C8B-B14F-4D97-AF65-F5344CB8AC3E}">
        <p14:creationId xmlns:p14="http://schemas.microsoft.com/office/powerpoint/2010/main" val="191882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vegyes százalék</a:t>
            </a:r>
          </a:p>
        </p:txBody>
      </p:sp>
      <p:sp>
        <p:nvSpPr>
          <p:cNvPr id="15" name="Tartalom helye 14">
            <a:extLst>
              <a:ext uri="{FF2B5EF4-FFF2-40B4-BE49-F238E27FC236}">
                <a16:creationId xmlns:a16="http://schemas.microsoft.com/office/drawing/2014/main" id="{0CC9D647-BD40-46FA-AA8D-045CBF4206D9}"/>
              </a:ext>
            </a:extLst>
          </p:cNvPr>
          <p:cNvSpPr>
            <a:spLocks noGrp="1"/>
          </p:cNvSpPr>
          <p:nvPr>
            <p:ph idx="1"/>
          </p:nvPr>
        </p:nvSpPr>
        <p:spPr>
          <a:xfrm>
            <a:off x="5201587" y="1570795"/>
            <a:ext cx="6850505" cy="4351338"/>
          </a:xfrm>
        </p:spPr>
        <p:txBody>
          <a:bodyPr>
            <a:normAutofit/>
          </a:bodyPr>
          <a:lstStyle/>
          <a:p>
            <a:r>
              <a:rPr lang="hu-HU" dirty="0">
                <a:latin typeface="Times New Roman" panose="02020603050405020304" pitchFamily="18" charset="0"/>
                <a:cs typeface="Times New Roman" panose="02020603050405020304" pitchFamily="18" charset="0"/>
              </a:rPr>
              <a:t>Mekkora a vegyesszázaléka annak az oldat-</a:t>
            </a:r>
            <a:r>
              <a:rPr lang="hu-HU" dirty="0" err="1">
                <a:latin typeface="Times New Roman" panose="02020603050405020304" pitchFamily="18" charset="0"/>
                <a:cs typeface="Times New Roman" panose="02020603050405020304" pitchFamily="18" charset="0"/>
              </a:rPr>
              <a:t>nak</a:t>
            </a:r>
            <a:r>
              <a:rPr lang="hu-HU" dirty="0">
                <a:latin typeface="Times New Roman" panose="02020603050405020304" pitchFamily="18" charset="0"/>
                <a:cs typeface="Times New Roman" panose="02020603050405020304" pitchFamily="18" charset="0"/>
              </a:rPr>
              <a:t>, amelyet úgy készítünk, hogy 3,679 g kálium-nitrátot (KNO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kevés vízben felold-</a:t>
            </a:r>
            <a:r>
              <a:rPr lang="hu-HU" dirty="0" err="1">
                <a:latin typeface="Times New Roman" panose="02020603050405020304" pitchFamily="18" charset="0"/>
                <a:cs typeface="Times New Roman" panose="02020603050405020304" pitchFamily="18" charset="0"/>
              </a:rPr>
              <a:t>va</a:t>
            </a:r>
            <a:r>
              <a:rPr lang="hu-HU" dirty="0">
                <a:latin typeface="Times New Roman" panose="02020603050405020304" pitchFamily="18" charset="0"/>
                <a:cs typeface="Times New Roman" panose="02020603050405020304" pitchFamily="18" charset="0"/>
              </a:rPr>
              <a:t>, azt egy 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térfogatú mérőlombikba átmossunk. Miután az oldat hőmérséklete szobahőmérsékletre visszaáll, a mérőlombikot jelig, azaz 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-ig feltöltjük?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)=101,10;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és </a:t>
            </a:r>
            <a:r>
              <a:rPr lang="hu-HU" dirty="0" err="1">
                <a:latin typeface="Times New Roman" panose="02020603050405020304" pitchFamily="18" charset="0"/>
                <a:cs typeface="Times New Roman" panose="02020603050405020304" pitchFamily="18" charset="0"/>
              </a:rPr>
              <a:t>ρ</a:t>
            </a:r>
            <a:r>
              <a:rPr lang="hu-HU" baseline="-25000" dirty="0" err="1">
                <a:latin typeface="Times New Roman" panose="02020603050405020304" pitchFamily="18" charset="0"/>
                <a:cs typeface="Times New Roman" panose="02020603050405020304" pitchFamily="18" charset="0"/>
              </a:rPr>
              <a:t>oldat</a:t>
            </a:r>
            <a:r>
              <a:rPr lang="hu-HU" dirty="0">
                <a:latin typeface="Times New Roman" panose="02020603050405020304" pitchFamily="18" charset="0"/>
                <a:cs typeface="Times New Roman" panose="02020603050405020304" pitchFamily="18" charset="0"/>
              </a:rPr>
              <a:t>=1,0205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ρ(H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O)=0,9971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(Az eredményt négy értékes jegy pontossá</a:t>
            </a:r>
            <a:r>
              <a:rPr lang="en-US" dirty="0">
                <a:latin typeface="Times New Roman" panose="02020603050405020304" pitchFamily="18" charset="0"/>
                <a:cs typeface="Times New Roman" panose="02020603050405020304" pitchFamily="18" charset="0"/>
              </a:rPr>
              <a:t>g</a:t>
            </a:r>
            <a:r>
              <a:rPr lang="hu-HU" dirty="0" err="1">
                <a:latin typeface="Times New Roman" panose="02020603050405020304" pitchFamily="18" charset="0"/>
                <a:cs typeface="Times New Roman" panose="02020603050405020304" pitchFamily="18" charset="0"/>
              </a:rPr>
              <a:t>gal</a:t>
            </a:r>
            <a:r>
              <a:rPr lang="hu-HU" dirty="0">
                <a:latin typeface="Times New Roman" panose="02020603050405020304" pitchFamily="18" charset="0"/>
                <a:cs typeface="Times New Roman" panose="02020603050405020304" pitchFamily="18" charset="0"/>
              </a:rPr>
              <a:t> adja meg!)</a:t>
            </a:r>
          </a:p>
          <a:p>
            <a:endParaRPr lang="hu-HU" dirty="0">
              <a:latin typeface="Times New Roman" panose="02020603050405020304" pitchFamily="18" charset="0"/>
              <a:cs typeface="Times New Roman" panose="02020603050405020304" pitchFamily="18" charset="0"/>
            </a:endParaRPr>
          </a:p>
        </p:txBody>
      </p:sp>
      <p:pic>
        <p:nvPicPr>
          <p:cNvPr id="14" name="Kép 13">
            <a:extLst>
              <a:ext uri="{FF2B5EF4-FFF2-40B4-BE49-F238E27FC236}">
                <a16:creationId xmlns:a16="http://schemas.microsoft.com/office/drawing/2014/main" id="{4855ACD1-8686-4F83-B658-9326C981F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95" y="1884035"/>
            <a:ext cx="4912379" cy="4680000"/>
          </a:xfrm>
          <a:prstGeom prst="rect">
            <a:avLst/>
          </a:prstGeom>
        </p:spPr>
      </p:pic>
      <mc:AlternateContent xmlns:mc="http://schemas.openxmlformats.org/markup-compatibility/2006" xmlns:a14="http://schemas.microsoft.com/office/drawing/2010/main">
        <mc:Choice Requires="a14">
          <p:sp>
            <p:nvSpPr>
              <p:cNvPr id="16" name="Szövegdoboz 15">
                <a:extLst>
                  <a:ext uri="{FF2B5EF4-FFF2-40B4-BE49-F238E27FC236}">
                    <a16:creationId xmlns:a16="http://schemas.microsoft.com/office/drawing/2014/main" id="{890D7BAF-EAF5-43F1-9BA5-62184FCF74EB}"/>
                  </a:ext>
                </a:extLst>
              </p:cNvPr>
              <p:cNvSpPr txBox="1"/>
              <p:nvPr/>
            </p:nvSpPr>
            <p:spPr>
              <a:xfrm>
                <a:off x="5756220" y="5882965"/>
                <a:ext cx="5920980" cy="8095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𝑣</m:t>
                          </m:r>
                          <m:r>
                            <a:rPr lang="hu-HU" sz="2800" b="0" i="1" smtClean="0">
                              <a:latin typeface="Cambria Math" panose="02040503050406030204" pitchFamily="18" charset="0"/>
                            </a:rPr>
                            <m:t>%</m:t>
                          </m:r>
                        </m:e>
                        <m: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𝐾𝑁𝑂</m:t>
                              </m:r>
                            </m:e>
                            <m:sub>
                              <m:r>
                                <a:rPr lang="hu-HU" sz="2800" b="0" i="1" smtClean="0">
                                  <a:latin typeface="Cambria Math" panose="02040503050406030204" pitchFamily="18" charset="0"/>
                                </a:rPr>
                                <m:t>3</m:t>
                              </m:r>
                            </m:sub>
                          </m:sSub>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3,679</m:t>
                          </m:r>
                          <m:r>
                            <a:rPr lang="hu-HU" sz="2800" b="0" i="1" smtClean="0">
                              <a:latin typeface="Cambria Math" panose="02040503050406030204" pitchFamily="18" charset="0"/>
                            </a:rPr>
                            <m:t>𝑔</m:t>
                          </m:r>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100 </m:t>
                              </m:r>
                              <m:r>
                                <a:rPr lang="hu-HU" sz="2800" b="0" i="1" smtClean="0">
                                  <a:latin typeface="Cambria Math" panose="02040503050406030204" pitchFamily="18" charset="0"/>
                                </a:rPr>
                                <m:t>𝑐𝑚</m:t>
                              </m:r>
                            </m:e>
                            <m:sup>
                              <m:r>
                                <a:rPr lang="hu-HU" sz="2800" b="0" i="1" smtClean="0">
                                  <a:latin typeface="Cambria Math" panose="02040503050406030204" pitchFamily="18" charset="0"/>
                                </a:rPr>
                                <m:t>3</m:t>
                              </m:r>
                            </m:sup>
                          </m:sSup>
                        </m:den>
                      </m:f>
                      <m:r>
                        <a:rPr lang="hu-HU" sz="2800" b="0" i="1" smtClean="0">
                          <a:latin typeface="Cambria Math" panose="02040503050406030204" pitchFamily="18" charset="0"/>
                          <a:ea typeface="Cambria Math" panose="02040503050406030204" pitchFamily="18" charset="0"/>
                        </a:rPr>
                        <m:t>∙100%=3,679%</m:t>
                      </m:r>
                    </m:oMath>
                  </m:oMathPara>
                </a14:m>
                <a:endParaRPr lang="hu-HU" sz="2800" dirty="0"/>
              </a:p>
            </p:txBody>
          </p:sp>
        </mc:Choice>
        <mc:Fallback xmlns="">
          <p:sp>
            <p:nvSpPr>
              <p:cNvPr id="16" name="Szövegdoboz 15">
                <a:extLst>
                  <a:ext uri="{FF2B5EF4-FFF2-40B4-BE49-F238E27FC236}">
                    <a16:creationId xmlns:a16="http://schemas.microsoft.com/office/drawing/2014/main" id="{890D7BAF-EAF5-43F1-9BA5-62184FCF74EB}"/>
                  </a:ext>
                </a:extLst>
              </p:cNvPr>
              <p:cNvSpPr txBox="1">
                <a:spLocks noRot="1" noChangeAspect="1" noMove="1" noResize="1" noEditPoints="1" noAdjustHandles="1" noChangeArrowheads="1" noChangeShapeType="1" noTextEdit="1"/>
              </p:cNvSpPr>
              <p:nvPr/>
            </p:nvSpPr>
            <p:spPr>
              <a:xfrm>
                <a:off x="5756220" y="5882965"/>
                <a:ext cx="5920980" cy="809581"/>
              </a:xfrm>
              <a:prstGeom prst="rect">
                <a:avLst/>
              </a:prstGeom>
              <a:blipFill>
                <a:blip r:embed="rId4"/>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03913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 kémiai tulajdonságok hordozói</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810702"/>
          </a:xfrm>
        </p:spPr>
        <p:txBody>
          <a:bodyPr>
            <a:normAutofit lnSpcReduction="10000"/>
          </a:bodyPr>
          <a:lstStyle/>
          <a:p>
            <a:r>
              <a:rPr lang="hu-HU" dirty="0">
                <a:latin typeface="Times New Roman" panose="02020603050405020304" pitchFamily="18" charset="0"/>
                <a:cs typeface="Times New Roman" panose="02020603050405020304" pitchFamily="18" charset="0"/>
              </a:rPr>
              <a:t>A kémiai kísérletekben használatos anyagok azonban nem egyedi </a:t>
            </a:r>
            <a:r>
              <a:rPr lang="hu-HU" dirty="0" err="1">
                <a:latin typeface="Times New Roman" panose="02020603050405020304" pitchFamily="18" charset="0"/>
                <a:cs typeface="Times New Roman" panose="02020603050405020304" pitchFamily="18" charset="0"/>
              </a:rPr>
              <a:t>ato-mokat</a:t>
            </a:r>
            <a:r>
              <a:rPr lang="hu-HU" dirty="0">
                <a:latin typeface="Times New Roman" panose="02020603050405020304" pitchFamily="18" charset="0"/>
                <a:cs typeface="Times New Roman" panose="02020603050405020304" pitchFamily="18" charset="0"/>
              </a:rPr>
              <a:t>, vagy molekulákat hozunk egymással kölcsönhatásba, hanem elemeket és/vagy vegyületeket:</a:t>
            </a:r>
          </a:p>
          <a:p>
            <a:r>
              <a:rPr lang="hu-HU" b="1" dirty="0">
                <a:latin typeface="Times New Roman" panose="02020603050405020304" pitchFamily="18" charset="0"/>
                <a:cs typeface="Times New Roman" panose="02020603050405020304" pitchFamily="18" charset="0"/>
              </a:rPr>
              <a:t>elem:</a:t>
            </a:r>
            <a:r>
              <a:rPr lang="hu-HU" dirty="0">
                <a:latin typeface="Times New Roman" panose="02020603050405020304" pitchFamily="18" charset="0"/>
                <a:cs typeface="Times New Roman" panose="02020603050405020304" pitchFamily="18" charset="0"/>
              </a:rPr>
              <a:t> az az anyagfajta, mely azonos rendszámú atomokból áll.</a:t>
            </a:r>
          </a:p>
          <a:p>
            <a:r>
              <a:rPr lang="hu-HU" b="1" dirty="0">
                <a:latin typeface="Times New Roman" panose="02020603050405020304" pitchFamily="18" charset="0"/>
                <a:cs typeface="Times New Roman" panose="02020603050405020304" pitchFamily="18" charset="0"/>
              </a:rPr>
              <a:t>vegyület:</a:t>
            </a:r>
            <a:r>
              <a:rPr lang="hu-HU" dirty="0">
                <a:latin typeface="Times New Roman" panose="02020603050405020304" pitchFamily="18" charset="0"/>
                <a:cs typeface="Times New Roman" panose="02020603050405020304" pitchFamily="18" charset="0"/>
              </a:rPr>
              <a:t> két vagy több különböző elemből, jól meghatározott, állandó arányban felépülő anyag.</a:t>
            </a:r>
          </a:p>
          <a:p>
            <a:r>
              <a:rPr lang="hu-HU" dirty="0">
                <a:latin typeface="Times New Roman" panose="02020603050405020304" pitchFamily="18" charset="0"/>
                <a:cs typeface="Times New Roman" panose="02020603050405020304" pitchFamily="18" charset="0"/>
              </a:rPr>
              <a:t>Az atom és az elem, illetve a molekula, és a vegyület, tehát nem felcserélhető fogalom, az elem atomok, míg a vegyület molekulák halmaza! Az egyedi atomok, illetve a molekulák nem hordozzák az elem, i</a:t>
            </a:r>
            <a:r>
              <a:rPr lang="en-US" dirty="0">
                <a:latin typeface="Times New Roman" panose="02020603050405020304" pitchFamily="18" charset="0"/>
                <a:cs typeface="Times New Roman" panose="02020603050405020304" pitchFamily="18" charset="0"/>
              </a:rPr>
              <a:t>l</a:t>
            </a:r>
            <a:r>
              <a:rPr lang="hu-HU" dirty="0" err="1">
                <a:latin typeface="Times New Roman" panose="02020603050405020304" pitchFamily="18" charset="0"/>
                <a:cs typeface="Times New Roman" panose="02020603050405020304" pitchFamily="18" charset="0"/>
              </a:rPr>
              <a:t>letve</a:t>
            </a:r>
            <a:r>
              <a:rPr lang="hu-HU" dirty="0">
                <a:latin typeface="Times New Roman" panose="02020603050405020304" pitchFamily="18" charset="0"/>
                <a:cs typeface="Times New Roman" panose="02020603050405020304" pitchFamily="18" charset="0"/>
              </a:rPr>
              <a:t> a vegyület minden tulajdonságát, mert a vegyület esetében a tulajdonságok megértéséhez az atomok</a:t>
            </a:r>
            <a:r>
              <a:rPr lang="en-US"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illetve a molekulák közötti kölcsönhatásokkal is kell számolnunk!</a:t>
            </a:r>
          </a:p>
        </p:txBody>
      </p:sp>
    </p:spTree>
    <p:extLst>
      <p:ext uri="{BB962C8B-B14F-4D97-AF65-F5344CB8AC3E}">
        <p14:creationId xmlns:p14="http://schemas.microsoft.com/office/powerpoint/2010/main" val="316396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Vegyesszázalék - tömegszázalék</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5201587" y="1825625"/>
            <a:ext cx="6805533" cy="932565"/>
          </a:xfrm>
        </p:spPr>
        <p:txBody>
          <a:bodyPr>
            <a:normAutofit/>
          </a:bodyPr>
          <a:lstStyle/>
          <a:p>
            <a:r>
              <a:rPr lang="hu-HU" dirty="0">
                <a:latin typeface="Times New Roman" panose="02020603050405020304" pitchFamily="18" charset="0"/>
                <a:cs typeface="Times New Roman" panose="02020603050405020304" pitchFamily="18" charset="0"/>
              </a:rPr>
              <a:t>Számoljuk ki az előbbi oldat összetételét tömegszázalékban!</a:t>
            </a:r>
          </a:p>
        </p:txBody>
      </p:sp>
      <p:pic>
        <p:nvPicPr>
          <p:cNvPr id="4" name="Kép 3">
            <a:extLst>
              <a:ext uri="{FF2B5EF4-FFF2-40B4-BE49-F238E27FC236}">
                <a16:creationId xmlns:a16="http://schemas.microsoft.com/office/drawing/2014/main" id="{619D6DB1-53BF-4BC6-90AD-CD09C50AF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95" y="1884035"/>
            <a:ext cx="4912379" cy="4680000"/>
          </a:xfrm>
          <a:prstGeom prst="rect">
            <a:avLst/>
          </a:prstGeom>
        </p:spPr>
      </p:pic>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4D17C2CE-35D7-4507-B3E8-DC5C919D8F63}"/>
                  </a:ext>
                </a:extLst>
              </p:cNvPr>
              <p:cNvSpPr txBox="1"/>
              <p:nvPr/>
            </p:nvSpPr>
            <p:spPr>
              <a:xfrm>
                <a:off x="6460761" y="3147935"/>
                <a:ext cx="407226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𝑜𝑙𝑑𝑎𝑡</m:t>
                          </m:r>
                        </m:sub>
                      </m:sSub>
                      <m:r>
                        <a:rPr lang="hu-HU" sz="2800" b="0" i="1" smtClean="0">
                          <a:latin typeface="Cambria Math" panose="02040503050406030204" pitchFamily="18" charset="0"/>
                        </a:rPr>
                        <m:t>= </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𝜌</m:t>
                          </m:r>
                        </m:e>
                        <m:sub>
                          <m:r>
                            <a:rPr lang="hu-HU" sz="2800" b="0" i="1" smtClean="0">
                              <a:latin typeface="Cambria Math" panose="02040503050406030204" pitchFamily="18" charset="0"/>
                            </a:rPr>
                            <m:t>𝑜𝑙𝑑𝑎𝑡</m:t>
                          </m:r>
                        </m:sub>
                      </m:sSub>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𝑉</m:t>
                          </m:r>
                        </m:e>
                        <m:sub>
                          <m:r>
                            <a:rPr lang="hu-HU" sz="2800" b="0" i="1" smtClean="0">
                              <a:latin typeface="Cambria Math" panose="02040503050406030204" pitchFamily="18" charset="0"/>
                              <a:ea typeface="Cambria Math" panose="02040503050406030204" pitchFamily="18" charset="0"/>
                            </a:rPr>
                            <m:t>𝑜𝑙𝑑𝑎𝑡</m:t>
                          </m:r>
                        </m:sub>
                      </m:sSub>
                      <m:r>
                        <a:rPr lang="hu-HU" sz="2800" b="0" i="1" smtClean="0">
                          <a:latin typeface="Cambria Math" panose="02040503050406030204" pitchFamily="18" charset="0"/>
                          <a:ea typeface="Cambria Math" panose="02040503050406030204" pitchFamily="18" charset="0"/>
                        </a:rPr>
                        <m:t>=</m:t>
                      </m:r>
                    </m:oMath>
                  </m:oMathPara>
                </a14:m>
                <a:endParaRPr lang="hu-HU" sz="2800" dirty="0"/>
              </a:p>
            </p:txBody>
          </p:sp>
        </mc:Choice>
        <mc:Fallback xmlns="">
          <p:sp>
            <p:nvSpPr>
              <p:cNvPr id="5" name="Szövegdoboz 4">
                <a:extLst>
                  <a:ext uri="{FF2B5EF4-FFF2-40B4-BE49-F238E27FC236}">
                    <a16:creationId xmlns:a16="http://schemas.microsoft.com/office/drawing/2014/main" id="{4D17C2CE-35D7-4507-B3E8-DC5C919D8F63}"/>
                  </a:ext>
                </a:extLst>
              </p:cNvPr>
              <p:cNvSpPr txBox="1">
                <a:spLocks noRot="1" noChangeAspect="1" noMove="1" noResize="1" noEditPoints="1" noAdjustHandles="1" noChangeArrowheads="1" noChangeShapeType="1" noTextEdit="1"/>
              </p:cNvSpPr>
              <p:nvPr/>
            </p:nvSpPr>
            <p:spPr>
              <a:xfrm>
                <a:off x="6460761" y="3147935"/>
                <a:ext cx="4072269" cy="430887"/>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F472DC22-A069-4A99-87C0-D62CB735031B}"/>
                  </a:ext>
                </a:extLst>
              </p:cNvPr>
              <p:cNvSpPr txBox="1"/>
              <p:nvPr/>
            </p:nvSpPr>
            <p:spPr>
              <a:xfrm>
                <a:off x="6058524" y="3645106"/>
                <a:ext cx="5473678" cy="7380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ea typeface="Cambria Math" panose="02040503050406030204" pitchFamily="18" charset="0"/>
                        </a:rPr>
                        <m:t>=1,0205</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𝑔</m:t>
                          </m:r>
                        </m:num>
                        <m:den>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𝑐𝑚</m:t>
                              </m:r>
                            </m:e>
                            <m:sup>
                              <m:r>
                                <a:rPr lang="hu-HU" sz="2800" b="0" i="1" smtClean="0">
                                  <a:latin typeface="Cambria Math" panose="02040503050406030204" pitchFamily="18" charset="0"/>
                                  <a:ea typeface="Cambria Math" panose="02040503050406030204" pitchFamily="18" charset="0"/>
                                </a:rPr>
                                <m:t>3</m:t>
                              </m:r>
                            </m:sup>
                          </m:sSup>
                        </m:den>
                      </m:f>
                      <m:r>
                        <a:rPr lang="hu-HU" sz="2800" b="0" i="1" smtClean="0">
                          <a:latin typeface="Cambria Math" panose="02040503050406030204" pitchFamily="18" charset="0"/>
                          <a:ea typeface="Cambria Math" panose="02040503050406030204" pitchFamily="18" charset="0"/>
                        </a:rPr>
                        <m:t>∙100</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𝑐𝑚</m:t>
                          </m:r>
                        </m:e>
                        <m:sup>
                          <m:r>
                            <a:rPr lang="hu-HU" sz="2800" b="0" i="1" smtClean="0">
                              <a:latin typeface="Cambria Math" panose="02040503050406030204" pitchFamily="18" charset="0"/>
                              <a:ea typeface="Cambria Math" panose="02040503050406030204" pitchFamily="18" charset="0"/>
                            </a:rPr>
                            <m:t>3</m:t>
                          </m:r>
                        </m:sup>
                      </m:sSup>
                      <m:r>
                        <a:rPr lang="hu-HU" sz="2800" b="0" i="1" smtClean="0">
                          <a:latin typeface="Cambria Math" panose="02040503050406030204" pitchFamily="18" charset="0"/>
                          <a:ea typeface="Cambria Math" panose="02040503050406030204" pitchFamily="18" charset="0"/>
                        </a:rPr>
                        <m:t>=102,05</m:t>
                      </m:r>
                      <m:r>
                        <a:rPr lang="hu-HU" sz="2800" b="0" i="1" smtClean="0">
                          <a:latin typeface="Cambria Math" panose="02040503050406030204" pitchFamily="18" charset="0"/>
                          <a:ea typeface="Cambria Math" panose="02040503050406030204" pitchFamily="18" charset="0"/>
                        </a:rPr>
                        <m:t>𝑔</m:t>
                      </m:r>
                    </m:oMath>
                  </m:oMathPara>
                </a14:m>
                <a:endParaRPr lang="hu-HU" sz="2800" dirty="0"/>
              </a:p>
            </p:txBody>
          </p:sp>
        </mc:Choice>
        <mc:Fallback xmlns="">
          <p:sp>
            <p:nvSpPr>
              <p:cNvPr id="6" name="Szövegdoboz 5">
                <a:extLst>
                  <a:ext uri="{FF2B5EF4-FFF2-40B4-BE49-F238E27FC236}">
                    <a16:creationId xmlns:a16="http://schemas.microsoft.com/office/drawing/2014/main" id="{F472DC22-A069-4A99-87C0-D62CB735031B}"/>
                  </a:ext>
                </a:extLst>
              </p:cNvPr>
              <p:cNvSpPr txBox="1">
                <a:spLocks noRot="1" noChangeAspect="1" noMove="1" noResize="1" noEditPoints="1" noAdjustHandles="1" noChangeArrowheads="1" noChangeShapeType="1" noTextEdit="1"/>
              </p:cNvSpPr>
              <p:nvPr/>
            </p:nvSpPr>
            <p:spPr>
              <a:xfrm>
                <a:off x="6058524" y="3645106"/>
                <a:ext cx="5473678" cy="738087"/>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ED6CF77A-C098-41F0-A190-33382D92C9A1}"/>
                  </a:ext>
                </a:extLst>
              </p:cNvPr>
              <p:cNvSpPr txBox="1"/>
              <p:nvPr/>
            </p:nvSpPr>
            <p:spPr>
              <a:xfrm>
                <a:off x="6460761" y="4542017"/>
                <a:ext cx="4681025" cy="884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𝑤</m:t>
                          </m:r>
                          <m:r>
                            <a:rPr lang="hu-HU" sz="2800" b="0" i="1" smtClean="0">
                              <a:latin typeface="Cambria Math" panose="02040503050406030204" pitchFamily="18" charset="0"/>
                            </a:rPr>
                            <m:t>%</m:t>
                          </m:r>
                        </m:e>
                        <m: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𝐾𝑁𝑂</m:t>
                              </m:r>
                            </m:e>
                            <m:sub>
                              <m:r>
                                <a:rPr lang="hu-HU" sz="2800" b="0" i="1" smtClean="0">
                                  <a:latin typeface="Cambria Math" panose="02040503050406030204" pitchFamily="18" charset="0"/>
                                </a:rPr>
                                <m:t>3</m:t>
                              </m:r>
                            </m:sub>
                          </m:sSub>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3,679</m:t>
                          </m:r>
                          <m:r>
                            <a:rPr lang="hu-HU" sz="2800" b="0" i="1" smtClean="0">
                              <a:latin typeface="Cambria Math" panose="02040503050406030204" pitchFamily="18" charset="0"/>
                            </a:rPr>
                            <m:t>𝑔</m:t>
                          </m:r>
                        </m:num>
                        <m:den>
                          <m:r>
                            <a:rPr lang="hu-HU" sz="2800" b="0" i="1" smtClean="0">
                              <a:latin typeface="Cambria Math" panose="02040503050406030204" pitchFamily="18" charset="0"/>
                            </a:rPr>
                            <m:t>102,05</m:t>
                          </m:r>
                          <m:r>
                            <a:rPr lang="hu-HU" sz="2800" b="0" i="1" smtClean="0">
                              <a:latin typeface="Cambria Math" panose="02040503050406030204" pitchFamily="18" charset="0"/>
                            </a:rPr>
                            <m:t>𝑔</m:t>
                          </m:r>
                        </m:den>
                      </m:f>
                      <m:r>
                        <a:rPr lang="hu-HU" sz="2800" b="0" i="1" smtClean="0">
                          <a:latin typeface="Cambria Math" panose="02040503050406030204" pitchFamily="18" charset="0"/>
                          <a:ea typeface="Cambria Math" panose="02040503050406030204" pitchFamily="18" charset="0"/>
                        </a:rPr>
                        <m:t>∙100%=</m:t>
                      </m:r>
                    </m:oMath>
                  </m:oMathPara>
                </a14:m>
                <a:endParaRPr lang="hu-HU" sz="2800" dirty="0"/>
              </a:p>
            </p:txBody>
          </p:sp>
        </mc:Choice>
        <mc:Fallback xmlns="">
          <p:sp>
            <p:nvSpPr>
              <p:cNvPr id="7" name="Szövegdoboz 6">
                <a:extLst>
                  <a:ext uri="{FF2B5EF4-FFF2-40B4-BE49-F238E27FC236}">
                    <a16:creationId xmlns:a16="http://schemas.microsoft.com/office/drawing/2014/main" id="{ED6CF77A-C098-41F0-A190-33382D92C9A1}"/>
                  </a:ext>
                </a:extLst>
              </p:cNvPr>
              <p:cNvSpPr txBox="1">
                <a:spLocks noRot="1" noChangeAspect="1" noMove="1" noResize="1" noEditPoints="1" noAdjustHandles="1" noChangeArrowheads="1" noChangeShapeType="1" noTextEdit="1"/>
              </p:cNvSpPr>
              <p:nvPr/>
            </p:nvSpPr>
            <p:spPr>
              <a:xfrm>
                <a:off x="6460761" y="4542017"/>
                <a:ext cx="4681025" cy="884986"/>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144B8852-9692-4554-823E-848C061A323E}"/>
                  </a:ext>
                </a:extLst>
              </p:cNvPr>
              <p:cNvSpPr txBox="1"/>
              <p:nvPr/>
            </p:nvSpPr>
            <p:spPr>
              <a:xfrm>
                <a:off x="6460760" y="5666279"/>
                <a:ext cx="487370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=3,</m:t>
                      </m:r>
                      <m:r>
                        <a:rPr lang="en-US" sz="2800" b="0" i="1" smtClean="0">
                          <a:latin typeface="Cambria Math" panose="02040503050406030204" pitchFamily="18" charset="0"/>
                        </a:rPr>
                        <m:t>605095541</m:t>
                      </m:r>
                      <m:r>
                        <a:rPr lang="hu-HU" sz="2800" b="0" i="1" smtClean="0">
                          <a:latin typeface="Cambria Math" panose="02040503050406030204" pitchFamily="18" charset="0"/>
                        </a:rPr>
                        <m:t>…%=3,</m:t>
                      </m:r>
                      <m:r>
                        <a:rPr lang="en-US" sz="2800" b="0" i="1" smtClean="0">
                          <a:latin typeface="Cambria Math" panose="02040503050406030204" pitchFamily="18" charset="0"/>
                        </a:rPr>
                        <m:t>605</m:t>
                      </m:r>
                      <m:r>
                        <a:rPr lang="hu-HU" sz="2800" b="0" i="1" smtClean="0">
                          <a:latin typeface="Cambria Math" panose="02040503050406030204" pitchFamily="18" charset="0"/>
                        </a:rPr>
                        <m:t>%</m:t>
                      </m:r>
                    </m:oMath>
                  </m:oMathPara>
                </a14:m>
                <a:endParaRPr lang="hu-HU" sz="2800" dirty="0"/>
              </a:p>
            </p:txBody>
          </p:sp>
        </mc:Choice>
        <mc:Fallback xmlns="">
          <p:sp>
            <p:nvSpPr>
              <p:cNvPr id="8" name="Szövegdoboz 7">
                <a:extLst>
                  <a:ext uri="{FF2B5EF4-FFF2-40B4-BE49-F238E27FC236}">
                    <a16:creationId xmlns:a16="http://schemas.microsoft.com/office/drawing/2014/main" id="{144B8852-9692-4554-823E-848C061A323E}"/>
                  </a:ext>
                </a:extLst>
              </p:cNvPr>
              <p:cNvSpPr txBox="1">
                <a:spLocks noRot="1" noChangeAspect="1" noMove="1" noResize="1" noEditPoints="1" noAdjustHandles="1" noChangeArrowheads="1" noChangeShapeType="1" noTextEdit="1"/>
              </p:cNvSpPr>
              <p:nvPr/>
            </p:nvSpPr>
            <p:spPr>
              <a:xfrm>
                <a:off x="6460760" y="5666279"/>
                <a:ext cx="4873706" cy="430887"/>
              </a:xfrm>
              <a:prstGeom prst="rect">
                <a:avLst/>
              </a:prstGeom>
              <a:blipFill>
                <a:blip r:embed="rId7"/>
                <a:stretch>
                  <a:fillRect/>
                </a:stretch>
              </a:blipFill>
            </p:spPr>
            <p:txBody>
              <a:bodyPr/>
              <a:lstStyle/>
              <a:p>
                <a:r>
                  <a:rPr lang="en-US">
                    <a:noFill/>
                  </a:rPr>
                  <a:t> </a:t>
                </a:r>
              </a:p>
            </p:txBody>
          </p:sp>
        </mc:Fallback>
      </mc:AlternateContent>
      <p:cxnSp>
        <p:nvCxnSpPr>
          <p:cNvPr id="9" name="Egyenes összekötő 8">
            <a:extLst>
              <a:ext uri="{FF2B5EF4-FFF2-40B4-BE49-F238E27FC236}">
                <a16:creationId xmlns:a16="http://schemas.microsoft.com/office/drawing/2014/main" id="{24649B0C-FE65-4BFB-BD6E-ECF6FAFA16BD}"/>
              </a:ext>
            </a:extLst>
          </p:cNvPr>
          <p:cNvCxnSpPr/>
          <p:nvPr/>
        </p:nvCxnSpPr>
        <p:spPr>
          <a:xfrm>
            <a:off x="7749916" y="5696255"/>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72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 vegyesszázalékok összege </a:t>
            </a:r>
            <a:r>
              <a:rPr lang="hu-HU" dirty="0">
                <a:solidFill>
                  <a:srgbClr val="FF0000"/>
                </a:solidFill>
                <a:latin typeface="Times New Roman" panose="02020603050405020304" pitchFamily="18" charset="0"/>
                <a:cs typeface="Times New Roman" panose="02020603050405020304" pitchFamily="18" charset="0"/>
              </a:rPr>
              <a:t>nem</a:t>
            </a:r>
            <a:r>
              <a:rPr lang="hu-HU" dirty="0">
                <a:latin typeface="Times New Roman" panose="02020603050405020304" pitchFamily="18" charset="0"/>
                <a:cs typeface="Times New Roman" panose="02020603050405020304" pitchFamily="18" charset="0"/>
              </a:rPr>
              <a:t> 100% ?</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5201587" y="1825625"/>
            <a:ext cx="6805533" cy="527831"/>
          </a:xfrm>
        </p:spPr>
        <p:txBody>
          <a:bodyPr>
            <a:normAutofit/>
          </a:bodyPr>
          <a:lstStyle/>
          <a:p>
            <a:r>
              <a:rPr lang="hu-HU" dirty="0">
                <a:latin typeface="Times New Roman" panose="02020603050405020304" pitchFamily="18" charset="0"/>
                <a:cs typeface="Times New Roman" panose="02020603050405020304" pitchFamily="18" charset="0"/>
              </a:rPr>
              <a:t>Bizonyítsuk az előző feladat segítségével!</a:t>
            </a:r>
          </a:p>
        </p:txBody>
      </p:sp>
      <p:pic>
        <p:nvPicPr>
          <p:cNvPr id="4" name="Kép 3">
            <a:extLst>
              <a:ext uri="{FF2B5EF4-FFF2-40B4-BE49-F238E27FC236}">
                <a16:creationId xmlns:a16="http://schemas.microsoft.com/office/drawing/2014/main" id="{619D6DB1-53BF-4BC6-90AD-CD09C50AF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95" y="1884035"/>
            <a:ext cx="4912379" cy="4680000"/>
          </a:xfrm>
          <a:prstGeom prst="rect">
            <a:avLst/>
          </a:prstGeom>
        </p:spPr>
      </p:pic>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4D17C2CE-35D7-4507-B3E8-DC5C919D8F63}"/>
                  </a:ext>
                </a:extLst>
              </p:cNvPr>
              <p:cNvSpPr txBox="1"/>
              <p:nvPr/>
            </p:nvSpPr>
            <p:spPr>
              <a:xfrm>
                <a:off x="7150313" y="2383436"/>
                <a:ext cx="285975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𝑜𝑙𝑑𝑎𝑡</m:t>
                          </m:r>
                        </m:sub>
                      </m:sSub>
                      <m:r>
                        <a:rPr lang="hu-HU" sz="2800" b="0" i="1" smtClean="0">
                          <a:latin typeface="Cambria Math" panose="02040503050406030204" pitchFamily="18" charset="0"/>
                        </a:rPr>
                        <m:t>=102,05</m:t>
                      </m:r>
                      <m:r>
                        <a:rPr lang="hu-HU" sz="2800" b="0" i="1" smtClean="0">
                          <a:latin typeface="Cambria Math" panose="02040503050406030204" pitchFamily="18" charset="0"/>
                        </a:rPr>
                        <m:t>𝑔</m:t>
                      </m:r>
                    </m:oMath>
                  </m:oMathPara>
                </a14:m>
                <a:endParaRPr lang="hu-HU" sz="2800" dirty="0"/>
              </a:p>
            </p:txBody>
          </p:sp>
        </mc:Choice>
        <mc:Fallback xmlns="">
          <p:sp>
            <p:nvSpPr>
              <p:cNvPr id="5" name="Szövegdoboz 4">
                <a:extLst>
                  <a:ext uri="{FF2B5EF4-FFF2-40B4-BE49-F238E27FC236}">
                    <a16:creationId xmlns:a16="http://schemas.microsoft.com/office/drawing/2014/main" id="{4D17C2CE-35D7-4507-B3E8-DC5C919D8F63}"/>
                  </a:ext>
                </a:extLst>
              </p:cNvPr>
              <p:cNvSpPr txBox="1">
                <a:spLocks noRot="1" noChangeAspect="1" noMove="1" noResize="1" noEditPoints="1" noAdjustHandles="1" noChangeArrowheads="1" noChangeShapeType="1" noTextEdit="1"/>
              </p:cNvSpPr>
              <p:nvPr/>
            </p:nvSpPr>
            <p:spPr>
              <a:xfrm>
                <a:off x="7150313" y="2383436"/>
                <a:ext cx="2859757" cy="430887"/>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D9AFC1EE-DC30-454E-83BC-233CC257DEB4}"/>
                  </a:ext>
                </a:extLst>
              </p:cNvPr>
              <p:cNvSpPr txBox="1"/>
              <p:nvPr/>
            </p:nvSpPr>
            <p:spPr>
              <a:xfrm>
                <a:off x="6563750" y="2820649"/>
                <a:ext cx="4055406" cy="469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𝑣</m:t>
                          </m:r>
                          <m:r>
                            <a:rPr lang="hu-HU" sz="2800" b="0" i="1" smtClean="0">
                              <a:latin typeface="Cambria Math" panose="02040503050406030204" pitchFamily="18" charset="0"/>
                            </a:rPr>
                            <m:t>í</m:t>
                          </m:r>
                          <m:r>
                            <a:rPr lang="hu-HU" sz="2800" b="0" i="1" smtClean="0">
                              <a:latin typeface="Cambria Math" panose="02040503050406030204" pitchFamily="18" charset="0"/>
                            </a:rPr>
                            <m:t>𝑧</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𝑜𝑙𝑑𝑎𝑡</m:t>
                          </m:r>
                        </m:sub>
                      </m:sSub>
                      <m:r>
                        <a:rPr lang="hu-HU" sz="2800" b="0" i="1" smtClean="0">
                          <a:latin typeface="Cambria Math" panose="02040503050406030204" pitchFamily="18" charset="0"/>
                        </a:rPr>
                        <m:t>−</m:t>
                      </m:r>
                      <m:sSub>
                        <m:sSubPr>
                          <m:ctrlPr>
                            <a:rPr lang="hu-HU" sz="2800" i="1">
                              <a:latin typeface="Cambria Math" panose="02040503050406030204" pitchFamily="18" charset="0"/>
                            </a:rPr>
                          </m:ctrlPr>
                        </m:sSubPr>
                        <m:e>
                          <m:r>
                            <a:rPr lang="hu-HU" sz="2800" b="0" i="1" smtClean="0">
                              <a:latin typeface="Cambria Math" panose="02040503050406030204" pitchFamily="18" charset="0"/>
                            </a:rPr>
                            <m:t>𝑚</m:t>
                          </m:r>
                        </m:e>
                        <m:sub>
                          <m:sSub>
                            <m:sSubPr>
                              <m:ctrlPr>
                                <a:rPr lang="hu-HU" sz="2800" i="1">
                                  <a:latin typeface="Cambria Math" panose="02040503050406030204" pitchFamily="18" charset="0"/>
                                </a:rPr>
                              </m:ctrlPr>
                            </m:sSubPr>
                            <m:e>
                              <m:r>
                                <a:rPr lang="hu-HU" sz="2800" i="1">
                                  <a:latin typeface="Cambria Math" panose="02040503050406030204" pitchFamily="18" charset="0"/>
                                </a:rPr>
                                <m:t>𝐾𝑁𝑂</m:t>
                              </m:r>
                            </m:e>
                            <m:sub>
                              <m:r>
                                <a:rPr lang="hu-HU" sz="2800" i="1">
                                  <a:latin typeface="Cambria Math" panose="02040503050406030204" pitchFamily="18" charset="0"/>
                                </a:rPr>
                                <m:t>3</m:t>
                              </m:r>
                            </m:sub>
                          </m:sSub>
                        </m:sub>
                      </m:sSub>
                      <m:r>
                        <a:rPr lang="hu-HU" sz="2800" b="0" i="1" smtClean="0">
                          <a:latin typeface="Cambria Math" panose="02040503050406030204" pitchFamily="18" charset="0"/>
                        </a:rPr>
                        <m:t>=</m:t>
                      </m:r>
                    </m:oMath>
                  </m:oMathPara>
                </a14:m>
                <a:endParaRPr lang="hu-HU" sz="2800" dirty="0"/>
              </a:p>
            </p:txBody>
          </p:sp>
        </mc:Choice>
        <mc:Fallback xmlns="">
          <p:sp>
            <p:nvSpPr>
              <p:cNvPr id="10" name="Szövegdoboz 9">
                <a:extLst>
                  <a:ext uri="{FF2B5EF4-FFF2-40B4-BE49-F238E27FC236}">
                    <a16:creationId xmlns:a16="http://schemas.microsoft.com/office/drawing/2014/main" id="{D9AFC1EE-DC30-454E-83BC-233CC257DEB4}"/>
                  </a:ext>
                </a:extLst>
              </p:cNvPr>
              <p:cNvSpPr txBox="1">
                <a:spLocks noRot="1" noChangeAspect="1" noMove="1" noResize="1" noEditPoints="1" noAdjustHandles="1" noChangeArrowheads="1" noChangeShapeType="1" noTextEdit="1"/>
              </p:cNvSpPr>
              <p:nvPr/>
            </p:nvSpPr>
            <p:spPr>
              <a:xfrm>
                <a:off x="6563750" y="2820649"/>
                <a:ext cx="4055406" cy="469872"/>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63D7C85B-4FFA-4A08-9B53-5E31F9CC20D8}"/>
                  </a:ext>
                </a:extLst>
              </p:cNvPr>
              <p:cNvSpPr txBox="1"/>
              <p:nvPr/>
            </p:nvSpPr>
            <p:spPr>
              <a:xfrm>
                <a:off x="6071572" y="3409584"/>
                <a:ext cx="502503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=102,05</m:t>
                      </m:r>
                      <m:r>
                        <a:rPr lang="hu-HU" sz="2800" b="0" i="1" smtClean="0">
                          <a:latin typeface="Cambria Math" panose="02040503050406030204" pitchFamily="18" charset="0"/>
                        </a:rPr>
                        <m:t>𝑔</m:t>
                      </m:r>
                      <m:r>
                        <a:rPr lang="hu-HU" sz="2800" b="0" i="1" smtClean="0">
                          <a:latin typeface="Cambria Math" panose="02040503050406030204" pitchFamily="18" charset="0"/>
                        </a:rPr>
                        <m:t>−3,679</m:t>
                      </m:r>
                      <m:r>
                        <a:rPr lang="hu-HU" sz="2800" b="0" i="1" smtClean="0">
                          <a:latin typeface="Cambria Math" panose="02040503050406030204" pitchFamily="18" charset="0"/>
                        </a:rPr>
                        <m:t>𝑔</m:t>
                      </m:r>
                      <m:r>
                        <a:rPr lang="hu-HU" sz="2800" b="0" i="1" smtClean="0">
                          <a:latin typeface="Cambria Math" panose="02040503050406030204" pitchFamily="18" charset="0"/>
                        </a:rPr>
                        <m:t>=98,371</m:t>
                      </m:r>
                      <m:r>
                        <a:rPr lang="hu-HU" sz="2800" b="0" i="1" smtClean="0">
                          <a:latin typeface="Cambria Math" panose="02040503050406030204" pitchFamily="18" charset="0"/>
                        </a:rPr>
                        <m:t>𝑔</m:t>
                      </m:r>
                    </m:oMath>
                  </m:oMathPara>
                </a14:m>
                <a:endParaRPr lang="hu-HU" sz="2800" dirty="0"/>
              </a:p>
            </p:txBody>
          </p:sp>
        </mc:Choice>
        <mc:Fallback xmlns="">
          <p:sp>
            <p:nvSpPr>
              <p:cNvPr id="11" name="Szövegdoboz 10">
                <a:extLst>
                  <a:ext uri="{FF2B5EF4-FFF2-40B4-BE49-F238E27FC236}">
                    <a16:creationId xmlns:a16="http://schemas.microsoft.com/office/drawing/2014/main" id="{63D7C85B-4FFA-4A08-9B53-5E31F9CC20D8}"/>
                  </a:ext>
                </a:extLst>
              </p:cNvPr>
              <p:cNvSpPr txBox="1">
                <a:spLocks noRot="1" noChangeAspect="1" noMove="1" noResize="1" noEditPoints="1" noAdjustHandles="1" noChangeArrowheads="1" noChangeShapeType="1" noTextEdit="1"/>
              </p:cNvSpPr>
              <p:nvPr/>
            </p:nvSpPr>
            <p:spPr>
              <a:xfrm>
                <a:off x="6071572" y="3409584"/>
                <a:ext cx="5025030" cy="430887"/>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 name="Szövegdoboz 11">
                <a:extLst>
                  <a:ext uri="{FF2B5EF4-FFF2-40B4-BE49-F238E27FC236}">
                    <a16:creationId xmlns:a16="http://schemas.microsoft.com/office/drawing/2014/main" id="{2C7568DF-12A1-4658-9AFD-1092BF6CE54B}"/>
                  </a:ext>
                </a:extLst>
              </p:cNvPr>
              <p:cNvSpPr txBox="1"/>
              <p:nvPr/>
            </p:nvSpPr>
            <p:spPr>
              <a:xfrm>
                <a:off x="6325847" y="4039171"/>
                <a:ext cx="4514826" cy="1043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nary>
                            <m:naryPr>
                              <m:chr m:val="∑"/>
                              <m:subHide m:val="on"/>
                              <m:supHide m:val="on"/>
                              <m:ctrlPr>
                                <a:rPr lang="hu-HU" sz="2800" i="1" smtClean="0">
                                  <a:latin typeface="Cambria Math" panose="02040503050406030204" pitchFamily="18" charset="0"/>
                                </a:rPr>
                              </m:ctrlPr>
                            </m:naryPr>
                            <m:sub/>
                            <m:sup/>
                            <m:e>
                              <m:r>
                                <a:rPr lang="hu-HU" sz="2800" i="1">
                                  <a:latin typeface="Cambria Math" panose="02040503050406030204" pitchFamily="18" charset="0"/>
                                </a:rPr>
                                <m:t>𝑣</m:t>
                              </m:r>
                              <m:r>
                                <a:rPr lang="hu-HU" sz="2800" i="1">
                                  <a:latin typeface="Cambria Math" panose="02040503050406030204" pitchFamily="18" charset="0"/>
                                </a:rPr>
                                <m:t>%</m:t>
                              </m:r>
                            </m:e>
                          </m:nary>
                          <m:r>
                            <a:rPr lang="hu-HU" sz="2800" b="0" i="1" smtClean="0">
                              <a:latin typeface="Cambria Math" panose="02040503050406030204" pitchFamily="18" charset="0"/>
                            </a:rPr>
                            <m:t>=</m:t>
                          </m:r>
                          <m:r>
                            <a:rPr lang="hu-HU" sz="2800" b="0" i="1" smtClean="0">
                              <a:latin typeface="Cambria Math" panose="02040503050406030204" pitchFamily="18" charset="0"/>
                            </a:rPr>
                            <m:t>𝑣</m:t>
                          </m:r>
                          <m:r>
                            <a:rPr lang="hu-HU" sz="2800" b="0" i="1" smtClean="0">
                              <a:latin typeface="Cambria Math" panose="02040503050406030204" pitchFamily="18" charset="0"/>
                            </a:rPr>
                            <m:t>%</m:t>
                          </m:r>
                        </m:e>
                        <m: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𝐾𝑁𝑂</m:t>
                              </m:r>
                            </m:e>
                            <m:sub>
                              <m:r>
                                <a:rPr lang="hu-HU" sz="2800" b="0" i="1" smtClean="0">
                                  <a:latin typeface="Cambria Math" panose="02040503050406030204" pitchFamily="18" charset="0"/>
                                </a:rPr>
                                <m:t>3</m:t>
                              </m:r>
                            </m:sub>
                          </m:sSub>
                        </m:sub>
                      </m:sSub>
                      <m:r>
                        <a:rPr lang="hu-HU" sz="2800" b="0" i="1" smtClean="0">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𝑣</m:t>
                          </m:r>
                          <m:r>
                            <a:rPr lang="hu-HU" sz="2800" i="1">
                              <a:latin typeface="Cambria Math" panose="02040503050406030204" pitchFamily="18" charset="0"/>
                            </a:rPr>
                            <m:t>%</m:t>
                          </m:r>
                        </m:e>
                        <m:sub>
                          <m:r>
                            <a:rPr lang="hu-HU" sz="2800" b="0" i="1" smtClean="0">
                              <a:latin typeface="Cambria Math" panose="02040503050406030204" pitchFamily="18" charset="0"/>
                            </a:rPr>
                            <m:t>𝑣</m:t>
                          </m:r>
                          <m:r>
                            <a:rPr lang="hu-HU" sz="2800" b="0" i="1" smtClean="0">
                              <a:latin typeface="Cambria Math" panose="02040503050406030204" pitchFamily="18" charset="0"/>
                            </a:rPr>
                            <m:t>í</m:t>
                          </m:r>
                          <m:r>
                            <a:rPr lang="hu-HU" sz="2800" b="0" i="1" smtClean="0">
                              <a:latin typeface="Cambria Math" panose="02040503050406030204" pitchFamily="18" charset="0"/>
                            </a:rPr>
                            <m:t>𝑧</m:t>
                          </m:r>
                        </m:sub>
                      </m:sSub>
                      <m:r>
                        <a:rPr lang="hu-HU" sz="2800" b="0" i="1" smtClean="0">
                          <a:latin typeface="Cambria Math" panose="02040503050406030204" pitchFamily="18" charset="0"/>
                        </a:rPr>
                        <m:t>=</m:t>
                      </m:r>
                    </m:oMath>
                  </m:oMathPara>
                </a14:m>
                <a:endParaRPr lang="hu-HU" sz="2800" dirty="0"/>
              </a:p>
            </p:txBody>
          </p:sp>
        </mc:Choice>
        <mc:Fallback xmlns="">
          <p:sp>
            <p:nvSpPr>
              <p:cNvPr id="12" name="Szövegdoboz 11">
                <a:extLst>
                  <a:ext uri="{FF2B5EF4-FFF2-40B4-BE49-F238E27FC236}">
                    <a16:creationId xmlns:a16="http://schemas.microsoft.com/office/drawing/2014/main" id="{2C7568DF-12A1-4658-9AFD-1092BF6CE54B}"/>
                  </a:ext>
                </a:extLst>
              </p:cNvPr>
              <p:cNvSpPr txBox="1">
                <a:spLocks noRot="1" noChangeAspect="1" noMove="1" noResize="1" noEditPoints="1" noAdjustHandles="1" noChangeArrowheads="1" noChangeShapeType="1" noTextEdit="1"/>
              </p:cNvSpPr>
              <p:nvPr/>
            </p:nvSpPr>
            <p:spPr>
              <a:xfrm>
                <a:off x="6325847" y="4039171"/>
                <a:ext cx="4514826" cy="1043363"/>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Szövegdoboz 12">
                <a:extLst>
                  <a:ext uri="{FF2B5EF4-FFF2-40B4-BE49-F238E27FC236}">
                    <a16:creationId xmlns:a16="http://schemas.microsoft.com/office/drawing/2014/main" id="{6DDC242B-CDD1-46A2-B34A-04740B788A34}"/>
                  </a:ext>
                </a:extLst>
              </p:cNvPr>
              <p:cNvSpPr txBox="1"/>
              <p:nvPr/>
            </p:nvSpPr>
            <p:spPr>
              <a:xfrm>
                <a:off x="5471605" y="5105971"/>
                <a:ext cx="6224909" cy="8095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3,679</m:t>
                          </m:r>
                          <m:r>
                            <a:rPr lang="hu-HU" sz="2800" b="0" i="1" smtClean="0">
                              <a:latin typeface="Cambria Math" panose="02040503050406030204" pitchFamily="18" charset="0"/>
                            </a:rPr>
                            <m:t>𝑔</m:t>
                          </m:r>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100 </m:t>
                              </m:r>
                              <m:r>
                                <a:rPr lang="hu-HU" sz="2800" b="0" i="1" smtClean="0">
                                  <a:latin typeface="Cambria Math" panose="02040503050406030204" pitchFamily="18" charset="0"/>
                                </a:rPr>
                                <m:t>𝑐𝑚</m:t>
                              </m:r>
                            </m:e>
                            <m:sup>
                              <m:r>
                                <a:rPr lang="hu-HU" sz="2800" b="0" i="1" smtClean="0">
                                  <a:latin typeface="Cambria Math" panose="02040503050406030204" pitchFamily="18" charset="0"/>
                                </a:rPr>
                                <m:t>3</m:t>
                              </m:r>
                            </m:sup>
                          </m:sSup>
                        </m:den>
                      </m:f>
                      <m:r>
                        <a:rPr lang="hu-HU" sz="2800" b="0" i="1" smtClean="0">
                          <a:latin typeface="Cambria Math" panose="02040503050406030204" pitchFamily="18" charset="0"/>
                          <a:ea typeface="Cambria Math" panose="02040503050406030204" pitchFamily="18" charset="0"/>
                        </a:rPr>
                        <m:t>∙100%+</m:t>
                      </m:r>
                      <m:f>
                        <m:fPr>
                          <m:ctrlPr>
                            <a:rPr lang="hu-HU" sz="2800" i="1">
                              <a:latin typeface="Cambria Math" panose="02040503050406030204" pitchFamily="18" charset="0"/>
                            </a:rPr>
                          </m:ctrlPr>
                        </m:fPr>
                        <m:num>
                          <m:r>
                            <a:rPr lang="hu-HU" sz="2800" b="0" i="1" smtClean="0">
                              <a:latin typeface="Cambria Math" panose="02040503050406030204" pitchFamily="18" charset="0"/>
                            </a:rPr>
                            <m:t>98,371</m:t>
                          </m:r>
                          <m:r>
                            <a:rPr lang="hu-HU" sz="2800" i="1">
                              <a:latin typeface="Cambria Math" panose="02040503050406030204" pitchFamily="18" charset="0"/>
                            </a:rPr>
                            <m:t>𝑔</m:t>
                          </m:r>
                        </m:num>
                        <m:den>
                          <m:sSup>
                            <m:sSupPr>
                              <m:ctrlPr>
                                <a:rPr lang="hu-HU" sz="2800" i="1">
                                  <a:latin typeface="Cambria Math" panose="02040503050406030204" pitchFamily="18" charset="0"/>
                                </a:rPr>
                              </m:ctrlPr>
                            </m:sSupPr>
                            <m:e>
                              <m:r>
                                <a:rPr lang="hu-HU" sz="2800" i="1">
                                  <a:latin typeface="Cambria Math" panose="02040503050406030204" pitchFamily="18" charset="0"/>
                                </a:rPr>
                                <m:t>100 </m:t>
                              </m:r>
                              <m:r>
                                <a:rPr lang="hu-HU" sz="2800" i="1">
                                  <a:latin typeface="Cambria Math" panose="02040503050406030204" pitchFamily="18" charset="0"/>
                                </a:rPr>
                                <m:t>𝑐𝑚</m:t>
                              </m:r>
                            </m:e>
                            <m:sup>
                              <m:r>
                                <a:rPr lang="hu-HU" sz="2800" i="1">
                                  <a:latin typeface="Cambria Math" panose="02040503050406030204" pitchFamily="18" charset="0"/>
                                </a:rPr>
                                <m:t>3</m:t>
                              </m:r>
                            </m:sup>
                          </m:sSup>
                        </m:den>
                      </m:f>
                      <m:r>
                        <a:rPr lang="hu-HU" sz="2800" i="1">
                          <a:latin typeface="Cambria Math" panose="02040503050406030204" pitchFamily="18" charset="0"/>
                          <a:ea typeface="Cambria Math" panose="02040503050406030204" pitchFamily="18" charset="0"/>
                        </a:rPr>
                        <m:t>∙100%</m:t>
                      </m:r>
                      <m:r>
                        <a:rPr lang="hu-HU" sz="2800" b="0" i="1" smtClean="0">
                          <a:latin typeface="Cambria Math" panose="02040503050406030204" pitchFamily="18" charset="0"/>
                          <a:ea typeface="Cambria Math" panose="02040503050406030204" pitchFamily="18" charset="0"/>
                        </a:rPr>
                        <m:t>=</m:t>
                      </m:r>
                    </m:oMath>
                  </m:oMathPara>
                </a14:m>
                <a:endParaRPr lang="hu-HU" sz="2800" dirty="0"/>
              </a:p>
            </p:txBody>
          </p:sp>
        </mc:Choice>
        <mc:Fallback xmlns="">
          <p:sp>
            <p:nvSpPr>
              <p:cNvPr id="13" name="Szövegdoboz 12">
                <a:extLst>
                  <a:ext uri="{FF2B5EF4-FFF2-40B4-BE49-F238E27FC236}">
                    <a16:creationId xmlns:a16="http://schemas.microsoft.com/office/drawing/2014/main" id="{6DDC242B-CDD1-46A2-B34A-04740B788A34}"/>
                  </a:ext>
                </a:extLst>
              </p:cNvPr>
              <p:cNvSpPr txBox="1">
                <a:spLocks noRot="1" noChangeAspect="1" noMove="1" noResize="1" noEditPoints="1" noAdjustHandles="1" noChangeArrowheads="1" noChangeShapeType="1" noTextEdit="1"/>
              </p:cNvSpPr>
              <p:nvPr/>
            </p:nvSpPr>
            <p:spPr>
              <a:xfrm>
                <a:off x="5471605" y="5105971"/>
                <a:ext cx="6224909" cy="809581"/>
              </a:xfrm>
              <a:prstGeom prst="rect">
                <a:avLst/>
              </a:prstGeom>
              <a:blipFill>
                <a:blip r:embed="rId8"/>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Szövegdoboz 13">
                <a:extLst>
                  <a:ext uri="{FF2B5EF4-FFF2-40B4-BE49-F238E27FC236}">
                    <a16:creationId xmlns:a16="http://schemas.microsoft.com/office/drawing/2014/main" id="{9F89FB54-1A30-49D8-9FAD-852822D0F5F7}"/>
                  </a:ext>
                </a:extLst>
              </p:cNvPr>
              <p:cNvSpPr txBox="1"/>
              <p:nvPr/>
            </p:nvSpPr>
            <p:spPr>
              <a:xfrm>
                <a:off x="5926110" y="6177181"/>
                <a:ext cx="530472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3,679%+98,371%=102,05%</m:t>
                      </m:r>
                    </m:oMath>
                  </m:oMathPara>
                </a14:m>
                <a:endParaRPr lang="hu-HU" sz="2800" dirty="0"/>
              </a:p>
            </p:txBody>
          </p:sp>
        </mc:Choice>
        <mc:Fallback xmlns="">
          <p:sp>
            <p:nvSpPr>
              <p:cNvPr id="14" name="Szövegdoboz 13">
                <a:extLst>
                  <a:ext uri="{FF2B5EF4-FFF2-40B4-BE49-F238E27FC236}">
                    <a16:creationId xmlns:a16="http://schemas.microsoft.com/office/drawing/2014/main" id="{9F89FB54-1A30-49D8-9FAD-852822D0F5F7}"/>
                  </a:ext>
                </a:extLst>
              </p:cNvPr>
              <p:cNvSpPr txBox="1">
                <a:spLocks noRot="1" noChangeAspect="1" noMove="1" noResize="1" noEditPoints="1" noAdjustHandles="1" noChangeArrowheads="1" noChangeShapeType="1" noTextEdit="1"/>
              </p:cNvSpPr>
              <p:nvPr/>
            </p:nvSpPr>
            <p:spPr>
              <a:xfrm>
                <a:off x="5926110" y="6177181"/>
                <a:ext cx="5304722" cy="430887"/>
              </a:xfrm>
              <a:prstGeom prst="rect">
                <a:avLst/>
              </a:prstGeom>
              <a:blipFill>
                <a:blip r:embed="rId9"/>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77153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10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10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15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a:t>
            </a:r>
            <a:r>
              <a:rPr lang="hu-HU" dirty="0" err="1">
                <a:latin typeface="Times New Roman" panose="02020603050405020304" pitchFamily="18" charset="0"/>
                <a:cs typeface="Times New Roman" panose="02020603050405020304" pitchFamily="18" charset="0"/>
              </a:rPr>
              <a:t>molaritás</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492898"/>
                <a:ext cx="10515600" cy="5147745"/>
              </a:xfrm>
            </p:spPr>
            <p:txBody>
              <a:bodyPr>
                <a:normAutofit lnSpcReduction="10000"/>
              </a:bodyPr>
              <a:lstStyle/>
              <a:p>
                <a:r>
                  <a:rPr lang="hu-HU" dirty="0">
                    <a:latin typeface="Times New Roman" panose="02020603050405020304" pitchFamily="18" charset="0"/>
                    <a:cs typeface="Times New Roman" panose="02020603050405020304" pitchFamily="18" charset="0"/>
                  </a:rPr>
                  <a:t>Kémiai </a:t>
                </a:r>
                <a:r>
                  <a:rPr lang="hu-HU" dirty="0" err="1">
                    <a:latin typeface="Times New Roman" panose="02020603050405020304" pitchFamily="18" charset="0"/>
                    <a:cs typeface="Times New Roman" panose="02020603050405020304" pitchFamily="18" charset="0"/>
                  </a:rPr>
                  <a:t>történésekkor</a:t>
                </a:r>
                <a:r>
                  <a:rPr lang="hu-HU" dirty="0">
                    <a:latin typeface="Times New Roman" panose="02020603050405020304" pitchFamily="18" charset="0"/>
                    <a:cs typeface="Times New Roman" panose="02020603050405020304" pitchFamily="18" charset="0"/>
                  </a:rPr>
                  <a:t> nem az anyag tömege, ami megszabja az oldat viselkedését, hanem, hogy mennyi kémiai anyag van az oldatban!</a:t>
                </a:r>
              </a:p>
              <a:p>
                <a:r>
                  <a:rPr lang="hu-HU" dirty="0">
                    <a:latin typeface="Times New Roman" panose="02020603050405020304" pitchFamily="18" charset="0"/>
                    <a:cs typeface="Times New Roman" panose="02020603050405020304" pitchFamily="18" charset="0"/>
                  </a:rPr>
                  <a:t>(SI) koncentráció = </a:t>
                </a:r>
                <a:r>
                  <a:rPr lang="hu-HU" dirty="0" err="1">
                    <a:latin typeface="Times New Roman" panose="02020603050405020304" pitchFamily="18" charset="0"/>
                    <a:cs typeface="Times New Roman" panose="02020603050405020304" pitchFamily="18" charset="0"/>
                  </a:rPr>
                  <a:t>molaritás</a:t>
                </a:r>
                <a:r>
                  <a:rPr lang="hu-HU" dirty="0">
                    <a:latin typeface="Times New Roman" panose="02020603050405020304" pitchFamily="18" charset="0"/>
                    <a:cs typeface="Times New Roman" panose="02020603050405020304" pitchFamily="18" charset="0"/>
                  </a:rPr>
                  <a:t> = mólos koncentráció</a:t>
                </a:r>
              </a:p>
              <a:p>
                <a:r>
                  <a:rPr lang="hu-HU" b="1" dirty="0">
                    <a:latin typeface="Times New Roman" panose="02020603050405020304" pitchFamily="18" charset="0"/>
                    <a:cs typeface="Times New Roman" panose="02020603050405020304" pitchFamily="18" charset="0"/>
                  </a:rPr>
                  <a:t>koncentráció/</a:t>
                </a:r>
                <a:r>
                  <a:rPr lang="hu-HU" b="1" dirty="0" err="1">
                    <a:latin typeface="Times New Roman" panose="02020603050405020304" pitchFamily="18" charset="0"/>
                    <a:cs typeface="Times New Roman" panose="02020603050405020304" pitchFamily="18" charset="0"/>
                  </a:rPr>
                  <a:t>molaritás</a:t>
                </a:r>
                <a:r>
                  <a:rPr lang="hu-HU" b="1" dirty="0">
                    <a:latin typeface="Times New Roman" panose="02020603050405020304" pitchFamily="18" charset="0"/>
                    <a:cs typeface="Times New Roman" panose="02020603050405020304" pitchFamily="18" charset="0"/>
                  </a:rPr>
                  <a:t>/moláris koncentráció:</a:t>
                </a:r>
                <a:r>
                  <a:rPr lang="hu-HU" dirty="0">
                    <a:latin typeface="Times New Roman" panose="02020603050405020304" pitchFamily="18" charset="0"/>
                    <a:cs typeface="Times New Roman" panose="02020603050405020304" pitchFamily="18" charset="0"/>
                  </a:rPr>
                  <a:t> (jele: </a:t>
                </a:r>
                <a:r>
                  <a:rPr lang="hu-HU" i="1" dirty="0">
                    <a:latin typeface="Times New Roman" panose="02020603050405020304" pitchFamily="18" charset="0"/>
                    <a:cs typeface="Times New Roman" panose="02020603050405020304" pitchFamily="18" charset="0"/>
                  </a:rPr>
                  <a:t>c</a:t>
                </a:r>
                <a:r>
                  <a:rPr lang="hu-HU" dirty="0">
                    <a:latin typeface="Times New Roman" panose="02020603050405020304" pitchFamily="18" charset="0"/>
                    <a:cs typeface="Times New Roman" panose="02020603050405020304" pitchFamily="18" charset="0"/>
                  </a:rPr>
                  <a:t>; mértékegysége: </a:t>
                </a:r>
                <a:r>
                  <a:rPr lang="hu-HU" i="1" dirty="0">
                    <a:latin typeface="Times New Roman" panose="02020603050405020304" pitchFamily="18" charset="0"/>
                    <a:cs typeface="Times New Roman" panose="02020603050405020304" pitchFamily="18" charset="0"/>
                  </a:rPr>
                  <a:t>1 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az oldott anyag, anyag­mennyiségének, (</a:t>
                </a:r>
                <a:r>
                  <a:rPr lang="hu-HU" i="1" dirty="0" err="1">
                    <a:latin typeface="Times New Roman" panose="02020603050405020304" pitchFamily="18" charset="0"/>
                    <a:cs typeface="Times New Roman" panose="02020603050405020304" pitchFamily="18" charset="0"/>
                  </a:rPr>
                  <a:t>n</a:t>
                </a:r>
                <a:r>
                  <a:rPr lang="hu-HU" i="1" baseline="-25000" dirty="0" err="1">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vagy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és az oldat térfogatának (</a:t>
                </a:r>
                <a:r>
                  <a:rPr lang="hu-HU" i="1" dirty="0" err="1">
                    <a:latin typeface="Times New Roman" panose="02020603050405020304" pitchFamily="18" charset="0"/>
                    <a:cs typeface="Times New Roman" panose="02020603050405020304" pitchFamily="18" charset="0"/>
                  </a:rPr>
                  <a:t>V</a:t>
                </a:r>
                <a:r>
                  <a:rPr lang="hu-HU" i="1" baseline="-25000" dirty="0" err="1">
                    <a:latin typeface="Times New Roman" panose="02020603050405020304" pitchFamily="18" charset="0"/>
                    <a:cs typeface="Times New Roman" panose="02020603050405020304" pitchFamily="18" charset="0"/>
                  </a:rPr>
                  <a:t>oldat</a:t>
                </a:r>
                <a:r>
                  <a:rPr lang="hu-HU" dirty="0">
                    <a:latin typeface="Times New Roman" panose="02020603050405020304" pitchFamily="18" charset="0"/>
                    <a:cs typeface="Times New Roman" panose="02020603050405020304" pitchFamily="18" charset="0"/>
                  </a:rPr>
                  <a:t>) hányadosa, azaz </a:t>
                </a:r>
                <a:endParaRPr lang="en-US" dirty="0">
                  <a:latin typeface="Times New Roman" panose="02020603050405020304" pitchFamily="18" charset="0"/>
                  <a:cs typeface="Times New Roman" panose="02020603050405020304" pitchFamily="18" charset="0"/>
                </a:endParaRPr>
              </a:p>
              <a:p>
                <a:pPr marL="0" indent="0">
                  <a:buNone/>
                </a:pPr>
                <a:r>
                  <a:rPr lang="hu-HU" i="1" dirty="0">
                    <a:latin typeface="Times New Roman" panose="02020603050405020304" pitchFamily="18" charset="0"/>
                    <a:cs typeface="Times New Roman" panose="02020603050405020304" pitchFamily="18" charset="0"/>
                  </a:rPr>
                  <a:t/>
                </a:r>
                <a:br>
                  <a:rPr lang="hu-HU" i="1" dirty="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𝑜𝑙𝑑𝑎𝑡</m:t>
                              </m:r>
                            </m:sub>
                          </m:sSub>
                        </m:den>
                      </m:f>
                    </m:oMath>
                  </m:oMathPara>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Tulajdonságai: függ a hőmérséklettől, az oldat sűrűsége miatt, és az oldatra vonatkozik! </a:t>
                </a:r>
              </a:p>
              <a:p>
                <a:r>
                  <a:rPr lang="hu-HU" dirty="0">
                    <a:latin typeface="Times New Roman" panose="02020603050405020304" pitchFamily="18" charset="0"/>
                    <a:cs typeface="Times New Roman" panose="02020603050405020304" pitchFamily="18" charset="0"/>
                  </a:rPr>
                  <a:t>Az összes komponens koncentrációjának az összege </a:t>
                </a:r>
                <a:r>
                  <a:rPr lang="hu-HU" b="1" dirty="0">
                    <a:solidFill>
                      <a:srgbClr val="FF0000"/>
                    </a:solidFill>
                    <a:latin typeface="Times New Roman" panose="02020603050405020304" pitchFamily="18" charset="0"/>
                    <a:cs typeface="Times New Roman" panose="02020603050405020304" pitchFamily="18" charset="0"/>
                  </a:rPr>
                  <a:t>nem</a:t>
                </a:r>
                <a:r>
                  <a:rPr lang="hu-HU" dirty="0">
                    <a:latin typeface="Times New Roman" panose="02020603050405020304" pitchFamily="18" charset="0"/>
                    <a:cs typeface="Times New Roman" panose="02020603050405020304" pitchFamily="18" charset="0"/>
                  </a:rPr>
                  <a:t> </a:t>
                </a:r>
                <a:r>
                  <a:rPr lang="hu-HU" b="1" dirty="0">
                    <a:solidFill>
                      <a:srgbClr val="FF0000"/>
                    </a:solidFill>
                    <a:latin typeface="Times New Roman" panose="02020603050405020304" pitchFamily="18" charset="0"/>
                    <a:cs typeface="Times New Roman" panose="02020603050405020304" pitchFamily="18" charset="0"/>
                  </a:rPr>
                  <a:t>meghatározható</a:t>
                </a:r>
                <a:r>
                  <a:rPr lang="hu-HU" dirty="0">
                    <a:latin typeface="Times New Roman" panose="02020603050405020304" pitchFamily="18" charset="0"/>
                    <a:cs typeface="Times New Roman" panose="02020603050405020304" pitchFamily="18" charset="0"/>
                  </a:rPr>
                  <a:t>!</a:t>
                </a:r>
              </a:p>
              <a:p>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492898"/>
                <a:ext cx="10515600" cy="5147745"/>
              </a:xfrm>
              <a:blipFill>
                <a:blip r:embed="rId3"/>
                <a:stretch>
                  <a:fillRect l="-1043" t="-2962" b="-2962"/>
                </a:stretch>
              </a:blipFill>
            </p:spPr>
            <p:txBody>
              <a:bodyPr/>
              <a:lstStyle/>
              <a:p>
                <a:r>
                  <a:rPr lang="en-US">
                    <a:noFill/>
                  </a:rPr>
                  <a:t> </a:t>
                </a:r>
              </a:p>
            </p:txBody>
          </p:sp>
        </mc:Fallback>
      </mc:AlternateContent>
    </p:spTree>
    <p:extLst>
      <p:ext uri="{BB962C8B-B14F-4D97-AF65-F5344CB8AC3E}">
        <p14:creationId xmlns:p14="http://schemas.microsoft.com/office/powerpoint/2010/main" val="457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a:t>
            </a:r>
            <a:r>
              <a:rPr lang="hu-HU" dirty="0" err="1">
                <a:latin typeface="Times New Roman" panose="02020603050405020304" pitchFamily="18" charset="0"/>
                <a:cs typeface="Times New Roman" panose="02020603050405020304" pitchFamily="18" charset="0"/>
              </a:rPr>
              <a:t>molaritás</a:t>
            </a:r>
            <a:endParaRPr lang="hu-HU" dirty="0">
              <a:latin typeface="Times New Roman" panose="02020603050405020304" pitchFamily="18" charset="0"/>
              <a:cs typeface="Times New Roman" panose="02020603050405020304" pitchFamily="18" charset="0"/>
            </a:endParaRPr>
          </a:p>
        </p:txBody>
      </p:sp>
      <p:sp>
        <p:nvSpPr>
          <p:cNvPr id="8" name="Tartalom helye 7">
            <a:extLst>
              <a:ext uri="{FF2B5EF4-FFF2-40B4-BE49-F238E27FC236}">
                <a16:creationId xmlns:a16="http://schemas.microsoft.com/office/drawing/2014/main" id="{9E9E0ADB-6851-4E90-A2BF-B8016568217D}"/>
              </a:ext>
            </a:extLst>
          </p:cNvPr>
          <p:cNvSpPr>
            <a:spLocks noGrp="1"/>
          </p:cNvSpPr>
          <p:nvPr>
            <p:ph idx="1"/>
          </p:nvPr>
        </p:nvSpPr>
        <p:spPr>
          <a:xfrm>
            <a:off x="3732551" y="1675724"/>
            <a:ext cx="8049718" cy="2836316"/>
          </a:xfrm>
        </p:spPr>
        <p:txBody>
          <a:bodyPr>
            <a:normAutofit fontScale="85000" lnSpcReduction="10000"/>
          </a:bodyPr>
          <a:lstStyle/>
          <a:p>
            <a:r>
              <a:rPr lang="hu-HU" sz="3300" dirty="0">
                <a:latin typeface="Times New Roman" panose="02020603050405020304" pitchFamily="18" charset="0"/>
                <a:cs typeface="Times New Roman" panose="02020603050405020304" pitchFamily="18" charset="0"/>
              </a:rPr>
              <a:t>Alkalmazás:</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Mekkora a </a:t>
            </a:r>
            <a:r>
              <a:rPr lang="hu-HU" dirty="0" err="1">
                <a:latin typeface="Times New Roman" panose="02020603050405020304" pitchFamily="18" charset="0"/>
                <a:cs typeface="Times New Roman" panose="02020603050405020304" pitchFamily="18" charset="0"/>
              </a:rPr>
              <a:t>molaritása</a:t>
            </a:r>
            <a:r>
              <a:rPr lang="hu-HU" dirty="0">
                <a:latin typeface="Times New Roman" panose="02020603050405020304" pitchFamily="18" charset="0"/>
                <a:cs typeface="Times New Roman" panose="02020603050405020304" pitchFamily="18" charset="0"/>
              </a:rPr>
              <a:t> annak az oldatnak, amelyet úgy </a:t>
            </a:r>
            <a:r>
              <a:rPr lang="hu-HU" dirty="0" err="1">
                <a:latin typeface="Times New Roman" panose="02020603050405020304" pitchFamily="18" charset="0"/>
                <a:cs typeface="Times New Roman" panose="02020603050405020304" pitchFamily="18" charset="0"/>
              </a:rPr>
              <a:t>készí-tünk</a:t>
            </a:r>
            <a:r>
              <a:rPr lang="hu-HU" dirty="0">
                <a:latin typeface="Times New Roman" panose="02020603050405020304" pitchFamily="18" charset="0"/>
                <a:cs typeface="Times New Roman" panose="02020603050405020304" pitchFamily="18" charset="0"/>
              </a:rPr>
              <a:t>, hogy 3,679 g kálium-nitrátot (KNO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kevés vízben fel-oldva, azt egy 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térfogatú mérőlombikba átmossunk. Miután az oldat hőmérséklete szobahőmérsékletre visszaáll, a mérőlombikot jelig, azaz 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-ig feltöltjük?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)=101,10;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és </a:t>
            </a:r>
            <a:r>
              <a:rPr lang="hu-HU" dirty="0" err="1">
                <a:latin typeface="Times New Roman" panose="02020603050405020304" pitchFamily="18" charset="0"/>
                <a:cs typeface="Times New Roman" panose="02020603050405020304" pitchFamily="18" charset="0"/>
              </a:rPr>
              <a:t>ρ</a:t>
            </a:r>
            <a:r>
              <a:rPr lang="hu-HU" baseline="-25000" dirty="0" err="1">
                <a:latin typeface="Times New Roman" panose="02020603050405020304" pitchFamily="18" charset="0"/>
                <a:cs typeface="Times New Roman" panose="02020603050405020304" pitchFamily="18" charset="0"/>
              </a:rPr>
              <a:t>oldat</a:t>
            </a:r>
            <a:r>
              <a:rPr lang="hu-HU" dirty="0">
                <a:latin typeface="Times New Roman" panose="02020603050405020304" pitchFamily="18" charset="0"/>
                <a:cs typeface="Times New Roman" panose="02020603050405020304" pitchFamily="18" charset="0"/>
              </a:rPr>
              <a:t>=1,0205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ρ(H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O)=0,9971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(Az eredményt négy értékes jegy pontossággal adja meg!)</a:t>
            </a:r>
          </a:p>
          <a:p>
            <a:endParaRPr lang="hu-HU" dirty="0">
              <a:latin typeface="Times New Roman" panose="02020603050405020304" pitchFamily="18" charset="0"/>
              <a:cs typeface="Times New Roman" panose="02020603050405020304" pitchFamily="18" charset="0"/>
            </a:endParaRPr>
          </a:p>
        </p:txBody>
      </p:sp>
      <p:pic>
        <p:nvPicPr>
          <p:cNvPr id="7" name="Kép 6">
            <a:extLst>
              <a:ext uri="{FF2B5EF4-FFF2-40B4-BE49-F238E27FC236}">
                <a16:creationId xmlns:a16="http://schemas.microsoft.com/office/drawing/2014/main" id="{AB6474C3-0EAD-401A-BDB9-C76914E35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47" y="1889507"/>
            <a:ext cx="3262235" cy="4680000"/>
          </a:xfrm>
          <a:prstGeom prst="rect">
            <a:avLst/>
          </a:prstGeom>
        </p:spPr>
      </p:pic>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15776AFA-F397-4852-9B81-0861190A5BEA}"/>
                  </a:ext>
                </a:extLst>
              </p:cNvPr>
              <p:cNvSpPr txBox="1"/>
              <p:nvPr/>
            </p:nvSpPr>
            <p:spPr>
              <a:xfrm>
                <a:off x="4094815" y="4430318"/>
                <a:ext cx="2926891" cy="8806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𝐾𝑁𝑂</m:t>
                              </m:r>
                            </m:e>
                            <m:sub>
                              <m:r>
                                <a:rPr lang="hu-HU" sz="2800" b="0" i="1" smtClean="0">
                                  <a:latin typeface="Cambria Math" panose="02040503050406030204" pitchFamily="18" charset="0"/>
                                </a:rPr>
                                <m:t>3</m:t>
                              </m:r>
                            </m:sub>
                          </m:sSub>
                        </m:sub>
                      </m:sSub>
                      <m:r>
                        <a:rPr lang="hu-HU" sz="2800" b="0" i="1" smtClean="0">
                          <a:latin typeface="Cambria Math" panose="02040503050406030204" pitchFamily="18" charset="0"/>
                        </a:rPr>
                        <m:t>= </m:t>
                      </m:r>
                      <m:f>
                        <m:fPr>
                          <m:ctrlPr>
                            <a:rPr lang="hu-HU" sz="2800" b="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b="0" i="1" smtClean="0">
                                  <a:latin typeface="Cambria Math" panose="02040503050406030204" pitchFamily="18" charset="0"/>
                                </a:rPr>
                                <m:t>𝑚</m:t>
                              </m:r>
                            </m:e>
                            <m:sub>
                              <m:sSub>
                                <m:sSubPr>
                                  <m:ctrlPr>
                                    <a:rPr lang="hu-HU" sz="2800" i="1">
                                      <a:latin typeface="Cambria Math" panose="02040503050406030204" pitchFamily="18" charset="0"/>
                                    </a:rPr>
                                  </m:ctrlPr>
                                </m:sSubPr>
                                <m:e>
                                  <m:r>
                                    <a:rPr lang="hu-HU" sz="2800" i="1">
                                      <a:latin typeface="Cambria Math" panose="02040503050406030204" pitchFamily="18" charset="0"/>
                                    </a:rPr>
                                    <m:t>𝐾𝑁𝑂</m:t>
                                  </m:r>
                                </m:e>
                                <m:sub>
                                  <m:r>
                                    <a:rPr lang="hu-HU" sz="2800" i="1">
                                      <a:latin typeface="Cambria Math" panose="02040503050406030204" pitchFamily="18" charset="0"/>
                                    </a:rPr>
                                    <m:t>3</m:t>
                                  </m:r>
                                </m:sub>
                              </m:sSub>
                            </m:sub>
                          </m:sSub>
                        </m:num>
                        <m:den>
                          <m:sSub>
                            <m:sSubPr>
                              <m:ctrlPr>
                                <a:rPr lang="hu-HU" sz="2800" i="1">
                                  <a:latin typeface="Cambria Math" panose="02040503050406030204" pitchFamily="18" charset="0"/>
                                </a:rPr>
                              </m:ctrlPr>
                            </m:sSubPr>
                            <m:e>
                              <m:r>
                                <a:rPr lang="hu-HU" sz="2800" b="0" i="1" smtClean="0">
                                  <a:latin typeface="Cambria Math" panose="02040503050406030204" pitchFamily="18" charset="0"/>
                                </a:rPr>
                                <m:t>𝑀</m:t>
                              </m:r>
                            </m:e>
                            <m:sub>
                              <m:sSub>
                                <m:sSubPr>
                                  <m:ctrlPr>
                                    <a:rPr lang="hu-HU" sz="2800" i="1">
                                      <a:latin typeface="Cambria Math" panose="02040503050406030204" pitchFamily="18" charset="0"/>
                                    </a:rPr>
                                  </m:ctrlPr>
                                </m:sSubPr>
                                <m:e>
                                  <m:r>
                                    <a:rPr lang="hu-HU" sz="2800" i="1">
                                      <a:latin typeface="Cambria Math" panose="02040503050406030204" pitchFamily="18" charset="0"/>
                                    </a:rPr>
                                    <m:t>𝐾𝑁𝑂</m:t>
                                  </m:r>
                                </m:e>
                                <m:sub>
                                  <m:r>
                                    <a:rPr lang="hu-HU" sz="2800" i="1">
                                      <a:latin typeface="Cambria Math" panose="02040503050406030204" pitchFamily="18" charset="0"/>
                                    </a:rPr>
                                    <m:t>3</m:t>
                                  </m:r>
                                </m:sub>
                              </m:sSub>
                            </m:sub>
                          </m:sSub>
                        </m:den>
                      </m:f>
                      <m:r>
                        <a:rPr lang="hu-HU" sz="2800" b="0" i="1" smtClean="0">
                          <a:latin typeface="Cambria Math" panose="02040503050406030204" pitchFamily="18" charset="0"/>
                        </a:rPr>
                        <m:t>=</m:t>
                      </m:r>
                    </m:oMath>
                  </m:oMathPara>
                </a14:m>
                <a:endParaRPr lang="hu-HU" sz="2800" dirty="0"/>
              </a:p>
            </p:txBody>
          </p:sp>
        </mc:Choice>
        <mc:Fallback xmlns="">
          <p:sp>
            <p:nvSpPr>
              <p:cNvPr id="10" name="Szövegdoboz 9">
                <a:extLst>
                  <a:ext uri="{FF2B5EF4-FFF2-40B4-BE49-F238E27FC236}">
                    <a16:creationId xmlns:a16="http://schemas.microsoft.com/office/drawing/2014/main" id="{15776AFA-F397-4852-9B81-0861190A5BEA}"/>
                  </a:ext>
                </a:extLst>
              </p:cNvPr>
              <p:cNvSpPr txBox="1">
                <a:spLocks noRot="1" noChangeAspect="1" noMove="1" noResize="1" noEditPoints="1" noAdjustHandles="1" noChangeArrowheads="1" noChangeShapeType="1" noTextEdit="1"/>
              </p:cNvSpPr>
              <p:nvPr/>
            </p:nvSpPr>
            <p:spPr>
              <a:xfrm>
                <a:off x="4094815" y="4430318"/>
                <a:ext cx="2926891" cy="880626"/>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5D27FEDF-82DA-420D-8761-98E02AF0952C}"/>
                  </a:ext>
                </a:extLst>
              </p:cNvPr>
              <p:cNvSpPr txBox="1"/>
              <p:nvPr/>
            </p:nvSpPr>
            <p:spPr>
              <a:xfrm>
                <a:off x="7048132" y="4373484"/>
                <a:ext cx="4963988" cy="1093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3,679</m:t>
                          </m:r>
                          <m:r>
                            <a:rPr lang="hu-HU" sz="2800" b="0" i="1" smtClean="0">
                              <a:latin typeface="Cambria Math" panose="02040503050406030204" pitchFamily="18" charset="0"/>
                            </a:rPr>
                            <m:t>𝑔</m:t>
                          </m:r>
                        </m:num>
                        <m:den>
                          <m:r>
                            <a:rPr lang="hu-HU" sz="2800" b="0" i="1" smtClean="0">
                              <a:latin typeface="Cambria Math" panose="02040503050406030204" pitchFamily="18" charset="0"/>
                            </a:rPr>
                            <m:t>101,10</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𝑔</m:t>
                              </m:r>
                            </m:num>
                            <m:den>
                              <m:r>
                                <a:rPr lang="hu-HU" sz="2800" b="0" i="1" smtClean="0">
                                  <a:latin typeface="Cambria Math" panose="02040503050406030204" pitchFamily="18" charset="0"/>
                                </a:rPr>
                                <m:t>𝑚𝑜𝑙</m:t>
                              </m:r>
                            </m:den>
                          </m:f>
                        </m:den>
                      </m:f>
                      <m:r>
                        <a:rPr lang="hu-HU" sz="2800" b="0" i="1" smtClean="0">
                          <a:latin typeface="Cambria Math" panose="02040503050406030204" pitchFamily="18" charset="0"/>
                        </a:rPr>
                        <m:t>=0,0364221…</m:t>
                      </m:r>
                      <m:r>
                        <a:rPr lang="hu-HU" sz="2800" b="0" i="1" smtClean="0">
                          <a:latin typeface="Cambria Math" panose="02040503050406030204" pitchFamily="18" charset="0"/>
                        </a:rPr>
                        <m:t>𝑚𝑜𝑙</m:t>
                      </m:r>
                    </m:oMath>
                  </m:oMathPara>
                </a14:m>
                <a:endParaRPr lang="hu-HU" sz="2800" dirty="0"/>
              </a:p>
            </p:txBody>
          </p:sp>
        </mc:Choice>
        <mc:Fallback xmlns="">
          <p:sp>
            <p:nvSpPr>
              <p:cNvPr id="11" name="Szövegdoboz 10">
                <a:extLst>
                  <a:ext uri="{FF2B5EF4-FFF2-40B4-BE49-F238E27FC236}">
                    <a16:creationId xmlns:a16="http://schemas.microsoft.com/office/drawing/2014/main" id="{5D27FEDF-82DA-420D-8761-98E02AF0952C}"/>
                  </a:ext>
                </a:extLst>
              </p:cNvPr>
              <p:cNvSpPr txBox="1">
                <a:spLocks noRot="1" noChangeAspect="1" noMove="1" noResize="1" noEditPoints="1" noAdjustHandles="1" noChangeArrowheads="1" noChangeShapeType="1" noTextEdit="1"/>
              </p:cNvSpPr>
              <p:nvPr/>
            </p:nvSpPr>
            <p:spPr>
              <a:xfrm>
                <a:off x="7048132" y="4373484"/>
                <a:ext cx="4963988" cy="1093761"/>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55BF4600-5636-4025-90B7-53364B5AD7BC}"/>
                  </a:ext>
                </a:extLst>
              </p:cNvPr>
              <p:cNvSpPr txBox="1"/>
              <p:nvPr/>
            </p:nvSpPr>
            <p:spPr>
              <a:xfrm>
                <a:off x="4081511" y="5358308"/>
                <a:ext cx="7459286" cy="8636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𝑐</m:t>
                          </m:r>
                        </m:e>
                        <m: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𝐾𝑁𝑂</m:t>
                              </m:r>
                            </m:e>
                            <m:sub>
                              <m:r>
                                <a:rPr lang="hu-HU" sz="2800" b="0" i="1" smtClean="0">
                                  <a:latin typeface="Cambria Math" panose="02040503050406030204" pitchFamily="18" charset="0"/>
                                </a:rPr>
                                <m:t>3</m:t>
                              </m:r>
                            </m:sub>
                          </m:sSub>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0,0364221…</m:t>
                          </m:r>
                          <m:r>
                            <a:rPr lang="hu-HU" sz="2800" b="0" i="1" smtClean="0">
                              <a:latin typeface="Cambria Math" panose="02040503050406030204" pitchFamily="18" charset="0"/>
                            </a:rPr>
                            <m:t>𝑚𝑜𝑙</m:t>
                          </m:r>
                        </m:num>
                        <m:den>
                          <m:r>
                            <a:rPr lang="hu-HU" sz="2800" b="0" i="1" smtClean="0">
                              <a:latin typeface="Cambria Math" panose="02040503050406030204" pitchFamily="18" charset="0"/>
                            </a:rPr>
                            <m:t>0,100</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𝑑𝑚</m:t>
                              </m:r>
                            </m:e>
                            <m:sup>
                              <m:r>
                                <a:rPr lang="hu-HU" sz="2800" b="0" i="1" smtClean="0">
                                  <a:latin typeface="Cambria Math" panose="02040503050406030204" pitchFamily="18" charset="0"/>
                                </a:rPr>
                                <m:t>3</m:t>
                              </m:r>
                            </m:sup>
                          </m:sSup>
                        </m:den>
                      </m:f>
                      <m:r>
                        <a:rPr lang="hu-HU" sz="2800" b="0" i="1" smtClean="0">
                          <a:latin typeface="Cambria Math" panose="02040503050406030204" pitchFamily="18" charset="0"/>
                        </a:rPr>
                        <m:t>=0,364221…</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𝑚𝑜𝑙</m:t>
                          </m:r>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𝑑𝑚</m:t>
                              </m:r>
                            </m:e>
                            <m:sup>
                              <m:r>
                                <a:rPr lang="hu-HU" sz="2800" b="0" i="1" smtClean="0">
                                  <a:latin typeface="Cambria Math" panose="02040503050406030204" pitchFamily="18" charset="0"/>
                                </a:rPr>
                                <m:t>3</m:t>
                              </m:r>
                            </m:sup>
                          </m:sSup>
                        </m:den>
                      </m:f>
                      <m:r>
                        <a:rPr lang="hu-HU" sz="2800" b="0" i="1" smtClean="0">
                          <a:latin typeface="Cambria Math" panose="02040503050406030204" pitchFamily="18" charset="0"/>
                        </a:rPr>
                        <m:t>=</m:t>
                      </m:r>
                    </m:oMath>
                  </m:oMathPara>
                </a14:m>
                <a:endParaRPr lang="hu-HU" sz="2800" dirty="0"/>
              </a:p>
            </p:txBody>
          </p:sp>
        </mc:Choice>
        <mc:Fallback xmlns="">
          <p:sp>
            <p:nvSpPr>
              <p:cNvPr id="9" name="Szövegdoboz 8">
                <a:extLst>
                  <a:ext uri="{FF2B5EF4-FFF2-40B4-BE49-F238E27FC236}">
                    <a16:creationId xmlns:a16="http://schemas.microsoft.com/office/drawing/2014/main" id="{55BF4600-5636-4025-90B7-53364B5AD7BC}"/>
                  </a:ext>
                </a:extLst>
              </p:cNvPr>
              <p:cNvSpPr txBox="1">
                <a:spLocks noRot="1" noChangeAspect="1" noMove="1" noResize="1" noEditPoints="1" noAdjustHandles="1" noChangeArrowheads="1" noChangeShapeType="1" noTextEdit="1"/>
              </p:cNvSpPr>
              <p:nvPr/>
            </p:nvSpPr>
            <p:spPr>
              <a:xfrm>
                <a:off x="4081511" y="5358308"/>
                <a:ext cx="7459286" cy="863634"/>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 name="Szövegdoboz 11">
                <a:extLst>
                  <a:ext uri="{FF2B5EF4-FFF2-40B4-BE49-F238E27FC236}">
                    <a16:creationId xmlns:a16="http://schemas.microsoft.com/office/drawing/2014/main" id="{D47E5EDF-0E19-402A-AFCC-F7DFEBDAA559}"/>
                  </a:ext>
                </a:extLst>
              </p:cNvPr>
              <p:cNvSpPr txBox="1"/>
              <p:nvPr/>
            </p:nvSpPr>
            <p:spPr>
              <a:xfrm>
                <a:off x="7681651" y="5950016"/>
                <a:ext cx="2259721"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=0,3642</m:t>
                      </m:r>
                      <m:f>
                        <m:fPr>
                          <m:ctrlPr>
                            <a:rPr lang="hu-HU" sz="2800" i="1">
                              <a:latin typeface="Cambria Math" panose="02040503050406030204" pitchFamily="18" charset="0"/>
                            </a:rPr>
                          </m:ctrlPr>
                        </m:fPr>
                        <m:num>
                          <m:r>
                            <a:rPr lang="hu-HU" sz="2800" i="1">
                              <a:latin typeface="Cambria Math" panose="02040503050406030204" pitchFamily="18" charset="0"/>
                            </a:rPr>
                            <m:t>𝑚𝑜𝑙</m:t>
                          </m:r>
                        </m:num>
                        <m:den>
                          <m:sSup>
                            <m:sSupPr>
                              <m:ctrlPr>
                                <a:rPr lang="hu-HU" sz="2800" i="1">
                                  <a:latin typeface="Cambria Math" panose="02040503050406030204" pitchFamily="18" charset="0"/>
                                </a:rPr>
                              </m:ctrlPr>
                            </m:sSupPr>
                            <m:e>
                              <m:r>
                                <a:rPr lang="hu-HU" sz="2800" i="1">
                                  <a:latin typeface="Cambria Math" panose="02040503050406030204" pitchFamily="18" charset="0"/>
                                </a:rPr>
                                <m:t>𝑑𝑚</m:t>
                              </m:r>
                            </m:e>
                            <m:sup>
                              <m:r>
                                <a:rPr lang="hu-HU" sz="2800" i="1">
                                  <a:latin typeface="Cambria Math" panose="02040503050406030204" pitchFamily="18" charset="0"/>
                                </a:rPr>
                                <m:t>3</m:t>
                              </m:r>
                            </m:sup>
                          </m:sSup>
                        </m:den>
                      </m:f>
                    </m:oMath>
                  </m:oMathPara>
                </a14:m>
                <a:endParaRPr lang="hu-HU" sz="2800" dirty="0"/>
              </a:p>
            </p:txBody>
          </p:sp>
        </mc:Choice>
        <mc:Fallback xmlns="">
          <p:sp>
            <p:nvSpPr>
              <p:cNvPr id="12" name="Szövegdoboz 11">
                <a:extLst>
                  <a:ext uri="{FF2B5EF4-FFF2-40B4-BE49-F238E27FC236}">
                    <a16:creationId xmlns:a16="http://schemas.microsoft.com/office/drawing/2014/main" id="{D47E5EDF-0E19-402A-AFCC-F7DFEBDAA559}"/>
                  </a:ext>
                </a:extLst>
              </p:cNvPr>
              <p:cNvSpPr txBox="1">
                <a:spLocks noRot="1" noChangeAspect="1" noMove="1" noResize="1" noEditPoints="1" noAdjustHandles="1" noChangeArrowheads="1" noChangeShapeType="1" noTextEdit="1"/>
              </p:cNvSpPr>
              <p:nvPr/>
            </p:nvSpPr>
            <p:spPr>
              <a:xfrm>
                <a:off x="7681651" y="5950016"/>
                <a:ext cx="2259721" cy="818044"/>
              </a:xfrm>
              <a:prstGeom prst="rect">
                <a:avLst/>
              </a:prstGeom>
              <a:blipFill>
                <a:blip r:embed="rId7"/>
                <a:stretch>
                  <a:fillRect/>
                </a:stretch>
              </a:blipFill>
            </p:spPr>
            <p:txBody>
              <a:bodyPr/>
              <a:lstStyle/>
              <a:p>
                <a:r>
                  <a:rPr lang="hu-HU">
                    <a:noFill/>
                  </a:rPr>
                  <a:t> </a:t>
                </a:r>
              </a:p>
            </p:txBody>
          </p:sp>
        </mc:Fallback>
      </mc:AlternateContent>
      <p:cxnSp>
        <p:nvCxnSpPr>
          <p:cNvPr id="13" name="Egyenes összekötő 12">
            <a:extLst>
              <a:ext uri="{FF2B5EF4-FFF2-40B4-BE49-F238E27FC236}">
                <a16:creationId xmlns:a16="http://schemas.microsoft.com/office/drawing/2014/main" id="{49A3946D-18B8-4C7A-9A47-FD63E0AE3F3D}"/>
              </a:ext>
            </a:extLst>
          </p:cNvPr>
          <p:cNvCxnSpPr/>
          <p:nvPr/>
        </p:nvCxnSpPr>
        <p:spPr>
          <a:xfrm>
            <a:off x="9653666" y="5621304"/>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10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a:t>
            </a:r>
            <a:r>
              <a:rPr lang="hu-HU" dirty="0" err="1">
                <a:latin typeface="Times New Roman" panose="02020603050405020304" pitchFamily="18" charset="0"/>
                <a:cs typeface="Times New Roman" panose="02020603050405020304" pitchFamily="18" charset="0"/>
              </a:rPr>
              <a:t>moltört</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789709" y="1825624"/>
                <a:ext cx="10564091" cy="4852267"/>
              </a:xfrm>
            </p:spPr>
            <p:txBody>
              <a:bodyPr>
                <a:normAutofit lnSpcReduction="10000"/>
              </a:bodyPr>
              <a:lstStyle/>
              <a:p>
                <a:r>
                  <a:rPr lang="hu-HU" dirty="0">
                    <a:latin typeface="Times New Roman" panose="02020603050405020304" pitchFamily="18" charset="0"/>
                    <a:cs typeface="Times New Roman" panose="02020603050405020304" pitchFamily="18" charset="0"/>
                  </a:rPr>
                  <a:t>Az anyagoknak vannak olyan tulajdonságai, amelyek attól függenek, hogy az oldatban a részecskék mekkora hányada az oldott anyag, mekkora az oldószer. Az ilyen esetekben használjuk a </a:t>
                </a:r>
                <a:r>
                  <a:rPr lang="hu-HU" dirty="0" err="1">
                    <a:latin typeface="Times New Roman" panose="02020603050405020304" pitchFamily="18" charset="0"/>
                    <a:cs typeface="Times New Roman" panose="02020603050405020304" pitchFamily="18" charset="0"/>
                  </a:rPr>
                  <a:t>moltörtet</a:t>
                </a:r>
                <a:r>
                  <a:rPr lang="hu-HU" dirty="0">
                    <a:latin typeface="Times New Roman" panose="02020603050405020304" pitchFamily="18" charset="0"/>
                    <a:cs typeface="Times New Roman" panose="02020603050405020304" pitchFamily="18" charset="0"/>
                  </a:rPr>
                  <a:t> az összetétel megadására:</a:t>
                </a:r>
              </a:p>
              <a:p>
                <a:r>
                  <a:rPr lang="hu-HU" b="1" dirty="0">
                    <a:latin typeface="Times New Roman" panose="02020603050405020304" pitchFamily="18" charset="0"/>
                    <a:cs typeface="Times New Roman" panose="02020603050405020304" pitchFamily="18" charset="0"/>
                  </a:rPr>
                  <a:t>anyagmennyiség-tört/móltört:</a:t>
                </a:r>
                <a:r>
                  <a:rPr lang="hu-HU" dirty="0">
                    <a:latin typeface="Times New Roman" panose="02020603050405020304" pitchFamily="18" charset="0"/>
                    <a:cs typeface="Times New Roman" panose="02020603050405020304" pitchFamily="18" charset="0"/>
                  </a:rPr>
                  <a:t> (jele: </a:t>
                </a:r>
                <a:r>
                  <a:rPr lang="hu-HU" i="1" dirty="0">
                    <a:latin typeface="Times New Roman" panose="02020603050405020304" pitchFamily="18" charset="0"/>
                    <a:cs typeface="Times New Roman" panose="02020603050405020304" pitchFamily="18" charset="0"/>
                  </a:rPr>
                  <a:t>x</a:t>
                </a:r>
                <a:r>
                  <a:rPr lang="hu-HU" dirty="0">
                    <a:latin typeface="Times New Roman" panose="02020603050405020304" pitchFamily="18" charset="0"/>
                    <a:cs typeface="Times New Roman" panose="02020603050405020304" pitchFamily="18" charset="0"/>
                  </a:rPr>
                  <a:t>; mértékegysége: </a:t>
                </a:r>
                <a:r>
                  <a:rPr lang="hu-HU" i="1" dirty="0">
                    <a:latin typeface="Times New Roman" panose="02020603050405020304" pitchFamily="18" charset="0"/>
                    <a:cs typeface="Times New Roman" panose="02020603050405020304" pitchFamily="18" charset="0"/>
                  </a:rPr>
                  <a:t>nincs</a:t>
                </a:r>
                <a:r>
                  <a:rPr lang="hu-HU" dirty="0">
                    <a:latin typeface="Times New Roman" panose="02020603050405020304" pitchFamily="18" charset="0"/>
                    <a:cs typeface="Times New Roman" panose="02020603050405020304" pitchFamily="18" charset="0"/>
                  </a:rPr>
                  <a:t>) az oldott anyag anyagmennyiségének, (</a:t>
                </a:r>
                <a:r>
                  <a:rPr lang="hu-HU" i="1" dirty="0" err="1">
                    <a:latin typeface="Times New Roman" panose="02020603050405020304" pitchFamily="18" charset="0"/>
                    <a:cs typeface="Times New Roman" panose="02020603050405020304" pitchFamily="18" charset="0"/>
                  </a:rPr>
                  <a:t>n</a:t>
                </a:r>
                <a:r>
                  <a:rPr lang="hu-HU" i="1" baseline="-25000" dirty="0" err="1">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vagy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és az oldat anyagmennyiségének (</a:t>
                </a:r>
                <a:r>
                  <a:rPr lang="hu-HU" i="1" dirty="0" err="1">
                    <a:latin typeface="Times New Roman" panose="02020603050405020304" pitchFamily="18" charset="0"/>
                    <a:cs typeface="Times New Roman" panose="02020603050405020304" pitchFamily="18" charset="0"/>
                  </a:rPr>
                  <a:t>n</a:t>
                </a:r>
                <a:r>
                  <a:rPr lang="hu-HU" i="1" baseline="-25000" dirty="0" err="1">
                    <a:latin typeface="Times New Roman" panose="02020603050405020304" pitchFamily="18" charset="0"/>
                    <a:cs typeface="Times New Roman" panose="02020603050405020304" pitchFamily="18" charset="0"/>
                  </a:rPr>
                  <a:t>oldat</a:t>
                </a:r>
                <a:r>
                  <a:rPr lang="hu-HU" dirty="0">
                    <a:latin typeface="Times New Roman" panose="02020603050405020304" pitchFamily="18" charset="0"/>
                    <a:cs typeface="Times New Roman" panose="02020603050405020304" pitchFamily="18" charset="0"/>
                  </a:rPr>
                  <a:t>) a hányadosa, ahol az oldat anyagmennyisége az összes komponens anyagmennyiségének az összege, azaz </a:t>
                </a: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𝑥</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𝑜𝑙𝑑𝑎𝑡</m:t>
                            </m:r>
                          </m:sub>
                        </m:sSub>
                      </m:den>
                    </m:f>
                    <m:r>
                      <a:rPr lang="hu-HU" i="1">
                        <a:latin typeface="Cambria Math" panose="02040503050406030204" pitchFamily="18" charset="0"/>
                      </a:rPr>
                      <m:t> </m:t>
                    </m:r>
                    <m:r>
                      <a:rPr lang="hu-HU" i="1">
                        <a:latin typeface="Cambria Math" panose="02040503050406030204" pitchFamily="18" charset="0"/>
                      </a:rPr>
                      <m:t>𝑎h𝑜𝑙</m:t>
                    </m:r>
                    <m:r>
                      <a:rPr lang="hu-HU" i="1">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𝑜𝑙𝑑𝑎𝑡</m:t>
                        </m:r>
                      </m:sub>
                    </m:sSub>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sup>
                      <m:e>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𝑖</m:t>
                            </m:r>
                          </m:sub>
                        </m:sSub>
                      </m:e>
                    </m:nary>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Jellemzői: nem függ a hőmérséklettől, az oldatra vonatkozik!</a:t>
                </a:r>
              </a:p>
              <a:p>
                <a:r>
                  <a:rPr lang="hu-HU" dirty="0">
                    <a:latin typeface="Times New Roman" panose="02020603050405020304" pitchFamily="18" charset="0"/>
                    <a:cs typeface="Times New Roman" panose="02020603050405020304" pitchFamily="18" charset="0"/>
                  </a:rPr>
                  <a:t>Mivel az anyagmegmaradás elve érvényes ezért az összes komponens </a:t>
                </a:r>
                <a:r>
                  <a:rPr lang="hu-HU" dirty="0" err="1">
                    <a:latin typeface="Times New Roman" panose="02020603050405020304" pitchFamily="18" charset="0"/>
                    <a:cs typeface="Times New Roman" panose="02020603050405020304" pitchFamily="18" charset="0"/>
                  </a:rPr>
                  <a:t>moltörtjének</a:t>
                </a:r>
                <a:r>
                  <a:rPr lang="hu-HU" dirty="0">
                    <a:latin typeface="Times New Roman" panose="02020603050405020304" pitchFamily="18" charset="0"/>
                    <a:cs typeface="Times New Roman" panose="02020603050405020304" pitchFamily="18" charset="0"/>
                  </a:rPr>
                  <a:t> összege 1.</a:t>
                </a:r>
              </a:p>
              <a:p>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789709" y="1825624"/>
                <a:ext cx="10564091" cy="4852267"/>
              </a:xfrm>
              <a:blipFill>
                <a:blip r:embed="rId3"/>
                <a:stretch>
                  <a:fillRect l="-1039" t="-3015" b="-1005"/>
                </a:stretch>
              </a:blipFill>
            </p:spPr>
            <p:txBody>
              <a:bodyPr/>
              <a:lstStyle/>
              <a:p>
                <a:r>
                  <a:rPr lang="en-US">
                    <a:noFill/>
                  </a:rPr>
                  <a:t> </a:t>
                </a:r>
              </a:p>
            </p:txBody>
          </p:sp>
        </mc:Fallback>
      </mc:AlternateContent>
    </p:spTree>
    <p:extLst>
      <p:ext uri="{BB962C8B-B14F-4D97-AF65-F5344CB8AC3E}">
        <p14:creationId xmlns:p14="http://schemas.microsoft.com/office/powerpoint/2010/main" val="330044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a:t>
            </a:r>
            <a:r>
              <a:rPr lang="hu-HU" dirty="0" err="1">
                <a:latin typeface="Times New Roman" panose="02020603050405020304" pitchFamily="18" charset="0"/>
                <a:cs typeface="Times New Roman" panose="02020603050405020304" pitchFamily="18" charset="0"/>
              </a:rPr>
              <a:t>moltört</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432748" y="1569110"/>
            <a:ext cx="7921052" cy="2551503"/>
          </a:xfrm>
        </p:spPr>
        <p:txBody>
          <a:bodyPr>
            <a:normAutofit/>
          </a:bodyPr>
          <a:lstStyle/>
          <a:p>
            <a:r>
              <a:rPr lang="hu-HU" dirty="0">
                <a:latin typeface="Times New Roman" panose="02020603050405020304" pitchFamily="18" charset="0"/>
                <a:cs typeface="Times New Roman" panose="02020603050405020304" pitchFamily="18" charset="0"/>
              </a:rPr>
              <a:t>Alkalmazás: Mekkora a </a:t>
            </a:r>
            <a:r>
              <a:rPr lang="hu-HU" dirty="0" err="1">
                <a:latin typeface="Times New Roman" panose="02020603050405020304" pitchFamily="18" charset="0"/>
                <a:cs typeface="Times New Roman" panose="02020603050405020304" pitchFamily="18" charset="0"/>
              </a:rPr>
              <a:t>moltörtje</a:t>
            </a:r>
            <a:r>
              <a:rPr lang="hu-HU" dirty="0">
                <a:latin typeface="Times New Roman" panose="02020603050405020304" pitchFamily="18" charset="0"/>
                <a:cs typeface="Times New Roman" panose="02020603050405020304" pitchFamily="18" charset="0"/>
              </a:rPr>
              <a:t> a karbamidnak abban az oldatban, amit 23,43 g karbamidból ((NH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C=O), és 44,26 g vízből állítottak össze?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((NH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C=O)=60,07;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és ρ(H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O)=0,9973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(Az eredményt négy értékes jegy pontossággal adja meg!)</a:t>
            </a:r>
          </a:p>
        </p:txBody>
      </p:sp>
      <p:pic>
        <p:nvPicPr>
          <p:cNvPr id="5" name="Kép 4">
            <a:extLst>
              <a:ext uri="{FF2B5EF4-FFF2-40B4-BE49-F238E27FC236}">
                <a16:creationId xmlns:a16="http://schemas.microsoft.com/office/drawing/2014/main" id="{9BB3DA64-31BA-42BF-A334-A4F5CE176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25" y="1535310"/>
            <a:ext cx="2705687" cy="4509478"/>
          </a:xfrm>
          <a:prstGeom prst="rect">
            <a:avLst/>
          </a:prstGeom>
        </p:spPr>
      </p:pic>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CFBECBF8-F740-4FCA-B7D2-911A9AA77022}"/>
                  </a:ext>
                </a:extLst>
              </p:cNvPr>
              <p:cNvSpPr txBox="1"/>
              <p:nvPr/>
            </p:nvSpPr>
            <p:spPr>
              <a:xfrm>
                <a:off x="4347148" y="4905375"/>
                <a:ext cx="6476709" cy="884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𝑘𝑎𝑟𝑏</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23,43</m:t>
                          </m:r>
                          <m:r>
                            <a:rPr lang="hu-HU" sz="2800" b="0" i="1" smtClean="0">
                              <a:latin typeface="Cambria Math" panose="02040503050406030204" pitchFamily="18" charset="0"/>
                            </a:rPr>
                            <m:t>𝑔</m:t>
                          </m:r>
                        </m:num>
                        <m:den>
                          <m:r>
                            <a:rPr lang="hu-HU" sz="2800" b="0" i="1" smtClean="0">
                              <a:latin typeface="Cambria Math" panose="02040503050406030204" pitchFamily="18" charset="0"/>
                            </a:rPr>
                            <m:t>60,07</m:t>
                          </m:r>
                          <m:r>
                            <a:rPr lang="hu-HU" sz="2800" b="0" i="1" smtClean="0">
                              <a:latin typeface="Cambria Math" panose="02040503050406030204" pitchFamily="18" charset="0"/>
                            </a:rPr>
                            <m:t>𝑔</m:t>
                          </m:r>
                          <m:r>
                            <a:rPr lang="hu-HU" sz="2800" b="0" i="1" smtClean="0">
                              <a:latin typeface="Cambria Math" panose="02040503050406030204" pitchFamily="18" charset="0"/>
                            </a:rPr>
                            <m:t>/</m:t>
                          </m:r>
                          <m:r>
                            <a:rPr lang="hu-HU" sz="2800" b="0" i="1" smtClean="0">
                              <a:latin typeface="Cambria Math" panose="02040503050406030204" pitchFamily="18" charset="0"/>
                            </a:rPr>
                            <m:t>𝑚𝑜𝑙</m:t>
                          </m:r>
                        </m:den>
                      </m:f>
                      <m:r>
                        <a:rPr lang="hu-HU" sz="2800" b="0" i="1" smtClean="0">
                          <a:latin typeface="Cambria Math" panose="02040503050406030204" pitchFamily="18" charset="0"/>
                        </a:rPr>
                        <m:t>=0,3900449…</m:t>
                      </m:r>
                      <m:r>
                        <a:rPr lang="hu-HU" sz="2800" b="0" i="1" smtClean="0">
                          <a:latin typeface="Cambria Math" panose="02040503050406030204" pitchFamily="18" charset="0"/>
                        </a:rPr>
                        <m:t>𝑚𝑜𝑙</m:t>
                      </m:r>
                    </m:oMath>
                  </m:oMathPara>
                </a14:m>
                <a:endParaRPr lang="hu-HU" sz="2800" dirty="0"/>
              </a:p>
            </p:txBody>
          </p:sp>
        </mc:Choice>
        <mc:Fallback xmlns="">
          <p:sp>
            <p:nvSpPr>
              <p:cNvPr id="6" name="Szövegdoboz 5">
                <a:extLst>
                  <a:ext uri="{FF2B5EF4-FFF2-40B4-BE49-F238E27FC236}">
                    <a16:creationId xmlns:a16="http://schemas.microsoft.com/office/drawing/2014/main" id="{CFBECBF8-F740-4FCA-B7D2-911A9AA77022}"/>
                  </a:ext>
                </a:extLst>
              </p:cNvPr>
              <p:cNvSpPr txBox="1">
                <a:spLocks noRot="1" noChangeAspect="1" noMove="1" noResize="1" noEditPoints="1" noAdjustHandles="1" noChangeArrowheads="1" noChangeShapeType="1" noTextEdit="1"/>
              </p:cNvSpPr>
              <p:nvPr/>
            </p:nvSpPr>
            <p:spPr>
              <a:xfrm>
                <a:off x="4347148" y="4905375"/>
                <a:ext cx="6476709" cy="884986"/>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AC0DC28F-9B6D-4F93-A0D7-C7B8AB9DBB32}"/>
                  </a:ext>
                </a:extLst>
              </p:cNvPr>
              <p:cNvSpPr txBox="1"/>
              <p:nvPr/>
            </p:nvSpPr>
            <p:spPr>
              <a:xfrm>
                <a:off x="3780019" y="3959904"/>
                <a:ext cx="7414658" cy="884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𝑣</m:t>
                          </m:r>
                          <m:r>
                            <a:rPr lang="hu-HU" sz="2800" b="0" i="1" smtClean="0">
                              <a:latin typeface="Cambria Math" panose="02040503050406030204" pitchFamily="18" charset="0"/>
                            </a:rPr>
                            <m:t>í</m:t>
                          </m:r>
                          <m:r>
                            <a:rPr lang="hu-HU" sz="2800" b="0" i="1" smtClean="0">
                              <a:latin typeface="Cambria Math" panose="02040503050406030204" pitchFamily="18" charset="0"/>
                            </a:rPr>
                            <m:t>𝑧</m:t>
                          </m:r>
                        </m:sub>
                      </m:sSub>
                      <m:r>
                        <a:rPr lang="hu-HU" sz="2800" i="1">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b="0" i="1" smtClean="0">
                                  <a:latin typeface="Cambria Math" panose="02040503050406030204" pitchFamily="18" charset="0"/>
                                </a:rPr>
                                <m:t>𝑣</m:t>
                              </m:r>
                              <m:r>
                                <a:rPr lang="hu-HU" sz="2800" b="0" i="1" smtClean="0">
                                  <a:latin typeface="Cambria Math" panose="02040503050406030204" pitchFamily="18" charset="0"/>
                                </a:rPr>
                                <m:t>í</m:t>
                              </m:r>
                              <m:r>
                                <a:rPr lang="hu-HU" sz="2800" b="0" i="1" smtClean="0">
                                  <a:latin typeface="Cambria Math" panose="02040503050406030204" pitchFamily="18" charset="0"/>
                                </a:rPr>
                                <m:t>𝑧</m:t>
                              </m:r>
                            </m:sub>
                          </m:sSub>
                        </m:num>
                        <m:den>
                          <m:sSub>
                            <m:sSubPr>
                              <m:ctrlPr>
                                <a:rPr lang="hu-HU" sz="2800" i="1">
                                  <a:latin typeface="Cambria Math" panose="02040503050406030204" pitchFamily="18" charset="0"/>
                                </a:rPr>
                              </m:ctrlPr>
                            </m:sSubPr>
                            <m:e>
                              <m:r>
                                <a:rPr lang="hu-HU" sz="2800" i="1">
                                  <a:latin typeface="Cambria Math" panose="02040503050406030204" pitchFamily="18" charset="0"/>
                                </a:rPr>
                                <m:t>𝑀</m:t>
                              </m:r>
                            </m:e>
                            <m:sub>
                              <m:r>
                                <a:rPr lang="hu-HU" sz="2800" i="1">
                                  <a:latin typeface="Cambria Math" panose="02040503050406030204" pitchFamily="18" charset="0"/>
                                </a:rPr>
                                <m:t>𝑣</m:t>
                              </m:r>
                              <m:r>
                                <a:rPr lang="hu-HU" sz="2800" i="1">
                                  <a:latin typeface="Cambria Math" panose="02040503050406030204" pitchFamily="18" charset="0"/>
                                </a:rPr>
                                <m:t>í</m:t>
                              </m:r>
                              <m:r>
                                <a:rPr lang="hu-HU" sz="2800" i="1">
                                  <a:latin typeface="Cambria Math" panose="02040503050406030204" pitchFamily="18" charset="0"/>
                                </a:rPr>
                                <m:t>𝑧</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44,26</m:t>
                          </m:r>
                          <m:r>
                            <a:rPr lang="hu-HU" sz="2800" b="0" i="1" smtClean="0">
                              <a:latin typeface="Cambria Math" panose="02040503050406030204" pitchFamily="18" charset="0"/>
                            </a:rPr>
                            <m:t>𝑔</m:t>
                          </m:r>
                        </m:num>
                        <m:den>
                          <m:r>
                            <a:rPr lang="hu-HU" sz="2800" b="0" i="1" smtClean="0">
                              <a:latin typeface="Cambria Math" panose="02040503050406030204" pitchFamily="18" charset="0"/>
                            </a:rPr>
                            <m:t>18,02</m:t>
                          </m:r>
                          <m:r>
                            <a:rPr lang="hu-HU" sz="2800" b="0" i="1" smtClean="0">
                              <a:latin typeface="Cambria Math" panose="02040503050406030204" pitchFamily="18" charset="0"/>
                            </a:rPr>
                            <m:t>𝑔</m:t>
                          </m:r>
                          <m:r>
                            <a:rPr lang="hu-HU" sz="2800" b="0" i="1" smtClean="0">
                              <a:latin typeface="Cambria Math" panose="02040503050406030204" pitchFamily="18" charset="0"/>
                            </a:rPr>
                            <m:t>/</m:t>
                          </m:r>
                          <m:r>
                            <a:rPr lang="hu-HU" sz="2800" b="0" i="1" smtClean="0">
                              <a:latin typeface="Cambria Math" panose="02040503050406030204" pitchFamily="18" charset="0"/>
                            </a:rPr>
                            <m:t>𝑚𝑜𝑙</m:t>
                          </m:r>
                        </m:den>
                      </m:f>
                      <m:r>
                        <a:rPr lang="hu-HU" sz="2800" b="0" i="1" smtClean="0">
                          <a:latin typeface="Cambria Math" panose="02040503050406030204" pitchFamily="18" charset="0"/>
                        </a:rPr>
                        <m:t>=2,4561598…</m:t>
                      </m:r>
                      <m:r>
                        <a:rPr lang="hu-HU" sz="2800" b="0" i="1" smtClean="0">
                          <a:latin typeface="Cambria Math" panose="02040503050406030204" pitchFamily="18" charset="0"/>
                        </a:rPr>
                        <m:t>𝑚𝑜𝑙</m:t>
                      </m:r>
                    </m:oMath>
                  </m:oMathPara>
                </a14:m>
                <a:endParaRPr lang="hu-HU" sz="2800" dirty="0"/>
              </a:p>
            </p:txBody>
          </p:sp>
        </mc:Choice>
        <mc:Fallback xmlns="">
          <p:sp>
            <p:nvSpPr>
              <p:cNvPr id="7" name="Szövegdoboz 6">
                <a:extLst>
                  <a:ext uri="{FF2B5EF4-FFF2-40B4-BE49-F238E27FC236}">
                    <a16:creationId xmlns:a16="http://schemas.microsoft.com/office/drawing/2014/main" id="{AC0DC28F-9B6D-4F93-A0D7-C7B8AB9DBB32}"/>
                  </a:ext>
                </a:extLst>
              </p:cNvPr>
              <p:cNvSpPr txBox="1">
                <a:spLocks noRot="1" noChangeAspect="1" noMove="1" noResize="1" noEditPoints="1" noAdjustHandles="1" noChangeArrowheads="1" noChangeShapeType="1" noTextEdit="1"/>
              </p:cNvSpPr>
              <p:nvPr/>
            </p:nvSpPr>
            <p:spPr>
              <a:xfrm>
                <a:off x="3780019" y="3959904"/>
                <a:ext cx="7414658" cy="884986"/>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2F1A53E2-5911-4549-8DB8-2662B6B4E34A}"/>
                  </a:ext>
                </a:extLst>
              </p:cNvPr>
              <p:cNvSpPr txBox="1"/>
              <p:nvPr/>
            </p:nvSpPr>
            <p:spPr>
              <a:xfrm>
                <a:off x="398712" y="5808123"/>
                <a:ext cx="11501354" cy="8636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𝑥</m:t>
                          </m:r>
                        </m:e>
                        <m:sub>
                          <m:r>
                            <a:rPr lang="hu-HU" sz="2800" b="0" i="1" smtClean="0">
                              <a:latin typeface="Cambria Math" panose="02040503050406030204" pitchFamily="18" charset="0"/>
                            </a:rPr>
                            <m:t>𝑘𝑎𝑟𝑏</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i="1">
                              <a:latin typeface="Cambria Math" panose="02040503050406030204" pitchFamily="18" charset="0"/>
                            </a:rPr>
                            <m:t>0,3900449…</m:t>
                          </m:r>
                          <m:r>
                            <a:rPr lang="hu-HU" sz="2800" i="1">
                              <a:latin typeface="Cambria Math" panose="02040503050406030204" pitchFamily="18" charset="0"/>
                            </a:rPr>
                            <m:t>𝑚𝑜𝑙</m:t>
                          </m:r>
                        </m:num>
                        <m:den>
                          <m:r>
                            <a:rPr lang="hu-HU" sz="2800" i="1">
                              <a:latin typeface="Cambria Math" panose="02040503050406030204" pitchFamily="18" charset="0"/>
                            </a:rPr>
                            <m:t>0,3900449…</m:t>
                          </m:r>
                          <m:r>
                            <a:rPr lang="hu-HU" sz="2800" i="1">
                              <a:latin typeface="Cambria Math" panose="02040503050406030204" pitchFamily="18" charset="0"/>
                            </a:rPr>
                            <m:t>𝑚𝑜𝑙</m:t>
                          </m:r>
                          <m:r>
                            <a:rPr lang="hu-HU" sz="2800" b="0" i="1" smtClean="0">
                              <a:latin typeface="Cambria Math" panose="02040503050406030204" pitchFamily="18" charset="0"/>
                            </a:rPr>
                            <m:t>+2,456159</m:t>
                          </m:r>
                          <m:r>
                            <a:rPr lang="hu-HU" sz="2800" i="1">
                              <a:latin typeface="Cambria Math" panose="02040503050406030204" pitchFamily="18" charset="0"/>
                            </a:rPr>
                            <m:t>8…</m:t>
                          </m:r>
                          <m:r>
                            <a:rPr lang="hu-HU" sz="2800" i="1">
                              <a:latin typeface="Cambria Math" panose="02040503050406030204" pitchFamily="18" charset="0"/>
                            </a:rPr>
                            <m:t>𝑚𝑜𝑙</m:t>
                          </m:r>
                        </m:den>
                      </m:f>
                      <m:r>
                        <a:rPr lang="hu-HU" sz="2800" b="0" i="1" smtClean="0">
                          <a:latin typeface="Cambria Math" panose="02040503050406030204" pitchFamily="18" charset="0"/>
                        </a:rPr>
                        <m:t>=0,13704016…=0,1370</m:t>
                      </m:r>
                    </m:oMath>
                  </m:oMathPara>
                </a14:m>
                <a:endParaRPr lang="hu-HU" sz="2800" dirty="0"/>
              </a:p>
            </p:txBody>
          </p:sp>
        </mc:Choice>
        <mc:Fallback xmlns="">
          <p:sp>
            <p:nvSpPr>
              <p:cNvPr id="8" name="Szövegdoboz 7">
                <a:extLst>
                  <a:ext uri="{FF2B5EF4-FFF2-40B4-BE49-F238E27FC236}">
                    <a16:creationId xmlns:a16="http://schemas.microsoft.com/office/drawing/2014/main" id="{2F1A53E2-5911-4549-8DB8-2662B6B4E34A}"/>
                  </a:ext>
                </a:extLst>
              </p:cNvPr>
              <p:cNvSpPr txBox="1">
                <a:spLocks noRot="1" noChangeAspect="1" noMove="1" noResize="1" noEditPoints="1" noAdjustHandles="1" noChangeArrowheads="1" noChangeShapeType="1" noTextEdit="1"/>
              </p:cNvSpPr>
              <p:nvPr/>
            </p:nvSpPr>
            <p:spPr>
              <a:xfrm>
                <a:off x="398712" y="5808123"/>
                <a:ext cx="11501354" cy="863634"/>
              </a:xfrm>
              <a:prstGeom prst="rect">
                <a:avLst/>
              </a:prstGeom>
              <a:blipFill>
                <a:blip r:embed="rId6"/>
                <a:stretch>
                  <a:fillRect/>
                </a:stretch>
              </a:blipFill>
            </p:spPr>
            <p:txBody>
              <a:bodyPr/>
              <a:lstStyle/>
              <a:p>
                <a:r>
                  <a:rPr lang="hu-HU">
                    <a:noFill/>
                  </a:rPr>
                  <a:t> </a:t>
                </a:r>
              </a:p>
            </p:txBody>
          </p:sp>
        </mc:Fallback>
      </mc:AlternateContent>
      <p:cxnSp>
        <p:nvCxnSpPr>
          <p:cNvPr id="9" name="Egyenes összekötő 8">
            <a:extLst>
              <a:ext uri="{FF2B5EF4-FFF2-40B4-BE49-F238E27FC236}">
                <a16:creationId xmlns:a16="http://schemas.microsoft.com/office/drawing/2014/main" id="{6CED9B5C-92F8-4D7B-A71E-DF961F1C762A}"/>
              </a:ext>
            </a:extLst>
          </p:cNvPr>
          <p:cNvCxnSpPr/>
          <p:nvPr/>
        </p:nvCxnSpPr>
        <p:spPr>
          <a:xfrm>
            <a:off x="9114021" y="6056019"/>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49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a:t>
            </a:r>
            <a:r>
              <a:rPr lang="hu-HU" dirty="0" err="1">
                <a:latin typeface="Times New Roman" panose="02020603050405020304" pitchFamily="18" charset="0"/>
                <a:cs typeface="Times New Roman" panose="02020603050405020304" pitchFamily="18" charset="0"/>
              </a:rPr>
              <a:t>molalitás</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ormAutofit/>
              </a:bodyPr>
              <a:lstStyle/>
              <a:p>
                <a:r>
                  <a:rPr lang="hu-HU" dirty="0">
                    <a:latin typeface="Times New Roman" panose="02020603050405020304" pitchFamily="18" charset="0"/>
                    <a:cs typeface="Times New Roman" panose="02020603050405020304" pitchFamily="18" charset="0"/>
                  </a:rPr>
                  <a:t>A tulajdonságok egy másik típusa, az amelyik az oldószer egységnyi mennyiségében lévő más részecskék számától függ, tette szükségessé az ún. </a:t>
                </a:r>
                <a:r>
                  <a:rPr lang="hu-HU" dirty="0" err="1">
                    <a:latin typeface="Times New Roman" panose="02020603050405020304" pitchFamily="18" charset="0"/>
                    <a:cs typeface="Times New Roman" panose="02020603050405020304" pitchFamily="18" charset="0"/>
                  </a:rPr>
                  <a:t>molalitás</a:t>
                </a:r>
                <a:r>
                  <a:rPr lang="hu-HU" dirty="0">
                    <a:latin typeface="Times New Roman" panose="02020603050405020304" pitchFamily="18" charset="0"/>
                    <a:cs typeface="Times New Roman" panose="02020603050405020304" pitchFamily="18" charset="0"/>
                  </a:rPr>
                  <a:t> más néven Raoult-koncentráció definiálását:</a:t>
                </a:r>
              </a:p>
              <a:p>
                <a:r>
                  <a:rPr lang="hu-HU" b="1" dirty="0" err="1">
                    <a:latin typeface="Times New Roman" panose="02020603050405020304" pitchFamily="18" charset="0"/>
                    <a:cs typeface="Times New Roman" panose="02020603050405020304" pitchFamily="18" charset="0"/>
                  </a:rPr>
                  <a:t>molalitás</a:t>
                </a:r>
                <a:r>
                  <a:rPr lang="hu-HU" b="1" dirty="0">
                    <a:latin typeface="Times New Roman" panose="02020603050405020304" pitchFamily="18" charset="0"/>
                    <a:cs typeface="Times New Roman" panose="02020603050405020304" pitchFamily="18" charset="0"/>
                  </a:rPr>
                  <a:t>/Raoult koncentráció:</a:t>
                </a:r>
                <a:r>
                  <a:rPr lang="hu-HU" dirty="0">
                    <a:latin typeface="Times New Roman" panose="02020603050405020304" pitchFamily="18" charset="0"/>
                    <a:cs typeface="Times New Roman" panose="02020603050405020304" pitchFamily="18" charset="0"/>
                  </a:rPr>
                  <a:t> (jele: </a:t>
                </a:r>
                <a14:m>
                  <m:oMath xmlns:m="http://schemas.openxmlformats.org/officeDocument/2006/math">
                    <m:acc>
                      <m:accPr>
                        <m:chr m:val="̅"/>
                        <m:ctrlPr>
                          <a:rPr lang="hu-HU" i="1">
                            <a:latin typeface="Cambria Math" panose="02040503050406030204" pitchFamily="18" charset="0"/>
                          </a:rPr>
                        </m:ctrlPr>
                      </m:accPr>
                      <m:e>
                        <m:r>
                          <a:rPr lang="hu-HU" i="1">
                            <a:latin typeface="Cambria Math" panose="02040503050406030204" pitchFamily="18" charset="0"/>
                          </a:rPr>
                          <m:t>𝑚</m:t>
                        </m:r>
                      </m:e>
                    </m:acc>
                  </m:oMath>
                </a14:m>
                <a:r>
                  <a:rPr lang="hu-HU" dirty="0">
                    <a:latin typeface="Times New Roman" panose="02020603050405020304" pitchFamily="18" charset="0"/>
                    <a:cs typeface="Times New Roman" panose="02020603050405020304" pitchFamily="18" charset="0"/>
                  </a:rPr>
                  <a:t>; mértékegysége: </a:t>
                </a:r>
                <a:r>
                  <a:rPr lang="hu-HU" i="1" dirty="0">
                    <a:latin typeface="Times New Roman" panose="02020603050405020304" pitchFamily="18" charset="0"/>
                    <a:cs typeface="Times New Roman" panose="02020603050405020304" pitchFamily="18" charset="0"/>
                  </a:rPr>
                  <a:t>1mol/kg</a:t>
                </a:r>
                <a:r>
                  <a:rPr lang="hu-HU" dirty="0">
                    <a:latin typeface="Times New Roman" panose="02020603050405020304" pitchFamily="18" charset="0"/>
                    <a:cs typeface="Times New Roman" panose="02020603050405020304" pitchFamily="18" charset="0"/>
                  </a:rPr>
                  <a:t>) az oldott anyag anyagmennyiségének, (</a:t>
                </a:r>
                <a:r>
                  <a:rPr lang="hu-HU" i="1" dirty="0" err="1">
                    <a:latin typeface="Times New Roman" panose="02020603050405020304" pitchFamily="18" charset="0"/>
                    <a:cs typeface="Times New Roman" panose="02020603050405020304" pitchFamily="18" charset="0"/>
                  </a:rPr>
                  <a:t>n</a:t>
                </a:r>
                <a:r>
                  <a:rPr lang="hu-HU" i="1" baseline="-25000" dirty="0" err="1">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vagy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és az oldószer tömegének,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vagy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1</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hányadosa, azaz </a:t>
                </a:r>
                <a14:m>
                  <m:oMath xmlns:m="http://schemas.openxmlformats.org/officeDocument/2006/math">
                    <m:sSub>
                      <m:sSubPr>
                        <m:ctrlPr>
                          <a:rPr lang="hu-HU" i="1">
                            <a:latin typeface="Cambria Math" panose="02040503050406030204" pitchFamily="18" charset="0"/>
                          </a:rPr>
                        </m:ctrlPr>
                      </m:sSubPr>
                      <m:e>
                        <m:acc>
                          <m:accPr>
                            <m:chr m:val="̅"/>
                            <m:ctrlPr>
                              <a:rPr lang="hu-HU" i="1">
                                <a:latin typeface="Cambria Math" panose="02040503050406030204" pitchFamily="18" charset="0"/>
                              </a:rPr>
                            </m:ctrlPr>
                          </m:accPr>
                          <m:e>
                            <m:r>
                              <a:rPr lang="hu-HU" i="1">
                                <a:latin typeface="Cambria Math" panose="02040503050406030204" pitchFamily="18" charset="0"/>
                              </a:rPr>
                              <m:t>𝑚</m:t>
                            </m:r>
                          </m:e>
                        </m:acc>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𝐴</m:t>
                            </m:r>
                          </m:sub>
                        </m:sSub>
                      </m:den>
                    </m:f>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Jellemzői: nem függ a hőmérséklettől, az oldószerre vonatkozik!</a:t>
                </a:r>
              </a:p>
              <a:p>
                <a:r>
                  <a:rPr lang="hu-HU" dirty="0">
                    <a:latin typeface="Times New Roman" panose="02020603050405020304" pitchFamily="18" charset="0"/>
                    <a:cs typeface="Times New Roman" panose="02020603050405020304" pitchFamily="18" charset="0"/>
                  </a:rPr>
                  <a:t>Az összes komponens </a:t>
                </a:r>
                <a:r>
                  <a:rPr lang="hu-HU" dirty="0" err="1">
                    <a:latin typeface="Times New Roman" panose="02020603050405020304" pitchFamily="18" charset="0"/>
                    <a:cs typeface="Times New Roman" panose="02020603050405020304" pitchFamily="18" charset="0"/>
                  </a:rPr>
                  <a:t>molalitásának</a:t>
                </a:r>
                <a:r>
                  <a:rPr lang="hu-HU" dirty="0">
                    <a:latin typeface="Times New Roman" panose="02020603050405020304" pitchFamily="18" charset="0"/>
                    <a:cs typeface="Times New Roman" panose="02020603050405020304" pitchFamily="18" charset="0"/>
                  </a:rPr>
                  <a:t> az összege </a:t>
                </a:r>
                <a:r>
                  <a:rPr lang="hu-HU" b="1" dirty="0">
                    <a:solidFill>
                      <a:srgbClr val="FF0000"/>
                    </a:solidFill>
                    <a:latin typeface="Times New Roman" panose="02020603050405020304" pitchFamily="18" charset="0"/>
                    <a:cs typeface="Times New Roman" panose="02020603050405020304" pitchFamily="18" charset="0"/>
                  </a:rPr>
                  <a:t>nem</a:t>
                </a:r>
                <a:r>
                  <a:rPr lang="hu-HU" dirty="0">
                    <a:latin typeface="Times New Roman" panose="02020603050405020304" pitchFamily="18" charset="0"/>
                    <a:cs typeface="Times New Roman" panose="02020603050405020304" pitchFamily="18" charset="0"/>
                  </a:rPr>
                  <a:t> </a:t>
                </a:r>
                <a:r>
                  <a:rPr lang="hu-HU" b="1" dirty="0">
                    <a:solidFill>
                      <a:srgbClr val="FF0000"/>
                    </a:solidFill>
                    <a:latin typeface="Times New Roman" panose="02020603050405020304" pitchFamily="18" charset="0"/>
                    <a:cs typeface="Times New Roman" panose="02020603050405020304" pitchFamily="18" charset="0"/>
                  </a:rPr>
                  <a:t>meghatározható</a:t>
                </a:r>
                <a:r>
                  <a:rPr lang="hu-HU" dirty="0">
                    <a:latin typeface="Times New Roman" panose="02020603050405020304" pitchFamily="18" charset="0"/>
                    <a:cs typeface="Times New Roman" panose="02020603050405020304" pitchFamily="18" charset="0"/>
                  </a:rPr>
                  <a:t>!</a:t>
                </a:r>
              </a:p>
              <a:p>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blipFill>
                <a:blip r:embed="rId3"/>
                <a:stretch>
                  <a:fillRect l="-1043" t="-2381" r="-1739"/>
                </a:stretch>
              </a:blipFill>
            </p:spPr>
            <p:txBody>
              <a:bodyPr/>
              <a:lstStyle/>
              <a:p>
                <a:r>
                  <a:rPr lang="en-US">
                    <a:noFill/>
                  </a:rPr>
                  <a:t> </a:t>
                </a:r>
              </a:p>
            </p:txBody>
          </p:sp>
        </mc:Fallback>
      </mc:AlternateContent>
    </p:spTree>
    <p:extLst>
      <p:ext uri="{BB962C8B-B14F-4D97-AF65-F5344CB8AC3E}">
        <p14:creationId xmlns:p14="http://schemas.microsoft.com/office/powerpoint/2010/main" val="273087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a:t>
            </a:r>
            <a:r>
              <a:rPr lang="hu-HU" dirty="0" err="1">
                <a:latin typeface="Times New Roman" panose="02020603050405020304" pitchFamily="18" charset="0"/>
                <a:cs typeface="Times New Roman" panose="02020603050405020304" pitchFamily="18" charset="0"/>
              </a:rPr>
              <a:t>molalitás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462728" y="1570796"/>
            <a:ext cx="8484433" cy="2401598"/>
          </a:xfrm>
        </p:spPr>
        <p:txBody>
          <a:bodyPr>
            <a:normAutofit/>
          </a:bodyPr>
          <a:lstStyle/>
          <a:p>
            <a:r>
              <a:rPr lang="hu-HU" dirty="0">
                <a:latin typeface="Times New Roman" panose="02020603050405020304" pitchFamily="18" charset="0"/>
                <a:cs typeface="Times New Roman" panose="02020603050405020304" pitchFamily="18" charset="0"/>
              </a:rPr>
              <a:t>Alkalmazás: Mekkora a </a:t>
            </a:r>
            <a:r>
              <a:rPr lang="hu-HU" dirty="0" err="1">
                <a:latin typeface="Times New Roman" panose="02020603050405020304" pitchFamily="18" charset="0"/>
                <a:cs typeface="Times New Roman" panose="02020603050405020304" pitchFamily="18" charset="0"/>
              </a:rPr>
              <a:t>molalitása</a:t>
            </a:r>
            <a:r>
              <a:rPr lang="hu-HU" dirty="0">
                <a:latin typeface="Times New Roman" panose="02020603050405020304" pitchFamily="18" charset="0"/>
                <a:cs typeface="Times New Roman" panose="02020603050405020304" pitchFamily="18" charset="0"/>
              </a:rPr>
              <a:t> (Raoult </a:t>
            </a:r>
            <a:r>
              <a:rPr lang="hu-HU" dirty="0" err="1">
                <a:latin typeface="Times New Roman" panose="02020603050405020304" pitchFamily="18" charset="0"/>
                <a:cs typeface="Times New Roman" panose="02020603050405020304" pitchFamily="18" charset="0"/>
              </a:rPr>
              <a:t>koncentráci</a:t>
            </a:r>
            <a:r>
              <a:rPr lang="hu-HU" dirty="0">
                <a:latin typeface="Times New Roman" panose="02020603050405020304" pitchFamily="18" charset="0"/>
                <a:cs typeface="Times New Roman" panose="02020603050405020304" pitchFamily="18" charset="0"/>
              </a:rPr>
              <a:t>-ója) a karbamidnak abban az oldatban, amit 23,43 g karbamidból ((NH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C=O), és 44,26 g vízből állítottak össze?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((NH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C=O)=60,07;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és ρ(H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O)=0,9973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(Az eredményt négy értékes jegy pontossággal adja meg!)</a:t>
            </a:r>
          </a:p>
        </p:txBody>
      </p:sp>
      <p:pic>
        <p:nvPicPr>
          <p:cNvPr id="5" name="Kép 4">
            <a:extLst>
              <a:ext uri="{FF2B5EF4-FFF2-40B4-BE49-F238E27FC236}">
                <a16:creationId xmlns:a16="http://schemas.microsoft.com/office/drawing/2014/main" id="{4B4CF9E9-4098-465F-8AFD-AA45D21A6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8000"/>
            <a:ext cx="3561412" cy="5400000"/>
          </a:xfrm>
          <a:prstGeom prst="rect">
            <a:avLst/>
          </a:prstGeom>
        </p:spPr>
      </p:pic>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A82CD373-F99D-4592-B685-B6C534CE3145}"/>
                  </a:ext>
                </a:extLst>
              </p:cNvPr>
              <p:cNvSpPr txBox="1"/>
              <p:nvPr/>
            </p:nvSpPr>
            <p:spPr>
              <a:xfrm>
                <a:off x="3777522" y="4020389"/>
                <a:ext cx="6476709" cy="884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𝑘𝑎𝑟𝑏</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23,43</m:t>
                          </m:r>
                          <m:r>
                            <a:rPr lang="hu-HU" sz="2800" b="0" i="1" smtClean="0">
                              <a:latin typeface="Cambria Math" panose="02040503050406030204" pitchFamily="18" charset="0"/>
                            </a:rPr>
                            <m:t>𝑔</m:t>
                          </m:r>
                        </m:num>
                        <m:den>
                          <m:r>
                            <a:rPr lang="hu-HU" sz="2800" b="0" i="1" smtClean="0">
                              <a:latin typeface="Cambria Math" panose="02040503050406030204" pitchFamily="18" charset="0"/>
                            </a:rPr>
                            <m:t>60,07</m:t>
                          </m:r>
                          <m:r>
                            <a:rPr lang="hu-HU" sz="2800" b="0" i="1" smtClean="0">
                              <a:latin typeface="Cambria Math" panose="02040503050406030204" pitchFamily="18" charset="0"/>
                            </a:rPr>
                            <m:t>𝑔</m:t>
                          </m:r>
                          <m:r>
                            <a:rPr lang="hu-HU" sz="2800" b="0" i="1" smtClean="0">
                              <a:latin typeface="Cambria Math" panose="02040503050406030204" pitchFamily="18" charset="0"/>
                            </a:rPr>
                            <m:t>/</m:t>
                          </m:r>
                          <m:r>
                            <a:rPr lang="hu-HU" sz="2800" b="0" i="1" smtClean="0">
                              <a:latin typeface="Cambria Math" panose="02040503050406030204" pitchFamily="18" charset="0"/>
                            </a:rPr>
                            <m:t>𝑚𝑜𝑙</m:t>
                          </m:r>
                        </m:den>
                      </m:f>
                      <m:r>
                        <a:rPr lang="hu-HU" sz="2800" b="0" i="1" smtClean="0">
                          <a:latin typeface="Cambria Math" panose="02040503050406030204" pitchFamily="18" charset="0"/>
                        </a:rPr>
                        <m:t>=0,3900449…</m:t>
                      </m:r>
                      <m:r>
                        <a:rPr lang="hu-HU" sz="2800" b="0" i="1" smtClean="0">
                          <a:latin typeface="Cambria Math" panose="02040503050406030204" pitchFamily="18" charset="0"/>
                        </a:rPr>
                        <m:t>𝑚𝑜𝑙</m:t>
                      </m:r>
                    </m:oMath>
                  </m:oMathPara>
                </a14:m>
                <a:endParaRPr lang="hu-HU" sz="2800" dirty="0"/>
              </a:p>
            </p:txBody>
          </p:sp>
        </mc:Choice>
        <mc:Fallback xmlns="">
          <p:sp>
            <p:nvSpPr>
              <p:cNvPr id="6" name="Szövegdoboz 5">
                <a:extLst>
                  <a:ext uri="{FF2B5EF4-FFF2-40B4-BE49-F238E27FC236}">
                    <a16:creationId xmlns:a16="http://schemas.microsoft.com/office/drawing/2014/main" id="{A82CD373-F99D-4592-B685-B6C534CE3145}"/>
                  </a:ext>
                </a:extLst>
              </p:cNvPr>
              <p:cNvSpPr txBox="1">
                <a:spLocks noRot="1" noChangeAspect="1" noMove="1" noResize="1" noEditPoints="1" noAdjustHandles="1" noChangeArrowheads="1" noChangeShapeType="1" noTextEdit="1"/>
              </p:cNvSpPr>
              <p:nvPr/>
            </p:nvSpPr>
            <p:spPr>
              <a:xfrm>
                <a:off x="3777522" y="4020389"/>
                <a:ext cx="6476709" cy="884986"/>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4D66E185-14CD-4935-943D-D81312A0ABFD}"/>
                  </a:ext>
                </a:extLst>
              </p:cNvPr>
              <p:cNvSpPr txBox="1"/>
              <p:nvPr/>
            </p:nvSpPr>
            <p:spPr>
              <a:xfrm>
                <a:off x="4886796" y="5010310"/>
                <a:ext cx="5949256" cy="17871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acc>
                            <m:accPr>
                              <m:chr m:val="̅"/>
                              <m:ctrlPr>
                                <a:rPr lang="hu-HU" sz="2800" i="1" smtClean="0">
                                  <a:latin typeface="Cambria Math" panose="02040503050406030204" pitchFamily="18" charset="0"/>
                                </a:rPr>
                              </m:ctrlPr>
                            </m:accPr>
                            <m:e>
                              <m:r>
                                <a:rPr lang="hu-HU" sz="2800" b="0" i="1" smtClean="0">
                                  <a:latin typeface="Cambria Math" panose="02040503050406030204" pitchFamily="18" charset="0"/>
                                </a:rPr>
                                <m:t>𝑚</m:t>
                              </m:r>
                            </m:e>
                          </m:acc>
                        </m:e>
                        <m:sub>
                          <m:r>
                            <a:rPr lang="hu-HU" sz="2800" b="0" i="1" smtClean="0">
                              <a:latin typeface="Cambria Math" panose="02040503050406030204" pitchFamily="18" charset="0"/>
                            </a:rPr>
                            <m:t>𝑘𝑎𝑟𝑏</m:t>
                          </m:r>
                          <m:r>
                            <a:rPr lang="hu-HU" sz="2800" b="0" i="1" smtClean="0">
                              <a:latin typeface="Cambria Math" panose="02040503050406030204" pitchFamily="18" charset="0"/>
                            </a:rPr>
                            <m:t>.</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𝑘𝑎𝑟𝑏</m:t>
                              </m:r>
                              <m:r>
                                <a:rPr lang="hu-HU" sz="2800" b="0" i="1" smtClean="0">
                                  <a:latin typeface="Cambria Math" panose="02040503050406030204" pitchFamily="18" charset="0"/>
                                </a:rPr>
                                <m:t>.</m:t>
                              </m:r>
                            </m:sub>
                          </m:sSub>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𝑣</m:t>
                              </m:r>
                              <m:r>
                                <a:rPr lang="hu-HU" sz="2800" b="0" i="1" smtClean="0">
                                  <a:latin typeface="Cambria Math" panose="02040503050406030204" pitchFamily="18" charset="0"/>
                                </a:rPr>
                                <m:t>í</m:t>
                              </m:r>
                              <m:r>
                                <a:rPr lang="hu-HU" sz="2800" b="0" i="1" smtClean="0">
                                  <a:latin typeface="Cambria Math" panose="02040503050406030204" pitchFamily="18" charset="0"/>
                                </a:rPr>
                                <m:t>𝑧</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i="1">
                              <a:latin typeface="Cambria Math" panose="02040503050406030204" pitchFamily="18" charset="0"/>
                            </a:rPr>
                            <m:t>0,3900449…</m:t>
                          </m:r>
                          <m:r>
                            <a:rPr lang="hu-HU" sz="2800" i="1">
                              <a:latin typeface="Cambria Math" panose="02040503050406030204" pitchFamily="18" charset="0"/>
                            </a:rPr>
                            <m:t>𝑚𝑜𝑙</m:t>
                          </m:r>
                        </m:num>
                        <m:den>
                          <m:r>
                            <a:rPr lang="hu-HU" sz="2800" b="0" i="1" smtClean="0">
                              <a:latin typeface="Cambria Math" panose="02040503050406030204" pitchFamily="18" charset="0"/>
                            </a:rPr>
                            <m:t>0,04426</m:t>
                          </m:r>
                          <m:r>
                            <a:rPr lang="hu-HU" sz="2800" b="0" i="1" smtClean="0">
                              <a:latin typeface="Cambria Math" panose="02040503050406030204" pitchFamily="18" charset="0"/>
                            </a:rPr>
                            <m:t>𝑘𝑔</m:t>
                          </m:r>
                        </m:den>
                      </m:f>
                      <m:r>
                        <a:rPr lang="hu-HU" sz="2800" b="0" i="1" smtClean="0">
                          <a:latin typeface="Cambria Math" panose="02040503050406030204" pitchFamily="18" charset="0"/>
                        </a:rPr>
                        <m:t>=</m:t>
                      </m:r>
                    </m:oMath>
                    <m:oMath xmlns:m="http://schemas.openxmlformats.org/officeDocument/2006/math">
                      <m:r>
                        <a:rPr lang="hu-HU" sz="2800" b="0" i="1" smtClean="0">
                          <a:latin typeface="Cambria Math" panose="02040503050406030204" pitchFamily="18" charset="0"/>
                        </a:rPr>
                        <m:t>=8,812583…</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𝑚𝑜𝑙</m:t>
                          </m:r>
                        </m:num>
                        <m:den>
                          <m:r>
                            <a:rPr lang="hu-HU" sz="2800" b="0" i="1" smtClean="0">
                              <a:latin typeface="Cambria Math" panose="02040503050406030204" pitchFamily="18" charset="0"/>
                            </a:rPr>
                            <m:t>𝑘𝑔</m:t>
                          </m:r>
                        </m:den>
                      </m:f>
                    </m:oMath>
                  </m:oMathPara>
                </a14:m>
                <a:endParaRPr lang="hu-HU" sz="2800" dirty="0"/>
              </a:p>
            </p:txBody>
          </p:sp>
        </mc:Choice>
        <mc:Fallback xmlns="">
          <p:sp>
            <p:nvSpPr>
              <p:cNvPr id="7" name="Szövegdoboz 6">
                <a:extLst>
                  <a:ext uri="{FF2B5EF4-FFF2-40B4-BE49-F238E27FC236}">
                    <a16:creationId xmlns:a16="http://schemas.microsoft.com/office/drawing/2014/main" id="{4D66E185-14CD-4935-943D-D81312A0ABFD}"/>
                  </a:ext>
                </a:extLst>
              </p:cNvPr>
              <p:cNvSpPr txBox="1">
                <a:spLocks noRot="1" noChangeAspect="1" noMove="1" noResize="1" noEditPoints="1" noAdjustHandles="1" noChangeArrowheads="1" noChangeShapeType="1" noTextEdit="1"/>
              </p:cNvSpPr>
              <p:nvPr/>
            </p:nvSpPr>
            <p:spPr>
              <a:xfrm>
                <a:off x="4886796" y="5010310"/>
                <a:ext cx="5949256" cy="1787156"/>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Téglalap 7">
                <a:extLst>
                  <a:ext uri="{FF2B5EF4-FFF2-40B4-BE49-F238E27FC236}">
                    <a16:creationId xmlns:a16="http://schemas.microsoft.com/office/drawing/2014/main" id="{EA19E7C0-F618-4306-A18B-9A76D54ABC7F}"/>
                  </a:ext>
                </a:extLst>
              </p:cNvPr>
              <p:cNvSpPr/>
              <p:nvPr/>
            </p:nvSpPr>
            <p:spPr>
              <a:xfrm>
                <a:off x="7365281" y="3649068"/>
                <a:ext cx="466749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𝑣</m:t>
                          </m:r>
                          <m:r>
                            <a:rPr lang="hu-HU" sz="2800" b="0" i="1" smtClean="0">
                              <a:latin typeface="Cambria Math" panose="02040503050406030204" pitchFamily="18" charset="0"/>
                            </a:rPr>
                            <m:t>í</m:t>
                          </m:r>
                          <m:r>
                            <a:rPr lang="hu-HU" sz="2800" b="0" i="1" smtClean="0">
                              <a:latin typeface="Cambria Math" panose="02040503050406030204" pitchFamily="18" charset="0"/>
                            </a:rPr>
                            <m:t>𝑧</m:t>
                          </m:r>
                        </m:sub>
                      </m:sSub>
                      <m:r>
                        <a:rPr lang="hu-HU" sz="2800" b="0" i="1" smtClean="0">
                          <a:latin typeface="Cambria Math" panose="02040503050406030204" pitchFamily="18" charset="0"/>
                        </a:rPr>
                        <m:t>=44,26</m:t>
                      </m:r>
                      <m:r>
                        <a:rPr lang="hu-HU" sz="2800" b="0" i="1" smtClean="0">
                          <a:latin typeface="Cambria Math" panose="02040503050406030204" pitchFamily="18" charset="0"/>
                        </a:rPr>
                        <m:t>𝑔</m:t>
                      </m:r>
                      <m:r>
                        <a:rPr lang="hu-HU" sz="2800" b="0" i="1" smtClean="0">
                          <a:latin typeface="Cambria Math" panose="02040503050406030204" pitchFamily="18" charset="0"/>
                        </a:rPr>
                        <m:t>=0,04426</m:t>
                      </m:r>
                      <m:r>
                        <a:rPr lang="hu-HU" sz="2800" b="0" i="1" smtClean="0">
                          <a:latin typeface="Cambria Math" panose="02040503050406030204" pitchFamily="18" charset="0"/>
                        </a:rPr>
                        <m:t>𝑘𝑔</m:t>
                      </m:r>
                    </m:oMath>
                  </m:oMathPara>
                </a14:m>
                <a:endParaRPr lang="hu-HU" sz="2800" dirty="0"/>
              </a:p>
            </p:txBody>
          </p:sp>
        </mc:Choice>
        <mc:Fallback xmlns="">
          <p:sp>
            <p:nvSpPr>
              <p:cNvPr id="8" name="Téglalap 7">
                <a:extLst>
                  <a:ext uri="{FF2B5EF4-FFF2-40B4-BE49-F238E27FC236}">
                    <a16:creationId xmlns:a16="http://schemas.microsoft.com/office/drawing/2014/main" id="{EA19E7C0-F618-4306-A18B-9A76D54ABC7F}"/>
                  </a:ext>
                </a:extLst>
              </p:cNvPr>
              <p:cNvSpPr>
                <a:spLocks noRot="1" noChangeAspect="1" noMove="1" noResize="1" noEditPoints="1" noAdjustHandles="1" noChangeArrowheads="1" noChangeShapeType="1" noTextEdit="1"/>
              </p:cNvSpPr>
              <p:nvPr/>
            </p:nvSpPr>
            <p:spPr>
              <a:xfrm>
                <a:off x="7365281" y="3649068"/>
                <a:ext cx="4667496" cy="523220"/>
              </a:xfrm>
              <a:prstGeom prst="rect">
                <a:avLst/>
              </a:prstGeom>
              <a:blipFill>
                <a:blip r:embed="rId6"/>
                <a:stretch>
                  <a:fillRect/>
                </a:stretch>
              </a:blipFill>
            </p:spPr>
            <p:txBody>
              <a:bodyPr/>
              <a:lstStyle/>
              <a:p>
                <a:r>
                  <a:rPr lang="hu-HU">
                    <a:noFill/>
                  </a:rPr>
                  <a:t> </a:t>
                </a:r>
              </a:p>
            </p:txBody>
          </p:sp>
        </mc:Fallback>
      </mc:AlternateContent>
      <p:cxnSp>
        <p:nvCxnSpPr>
          <p:cNvPr id="9" name="Egyenes összekötő 8">
            <a:extLst>
              <a:ext uri="{FF2B5EF4-FFF2-40B4-BE49-F238E27FC236}">
                <a16:creationId xmlns:a16="http://schemas.microsoft.com/office/drawing/2014/main" id="{145181A7-2227-4FC6-85D1-FF53FB34D154}"/>
              </a:ext>
            </a:extLst>
          </p:cNvPr>
          <p:cNvCxnSpPr/>
          <p:nvPr/>
        </p:nvCxnSpPr>
        <p:spPr>
          <a:xfrm>
            <a:off x="6170291" y="6136337"/>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013D299B-3093-4997-84CA-260D7C250E96}"/>
                  </a:ext>
                </a:extLst>
              </p:cNvPr>
              <p:cNvSpPr txBox="1"/>
              <p:nvPr/>
            </p:nvSpPr>
            <p:spPr>
              <a:xfrm>
                <a:off x="7813336" y="5889472"/>
                <a:ext cx="1995225" cy="893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=8,813</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𝑚𝑜𝑙</m:t>
                          </m:r>
                        </m:num>
                        <m:den>
                          <m:r>
                            <a:rPr lang="hu-HU" sz="2800" b="0" i="1" smtClean="0">
                              <a:latin typeface="Cambria Math" panose="02040503050406030204" pitchFamily="18" charset="0"/>
                            </a:rPr>
                            <m:t>𝑘𝑔</m:t>
                          </m:r>
                        </m:den>
                      </m:f>
                    </m:oMath>
                  </m:oMathPara>
                </a14:m>
                <a:endParaRPr lang="hu-HU" sz="2800" dirty="0"/>
              </a:p>
            </p:txBody>
          </p:sp>
        </mc:Choice>
        <mc:Fallback xmlns="">
          <p:sp>
            <p:nvSpPr>
              <p:cNvPr id="10" name="Szövegdoboz 9">
                <a:extLst>
                  <a:ext uri="{FF2B5EF4-FFF2-40B4-BE49-F238E27FC236}">
                    <a16:creationId xmlns:a16="http://schemas.microsoft.com/office/drawing/2014/main" id="{013D299B-3093-4997-84CA-260D7C250E96}"/>
                  </a:ext>
                </a:extLst>
              </p:cNvPr>
              <p:cNvSpPr txBox="1">
                <a:spLocks noRot="1" noChangeAspect="1" noMove="1" noResize="1" noEditPoints="1" noAdjustHandles="1" noChangeArrowheads="1" noChangeShapeType="1" noTextEdit="1"/>
              </p:cNvSpPr>
              <p:nvPr/>
            </p:nvSpPr>
            <p:spPr>
              <a:xfrm>
                <a:off x="7813336" y="5889472"/>
                <a:ext cx="1995225" cy="893578"/>
              </a:xfrm>
              <a:prstGeom prst="rect">
                <a:avLst/>
              </a:prstGeom>
              <a:blipFill>
                <a:blip r:embed="rId7"/>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168370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térfogattört és térfogatszázalék</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89745" y="1813810"/>
                <a:ext cx="11557416" cy="4826833"/>
              </a:xfrm>
            </p:spPr>
            <p:txBody>
              <a:bodyPr>
                <a:normAutofit fontScale="85000" lnSpcReduction="10000"/>
              </a:bodyPr>
              <a:lstStyle/>
              <a:p>
                <a:r>
                  <a:rPr lang="hu-HU" dirty="0">
                    <a:latin typeface="Times New Roman" panose="02020603050405020304" pitchFamily="18" charset="0"/>
                    <a:cs typeface="Times New Roman" panose="02020603050405020304" pitchFamily="18" charset="0"/>
                  </a:rPr>
                  <a:t>Gyakorlatias okokból alakult ki a térfogattört és a térfogatszázalék az olyan oldatok készítésére, amelyekben az oldott anyag is folyadék állapotban van. pl. alkoholos italok:</a:t>
                </a:r>
              </a:p>
              <a:p>
                <a:r>
                  <a:rPr lang="hu-HU" b="1" dirty="0">
                    <a:latin typeface="Times New Roman" panose="02020603050405020304" pitchFamily="18" charset="0"/>
                    <a:cs typeface="Times New Roman" panose="02020603050405020304" pitchFamily="18" charset="0"/>
                  </a:rPr>
                  <a:t>térfogattört:</a:t>
                </a:r>
                <a:r>
                  <a:rPr lang="hu-HU" dirty="0">
                    <a:latin typeface="Times New Roman" panose="02020603050405020304" pitchFamily="18" charset="0"/>
                    <a:cs typeface="Times New Roman" panose="02020603050405020304" pitchFamily="18" charset="0"/>
                  </a:rPr>
                  <a:t> (jele: </a:t>
                </a:r>
                <a:r>
                  <a:rPr lang="hu-HU" i="1" dirty="0">
                    <a:latin typeface="Times New Roman" panose="02020603050405020304" pitchFamily="18" charset="0"/>
                    <a:cs typeface="Times New Roman" panose="02020603050405020304" pitchFamily="18" charset="0"/>
                  </a:rPr>
                  <a:t>ϕ</a:t>
                </a:r>
                <a:r>
                  <a:rPr lang="hu-HU" dirty="0">
                    <a:latin typeface="Times New Roman" panose="02020603050405020304" pitchFamily="18" charset="0"/>
                    <a:cs typeface="Times New Roman" panose="02020603050405020304" pitchFamily="18" charset="0"/>
                  </a:rPr>
                  <a:t>; mértékegysége: </a:t>
                </a:r>
                <a:r>
                  <a:rPr lang="hu-HU" i="1" dirty="0">
                    <a:latin typeface="Times New Roman" panose="02020603050405020304" pitchFamily="18" charset="0"/>
                    <a:cs typeface="Times New Roman" panose="02020603050405020304" pitchFamily="18" charset="0"/>
                  </a:rPr>
                  <a:t>nincs</a:t>
                </a:r>
                <a:r>
                  <a:rPr lang="hu-HU" dirty="0">
                    <a:latin typeface="Times New Roman" panose="02020603050405020304" pitchFamily="18" charset="0"/>
                    <a:cs typeface="Times New Roman" panose="02020603050405020304" pitchFamily="18" charset="0"/>
                  </a:rPr>
                  <a:t>) az oldott anyag térfogatának,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vagy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és az oldat térfoga­tának , (</a:t>
                </a:r>
                <a:r>
                  <a:rPr lang="hu-HU" i="1" dirty="0" err="1">
                    <a:latin typeface="Times New Roman" panose="02020603050405020304" pitchFamily="18" charset="0"/>
                    <a:cs typeface="Times New Roman" panose="02020603050405020304" pitchFamily="18" charset="0"/>
                  </a:rPr>
                  <a:t>V</a:t>
                </a:r>
                <a:r>
                  <a:rPr lang="hu-HU" i="1" baseline="-25000" dirty="0" err="1">
                    <a:latin typeface="Times New Roman" panose="02020603050405020304" pitchFamily="18" charset="0"/>
                    <a:cs typeface="Times New Roman" panose="02020603050405020304" pitchFamily="18" charset="0"/>
                  </a:rPr>
                  <a:t>oldat</a:t>
                </a:r>
                <a:r>
                  <a:rPr lang="hu-HU" dirty="0">
                    <a:latin typeface="Times New Roman" panose="02020603050405020304" pitchFamily="18" charset="0"/>
                    <a:cs typeface="Times New Roman" panose="02020603050405020304" pitchFamily="18" charset="0"/>
                  </a:rPr>
                  <a:t>), hányadosa, ahol az oldat térfogata nem egyenlő a komponensek térfogatának az összegével, hanem az oldat tömegének és a sűrűségének a hányadosából kell számolni, azaz </a:t>
                </a: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𝜙</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𝑜𝑙𝑑𝑎𝑡</m:t>
                            </m:r>
                          </m:sub>
                        </m:sSub>
                      </m:den>
                    </m:f>
                    <m:r>
                      <a:rPr lang="hu-HU" i="1">
                        <a:latin typeface="Cambria Math" panose="02040503050406030204" pitchFamily="18" charset="0"/>
                      </a:rPr>
                      <m:t> </m:t>
                    </m:r>
                    <m:r>
                      <a:rPr lang="hu-HU" i="1">
                        <a:latin typeface="Cambria Math" panose="02040503050406030204" pitchFamily="18" charset="0"/>
                      </a:rPr>
                      <m:t>𝑎h𝑜𝑙</m:t>
                    </m:r>
                    <m:r>
                      <a:rPr lang="hu-HU" i="1">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𝑜𝑙𝑑𝑎𝑡</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𝑜𝑙𝑑𝑎𝑡</m:t>
                            </m:r>
                          </m:sub>
                        </m:sSub>
                      </m:num>
                      <m:den>
                        <m:sSub>
                          <m:sSubPr>
                            <m:ctrlPr>
                              <a:rPr lang="hu-HU" i="1">
                                <a:latin typeface="Cambria Math" panose="02040503050406030204" pitchFamily="18" charset="0"/>
                              </a:rPr>
                            </m:ctrlPr>
                          </m:sSubPr>
                          <m:e>
                            <m:r>
                              <a:rPr lang="hu-HU" i="1">
                                <a:latin typeface="Cambria Math" panose="02040503050406030204" pitchFamily="18" charset="0"/>
                              </a:rPr>
                              <m:t>𝜌</m:t>
                            </m:r>
                          </m:e>
                          <m:sub>
                            <m:r>
                              <a:rPr lang="hu-HU" i="1">
                                <a:latin typeface="Cambria Math" panose="02040503050406030204" pitchFamily="18" charset="0"/>
                              </a:rPr>
                              <m:t>𝑜𝑙𝑑𝑎𝑡</m:t>
                            </m:r>
                          </m:sub>
                        </m:sSub>
                      </m:den>
                    </m:f>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sup>
                      <m:e>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𝑖</m:t>
                            </m:r>
                          </m:sub>
                        </m:sSub>
                      </m:e>
                    </m:nary>
                  </m:oMath>
                </a14:m>
                <a:endParaRPr lang="hu-HU" dirty="0">
                  <a:latin typeface="Times New Roman" panose="02020603050405020304" pitchFamily="18" charset="0"/>
                  <a:cs typeface="Times New Roman" panose="02020603050405020304" pitchFamily="18" charset="0"/>
                </a:endParaRPr>
              </a:p>
              <a:p>
                <a:pPr>
                  <a:spcBef>
                    <a:spcPts val="1500"/>
                  </a:spcBef>
                </a:pPr>
                <a:r>
                  <a:rPr lang="hu-HU" b="1" dirty="0">
                    <a:latin typeface="Times New Roman" panose="02020603050405020304" pitchFamily="18" charset="0"/>
                    <a:cs typeface="Times New Roman" panose="02020603050405020304" pitchFamily="18" charset="0"/>
                  </a:rPr>
                  <a:t>térfogatszázalék</a:t>
                </a:r>
                <a:r>
                  <a:rPr lang="hu-HU" dirty="0">
                    <a:latin typeface="Times New Roman" panose="02020603050405020304" pitchFamily="18" charset="0"/>
                    <a:cs typeface="Times New Roman" panose="02020603050405020304" pitchFamily="18" charset="0"/>
                  </a:rPr>
                  <a:t>: (jele: </a:t>
                </a:r>
                <a:r>
                  <a:rPr lang="hu-HU" i="1" dirty="0">
                    <a:latin typeface="Times New Roman" panose="02020603050405020304" pitchFamily="18" charset="0"/>
                    <a:cs typeface="Times New Roman" panose="02020603050405020304" pitchFamily="18" charset="0"/>
                  </a:rPr>
                  <a:t>φ%</a:t>
                </a:r>
                <a:r>
                  <a:rPr lang="hu-HU" dirty="0">
                    <a:latin typeface="Times New Roman" panose="02020603050405020304" pitchFamily="18" charset="0"/>
                    <a:cs typeface="Times New Roman" panose="02020603050405020304" pitchFamily="18" charset="0"/>
                  </a:rPr>
                  <a:t>; mértékegysége: </a:t>
                </a:r>
                <a:r>
                  <a:rPr lang="hu-HU" i="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 térfogattört százalékban kifejezett értéke, amely megadja, hogy hány köbcentiméter oldott anyag van 100 köbcentiméter oldatban, azaz </a:t>
                </a:r>
                <a14:m>
                  <m:oMath xmlns:m="http://schemas.openxmlformats.org/officeDocument/2006/math">
                    <m:r>
                      <a:rPr lang="hu-HU" b="0" i="0" smtClean="0">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𝜑</m:t>
                        </m:r>
                        <m:r>
                          <a:rPr lang="hu-HU" i="1">
                            <a:latin typeface="Cambria Math" panose="02040503050406030204" pitchFamily="18" charset="0"/>
                          </a:rPr>
                          <m:t>%</m:t>
                        </m:r>
                      </m:e>
                      <m:sub>
                        <m:r>
                          <a:rPr lang="hu-HU" i="1">
                            <a:latin typeface="Cambria Math" panose="02040503050406030204" pitchFamily="18" charset="0"/>
                          </a:rPr>
                          <m:t>𝐵</m:t>
                        </m:r>
                      </m:sub>
                    </m:sSub>
                    <m:r>
                      <a:rPr lang="hu-HU" i="1">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𝜙</m:t>
                        </m:r>
                      </m:e>
                      <m:sub>
                        <m:r>
                          <a:rPr lang="hu-HU" i="1">
                            <a:latin typeface="Cambria Math" panose="02040503050406030204" pitchFamily="18" charset="0"/>
                          </a:rPr>
                          <m:t>𝐵</m:t>
                        </m:r>
                      </m:sub>
                    </m:sSub>
                    <m:r>
                      <a:rPr lang="hu-HU" i="1">
                        <a:latin typeface="Cambria Math" panose="02040503050406030204" pitchFamily="18" charset="0"/>
                      </a:rPr>
                      <m:t>∙100%=</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𝑜𝑙𝑑𝑎𝑡</m:t>
                            </m:r>
                          </m:sub>
                        </m:sSub>
                      </m:den>
                    </m:f>
                    <m:r>
                      <a:rPr lang="hu-HU" i="1">
                        <a:latin typeface="Cambria Math" panose="02040503050406030204" pitchFamily="18" charset="0"/>
                      </a:rPr>
                      <m:t>∙100%</m:t>
                    </m:r>
                  </m:oMath>
                </a14:m>
                <a:endParaRPr lang="hu-HU" dirty="0">
                  <a:latin typeface="Times New Roman" panose="02020603050405020304" pitchFamily="18" charset="0"/>
                  <a:cs typeface="Times New Roman" panose="02020603050405020304" pitchFamily="18" charset="0"/>
                </a:endParaRPr>
              </a:p>
              <a:p>
                <a:pPr>
                  <a:spcBef>
                    <a:spcPts val="1500"/>
                  </a:spcBef>
                </a:pPr>
                <a:r>
                  <a:rPr lang="hu-HU" dirty="0">
                    <a:latin typeface="Times New Roman" panose="02020603050405020304" pitchFamily="18" charset="0"/>
                    <a:cs typeface="Times New Roman" panose="02020603050405020304" pitchFamily="18" charset="0"/>
                  </a:rPr>
                  <a:t>Tulajdonságai: függ a hőmérséklettől, az oldat sűrűsége miatt, és az oldatra vonatkozik!</a:t>
                </a:r>
              </a:p>
              <a:p>
                <a:r>
                  <a:rPr lang="hu-HU" dirty="0">
                    <a:latin typeface="Times New Roman" panose="02020603050405020304" pitchFamily="18" charset="0"/>
                    <a:cs typeface="Times New Roman" panose="02020603050405020304" pitchFamily="18" charset="0"/>
                  </a:rPr>
                  <a:t>Az összes komponens térfogattörtjének összege </a:t>
                </a:r>
                <a:r>
                  <a:rPr lang="hu-HU" b="1" dirty="0">
                    <a:solidFill>
                      <a:srgbClr val="FF0000"/>
                    </a:solidFill>
                    <a:latin typeface="Times New Roman" panose="02020603050405020304" pitchFamily="18" charset="0"/>
                    <a:cs typeface="Times New Roman" panose="02020603050405020304" pitchFamily="18" charset="0"/>
                  </a:rPr>
                  <a:t>nem</a:t>
                </a:r>
                <a:r>
                  <a:rPr lang="hu-HU"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térfogatszázalékának összege </a:t>
                </a:r>
                <a:r>
                  <a:rPr lang="hu-HU" b="1" dirty="0">
                    <a:solidFill>
                      <a:srgbClr val="FF0000"/>
                    </a:solidFill>
                    <a:latin typeface="Times New Roman" panose="02020603050405020304" pitchFamily="18" charset="0"/>
                    <a:cs typeface="Times New Roman" panose="02020603050405020304" pitchFamily="18" charset="0"/>
                  </a:rPr>
                  <a:t>nem</a:t>
                </a:r>
                <a:r>
                  <a:rPr lang="hu-HU" dirty="0">
                    <a:latin typeface="Times New Roman" panose="02020603050405020304" pitchFamily="18" charset="0"/>
                    <a:cs typeface="Times New Roman" panose="02020603050405020304" pitchFamily="18" charset="0"/>
                  </a:rPr>
                  <a:t> 100%. Lehet több és kevesebb is!</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89745" y="1813810"/>
                <a:ext cx="11557416" cy="4826833"/>
              </a:xfrm>
              <a:blipFill>
                <a:blip r:embed="rId3"/>
                <a:stretch>
                  <a:fillRect l="-738" t="-2528" r="-949"/>
                </a:stretch>
              </a:blipFill>
            </p:spPr>
            <p:txBody>
              <a:bodyPr/>
              <a:lstStyle/>
              <a:p>
                <a:r>
                  <a:rPr lang="en-US">
                    <a:noFill/>
                  </a:rPr>
                  <a:t> </a:t>
                </a:r>
              </a:p>
            </p:txBody>
          </p:sp>
        </mc:Fallback>
      </mc:AlternateContent>
    </p:spTree>
    <p:extLst>
      <p:ext uri="{BB962C8B-B14F-4D97-AF65-F5344CB8AC3E}">
        <p14:creationId xmlns:p14="http://schemas.microsoft.com/office/powerpoint/2010/main" val="91988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összetétel megadása – térfogattört és térfogatszázalék</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194874" y="1675726"/>
            <a:ext cx="11827238" cy="2011854"/>
          </a:xfrm>
        </p:spPr>
        <p:txBody>
          <a:bodyPr>
            <a:normAutofit/>
          </a:bodyPr>
          <a:lstStyle/>
          <a:p>
            <a:r>
              <a:rPr lang="hu-HU" dirty="0">
                <a:latin typeface="Times New Roman" panose="02020603050405020304" pitchFamily="18" charset="0"/>
                <a:cs typeface="Times New Roman" panose="02020603050405020304" pitchFamily="18" charset="0"/>
              </a:rPr>
              <a:t>Alkalmazás: Mekkora a térfogatszázaléka annak az italnak, amelyet 59,40cm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96w%-os etanolból (CH</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CH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OH), egy 100cm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térfogatú mérőlombikban vízzel feltöltve állítottak elő? ρ(96w%EtOH</a:t>
            </a:r>
            <a:r>
              <a:rPr lang="hu-HU" baseline="-25000" dirty="0">
                <a:latin typeface="Times New Roman" panose="02020603050405020304" pitchFamily="18" charset="0"/>
                <a:cs typeface="Times New Roman" panose="02020603050405020304" pitchFamily="18" charset="0"/>
              </a:rPr>
              <a:t>oldat</a:t>
            </a:r>
            <a:r>
              <a:rPr lang="hu-HU" dirty="0">
                <a:latin typeface="Times New Roman" panose="02020603050405020304" pitchFamily="18" charset="0"/>
                <a:cs typeface="Times New Roman" panose="02020603050405020304" pitchFamily="18" charset="0"/>
              </a:rPr>
              <a:t>)=0,8013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ρ(CH</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CH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OH)=0,7893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ρ</a:t>
            </a:r>
            <a:r>
              <a:rPr lang="hu-HU" baseline="-25000" dirty="0" err="1">
                <a:latin typeface="Times New Roman" panose="02020603050405020304" pitchFamily="18" charset="0"/>
                <a:cs typeface="Times New Roman" panose="02020603050405020304" pitchFamily="18" charset="0"/>
              </a:rPr>
              <a:t>oldat</a:t>
            </a:r>
            <a:r>
              <a:rPr lang="hu-HU" dirty="0">
                <a:latin typeface="Times New Roman" panose="02020603050405020304" pitchFamily="18" charset="0"/>
                <a:cs typeface="Times New Roman" panose="02020603050405020304" pitchFamily="18" charset="0"/>
              </a:rPr>
              <a:t>=0,9139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(Az eredményt négy értékes jegy pontossággal adja meg!)</a:t>
            </a:r>
          </a:p>
        </p:txBody>
      </p:sp>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A82CD373-F99D-4592-B685-B6C534CE3145}"/>
                  </a:ext>
                </a:extLst>
              </p:cNvPr>
              <p:cNvSpPr txBox="1"/>
              <p:nvPr/>
            </p:nvSpPr>
            <p:spPr>
              <a:xfrm>
                <a:off x="5081666" y="4563935"/>
                <a:ext cx="5695982" cy="766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𝑉</m:t>
                          </m:r>
                        </m:e>
                        <m:sub>
                          <m:r>
                            <a:rPr lang="hu-HU" sz="2400" b="0" i="1" smtClean="0">
                              <a:latin typeface="Cambria Math" panose="02040503050406030204" pitchFamily="18" charset="0"/>
                            </a:rPr>
                            <m:t>𝑒𝑡𝑎𝑛𝑜𝑙</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45,6933…</m:t>
                          </m:r>
                          <m:r>
                            <a:rPr lang="hu-HU" sz="2400" i="1">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rPr>
                            <m:t>0,7893</m:t>
                          </m:r>
                          <m:r>
                            <a:rPr lang="hu-HU" sz="2400" b="0" i="1" smtClean="0">
                              <a:latin typeface="Cambria Math" panose="02040503050406030204" pitchFamily="18" charset="0"/>
                            </a:rPr>
                            <m:t>𝑔</m:t>
                          </m:r>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𝑐𝑚</m:t>
                              </m:r>
                            </m:e>
                            <m:sup>
                              <m:r>
                                <a:rPr lang="hu-HU" sz="2400" b="0" i="1" smtClean="0">
                                  <a:latin typeface="Cambria Math" panose="02040503050406030204" pitchFamily="18" charset="0"/>
                                </a:rPr>
                                <m:t>3</m:t>
                              </m:r>
                            </m:sup>
                          </m:sSup>
                        </m:den>
                      </m:f>
                      <m:r>
                        <a:rPr lang="hu-HU" sz="2400" b="0" i="1" smtClean="0">
                          <a:latin typeface="Cambria Math" panose="02040503050406030204" pitchFamily="18" charset="0"/>
                        </a:rPr>
                        <m:t>=60,30307…</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𝑐𝑚</m:t>
                          </m:r>
                        </m:e>
                        <m:sup>
                          <m:r>
                            <a:rPr lang="hu-HU" sz="2400" b="0" i="1" smtClean="0">
                              <a:latin typeface="Cambria Math" panose="02040503050406030204" pitchFamily="18" charset="0"/>
                            </a:rPr>
                            <m:t>3</m:t>
                          </m:r>
                        </m:sup>
                      </m:sSup>
                    </m:oMath>
                  </m:oMathPara>
                </a14:m>
                <a:endParaRPr lang="hu-HU" sz="2400" dirty="0"/>
              </a:p>
            </p:txBody>
          </p:sp>
        </mc:Choice>
        <mc:Fallback xmlns="">
          <p:sp>
            <p:nvSpPr>
              <p:cNvPr id="6" name="Szövegdoboz 5">
                <a:extLst>
                  <a:ext uri="{FF2B5EF4-FFF2-40B4-BE49-F238E27FC236}">
                    <a16:creationId xmlns:a16="http://schemas.microsoft.com/office/drawing/2014/main" id="{A82CD373-F99D-4592-B685-B6C534CE3145}"/>
                  </a:ext>
                </a:extLst>
              </p:cNvPr>
              <p:cNvSpPr txBox="1">
                <a:spLocks noRot="1" noChangeAspect="1" noMove="1" noResize="1" noEditPoints="1" noAdjustHandles="1" noChangeArrowheads="1" noChangeShapeType="1" noTextEdit="1"/>
              </p:cNvSpPr>
              <p:nvPr/>
            </p:nvSpPr>
            <p:spPr>
              <a:xfrm>
                <a:off x="5081666" y="4563935"/>
                <a:ext cx="5695982" cy="766172"/>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4D66E185-14CD-4935-943D-D81312A0ABFD}"/>
                  </a:ext>
                </a:extLst>
              </p:cNvPr>
              <p:cNvSpPr txBox="1"/>
              <p:nvPr/>
            </p:nvSpPr>
            <p:spPr>
              <a:xfrm>
                <a:off x="4766873" y="5430030"/>
                <a:ext cx="7345179" cy="7412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𝜑</m:t>
                          </m:r>
                          <m:r>
                            <a:rPr lang="hu-HU" sz="2400" b="0" i="1" smtClean="0">
                              <a:latin typeface="Cambria Math" panose="02040503050406030204" pitchFamily="18" charset="0"/>
                              <a:ea typeface="Cambria Math" panose="02040503050406030204" pitchFamily="18" charset="0"/>
                            </a:rPr>
                            <m:t>%</m:t>
                          </m:r>
                        </m:e>
                        <m:sub>
                          <m:r>
                            <a:rPr lang="hu-HU" sz="2400" b="0" i="1" smtClean="0">
                              <a:latin typeface="Cambria Math" panose="02040503050406030204" pitchFamily="18" charset="0"/>
                            </a:rPr>
                            <m:t>𝑒𝑡𝑎𝑛𝑜𝑙</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rPr>
                            <m:t>60,30307…</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num>
                        <m:den>
                          <m:r>
                            <a:rPr lang="hu-HU" sz="2400" b="0" i="1" smtClean="0">
                              <a:latin typeface="Cambria Math" panose="02040503050406030204" pitchFamily="18" charset="0"/>
                            </a:rPr>
                            <m:t>100</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den>
                      </m:f>
                      <m:r>
                        <a:rPr lang="hu-HU" sz="2400" i="1">
                          <a:latin typeface="Cambria Math" panose="02040503050406030204" pitchFamily="18" charset="0"/>
                          <a:ea typeface="Cambria Math" panose="02040503050406030204" pitchFamily="18" charset="0"/>
                        </a:rPr>
                        <m:t>∙100%</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rPr>
                        <m:t>60,30307</m:t>
                      </m:r>
                      <m:r>
                        <a:rPr lang="hu-HU" sz="2400" b="0" i="1" smtClean="0">
                          <a:latin typeface="Cambria Math" panose="02040503050406030204" pitchFamily="18" charset="0"/>
                        </a:rPr>
                        <m:t>…%=</m:t>
                      </m:r>
                    </m:oMath>
                  </m:oMathPara>
                </a14:m>
                <a:endParaRPr lang="hu-HU" sz="2400" dirty="0"/>
              </a:p>
            </p:txBody>
          </p:sp>
        </mc:Choice>
        <mc:Fallback xmlns="">
          <p:sp>
            <p:nvSpPr>
              <p:cNvPr id="7" name="Szövegdoboz 6">
                <a:extLst>
                  <a:ext uri="{FF2B5EF4-FFF2-40B4-BE49-F238E27FC236}">
                    <a16:creationId xmlns:a16="http://schemas.microsoft.com/office/drawing/2014/main" id="{4D66E185-14CD-4935-943D-D81312A0ABFD}"/>
                  </a:ext>
                </a:extLst>
              </p:cNvPr>
              <p:cNvSpPr txBox="1">
                <a:spLocks noRot="1" noChangeAspect="1" noMove="1" noResize="1" noEditPoints="1" noAdjustHandles="1" noChangeArrowheads="1" noChangeShapeType="1" noTextEdit="1"/>
              </p:cNvSpPr>
              <p:nvPr/>
            </p:nvSpPr>
            <p:spPr>
              <a:xfrm>
                <a:off x="4766873" y="5430030"/>
                <a:ext cx="7345179" cy="741293"/>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Téglalap 7">
                <a:extLst>
                  <a:ext uri="{FF2B5EF4-FFF2-40B4-BE49-F238E27FC236}">
                    <a16:creationId xmlns:a16="http://schemas.microsoft.com/office/drawing/2014/main" id="{EA19E7C0-F618-4306-A18B-9A76D54ABC7F}"/>
                  </a:ext>
                </a:extLst>
              </p:cNvPr>
              <p:cNvSpPr/>
              <p:nvPr/>
            </p:nvSpPr>
            <p:spPr>
              <a:xfrm>
                <a:off x="4767414" y="3260970"/>
                <a:ext cx="6848541" cy="7250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𝑚</m:t>
                          </m:r>
                        </m:e>
                        <m:sub>
                          <m:r>
                            <a:rPr lang="hu-HU" sz="2400" b="0" i="1" smtClean="0">
                              <a:latin typeface="Cambria Math" panose="02040503050406030204" pitchFamily="18" charset="0"/>
                            </a:rPr>
                            <m:t>96%</m:t>
                          </m:r>
                          <m:r>
                            <a:rPr lang="hu-HU" sz="2400" b="0" i="1" smtClean="0">
                              <a:latin typeface="Cambria Math" panose="02040503050406030204" pitchFamily="18" charset="0"/>
                            </a:rPr>
                            <m:t>𝑜𝑙𝑑𝑎𝑡</m:t>
                          </m:r>
                        </m:sub>
                      </m:sSub>
                      <m:r>
                        <a:rPr lang="hu-HU" sz="2400" b="0" i="1" smtClean="0">
                          <a:latin typeface="Cambria Math" panose="02040503050406030204" pitchFamily="18" charset="0"/>
                        </a:rPr>
                        <m:t>=59,40</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𝑐𝑚</m:t>
                          </m:r>
                        </m:e>
                        <m:sup>
                          <m:r>
                            <a:rPr lang="hu-HU" sz="2400" b="0" i="1" smtClean="0">
                              <a:latin typeface="Cambria Math" panose="02040503050406030204" pitchFamily="18" charset="0"/>
                            </a:rPr>
                            <m:t>3</m:t>
                          </m:r>
                        </m:sup>
                      </m:sSup>
                      <m:r>
                        <a:rPr lang="hu-HU" sz="2400" b="0" i="1" smtClean="0">
                          <a:latin typeface="Cambria Math" panose="02040503050406030204" pitchFamily="18" charset="0"/>
                          <a:ea typeface="Cambria Math" panose="02040503050406030204" pitchFamily="18" charset="0"/>
                        </a:rPr>
                        <m:t>∙0,8013</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𝑐𝑚</m:t>
                              </m:r>
                            </m:e>
                            <m:sup>
                              <m:r>
                                <a:rPr lang="hu-HU" sz="2400" b="0" i="1" smtClean="0">
                                  <a:latin typeface="Cambria Math" panose="02040503050406030204" pitchFamily="18" charset="0"/>
                                  <a:ea typeface="Cambria Math" panose="02040503050406030204" pitchFamily="18" charset="0"/>
                                </a:rPr>
                                <m:t>3</m:t>
                              </m:r>
                            </m:sup>
                          </m:sSup>
                        </m:den>
                      </m:f>
                      <m:r>
                        <a:rPr lang="hu-HU" sz="2400" b="0" i="1" smtClean="0">
                          <a:latin typeface="Cambria Math" panose="02040503050406030204" pitchFamily="18" charset="0"/>
                        </a:rPr>
                        <m:t>=47,59722</m:t>
                      </m:r>
                      <m:r>
                        <a:rPr lang="hu-HU" sz="2400" b="0" i="1" smtClean="0">
                          <a:latin typeface="Cambria Math" panose="02040503050406030204" pitchFamily="18" charset="0"/>
                        </a:rPr>
                        <m:t>𝑔</m:t>
                      </m:r>
                    </m:oMath>
                  </m:oMathPara>
                </a14:m>
                <a:endParaRPr lang="hu-HU" sz="2400" dirty="0"/>
              </a:p>
            </p:txBody>
          </p:sp>
        </mc:Choice>
        <mc:Fallback xmlns="">
          <p:sp>
            <p:nvSpPr>
              <p:cNvPr id="8" name="Téglalap 7">
                <a:extLst>
                  <a:ext uri="{FF2B5EF4-FFF2-40B4-BE49-F238E27FC236}">
                    <a16:creationId xmlns:a16="http://schemas.microsoft.com/office/drawing/2014/main" id="{EA19E7C0-F618-4306-A18B-9A76D54ABC7F}"/>
                  </a:ext>
                </a:extLst>
              </p:cNvPr>
              <p:cNvSpPr>
                <a:spLocks noRot="1" noChangeAspect="1" noMove="1" noResize="1" noEditPoints="1" noAdjustHandles="1" noChangeArrowheads="1" noChangeShapeType="1" noTextEdit="1"/>
              </p:cNvSpPr>
              <p:nvPr/>
            </p:nvSpPr>
            <p:spPr>
              <a:xfrm>
                <a:off x="4767414" y="3260970"/>
                <a:ext cx="6848541" cy="725007"/>
              </a:xfrm>
              <a:prstGeom prst="rect">
                <a:avLst/>
              </a:prstGeom>
              <a:blipFill>
                <a:blip r:embed="rId5"/>
                <a:stretch>
                  <a:fillRect/>
                </a:stretch>
              </a:blipFill>
            </p:spPr>
            <p:txBody>
              <a:bodyPr/>
              <a:lstStyle/>
              <a:p>
                <a:r>
                  <a:rPr lang="hu-HU">
                    <a:noFill/>
                  </a:rPr>
                  <a:t> </a:t>
                </a:r>
              </a:p>
            </p:txBody>
          </p:sp>
        </mc:Fallback>
      </mc:AlternateContent>
      <p:cxnSp>
        <p:nvCxnSpPr>
          <p:cNvPr id="9" name="Egyenes összekötő 8">
            <a:extLst>
              <a:ext uri="{FF2B5EF4-FFF2-40B4-BE49-F238E27FC236}">
                <a16:creationId xmlns:a16="http://schemas.microsoft.com/office/drawing/2014/main" id="{145181A7-2227-4FC6-85D1-FF53FB34D154}"/>
              </a:ext>
            </a:extLst>
          </p:cNvPr>
          <p:cNvCxnSpPr/>
          <p:nvPr/>
        </p:nvCxnSpPr>
        <p:spPr>
          <a:xfrm>
            <a:off x="10643018" y="5666275"/>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Kép 10">
            <a:extLst>
              <a:ext uri="{FF2B5EF4-FFF2-40B4-BE49-F238E27FC236}">
                <a16:creationId xmlns:a16="http://schemas.microsoft.com/office/drawing/2014/main" id="{48BD2BDC-6F30-487E-9D51-1784233C47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122" y="3972580"/>
            <a:ext cx="4608576" cy="2720340"/>
          </a:xfrm>
          <a:prstGeom prst="rect">
            <a:avLst/>
          </a:prstGeom>
        </p:spPr>
      </p:pic>
      <mc:AlternateContent xmlns:mc="http://schemas.openxmlformats.org/markup-compatibility/2006" xmlns:a14="http://schemas.microsoft.com/office/drawing/2010/main">
        <mc:Choice Requires="a14">
          <p:sp>
            <p:nvSpPr>
              <p:cNvPr id="12" name="Téglalap 11">
                <a:extLst>
                  <a:ext uri="{FF2B5EF4-FFF2-40B4-BE49-F238E27FC236}">
                    <a16:creationId xmlns:a16="http://schemas.microsoft.com/office/drawing/2014/main" id="{2D9A9015-4842-4C4A-9E03-EC53D439F11B}"/>
                  </a:ext>
                </a:extLst>
              </p:cNvPr>
              <p:cNvSpPr/>
              <p:nvPr/>
            </p:nvSpPr>
            <p:spPr>
              <a:xfrm>
                <a:off x="5039736" y="3863070"/>
                <a:ext cx="6112506" cy="8006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𝑚</m:t>
                          </m:r>
                        </m:e>
                        <m:sub>
                          <m:r>
                            <a:rPr lang="hu-HU" sz="2400" b="0" i="1" smtClean="0">
                              <a:latin typeface="Cambria Math" panose="02040503050406030204" pitchFamily="18" charset="0"/>
                            </a:rPr>
                            <m:t>𝑒𝑡𝑎𝑛𝑜𝑙</m:t>
                          </m:r>
                        </m:sub>
                      </m:sSub>
                      <m:r>
                        <a:rPr lang="hu-HU" sz="2400" b="0" i="1" smtClean="0">
                          <a:latin typeface="Cambria Math" panose="02040503050406030204" pitchFamily="18" charset="0"/>
                        </a:rPr>
                        <m:t>=47,59722</m:t>
                      </m:r>
                      <m:r>
                        <a:rPr lang="hu-HU" sz="2400" b="0" i="1" smtClean="0">
                          <a:latin typeface="Cambria Math" panose="02040503050406030204" pitchFamily="18" charset="0"/>
                        </a:rPr>
                        <m:t>𝑔</m:t>
                      </m:r>
                      <m:r>
                        <a:rPr lang="hu-HU" sz="2400" b="0" i="1" smtClean="0">
                          <a:latin typeface="Cambria Math" panose="02040503050406030204" pitchFamily="18" charset="0"/>
                          <a:ea typeface="Cambria Math" panose="02040503050406030204" pitchFamily="18" charset="0"/>
                        </a:rPr>
                        <m:t>∙</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96%</m:t>
                          </m:r>
                        </m:num>
                        <m:den>
                          <m:r>
                            <a:rPr lang="hu-HU" sz="2400" b="0" i="1" smtClean="0">
                              <a:latin typeface="Cambria Math" panose="02040503050406030204" pitchFamily="18" charset="0"/>
                              <a:ea typeface="Cambria Math" panose="02040503050406030204" pitchFamily="18" charset="0"/>
                            </a:rPr>
                            <m:t>100%</m:t>
                          </m:r>
                        </m:den>
                      </m:f>
                      <m:r>
                        <a:rPr lang="hu-HU" sz="2400" b="0" i="1" smtClean="0">
                          <a:latin typeface="Cambria Math" panose="02040503050406030204" pitchFamily="18" charset="0"/>
                          <a:ea typeface="Cambria Math" panose="02040503050406030204" pitchFamily="18" charset="0"/>
                        </a:rPr>
                        <m:t>=45,6933…</m:t>
                      </m:r>
                      <m:r>
                        <a:rPr lang="hu-HU" sz="2400" b="0" i="1" smtClean="0">
                          <a:latin typeface="Cambria Math" panose="02040503050406030204" pitchFamily="18" charset="0"/>
                          <a:ea typeface="Cambria Math" panose="02040503050406030204" pitchFamily="18" charset="0"/>
                        </a:rPr>
                        <m:t>𝑔</m:t>
                      </m:r>
                    </m:oMath>
                  </m:oMathPara>
                </a14:m>
                <a:endParaRPr lang="hu-HU" sz="2400" dirty="0"/>
              </a:p>
            </p:txBody>
          </p:sp>
        </mc:Choice>
        <mc:Fallback xmlns="">
          <p:sp>
            <p:nvSpPr>
              <p:cNvPr id="12" name="Téglalap 11">
                <a:extLst>
                  <a:ext uri="{FF2B5EF4-FFF2-40B4-BE49-F238E27FC236}">
                    <a16:creationId xmlns:a16="http://schemas.microsoft.com/office/drawing/2014/main" id="{2D9A9015-4842-4C4A-9E03-EC53D439F11B}"/>
                  </a:ext>
                </a:extLst>
              </p:cNvPr>
              <p:cNvSpPr>
                <a:spLocks noRot="1" noChangeAspect="1" noMove="1" noResize="1" noEditPoints="1" noAdjustHandles="1" noChangeArrowheads="1" noChangeShapeType="1" noTextEdit="1"/>
              </p:cNvSpPr>
              <p:nvPr/>
            </p:nvSpPr>
            <p:spPr>
              <a:xfrm>
                <a:off x="5039736" y="3863070"/>
                <a:ext cx="6112506" cy="800604"/>
              </a:xfrm>
              <a:prstGeom prst="rect">
                <a:avLst/>
              </a:prstGeom>
              <a:blipFill>
                <a:blip r:embed="rId8"/>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Szövegdoboz 12">
                <a:extLst>
                  <a:ext uri="{FF2B5EF4-FFF2-40B4-BE49-F238E27FC236}">
                    <a16:creationId xmlns:a16="http://schemas.microsoft.com/office/drawing/2014/main" id="{935757D1-CF42-4C16-880C-7AEEAECFEFFB}"/>
                  </a:ext>
                </a:extLst>
              </p:cNvPr>
              <p:cNvSpPr txBox="1"/>
              <p:nvPr/>
            </p:nvSpPr>
            <p:spPr>
              <a:xfrm>
                <a:off x="9536248" y="6258969"/>
                <a:ext cx="151150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=60,30%</m:t>
                      </m:r>
                    </m:oMath>
                  </m:oMathPara>
                </a14:m>
                <a:endParaRPr lang="hu-HU" sz="2400" dirty="0"/>
              </a:p>
            </p:txBody>
          </p:sp>
        </mc:Choice>
        <mc:Fallback xmlns="">
          <p:sp>
            <p:nvSpPr>
              <p:cNvPr id="13" name="Szövegdoboz 12">
                <a:extLst>
                  <a:ext uri="{FF2B5EF4-FFF2-40B4-BE49-F238E27FC236}">
                    <a16:creationId xmlns:a16="http://schemas.microsoft.com/office/drawing/2014/main" id="{935757D1-CF42-4C16-880C-7AEEAECFEFFB}"/>
                  </a:ext>
                </a:extLst>
              </p:cNvPr>
              <p:cNvSpPr txBox="1">
                <a:spLocks noRot="1" noChangeAspect="1" noMove="1" noResize="1" noEditPoints="1" noAdjustHandles="1" noChangeArrowheads="1" noChangeShapeType="1" noTextEdit="1"/>
              </p:cNvSpPr>
              <p:nvPr/>
            </p:nvSpPr>
            <p:spPr>
              <a:xfrm>
                <a:off x="9536248" y="6258969"/>
                <a:ext cx="1511507" cy="369332"/>
              </a:xfrm>
              <a:prstGeom prst="rect">
                <a:avLst/>
              </a:prstGeom>
              <a:blipFill>
                <a:blip r:embed="rId9"/>
                <a:stretch>
                  <a:fillRect r="-1613" b="-11667"/>
                </a:stretch>
              </a:blipFill>
            </p:spPr>
            <p:txBody>
              <a:bodyPr/>
              <a:lstStyle/>
              <a:p>
                <a:r>
                  <a:rPr lang="hu-HU">
                    <a:noFill/>
                  </a:rPr>
                  <a:t> </a:t>
                </a:r>
              </a:p>
            </p:txBody>
          </p:sp>
        </mc:Fallback>
      </mc:AlternateContent>
    </p:spTree>
    <p:extLst>
      <p:ext uri="{BB962C8B-B14F-4D97-AF65-F5344CB8AC3E}">
        <p14:creationId xmlns:p14="http://schemas.microsoft.com/office/powerpoint/2010/main" val="31870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Csoportba foglalás 97">
            <a:extLst>
              <a:ext uri="{FF2B5EF4-FFF2-40B4-BE49-F238E27FC236}">
                <a16:creationId xmlns:a16="http://schemas.microsoft.com/office/drawing/2014/main" id="{2130B8D1-0A90-4756-8AC4-635E569D26F3}"/>
              </a:ext>
            </a:extLst>
          </p:cNvPr>
          <p:cNvGrpSpPr/>
          <p:nvPr/>
        </p:nvGrpSpPr>
        <p:grpSpPr>
          <a:xfrm rot="3926055">
            <a:off x="7488911" y="5641337"/>
            <a:ext cx="864088" cy="923434"/>
            <a:chOff x="10903998" y="5777141"/>
            <a:chExt cx="864088" cy="923434"/>
          </a:xfrm>
        </p:grpSpPr>
        <p:sp>
          <p:nvSpPr>
            <p:cNvPr id="99" name="Ellipszis 98">
              <a:extLst>
                <a:ext uri="{FF2B5EF4-FFF2-40B4-BE49-F238E27FC236}">
                  <a16:creationId xmlns:a16="http://schemas.microsoft.com/office/drawing/2014/main" id="{E23CBB22-46BB-4322-895F-DA460F0E392E}"/>
                </a:ext>
              </a:extLst>
            </p:cNvPr>
            <p:cNvSpPr/>
            <p:nvPr/>
          </p:nvSpPr>
          <p:spPr>
            <a:xfrm>
              <a:off x="10976333" y="5908822"/>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00" name="Ellipszis 99">
              <a:extLst>
                <a:ext uri="{FF2B5EF4-FFF2-40B4-BE49-F238E27FC236}">
                  <a16:creationId xmlns:a16="http://schemas.microsoft.com/office/drawing/2014/main" id="{C005F89A-DA65-402F-BE55-C35BE4EA765C}"/>
                </a:ext>
              </a:extLst>
            </p:cNvPr>
            <p:cNvSpPr/>
            <p:nvPr/>
          </p:nvSpPr>
          <p:spPr>
            <a:xfrm>
              <a:off x="11558224" y="6078422"/>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01" name="Ellipszis 100">
              <a:extLst>
                <a:ext uri="{FF2B5EF4-FFF2-40B4-BE49-F238E27FC236}">
                  <a16:creationId xmlns:a16="http://schemas.microsoft.com/office/drawing/2014/main" id="{0E90686A-5C29-482F-BF1E-63E6F22CBD34}"/>
                </a:ext>
              </a:extLst>
            </p:cNvPr>
            <p:cNvSpPr/>
            <p:nvPr/>
          </p:nvSpPr>
          <p:spPr>
            <a:xfrm>
              <a:off x="11057416" y="649071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02" name="Ellipszis 101">
              <a:extLst>
                <a:ext uri="{FF2B5EF4-FFF2-40B4-BE49-F238E27FC236}">
                  <a16:creationId xmlns:a16="http://schemas.microsoft.com/office/drawing/2014/main" id="{B518CA98-DDA3-4324-A905-1DFC8E1A61C0}"/>
                </a:ext>
              </a:extLst>
            </p:cNvPr>
            <p:cNvSpPr/>
            <p:nvPr/>
          </p:nvSpPr>
          <p:spPr>
            <a:xfrm>
              <a:off x="10903998" y="5777141"/>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03" name="Szövegdoboz 102">
              <a:extLst>
                <a:ext uri="{FF2B5EF4-FFF2-40B4-BE49-F238E27FC236}">
                  <a16:creationId xmlns:a16="http://schemas.microsoft.com/office/drawing/2014/main" id="{266B1CAB-D1C2-49AB-9A2E-00EFC0A95A97}"/>
                </a:ext>
              </a:extLst>
            </p:cNvPr>
            <p:cNvSpPr txBox="1"/>
            <p:nvPr/>
          </p:nvSpPr>
          <p:spPr>
            <a:xfrm>
              <a:off x="11129502" y="6003266"/>
              <a:ext cx="300082" cy="369332"/>
            </a:xfrm>
            <a:prstGeom prst="rect">
              <a:avLst/>
            </a:prstGeom>
            <a:noFill/>
          </p:spPr>
          <p:txBody>
            <a:bodyPr wrap="none" rtlCol="0">
              <a:spAutoFit/>
            </a:bodyPr>
            <a:lstStyle/>
            <a:p>
              <a:r>
                <a:rPr lang="hu-HU" dirty="0"/>
                <a:t>+</a:t>
              </a:r>
            </a:p>
          </p:txBody>
        </p:sp>
      </p:grpSp>
      <p:grpSp>
        <p:nvGrpSpPr>
          <p:cNvPr id="96" name="Csoportba foglalás 95">
            <a:extLst>
              <a:ext uri="{FF2B5EF4-FFF2-40B4-BE49-F238E27FC236}">
                <a16:creationId xmlns:a16="http://schemas.microsoft.com/office/drawing/2014/main" id="{3372BB29-CF46-48BC-8D91-F6CAAEDF37E3}"/>
              </a:ext>
            </a:extLst>
          </p:cNvPr>
          <p:cNvGrpSpPr/>
          <p:nvPr/>
        </p:nvGrpSpPr>
        <p:grpSpPr>
          <a:xfrm>
            <a:off x="2786645" y="5610880"/>
            <a:ext cx="864088" cy="923434"/>
            <a:chOff x="10903998" y="5777141"/>
            <a:chExt cx="864088" cy="923434"/>
          </a:xfrm>
        </p:grpSpPr>
        <p:sp>
          <p:nvSpPr>
            <p:cNvPr id="83" name="Ellipszis 82">
              <a:extLst>
                <a:ext uri="{FF2B5EF4-FFF2-40B4-BE49-F238E27FC236}">
                  <a16:creationId xmlns:a16="http://schemas.microsoft.com/office/drawing/2014/main" id="{678068FE-32E9-4CEF-B5AE-DE5A39E8D9D3}"/>
                </a:ext>
              </a:extLst>
            </p:cNvPr>
            <p:cNvSpPr/>
            <p:nvPr/>
          </p:nvSpPr>
          <p:spPr>
            <a:xfrm>
              <a:off x="10976333" y="5908822"/>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84" name="Ellipszis 83">
              <a:extLst>
                <a:ext uri="{FF2B5EF4-FFF2-40B4-BE49-F238E27FC236}">
                  <a16:creationId xmlns:a16="http://schemas.microsoft.com/office/drawing/2014/main" id="{B5A28D69-7805-4A2B-96E7-458D6867AD6A}"/>
                </a:ext>
              </a:extLst>
            </p:cNvPr>
            <p:cNvSpPr/>
            <p:nvPr/>
          </p:nvSpPr>
          <p:spPr>
            <a:xfrm>
              <a:off x="11558224" y="6078422"/>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85" name="Ellipszis 84">
              <a:extLst>
                <a:ext uri="{FF2B5EF4-FFF2-40B4-BE49-F238E27FC236}">
                  <a16:creationId xmlns:a16="http://schemas.microsoft.com/office/drawing/2014/main" id="{19D09FDB-61DE-4AFB-89C3-B263A63478BE}"/>
                </a:ext>
              </a:extLst>
            </p:cNvPr>
            <p:cNvSpPr/>
            <p:nvPr/>
          </p:nvSpPr>
          <p:spPr>
            <a:xfrm>
              <a:off x="11057416" y="649071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93" name="Ellipszis 92">
              <a:extLst>
                <a:ext uri="{FF2B5EF4-FFF2-40B4-BE49-F238E27FC236}">
                  <a16:creationId xmlns:a16="http://schemas.microsoft.com/office/drawing/2014/main" id="{AB7FCC19-1B77-4B58-ABB9-627FFC6CC141}"/>
                </a:ext>
              </a:extLst>
            </p:cNvPr>
            <p:cNvSpPr/>
            <p:nvPr/>
          </p:nvSpPr>
          <p:spPr>
            <a:xfrm>
              <a:off x="10903998" y="5777141"/>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94" name="Szövegdoboz 93">
              <a:extLst>
                <a:ext uri="{FF2B5EF4-FFF2-40B4-BE49-F238E27FC236}">
                  <a16:creationId xmlns:a16="http://schemas.microsoft.com/office/drawing/2014/main" id="{39E38D59-F367-48D6-8B8E-AF5256770FAC}"/>
                </a:ext>
              </a:extLst>
            </p:cNvPr>
            <p:cNvSpPr txBox="1"/>
            <p:nvPr/>
          </p:nvSpPr>
          <p:spPr>
            <a:xfrm>
              <a:off x="11129502" y="6003266"/>
              <a:ext cx="300082" cy="369332"/>
            </a:xfrm>
            <a:prstGeom prst="rect">
              <a:avLst/>
            </a:prstGeom>
            <a:noFill/>
          </p:spPr>
          <p:txBody>
            <a:bodyPr wrap="none" rtlCol="0">
              <a:spAutoFit/>
            </a:bodyPr>
            <a:lstStyle/>
            <a:p>
              <a:r>
                <a:rPr lang="hu-HU" dirty="0"/>
                <a:t>+</a:t>
              </a:r>
            </a:p>
          </p:txBody>
        </p:sp>
      </p:gr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 rendszer kémiai összetétele</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768511" y="1575708"/>
            <a:ext cx="10661073" cy="3037320"/>
          </a:xfrm>
        </p:spPr>
        <p:txBody>
          <a:bodyPr/>
          <a:lstStyle/>
          <a:p>
            <a:r>
              <a:rPr lang="hu-HU" dirty="0">
                <a:latin typeface="Times New Roman" panose="02020603050405020304" pitchFamily="18" charset="0"/>
                <a:cs typeface="Times New Roman" panose="02020603050405020304" pitchFamily="18" charset="0"/>
              </a:rPr>
              <a:t>A hétköznapi értelemben, amikor valamiről azt kérdezzük, hogy „Miből áll?”, akkor a válasz az ún. alkotórészek felsorolása a helyes válasz. Ugyanez igaz,  a kémiai rendszerekre is, azaz:</a:t>
            </a:r>
          </a:p>
          <a:p>
            <a:r>
              <a:rPr lang="hu-HU" b="1" dirty="0">
                <a:latin typeface="Times New Roman" panose="02020603050405020304" pitchFamily="18" charset="0"/>
                <a:cs typeface="Times New Roman" panose="02020603050405020304" pitchFamily="18" charset="0"/>
              </a:rPr>
              <a:t>alkotórészek:</a:t>
            </a:r>
            <a:r>
              <a:rPr lang="hu-HU" dirty="0">
                <a:latin typeface="Times New Roman" panose="02020603050405020304" pitchFamily="18" charset="0"/>
                <a:cs typeface="Times New Roman" panose="02020603050405020304" pitchFamily="18" charset="0"/>
              </a:rPr>
              <a:t> a rendszerben lévő kémiai anyagfajták - atomok, molekulák, ionok, gyökök is lehetnek.</a:t>
            </a:r>
          </a:p>
          <a:p>
            <a:r>
              <a:rPr lang="hu-HU" dirty="0">
                <a:latin typeface="Times New Roman" panose="02020603050405020304" pitchFamily="18" charset="0"/>
                <a:cs typeface="Times New Roman" panose="02020603050405020304" pitchFamily="18" charset="0"/>
              </a:rPr>
              <a:t>Használunk egy másik szót, a </a:t>
            </a:r>
            <a:r>
              <a:rPr lang="hu-HU" b="1" dirty="0">
                <a:latin typeface="Times New Roman" panose="02020603050405020304" pitchFamily="18" charset="0"/>
                <a:cs typeface="Times New Roman" panose="02020603050405020304" pitchFamily="18" charset="0"/>
              </a:rPr>
              <a:t>komponens</a:t>
            </a:r>
            <a:r>
              <a:rPr lang="hu-HU" dirty="0">
                <a:latin typeface="Times New Roman" panose="02020603050405020304" pitchFamily="18" charset="0"/>
                <a:cs typeface="Times New Roman" panose="02020603050405020304" pitchFamily="18" charset="0"/>
              </a:rPr>
              <a:t>t. Ez azonban nem azonos az alkotórésszel! Nézzük meg a kémiailag tiszta víz példáját!</a:t>
            </a:r>
          </a:p>
        </p:txBody>
      </p:sp>
      <p:grpSp>
        <p:nvGrpSpPr>
          <p:cNvPr id="7" name="Csoportba foglalás 6">
            <a:extLst>
              <a:ext uri="{FF2B5EF4-FFF2-40B4-BE49-F238E27FC236}">
                <a16:creationId xmlns:a16="http://schemas.microsoft.com/office/drawing/2014/main" id="{109AAC1D-5DB7-4779-8A42-28117A780C33}"/>
              </a:ext>
            </a:extLst>
          </p:cNvPr>
          <p:cNvGrpSpPr/>
          <p:nvPr/>
        </p:nvGrpSpPr>
        <p:grpSpPr>
          <a:xfrm rot="7694673">
            <a:off x="365427" y="6109125"/>
            <a:ext cx="791753" cy="791753"/>
            <a:chOff x="942109" y="5237018"/>
            <a:chExt cx="791753" cy="791753"/>
          </a:xfrm>
        </p:grpSpPr>
        <p:sp>
          <p:nvSpPr>
            <p:cNvPr id="4" name="Ellipszis 3">
              <a:extLst>
                <a:ext uri="{FF2B5EF4-FFF2-40B4-BE49-F238E27FC236}">
                  <a16:creationId xmlns:a16="http://schemas.microsoft.com/office/drawing/2014/main" id="{864D1038-0268-4FD8-9135-23A81FCE70D4}"/>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 name="Ellipszis 4">
              <a:extLst>
                <a:ext uri="{FF2B5EF4-FFF2-40B4-BE49-F238E27FC236}">
                  <a16:creationId xmlns:a16="http://schemas.microsoft.com/office/drawing/2014/main" id="{39A76BF7-3708-457F-B43F-CE0E23968D20}"/>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6" name="Ellipszis 5">
              <a:extLst>
                <a:ext uri="{FF2B5EF4-FFF2-40B4-BE49-F238E27FC236}">
                  <a16:creationId xmlns:a16="http://schemas.microsoft.com/office/drawing/2014/main" id="{753BAB5D-55B1-4752-8DC6-89C0617F96F3}"/>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8" name="Csoportba foglalás 7">
            <a:extLst>
              <a:ext uri="{FF2B5EF4-FFF2-40B4-BE49-F238E27FC236}">
                <a16:creationId xmlns:a16="http://schemas.microsoft.com/office/drawing/2014/main" id="{93479B32-B7B2-493F-B4CC-A77667A0CF5C}"/>
              </a:ext>
            </a:extLst>
          </p:cNvPr>
          <p:cNvGrpSpPr/>
          <p:nvPr/>
        </p:nvGrpSpPr>
        <p:grpSpPr>
          <a:xfrm rot="2539284">
            <a:off x="2297629" y="5122928"/>
            <a:ext cx="791753" cy="791753"/>
            <a:chOff x="942109" y="5237018"/>
            <a:chExt cx="791753" cy="791753"/>
          </a:xfrm>
        </p:grpSpPr>
        <p:sp>
          <p:nvSpPr>
            <p:cNvPr id="9" name="Ellipszis 8">
              <a:extLst>
                <a:ext uri="{FF2B5EF4-FFF2-40B4-BE49-F238E27FC236}">
                  <a16:creationId xmlns:a16="http://schemas.microsoft.com/office/drawing/2014/main" id="{1B88B808-27C6-4BA7-9537-7D5B9E1B237C}"/>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0" name="Ellipszis 9">
              <a:extLst>
                <a:ext uri="{FF2B5EF4-FFF2-40B4-BE49-F238E27FC236}">
                  <a16:creationId xmlns:a16="http://schemas.microsoft.com/office/drawing/2014/main" id="{0E3A939F-A18C-453B-BA9C-0BBB15CDC5C0}"/>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 name="Ellipszis 10">
              <a:extLst>
                <a:ext uri="{FF2B5EF4-FFF2-40B4-BE49-F238E27FC236}">
                  <a16:creationId xmlns:a16="http://schemas.microsoft.com/office/drawing/2014/main" id="{DB3A9CAB-4418-4E2B-AEDF-A19F260A4C7B}"/>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2" name="Csoportba foglalás 11">
            <a:extLst>
              <a:ext uri="{FF2B5EF4-FFF2-40B4-BE49-F238E27FC236}">
                <a16:creationId xmlns:a16="http://schemas.microsoft.com/office/drawing/2014/main" id="{43663AEA-BBA0-48A9-903C-1558F65BA229}"/>
              </a:ext>
            </a:extLst>
          </p:cNvPr>
          <p:cNvGrpSpPr/>
          <p:nvPr/>
        </p:nvGrpSpPr>
        <p:grpSpPr>
          <a:xfrm rot="19119234">
            <a:off x="2987148" y="5875860"/>
            <a:ext cx="791753" cy="791753"/>
            <a:chOff x="942109" y="5237018"/>
            <a:chExt cx="791753" cy="791753"/>
          </a:xfrm>
        </p:grpSpPr>
        <p:sp>
          <p:nvSpPr>
            <p:cNvPr id="13" name="Ellipszis 12">
              <a:extLst>
                <a:ext uri="{FF2B5EF4-FFF2-40B4-BE49-F238E27FC236}">
                  <a16:creationId xmlns:a16="http://schemas.microsoft.com/office/drawing/2014/main" id="{3AD5C667-F056-4F99-86B5-545EB7AD0293}"/>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4" name="Ellipszis 13">
              <a:extLst>
                <a:ext uri="{FF2B5EF4-FFF2-40B4-BE49-F238E27FC236}">
                  <a16:creationId xmlns:a16="http://schemas.microsoft.com/office/drawing/2014/main" id="{7C657773-AAEA-4F18-830D-F3D56CF8C741}"/>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5" name="Ellipszis 14">
              <a:extLst>
                <a:ext uri="{FF2B5EF4-FFF2-40B4-BE49-F238E27FC236}">
                  <a16:creationId xmlns:a16="http://schemas.microsoft.com/office/drawing/2014/main" id="{8152AE95-E8BC-44C9-B574-BB135272E18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6" name="Csoportba foglalás 15">
            <a:extLst>
              <a:ext uri="{FF2B5EF4-FFF2-40B4-BE49-F238E27FC236}">
                <a16:creationId xmlns:a16="http://schemas.microsoft.com/office/drawing/2014/main" id="{5EFD994D-87F5-4446-81E3-A04AE1C4703A}"/>
              </a:ext>
            </a:extLst>
          </p:cNvPr>
          <p:cNvGrpSpPr/>
          <p:nvPr/>
        </p:nvGrpSpPr>
        <p:grpSpPr>
          <a:xfrm rot="2468239">
            <a:off x="3647901" y="5149091"/>
            <a:ext cx="791753" cy="791753"/>
            <a:chOff x="942109" y="5237018"/>
            <a:chExt cx="791753" cy="791753"/>
          </a:xfrm>
        </p:grpSpPr>
        <p:sp>
          <p:nvSpPr>
            <p:cNvPr id="17" name="Ellipszis 16">
              <a:extLst>
                <a:ext uri="{FF2B5EF4-FFF2-40B4-BE49-F238E27FC236}">
                  <a16:creationId xmlns:a16="http://schemas.microsoft.com/office/drawing/2014/main" id="{9C3C1543-7A2A-4633-8401-334A63C412F5}"/>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8" name="Ellipszis 17">
              <a:extLst>
                <a:ext uri="{FF2B5EF4-FFF2-40B4-BE49-F238E27FC236}">
                  <a16:creationId xmlns:a16="http://schemas.microsoft.com/office/drawing/2014/main" id="{DFDBF094-0DE1-4526-B30A-332A02FC6236}"/>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9" name="Ellipszis 18">
              <a:extLst>
                <a:ext uri="{FF2B5EF4-FFF2-40B4-BE49-F238E27FC236}">
                  <a16:creationId xmlns:a16="http://schemas.microsoft.com/office/drawing/2014/main" id="{9BEA6D8C-8B29-407C-844F-2A4C54BBC6B4}"/>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0" name="Csoportba foglalás 19">
            <a:extLst>
              <a:ext uri="{FF2B5EF4-FFF2-40B4-BE49-F238E27FC236}">
                <a16:creationId xmlns:a16="http://schemas.microsoft.com/office/drawing/2014/main" id="{E4C6C7BA-535A-46E0-A24B-D7D26F043272}"/>
              </a:ext>
            </a:extLst>
          </p:cNvPr>
          <p:cNvGrpSpPr/>
          <p:nvPr/>
        </p:nvGrpSpPr>
        <p:grpSpPr>
          <a:xfrm rot="7220026">
            <a:off x="4807886" y="5082479"/>
            <a:ext cx="791753" cy="791753"/>
            <a:chOff x="942109" y="5237018"/>
            <a:chExt cx="791753" cy="791753"/>
          </a:xfrm>
        </p:grpSpPr>
        <p:sp>
          <p:nvSpPr>
            <p:cNvPr id="21" name="Ellipszis 20">
              <a:extLst>
                <a:ext uri="{FF2B5EF4-FFF2-40B4-BE49-F238E27FC236}">
                  <a16:creationId xmlns:a16="http://schemas.microsoft.com/office/drawing/2014/main" id="{E0DFBF56-5D7F-4CBF-A301-0B3357423D6D}"/>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22" name="Ellipszis 21">
              <a:extLst>
                <a:ext uri="{FF2B5EF4-FFF2-40B4-BE49-F238E27FC236}">
                  <a16:creationId xmlns:a16="http://schemas.microsoft.com/office/drawing/2014/main" id="{BE89B14B-5A1C-4753-A946-249849235D1A}"/>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23" name="Ellipszis 22">
              <a:extLst>
                <a:ext uri="{FF2B5EF4-FFF2-40B4-BE49-F238E27FC236}">
                  <a16:creationId xmlns:a16="http://schemas.microsoft.com/office/drawing/2014/main" id="{419509C1-61AF-4AB7-BAAB-D1624DA5D4C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4" name="Csoportba foglalás 23">
            <a:extLst>
              <a:ext uri="{FF2B5EF4-FFF2-40B4-BE49-F238E27FC236}">
                <a16:creationId xmlns:a16="http://schemas.microsoft.com/office/drawing/2014/main" id="{E43A4D38-4CDD-446B-BF7B-BAEF8F6F51F0}"/>
              </a:ext>
            </a:extLst>
          </p:cNvPr>
          <p:cNvGrpSpPr/>
          <p:nvPr/>
        </p:nvGrpSpPr>
        <p:grpSpPr>
          <a:xfrm rot="3067006">
            <a:off x="6624309" y="5262728"/>
            <a:ext cx="791753" cy="791753"/>
            <a:chOff x="942109" y="5237018"/>
            <a:chExt cx="791753" cy="791753"/>
          </a:xfrm>
        </p:grpSpPr>
        <p:sp>
          <p:nvSpPr>
            <p:cNvPr id="25" name="Ellipszis 24">
              <a:extLst>
                <a:ext uri="{FF2B5EF4-FFF2-40B4-BE49-F238E27FC236}">
                  <a16:creationId xmlns:a16="http://schemas.microsoft.com/office/drawing/2014/main" id="{8FFFD940-5C63-4D37-A3B3-2929794BCAF0}"/>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26" name="Ellipszis 25">
              <a:extLst>
                <a:ext uri="{FF2B5EF4-FFF2-40B4-BE49-F238E27FC236}">
                  <a16:creationId xmlns:a16="http://schemas.microsoft.com/office/drawing/2014/main" id="{857538BE-61FB-4778-87DA-5929DE858F1E}"/>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27" name="Ellipszis 26">
              <a:extLst>
                <a:ext uri="{FF2B5EF4-FFF2-40B4-BE49-F238E27FC236}">
                  <a16:creationId xmlns:a16="http://schemas.microsoft.com/office/drawing/2014/main" id="{D37423BB-0E97-4CF9-9C38-6FDA98216748}"/>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8" name="Csoportba foglalás 27">
            <a:extLst>
              <a:ext uri="{FF2B5EF4-FFF2-40B4-BE49-F238E27FC236}">
                <a16:creationId xmlns:a16="http://schemas.microsoft.com/office/drawing/2014/main" id="{7DE6E048-2748-4C7C-946E-5E133130E1D5}"/>
              </a:ext>
            </a:extLst>
          </p:cNvPr>
          <p:cNvGrpSpPr/>
          <p:nvPr/>
        </p:nvGrpSpPr>
        <p:grpSpPr>
          <a:xfrm rot="4096228">
            <a:off x="7597742" y="4993541"/>
            <a:ext cx="791753" cy="791753"/>
            <a:chOff x="942109" y="5237018"/>
            <a:chExt cx="791753" cy="791753"/>
          </a:xfrm>
        </p:grpSpPr>
        <p:sp>
          <p:nvSpPr>
            <p:cNvPr id="29" name="Ellipszis 28">
              <a:extLst>
                <a:ext uri="{FF2B5EF4-FFF2-40B4-BE49-F238E27FC236}">
                  <a16:creationId xmlns:a16="http://schemas.microsoft.com/office/drawing/2014/main" id="{E253731A-53B0-4790-9376-55B8CEBE0910}"/>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0" name="Ellipszis 29">
              <a:extLst>
                <a:ext uri="{FF2B5EF4-FFF2-40B4-BE49-F238E27FC236}">
                  <a16:creationId xmlns:a16="http://schemas.microsoft.com/office/drawing/2014/main" id="{AD90D964-205B-4867-90A4-4B2B96DA7DCE}"/>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1" name="Ellipszis 30">
              <a:extLst>
                <a:ext uri="{FF2B5EF4-FFF2-40B4-BE49-F238E27FC236}">
                  <a16:creationId xmlns:a16="http://schemas.microsoft.com/office/drawing/2014/main" id="{79E36835-6F0B-4968-8F88-37870C5AB70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32" name="Csoportba foglalás 31">
            <a:extLst>
              <a:ext uri="{FF2B5EF4-FFF2-40B4-BE49-F238E27FC236}">
                <a16:creationId xmlns:a16="http://schemas.microsoft.com/office/drawing/2014/main" id="{1F57A8DD-5074-44C5-9EDE-0052D6DCF7E1}"/>
              </a:ext>
            </a:extLst>
          </p:cNvPr>
          <p:cNvGrpSpPr/>
          <p:nvPr/>
        </p:nvGrpSpPr>
        <p:grpSpPr>
          <a:xfrm rot="3668179">
            <a:off x="7729263" y="6048394"/>
            <a:ext cx="791753" cy="791753"/>
            <a:chOff x="942109" y="5237018"/>
            <a:chExt cx="791753" cy="791753"/>
          </a:xfrm>
        </p:grpSpPr>
        <p:sp>
          <p:nvSpPr>
            <p:cNvPr id="33" name="Ellipszis 32">
              <a:extLst>
                <a:ext uri="{FF2B5EF4-FFF2-40B4-BE49-F238E27FC236}">
                  <a16:creationId xmlns:a16="http://schemas.microsoft.com/office/drawing/2014/main" id="{C1FD93A8-EC93-4EFF-B675-F9C2BD9DFE2E}"/>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4" name="Ellipszis 33">
              <a:extLst>
                <a:ext uri="{FF2B5EF4-FFF2-40B4-BE49-F238E27FC236}">
                  <a16:creationId xmlns:a16="http://schemas.microsoft.com/office/drawing/2014/main" id="{1467C155-DAAD-4B76-8996-5FB0E484BE74}"/>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5" name="Ellipszis 34">
              <a:extLst>
                <a:ext uri="{FF2B5EF4-FFF2-40B4-BE49-F238E27FC236}">
                  <a16:creationId xmlns:a16="http://schemas.microsoft.com/office/drawing/2014/main" id="{51FF6D06-4D3C-46DD-8CDD-3EAF6B589AB5}"/>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36" name="Csoportba foglalás 35">
            <a:extLst>
              <a:ext uri="{FF2B5EF4-FFF2-40B4-BE49-F238E27FC236}">
                <a16:creationId xmlns:a16="http://schemas.microsoft.com/office/drawing/2014/main" id="{8277EE5B-0504-4A2A-B8B0-D5184DCC9B3E}"/>
              </a:ext>
            </a:extLst>
          </p:cNvPr>
          <p:cNvGrpSpPr/>
          <p:nvPr/>
        </p:nvGrpSpPr>
        <p:grpSpPr>
          <a:xfrm>
            <a:off x="8803582" y="5215558"/>
            <a:ext cx="791753" cy="791753"/>
            <a:chOff x="942109" y="5237018"/>
            <a:chExt cx="791753" cy="791753"/>
          </a:xfrm>
        </p:grpSpPr>
        <p:sp>
          <p:nvSpPr>
            <p:cNvPr id="37" name="Ellipszis 36">
              <a:extLst>
                <a:ext uri="{FF2B5EF4-FFF2-40B4-BE49-F238E27FC236}">
                  <a16:creationId xmlns:a16="http://schemas.microsoft.com/office/drawing/2014/main" id="{FA084001-3FE9-471B-A0D6-16B220D5B608}"/>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8" name="Ellipszis 37">
              <a:extLst>
                <a:ext uri="{FF2B5EF4-FFF2-40B4-BE49-F238E27FC236}">
                  <a16:creationId xmlns:a16="http://schemas.microsoft.com/office/drawing/2014/main" id="{09CEA66C-3D4A-498A-B1F3-7A02B003B625}"/>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9" name="Ellipszis 38">
              <a:extLst>
                <a:ext uri="{FF2B5EF4-FFF2-40B4-BE49-F238E27FC236}">
                  <a16:creationId xmlns:a16="http://schemas.microsoft.com/office/drawing/2014/main" id="{4672AE61-3A7B-4837-ACF1-0D7D33C919EC}"/>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0" name="Csoportba foglalás 39">
            <a:extLst>
              <a:ext uri="{FF2B5EF4-FFF2-40B4-BE49-F238E27FC236}">
                <a16:creationId xmlns:a16="http://schemas.microsoft.com/office/drawing/2014/main" id="{5A1377BD-F526-4D8B-A4B0-AB4EEF0F0D13}"/>
              </a:ext>
            </a:extLst>
          </p:cNvPr>
          <p:cNvGrpSpPr/>
          <p:nvPr/>
        </p:nvGrpSpPr>
        <p:grpSpPr>
          <a:xfrm>
            <a:off x="10209446" y="4661485"/>
            <a:ext cx="791753" cy="791753"/>
            <a:chOff x="942109" y="5237018"/>
            <a:chExt cx="791753" cy="791753"/>
          </a:xfrm>
        </p:grpSpPr>
        <p:sp>
          <p:nvSpPr>
            <p:cNvPr id="41" name="Ellipszis 40">
              <a:extLst>
                <a:ext uri="{FF2B5EF4-FFF2-40B4-BE49-F238E27FC236}">
                  <a16:creationId xmlns:a16="http://schemas.microsoft.com/office/drawing/2014/main" id="{8804D85E-7038-410C-8D2E-64FA8958575E}"/>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42" name="Ellipszis 41">
              <a:extLst>
                <a:ext uri="{FF2B5EF4-FFF2-40B4-BE49-F238E27FC236}">
                  <a16:creationId xmlns:a16="http://schemas.microsoft.com/office/drawing/2014/main" id="{35520200-BBD1-467F-AF7A-5A82A65D1C6A}"/>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43" name="Ellipszis 42">
              <a:extLst>
                <a:ext uri="{FF2B5EF4-FFF2-40B4-BE49-F238E27FC236}">
                  <a16:creationId xmlns:a16="http://schemas.microsoft.com/office/drawing/2014/main" id="{E6E55287-C569-4765-945A-B5B251DFEECA}"/>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4" name="Csoportba foglalás 43">
            <a:extLst>
              <a:ext uri="{FF2B5EF4-FFF2-40B4-BE49-F238E27FC236}">
                <a16:creationId xmlns:a16="http://schemas.microsoft.com/office/drawing/2014/main" id="{F764C894-2CFE-45A9-B820-B616B70385E0}"/>
              </a:ext>
            </a:extLst>
          </p:cNvPr>
          <p:cNvGrpSpPr/>
          <p:nvPr/>
        </p:nvGrpSpPr>
        <p:grpSpPr>
          <a:xfrm>
            <a:off x="9785026" y="5613144"/>
            <a:ext cx="791753" cy="791753"/>
            <a:chOff x="942109" y="5237018"/>
            <a:chExt cx="791753" cy="791753"/>
          </a:xfrm>
        </p:grpSpPr>
        <p:sp>
          <p:nvSpPr>
            <p:cNvPr id="45" name="Ellipszis 44">
              <a:extLst>
                <a:ext uri="{FF2B5EF4-FFF2-40B4-BE49-F238E27FC236}">
                  <a16:creationId xmlns:a16="http://schemas.microsoft.com/office/drawing/2014/main" id="{1A6CEE1E-6564-4580-9DA0-7F6286DFF3AC}"/>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46" name="Ellipszis 45">
              <a:extLst>
                <a:ext uri="{FF2B5EF4-FFF2-40B4-BE49-F238E27FC236}">
                  <a16:creationId xmlns:a16="http://schemas.microsoft.com/office/drawing/2014/main" id="{4762AA77-F1D3-4BE2-9B7C-F68C69B9CFF1}"/>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47" name="Ellipszis 46">
              <a:extLst>
                <a:ext uri="{FF2B5EF4-FFF2-40B4-BE49-F238E27FC236}">
                  <a16:creationId xmlns:a16="http://schemas.microsoft.com/office/drawing/2014/main" id="{FEF80448-EA56-4E3C-B1D9-7CAF5414DB14}"/>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8" name="Csoportba foglalás 47">
            <a:extLst>
              <a:ext uri="{FF2B5EF4-FFF2-40B4-BE49-F238E27FC236}">
                <a16:creationId xmlns:a16="http://schemas.microsoft.com/office/drawing/2014/main" id="{2BEC3682-A928-46B9-8292-B6C7F90D823D}"/>
              </a:ext>
            </a:extLst>
          </p:cNvPr>
          <p:cNvGrpSpPr/>
          <p:nvPr/>
        </p:nvGrpSpPr>
        <p:grpSpPr>
          <a:xfrm>
            <a:off x="4356837" y="5937729"/>
            <a:ext cx="791753" cy="791753"/>
            <a:chOff x="942109" y="5237018"/>
            <a:chExt cx="791753" cy="791753"/>
          </a:xfrm>
        </p:grpSpPr>
        <p:sp>
          <p:nvSpPr>
            <p:cNvPr id="49" name="Ellipszis 48">
              <a:extLst>
                <a:ext uri="{FF2B5EF4-FFF2-40B4-BE49-F238E27FC236}">
                  <a16:creationId xmlns:a16="http://schemas.microsoft.com/office/drawing/2014/main" id="{C32A9A9B-CB23-4E2B-9F91-CFD3A087C68F}"/>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0" name="Ellipszis 49">
              <a:extLst>
                <a:ext uri="{FF2B5EF4-FFF2-40B4-BE49-F238E27FC236}">
                  <a16:creationId xmlns:a16="http://schemas.microsoft.com/office/drawing/2014/main" id="{6903AC5C-E383-4B42-9D28-C677F5F30C6E}"/>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1" name="Ellipszis 50">
              <a:extLst>
                <a:ext uri="{FF2B5EF4-FFF2-40B4-BE49-F238E27FC236}">
                  <a16:creationId xmlns:a16="http://schemas.microsoft.com/office/drawing/2014/main" id="{41991222-61ED-45CF-99D9-502206AB4B57}"/>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52" name="Csoportba foglalás 51">
            <a:extLst>
              <a:ext uri="{FF2B5EF4-FFF2-40B4-BE49-F238E27FC236}">
                <a16:creationId xmlns:a16="http://schemas.microsoft.com/office/drawing/2014/main" id="{E1A271AA-6BE3-4995-9A8D-CDFFBB425A31}"/>
              </a:ext>
            </a:extLst>
          </p:cNvPr>
          <p:cNvGrpSpPr/>
          <p:nvPr/>
        </p:nvGrpSpPr>
        <p:grpSpPr>
          <a:xfrm rot="2040292">
            <a:off x="5743125" y="5745325"/>
            <a:ext cx="791753" cy="791753"/>
            <a:chOff x="942109" y="5237018"/>
            <a:chExt cx="791753" cy="791753"/>
          </a:xfrm>
        </p:grpSpPr>
        <p:sp>
          <p:nvSpPr>
            <p:cNvPr id="53" name="Ellipszis 52">
              <a:extLst>
                <a:ext uri="{FF2B5EF4-FFF2-40B4-BE49-F238E27FC236}">
                  <a16:creationId xmlns:a16="http://schemas.microsoft.com/office/drawing/2014/main" id="{7F1840A0-6FDF-44E6-A900-F11F0AA8F685}"/>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4" name="Ellipszis 53">
              <a:extLst>
                <a:ext uri="{FF2B5EF4-FFF2-40B4-BE49-F238E27FC236}">
                  <a16:creationId xmlns:a16="http://schemas.microsoft.com/office/drawing/2014/main" id="{728ABD06-85AD-4542-8ACA-E094FDBBA904}"/>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5" name="Ellipszis 54">
              <a:extLst>
                <a:ext uri="{FF2B5EF4-FFF2-40B4-BE49-F238E27FC236}">
                  <a16:creationId xmlns:a16="http://schemas.microsoft.com/office/drawing/2014/main" id="{1EB029B6-E2EF-433A-9137-B3DCFE4D932E}"/>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56" name="Csoportba foglalás 55">
            <a:extLst>
              <a:ext uri="{FF2B5EF4-FFF2-40B4-BE49-F238E27FC236}">
                <a16:creationId xmlns:a16="http://schemas.microsoft.com/office/drawing/2014/main" id="{DF71247D-9C6D-43F6-B92C-F08C5F539FED}"/>
              </a:ext>
            </a:extLst>
          </p:cNvPr>
          <p:cNvGrpSpPr/>
          <p:nvPr/>
        </p:nvGrpSpPr>
        <p:grpSpPr>
          <a:xfrm rot="2412748">
            <a:off x="1416761" y="5714574"/>
            <a:ext cx="791753" cy="791753"/>
            <a:chOff x="942109" y="5237018"/>
            <a:chExt cx="791753" cy="791753"/>
          </a:xfrm>
        </p:grpSpPr>
        <p:sp>
          <p:nvSpPr>
            <p:cNvPr id="57" name="Ellipszis 56">
              <a:extLst>
                <a:ext uri="{FF2B5EF4-FFF2-40B4-BE49-F238E27FC236}">
                  <a16:creationId xmlns:a16="http://schemas.microsoft.com/office/drawing/2014/main" id="{5AE71412-47BA-437D-A63C-31A37F6C7D69}"/>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8" name="Ellipszis 57">
              <a:extLst>
                <a:ext uri="{FF2B5EF4-FFF2-40B4-BE49-F238E27FC236}">
                  <a16:creationId xmlns:a16="http://schemas.microsoft.com/office/drawing/2014/main" id="{1CECD2BD-8ECD-4B40-916A-973F5FBAB452}"/>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9" name="Ellipszis 58">
              <a:extLst>
                <a:ext uri="{FF2B5EF4-FFF2-40B4-BE49-F238E27FC236}">
                  <a16:creationId xmlns:a16="http://schemas.microsoft.com/office/drawing/2014/main" id="{3AE43B50-EC5C-4E76-8E96-0FFDF62DFCF3}"/>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61" name="Egyenes összekötő 60">
            <a:extLst>
              <a:ext uri="{FF2B5EF4-FFF2-40B4-BE49-F238E27FC236}">
                <a16:creationId xmlns:a16="http://schemas.microsoft.com/office/drawing/2014/main" id="{A3784FDA-2A53-4590-B89B-25EDEA380787}"/>
              </a:ext>
            </a:extLst>
          </p:cNvPr>
          <p:cNvCxnSpPr>
            <a:cxnSpLocks/>
          </p:cNvCxnSpPr>
          <p:nvPr/>
        </p:nvCxnSpPr>
        <p:spPr>
          <a:xfrm>
            <a:off x="9604920" y="5661179"/>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Egyenes összekötő 63">
            <a:extLst>
              <a:ext uri="{FF2B5EF4-FFF2-40B4-BE49-F238E27FC236}">
                <a16:creationId xmlns:a16="http://schemas.microsoft.com/office/drawing/2014/main" id="{E599030D-9B24-4A8B-B91E-B263045184A2}"/>
              </a:ext>
            </a:extLst>
          </p:cNvPr>
          <p:cNvCxnSpPr>
            <a:cxnSpLocks/>
          </p:cNvCxnSpPr>
          <p:nvPr/>
        </p:nvCxnSpPr>
        <p:spPr>
          <a:xfrm rot="-5400000">
            <a:off x="10176569" y="5477695"/>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Egyenes összekötő 64">
            <a:extLst>
              <a:ext uri="{FF2B5EF4-FFF2-40B4-BE49-F238E27FC236}">
                <a16:creationId xmlns:a16="http://schemas.microsoft.com/office/drawing/2014/main" id="{9E24E3F5-8771-4869-998A-E9CE23D4D575}"/>
              </a:ext>
            </a:extLst>
          </p:cNvPr>
          <p:cNvCxnSpPr>
            <a:cxnSpLocks/>
          </p:cNvCxnSpPr>
          <p:nvPr/>
        </p:nvCxnSpPr>
        <p:spPr>
          <a:xfrm rot="3300000">
            <a:off x="8006829" y="5845115"/>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Egyenes összekötő 65">
            <a:extLst>
              <a:ext uri="{FF2B5EF4-FFF2-40B4-BE49-F238E27FC236}">
                <a16:creationId xmlns:a16="http://schemas.microsoft.com/office/drawing/2014/main" id="{B394AD18-D3D1-40D9-8E32-41A044D0B957}"/>
              </a:ext>
            </a:extLst>
          </p:cNvPr>
          <p:cNvCxnSpPr>
            <a:cxnSpLocks/>
          </p:cNvCxnSpPr>
          <p:nvPr/>
        </p:nvCxnSpPr>
        <p:spPr>
          <a:xfrm rot="8100000">
            <a:off x="7307532" y="5317585"/>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Egyenes összekötő 66">
            <a:extLst>
              <a:ext uri="{FF2B5EF4-FFF2-40B4-BE49-F238E27FC236}">
                <a16:creationId xmlns:a16="http://schemas.microsoft.com/office/drawing/2014/main" id="{5856215B-9C79-4663-B297-3BF7ABA284A4}"/>
              </a:ext>
            </a:extLst>
          </p:cNvPr>
          <p:cNvCxnSpPr>
            <a:cxnSpLocks/>
          </p:cNvCxnSpPr>
          <p:nvPr/>
        </p:nvCxnSpPr>
        <p:spPr>
          <a:xfrm rot="7500000">
            <a:off x="6354608" y="5737352"/>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Egyenes összekötő 67">
            <a:extLst>
              <a:ext uri="{FF2B5EF4-FFF2-40B4-BE49-F238E27FC236}">
                <a16:creationId xmlns:a16="http://schemas.microsoft.com/office/drawing/2014/main" id="{D01667BC-D943-4EB1-B5F8-F3B6B383E20C}"/>
              </a:ext>
            </a:extLst>
          </p:cNvPr>
          <p:cNvCxnSpPr>
            <a:cxnSpLocks/>
          </p:cNvCxnSpPr>
          <p:nvPr/>
        </p:nvCxnSpPr>
        <p:spPr>
          <a:xfrm rot="6000000">
            <a:off x="4797713" y="5845666"/>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Egyenes összekötő 68">
            <a:extLst>
              <a:ext uri="{FF2B5EF4-FFF2-40B4-BE49-F238E27FC236}">
                <a16:creationId xmlns:a16="http://schemas.microsoft.com/office/drawing/2014/main" id="{926C2AF3-6D0D-457A-B8CE-7DFB13E5B5EA}"/>
              </a:ext>
            </a:extLst>
          </p:cNvPr>
          <p:cNvCxnSpPr>
            <a:cxnSpLocks/>
          </p:cNvCxnSpPr>
          <p:nvPr/>
        </p:nvCxnSpPr>
        <p:spPr>
          <a:xfrm rot="12000000">
            <a:off x="4289222" y="5846331"/>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Egyenes összekötő 69">
            <a:extLst>
              <a:ext uri="{FF2B5EF4-FFF2-40B4-BE49-F238E27FC236}">
                <a16:creationId xmlns:a16="http://schemas.microsoft.com/office/drawing/2014/main" id="{C0DC5BC0-5400-41EF-A95A-AC778C6E4CE4}"/>
              </a:ext>
            </a:extLst>
          </p:cNvPr>
          <p:cNvCxnSpPr>
            <a:cxnSpLocks/>
          </p:cNvCxnSpPr>
          <p:nvPr/>
        </p:nvCxnSpPr>
        <p:spPr>
          <a:xfrm rot="12600000">
            <a:off x="2918597" y="5845108"/>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1" name="Csoportba foglalás 70">
            <a:extLst>
              <a:ext uri="{FF2B5EF4-FFF2-40B4-BE49-F238E27FC236}">
                <a16:creationId xmlns:a16="http://schemas.microsoft.com/office/drawing/2014/main" id="{88A63762-50BA-4315-85CA-57DE14619FD4}"/>
              </a:ext>
            </a:extLst>
          </p:cNvPr>
          <p:cNvGrpSpPr/>
          <p:nvPr/>
        </p:nvGrpSpPr>
        <p:grpSpPr>
          <a:xfrm rot="2481296">
            <a:off x="847745" y="4838650"/>
            <a:ext cx="791753" cy="791753"/>
            <a:chOff x="942109" y="5237018"/>
            <a:chExt cx="791753" cy="791753"/>
          </a:xfrm>
        </p:grpSpPr>
        <p:sp>
          <p:nvSpPr>
            <p:cNvPr id="72" name="Ellipszis 71">
              <a:extLst>
                <a:ext uri="{FF2B5EF4-FFF2-40B4-BE49-F238E27FC236}">
                  <a16:creationId xmlns:a16="http://schemas.microsoft.com/office/drawing/2014/main" id="{9FB12B08-FE98-4BAB-8718-91837A6B8F95}"/>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73" name="Ellipszis 72">
              <a:extLst>
                <a:ext uri="{FF2B5EF4-FFF2-40B4-BE49-F238E27FC236}">
                  <a16:creationId xmlns:a16="http://schemas.microsoft.com/office/drawing/2014/main" id="{2C58D053-EC8E-4C46-9DD1-9C322B0B7565}"/>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74" name="Ellipszis 73">
              <a:extLst>
                <a:ext uri="{FF2B5EF4-FFF2-40B4-BE49-F238E27FC236}">
                  <a16:creationId xmlns:a16="http://schemas.microsoft.com/office/drawing/2014/main" id="{0071655C-17B5-4F59-AB3F-0834620F4D2A}"/>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79" name="Egyenes összekötő 78">
            <a:extLst>
              <a:ext uri="{FF2B5EF4-FFF2-40B4-BE49-F238E27FC236}">
                <a16:creationId xmlns:a16="http://schemas.microsoft.com/office/drawing/2014/main" id="{8D24EC52-B445-4571-9683-8F47CED604CC}"/>
              </a:ext>
            </a:extLst>
          </p:cNvPr>
          <p:cNvCxnSpPr>
            <a:cxnSpLocks/>
          </p:cNvCxnSpPr>
          <p:nvPr/>
        </p:nvCxnSpPr>
        <p:spPr>
          <a:xfrm rot="-3600000">
            <a:off x="2025273" y="5653444"/>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Egyenes összekötő 79">
            <a:extLst>
              <a:ext uri="{FF2B5EF4-FFF2-40B4-BE49-F238E27FC236}">
                <a16:creationId xmlns:a16="http://schemas.microsoft.com/office/drawing/2014/main" id="{E9287199-51D0-4BA7-8865-973A6E73AE34}"/>
              </a:ext>
            </a:extLst>
          </p:cNvPr>
          <p:cNvCxnSpPr>
            <a:cxnSpLocks/>
          </p:cNvCxnSpPr>
          <p:nvPr/>
        </p:nvCxnSpPr>
        <p:spPr>
          <a:xfrm rot="12600000">
            <a:off x="1479250" y="5547143"/>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 name="Egyenes összekötő 80">
            <a:extLst>
              <a:ext uri="{FF2B5EF4-FFF2-40B4-BE49-F238E27FC236}">
                <a16:creationId xmlns:a16="http://schemas.microsoft.com/office/drawing/2014/main" id="{8105F9FE-BDE3-426C-85A9-C11ACCEAFD66}"/>
              </a:ext>
            </a:extLst>
          </p:cNvPr>
          <p:cNvCxnSpPr>
            <a:cxnSpLocks/>
          </p:cNvCxnSpPr>
          <p:nvPr/>
        </p:nvCxnSpPr>
        <p:spPr>
          <a:xfrm rot="-3600000">
            <a:off x="1182724" y="6256560"/>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97" name="Csoportba foglalás 96">
            <a:extLst>
              <a:ext uri="{FF2B5EF4-FFF2-40B4-BE49-F238E27FC236}">
                <a16:creationId xmlns:a16="http://schemas.microsoft.com/office/drawing/2014/main" id="{18FC2EF8-F111-46F9-B6A4-218DFEC38AAD}"/>
              </a:ext>
            </a:extLst>
          </p:cNvPr>
          <p:cNvGrpSpPr/>
          <p:nvPr/>
        </p:nvGrpSpPr>
        <p:grpSpPr>
          <a:xfrm rot="8072341">
            <a:off x="2222459" y="5157487"/>
            <a:ext cx="791753" cy="581891"/>
            <a:chOff x="11303956" y="4813885"/>
            <a:chExt cx="791753" cy="581891"/>
          </a:xfrm>
        </p:grpSpPr>
        <p:sp>
          <p:nvSpPr>
            <p:cNvPr id="91" name="Ellipszis 90">
              <a:extLst>
                <a:ext uri="{FF2B5EF4-FFF2-40B4-BE49-F238E27FC236}">
                  <a16:creationId xmlns:a16="http://schemas.microsoft.com/office/drawing/2014/main" id="{19A6DB2F-39F8-4601-8083-F85B4BBF7029}"/>
                </a:ext>
              </a:extLst>
            </p:cNvPr>
            <p:cNvSpPr/>
            <p:nvPr/>
          </p:nvSpPr>
          <p:spPr>
            <a:xfrm>
              <a:off x="11303956" y="4813885"/>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92" name="Ellipszis 91">
              <a:extLst>
                <a:ext uri="{FF2B5EF4-FFF2-40B4-BE49-F238E27FC236}">
                  <a16:creationId xmlns:a16="http://schemas.microsoft.com/office/drawing/2014/main" id="{9DF1DE0A-638A-4B68-9FE8-C483E63FD42C}"/>
                </a:ext>
              </a:extLst>
            </p:cNvPr>
            <p:cNvSpPr/>
            <p:nvPr/>
          </p:nvSpPr>
          <p:spPr>
            <a:xfrm>
              <a:off x="11885847" y="5104830"/>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95" name="Szövegdoboz 94">
              <a:extLst>
                <a:ext uri="{FF2B5EF4-FFF2-40B4-BE49-F238E27FC236}">
                  <a16:creationId xmlns:a16="http://schemas.microsoft.com/office/drawing/2014/main" id="{B060B80F-AA59-4717-AB0E-20F0CF863F56}"/>
                </a:ext>
              </a:extLst>
            </p:cNvPr>
            <p:cNvSpPr txBox="1"/>
            <p:nvPr/>
          </p:nvSpPr>
          <p:spPr>
            <a:xfrm>
              <a:off x="11660186" y="4946749"/>
              <a:ext cx="255198" cy="369332"/>
            </a:xfrm>
            <a:prstGeom prst="rect">
              <a:avLst/>
            </a:prstGeom>
            <a:noFill/>
          </p:spPr>
          <p:txBody>
            <a:bodyPr wrap="none" rtlCol="0">
              <a:spAutoFit/>
            </a:bodyPr>
            <a:lstStyle/>
            <a:p>
              <a:r>
                <a:rPr lang="hu-HU" dirty="0"/>
                <a:t>-</a:t>
              </a:r>
            </a:p>
          </p:txBody>
        </p:sp>
      </p:grpSp>
      <p:grpSp>
        <p:nvGrpSpPr>
          <p:cNvPr id="104" name="Csoportba foglalás 103">
            <a:extLst>
              <a:ext uri="{FF2B5EF4-FFF2-40B4-BE49-F238E27FC236}">
                <a16:creationId xmlns:a16="http://schemas.microsoft.com/office/drawing/2014/main" id="{CC393DA4-C394-4CEF-BBC0-F10B99DAEAED}"/>
              </a:ext>
            </a:extLst>
          </p:cNvPr>
          <p:cNvGrpSpPr/>
          <p:nvPr/>
        </p:nvGrpSpPr>
        <p:grpSpPr>
          <a:xfrm rot="9482698">
            <a:off x="7557810" y="4987719"/>
            <a:ext cx="791753" cy="581891"/>
            <a:chOff x="11303956" y="4813885"/>
            <a:chExt cx="791753" cy="581891"/>
          </a:xfrm>
        </p:grpSpPr>
        <p:sp>
          <p:nvSpPr>
            <p:cNvPr id="105" name="Ellipszis 104">
              <a:extLst>
                <a:ext uri="{FF2B5EF4-FFF2-40B4-BE49-F238E27FC236}">
                  <a16:creationId xmlns:a16="http://schemas.microsoft.com/office/drawing/2014/main" id="{F8CE18E4-CC29-40FA-AED3-9CD9C24154D4}"/>
                </a:ext>
              </a:extLst>
            </p:cNvPr>
            <p:cNvSpPr/>
            <p:nvPr/>
          </p:nvSpPr>
          <p:spPr>
            <a:xfrm>
              <a:off x="11303956" y="4813885"/>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06" name="Ellipszis 105">
              <a:extLst>
                <a:ext uri="{FF2B5EF4-FFF2-40B4-BE49-F238E27FC236}">
                  <a16:creationId xmlns:a16="http://schemas.microsoft.com/office/drawing/2014/main" id="{BB0A3BF0-2C4C-4743-8D31-37DFEEFDD4D5}"/>
                </a:ext>
              </a:extLst>
            </p:cNvPr>
            <p:cNvSpPr/>
            <p:nvPr/>
          </p:nvSpPr>
          <p:spPr>
            <a:xfrm>
              <a:off x="11885847" y="5104830"/>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07" name="Szövegdoboz 106">
              <a:extLst>
                <a:ext uri="{FF2B5EF4-FFF2-40B4-BE49-F238E27FC236}">
                  <a16:creationId xmlns:a16="http://schemas.microsoft.com/office/drawing/2014/main" id="{1C635398-11D0-41CC-8823-C3B27BC8F188}"/>
                </a:ext>
              </a:extLst>
            </p:cNvPr>
            <p:cNvSpPr txBox="1"/>
            <p:nvPr/>
          </p:nvSpPr>
          <p:spPr>
            <a:xfrm>
              <a:off x="11660186" y="4946749"/>
              <a:ext cx="255198" cy="369332"/>
            </a:xfrm>
            <a:prstGeom prst="rect">
              <a:avLst/>
            </a:prstGeom>
            <a:noFill/>
          </p:spPr>
          <p:txBody>
            <a:bodyPr wrap="none" rtlCol="0">
              <a:spAutoFit/>
            </a:bodyPr>
            <a:lstStyle/>
            <a:p>
              <a:r>
                <a:rPr lang="hu-HU" dirty="0"/>
                <a:t>-</a:t>
              </a:r>
            </a:p>
          </p:txBody>
        </p:sp>
      </p:grpSp>
      <p:grpSp>
        <p:nvGrpSpPr>
          <p:cNvPr id="108" name="Csoportba foglalás 107">
            <a:extLst>
              <a:ext uri="{FF2B5EF4-FFF2-40B4-BE49-F238E27FC236}">
                <a16:creationId xmlns:a16="http://schemas.microsoft.com/office/drawing/2014/main" id="{113D3A1A-D275-4350-835B-31EF47F1F094}"/>
              </a:ext>
            </a:extLst>
          </p:cNvPr>
          <p:cNvGrpSpPr/>
          <p:nvPr/>
        </p:nvGrpSpPr>
        <p:grpSpPr>
          <a:xfrm rot="3507253">
            <a:off x="10759445" y="6115801"/>
            <a:ext cx="791753" cy="581891"/>
            <a:chOff x="11303956" y="4813885"/>
            <a:chExt cx="791753" cy="581891"/>
          </a:xfrm>
        </p:grpSpPr>
        <p:sp>
          <p:nvSpPr>
            <p:cNvPr id="109" name="Ellipszis 108">
              <a:extLst>
                <a:ext uri="{FF2B5EF4-FFF2-40B4-BE49-F238E27FC236}">
                  <a16:creationId xmlns:a16="http://schemas.microsoft.com/office/drawing/2014/main" id="{15246C8A-BB2F-4336-B255-358AB5C27A45}"/>
                </a:ext>
              </a:extLst>
            </p:cNvPr>
            <p:cNvSpPr/>
            <p:nvPr/>
          </p:nvSpPr>
          <p:spPr>
            <a:xfrm>
              <a:off x="11303956" y="4813885"/>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10" name="Ellipszis 109">
              <a:extLst>
                <a:ext uri="{FF2B5EF4-FFF2-40B4-BE49-F238E27FC236}">
                  <a16:creationId xmlns:a16="http://schemas.microsoft.com/office/drawing/2014/main" id="{6745361E-D940-41BA-B53C-EBCEC1A2DFD3}"/>
                </a:ext>
              </a:extLst>
            </p:cNvPr>
            <p:cNvSpPr/>
            <p:nvPr/>
          </p:nvSpPr>
          <p:spPr>
            <a:xfrm>
              <a:off x="11885847" y="5104830"/>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1" name="Szövegdoboz 110">
              <a:extLst>
                <a:ext uri="{FF2B5EF4-FFF2-40B4-BE49-F238E27FC236}">
                  <a16:creationId xmlns:a16="http://schemas.microsoft.com/office/drawing/2014/main" id="{48ADD808-0B42-4745-BF1B-71D68156DC80}"/>
                </a:ext>
              </a:extLst>
            </p:cNvPr>
            <p:cNvSpPr txBox="1"/>
            <p:nvPr/>
          </p:nvSpPr>
          <p:spPr>
            <a:xfrm>
              <a:off x="11660186" y="4946749"/>
              <a:ext cx="255198" cy="369332"/>
            </a:xfrm>
            <a:prstGeom prst="rect">
              <a:avLst/>
            </a:prstGeom>
            <a:noFill/>
          </p:spPr>
          <p:txBody>
            <a:bodyPr wrap="none" rtlCol="0">
              <a:spAutoFit/>
            </a:bodyPr>
            <a:lstStyle/>
            <a:p>
              <a:r>
                <a:rPr lang="hu-HU" dirty="0"/>
                <a:t>-</a:t>
              </a:r>
            </a:p>
          </p:txBody>
        </p:sp>
      </p:grpSp>
      <p:grpSp>
        <p:nvGrpSpPr>
          <p:cNvPr id="112" name="Csoportba foglalás 111">
            <a:extLst>
              <a:ext uri="{FF2B5EF4-FFF2-40B4-BE49-F238E27FC236}">
                <a16:creationId xmlns:a16="http://schemas.microsoft.com/office/drawing/2014/main" id="{91F4F6B6-FC83-47A2-9B62-F256F476E999}"/>
              </a:ext>
            </a:extLst>
          </p:cNvPr>
          <p:cNvGrpSpPr/>
          <p:nvPr/>
        </p:nvGrpSpPr>
        <p:grpSpPr>
          <a:xfrm>
            <a:off x="11264349" y="5008008"/>
            <a:ext cx="864088" cy="923434"/>
            <a:chOff x="10903998" y="5777141"/>
            <a:chExt cx="864088" cy="923434"/>
          </a:xfrm>
        </p:grpSpPr>
        <p:sp>
          <p:nvSpPr>
            <p:cNvPr id="113" name="Ellipszis 112">
              <a:extLst>
                <a:ext uri="{FF2B5EF4-FFF2-40B4-BE49-F238E27FC236}">
                  <a16:creationId xmlns:a16="http://schemas.microsoft.com/office/drawing/2014/main" id="{9115A521-C9E8-412D-9569-84D188D06846}"/>
                </a:ext>
              </a:extLst>
            </p:cNvPr>
            <p:cNvSpPr/>
            <p:nvPr/>
          </p:nvSpPr>
          <p:spPr>
            <a:xfrm>
              <a:off x="10976333" y="5908822"/>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14" name="Ellipszis 113">
              <a:extLst>
                <a:ext uri="{FF2B5EF4-FFF2-40B4-BE49-F238E27FC236}">
                  <a16:creationId xmlns:a16="http://schemas.microsoft.com/office/drawing/2014/main" id="{B84A3681-91E3-449B-BF62-5159A079366E}"/>
                </a:ext>
              </a:extLst>
            </p:cNvPr>
            <p:cNvSpPr/>
            <p:nvPr/>
          </p:nvSpPr>
          <p:spPr>
            <a:xfrm>
              <a:off x="11558224" y="6078422"/>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5" name="Ellipszis 114">
              <a:extLst>
                <a:ext uri="{FF2B5EF4-FFF2-40B4-BE49-F238E27FC236}">
                  <a16:creationId xmlns:a16="http://schemas.microsoft.com/office/drawing/2014/main" id="{E582156B-13EA-4B46-8044-FADB53E7E978}"/>
                </a:ext>
              </a:extLst>
            </p:cNvPr>
            <p:cNvSpPr/>
            <p:nvPr/>
          </p:nvSpPr>
          <p:spPr>
            <a:xfrm>
              <a:off x="11057416" y="649071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6" name="Ellipszis 115">
              <a:extLst>
                <a:ext uri="{FF2B5EF4-FFF2-40B4-BE49-F238E27FC236}">
                  <a16:creationId xmlns:a16="http://schemas.microsoft.com/office/drawing/2014/main" id="{1B8B3424-240C-49E1-A60C-DD8575522621}"/>
                </a:ext>
              </a:extLst>
            </p:cNvPr>
            <p:cNvSpPr/>
            <p:nvPr/>
          </p:nvSpPr>
          <p:spPr>
            <a:xfrm>
              <a:off x="10903998" y="5777141"/>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7" name="Szövegdoboz 116">
              <a:extLst>
                <a:ext uri="{FF2B5EF4-FFF2-40B4-BE49-F238E27FC236}">
                  <a16:creationId xmlns:a16="http://schemas.microsoft.com/office/drawing/2014/main" id="{9B4DB706-5FE3-4407-8BF8-6E9769C171EB}"/>
                </a:ext>
              </a:extLst>
            </p:cNvPr>
            <p:cNvSpPr txBox="1"/>
            <p:nvPr/>
          </p:nvSpPr>
          <p:spPr>
            <a:xfrm>
              <a:off x="11129502" y="6003266"/>
              <a:ext cx="300082" cy="369332"/>
            </a:xfrm>
            <a:prstGeom prst="rect">
              <a:avLst/>
            </a:prstGeom>
            <a:noFill/>
          </p:spPr>
          <p:txBody>
            <a:bodyPr wrap="none" rtlCol="0">
              <a:spAutoFit/>
            </a:bodyPr>
            <a:lstStyle/>
            <a:p>
              <a:r>
                <a:rPr lang="hu-HU" dirty="0"/>
                <a:t>+</a:t>
              </a:r>
            </a:p>
          </p:txBody>
        </p:sp>
      </p:grpSp>
      <p:grpSp>
        <p:nvGrpSpPr>
          <p:cNvPr id="118" name="Csoportba foglalás 117">
            <a:extLst>
              <a:ext uri="{FF2B5EF4-FFF2-40B4-BE49-F238E27FC236}">
                <a16:creationId xmlns:a16="http://schemas.microsoft.com/office/drawing/2014/main" id="{2995E99D-9983-44BF-A3D9-AC9A85BAA16A}"/>
              </a:ext>
            </a:extLst>
          </p:cNvPr>
          <p:cNvGrpSpPr/>
          <p:nvPr/>
        </p:nvGrpSpPr>
        <p:grpSpPr>
          <a:xfrm rot="13886446">
            <a:off x="11176478" y="5207037"/>
            <a:ext cx="791753" cy="791753"/>
            <a:chOff x="942109" y="5237018"/>
            <a:chExt cx="791753" cy="791753"/>
          </a:xfrm>
        </p:grpSpPr>
        <p:sp>
          <p:nvSpPr>
            <p:cNvPr id="119" name="Ellipszis 118">
              <a:extLst>
                <a:ext uri="{FF2B5EF4-FFF2-40B4-BE49-F238E27FC236}">
                  <a16:creationId xmlns:a16="http://schemas.microsoft.com/office/drawing/2014/main" id="{3060D768-B7DA-4AFA-84C0-D24742E9C8B4}"/>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20" name="Ellipszis 119">
              <a:extLst>
                <a:ext uri="{FF2B5EF4-FFF2-40B4-BE49-F238E27FC236}">
                  <a16:creationId xmlns:a16="http://schemas.microsoft.com/office/drawing/2014/main" id="{AC8B404F-AAA9-42CE-8FA9-580CCD4E3D56}"/>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21" name="Ellipszis 120">
              <a:extLst>
                <a:ext uri="{FF2B5EF4-FFF2-40B4-BE49-F238E27FC236}">
                  <a16:creationId xmlns:a16="http://schemas.microsoft.com/office/drawing/2014/main" id="{F5DD390A-0B43-4DEC-A47B-06843FAEF73B}"/>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22" name="Csoportba foglalás 121">
            <a:extLst>
              <a:ext uri="{FF2B5EF4-FFF2-40B4-BE49-F238E27FC236}">
                <a16:creationId xmlns:a16="http://schemas.microsoft.com/office/drawing/2014/main" id="{35B9F135-B7E2-4A73-A490-1E8D19F2865C}"/>
              </a:ext>
            </a:extLst>
          </p:cNvPr>
          <p:cNvGrpSpPr/>
          <p:nvPr/>
        </p:nvGrpSpPr>
        <p:grpSpPr>
          <a:xfrm rot="19659641">
            <a:off x="10846625" y="5949361"/>
            <a:ext cx="791753" cy="791753"/>
            <a:chOff x="942109" y="5237018"/>
            <a:chExt cx="791753" cy="791753"/>
          </a:xfrm>
        </p:grpSpPr>
        <p:sp>
          <p:nvSpPr>
            <p:cNvPr id="123" name="Ellipszis 122">
              <a:extLst>
                <a:ext uri="{FF2B5EF4-FFF2-40B4-BE49-F238E27FC236}">
                  <a16:creationId xmlns:a16="http://schemas.microsoft.com/office/drawing/2014/main" id="{78DBBAB2-180F-4298-B4BE-D6E60CE9D483}"/>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24" name="Ellipszis 123">
              <a:extLst>
                <a:ext uri="{FF2B5EF4-FFF2-40B4-BE49-F238E27FC236}">
                  <a16:creationId xmlns:a16="http://schemas.microsoft.com/office/drawing/2014/main" id="{CC218FAF-ECCE-40B2-BC74-1E7A99468E30}"/>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25" name="Ellipszis 124">
              <a:extLst>
                <a:ext uri="{FF2B5EF4-FFF2-40B4-BE49-F238E27FC236}">
                  <a16:creationId xmlns:a16="http://schemas.microsoft.com/office/drawing/2014/main" id="{C86D480A-C41B-4F99-A777-76A69D18B798}"/>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spTree>
    <p:extLst>
      <p:ext uri="{BB962C8B-B14F-4D97-AF65-F5344CB8AC3E}">
        <p14:creationId xmlns:p14="http://schemas.microsoft.com/office/powerpoint/2010/main" val="34330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95833E-6 -1.85185E-6 L -0.00937 -0.02801 " pathEditMode="relative" rAng="0" ptsTypes="AA">
                                      <p:cBhvr>
                                        <p:cTn id="74" dur="2000" fill="hold"/>
                                        <p:tgtEl>
                                          <p:spTgt spid="12"/>
                                        </p:tgtEl>
                                        <p:attrNameLst>
                                          <p:attrName>ppt_x</p:attrName>
                                          <p:attrName>ppt_y</p:attrName>
                                        </p:attrNameLst>
                                      </p:cBhvr>
                                      <p:rCtr x="-469" y="-1412"/>
                                    </p:animMotion>
                                  </p:childTnLst>
                                  <p:subTnLst>
                                    <p:set>
                                      <p:cBhvr override="childStyle">
                                        <p:cTn dur="1" fill="hold" display="0" masterRel="sameClick" afterEffect="1">
                                          <p:stCondLst>
                                            <p:cond evt="end" delay="0">
                                              <p:tn val="73"/>
                                            </p:cond>
                                          </p:stCondLst>
                                        </p:cTn>
                                        <p:tgtEl>
                                          <p:spTgt spid="12"/>
                                        </p:tgtEl>
                                        <p:attrNameLst>
                                          <p:attrName>style.visibility</p:attrName>
                                        </p:attrNameLst>
                                      </p:cBhvr>
                                      <p:to>
                                        <p:strVal val="hidden"/>
                                      </p:to>
                                    </p:set>
                                  </p:subTnLst>
                                </p:cTn>
                              </p:par>
                              <p:par>
                                <p:cTn id="75" presetID="1" presetClass="exit" presetSubtype="0" fill="hold" nodeType="withEffect">
                                  <p:stCondLst>
                                    <p:cond delay="0"/>
                                  </p:stCondLst>
                                  <p:childTnLst>
                                    <p:set>
                                      <p:cBhvr>
                                        <p:cTn id="76" dur="1" fill="hold">
                                          <p:stCondLst>
                                            <p:cond delay="0"/>
                                          </p:stCondLst>
                                        </p:cTn>
                                        <p:tgtEl>
                                          <p:spTgt spid="70"/>
                                        </p:tgtEl>
                                        <p:attrNameLst>
                                          <p:attrName>style.visibility</p:attrName>
                                        </p:attrNameLst>
                                      </p:cBhvr>
                                      <p:to>
                                        <p:strVal val="hidden"/>
                                      </p:to>
                                    </p:set>
                                  </p:childTnLst>
                                </p:cTn>
                              </p:par>
                            </p:childTnLst>
                          </p:cTn>
                        </p:par>
                        <p:par>
                          <p:cTn id="77" fill="hold">
                            <p:stCondLst>
                              <p:cond delay="2000"/>
                            </p:stCondLst>
                            <p:childTnLst>
                              <p:par>
                                <p:cTn id="78" presetID="1" presetClass="entr" presetSubtype="0" fill="hold" nodeType="afterEffect">
                                  <p:stCondLst>
                                    <p:cond delay="0"/>
                                  </p:stCondLst>
                                  <p:childTnLst>
                                    <p:set>
                                      <p:cBhvr>
                                        <p:cTn id="79" dur="1" fill="hold">
                                          <p:stCondLst>
                                            <p:cond delay="0"/>
                                          </p:stCondLst>
                                        </p:cTn>
                                        <p:tgtEl>
                                          <p:spTgt spid="9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97"/>
                                        </p:tgtEl>
                                        <p:attrNameLst>
                                          <p:attrName>style.visibility</p:attrName>
                                        </p:attrNameLst>
                                      </p:cBhvr>
                                      <p:to>
                                        <p:strVal val="visible"/>
                                      </p:to>
                                    </p:set>
                                  </p:childTnLst>
                                </p:cTn>
                              </p:par>
                              <p:par>
                                <p:cTn id="82" presetID="1" presetClass="exit" presetSubtype="0" fill="hold" nodeType="withEffect">
                                  <p:stCondLst>
                                    <p:cond delay="0"/>
                                  </p:stCondLst>
                                  <p:childTnLst>
                                    <p:set>
                                      <p:cBhvr>
                                        <p:cTn id="83" dur="1" fill="hold">
                                          <p:stCondLst>
                                            <p:cond delay="0"/>
                                          </p:stCondLst>
                                        </p:cTn>
                                        <p:tgtEl>
                                          <p:spTgt spid="79"/>
                                        </p:tgtEl>
                                        <p:attrNameLst>
                                          <p:attrName>style.visibility</p:attrName>
                                        </p:attrNameLst>
                                      </p:cBhvr>
                                      <p:to>
                                        <p:strVal val="hidden"/>
                                      </p:to>
                                    </p:set>
                                  </p:childTnLst>
                                </p:cTn>
                              </p:par>
                              <p:par>
                                <p:cTn id="84" presetID="42" presetClass="path" presetSubtype="0" accel="50000" decel="50000" fill="hold" nodeType="withEffect">
                                  <p:stCondLst>
                                    <p:cond delay="0"/>
                                  </p:stCondLst>
                                  <p:childTnLst>
                                    <p:animMotion origin="layout" path="M -3.54167E-6 -4.44444E-6 L -0.02395 -0.0449 " pathEditMode="relative" rAng="0" ptsTypes="AA">
                                      <p:cBhvr>
                                        <p:cTn id="85" dur="2000" fill="hold"/>
                                        <p:tgtEl>
                                          <p:spTgt spid="97"/>
                                        </p:tgtEl>
                                        <p:attrNameLst>
                                          <p:attrName>ppt_x</p:attrName>
                                          <p:attrName>ppt_y</p:attrName>
                                        </p:attrNameLst>
                                      </p:cBhvr>
                                      <p:rCtr x="-1198" y="-2245"/>
                                    </p:animMotion>
                                  </p:childTnLst>
                                </p:cTn>
                              </p:par>
                              <p:par>
                                <p:cTn id="86" presetID="1" presetClass="exit" presetSubtype="0" fill="hold" nodeType="withEffect">
                                  <p:stCondLst>
                                    <p:cond delay="0"/>
                                  </p:stCondLst>
                                  <p:childTnLst>
                                    <p:set>
                                      <p:cBhvr>
                                        <p:cTn id="87" dur="1" fill="hold">
                                          <p:stCondLst>
                                            <p:cond delay="0"/>
                                          </p:stCondLst>
                                        </p:cTn>
                                        <p:tgtEl>
                                          <p:spTgt spid="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nodeType="clickEffect">
                                  <p:stCondLst>
                                    <p:cond delay="0"/>
                                  </p:stCondLst>
                                  <p:childTnLst>
                                    <p:animMotion origin="layout" path="M 3.75E-6 -3.33333E-6 L -0.01771 -0.03889 " pathEditMode="relative" rAng="0" ptsTypes="AA">
                                      <p:cBhvr>
                                        <p:cTn id="91" dur="2000" fill="hold"/>
                                        <p:tgtEl>
                                          <p:spTgt spid="32"/>
                                        </p:tgtEl>
                                        <p:attrNameLst>
                                          <p:attrName>ppt_x</p:attrName>
                                          <p:attrName>ppt_y</p:attrName>
                                        </p:attrNameLst>
                                      </p:cBhvr>
                                      <p:rCtr x="-885" y="-1944"/>
                                    </p:animMotion>
                                  </p:childTnLst>
                                  <p:subTnLst>
                                    <p:set>
                                      <p:cBhvr override="childStyle">
                                        <p:cTn dur="1" fill="hold" display="0" masterRel="sameClick" afterEffect="1">
                                          <p:stCondLst>
                                            <p:cond evt="end" delay="0">
                                              <p:tn val="90"/>
                                            </p:cond>
                                          </p:stCondLst>
                                        </p:cTn>
                                        <p:tgtEl>
                                          <p:spTgt spid="32"/>
                                        </p:tgtEl>
                                        <p:attrNameLst>
                                          <p:attrName>style.visibility</p:attrName>
                                        </p:attrNameLst>
                                      </p:cBhvr>
                                      <p:to>
                                        <p:strVal val="hidden"/>
                                      </p:to>
                                    </p:set>
                                  </p:subTnLst>
                                </p:cTn>
                              </p:par>
                              <p:par>
                                <p:cTn id="92" presetID="1" presetClass="exit" presetSubtype="0" fill="hold" nodeType="withEffect">
                                  <p:stCondLst>
                                    <p:cond delay="0"/>
                                  </p:stCondLst>
                                  <p:childTnLst>
                                    <p:set>
                                      <p:cBhvr>
                                        <p:cTn id="93" dur="1" fill="hold">
                                          <p:stCondLst>
                                            <p:cond delay="0"/>
                                          </p:stCondLst>
                                        </p:cTn>
                                        <p:tgtEl>
                                          <p:spTgt spid="65"/>
                                        </p:tgtEl>
                                        <p:attrNameLst>
                                          <p:attrName>style.visibility</p:attrName>
                                        </p:attrNameLst>
                                      </p:cBhvr>
                                      <p:to>
                                        <p:strVal val="hidden"/>
                                      </p:to>
                                    </p:set>
                                  </p:childTnLst>
                                </p:cTn>
                              </p:par>
                            </p:childTnLst>
                          </p:cTn>
                        </p:par>
                        <p:par>
                          <p:cTn id="94" fill="hold">
                            <p:stCondLst>
                              <p:cond delay="2000"/>
                            </p:stCondLst>
                            <p:childTnLst>
                              <p:par>
                                <p:cTn id="95" presetID="1" presetClass="entr" presetSubtype="0" fill="hold" nodeType="afterEffect">
                                  <p:stCondLst>
                                    <p:cond delay="0"/>
                                  </p:stCondLst>
                                  <p:childTnLst>
                                    <p:set>
                                      <p:cBhvr>
                                        <p:cTn id="96" dur="1" fill="hold">
                                          <p:stCondLst>
                                            <p:cond delay="0"/>
                                          </p:stCondLst>
                                        </p:cTn>
                                        <p:tgtEl>
                                          <p:spTgt spid="9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4"/>
                                        </p:tgtEl>
                                        <p:attrNameLst>
                                          <p:attrName>style.visibility</p:attrName>
                                        </p:attrNameLst>
                                      </p:cBhvr>
                                      <p:to>
                                        <p:strVal val="visible"/>
                                      </p:to>
                                    </p:set>
                                  </p:childTnLst>
                                </p:cTn>
                              </p:par>
                              <p:par>
                                <p:cTn id="99" presetID="1" presetClass="exit" presetSubtype="0" fill="hold" nodeType="withEffect">
                                  <p:stCondLst>
                                    <p:cond delay="0"/>
                                  </p:stCondLst>
                                  <p:childTnLst>
                                    <p:set>
                                      <p:cBhvr>
                                        <p:cTn id="100" dur="1" fill="hold">
                                          <p:stCondLst>
                                            <p:cond delay="0"/>
                                          </p:stCondLst>
                                        </p:cTn>
                                        <p:tgtEl>
                                          <p:spTgt spid="66"/>
                                        </p:tgtEl>
                                        <p:attrNameLst>
                                          <p:attrName>style.visibility</p:attrName>
                                        </p:attrNameLst>
                                      </p:cBhvr>
                                      <p:to>
                                        <p:strVal val="hidden"/>
                                      </p:to>
                                    </p:set>
                                  </p:childTnLst>
                                </p:cTn>
                              </p:par>
                              <p:par>
                                <p:cTn id="101" presetID="42" presetClass="path" presetSubtype="0" accel="50000" decel="50000" fill="hold" nodeType="withEffect">
                                  <p:stCondLst>
                                    <p:cond delay="0"/>
                                  </p:stCondLst>
                                  <p:childTnLst>
                                    <p:animMotion origin="layout" path="M -3.75E-6 4.07407E-6 L -0.03359 -0.06899 " pathEditMode="relative" rAng="0" ptsTypes="AA">
                                      <p:cBhvr>
                                        <p:cTn id="102" dur="2000" fill="hold"/>
                                        <p:tgtEl>
                                          <p:spTgt spid="104"/>
                                        </p:tgtEl>
                                        <p:attrNameLst>
                                          <p:attrName>ppt_x</p:attrName>
                                          <p:attrName>ppt_y</p:attrName>
                                        </p:attrNameLst>
                                      </p:cBhvr>
                                      <p:rCtr x="-1680" y="-3449"/>
                                    </p:animMotion>
                                  </p:childTnLst>
                                </p:cTn>
                              </p:par>
                              <p:par>
                                <p:cTn id="103" presetID="1" presetClass="exit" presetSubtype="0" fill="hold" nodeType="withEffect">
                                  <p:stCondLst>
                                    <p:cond delay="0"/>
                                  </p:stCondLst>
                                  <p:childTnLst>
                                    <p:set>
                                      <p:cBhvr>
                                        <p:cTn id="104" dur="1" fill="hold">
                                          <p:stCondLst>
                                            <p:cond delay="0"/>
                                          </p:stCondLst>
                                        </p:cTn>
                                        <p:tgtEl>
                                          <p:spTgt spid="2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0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12"/>
                                        </p:tgtEl>
                                        <p:attrNameLst>
                                          <p:attrName>style.visibility</p:attrName>
                                        </p:attrNameLst>
                                      </p:cBhvr>
                                      <p:to>
                                        <p:strVal val="visible"/>
                                      </p:to>
                                    </p:set>
                                  </p:childTnLst>
                                </p:cTn>
                              </p:par>
                            </p:childTnLst>
                          </p:cTn>
                        </p:par>
                        <p:par>
                          <p:cTn id="111" fill="hold">
                            <p:stCondLst>
                              <p:cond delay="0"/>
                            </p:stCondLst>
                            <p:childTnLst>
                              <p:par>
                                <p:cTn id="112" presetID="42" presetClass="path" presetSubtype="0" accel="50000" decel="50000" fill="hold" nodeType="afterEffect">
                                  <p:stCondLst>
                                    <p:cond delay="0"/>
                                  </p:stCondLst>
                                  <p:childTnLst>
                                    <p:animMotion origin="layout" path="M 5E-6 -3.7037E-6 L -0.00572 0.04445 " pathEditMode="relative" rAng="0" ptsTypes="AA">
                                      <p:cBhvr>
                                        <p:cTn id="113" dur="2000" fill="hold"/>
                                        <p:tgtEl>
                                          <p:spTgt spid="112"/>
                                        </p:tgtEl>
                                        <p:attrNameLst>
                                          <p:attrName>ppt_x</p:attrName>
                                          <p:attrName>ppt_y</p:attrName>
                                        </p:attrNameLst>
                                      </p:cBhvr>
                                      <p:rCtr x="-286" y="2222"/>
                                    </p:animMotion>
                                  </p:childTnLst>
                                  <p:subTnLst>
                                    <p:set>
                                      <p:cBhvr override="childStyle">
                                        <p:cTn dur="1" fill="hold" display="0" masterRel="sameClick" afterEffect="1">
                                          <p:stCondLst>
                                            <p:cond evt="end" delay="0">
                                              <p:tn val="112"/>
                                            </p:cond>
                                          </p:stCondLst>
                                        </p:cTn>
                                        <p:tgtEl>
                                          <p:spTgt spid="112"/>
                                        </p:tgtEl>
                                        <p:attrNameLst>
                                          <p:attrName>style.visibility</p:attrName>
                                        </p:attrNameLst>
                                      </p:cBhvr>
                                      <p:to>
                                        <p:strVal val="hidden"/>
                                      </p:to>
                                    </p:set>
                                  </p:subTnLst>
                                </p:cTn>
                              </p:par>
                            </p:childTnLst>
                          </p:cTn>
                        </p:par>
                        <p:par>
                          <p:cTn id="114" fill="hold">
                            <p:stCondLst>
                              <p:cond delay="2000"/>
                            </p:stCondLst>
                            <p:childTnLst>
                              <p:par>
                                <p:cTn id="115" presetID="1" presetClass="entr" presetSubtype="0" fill="hold" nodeType="afterEffect">
                                  <p:stCondLst>
                                    <p:cond delay="0"/>
                                  </p:stCondLst>
                                  <p:childTnLst>
                                    <p:set>
                                      <p:cBhvr>
                                        <p:cTn id="116" dur="1" fill="hold">
                                          <p:stCondLst>
                                            <p:cond delay="0"/>
                                          </p:stCondLst>
                                        </p:cTn>
                                        <p:tgtEl>
                                          <p:spTgt spid="12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8"/>
                                        </p:tgtEl>
                                        <p:attrNameLst>
                                          <p:attrName>style.visibility</p:attrName>
                                        </p:attrNameLst>
                                      </p:cBhvr>
                                      <p:to>
                                        <p:strVal val="visible"/>
                                      </p:to>
                                    </p:set>
                                  </p:childTnLst>
                                </p:cTn>
                              </p:par>
                              <p:par>
                                <p:cTn id="119" presetID="1" presetClass="exit" presetSubtype="0" fill="hold" nodeType="withEffect">
                                  <p:stCondLst>
                                    <p:cond delay="0"/>
                                  </p:stCondLst>
                                  <p:childTnLst>
                                    <p:set>
                                      <p:cBhvr>
                                        <p:cTn id="120" dur="1" fill="hold">
                                          <p:stCondLst>
                                            <p:cond delay="0"/>
                                          </p:stCondLst>
                                        </p:cTn>
                                        <p:tgtEl>
                                          <p:spTgt spid="108"/>
                                        </p:tgtEl>
                                        <p:attrNameLst>
                                          <p:attrName>style.visibility</p:attrName>
                                        </p:attrNameLst>
                                      </p:cBhvr>
                                      <p:to>
                                        <p:strVal val="hidden"/>
                                      </p:to>
                                    </p:set>
                                  </p:childTnLst>
                                </p:cTn>
                              </p:par>
                            </p:childTnLst>
                          </p:cTn>
                        </p:par>
                        <p:par>
                          <p:cTn id="121" fill="hold">
                            <p:stCondLst>
                              <p:cond delay="2000"/>
                            </p:stCondLst>
                            <p:childTnLst>
                              <p:par>
                                <p:cTn id="122" presetID="42" presetClass="path" presetSubtype="0" accel="50000" decel="50000" fill="hold" nodeType="afterEffect">
                                  <p:stCondLst>
                                    <p:cond delay="0"/>
                                  </p:stCondLst>
                                  <p:childTnLst>
                                    <p:animMotion origin="layout" path="M 4.58333E-6 -1.48148E-6 L -0.0237 -0.00555 " pathEditMode="relative" rAng="0" ptsTypes="AA">
                                      <p:cBhvr>
                                        <p:cTn id="123" dur="2000" fill="hold"/>
                                        <p:tgtEl>
                                          <p:spTgt spid="122"/>
                                        </p:tgtEl>
                                        <p:attrNameLst>
                                          <p:attrName>ppt_x</p:attrName>
                                          <p:attrName>ppt_y</p:attrName>
                                        </p:attrNameLst>
                                      </p:cBhvr>
                                      <p:rCtr x="-1185"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55E46B89-4514-4BB0-8B53-E00DBF21A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790" y="33615"/>
            <a:ext cx="4846633" cy="6858000"/>
          </a:xfrm>
          <a:prstGeom prst="rect">
            <a:avLst/>
          </a:prstGeom>
          <a:ln>
            <a:solidFill>
              <a:schemeClr val="tx1"/>
            </a:solidFill>
          </a:ln>
        </p:spPr>
      </p:pic>
      <p:sp>
        <p:nvSpPr>
          <p:cNvPr id="2" name="Ellipszis 1">
            <a:extLst>
              <a:ext uri="{FF2B5EF4-FFF2-40B4-BE49-F238E27FC236}">
                <a16:creationId xmlns:a16="http://schemas.microsoft.com/office/drawing/2014/main" id="{83DB3FD8-85B4-46F0-9FE3-011E423BEB62}"/>
              </a:ext>
            </a:extLst>
          </p:cNvPr>
          <p:cNvSpPr/>
          <p:nvPr/>
        </p:nvSpPr>
        <p:spPr>
          <a:xfrm>
            <a:off x="10175367" y="222809"/>
            <a:ext cx="1856509" cy="831273"/>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Ellipszis 3">
            <a:extLst>
              <a:ext uri="{FF2B5EF4-FFF2-40B4-BE49-F238E27FC236}">
                <a16:creationId xmlns:a16="http://schemas.microsoft.com/office/drawing/2014/main" id="{417FCA14-4FC6-4238-9D47-453A3628290A}"/>
              </a:ext>
            </a:extLst>
          </p:cNvPr>
          <p:cNvSpPr/>
          <p:nvPr/>
        </p:nvSpPr>
        <p:spPr>
          <a:xfrm>
            <a:off x="7329736" y="5998018"/>
            <a:ext cx="1856509" cy="831273"/>
          </a:xfrm>
          <a:prstGeom prst="ellipse">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Cím 4">
            <a:extLst>
              <a:ext uri="{FF2B5EF4-FFF2-40B4-BE49-F238E27FC236}">
                <a16:creationId xmlns:a16="http://schemas.microsoft.com/office/drawing/2014/main" id="{A09721FD-F376-4B20-852C-59F83E10971F}"/>
              </a:ext>
            </a:extLst>
          </p:cNvPr>
          <p:cNvSpPr>
            <a:spLocks noGrp="1"/>
          </p:cNvSpPr>
          <p:nvPr>
            <p:ph type="title"/>
          </p:nvPr>
        </p:nvSpPr>
        <p:spPr>
          <a:xfrm>
            <a:off x="254834" y="365125"/>
            <a:ext cx="6985416" cy="1325563"/>
          </a:xfrm>
        </p:spPr>
        <p:txBody>
          <a:bodyPr/>
          <a:lstStyle/>
          <a:p>
            <a:pPr algn="ctr"/>
            <a:r>
              <a:rPr lang="hu-HU">
                <a:latin typeface="Times New Roman" panose="02020603050405020304" pitchFamily="18" charset="0"/>
                <a:cs typeface="Times New Roman" panose="02020603050405020304" pitchFamily="18" charset="0"/>
              </a:rPr>
              <a:t>Összetétel megadása</a:t>
            </a:r>
            <a:endParaRPr lang="hu-HU" dirty="0">
              <a:latin typeface="Times New Roman" panose="02020603050405020304" pitchFamily="18" charset="0"/>
              <a:cs typeface="Times New Roman" panose="02020603050405020304" pitchFamily="18" charset="0"/>
            </a:endParaRPr>
          </a:p>
        </p:txBody>
      </p:sp>
      <p:sp>
        <p:nvSpPr>
          <p:cNvPr id="6" name="Tartalom helye 5">
            <a:extLst>
              <a:ext uri="{FF2B5EF4-FFF2-40B4-BE49-F238E27FC236}">
                <a16:creationId xmlns:a16="http://schemas.microsoft.com/office/drawing/2014/main" id="{29BED1BF-407B-4D21-AAFB-79DCBADF80C7}"/>
              </a:ext>
            </a:extLst>
          </p:cNvPr>
          <p:cNvSpPr>
            <a:spLocks noGrp="1"/>
          </p:cNvSpPr>
          <p:nvPr>
            <p:ph idx="1"/>
          </p:nvPr>
        </p:nvSpPr>
        <p:spPr>
          <a:xfrm>
            <a:off x="253583" y="1618939"/>
            <a:ext cx="6821774" cy="3522688"/>
          </a:xfrm>
        </p:spPr>
        <p:txBody>
          <a:bodyPr/>
          <a:lstStyle/>
          <a:p>
            <a:r>
              <a:rPr lang="hu-HU" dirty="0">
                <a:latin typeface="Times New Roman" panose="02020603050405020304" pitchFamily="18" charset="0"/>
                <a:cs typeface="Times New Roman" panose="02020603050405020304" pitchFamily="18" charset="0"/>
              </a:rPr>
              <a:t>Két összetétel megadási módot, a </a:t>
            </a:r>
            <a:r>
              <a:rPr lang="hu-HU" dirty="0" err="1">
                <a:latin typeface="Times New Roman" panose="02020603050405020304" pitchFamily="18" charset="0"/>
                <a:cs typeface="Times New Roman" panose="02020603050405020304" pitchFamily="18" charset="0"/>
              </a:rPr>
              <a:t>molaritás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reciprokát</a:t>
            </a:r>
            <a:r>
              <a:rPr lang="hu-HU" dirty="0">
                <a:latin typeface="Times New Roman" panose="02020603050405020304" pitchFamily="18" charset="0"/>
                <a:cs typeface="Times New Roman" panose="02020603050405020304" pitchFamily="18" charset="0"/>
              </a:rPr>
              <a:t>, a hígítást, és a </a:t>
            </a:r>
            <a:r>
              <a:rPr lang="hu-HU" dirty="0" err="1">
                <a:latin typeface="Times New Roman" panose="02020603050405020304" pitchFamily="18" charset="0"/>
                <a:cs typeface="Times New Roman" panose="02020603050405020304" pitchFamily="18" charset="0"/>
              </a:rPr>
              <a:t>molszázalékot</a:t>
            </a:r>
            <a:r>
              <a:rPr lang="hu-HU" dirty="0">
                <a:latin typeface="Times New Roman" panose="02020603050405020304" pitchFamily="18" charset="0"/>
                <a:cs typeface="Times New Roman" panose="02020603050405020304" pitchFamily="18" charset="0"/>
              </a:rPr>
              <a:t> nem említettük.</a:t>
            </a:r>
          </a:p>
          <a:p>
            <a:r>
              <a:rPr lang="hu-HU" dirty="0">
                <a:latin typeface="Times New Roman" panose="02020603050405020304" pitchFamily="18" charset="0"/>
                <a:cs typeface="Times New Roman" panose="02020603050405020304" pitchFamily="18" charset="0"/>
              </a:rPr>
              <a:t>A folyamatábra tartalmazza valamennyi használatos összetétel megadási módot, a közöttük lévő összefüggésekkel együtt.</a:t>
            </a:r>
          </a:p>
          <a:p>
            <a:r>
              <a:rPr lang="hu-HU" dirty="0">
                <a:latin typeface="Times New Roman" panose="02020603050405020304" pitchFamily="18" charset="0"/>
                <a:cs typeface="Times New Roman" panose="02020603050405020304" pitchFamily="18" charset="0"/>
              </a:rPr>
              <a:t>Töltsék le, és használják a házi feladatok megoldásához!</a:t>
            </a:r>
          </a:p>
        </p:txBody>
      </p:sp>
      <p:sp>
        <p:nvSpPr>
          <p:cNvPr id="7" name="Szövegdoboz 6">
            <a:extLst>
              <a:ext uri="{FF2B5EF4-FFF2-40B4-BE49-F238E27FC236}">
                <a16:creationId xmlns:a16="http://schemas.microsoft.com/office/drawing/2014/main" id="{CC3DBC16-EA49-49DC-B561-673022C11DDB}"/>
              </a:ext>
            </a:extLst>
          </p:cNvPr>
          <p:cNvSpPr txBox="1"/>
          <p:nvPr/>
        </p:nvSpPr>
        <p:spPr>
          <a:xfrm>
            <a:off x="509666" y="5426440"/>
            <a:ext cx="6137899" cy="369332"/>
          </a:xfrm>
          <a:prstGeom prst="rect">
            <a:avLst/>
          </a:prstGeom>
          <a:noFill/>
        </p:spPr>
        <p:txBody>
          <a:bodyPr wrap="none" rtlCol="0">
            <a:spAutoFit/>
          </a:bodyPr>
          <a:lstStyle/>
          <a:p>
            <a:r>
              <a:rPr lang="hu-HU" dirty="0">
                <a:hlinkClick r:id="rId3"/>
              </a:rPr>
              <a:t>http://www.staff.u-szeged.hu/~</a:t>
            </a:r>
            <a:r>
              <a:rPr lang="hu-HU" dirty="0" smtClean="0">
                <a:hlinkClick r:id="rId3"/>
              </a:rPr>
              <a:t>szistvan/files/Koncentraciok.pdf</a:t>
            </a:r>
            <a:endParaRPr lang="hu-HU" dirty="0" smtClean="0"/>
          </a:p>
        </p:txBody>
      </p:sp>
    </p:spTree>
    <p:extLst>
      <p:ext uri="{BB962C8B-B14F-4D97-AF65-F5344CB8AC3E}">
        <p14:creationId xmlns:p14="http://schemas.microsoft.com/office/powerpoint/2010/main" val="79396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additive="base">
                                        <p:cTn id="1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7" presetID="1" presetClass="exit"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entr" presetSubtype="0" fill="hold" grpId="0" nodeType="afterEffect">
                                  <p:stCondLst>
                                    <p:cond delay="100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Buktatók a feladatok megoldásánál</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642943" y="1711320"/>
                <a:ext cx="10929937" cy="4918075"/>
              </a:xfrm>
            </p:spPr>
            <p:txBody>
              <a:bodyPr>
                <a:normAutofit/>
              </a:bodyPr>
              <a:lstStyle/>
              <a:p>
                <a:r>
                  <a:rPr lang="hu-HU" dirty="0">
                    <a:latin typeface="Times New Roman" panose="02020603050405020304" pitchFamily="18" charset="0"/>
                    <a:cs typeface="Times New Roman" panose="02020603050405020304" pitchFamily="18" charset="0"/>
                  </a:rPr>
                  <a:t>A bemérendő anyag olyan formában áll rendelkezésre, amely a kívánatos anyagon kívül mást is tartalmaz. Pl.:</a:t>
                </a:r>
              </a:p>
              <a:p>
                <a:pPr lvl="1"/>
                <a:r>
                  <a:rPr lang="hu-HU" dirty="0">
                    <a:latin typeface="Times New Roman" panose="02020603050405020304" pitchFamily="18" charset="0"/>
                    <a:cs typeface="Times New Roman" panose="02020603050405020304" pitchFamily="18" charset="0"/>
                  </a:rPr>
                  <a:t>oldatok esetében nem 100%-os az oldat, amit bemérünk</a:t>
                </a:r>
              </a:p>
              <a:p>
                <a:pPr lvl="1"/>
                <a:r>
                  <a:rPr lang="hu-HU" dirty="0">
                    <a:latin typeface="Times New Roman" panose="02020603050405020304" pitchFamily="18" charset="0"/>
                    <a:cs typeface="Times New Roman" panose="02020603050405020304" pitchFamily="18" charset="0"/>
                  </a:rPr>
                  <a:t>szilárd anyag szennyezést tartalmaz</a:t>
                </a:r>
              </a:p>
              <a:p>
                <a:pPr lvl="1"/>
                <a:r>
                  <a:rPr lang="hu-HU" dirty="0">
                    <a:latin typeface="Times New Roman" panose="02020603050405020304" pitchFamily="18" charset="0"/>
                    <a:cs typeface="Times New Roman" panose="02020603050405020304" pitchFamily="18" charset="0"/>
                  </a:rPr>
                  <a:t>szilárd anyag kristályvizet is tartalmaz</a:t>
                </a:r>
              </a:p>
              <a:p>
                <a:r>
                  <a:rPr lang="hu-HU" dirty="0">
                    <a:latin typeface="Times New Roman" panose="02020603050405020304" pitchFamily="18" charset="0"/>
                    <a:cs typeface="Times New Roman" panose="02020603050405020304" pitchFamily="18" charset="0"/>
                  </a:rPr>
                  <a:t>A térfogatok nem összeadhatók!</a:t>
                </a:r>
              </a:p>
              <a:p>
                <a:pPr lvl="1"/>
                <a14:m>
                  <m:oMath xmlns:m="http://schemas.openxmlformats.org/officeDocument/2006/math">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cs typeface="Times New Roman" panose="02020603050405020304" pitchFamily="18" charset="0"/>
                          </a:rPr>
                          <m:t>𝑜𝑙𝑑𝑎𝑡</m:t>
                        </m:r>
                      </m:sub>
                    </m:sSub>
                    <m:r>
                      <a:rPr lang="hu-HU"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ea typeface="Cambria Math" panose="02040503050406030204" pitchFamily="18" charset="0"/>
                            <a:cs typeface="Times New Roman" panose="02020603050405020304" pitchFamily="18" charset="0"/>
                          </a:rPr>
                          <m:t>1</m:t>
                        </m:r>
                      </m:sub>
                    </m:sSub>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ea typeface="Cambria Math" panose="02040503050406030204" pitchFamily="18" charset="0"/>
                            <a:cs typeface="Times New Roman" panose="02020603050405020304" pitchFamily="18" charset="0"/>
                          </a:rPr>
                          <m:t>2</m:t>
                        </m:r>
                      </m:sub>
                    </m:sSub>
                    <m:r>
                      <a:rPr lang="hu-HU" b="0" i="1" smtClean="0">
                        <a:latin typeface="Cambria Math" panose="02040503050406030204" pitchFamily="18" charset="0"/>
                        <a:ea typeface="Cambria Math" panose="02040503050406030204" pitchFamily="18" charset="0"/>
                        <a:cs typeface="Times New Roman" panose="02020603050405020304" pitchFamily="18" charset="0"/>
                      </a:rPr>
                      <m:t> </m:t>
                    </m:r>
                    <m:r>
                      <a:rPr lang="hu-HU" b="0" i="1" smtClean="0">
                        <a:latin typeface="Cambria Math" panose="02040503050406030204" pitchFamily="18" charset="0"/>
                        <a:ea typeface="Cambria Math" panose="02040503050406030204" pitchFamily="18" charset="0"/>
                        <a:cs typeface="Times New Roman" panose="02020603050405020304" pitchFamily="18" charset="0"/>
                      </a:rPr>
                      <m:t>h𝑎𝑛𝑒𝑚</m:t>
                    </m:r>
                    <m:sSub>
                      <m:sSubPr>
                        <m:ctrlPr>
                          <a:rPr lang="hu-HU" i="1">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 </m:t>
                        </m:r>
                        <m:r>
                          <a:rPr lang="hu-HU" i="1">
                            <a:latin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cs typeface="Times New Roman" panose="02020603050405020304" pitchFamily="18" charset="0"/>
                          </a:rPr>
                          <m:t>𝑜𝑙𝑑𝑎𝑡</m:t>
                        </m:r>
                      </m:sub>
                    </m:sSub>
                    <m:r>
                      <a:rPr lang="hu-HU" b="0" i="1" smtClean="0">
                        <a:latin typeface="Cambria Math" panose="02040503050406030204" pitchFamily="18" charset="0"/>
                        <a:cs typeface="Times New Roman" panose="02020603050405020304" pitchFamily="18" charset="0"/>
                      </a:rPr>
                      <m:t>=</m:t>
                    </m:r>
                    <m:f>
                      <m:fPr>
                        <m:ctrlPr>
                          <a:rPr lang="hu-HU" b="0" i="1" smtClean="0">
                            <a:latin typeface="Cambria Math" panose="02040503050406030204" pitchFamily="18" charset="0"/>
                            <a:cs typeface="Times New Roman" panose="02020603050405020304" pitchFamily="18" charset="0"/>
                          </a:rPr>
                        </m:ctrlPr>
                      </m:fPr>
                      <m:num>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𝑚</m:t>
                            </m:r>
                          </m:e>
                          <m:sub>
                            <m:r>
                              <a:rPr lang="hu-HU" b="0" i="1" smtClean="0">
                                <a:latin typeface="Cambria Math" panose="02040503050406030204" pitchFamily="18" charset="0"/>
                                <a:cs typeface="Times New Roman" panose="02020603050405020304" pitchFamily="18" charset="0"/>
                              </a:rPr>
                              <m:t>1</m:t>
                            </m:r>
                          </m:sub>
                        </m:sSub>
                        <m:r>
                          <a:rPr lang="hu-HU" b="0" i="1" smtClean="0">
                            <a:latin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𝑚</m:t>
                            </m:r>
                          </m:e>
                          <m:sub>
                            <m:r>
                              <a:rPr lang="hu-HU" b="0" i="1" smtClean="0">
                                <a:latin typeface="Cambria Math" panose="02040503050406030204" pitchFamily="18" charset="0"/>
                                <a:cs typeface="Times New Roman" panose="02020603050405020304" pitchFamily="18" charset="0"/>
                              </a:rPr>
                              <m:t>2</m:t>
                            </m:r>
                          </m:sub>
                        </m:sSub>
                      </m:num>
                      <m:den>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hu-HU" b="0" i="1" smtClean="0">
                                <a:latin typeface="Cambria Math" panose="02040503050406030204" pitchFamily="18" charset="0"/>
                                <a:cs typeface="Times New Roman" panose="02020603050405020304" pitchFamily="18" charset="0"/>
                              </a:rPr>
                              <m:t>𝑜𝑙𝑑𝑎𝑡</m:t>
                            </m:r>
                          </m:sub>
                        </m:sSub>
                      </m:den>
                    </m:f>
                    <m:r>
                      <a:rPr lang="hu-HU" b="0" i="1" smtClean="0">
                        <a:latin typeface="Cambria Math" panose="02040503050406030204" pitchFamily="18" charset="0"/>
                        <a:cs typeface="Times New Roman" panose="02020603050405020304" pitchFamily="18" charset="0"/>
                      </a:rPr>
                      <m:t> </m:t>
                    </m:r>
                    <m:r>
                      <a:rPr lang="hu-HU" b="0" i="1" smtClean="0">
                        <a:latin typeface="Cambria Math" panose="02040503050406030204" pitchFamily="18" charset="0"/>
                        <a:cs typeface="Times New Roman" panose="02020603050405020304" pitchFamily="18" charset="0"/>
                      </a:rPr>
                      <m:t>𝑎h𝑜𝑙</m:t>
                    </m:r>
                    <m:r>
                      <a:rPr lang="hu-HU" b="0" i="1" smtClean="0">
                        <a:latin typeface="Cambria Math" panose="02040503050406030204" pitchFamily="18" charset="0"/>
                        <a:cs typeface="Times New Roman" panose="02020603050405020304" pitchFamily="18" charset="0"/>
                      </a:rPr>
                      <m:t> </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𝑚</m:t>
                        </m:r>
                      </m:e>
                      <m:sub>
                        <m:r>
                          <a:rPr lang="hu-HU" b="0" i="1" smtClean="0">
                            <a:latin typeface="Cambria Math" panose="02040503050406030204" pitchFamily="18" charset="0"/>
                            <a:cs typeface="Times New Roman" panose="02020603050405020304" pitchFamily="18" charset="0"/>
                          </a:rPr>
                          <m:t>1</m:t>
                        </m:r>
                      </m:sub>
                    </m:sSub>
                    <m:r>
                      <a:rPr lang="hu-HU" b="0" i="1" smtClean="0">
                        <a:latin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cs typeface="Times New Roman" panose="02020603050405020304" pitchFamily="18" charset="0"/>
                          </a:rPr>
                          <m:t>1</m:t>
                        </m:r>
                      </m:sub>
                    </m:sSub>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hu-HU" b="0" i="1" smtClean="0">
                            <a:latin typeface="Cambria Math" panose="02040503050406030204" pitchFamily="18" charset="0"/>
                            <a:cs typeface="Times New Roman" panose="02020603050405020304" pitchFamily="18" charset="0"/>
                          </a:rPr>
                          <m:t>1</m:t>
                        </m:r>
                      </m:sub>
                    </m:sSub>
                    <m:r>
                      <a:rPr lang="hu-HU" b="0" i="1" smtClean="0">
                        <a:latin typeface="Cambria Math" panose="02040503050406030204" pitchFamily="18" charset="0"/>
                        <a:cs typeface="Times New Roman" panose="02020603050405020304" pitchFamily="18" charset="0"/>
                      </a:rPr>
                      <m:t> é</m:t>
                    </m:r>
                    <m:r>
                      <a:rPr lang="hu-HU" b="0" i="1" smtClean="0">
                        <a:latin typeface="Cambria Math" panose="02040503050406030204" pitchFamily="18" charset="0"/>
                        <a:cs typeface="Times New Roman" panose="02020603050405020304" pitchFamily="18" charset="0"/>
                      </a:rPr>
                      <m:t>𝑠</m:t>
                    </m:r>
                    <m:r>
                      <a:rPr lang="hu-HU" b="0" i="1" smtClean="0">
                        <a:latin typeface="Cambria Math" panose="02040503050406030204" pitchFamily="18" charset="0"/>
                        <a:cs typeface="Times New Roman" panose="02020603050405020304" pitchFamily="18" charset="0"/>
                      </a:rPr>
                      <m:t> </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𝑚</m:t>
                        </m:r>
                      </m:e>
                      <m:sub>
                        <m:r>
                          <a:rPr lang="hu-HU" b="0" i="1" smtClean="0">
                            <a:latin typeface="Cambria Math" panose="02040503050406030204" pitchFamily="18" charset="0"/>
                            <a:cs typeface="Times New Roman" panose="02020603050405020304" pitchFamily="18" charset="0"/>
                          </a:rPr>
                          <m:t>2</m:t>
                        </m:r>
                      </m:sub>
                    </m:sSub>
                    <m:r>
                      <a:rPr lang="hu-HU" b="0" i="1" smtClean="0">
                        <a:latin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cs typeface="Times New Roman" panose="02020603050405020304" pitchFamily="18" charset="0"/>
                          </a:rPr>
                          <m:t>2</m:t>
                        </m:r>
                      </m:sub>
                    </m:sSub>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hu-HU" b="0" i="1" smtClean="0">
                            <a:latin typeface="Cambria Math" panose="02040503050406030204" pitchFamily="18" charset="0"/>
                            <a:cs typeface="Times New Roman" panose="02020603050405020304" pitchFamily="18" charset="0"/>
                          </a:rPr>
                          <m:t>2</m:t>
                        </m:r>
                      </m:sub>
                    </m:sSub>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Minden anyag esetében az adott anyaghoz tartozó adatokat használjuk!</a:t>
                </a:r>
              </a:p>
              <a:p>
                <a:pPr lvl="1"/>
                <a:r>
                  <a:rPr lang="hu-HU" dirty="0">
                    <a:latin typeface="Times New Roman" panose="02020603050405020304" pitchFamily="18" charset="0"/>
                    <a:cs typeface="Times New Roman" panose="02020603050405020304" pitchFamily="18" charset="0"/>
                  </a:rPr>
                  <a:t>a sűrűségek keverése eltérő összetételű oldatoknál tömeg/térfogat számolásakor</a:t>
                </a:r>
              </a:p>
              <a:p>
                <a:pPr lvl="1"/>
                <a:r>
                  <a:rPr lang="hu-HU" dirty="0">
                    <a:latin typeface="Times New Roman" panose="02020603050405020304" pitchFamily="18" charset="0"/>
                    <a:cs typeface="Times New Roman" panose="02020603050405020304" pitchFamily="18" charset="0"/>
                  </a:rPr>
                  <a:t>a moláris tömegek összekeverése, vagy elegyekre való alkalmazása a kémiai anyagmennyiség kiszámolásához</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642943" y="1711320"/>
                <a:ext cx="10929937" cy="4918075"/>
              </a:xfrm>
              <a:blipFill>
                <a:blip r:embed="rId3"/>
                <a:stretch>
                  <a:fillRect l="-1004" t="-2233" r="-837"/>
                </a:stretch>
              </a:blipFill>
            </p:spPr>
            <p:txBody>
              <a:bodyPr/>
              <a:lstStyle/>
              <a:p>
                <a:r>
                  <a:rPr lang="en-US">
                    <a:noFill/>
                  </a:rPr>
                  <a:t> </a:t>
                </a:r>
              </a:p>
            </p:txBody>
          </p:sp>
        </mc:Fallback>
      </mc:AlternateContent>
    </p:spTree>
    <p:extLst>
      <p:ext uri="{BB962C8B-B14F-4D97-AF65-F5344CB8AC3E}">
        <p14:creationId xmlns:p14="http://schemas.microsoft.com/office/powerpoint/2010/main" val="340658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Buktatók a feladatok megoldásánál</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28601" y="1825626"/>
            <a:ext cx="11672888" cy="3117850"/>
          </a:xfrm>
        </p:spPr>
        <p:txBody>
          <a:bodyPr>
            <a:normAutofit/>
          </a:bodyPr>
          <a:lstStyle/>
          <a:p>
            <a:r>
              <a:rPr lang="hu-HU" dirty="0">
                <a:latin typeface="Times New Roman" panose="02020603050405020304" pitchFamily="18" charset="0"/>
                <a:cs typeface="Times New Roman" panose="02020603050405020304" pitchFamily="18" charset="0"/>
              </a:rPr>
              <a:t>Egy feladat ahol mindegyik elkövethető! </a:t>
            </a:r>
          </a:p>
          <a:p>
            <a:pPr marL="0" indent="0">
              <a:buNone/>
            </a:pPr>
            <a:r>
              <a:rPr lang="hu-HU" dirty="0">
                <a:latin typeface="Times New Roman" panose="02020603050405020304" pitchFamily="18" charset="0"/>
                <a:cs typeface="Times New Roman" panose="02020603050405020304" pitchFamily="18" charset="0"/>
              </a:rPr>
              <a:t>Számítsa ki annak a sósav-oldatnak az összetételét v%-ban, és </a:t>
            </a:r>
            <a:r>
              <a:rPr lang="hu-HU" dirty="0" err="1">
                <a:latin typeface="Times New Roman" panose="02020603050405020304" pitchFamily="18" charset="0"/>
                <a:cs typeface="Times New Roman" panose="02020603050405020304" pitchFamily="18" charset="0"/>
              </a:rPr>
              <a:t>moltörtjét</a:t>
            </a:r>
            <a:r>
              <a:rPr lang="hu-HU" dirty="0">
                <a:latin typeface="Times New Roman" panose="02020603050405020304" pitchFamily="18" charset="0"/>
                <a:cs typeface="Times New Roman" panose="02020603050405020304" pitchFamily="18" charset="0"/>
              </a:rPr>
              <a:t> is, </a:t>
            </a:r>
            <a:r>
              <a:rPr lang="en-US" dirty="0">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mit 25,05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37w%-os </a:t>
            </a:r>
            <a:r>
              <a:rPr lang="hu-HU" dirty="0" err="1">
                <a:latin typeface="Times New Roman" panose="02020603050405020304" pitchFamily="18" charset="0"/>
                <a:cs typeface="Times New Roman" panose="02020603050405020304" pitchFamily="18" charset="0"/>
              </a:rPr>
              <a:t>HCl</a:t>
            </a:r>
            <a:r>
              <a:rPr lang="hu-HU" dirty="0">
                <a:latin typeface="Times New Roman" panose="02020603050405020304" pitchFamily="18" charset="0"/>
                <a:cs typeface="Times New Roman" panose="02020603050405020304" pitchFamily="18" charset="0"/>
              </a:rPr>
              <a:t>-oldat és 25,47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víz összemérésével állítottunk elő! </a:t>
            </a:r>
            <a:r>
              <a:rPr lang="el-GR" dirty="0">
                <a:latin typeface="Times New Roman" panose="02020603050405020304" pitchFamily="18" charset="0"/>
                <a:cs typeface="Times New Roman" panose="02020603050405020304" pitchFamily="18" charset="0"/>
              </a:rPr>
              <a:t>ρ</a:t>
            </a:r>
            <a:r>
              <a:rPr lang="hu-HU" dirty="0">
                <a:latin typeface="Times New Roman" panose="02020603050405020304" pitchFamily="18" charset="0"/>
                <a:cs typeface="Times New Roman" panose="02020603050405020304" pitchFamily="18" charset="0"/>
              </a:rPr>
              <a:t>(37w%HCl)=1,19315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ρ</a:t>
            </a:r>
            <a:r>
              <a:rPr lang="hu-HU" dirty="0">
                <a:latin typeface="Times New Roman" panose="02020603050405020304" pitchFamily="18" charset="0"/>
                <a:cs typeface="Times New Roman" panose="02020603050405020304" pitchFamily="18" charset="0"/>
              </a:rPr>
              <a:t>(21,96v%HCl)=1,0980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ρ</a:t>
            </a:r>
            <a:r>
              <a:rPr lang="hu-HU" dirty="0">
                <a:latin typeface="Times New Roman" panose="02020603050405020304" pitchFamily="18" charset="0"/>
                <a:cs typeface="Times New Roman" panose="02020603050405020304" pitchFamily="18" charset="0"/>
              </a:rPr>
              <a:t>(víz)=0,9972g/cm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a:t>
            </a:r>
            <a:r>
              <a:rPr lang="hu-HU" dirty="0" err="1">
                <a:latin typeface="Times New Roman" panose="02020603050405020304" pitchFamily="18" charset="0"/>
                <a:cs typeface="Times New Roman" panose="02020603050405020304" pitchFamily="18" charset="0"/>
              </a:rPr>
              <a:t>HCl</a:t>
            </a:r>
            <a:r>
              <a:rPr lang="hu-HU" dirty="0">
                <a:latin typeface="Times New Roman" panose="02020603050405020304" pitchFamily="18" charset="0"/>
                <a:cs typeface="Times New Roman" panose="02020603050405020304" pitchFamily="18" charset="0"/>
              </a:rPr>
              <a:t>)=36,46; </a:t>
            </a:r>
            <a:r>
              <a:rPr lang="hu-HU" dirty="0" err="1">
                <a:latin typeface="Times New Roman" panose="02020603050405020304" pitchFamily="18" charset="0"/>
                <a:cs typeface="Times New Roman" panose="02020603050405020304" pitchFamily="18" charset="0"/>
              </a:rPr>
              <a:t>M</a:t>
            </a:r>
            <a:r>
              <a:rPr lang="hu-HU" baseline="-25000" dirty="0" err="1">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(Az eredményeket négy értékes jegyre adja meg!)</a:t>
            </a:r>
          </a:p>
          <a:p>
            <a:pPr lvl="1"/>
            <a:r>
              <a:rPr lang="hu-HU" dirty="0">
                <a:latin typeface="Times New Roman" panose="02020603050405020304" pitchFamily="18" charset="0"/>
                <a:cs typeface="Times New Roman" panose="02020603050405020304" pitchFamily="18" charset="0"/>
              </a:rPr>
              <a:t>A két térfogat nem adható össze! Az oldat térfogata helyesen:</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E5824FDD-49C5-49CF-A296-EAB18CE11AD0}"/>
                  </a:ext>
                </a:extLst>
              </p:cNvPr>
              <p:cNvSpPr txBox="1"/>
              <p:nvPr/>
            </p:nvSpPr>
            <p:spPr>
              <a:xfrm>
                <a:off x="407194" y="4657728"/>
                <a:ext cx="8238986" cy="6326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𝑚</m:t>
                          </m:r>
                        </m:e>
                        <m:sub>
                          <m:r>
                            <a:rPr lang="hu-HU" sz="2400" b="0" i="1" smtClean="0">
                              <a:latin typeface="Cambria Math" panose="02040503050406030204" pitchFamily="18" charset="0"/>
                            </a:rPr>
                            <m:t>𝑜𝑙𝑑𝑎𝑡</m:t>
                          </m:r>
                        </m:sub>
                      </m:sSub>
                      <m:r>
                        <a:rPr lang="hu-HU" sz="2400" b="0" i="1" smtClean="0">
                          <a:latin typeface="Cambria Math" panose="02040503050406030204" pitchFamily="18" charset="0"/>
                        </a:rPr>
                        <m:t>=25,05</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𝑐𝑚</m:t>
                          </m:r>
                        </m:e>
                        <m:sup>
                          <m:r>
                            <a:rPr lang="hu-HU" sz="2400" b="0" i="1" smtClean="0">
                              <a:latin typeface="Cambria Math" panose="02040503050406030204" pitchFamily="18" charset="0"/>
                            </a:rPr>
                            <m:t>3</m:t>
                          </m:r>
                        </m:sup>
                      </m:sSup>
                      <m:r>
                        <a:rPr lang="hu-HU" sz="2400" b="0" i="1" smtClean="0">
                          <a:latin typeface="Cambria Math" panose="02040503050406030204" pitchFamily="18" charset="0"/>
                          <a:ea typeface="Cambria Math" panose="02040503050406030204" pitchFamily="18" charset="0"/>
                        </a:rPr>
                        <m:t>∙1,19315</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𝑐𝑚</m:t>
                              </m:r>
                            </m:e>
                            <m:sup>
                              <m:r>
                                <a:rPr lang="hu-HU" sz="2400" b="0" i="1" smtClean="0">
                                  <a:latin typeface="Cambria Math" panose="02040503050406030204" pitchFamily="18" charset="0"/>
                                  <a:ea typeface="Cambria Math" panose="02040503050406030204" pitchFamily="18" charset="0"/>
                                </a:rPr>
                                <m:t>3</m:t>
                              </m:r>
                            </m:sup>
                          </m:sSup>
                        </m:den>
                      </m:f>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rPr>
                        <m:t>25,</m:t>
                      </m:r>
                      <m:r>
                        <a:rPr lang="hu-HU" sz="2400" b="0" i="1" smtClean="0">
                          <a:latin typeface="Cambria Math" panose="02040503050406030204" pitchFamily="18" charset="0"/>
                        </a:rPr>
                        <m:t>47</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r>
                        <a:rPr lang="hu-HU" sz="2400" i="1">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0</m:t>
                      </m:r>
                      <m:r>
                        <a:rPr lang="hu-HU" sz="2400" i="1">
                          <a:latin typeface="Cambria Math" panose="02040503050406030204" pitchFamily="18" charset="0"/>
                          <a:ea typeface="Cambria Math" panose="02040503050406030204" pitchFamily="18" charset="0"/>
                        </a:rPr>
                        <m:t>,9</m:t>
                      </m:r>
                      <m:r>
                        <a:rPr lang="hu-HU" sz="2400" b="0" i="1" smtClean="0">
                          <a:latin typeface="Cambria Math" panose="02040503050406030204" pitchFamily="18" charset="0"/>
                          <a:ea typeface="Cambria Math" panose="02040503050406030204" pitchFamily="18" charset="0"/>
                        </a:rPr>
                        <m:t>972</m:t>
                      </m:r>
                      <m:f>
                        <m:fPr>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𝑔</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𝑐𝑚</m:t>
                              </m:r>
                            </m:e>
                            <m:sup>
                              <m:r>
                                <a:rPr lang="hu-HU" sz="2400" i="1">
                                  <a:latin typeface="Cambria Math" panose="02040503050406030204" pitchFamily="18" charset="0"/>
                                  <a:ea typeface="Cambria Math" panose="02040503050406030204" pitchFamily="18" charset="0"/>
                                </a:rPr>
                                <m:t>3</m:t>
                              </m:r>
                            </m:sup>
                          </m:sSup>
                        </m:den>
                      </m:f>
                      <m:r>
                        <a:rPr lang="hu-HU" sz="2400" b="0" i="1" smtClean="0">
                          <a:latin typeface="Cambria Math" panose="02040503050406030204" pitchFamily="18" charset="0"/>
                          <a:ea typeface="Cambria Math" panose="02040503050406030204" pitchFamily="18" charset="0"/>
                        </a:rPr>
                        <m:t>=</m:t>
                      </m:r>
                    </m:oMath>
                  </m:oMathPara>
                </a14:m>
                <a:endParaRPr lang="hu-HU" sz="2400" dirty="0"/>
              </a:p>
            </p:txBody>
          </p:sp>
        </mc:Choice>
        <mc:Fallback xmlns="">
          <p:sp>
            <p:nvSpPr>
              <p:cNvPr id="4" name="Szövegdoboz 3">
                <a:extLst>
                  <a:ext uri="{FF2B5EF4-FFF2-40B4-BE49-F238E27FC236}">
                    <a16:creationId xmlns:a16="http://schemas.microsoft.com/office/drawing/2014/main" id="{E5824FDD-49C5-49CF-A296-EAB18CE11AD0}"/>
                  </a:ext>
                </a:extLst>
              </p:cNvPr>
              <p:cNvSpPr txBox="1">
                <a:spLocks noRot="1" noChangeAspect="1" noMove="1" noResize="1" noEditPoints="1" noAdjustHandles="1" noChangeArrowheads="1" noChangeShapeType="1" noTextEdit="1"/>
              </p:cNvSpPr>
              <p:nvPr/>
            </p:nvSpPr>
            <p:spPr>
              <a:xfrm>
                <a:off x="407194" y="4657728"/>
                <a:ext cx="8238986" cy="632674"/>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27132386-9D23-44FF-92E4-63B2C1632128}"/>
                  </a:ext>
                </a:extLst>
              </p:cNvPr>
              <p:cNvSpPr txBox="1"/>
              <p:nvPr/>
            </p:nvSpPr>
            <p:spPr>
              <a:xfrm>
                <a:off x="431007" y="5381638"/>
                <a:ext cx="59746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ea typeface="Cambria Math" panose="02040503050406030204" pitchFamily="18" charset="0"/>
                        </a:rPr>
                        <m:t>=29,8884…</m:t>
                      </m:r>
                      <m:r>
                        <a:rPr lang="hu-HU" sz="2400" b="0" i="1" smtClean="0">
                          <a:latin typeface="Cambria Math" panose="02040503050406030204" pitchFamily="18" charset="0"/>
                          <a:ea typeface="Cambria Math" panose="02040503050406030204" pitchFamily="18" charset="0"/>
                        </a:rPr>
                        <m:t>𝑔</m:t>
                      </m:r>
                      <m:r>
                        <a:rPr lang="hu-HU" sz="2400" b="0" i="1" smtClean="0">
                          <a:latin typeface="Cambria Math" panose="02040503050406030204" pitchFamily="18" charset="0"/>
                          <a:ea typeface="Cambria Math" panose="02040503050406030204" pitchFamily="18" charset="0"/>
                        </a:rPr>
                        <m:t>+25,3986…</m:t>
                      </m:r>
                      <m:r>
                        <a:rPr lang="hu-HU" sz="2400" b="0" i="1" smtClean="0">
                          <a:latin typeface="Cambria Math" panose="02040503050406030204" pitchFamily="18" charset="0"/>
                          <a:ea typeface="Cambria Math" panose="02040503050406030204" pitchFamily="18" charset="0"/>
                        </a:rPr>
                        <m:t>𝑔</m:t>
                      </m:r>
                      <m:r>
                        <a:rPr lang="hu-HU" sz="2400" b="0" i="1" smtClean="0">
                          <a:latin typeface="Cambria Math" panose="02040503050406030204" pitchFamily="18" charset="0"/>
                          <a:ea typeface="Cambria Math" panose="02040503050406030204" pitchFamily="18" charset="0"/>
                        </a:rPr>
                        <m:t>=55,2870…</m:t>
                      </m:r>
                      <m:r>
                        <a:rPr lang="hu-HU" sz="2400" b="0" i="1" smtClean="0">
                          <a:latin typeface="Cambria Math" panose="02040503050406030204" pitchFamily="18" charset="0"/>
                          <a:ea typeface="Cambria Math" panose="02040503050406030204" pitchFamily="18" charset="0"/>
                        </a:rPr>
                        <m:t>𝑔</m:t>
                      </m:r>
                    </m:oMath>
                  </m:oMathPara>
                </a14:m>
                <a:endParaRPr lang="hu-HU" sz="2400" dirty="0"/>
              </a:p>
            </p:txBody>
          </p:sp>
        </mc:Choice>
        <mc:Fallback xmlns="">
          <p:sp>
            <p:nvSpPr>
              <p:cNvPr id="5" name="Szövegdoboz 4">
                <a:extLst>
                  <a:ext uri="{FF2B5EF4-FFF2-40B4-BE49-F238E27FC236}">
                    <a16:creationId xmlns:a16="http://schemas.microsoft.com/office/drawing/2014/main" id="{27132386-9D23-44FF-92E4-63B2C1632128}"/>
                  </a:ext>
                </a:extLst>
              </p:cNvPr>
              <p:cNvSpPr txBox="1">
                <a:spLocks noRot="1" noChangeAspect="1" noMove="1" noResize="1" noEditPoints="1" noAdjustHandles="1" noChangeArrowheads="1" noChangeShapeType="1" noTextEdit="1"/>
              </p:cNvSpPr>
              <p:nvPr/>
            </p:nvSpPr>
            <p:spPr>
              <a:xfrm>
                <a:off x="431007" y="5381638"/>
                <a:ext cx="5974649" cy="369332"/>
              </a:xfrm>
              <a:prstGeom prst="rect">
                <a:avLst/>
              </a:prstGeom>
              <a:blipFill>
                <a:blip r:embed="rId4"/>
                <a:stretch>
                  <a:fillRect l="-102" r="-714" b="-2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AB3A7119-CC20-4C8A-A9EA-007D1F2B5757}"/>
                  </a:ext>
                </a:extLst>
              </p:cNvPr>
              <p:cNvSpPr txBox="1"/>
              <p:nvPr/>
            </p:nvSpPr>
            <p:spPr>
              <a:xfrm>
                <a:off x="6579822" y="5672147"/>
                <a:ext cx="5283562" cy="964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𝑉</m:t>
                          </m:r>
                        </m:e>
                        <m:sub>
                          <m:r>
                            <a:rPr lang="hu-HU" sz="2400" b="0" i="1" smtClean="0">
                              <a:latin typeface="Cambria Math" panose="02040503050406030204" pitchFamily="18" charset="0"/>
                            </a:rPr>
                            <m:t>𝑜𝑙𝑑𝑎𝑡</m:t>
                          </m:r>
                        </m:sub>
                      </m:sSub>
                      <m:r>
                        <a:rPr lang="hu-HU" sz="2400" b="0" i="1" smtClean="0">
                          <a:latin typeface="Cambria Math" panose="02040503050406030204" pitchFamily="18" charset="0"/>
                        </a:rPr>
                        <m:t>=</m:t>
                      </m:r>
                      <m:f>
                        <m:fPr>
                          <m:ctrlPr>
                            <a:rPr lang="hu-HU" sz="2400" i="1">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55,2870…</m:t>
                          </m:r>
                          <m:r>
                            <a:rPr lang="hu-HU" sz="2400" i="1">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ea typeface="Cambria Math" panose="02040503050406030204" pitchFamily="18" charset="0"/>
                            </a:rPr>
                            <m:t>1,0980</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𝑐𝑚</m:t>
                                  </m:r>
                                </m:e>
                                <m:sup>
                                  <m:r>
                                    <a:rPr lang="hu-HU" sz="2400" b="0" i="1" smtClean="0">
                                      <a:latin typeface="Cambria Math" panose="02040503050406030204" pitchFamily="18" charset="0"/>
                                      <a:ea typeface="Cambria Math" panose="02040503050406030204" pitchFamily="18" charset="0"/>
                                    </a:rPr>
                                    <m:t>3</m:t>
                                  </m:r>
                                </m:sup>
                              </m:sSup>
                            </m:den>
                          </m:f>
                        </m:den>
                      </m:f>
                      <m:r>
                        <a:rPr lang="hu-HU" sz="2400" b="0" i="1" smtClean="0">
                          <a:latin typeface="Cambria Math" panose="02040503050406030204" pitchFamily="18" charset="0"/>
                          <a:ea typeface="Cambria Math" panose="02040503050406030204" pitchFamily="18" charset="0"/>
                        </a:rPr>
                        <m:t>=50,3525…</m:t>
                      </m:r>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𝑐𝑚</m:t>
                          </m:r>
                        </m:e>
                        <m:sup>
                          <m:r>
                            <a:rPr lang="hu-HU" sz="2400" b="0" i="1" smtClean="0">
                              <a:latin typeface="Cambria Math" panose="02040503050406030204" pitchFamily="18" charset="0"/>
                              <a:ea typeface="Cambria Math" panose="02040503050406030204" pitchFamily="18" charset="0"/>
                            </a:rPr>
                            <m:t>3</m:t>
                          </m:r>
                        </m:sup>
                      </m:sSup>
                    </m:oMath>
                  </m:oMathPara>
                </a14:m>
                <a:endParaRPr lang="hu-HU" sz="2400" dirty="0"/>
              </a:p>
            </p:txBody>
          </p:sp>
        </mc:Choice>
        <mc:Fallback xmlns="">
          <p:sp>
            <p:nvSpPr>
              <p:cNvPr id="6" name="Szövegdoboz 5">
                <a:extLst>
                  <a:ext uri="{FF2B5EF4-FFF2-40B4-BE49-F238E27FC236}">
                    <a16:creationId xmlns:a16="http://schemas.microsoft.com/office/drawing/2014/main" id="{AB3A7119-CC20-4C8A-A9EA-007D1F2B5757}"/>
                  </a:ext>
                </a:extLst>
              </p:cNvPr>
              <p:cNvSpPr txBox="1">
                <a:spLocks noRot="1" noChangeAspect="1" noMove="1" noResize="1" noEditPoints="1" noAdjustHandles="1" noChangeArrowheads="1" noChangeShapeType="1" noTextEdit="1"/>
              </p:cNvSpPr>
              <p:nvPr/>
            </p:nvSpPr>
            <p:spPr>
              <a:xfrm>
                <a:off x="6579822" y="5672147"/>
                <a:ext cx="5283562" cy="964688"/>
              </a:xfrm>
              <a:prstGeom prst="rect">
                <a:avLst/>
              </a:prstGeom>
              <a:blipFill>
                <a:blip r:embed="rId5"/>
                <a:stretch>
                  <a:fillRect/>
                </a:stretch>
              </a:blipFill>
            </p:spPr>
            <p:txBody>
              <a:bodyPr/>
              <a:lstStyle/>
              <a:p>
                <a:r>
                  <a:rPr lang="hu-HU">
                    <a:noFill/>
                  </a:rPr>
                  <a:t> </a:t>
                </a:r>
              </a:p>
            </p:txBody>
          </p:sp>
        </mc:Fallback>
      </mc:AlternateContent>
      <p:sp>
        <p:nvSpPr>
          <p:cNvPr id="7" name="Szövegdoboz 6">
            <a:extLst>
              <a:ext uri="{FF2B5EF4-FFF2-40B4-BE49-F238E27FC236}">
                <a16:creationId xmlns:a16="http://schemas.microsoft.com/office/drawing/2014/main" id="{CD119C53-6822-43EE-A052-5DFBE2D79FB5}"/>
              </a:ext>
            </a:extLst>
          </p:cNvPr>
          <p:cNvSpPr txBox="1"/>
          <p:nvPr/>
        </p:nvSpPr>
        <p:spPr>
          <a:xfrm>
            <a:off x="1071562" y="6029325"/>
            <a:ext cx="4721164" cy="584775"/>
          </a:xfrm>
          <a:prstGeom prst="rect">
            <a:avLst/>
          </a:prstGeom>
          <a:noFill/>
        </p:spPr>
        <p:txBody>
          <a:bodyPr wrap="none" rtlCol="0">
            <a:spAutoFit/>
          </a:bodyPr>
          <a:lstStyle/>
          <a:p>
            <a:r>
              <a:rPr lang="hu-HU" sz="3200" dirty="0">
                <a:latin typeface="Times New Roman" panose="02020603050405020304" pitchFamily="18" charset="0"/>
                <a:cs typeface="Times New Roman" panose="02020603050405020304" pitchFamily="18" charset="0"/>
              </a:rPr>
              <a:t>Az eltérés több, mint 0,3%!</a:t>
            </a:r>
          </a:p>
        </p:txBody>
      </p:sp>
    </p:spTree>
    <p:extLst>
      <p:ext uri="{BB962C8B-B14F-4D97-AF65-F5344CB8AC3E}">
        <p14:creationId xmlns:p14="http://schemas.microsoft.com/office/powerpoint/2010/main" val="384434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anim calcmode="lin" valueType="num">
                                      <p:cBhvr>
                                        <p:cTn id="38" dur="2000" fill="hold"/>
                                        <p:tgtEl>
                                          <p:spTgt spid="7"/>
                                        </p:tgtEl>
                                        <p:attrNameLst>
                                          <p:attrName>ppt_w</p:attrName>
                                        </p:attrNameLst>
                                      </p:cBhvr>
                                      <p:tavLst>
                                        <p:tav tm="0" fmla="#ppt_w*sin(2.5*pi*$)">
                                          <p:val>
                                            <p:fltVal val="0"/>
                                          </p:val>
                                        </p:tav>
                                        <p:tav tm="100000">
                                          <p:val>
                                            <p:fltVal val="1"/>
                                          </p:val>
                                        </p:tav>
                                      </p:tavLst>
                                    </p:anim>
                                    <p:anim calcmode="lin" valueType="num">
                                      <p:cBhvr>
                                        <p:cTn id="3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Buktatók a feladatok megoldásánál</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02418" y="1611312"/>
            <a:ext cx="11587163" cy="4175125"/>
          </a:xfrm>
        </p:spPr>
        <p:txBody>
          <a:bodyPr>
            <a:normAutofit/>
          </a:bodyPr>
          <a:lstStyle/>
          <a:p>
            <a:r>
              <a:rPr lang="hu-HU" dirty="0">
                <a:latin typeface="Times New Roman" panose="02020603050405020304" pitchFamily="18" charset="0"/>
                <a:cs typeface="Times New Roman" panose="02020603050405020304" pitchFamily="18" charset="0"/>
              </a:rPr>
              <a:t>Folytatás:</a:t>
            </a:r>
          </a:p>
          <a:p>
            <a:pPr lvl="1">
              <a:spcAft>
                <a:spcPts val="7000"/>
              </a:spcAft>
            </a:pPr>
            <a:r>
              <a:rPr lang="hu-HU" dirty="0">
                <a:latin typeface="Times New Roman" panose="02020603050405020304" pitchFamily="18" charset="0"/>
                <a:cs typeface="Times New Roman" panose="02020603050405020304" pitchFamily="18" charset="0"/>
              </a:rPr>
              <a:t>a sósav tömegének a kiszámítása helyesen:</a:t>
            </a:r>
          </a:p>
          <a:p>
            <a:pPr lvl="1">
              <a:spcAft>
                <a:spcPts val="7000"/>
              </a:spcAft>
            </a:pPr>
            <a:r>
              <a:rPr lang="hu-HU" dirty="0">
                <a:latin typeface="Times New Roman" panose="02020603050405020304" pitchFamily="18" charset="0"/>
                <a:cs typeface="Times New Roman" panose="02020603050405020304" pitchFamily="18" charset="0"/>
              </a:rPr>
              <a:t>a v%-os összetétel már kiszámolható:</a:t>
            </a:r>
          </a:p>
          <a:p>
            <a:pPr lvl="1"/>
            <a:r>
              <a:rPr lang="hu-HU" dirty="0">
                <a:latin typeface="Times New Roman" panose="02020603050405020304" pitchFamily="18" charset="0"/>
                <a:cs typeface="Times New Roman" panose="02020603050405020304" pitchFamily="18" charset="0"/>
              </a:rPr>
              <a:t>a </a:t>
            </a:r>
            <a:r>
              <a:rPr lang="hu-HU" dirty="0" err="1">
                <a:latin typeface="Times New Roman" panose="02020603050405020304" pitchFamily="18" charset="0"/>
                <a:cs typeface="Times New Roman" panose="02020603050405020304" pitchFamily="18" charset="0"/>
              </a:rPr>
              <a:t>moltört</a:t>
            </a:r>
            <a:r>
              <a:rPr lang="hu-HU" dirty="0">
                <a:latin typeface="Times New Roman" panose="02020603050405020304" pitchFamily="18" charset="0"/>
                <a:cs typeface="Times New Roman" panose="02020603050405020304" pitchFamily="18" charset="0"/>
              </a:rPr>
              <a:t> kiszámolásához mindkét anyag anyagmennyisége szükséges: </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3C26D490-5D40-4204-B813-C09B5032EA1B}"/>
                  </a:ext>
                </a:extLst>
              </p:cNvPr>
              <p:cNvSpPr txBox="1"/>
              <p:nvPr/>
            </p:nvSpPr>
            <p:spPr>
              <a:xfrm>
                <a:off x="6407944" y="2061905"/>
                <a:ext cx="255826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𝑚</m:t>
                          </m:r>
                        </m:e>
                        <m:sub>
                          <m:r>
                            <a:rPr lang="hu-HU" sz="2400" b="0" i="1" smtClean="0">
                              <a:latin typeface="Cambria Math" panose="02040503050406030204" pitchFamily="18" charset="0"/>
                            </a:rPr>
                            <m:t>𝐻𝐶𝑙</m:t>
                          </m:r>
                        </m:sub>
                      </m:sSub>
                      <m:r>
                        <a:rPr lang="hu-HU" sz="2400" i="1" smtClean="0">
                          <a:latin typeface="Cambria Math" panose="02040503050406030204" pitchFamily="18" charset="0"/>
                          <a:ea typeface="Cambria Math" panose="02040503050406030204" pitchFamily="18" charset="0"/>
                        </a:rPr>
                        <m:t>≠</m:t>
                      </m:r>
                      <m:sSub>
                        <m:sSubPr>
                          <m:ctrlPr>
                            <a:rPr lang="hu-HU" sz="240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𝑚</m:t>
                          </m:r>
                        </m:e>
                        <m:sub>
                          <m:r>
                            <a:rPr lang="hu-HU" sz="2400" b="0" i="1" smtClean="0">
                              <a:latin typeface="Cambria Math" panose="02040503050406030204" pitchFamily="18" charset="0"/>
                              <a:ea typeface="Cambria Math" panose="02040503050406030204" pitchFamily="18" charset="0"/>
                            </a:rPr>
                            <m:t>𝐻𝐶𝑙</m:t>
                          </m:r>
                          <m:r>
                            <a:rPr lang="hu-HU" sz="2400" b="0" i="1" smtClean="0">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𝑜𝑙𝑑𝑎𝑡</m:t>
                          </m:r>
                        </m:sub>
                      </m:sSub>
                    </m:oMath>
                  </m:oMathPara>
                </a14:m>
                <a:endParaRPr lang="hu-HU" sz="2400" dirty="0"/>
              </a:p>
            </p:txBody>
          </p:sp>
        </mc:Choice>
        <mc:Fallback xmlns="">
          <p:sp>
            <p:nvSpPr>
              <p:cNvPr id="4" name="Szövegdoboz 3">
                <a:extLst>
                  <a:ext uri="{FF2B5EF4-FFF2-40B4-BE49-F238E27FC236}">
                    <a16:creationId xmlns:a16="http://schemas.microsoft.com/office/drawing/2014/main" id="{3C26D490-5D40-4204-B813-C09B5032EA1B}"/>
                  </a:ext>
                </a:extLst>
              </p:cNvPr>
              <p:cNvSpPr txBox="1">
                <a:spLocks noRot="1" noChangeAspect="1" noMove="1" noResize="1" noEditPoints="1" noAdjustHandles="1" noChangeArrowheads="1" noChangeShapeType="1" noTextEdit="1"/>
              </p:cNvSpPr>
              <p:nvPr/>
            </p:nvSpPr>
            <p:spPr>
              <a:xfrm>
                <a:off x="6407944" y="2061905"/>
                <a:ext cx="2558264" cy="369332"/>
              </a:xfrm>
              <a:prstGeom prst="rect">
                <a:avLst/>
              </a:prstGeom>
              <a:blipFill>
                <a:blip r:embed="rId3"/>
                <a:stretch>
                  <a:fillRect l="-952" r="-714" b="-1475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344D1468-9951-434F-9DC6-E5755B3DF105}"/>
                  </a:ext>
                </a:extLst>
              </p:cNvPr>
              <p:cNvSpPr txBox="1"/>
              <p:nvPr/>
            </p:nvSpPr>
            <p:spPr>
              <a:xfrm>
                <a:off x="688182" y="2514329"/>
                <a:ext cx="7641130" cy="7082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a:latin typeface="Cambria Math" panose="02040503050406030204" pitchFamily="18" charset="0"/>
                            </a:rPr>
                          </m:ctrlPr>
                        </m:sSubPr>
                        <m:e>
                          <m:r>
                            <a:rPr lang="hu-HU" sz="2400" i="1">
                              <a:latin typeface="Cambria Math" panose="02040503050406030204" pitchFamily="18" charset="0"/>
                            </a:rPr>
                            <m:t>𝑚</m:t>
                          </m:r>
                        </m:e>
                        <m:sub>
                          <m:r>
                            <a:rPr lang="hu-HU" sz="2400" i="1">
                              <a:latin typeface="Cambria Math" panose="02040503050406030204" pitchFamily="18" charset="0"/>
                            </a:rPr>
                            <m:t>𝐻𝐶𝑙</m:t>
                          </m:r>
                        </m:sub>
                      </m:sSub>
                      <m:r>
                        <a:rPr lang="hu-HU" sz="2400" b="0" i="1" smtClean="0">
                          <a:latin typeface="Cambria Math" panose="02040503050406030204" pitchFamily="18" charset="0"/>
                        </a:rPr>
                        <m:t>=</m:t>
                      </m:r>
                      <m:d>
                        <m:dPr>
                          <m:ctrlPr>
                            <a:rPr lang="hu-HU" sz="2400" b="0" i="1" smtClean="0">
                              <a:latin typeface="Cambria Math" panose="02040503050406030204" pitchFamily="18" charset="0"/>
                            </a:rPr>
                          </m:ctrlPr>
                        </m:dPr>
                        <m:e>
                          <m:r>
                            <a:rPr lang="hu-HU" sz="2400" i="1">
                              <a:latin typeface="Cambria Math" panose="02040503050406030204" pitchFamily="18" charset="0"/>
                            </a:rPr>
                            <m:t>25,05</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r>
                            <a:rPr lang="hu-HU" sz="2400" i="1">
                              <a:latin typeface="Cambria Math" panose="02040503050406030204" pitchFamily="18" charset="0"/>
                              <a:ea typeface="Cambria Math" panose="02040503050406030204" pitchFamily="18" charset="0"/>
                            </a:rPr>
                            <m:t>∙1,19315</m:t>
                          </m:r>
                          <m:f>
                            <m:fPr>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𝑔</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𝑐𝑚</m:t>
                                  </m:r>
                                </m:e>
                                <m:sup>
                                  <m:r>
                                    <a:rPr lang="hu-HU" sz="2400" i="1">
                                      <a:latin typeface="Cambria Math" panose="02040503050406030204" pitchFamily="18" charset="0"/>
                                      <a:ea typeface="Cambria Math" panose="02040503050406030204" pitchFamily="18" charset="0"/>
                                    </a:rPr>
                                    <m:t>3</m:t>
                                  </m:r>
                                </m:sup>
                              </m:sSup>
                            </m:den>
                          </m:f>
                        </m:e>
                      </m:d>
                      <m:r>
                        <a:rPr lang="hu-HU" sz="2400" b="0" i="1" smtClean="0">
                          <a:latin typeface="Cambria Math" panose="02040503050406030204" pitchFamily="18" charset="0"/>
                          <a:ea typeface="Cambria Math" panose="02040503050406030204" pitchFamily="18" charset="0"/>
                        </a:rPr>
                        <m:t>∙</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37%</m:t>
                          </m:r>
                        </m:num>
                        <m:den>
                          <m:r>
                            <a:rPr lang="hu-HU" sz="2400" b="0" i="1" smtClean="0">
                              <a:latin typeface="Cambria Math" panose="02040503050406030204" pitchFamily="18" charset="0"/>
                              <a:ea typeface="Cambria Math" panose="02040503050406030204" pitchFamily="18" charset="0"/>
                            </a:rPr>
                            <m:t>100%</m:t>
                          </m:r>
                        </m:den>
                      </m:f>
                      <m:r>
                        <a:rPr lang="hu-HU" sz="2400" b="0" i="1" smtClean="0">
                          <a:latin typeface="Cambria Math" panose="02040503050406030204" pitchFamily="18" charset="0"/>
                          <a:ea typeface="Cambria Math" panose="02040503050406030204" pitchFamily="18" charset="0"/>
                        </a:rPr>
                        <m:t>=11,0587…</m:t>
                      </m:r>
                      <m:r>
                        <a:rPr lang="hu-HU" sz="2400" b="0" i="1" smtClean="0">
                          <a:latin typeface="Cambria Math" panose="02040503050406030204" pitchFamily="18" charset="0"/>
                          <a:ea typeface="Cambria Math" panose="02040503050406030204" pitchFamily="18" charset="0"/>
                        </a:rPr>
                        <m:t>𝑔</m:t>
                      </m:r>
                    </m:oMath>
                  </m:oMathPara>
                </a14:m>
                <a:endParaRPr lang="hu-HU" sz="2400" dirty="0"/>
              </a:p>
            </p:txBody>
          </p:sp>
        </mc:Choice>
        <mc:Fallback xmlns="">
          <p:sp>
            <p:nvSpPr>
              <p:cNvPr id="5" name="Szövegdoboz 4">
                <a:extLst>
                  <a:ext uri="{FF2B5EF4-FFF2-40B4-BE49-F238E27FC236}">
                    <a16:creationId xmlns:a16="http://schemas.microsoft.com/office/drawing/2014/main" id="{344D1468-9951-434F-9DC6-E5755B3DF105}"/>
                  </a:ext>
                </a:extLst>
              </p:cNvPr>
              <p:cNvSpPr txBox="1">
                <a:spLocks noRot="1" noChangeAspect="1" noMove="1" noResize="1" noEditPoints="1" noAdjustHandles="1" noChangeArrowheads="1" noChangeShapeType="1" noTextEdit="1"/>
              </p:cNvSpPr>
              <p:nvPr/>
            </p:nvSpPr>
            <p:spPr>
              <a:xfrm>
                <a:off x="688182" y="2514329"/>
                <a:ext cx="7641130" cy="708271"/>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B72ED2EF-2EF8-4D5B-8ABC-98321FA122C1}"/>
                  </a:ext>
                </a:extLst>
              </p:cNvPr>
              <p:cNvSpPr txBox="1"/>
              <p:nvPr/>
            </p:nvSpPr>
            <p:spPr>
              <a:xfrm>
                <a:off x="654845" y="5114925"/>
                <a:ext cx="5171929" cy="9451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i="1">
                              <a:latin typeface="Cambria Math" panose="02040503050406030204" pitchFamily="18" charset="0"/>
                            </a:rPr>
                            <m:t>𝐻𝐶𝑙</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11,0587…</m:t>
                          </m:r>
                          <m:r>
                            <a:rPr lang="hu-HU" sz="2400" i="1">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ea typeface="Cambria Math" panose="02040503050406030204" pitchFamily="18" charset="0"/>
                            </a:rPr>
                            <m:t>36,46</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ea typeface="Cambria Math" panose="02040503050406030204" pitchFamily="18" charset="0"/>
                                </a:rPr>
                                <m:t>𝑚𝑜𝑙</m:t>
                              </m:r>
                            </m:den>
                          </m:f>
                        </m:den>
                      </m:f>
                      <m:r>
                        <a:rPr lang="hu-HU" sz="2400" b="0" i="1" smtClean="0">
                          <a:latin typeface="Cambria Math" panose="02040503050406030204" pitchFamily="18" charset="0"/>
                          <a:ea typeface="Cambria Math" panose="02040503050406030204" pitchFamily="18" charset="0"/>
                        </a:rPr>
                        <m:t>=0,303310…</m:t>
                      </m:r>
                      <m:r>
                        <a:rPr lang="hu-HU" sz="2400" b="0" i="1" smtClean="0">
                          <a:latin typeface="Cambria Math" panose="02040503050406030204" pitchFamily="18" charset="0"/>
                          <a:ea typeface="Cambria Math" panose="02040503050406030204" pitchFamily="18" charset="0"/>
                        </a:rPr>
                        <m:t>𝑚𝑜𝑙</m:t>
                      </m:r>
                    </m:oMath>
                  </m:oMathPara>
                </a14:m>
                <a:endParaRPr lang="hu-HU" sz="2400" dirty="0"/>
              </a:p>
            </p:txBody>
          </p:sp>
        </mc:Choice>
        <mc:Fallback xmlns="">
          <p:sp>
            <p:nvSpPr>
              <p:cNvPr id="6" name="Szövegdoboz 5">
                <a:extLst>
                  <a:ext uri="{FF2B5EF4-FFF2-40B4-BE49-F238E27FC236}">
                    <a16:creationId xmlns:a16="http://schemas.microsoft.com/office/drawing/2014/main" id="{B72ED2EF-2EF8-4D5B-8ABC-98321FA122C1}"/>
                  </a:ext>
                </a:extLst>
              </p:cNvPr>
              <p:cNvSpPr txBox="1">
                <a:spLocks noRot="1" noChangeAspect="1" noMove="1" noResize="1" noEditPoints="1" noAdjustHandles="1" noChangeArrowheads="1" noChangeShapeType="1" noTextEdit="1"/>
              </p:cNvSpPr>
              <p:nvPr/>
            </p:nvSpPr>
            <p:spPr>
              <a:xfrm>
                <a:off x="654845" y="5114925"/>
                <a:ext cx="5171929" cy="945131"/>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0E170372-7159-4BC0-94E0-E43D5FBC1F2F}"/>
                  </a:ext>
                </a:extLst>
              </p:cNvPr>
              <p:cNvSpPr txBox="1"/>
              <p:nvPr/>
            </p:nvSpPr>
            <p:spPr>
              <a:xfrm>
                <a:off x="692944" y="3871913"/>
                <a:ext cx="7281673" cy="7404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𝑣</m:t>
                      </m:r>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11,0587…</m:t>
                          </m:r>
                          <m:r>
                            <a:rPr lang="hu-HU" sz="2400" i="1">
                              <a:latin typeface="Cambria Math" panose="02040503050406030204" pitchFamily="18" charset="0"/>
                              <a:ea typeface="Cambria Math" panose="02040503050406030204" pitchFamily="18" charset="0"/>
                            </a:rPr>
                            <m:t>𝑔</m:t>
                          </m:r>
                        </m:num>
                        <m:den>
                          <m:r>
                            <a:rPr lang="hu-HU" sz="2400" i="1">
                              <a:latin typeface="Cambria Math" panose="02040503050406030204" pitchFamily="18" charset="0"/>
                              <a:ea typeface="Cambria Math" panose="02040503050406030204" pitchFamily="18" charset="0"/>
                            </a:rPr>
                            <m:t>50,3525…</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𝑐𝑚</m:t>
                              </m:r>
                            </m:e>
                            <m:sup>
                              <m:r>
                                <a:rPr lang="hu-HU" sz="2400" i="1">
                                  <a:latin typeface="Cambria Math" panose="02040503050406030204" pitchFamily="18" charset="0"/>
                                  <a:ea typeface="Cambria Math" panose="02040503050406030204" pitchFamily="18" charset="0"/>
                                </a:rPr>
                                <m:t>3</m:t>
                              </m:r>
                            </m:sup>
                          </m:sSup>
                        </m:den>
                      </m:f>
                      <m:r>
                        <a:rPr lang="hu-HU" sz="2400" b="0" i="1" smtClean="0">
                          <a:latin typeface="Cambria Math" panose="02040503050406030204" pitchFamily="18" charset="0"/>
                          <a:ea typeface="Cambria Math" panose="02040503050406030204" pitchFamily="18" charset="0"/>
                        </a:rPr>
                        <m:t>∙100%=21,96256…%=21,96</m:t>
                      </m:r>
                    </m:oMath>
                  </m:oMathPara>
                </a14:m>
                <a:endParaRPr lang="hu-HU" sz="2400" dirty="0"/>
              </a:p>
            </p:txBody>
          </p:sp>
        </mc:Choice>
        <mc:Fallback xmlns="">
          <p:sp>
            <p:nvSpPr>
              <p:cNvPr id="7" name="Szövegdoboz 6">
                <a:extLst>
                  <a:ext uri="{FF2B5EF4-FFF2-40B4-BE49-F238E27FC236}">
                    <a16:creationId xmlns:a16="http://schemas.microsoft.com/office/drawing/2014/main" id="{0E170372-7159-4BC0-94E0-E43D5FBC1F2F}"/>
                  </a:ext>
                </a:extLst>
              </p:cNvPr>
              <p:cNvSpPr txBox="1">
                <a:spLocks noRot="1" noChangeAspect="1" noMove="1" noResize="1" noEditPoints="1" noAdjustHandles="1" noChangeArrowheads="1" noChangeShapeType="1" noTextEdit="1"/>
              </p:cNvSpPr>
              <p:nvPr/>
            </p:nvSpPr>
            <p:spPr>
              <a:xfrm>
                <a:off x="692944" y="3871913"/>
                <a:ext cx="7281673" cy="740459"/>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BE83B055-19C0-45B8-B5E1-9E9D1839C89C}"/>
                  </a:ext>
                </a:extLst>
              </p:cNvPr>
              <p:cNvSpPr txBox="1"/>
              <p:nvPr/>
            </p:nvSpPr>
            <p:spPr>
              <a:xfrm>
                <a:off x="6593675" y="5300664"/>
                <a:ext cx="341702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𝑣</m:t>
                          </m:r>
                          <m:r>
                            <a:rPr lang="hu-HU" sz="2800" b="0" i="1" smtClean="0">
                              <a:latin typeface="Cambria Math" panose="02040503050406030204" pitchFamily="18" charset="0"/>
                            </a:rPr>
                            <m:t>í</m:t>
                          </m:r>
                          <m:r>
                            <a:rPr lang="hu-HU" sz="2800" b="0" i="1" smtClean="0">
                              <a:latin typeface="Cambria Math" panose="02040503050406030204" pitchFamily="18" charset="0"/>
                            </a:rPr>
                            <m:t>𝑧</m:t>
                          </m:r>
                        </m:sub>
                      </m:sSub>
                      <m:r>
                        <a:rPr lang="hu-HU" sz="2800" i="1" smtClean="0">
                          <a:latin typeface="Cambria Math" panose="02040503050406030204" pitchFamily="18" charset="0"/>
                          <a:ea typeface="Cambria Math" panose="02040503050406030204" pitchFamily="18" charset="0"/>
                        </a:rPr>
                        <m:t>≠</m:t>
                      </m:r>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𝑚</m:t>
                          </m:r>
                        </m:e>
                        <m:sub>
                          <m:r>
                            <a:rPr lang="hu-HU" sz="2800" b="0" i="1" smtClean="0">
                              <a:latin typeface="Cambria Math" panose="02040503050406030204" pitchFamily="18" charset="0"/>
                              <a:ea typeface="Cambria Math" panose="02040503050406030204" pitchFamily="18" charset="0"/>
                            </a:rPr>
                            <m:t>h𝑜𝑧𝑧</m:t>
                          </m:r>
                          <m:r>
                            <a:rPr lang="hu-HU" sz="2800" b="0" i="1" smtClean="0">
                              <a:latin typeface="Cambria Math" panose="02040503050406030204" pitchFamily="18" charset="0"/>
                              <a:ea typeface="Cambria Math" panose="02040503050406030204" pitchFamily="18" charset="0"/>
                            </a:rPr>
                            <m:t>á</m:t>
                          </m:r>
                          <m:r>
                            <a:rPr lang="hu-HU" sz="2800" b="0" i="1" smtClean="0">
                              <a:latin typeface="Cambria Math" panose="02040503050406030204" pitchFamily="18" charset="0"/>
                              <a:ea typeface="Cambria Math" panose="02040503050406030204" pitchFamily="18" charset="0"/>
                            </a:rPr>
                            <m:t>𝑎𝑑𝑜𝑡𝑡</m:t>
                          </m:r>
                          <m:r>
                            <a:rPr lang="hu-HU" sz="2800" b="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𝑣</m:t>
                          </m:r>
                          <m:r>
                            <a:rPr lang="hu-HU" sz="2800" b="0" i="1" smtClean="0">
                              <a:latin typeface="Cambria Math" panose="02040503050406030204" pitchFamily="18" charset="0"/>
                              <a:ea typeface="Cambria Math" panose="02040503050406030204" pitchFamily="18" charset="0"/>
                            </a:rPr>
                            <m:t>í</m:t>
                          </m:r>
                          <m:r>
                            <a:rPr lang="hu-HU" sz="2800" b="0" i="1" smtClean="0">
                              <a:latin typeface="Cambria Math" panose="02040503050406030204" pitchFamily="18" charset="0"/>
                              <a:ea typeface="Cambria Math" panose="02040503050406030204" pitchFamily="18" charset="0"/>
                            </a:rPr>
                            <m:t>𝑧</m:t>
                          </m:r>
                        </m:sub>
                      </m:sSub>
                    </m:oMath>
                  </m:oMathPara>
                </a14:m>
                <a:endParaRPr lang="hu-HU" sz="2800" dirty="0"/>
              </a:p>
            </p:txBody>
          </p:sp>
        </mc:Choice>
        <mc:Fallback xmlns="">
          <p:sp>
            <p:nvSpPr>
              <p:cNvPr id="8" name="Szövegdoboz 7">
                <a:extLst>
                  <a:ext uri="{FF2B5EF4-FFF2-40B4-BE49-F238E27FC236}">
                    <a16:creationId xmlns:a16="http://schemas.microsoft.com/office/drawing/2014/main" id="{BE83B055-19C0-45B8-B5E1-9E9D1839C89C}"/>
                  </a:ext>
                </a:extLst>
              </p:cNvPr>
              <p:cNvSpPr txBox="1">
                <a:spLocks noRot="1" noChangeAspect="1" noMove="1" noResize="1" noEditPoints="1" noAdjustHandles="1" noChangeArrowheads="1" noChangeShapeType="1" noTextEdit="1"/>
              </p:cNvSpPr>
              <p:nvPr/>
            </p:nvSpPr>
            <p:spPr>
              <a:xfrm>
                <a:off x="6593675" y="5300664"/>
                <a:ext cx="3417026" cy="430887"/>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427DD758-CC93-4B0D-9918-D39A0458FB84}"/>
                  </a:ext>
                </a:extLst>
              </p:cNvPr>
              <p:cNvSpPr txBox="1"/>
              <p:nvPr/>
            </p:nvSpPr>
            <p:spPr>
              <a:xfrm>
                <a:off x="5274463" y="5981701"/>
                <a:ext cx="659058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𝑣</m:t>
                          </m:r>
                          <m:r>
                            <a:rPr lang="hu-HU" sz="2800" b="0" i="1" smtClean="0">
                              <a:latin typeface="Cambria Math" panose="02040503050406030204" pitchFamily="18" charset="0"/>
                            </a:rPr>
                            <m:t>í</m:t>
                          </m:r>
                          <m:r>
                            <a:rPr lang="hu-HU" sz="2800" b="0" i="1" smtClean="0">
                              <a:latin typeface="Cambria Math" panose="02040503050406030204" pitchFamily="18" charset="0"/>
                            </a:rPr>
                            <m:t>𝑧</m:t>
                          </m:r>
                        </m:sub>
                      </m:sSub>
                      <m:r>
                        <a:rPr lang="hu-HU" sz="2800" b="0" i="1" smtClean="0">
                          <a:latin typeface="Cambria Math" panose="02040503050406030204" pitchFamily="18" charset="0"/>
                        </a:rPr>
                        <m:t>=</m:t>
                      </m:r>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𝑚</m:t>
                          </m:r>
                        </m:e>
                        <m:sub>
                          <m:r>
                            <a:rPr lang="hu-HU" sz="2800" b="0" i="1" smtClean="0">
                              <a:latin typeface="Cambria Math" panose="02040503050406030204" pitchFamily="18" charset="0"/>
                              <a:ea typeface="Cambria Math" panose="02040503050406030204" pitchFamily="18" charset="0"/>
                            </a:rPr>
                            <m:t>h𝑜𝑧𝑧</m:t>
                          </m:r>
                          <m:r>
                            <a:rPr lang="hu-HU" sz="2800" b="0" i="1" smtClean="0">
                              <a:latin typeface="Cambria Math" panose="02040503050406030204" pitchFamily="18" charset="0"/>
                              <a:ea typeface="Cambria Math" panose="02040503050406030204" pitchFamily="18" charset="0"/>
                            </a:rPr>
                            <m:t>á</m:t>
                          </m:r>
                          <m:r>
                            <a:rPr lang="hu-HU" sz="2800" b="0" i="1" smtClean="0">
                              <a:latin typeface="Cambria Math" panose="02040503050406030204" pitchFamily="18" charset="0"/>
                              <a:ea typeface="Cambria Math" panose="02040503050406030204" pitchFamily="18" charset="0"/>
                            </a:rPr>
                            <m:t>𝑎𝑑𝑜𝑡𝑡</m:t>
                          </m:r>
                          <m:r>
                            <a:rPr lang="hu-HU" sz="2800" b="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𝑣</m:t>
                          </m:r>
                          <m:r>
                            <a:rPr lang="hu-HU" sz="2800" b="0" i="1" smtClean="0">
                              <a:latin typeface="Cambria Math" panose="02040503050406030204" pitchFamily="18" charset="0"/>
                              <a:ea typeface="Cambria Math" panose="02040503050406030204" pitchFamily="18" charset="0"/>
                            </a:rPr>
                            <m:t>í</m:t>
                          </m:r>
                          <m:r>
                            <a:rPr lang="hu-HU" sz="2800" b="0" i="1" smtClean="0">
                              <a:latin typeface="Cambria Math" panose="02040503050406030204" pitchFamily="18" charset="0"/>
                              <a:ea typeface="Cambria Math" panose="02040503050406030204" pitchFamily="18" charset="0"/>
                            </a:rPr>
                            <m:t>𝑧</m:t>
                          </m:r>
                        </m:sub>
                      </m:sSub>
                      <m:r>
                        <a:rPr lang="hu-HU" sz="2800" b="0" i="1" smtClean="0">
                          <a:latin typeface="Cambria Math" panose="02040503050406030204" pitchFamily="18" charset="0"/>
                          <a:ea typeface="Cambria Math" panose="02040503050406030204" pitchFamily="18" charset="0"/>
                        </a:rPr>
                        <m:t>+ </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𝑚</m:t>
                          </m:r>
                        </m:e>
                        <m:sub>
                          <m:r>
                            <a:rPr lang="hu-HU" sz="2800" b="0" i="1" smtClean="0">
                              <a:latin typeface="Cambria Math" panose="02040503050406030204" pitchFamily="18" charset="0"/>
                              <a:ea typeface="Cambria Math" panose="02040503050406030204" pitchFamily="18" charset="0"/>
                            </a:rPr>
                            <m:t>𝑣</m:t>
                          </m:r>
                          <m:r>
                            <a:rPr lang="hu-HU" sz="2800" b="0" i="1" smtClean="0">
                              <a:latin typeface="Cambria Math" panose="02040503050406030204" pitchFamily="18" charset="0"/>
                              <a:ea typeface="Cambria Math" panose="02040503050406030204" pitchFamily="18" charset="0"/>
                            </a:rPr>
                            <m:t>í</m:t>
                          </m:r>
                          <m:r>
                            <a:rPr lang="hu-HU" sz="2800" b="0" i="1" smtClean="0">
                              <a:latin typeface="Cambria Math" panose="02040503050406030204" pitchFamily="18" charset="0"/>
                              <a:ea typeface="Cambria Math" panose="02040503050406030204" pitchFamily="18" charset="0"/>
                            </a:rPr>
                            <m:t>𝑧</m:t>
                          </m:r>
                          <m:r>
                            <a:rPr lang="hu-HU" sz="2800" b="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𝑎</m:t>
                          </m:r>
                          <m:r>
                            <a:rPr lang="hu-HU" sz="2800" b="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𝐻𝐶𝑙</m:t>
                          </m:r>
                          <m:r>
                            <a:rPr lang="en-US" sz="2800" b="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𝑜𝑙𝑑𝑎𝑡𝑏𝑎𝑛</m:t>
                          </m:r>
                        </m:sub>
                      </m:sSub>
                    </m:oMath>
                  </m:oMathPara>
                </a14:m>
                <a:endParaRPr lang="hu-HU" sz="2800" dirty="0"/>
              </a:p>
            </p:txBody>
          </p:sp>
        </mc:Choice>
        <mc:Fallback xmlns="">
          <p:sp>
            <p:nvSpPr>
              <p:cNvPr id="9" name="Szövegdoboz 8">
                <a:extLst>
                  <a:ext uri="{FF2B5EF4-FFF2-40B4-BE49-F238E27FC236}">
                    <a16:creationId xmlns:a16="http://schemas.microsoft.com/office/drawing/2014/main" id="{427DD758-CC93-4B0D-9918-D39A0458FB84}"/>
                  </a:ext>
                </a:extLst>
              </p:cNvPr>
              <p:cNvSpPr txBox="1">
                <a:spLocks noRot="1" noChangeAspect="1" noMove="1" noResize="1" noEditPoints="1" noAdjustHandles="1" noChangeArrowheads="1" noChangeShapeType="1" noTextEdit="1"/>
              </p:cNvSpPr>
              <p:nvPr/>
            </p:nvSpPr>
            <p:spPr>
              <a:xfrm>
                <a:off x="5274463" y="5981701"/>
                <a:ext cx="6590587" cy="430887"/>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2834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Buktatók a feladatok megoldásánál</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3646488"/>
          </a:xfrm>
        </p:spPr>
        <p:txBody>
          <a:bodyPr>
            <a:normAutofit/>
          </a:bodyPr>
          <a:lstStyle/>
          <a:p>
            <a:r>
              <a:rPr lang="hu-HU" dirty="0">
                <a:latin typeface="Times New Roman" panose="02020603050405020304" pitchFamily="18" charset="0"/>
                <a:cs typeface="Times New Roman" panose="02020603050405020304" pitchFamily="18" charset="0"/>
              </a:rPr>
              <a:t>Folytatás:</a:t>
            </a:r>
          </a:p>
          <a:p>
            <a:pPr lvl="1">
              <a:spcAft>
                <a:spcPts val="7000"/>
              </a:spcAft>
            </a:pPr>
            <a:r>
              <a:rPr lang="hu-HU" dirty="0">
                <a:latin typeface="Times New Roman" panose="02020603050405020304" pitchFamily="18" charset="0"/>
                <a:cs typeface="Times New Roman" panose="02020603050405020304" pitchFamily="18" charset="0"/>
              </a:rPr>
              <a:t>a víz tömegének a kiszámítása helyesen:</a:t>
            </a:r>
          </a:p>
          <a:p>
            <a:pPr lvl="1">
              <a:spcAft>
                <a:spcPts val="8000"/>
              </a:spcAft>
            </a:pPr>
            <a:r>
              <a:rPr lang="hu-HU" dirty="0">
                <a:latin typeface="Times New Roman" panose="02020603050405020304" pitchFamily="18" charset="0"/>
                <a:cs typeface="Times New Roman" panose="02020603050405020304" pitchFamily="18" charset="0"/>
              </a:rPr>
              <a:t>a víz anyagmennyiségének a kiszámolása:</a:t>
            </a:r>
          </a:p>
          <a:p>
            <a:pPr lvl="1"/>
            <a:r>
              <a:rPr lang="hu-HU" dirty="0">
                <a:latin typeface="Times New Roman" panose="02020603050405020304" pitchFamily="18" charset="0"/>
                <a:cs typeface="Times New Roman" panose="02020603050405020304" pitchFamily="18" charset="0"/>
              </a:rPr>
              <a:t>a </a:t>
            </a:r>
            <a:r>
              <a:rPr lang="hu-HU" dirty="0" err="1">
                <a:latin typeface="Times New Roman" panose="02020603050405020304" pitchFamily="18" charset="0"/>
                <a:cs typeface="Times New Roman" panose="02020603050405020304" pitchFamily="18" charset="0"/>
              </a:rPr>
              <a:t>moltört</a:t>
            </a:r>
            <a:r>
              <a:rPr lang="hu-HU" dirty="0">
                <a:latin typeface="Times New Roman" panose="02020603050405020304" pitchFamily="18" charset="0"/>
                <a:cs typeface="Times New Roman" panose="02020603050405020304" pitchFamily="18" charset="0"/>
              </a:rPr>
              <a:t> kiszámolása: </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3251686A-ED1D-42CF-AF97-19C54734A607}"/>
                  </a:ext>
                </a:extLst>
              </p:cNvPr>
              <p:cNvSpPr txBox="1"/>
              <p:nvPr/>
            </p:nvSpPr>
            <p:spPr>
              <a:xfrm>
                <a:off x="171331" y="2712126"/>
                <a:ext cx="11913454" cy="731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𝑚</m:t>
                          </m:r>
                        </m:e>
                        <m:sub>
                          <m:r>
                            <a:rPr lang="hu-HU" sz="2400" b="0" i="1" smtClean="0">
                              <a:latin typeface="Cambria Math" panose="02040503050406030204" pitchFamily="18" charset="0"/>
                            </a:rPr>
                            <m:t>𝑣</m:t>
                          </m:r>
                          <m:r>
                            <a:rPr lang="hu-HU" sz="2400" b="0" i="1" smtClean="0">
                              <a:latin typeface="Cambria Math" panose="02040503050406030204" pitchFamily="18" charset="0"/>
                            </a:rPr>
                            <m:t>í</m:t>
                          </m:r>
                          <m:r>
                            <a:rPr lang="hu-HU" sz="2400" b="0" i="1" smtClean="0">
                              <a:latin typeface="Cambria Math" panose="02040503050406030204" pitchFamily="18" charset="0"/>
                            </a:rPr>
                            <m:t>𝑧</m:t>
                          </m:r>
                        </m:sub>
                      </m:sSub>
                      <m:r>
                        <a:rPr lang="hu-HU" sz="2400" b="0" i="1" smtClean="0">
                          <a:latin typeface="Cambria Math" panose="02040503050406030204" pitchFamily="18" charset="0"/>
                        </a:rPr>
                        <m:t>=</m:t>
                      </m:r>
                      <m:r>
                        <a:rPr lang="hu-HU" sz="2400" i="1">
                          <a:latin typeface="Cambria Math" panose="02040503050406030204" pitchFamily="18" charset="0"/>
                        </a:rPr>
                        <m:t>25,47</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r>
                        <a:rPr lang="hu-HU" sz="2400" i="1">
                          <a:latin typeface="Cambria Math" panose="02040503050406030204" pitchFamily="18" charset="0"/>
                          <a:ea typeface="Cambria Math" panose="02040503050406030204" pitchFamily="18" charset="0"/>
                        </a:rPr>
                        <m:t>∙0,9972</m:t>
                      </m:r>
                      <m:f>
                        <m:fPr>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𝑔</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𝑐𝑚</m:t>
                              </m:r>
                            </m:e>
                            <m:sup>
                              <m:r>
                                <a:rPr lang="hu-HU" sz="2400" i="1">
                                  <a:latin typeface="Cambria Math" panose="02040503050406030204" pitchFamily="18" charset="0"/>
                                  <a:ea typeface="Cambria Math" panose="02040503050406030204" pitchFamily="18" charset="0"/>
                                </a:rPr>
                                <m:t>3</m:t>
                              </m:r>
                            </m:sup>
                          </m:sSup>
                        </m:den>
                      </m:f>
                      <m:r>
                        <a:rPr lang="hu-HU" sz="2400" b="0" i="1" smtClean="0">
                          <a:latin typeface="Cambria Math" panose="02040503050406030204" pitchFamily="18" charset="0"/>
                          <a:ea typeface="Cambria Math" panose="02040503050406030204" pitchFamily="18" charset="0"/>
                        </a:rPr>
                        <m:t>+</m:t>
                      </m:r>
                      <m:d>
                        <m:dPr>
                          <m:ctrlPr>
                            <a:rPr lang="hu-HU" sz="2400" i="1">
                              <a:latin typeface="Cambria Math" panose="02040503050406030204" pitchFamily="18" charset="0"/>
                            </a:rPr>
                          </m:ctrlPr>
                        </m:dPr>
                        <m:e>
                          <m:r>
                            <a:rPr lang="hu-HU" sz="2400" i="1">
                              <a:latin typeface="Cambria Math" panose="02040503050406030204" pitchFamily="18" charset="0"/>
                            </a:rPr>
                            <m:t>25,05</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r>
                            <a:rPr lang="hu-HU" sz="2400" i="1">
                              <a:latin typeface="Cambria Math" panose="02040503050406030204" pitchFamily="18" charset="0"/>
                              <a:ea typeface="Cambria Math" panose="02040503050406030204" pitchFamily="18" charset="0"/>
                            </a:rPr>
                            <m:t>∙1,19315</m:t>
                          </m:r>
                          <m:f>
                            <m:fPr>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𝑔</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𝑐𝑚</m:t>
                                  </m:r>
                                </m:e>
                                <m:sup>
                                  <m:r>
                                    <a:rPr lang="hu-HU" sz="2400" i="1">
                                      <a:latin typeface="Cambria Math" panose="02040503050406030204" pitchFamily="18" charset="0"/>
                                      <a:ea typeface="Cambria Math" panose="02040503050406030204" pitchFamily="18" charset="0"/>
                                    </a:rPr>
                                    <m:t>3</m:t>
                                  </m:r>
                                </m:sup>
                              </m:sSup>
                            </m:den>
                          </m:f>
                        </m:e>
                      </m:d>
                      <m:r>
                        <a:rPr lang="hu-HU" sz="2400" i="1">
                          <a:latin typeface="Cambria Math" panose="02040503050406030204" pitchFamily="18" charset="0"/>
                          <a:ea typeface="Cambria Math" panose="02040503050406030204" pitchFamily="18" charset="0"/>
                        </a:rPr>
                        <m:t>∙</m:t>
                      </m:r>
                      <m:f>
                        <m:fPr>
                          <m:ctrlPr>
                            <a:rPr lang="hu-HU" sz="2400" i="1">
                              <a:latin typeface="Cambria Math" panose="02040503050406030204" pitchFamily="18" charset="0"/>
                              <a:ea typeface="Cambria Math" panose="02040503050406030204" pitchFamily="18" charset="0"/>
                            </a:rPr>
                          </m:ctrlPr>
                        </m:fPr>
                        <m:num>
                          <m:d>
                            <m:dPr>
                              <m:ctrlPr>
                                <a:rPr lang="hu-HU" sz="2400" i="1" smtClean="0">
                                  <a:latin typeface="Cambria Math" panose="02040503050406030204" pitchFamily="18" charset="0"/>
                                  <a:ea typeface="Cambria Math" panose="02040503050406030204" pitchFamily="18" charset="0"/>
                                </a:rPr>
                              </m:ctrlPr>
                            </m:dPr>
                            <m:e>
                              <m:r>
                                <a:rPr lang="hu-HU" sz="2400" b="0" i="1" smtClean="0">
                                  <a:latin typeface="Cambria Math" panose="02040503050406030204" pitchFamily="18" charset="0"/>
                                  <a:ea typeface="Cambria Math" panose="02040503050406030204" pitchFamily="18" charset="0"/>
                                </a:rPr>
                                <m:t>100−37</m:t>
                              </m:r>
                            </m:e>
                          </m:d>
                          <m:r>
                            <a:rPr lang="hu-HU" sz="2400" b="0" i="1" smtClean="0">
                              <a:latin typeface="Cambria Math" panose="02040503050406030204" pitchFamily="18" charset="0"/>
                              <a:ea typeface="Cambria Math" panose="02040503050406030204" pitchFamily="18" charset="0"/>
                            </a:rPr>
                            <m:t>%</m:t>
                          </m:r>
                        </m:num>
                        <m:den>
                          <m:r>
                            <a:rPr lang="hu-HU" sz="2400" i="1">
                              <a:latin typeface="Cambria Math" panose="02040503050406030204" pitchFamily="18" charset="0"/>
                              <a:ea typeface="Cambria Math" panose="02040503050406030204" pitchFamily="18" charset="0"/>
                            </a:rPr>
                            <m:t>100%</m:t>
                          </m:r>
                        </m:den>
                      </m:f>
                      <m:r>
                        <a:rPr lang="hu-HU" sz="2400" b="0" i="1" smtClean="0">
                          <a:latin typeface="Cambria Math" panose="02040503050406030204" pitchFamily="18" charset="0"/>
                          <a:ea typeface="Cambria Math" panose="02040503050406030204" pitchFamily="18" charset="0"/>
                        </a:rPr>
                        <m:t>=44,2283…</m:t>
                      </m:r>
                      <m:r>
                        <a:rPr lang="hu-HU" sz="2400" b="0" i="1" smtClean="0">
                          <a:latin typeface="Cambria Math" panose="02040503050406030204" pitchFamily="18" charset="0"/>
                          <a:ea typeface="Cambria Math" panose="02040503050406030204" pitchFamily="18" charset="0"/>
                        </a:rPr>
                        <m:t>𝑔</m:t>
                      </m:r>
                    </m:oMath>
                  </m:oMathPara>
                </a14:m>
                <a:endParaRPr lang="hu-HU" sz="2400" dirty="0"/>
              </a:p>
            </p:txBody>
          </p:sp>
        </mc:Choice>
        <mc:Fallback xmlns="">
          <p:sp>
            <p:nvSpPr>
              <p:cNvPr id="4" name="Szövegdoboz 3">
                <a:extLst>
                  <a:ext uri="{FF2B5EF4-FFF2-40B4-BE49-F238E27FC236}">
                    <a16:creationId xmlns:a16="http://schemas.microsoft.com/office/drawing/2014/main" id="{3251686A-ED1D-42CF-AF97-19C54734A607}"/>
                  </a:ext>
                </a:extLst>
              </p:cNvPr>
              <p:cNvSpPr txBox="1">
                <a:spLocks noRot="1" noChangeAspect="1" noMove="1" noResize="1" noEditPoints="1" noAdjustHandles="1" noChangeArrowheads="1" noChangeShapeType="1" noTextEdit="1"/>
              </p:cNvSpPr>
              <p:nvPr/>
            </p:nvSpPr>
            <p:spPr>
              <a:xfrm>
                <a:off x="171331" y="2712126"/>
                <a:ext cx="11913454" cy="731162"/>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29D32A24-3745-4891-A289-55508F19B298}"/>
                  </a:ext>
                </a:extLst>
              </p:cNvPr>
              <p:cNvSpPr txBox="1"/>
              <p:nvPr/>
            </p:nvSpPr>
            <p:spPr>
              <a:xfrm>
                <a:off x="1523881" y="4007532"/>
                <a:ext cx="4753994" cy="937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𝑣</m:t>
                          </m:r>
                          <m:r>
                            <a:rPr lang="hu-HU" sz="2400" b="0" i="1" smtClean="0">
                              <a:latin typeface="Cambria Math" panose="02040503050406030204" pitchFamily="18" charset="0"/>
                            </a:rPr>
                            <m:t>í</m:t>
                          </m:r>
                          <m:r>
                            <a:rPr lang="hu-HU" sz="2400" b="0" i="1" smtClean="0">
                              <a:latin typeface="Cambria Math" panose="02040503050406030204" pitchFamily="18" charset="0"/>
                            </a:rPr>
                            <m:t>𝑧</m:t>
                          </m:r>
                        </m:sub>
                      </m:sSub>
                      <m:r>
                        <a:rPr lang="hu-HU" sz="2400" b="0" i="1" smtClean="0">
                          <a:latin typeface="Cambria Math" panose="02040503050406030204" pitchFamily="18" charset="0"/>
                        </a:rPr>
                        <m:t>=</m:t>
                      </m:r>
                      <m:f>
                        <m:fPr>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44,2283…</m:t>
                          </m:r>
                          <m:r>
                            <a:rPr lang="hu-HU" sz="2400" i="1">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ea typeface="Cambria Math" panose="02040503050406030204" pitchFamily="18" charset="0"/>
                            </a:rPr>
                            <m:t>18,02</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ea typeface="Cambria Math" panose="02040503050406030204" pitchFamily="18" charset="0"/>
                                </a:rPr>
                                <m:t>𝑚𝑜𝑙</m:t>
                              </m:r>
                            </m:den>
                          </m:f>
                        </m:den>
                      </m:f>
                      <m:r>
                        <a:rPr lang="hu-HU" sz="2400" b="0" i="1" smtClean="0">
                          <a:latin typeface="Cambria Math" panose="02040503050406030204" pitchFamily="18" charset="0"/>
                          <a:ea typeface="Cambria Math" panose="02040503050406030204" pitchFamily="18" charset="0"/>
                        </a:rPr>
                        <m:t>=2,4544…</m:t>
                      </m:r>
                      <m:r>
                        <a:rPr lang="hu-HU" sz="2400" b="0" i="1" smtClean="0">
                          <a:latin typeface="Cambria Math" panose="02040503050406030204" pitchFamily="18" charset="0"/>
                          <a:ea typeface="Cambria Math" panose="02040503050406030204" pitchFamily="18" charset="0"/>
                        </a:rPr>
                        <m:t>𝑚𝑜𝑙</m:t>
                      </m:r>
                    </m:oMath>
                  </m:oMathPara>
                </a14:m>
                <a:endParaRPr lang="hu-HU" sz="2400" dirty="0"/>
              </a:p>
            </p:txBody>
          </p:sp>
        </mc:Choice>
        <mc:Fallback xmlns="">
          <p:sp>
            <p:nvSpPr>
              <p:cNvPr id="5" name="Szövegdoboz 4">
                <a:extLst>
                  <a:ext uri="{FF2B5EF4-FFF2-40B4-BE49-F238E27FC236}">
                    <a16:creationId xmlns:a16="http://schemas.microsoft.com/office/drawing/2014/main" id="{29D32A24-3745-4891-A289-55508F19B298}"/>
                  </a:ext>
                </a:extLst>
              </p:cNvPr>
              <p:cNvSpPr txBox="1">
                <a:spLocks noRot="1" noChangeAspect="1" noMove="1" noResize="1" noEditPoints="1" noAdjustHandles="1" noChangeArrowheads="1" noChangeShapeType="1" noTextEdit="1"/>
              </p:cNvSpPr>
              <p:nvPr/>
            </p:nvSpPr>
            <p:spPr>
              <a:xfrm>
                <a:off x="1523881" y="4007532"/>
                <a:ext cx="4753994" cy="937629"/>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11AA4503-DE61-4F6C-A73E-E4DACF248001}"/>
                  </a:ext>
                </a:extLst>
              </p:cNvPr>
              <p:cNvSpPr txBox="1"/>
              <p:nvPr/>
            </p:nvSpPr>
            <p:spPr>
              <a:xfrm>
                <a:off x="1393029" y="5443538"/>
                <a:ext cx="10382842" cy="764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𝑥</m:t>
                          </m:r>
                        </m:e>
                        <m:sub>
                          <m:r>
                            <a:rPr lang="hu-HU" sz="2400" b="0" i="1" smtClean="0">
                              <a:latin typeface="Cambria Math" panose="02040503050406030204" pitchFamily="18" charset="0"/>
                            </a:rPr>
                            <m:t>𝐻𝐶𝑙</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𝐻𝐶𝑙</m:t>
                              </m:r>
                            </m:sub>
                          </m:sSub>
                        </m:num>
                        <m:den>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𝐻𝐶𝑙</m:t>
                              </m:r>
                            </m:sub>
                          </m:sSub>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𝑣</m:t>
                              </m:r>
                              <m:r>
                                <a:rPr lang="hu-HU" sz="2400" b="0" i="1" smtClean="0">
                                  <a:latin typeface="Cambria Math" panose="02040503050406030204" pitchFamily="18" charset="0"/>
                                </a:rPr>
                                <m:t>í</m:t>
                              </m:r>
                              <m:r>
                                <a:rPr lang="hu-HU" sz="2400" b="0" i="1" smtClean="0">
                                  <a:latin typeface="Cambria Math" panose="02040503050406030204" pitchFamily="18" charset="0"/>
                                </a:rPr>
                                <m:t>𝑧</m:t>
                              </m:r>
                            </m:sub>
                          </m:sSub>
                        </m:den>
                      </m:f>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0,303310…</m:t>
                          </m:r>
                          <m:r>
                            <a:rPr lang="hu-HU" sz="2400" i="1">
                              <a:latin typeface="Cambria Math" panose="02040503050406030204" pitchFamily="18" charset="0"/>
                              <a:ea typeface="Cambria Math" panose="02040503050406030204" pitchFamily="18" charset="0"/>
                            </a:rPr>
                            <m:t>𝑚𝑜𝑙</m:t>
                          </m:r>
                        </m:num>
                        <m:den>
                          <m:r>
                            <a:rPr lang="hu-HU" sz="2400" i="1">
                              <a:latin typeface="Cambria Math" panose="02040503050406030204" pitchFamily="18" charset="0"/>
                              <a:ea typeface="Cambria Math" panose="02040503050406030204" pitchFamily="18" charset="0"/>
                            </a:rPr>
                            <m:t>0,303310…</m:t>
                          </m:r>
                          <m:r>
                            <a:rPr lang="hu-HU" sz="2400" i="1">
                              <a:latin typeface="Cambria Math" panose="02040503050406030204" pitchFamily="18" charset="0"/>
                              <a:ea typeface="Cambria Math" panose="02040503050406030204" pitchFamily="18" charset="0"/>
                            </a:rPr>
                            <m:t>𝑚𝑜𝑙</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2,4544…</m:t>
                          </m:r>
                          <m:r>
                            <a:rPr lang="hu-HU" sz="2400" i="1">
                              <a:latin typeface="Cambria Math" panose="02040503050406030204" pitchFamily="18" charset="0"/>
                              <a:ea typeface="Cambria Math" panose="02040503050406030204" pitchFamily="18" charset="0"/>
                            </a:rPr>
                            <m:t>𝑚𝑜𝑙</m:t>
                          </m:r>
                        </m:den>
                      </m:f>
                      <m:r>
                        <a:rPr lang="hu-HU" sz="2400" b="0" i="1" smtClean="0">
                          <a:latin typeface="Cambria Math" panose="02040503050406030204" pitchFamily="18" charset="0"/>
                        </a:rPr>
                        <m:t>=0,109986…=0,1100</m:t>
                      </m:r>
                    </m:oMath>
                  </m:oMathPara>
                </a14:m>
                <a:endParaRPr lang="hu-HU" sz="2400" dirty="0"/>
              </a:p>
            </p:txBody>
          </p:sp>
        </mc:Choice>
        <mc:Fallback xmlns="">
          <p:sp>
            <p:nvSpPr>
              <p:cNvPr id="6" name="Szövegdoboz 5">
                <a:extLst>
                  <a:ext uri="{FF2B5EF4-FFF2-40B4-BE49-F238E27FC236}">
                    <a16:creationId xmlns:a16="http://schemas.microsoft.com/office/drawing/2014/main" id="{11AA4503-DE61-4F6C-A73E-E4DACF248001}"/>
                  </a:ext>
                </a:extLst>
              </p:cNvPr>
              <p:cNvSpPr txBox="1">
                <a:spLocks noRot="1" noChangeAspect="1" noMove="1" noResize="1" noEditPoints="1" noAdjustHandles="1" noChangeArrowheads="1" noChangeShapeType="1" noTextEdit="1"/>
              </p:cNvSpPr>
              <p:nvPr/>
            </p:nvSpPr>
            <p:spPr>
              <a:xfrm>
                <a:off x="1393029" y="5443538"/>
                <a:ext cx="10382842" cy="764055"/>
              </a:xfrm>
              <a:prstGeom prst="rect">
                <a:avLst/>
              </a:prstGeom>
              <a:blipFill>
                <a:blip r:embed="rId5"/>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193614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Korlátok az oldatok összetételében</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558976"/>
                <a:ext cx="10515600" cy="5186597"/>
              </a:xfrm>
            </p:spPr>
            <p:txBody>
              <a:bodyPr>
                <a:normAutofit fontScale="85000" lnSpcReduction="10000"/>
              </a:bodyPr>
              <a:lstStyle/>
              <a:p>
                <a:r>
                  <a:rPr lang="hu-HU" dirty="0">
                    <a:latin typeface="Times New Roman" panose="02020603050405020304" pitchFamily="18" charset="0"/>
                    <a:cs typeface="Times New Roman" panose="02020603050405020304" pitchFamily="18" charset="0"/>
                  </a:rPr>
                  <a:t>gáz-gáz – nincs korlát!</a:t>
                </a:r>
              </a:p>
              <a:p>
                <a:r>
                  <a:rPr lang="hu-HU" dirty="0">
                    <a:latin typeface="Times New Roman" panose="02020603050405020304" pitchFamily="18" charset="0"/>
                    <a:cs typeface="Times New Roman" panose="02020603050405020304" pitchFamily="18" charset="0"/>
                  </a:rPr>
                  <a:t>szilárd – folyadék – telített oldat:</a:t>
                </a:r>
                <a:br>
                  <a:rPr lang="hu-HU" dirty="0">
                    <a:latin typeface="Times New Roman" panose="02020603050405020304" pitchFamily="18" charset="0"/>
                    <a:cs typeface="Times New Roman" panose="02020603050405020304" pitchFamily="18" charset="0"/>
                  </a:rPr>
                </a:br>
                <a:r>
                  <a:rPr lang="hu-HU" b="1" dirty="0">
                    <a:latin typeface="Times New Roman" panose="02020603050405020304" pitchFamily="18" charset="0"/>
                    <a:cs typeface="Times New Roman" panose="02020603050405020304" pitchFamily="18" charset="0"/>
                  </a:rPr>
                  <a:t>telített oldat:</a:t>
                </a:r>
                <a:r>
                  <a:rPr lang="hu-HU" dirty="0">
                    <a:latin typeface="Times New Roman" panose="02020603050405020304" pitchFamily="18" charset="0"/>
                    <a:cs typeface="Times New Roman" panose="02020603050405020304" pitchFamily="18" charset="0"/>
                  </a:rPr>
                  <a:t> olyan oldat, amelynek a koncentrációját, az adott hőmérsékleten már nem lehet további oldandó anyag hozzáadásával emelni. Amennyiben a hőmérséklet változtatásával, vagy kémiai reakció segítségével ennél magasabb koncentrációjú, ún. túltelített oldatot állítunk elő, akkor az úgy kerül egyensúlyi állapotba, hogy az oldott anyag egy része kicsapódik, mindaddig, amíg az oldat el nem éri a telített oldat koncentrációját.</a:t>
                </a:r>
              </a:p>
              <a:p>
                <a:r>
                  <a:rPr lang="hu-HU" b="1" dirty="0">
                    <a:latin typeface="Times New Roman" panose="02020603050405020304" pitchFamily="18" charset="0"/>
                    <a:cs typeface="Times New Roman" panose="02020603050405020304" pitchFamily="18" charset="0"/>
                  </a:rPr>
                  <a:t>oldhatóság:</a:t>
                </a:r>
                <a:r>
                  <a:rPr lang="hu-HU" dirty="0">
                    <a:latin typeface="Times New Roman" panose="02020603050405020304" pitchFamily="18" charset="0"/>
                    <a:cs typeface="Times New Roman" panose="02020603050405020304" pitchFamily="18" charset="0"/>
                  </a:rPr>
                  <a:t> (jele: </a:t>
                </a:r>
                <a:r>
                  <a:rPr lang="hu-HU" i="1" dirty="0">
                    <a:latin typeface="Times New Roman" panose="02020603050405020304" pitchFamily="18" charset="0"/>
                    <a:cs typeface="Times New Roman" panose="02020603050405020304" pitchFamily="18" charset="0"/>
                  </a:rPr>
                  <a:t>S</a:t>
                </a:r>
                <a:r>
                  <a:rPr lang="hu-HU" dirty="0">
                    <a:latin typeface="Times New Roman" panose="02020603050405020304" pitchFamily="18" charset="0"/>
                    <a:cs typeface="Times New Roman" panose="02020603050405020304" pitchFamily="18" charset="0"/>
                  </a:rPr>
                  <a:t>; mértékegysége </a:t>
                </a:r>
                <a:r>
                  <a:rPr lang="hu-HU" i="1" dirty="0">
                    <a:latin typeface="Times New Roman" panose="02020603050405020304" pitchFamily="18" charset="0"/>
                    <a:cs typeface="Times New Roman" panose="02020603050405020304" pitchFamily="18" charset="0"/>
                  </a:rPr>
                  <a:t>1 g/dm</a:t>
                </a:r>
                <a:r>
                  <a:rPr lang="hu-HU" i="1" baseline="30000" dirty="0">
                    <a:latin typeface="Times New Roman" panose="02020603050405020304" pitchFamily="18" charset="0"/>
                    <a:cs typeface="Times New Roman" panose="02020603050405020304" pitchFamily="18" charset="0"/>
                  </a:rPr>
                  <a:t>3</a:t>
                </a:r>
                <a:r>
                  <a:rPr lang="hu-HU" i="1" dirty="0">
                    <a:latin typeface="Times New Roman" panose="02020603050405020304" pitchFamily="18" charset="0"/>
                    <a:cs typeface="Times New Roman" panose="02020603050405020304" pitchFamily="18" charset="0"/>
                  </a:rPr>
                  <a:t>- nem egységes!</a:t>
                </a:r>
                <a:r>
                  <a:rPr lang="hu-HU" dirty="0">
                    <a:latin typeface="Times New Roman" panose="02020603050405020304" pitchFamily="18" charset="0"/>
                    <a:cs typeface="Times New Roman" panose="02020603050405020304" pitchFamily="18" charset="0"/>
                  </a:rPr>
                  <a:t>) a telített oldat összetételét megadó mennyiség, amely alapján megadható a telített oldatban lévő oldott anyag és oldószer mennyisége. A leggyakrabban alkal­mazott meghatározás szerint a feloldott anyag tömegének (</a:t>
                </a:r>
                <a:r>
                  <a:rPr lang="hu-HU" i="1" dirty="0" err="1">
                    <a:latin typeface="Times New Roman" panose="02020603050405020304" pitchFamily="18" charset="0"/>
                    <a:cs typeface="Times New Roman" panose="02020603050405020304" pitchFamily="18" charset="0"/>
                  </a:rPr>
                  <a:t>m</a:t>
                </a:r>
                <a:r>
                  <a:rPr lang="hu-HU" i="1" baseline="-25000" dirty="0" err="1">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vagy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és az oldószer térfogatának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vagy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1</a:t>
                </a:r>
                <a:r>
                  <a:rPr lang="hu-HU" dirty="0">
                    <a:latin typeface="Times New Roman" panose="02020603050405020304" pitchFamily="18" charset="0"/>
                    <a:cs typeface="Times New Roman" panose="02020603050405020304" pitchFamily="18" charset="0"/>
                  </a:rPr>
                  <a:t>) a hányadosa, azaz </a:t>
                </a: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𝑆</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𝐴</m:t>
                            </m:r>
                          </m:sub>
                        </m:sSub>
                      </m:den>
                    </m:f>
                  </m:oMath>
                </a14:m>
                <a:r>
                  <a:rPr lang="hu-HU" dirty="0">
                    <a:latin typeface="Times New Roman" panose="02020603050405020304" pitchFamily="18" charset="0"/>
                    <a:cs typeface="Times New Roman" panose="02020603050405020304" pitchFamily="18" charset="0"/>
                  </a:rPr>
                  <a:t> </a:t>
                </a:r>
                <a:br>
                  <a:rPr lang="hu-HU" dirty="0">
                    <a:latin typeface="Times New Roman" panose="02020603050405020304" pitchFamily="18" charset="0"/>
                    <a:cs typeface="Times New Roman" panose="02020603050405020304" pitchFamily="18" charset="0"/>
                  </a:rPr>
                </a:br>
                <a:r>
                  <a:rPr lang="hu-HU" dirty="0" err="1">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táblázatokban, általában tömegarányban találjuk meg az </a:t>
                </a:r>
                <a:r>
                  <a:rPr lang="hu-HU" dirty="0" err="1">
                    <a:latin typeface="Times New Roman" panose="02020603050405020304" pitchFamily="18" charset="0"/>
                    <a:cs typeface="Times New Roman" panose="02020603050405020304" pitchFamily="18" charset="0"/>
                  </a:rPr>
                  <a:t>oldhatóságot</a:t>
                </a:r>
                <a:r>
                  <a:rPr lang="hu-HU" dirty="0">
                    <a:latin typeface="Times New Roman" panose="02020603050405020304" pitchFamily="18" charset="0"/>
                    <a:cs typeface="Times New Roman" panose="02020603050405020304" pitchFamily="18" charset="0"/>
                  </a:rPr>
                  <a:t>, de meg lehet adni bármely más összetételt kifejező mennyiség, </a:t>
                </a:r>
                <a:r>
                  <a:rPr lang="hu-HU" dirty="0" err="1">
                    <a:latin typeface="Times New Roman" panose="02020603050405020304" pitchFamily="18" charset="0"/>
                    <a:cs typeface="Times New Roman" panose="02020603050405020304" pitchFamily="18" charset="0"/>
                  </a:rPr>
                  <a:t>pl</a:t>
                </a:r>
                <a:r>
                  <a:rPr lang="hu-HU" dirty="0">
                    <a:latin typeface="Times New Roman" panose="02020603050405020304" pitchFamily="18" charset="0"/>
                    <a:cs typeface="Times New Roman" panose="02020603050405020304" pitchFamily="18" charset="0"/>
                  </a:rPr>
                  <a:t>: moláris koncentráció, </a:t>
                </a:r>
                <a:r>
                  <a:rPr lang="hu-HU" dirty="0" err="1">
                    <a:latin typeface="Times New Roman" panose="02020603050405020304" pitchFamily="18" charset="0"/>
                    <a:cs typeface="Times New Roman" panose="02020603050405020304" pitchFamily="18" charset="0"/>
                  </a:rPr>
                  <a:t>molalitás</a:t>
                </a:r>
                <a:r>
                  <a:rPr lang="hu-HU" dirty="0">
                    <a:latin typeface="Times New Roman" panose="02020603050405020304" pitchFamily="18" charset="0"/>
                    <a:cs typeface="Times New Roman" panose="02020603050405020304" pitchFamily="18" charset="0"/>
                  </a:rPr>
                  <a:t>, tömegkoncentráció, </a:t>
                </a:r>
                <a:r>
                  <a:rPr lang="hu-HU" dirty="0" err="1">
                    <a:latin typeface="Times New Roman" panose="02020603050405020304" pitchFamily="18" charset="0"/>
                    <a:cs typeface="Times New Roman" panose="02020603050405020304" pitchFamily="18" charset="0"/>
                  </a:rPr>
                  <a:t>moltört</a:t>
                </a:r>
                <a:r>
                  <a:rPr lang="hu-HU" dirty="0">
                    <a:latin typeface="Times New Roman" panose="02020603050405020304" pitchFamily="18" charset="0"/>
                    <a:cs typeface="Times New Roman" panose="02020603050405020304" pitchFamily="18" charset="0"/>
                  </a:rPr>
                  <a:t> stb. segítsé­gével is.</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558976"/>
                <a:ext cx="10515600" cy="5186597"/>
              </a:xfrm>
              <a:blipFill>
                <a:blip r:embed="rId3"/>
                <a:stretch>
                  <a:fillRect l="-812" t="-2350" r="-290" b="-2233"/>
                </a:stretch>
              </a:blipFill>
            </p:spPr>
            <p:txBody>
              <a:bodyPr/>
              <a:lstStyle/>
              <a:p>
                <a:r>
                  <a:rPr lang="en-US">
                    <a:noFill/>
                  </a:rPr>
                  <a:t> </a:t>
                </a:r>
              </a:p>
            </p:txBody>
          </p:sp>
        </mc:Fallback>
      </mc:AlternateContent>
    </p:spTree>
    <p:extLst>
      <p:ext uri="{BB962C8B-B14F-4D97-AF65-F5344CB8AC3E}">
        <p14:creationId xmlns:p14="http://schemas.microsoft.com/office/powerpoint/2010/main" val="143111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45205"/>
            <a:ext cx="10515600" cy="1325563"/>
          </a:xfrm>
        </p:spPr>
        <p:txBody>
          <a:bodyPr/>
          <a:lstStyle/>
          <a:p>
            <a:pPr algn="ctr"/>
            <a:r>
              <a:rPr lang="hu-HU" dirty="0">
                <a:latin typeface="Times New Roman" panose="02020603050405020304" pitchFamily="18" charset="0"/>
                <a:cs typeface="Times New Roman" panose="02020603050405020304" pitchFamily="18" charset="0"/>
              </a:rPr>
              <a:t>Korlátok az oldatok összetételében</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84813" y="1476532"/>
            <a:ext cx="11602387" cy="5351488"/>
          </a:xfrm>
        </p:spPr>
        <p:txBody>
          <a:bodyPr>
            <a:normAutofit/>
          </a:bodyPr>
          <a:lstStyle/>
          <a:p>
            <a:r>
              <a:rPr lang="hu-HU" dirty="0">
                <a:latin typeface="Times New Roman" panose="02020603050405020304" pitchFamily="18" charset="0"/>
                <a:cs typeface="Times New Roman" panose="02020603050405020304" pitchFamily="18" charset="0"/>
              </a:rPr>
              <a:t>folyadék – folyadék – korlátlan és korlátozott elegyedés</a:t>
            </a:r>
            <a:br>
              <a:rPr lang="hu-HU" dirty="0">
                <a:latin typeface="Times New Roman" panose="02020603050405020304" pitchFamily="18" charset="0"/>
                <a:cs typeface="Times New Roman" panose="02020603050405020304" pitchFamily="18" charset="0"/>
              </a:rPr>
            </a:br>
            <a:r>
              <a:rPr lang="hu-HU" b="1" dirty="0">
                <a:latin typeface="Times New Roman" panose="02020603050405020304" pitchFamily="18" charset="0"/>
                <a:cs typeface="Times New Roman" panose="02020603050405020304" pitchFamily="18" charset="0"/>
              </a:rPr>
              <a:t>korlátlan elegyedés:</a:t>
            </a:r>
            <a:r>
              <a:rPr lang="hu-HU" dirty="0">
                <a:latin typeface="Times New Roman" panose="02020603050405020304" pitchFamily="18" charset="0"/>
                <a:cs typeface="Times New Roman" panose="02020603050405020304" pitchFamily="18" charset="0"/>
              </a:rPr>
              <a:t> korlátlanul elegyedik két anyag, ha belőlük tetszőleges összetételű elegy előállítható, anélkül, hogy új fázis jönne létre, azaz a rendszer heterogénné válna. </a:t>
            </a:r>
            <a:br>
              <a:rPr lang="hu-HU" dirty="0">
                <a:latin typeface="Times New Roman" panose="02020603050405020304" pitchFamily="18" charset="0"/>
                <a:cs typeface="Times New Roman" panose="02020603050405020304" pitchFamily="18" charset="0"/>
              </a:rPr>
            </a:br>
            <a:r>
              <a:rPr lang="hu-HU" b="1" dirty="0">
                <a:latin typeface="Times New Roman" panose="02020603050405020304" pitchFamily="18" charset="0"/>
                <a:cs typeface="Times New Roman" panose="02020603050405020304" pitchFamily="18" charset="0"/>
              </a:rPr>
              <a:t>korlátozott elegyedés:</a:t>
            </a:r>
            <a:r>
              <a:rPr lang="hu-HU" dirty="0">
                <a:latin typeface="Times New Roman" panose="02020603050405020304" pitchFamily="18" charset="0"/>
                <a:cs typeface="Times New Roman" panose="02020603050405020304" pitchFamily="18" charset="0"/>
              </a:rPr>
              <a:t> korlátoltan elegyedik két anyag, ha van olyan összetétel tartomány, amely belőlük nem állítható elő, mert a rendszer heterogénné válik.</a:t>
            </a:r>
          </a:p>
          <a:p>
            <a:r>
              <a:rPr lang="hu-HU" dirty="0">
                <a:latin typeface="Times New Roman" panose="02020603050405020304" pitchFamily="18" charset="0"/>
                <a:cs typeface="Times New Roman" panose="02020603050405020304" pitchFamily="18" charset="0"/>
              </a:rPr>
              <a:t>gáz-folyadék – korlátozott oldhatóság – Henry-törvénye:</a:t>
            </a:r>
            <a:br>
              <a:rPr lang="hu-HU" dirty="0">
                <a:latin typeface="Times New Roman" panose="02020603050405020304" pitchFamily="18" charset="0"/>
                <a:cs typeface="Times New Roman" panose="02020603050405020304" pitchFamily="18" charset="0"/>
              </a:rPr>
            </a:br>
            <a:r>
              <a:rPr lang="hu-HU" b="1" dirty="0">
                <a:latin typeface="Times New Roman" panose="02020603050405020304" pitchFamily="18" charset="0"/>
                <a:cs typeface="Times New Roman" panose="02020603050405020304" pitchFamily="18" charset="0"/>
              </a:rPr>
              <a:t>Henry törvénye:</a:t>
            </a:r>
            <a:r>
              <a:rPr lang="hu-HU" dirty="0">
                <a:latin typeface="Times New Roman" panose="02020603050405020304" pitchFamily="18" charset="0"/>
                <a:cs typeface="Times New Roman" panose="02020603050405020304" pitchFamily="18" charset="0"/>
              </a:rPr>
              <a:t> híg oldatok esetében, az oldott anyag parciális nyomása (</a:t>
            </a:r>
            <a:r>
              <a:rPr lang="hu-HU" i="1" dirty="0">
                <a:latin typeface="Times New Roman" panose="02020603050405020304" pitchFamily="18" charset="0"/>
                <a:cs typeface="Times New Roman" panose="02020603050405020304" pitchFamily="18" charset="0"/>
              </a:rPr>
              <a:t>p</a:t>
            </a:r>
            <a:r>
              <a:rPr lang="hu-HU" i="1" baseline="-25000" dirty="0">
                <a:latin typeface="Times New Roman" panose="02020603050405020304" pitchFamily="18" charset="0"/>
                <a:cs typeface="Times New Roman" panose="02020603050405020304" pitchFamily="18" charset="0"/>
              </a:rPr>
              <a:t>i</a:t>
            </a:r>
            <a:r>
              <a:rPr lang="hu-HU" dirty="0">
                <a:latin typeface="Times New Roman" panose="02020603050405020304" pitchFamily="18" charset="0"/>
                <a:cs typeface="Times New Roman" panose="02020603050405020304" pitchFamily="18" charset="0"/>
              </a:rPr>
              <a:t>) az oldat felett, arányos az </a:t>
            </a:r>
            <a:r>
              <a:rPr lang="hu-HU" dirty="0" err="1">
                <a:latin typeface="Times New Roman" panose="02020603050405020304" pitchFamily="18" charset="0"/>
                <a:cs typeface="Times New Roman" panose="02020603050405020304" pitchFamily="18" charset="0"/>
              </a:rPr>
              <a:t>oldatbeli</a:t>
            </a:r>
            <a:r>
              <a:rPr lang="hu-HU" dirty="0">
                <a:latin typeface="Times New Roman" panose="02020603050405020304" pitchFamily="18" charset="0"/>
                <a:cs typeface="Times New Roman" panose="02020603050405020304" pitchFamily="18" charset="0"/>
              </a:rPr>
              <a:t> móltörtjével (</a:t>
            </a:r>
            <a:r>
              <a:rPr lang="hu-HU" i="1" dirty="0">
                <a:latin typeface="Times New Roman" panose="02020603050405020304" pitchFamily="18" charset="0"/>
                <a:cs typeface="Times New Roman" panose="02020603050405020304" pitchFamily="18" charset="0"/>
              </a:rPr>
              <a:t>x</a:t>
            </a:r>
            <a:r>
              <a:rPr lang="hu-HU" i="1" baseline="-25000" dirty="0">
                <a:latin typeface="Times New Roman" panose="02020603050405020304" pitchFamily="18" charset="0"/>
                <a:cs typeface="Times New Roman" panose="02020603050405020304" pitchFamily="18" charset="0"/>
              </a:rPr>
              <a:t>i</a:t>
            </a:r>
            <a:r>
              <a:rPr lang="hu-HU" dirty="0">
                <a:latin typeface="Times New Roman" panose="02020603050405020304" pitchFamily="18" charset="0"/>
                <a:cs typeface="Times New Roman" panose="02020603050405020304" pitchFamily="18" charset="0"/>
              </a:rPr>
              <a:t>), de az arányossági ténye-</a:t>
            </a:r>
            <a:r>
              <a:rPr lang="hu-HU" dirty="0" err="1">
                <a:latin typeface="Times New Roman" panose="02020603050405020304" pitchFamily="18" charset="0"/>
                <a:cs typeface="Times New Roman" panose="02020603050405020304" pitchFamily="18" charset="0"/>
              </a:rPr>
              <a:t>ző</a:t>
            </a:r>
            <a:r>
              <a:rPr lang="hu-HU" dirty="0">
                <a:latin typeface="Times New Roman" panose="02020603050405020304" pitchFamily="18" charset="0"/>
                <a:cs typeface="Times New Roman" panose="02020603050405020304" pitchFamily="18" charset="0"/>
              </a:rPr>
              <a:t> nem a tiszta oldott anyag gőznyomása, hanem egy ettől eltérő állandó, a Henry-együttható (</a:t>
            </a:r>
            <a:r>
              <a:rPr lang="hu-HU" i="1" dirty="0">
                <a:latin typeface="Times New Roman" panose="02020603050405020304" pitchFamily="18" charset="0"/>
                <a:cs typeface="Times New Roman" panose="02020603050405020304" pitchFamily="18" charset="0"/>
              </a:rPr>
              <a:t>K</a:t>
            </a:r>
            <a:r>
              <a:rPr lang="hu-HU" i="1" baseline="-25000" dirty="0">
                <a:latin typeface="Times New Roman" panose="02020603050405020304" pitchFamily="18" charset="0"/>
                <a:cs typeface="Times New Roman" panose="02020603050405020304" pitchFamily="18" charset="0"/>
              </a:rPr>
              <a:t>H</a:t>
            </a:r>
            <a:r>
              <a:rPr lang="hu-HU" dirty="0">
                <a:latin typeface="Times New Roman" panose="02020603050405020304" pitchFamily="18" charset="0"/>
                <a:cs typeface="Times New Roman" panose="02020603050405020304" pitchFamily="18" charset="0"/>
              </a:rPr>
              <a:t>) azaz </a:t>
            </a:r>
            <a:r>
              <a:rPr lang="hu-HU" i="1" dirty="0">
                <a:latin typeface="Times New Roman" panose="02020603050405020304" pitchFamily="18" charset="0"/>
                <a:cs typeface="Times New Roman" panose="02020603050405020304" pitchFamily="18" charset="0"/>
              </a:rPr>
              <a:t>p</a:t>
            </a:r>
            <a:r>
              <a:rPr lang="hu-HU" i="1" baseline="-25000" dirty="0">
                <a:latin typeface="Times New Roman" panose="02020603050405020304" pitchFamily="18" charset="0"/>
                <a:cs typeface="Times New Roman" panose="02020603050405020304" pitchFamily="18" charset="0"/>
              </a:rPr>
              <a:t>i</a:t>
            </a:r>
            <a:r>
              <a:rPr lang="hu-HU" i="1" dirty="0">
                <a:latin typeface="Times New Roman" panose="02020603050405020304" pitchFamily="18" charset="0"/>
                <a:cs typeface="Times New Roman" panose="02020603050405020304" pitchFamily="18" charset="0"/>
              </a:rPr>
              <a:t> = </a:t>
            </a:r>
            <a:r>
              <a:rPr lang="hu-HU" i="1" dirty="0" err="1">
                <a:latin typeface="Times New Roman" panose="02020603050405020304" pitchFamily="18" charset="0"/>
                <a:cs typeface="Times New Roman" panose="02020603050405020304" pitchFamily="18" charset="0"/>
              </a:rPr>
              <a:t>K</a:t>
            </a:r>
            <a:r>
              <a:rPr lang="hu-HU" i="1" baseline="-25000" dirty="0" err="1">
                <a:latin typeface="Times New Roman" panose="02020603050405020304" pitchFamily="18" charset="0"/>
                <a:cs typeface="Times New Roman" panose="02020603050405020304" pitchFamily="18" charset="0"/>
              </a:rPr>
              <a:t>H</a:t>
            </a:r>
            <a:r>
              <a:rPr lang="hu-HU" i="1" dirty="0" err="1">
                <a:latin typeface="Times New Roman" panose="02020603050405020304" pitchFamily="18" charset="0"/>
                <a:cs typeface="Times New Roman" panose="02020603050405020304" pitchFamily="18" charset="0"/>
              </a:rPr>
              <a:t>·x</a:t>
            </a:r>
            <a:r>
              <a:rPr lang="hu-HU" i="1" baseline="-25000" dirty="0" err="1">
                <a:latin typeface="Times New Roman" panose="02020603050405020304" pitchFamily="18" charset="0"/>
                <a:cs typeface="Times New Roman" panose="02020603050405020304" pitchFamily="18" charset="0"/>
              </a:rPr>
              <a:t>i</a:t>
            </a:r>
            <a:r>
              <a:rPr lang="hu-HU" dirty="0">
                <a:latin typeface="Times New Roman" panose="02020603050405020304" pitchFamily="18" charset="0"/>
                <a:cs typeface="Times New Roman" panose="02020603050405020304" pitchFamily="18" charset="0"/>
              </a:rPr>
              <a:t> Az így viselkedő </a:t>
            </a:r>
            <a:r>
              <a:rPr lang="hu-HU" dirty="0" err="1">
                <a:latin typeface="Times New Roman" panose="02020603050405020304" pitchFamily="18" charset="0"/>
                <a:cs typeface="Times New Roman" panose="02020603050405020304" pitchFamily="18" charset="0"/>
              </a:rPr>
              <a:t>oldatokat</a:t>
            </a:r>
            <a:r>
              <a:rPr lang="hu-HU" dirty="0">
                <a:latin typeface="Times New Roman" panose="02020603050405020304" pitchFamily="18" charset="0"/>
                <a:cs typeface="Times New Roman" panose="02020603050405020304" pitchFamily="18" charset="0"/>
              </a:rPr>
              <a:t> ideálisan híg oldatoknak nevezzük.</a:t>
            </a:r>
          </a:p>
          <a:p>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182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Híg oldatok törvényei [18]</a:t>
            </a:r>
          </a:p>
        </p:txBody>
      </p:sp>
      <p:sp>
        <p:nvSpPr>
          <p:cNvPr id="203" name="Tartalom helye 202">
            <a:extLst>
              <a:ext uri="{FF2B5EF4-FFF2-40B4-BE49-F238E27FC236}">
                <a16:creationId xmlns:a16="http://schemas.microsoft.com/office/drawing/2014/main" id="{0ACC2EC0-3A33-462A-8CF4-DEAB7447EB04}"/>
              </a:ext>
            </a:extLst>
          </p:cNvPr>
          <p:cNvSpPr>
            <a:spLocks noGrp="1"/>
          </p:cNvSpPr>
          <p:nvPr>
            <p:ph idx="1"/>
          </p:nvPr>
        </p:nvSpPr>
        <p:spPr>
          <a:xfrm>
            <a:off x="164892" y="1825625"/>
            <a:ext cx="6041036" cy="1787005"/>
          </a:xfrm>
        </p:spPr>
        <p:txBody>
          <a:bodyPr/>
          <a:lstStyle/>
          <a:p>
            <a:r>
              <a:rPr lang="hu-HU" dirty="0">
                <a:latin typeface="Times New Roman" panose="02020603050405020304" pitchFamily="18" charset="0"/>
                <a:cs typeface="Times New Roman" panose="02020603050405020304" pitchFamily="18" charset="0"/>
              </a:rPr>
              <a:t>Az oldat felszínén csökken az oldószer mennyisége, így csökken az oldat gőz-nyomása. Ugyanez igaz a szilárd fázis-</a:t>
            </a:r>
            <a:r>
              <a:rPr lang="hu-HU" dirty="0" err="1">
                <a:latin typeface="Times New Roman" panose="02020603050405020304" pitchFamily="18" charset="0"/>
                <a:cs typeface="Times New Roman" panose="02020603050405020304" pitchFamily="18" charset="0"/>
              </a:rPr>
              <a:t>ra</a:t>
            </a:r>
            <a:r>
              <a:rPr lang="hu-HU" dirty="0">
                <a:latin typeface="Times New Roman" panose="02020603050405020304" pitchFamily="18" charset="0"/>
                <a:cs typeface="Times New Roman" panose="02020603050405020304" pitchFamily="18" charset="0"/>
              </a:rPr>
              <a:t> is – fázisdiagram!</a:t>
            </a:r>
          </a:p>
        </p:txBody>
      </p:sp>
      <p:sp>
        <p:nvSpPr>
          <p:cNvPr id="45" name="Ív 44">
            <a:extLst>
              <a:ext uri="{FF2B5EF4-FFF2-40B4-BE49-F238E27FC236}">
                <a16:creationId xmlns:a16="http://schemas.microsoft.com/office/drawing/2014/main" id="{BDB3FC0A-A026-4920-AE9C-2684C4C0C503}"/>
              </a:ext>
            </a:extLst>
          </p:cNvPr>
          <p:cNvSpPr/>
          <p:nvPr/>
        </p:nvSpPr>
        <p:spPr>
          <a:xfrm>
            <a:off x="5331896" y="4558107"/>
            <a:ext cx="3117954" cy="1334125"/>
          </a:xfrm>
          <a:prstGeom prst="arc">
            <a:avLst>
              <a:gd name="adj1" fmla="val 348107"/>
              <a:gd name="adj2" fmla="val 3111626"/>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46" name="Egyenes összekötő 45">
            <a:extLst>
              <a:ext uri="{FF2B5EF4-FFF2-40B4-BE49-F238E27FC236}">
                <a16:creationId xmlns:a16="http://schemas.microsoft.com/office/drawing/2014/main" id="{102CDDC3-D0D0-400D-82DA-81D12AE4A01D}"/>
              </a:ext>
            </a:extLst>
          </p:cNvPr>
          <p:cNvCxnSpPr>
            <a:cxnSpLocks/>
          </p:cNvCxnSpPr>
          <p:nvPr/>
        </p:nvCxnSpPr>
        <p:spPr>
          <a:xfrm>
            <a:off x="7842565" y="2158585"/>
            <a:ext cx="563875" cy="3221351"/>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7" name="Csoportba foglalás 46">
            <a:extLst>
              <a:ext uri="{FF2B5EF4-FFF2-40B4-BE49-F238E27FC236}">
                <a16:creationId xmlns:a16="http://schemas.microsoft.com/office/drawing/2014/main" id="{7ED607AD-503E-4F53-BE8B-5C23A63BE7BF}"/>
              </a:ext>
            </a:extLst>
          </p:cNvPr>
          <p:cNvGrpSpPr/>
          <p:nvPr/>
        </p:nvGrpSpPr>
        <p:grpSpPr>
          <a:xfrm>
            <a:off x="4046262" y="168640"/>
            <a:ext cx="7194942" cy="5300274"/>
            <a:chOff x="-139234" y="1511737"/>
            <a:chExt cx="6654610" cy="3720060"/>
          </a:xfrm>
        </p:grpSpPr>
        <p:sp>
          <p:nvSpPr>
            <p:cNvPr id="48" name="Ív 47">
              <a:extLst>
                <a:ext uri="{FF2B5EF4-FFF2-40B4-BE49-F238E27FC236}">
                  <a16:creationId xmlns:a16="http://schemas.microsoft.com/office/drawing/2014/main" id="{1695E6EA-4B9E-44A9-9FDC-855FD53053A7}"/>
                </a:ext>
              </a:extLst>
            </p:cNvPr>
            <p:cNvSpPr/>
            <p:nvPr/>
          </p:nvSpPr>
          <p:spPr>
            <a:xfrm>
              <a:off x="-139234" y="1511737"/>
              <a:ext cx="6610661" cy="3720060"/>
            </a:xfrm>
            <a:prstGeom prst="arc">
              <a:avLst>
                <a:gd name="adj1" fmla="val 339496"/>
                <a:gd name="adj2" fmla="val 4379019"/>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49" name="Ellipszis 48">
              <a:extLst>
                <a:ext uri="{FF2B5EF4-FFF2-40B4-BE49-F238E27FC236}">
                  <a16:creationId xmlns:a16="http://schemas.microsoft.com/office/drawing/2014/main" id="{694C11B4-DBE5-496E-90EA-E236D4423205}"/>
                </a:ext>
              </a:extLst>
            </p:cNvPr>
            <p:cNvSpPr/>
            <p:nvPr/>
          </p:nvSpPr>
          <p:spPr>
            <a:xfrm>
              <a:off x="6404795" y="3528549"/>
              <a:ext cx="110581" cy="8994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cxnSp>
        <p:nvCxnSpPr>
          <p:cNvPr id="51" name="Egyenes összekötő 50">
            <a:extLst>
              <a:ext uri="{FF2B5EF4-FFF2-40B4-BE49-F238E27FC236}">
                <a16:creationId xmlns:a16="http://schemas.microsoft.com/office/drawing/2014/main" id="{6BA2A0BA-B2B2-4CB3-87C9-C5DCD2AAC741}"/>
              </a:ext>
            </a:extLst>
          </p:cNvPr>
          <p:cNvCxnSpPr>
            <a:cxnSpLocks/>
          </p:cNvCxnSpPr>
          <p:nvPr/>
        </p:nvCxnSpPr>
        <p:spPr>
          <a:xfrm>
            <a:off x="9589959" y="5050376"/>
            <a:ext cx="0" cy="11520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2" name="Szövegdoboz 61">
            <a:extLst>
              <a:ext uri="{FF2B5EF4-FFF2-40B4-BE49-F238E27FC236}">
                <a16:creationId xmlns:a16="http://schemas.microsoft.com/office/drawing/2014/main" id="{2002E3AA-8B06-4507-8001-82CF747B11A2}"/>
              </a:ext>
            </a:extLst>
          </p:cNvPr>
          <p:cNvSpPr txBox="1"/>
          <p:nvPr/>
        </p:nvSpPr>
        <p:spPr>
          <a:xfrm>
            <a:off x="8210749" y="6174240"/>
            <a:ext cx="388633" cy="276999"/>
          </a:xfrm>
          <a:prstGeom prst="rect">
            <a:avLst/>
          </a:prstGeom>
          <a:noFill/>
        </p:spPr>
        <p:txBody>
          <a:bodyPr wrap="none" rtlCol="0">
            <a:spAutoFit/>
          </a:bodyPr>
          <a:lstStyle/>
          <a:p>
            <a:r>
              <a:rPr lang="hu-HU" sz="1200" dirty="0" err="1"/>
              <a:t>T</a:t>
            </a:r>
            <a:r>
              <a:rPr lang="hu-HU" sz="1200" baseline="-25000" dirty="0" err="1"/>
              <a:t>olv</a:t>
            </a:r>
            <a:r>
              <a:rPr lang="hu-HU" sz="1200" baseline="-25000" dirty="0"/>
              <a:t>.</a:t>
            </a:r>
          </a:p>
        </p:txBody>
      </p:sp>
      <p:cxnSp>
        <p:nvCxnSpPr>
          <p:cNvPr id="64" name="Egyenes összekötő 63">
            <a:extLst>
              <a:ext uri="{FF2B5EF4-FFF2-40B4-BE49-F238E27FC236}">
                <a16:creationId xmlns:a16="http://schemas.microsoft.com/office/drawing/2014/main" id="{33C22EF1-14C3-44A9-B2DF-3CD28D3AC978}"/>
              </a:ext>
            </a:extLst>
          </p:cNvPr>
          <p:cNvCxnSpPr>
            <a:cxnSpLocks/>
          </p:cNvCxnSpPr>
          <p:nvPr/>
        </p:nvCxnSpPr>
        <p:spPr>
          <a:xfrm>
            <a:off x="8339934" y="5018543"/>
            <a:ext cx="0" cy="1151664"/>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0" name="Egyenes összekötő 69">
            <a:extLst>
              <a:ext uri="{FF2B5EF4-FFF2-40B4-BE49-F238E27FC236}">
                <a16:creationId xmlns:a16="http://schemas.microsoft.com/office/drawing/2014/main" id="{6A45F6D9-2B19-4541-B0D3-E464E862B463}"/>
              </a:ext>
            </a:extLst>
          </p:cNvPr>
          <p:cNvCxnSpPr>
            <a:cxnSpLocks/>
          </p:cNvCxnSpPr>
          <p:nvPr/>
        </p:nvCxnSpPr>
        <p:spPr>
          <a:xfrm flipH="1">
            <a:off x="6844798" y="5018543"/>
            <a:ext cx="3414404"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1" name="Szövegdoboz 70">
            <a:extLst>
              <a:ext uri="{FF2B5EF4-FFF2-40B4-BE49-F238E27FC236}">
                <a16:creationId xmlns:a16="http://schemas.microsoft.com/office/drawing/2014/main" id="{891F9570-5245-43C0-8FE3-54D726DE052A}"/>
              </a:ext>
            </a:extLst>
          </p:cNvPr>
          <p:cNvSpPr txBox="1"/>
          <p:nvPr/>
        </p:nvSpPr>
        <p:spPr>
          <a:xfrm>
            <a:off x="6184048" y="4881250"/>
            <a:ext cx="699871" cy="276999"/>
          </a:xfrm>
          <a:prstGeom prst="rect">
            <a:avLst/>
          </a:prstGeom>
          <a:noFill/>
        </p:spPr>
        <p:txBody>
          <a:bodyPr wrap="square" rtlCol="0">
            <a:spAutoFit/>
          </a:bodyPr>
          <a:lstStyle/>
          <a:p>
            <a:r>
              <a:rPr lang="hu-HU" sz="1200" dirty="0"/>
              <a:t>1,01·10</a:t>
            </a:r>
            <a:r>
              <a:rPr lang="hu-HU" sz="1200" baseline="30000" dirty="0"/>
              <a:t>5</a:t>
            </a:r>
          </a:p>
        </p:txBody>
      </p:sp>
      <p:grpSp>
        <p:nvGrpSpPr>
          <p:cNvPr id="75" name="Csoportba foglalás 74">
            <a:extLst>
              <a:ext uri="{FF2B5EF4-FFF2-40B4-BE49-F238E27FC236}">
                <a16:creationId xmlns:a16="http://schemas.microsoft.com/office/drawing/2014/main" id="{2B66064B-D236-4B50-B9A3-C3ED23E6B028}"/>
              </a:ext>
            </a:extLst>
          </p:cNvPr>
          <p:cNvGrpSpPr/>
          <p:nvPr/>
        </p:nvGrpSpPr>
        <p:grpSpPr>
          <a:xfrm>
            <a:off x="6262627" y="1902180"/>
            <a:ext cx="5771845" cy="4625456"/>
            <a:chOff x="6262629" y="2052080"/>
            <a:chExt cx="5771845" cy="4625456"/>
          </a:xfrm>
        </p:grpSpPr>
        <p:cxnSp>
          <p:nvCxnSpPr>
            <p:cNvPr id="76" name="Egyenes összekötő nyíllal 75">
              <a:extLst>
                <a:ext uri="{FF2B5EF4-FFF2-40B4-BE49-F238E27FC236}">
                  <a16:creationId xmlns:a16="http://schemas.microsoft.com/office/drawing/2014/main" id="{DE329728-289D-401F-BA16-89A5F88DA4CA}"/>
                </a:ext>
              </a:extLst>
            </p:cNvPr>
            <p:cNvCxnSpPr>
              <a:cxnSpLocks/>
            </p:cNvCxnSpPr>
            <p:nvPr/>
          </p:nvCxnSpPr>
          <p:spPr>
            <a:xfrm flipV="1">
              <a:off x="6969283" y="2113613"/>
              <a:ext cx="0" cy="4140723"/>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7" name="Egyenes összekötő nyíllal 76">
              <a:extLst>
                <a:ext uri="{FF2B5EF4-FFF2-40B4-BE49-F238E27FC236}">
                  <a16:creationId xmlns:a16="http://schemas.microsoft.com/office/drawing/2014/main" id="{89C790C2-086A-46C4-8846-628786A01454}"/>
                </a:ext>
              </a:extLst>
            </p:cNvPr>
            <p:cNvCxnSpPr>
              <a:cxnSpLocks/>
            </p:cNvCxnSpPr>
            <p:nvPr/>
          </p:nvCxnSpPr>
          <p:spPr>
            <a:xfrm flipV="1">
              <a:off x="6969283" y="6235284"/>
              <a:ext cx="5040000"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8" name="Szövegdoboz 77">
              <a:extLst>
                <a:ext uri="{FF2B5EF4-FFF2-40B4-BE49-F238E27FC236}">
                  <a16:creationId xmlns:a16="http://schemas.microsoft.com/office/drawing/2014/main" id="{84D18871-3A3B-4537-9DE7-D55B5361C459}"/>
                </a:ext>
              </a:extLst>
            </p:cNvPr>
            <p:cNvSpPr txBox="1"/>
            <p:nvPr/>
          </p:nvSpPr>
          <p:spPr>
            <a:xfrm>
              <a:off x="6262629" y="2052080"/>
              <a:ext cx="620554" cy="369332"/>
            </a:xfrm>
            <a:prstGeom prst="rect">
              <a:avLst/>
            </a:prstGeom>
            <a:noFill/>
          </p:spPr>
          <p:txBody>
            <a:bodyPr wrap="none" rtlCol="0">
              <a:spAutoFit/>
            </a:bodyPr>
            <a:lstStyle/>
            <a:p>
              <a:r>
                <a:rPr lang="hu-HU" dirty="0"/>
                <a:t>p/Pa</a:t>
              </a:r>
            </a:p>
          </p:txBody>
        </p:sp>
        <p:sp>
          <p:nvSpPr>
            <p:cNvPr id="79" name="Szövegdoboz 78">
              <a:extLst>
                <a:ext uri="{FF2B5EF4-FFF2-40B4-BE49-F238E27FC236}">
                  <a16:creationId xmlns:a16="http://schemas.microsoft.com/office/drawing/2014/main" id="{9B692E79-E7F9-45B5-AC25-DDFAD35E726D}"/>
                </a:ext>
              </a:extLst>
            </p:cNvPr>
            <p:cNvSpPr txBox="1"/>
            <p:nvPr/>
          </p:nvSpPr>
          <p:spPr>
            <a:xfrm>
              <a:off x="11539659" y="6308204"/>
              <a:ext cx="494815" cy="369332"/>
            </a:xfrm>
            <a:prstGeom prst="rect">
              <a:avLst/>
            </a:prstGeom>
            <a:noFill/>
          </p:spPr>
          <p:txBody>
            <a:bodyPr wrap="none" rtlCol="0">
              <a:spAutoFit/>
            </a:bodyPr>
            <a:lstStyle/>
            <a:p>
              <a:r>
                <a:rPr lang="hu-HU" dirty="0"/>
                <a:t>T/K</a:t>
              </a:r>
            </a:p>
          </p:txBody>
        </p:sp>
      </p:grpSp>
      <p:sp>
        <p:nvSpPr>
          <p:cNvPr id="80" name="Szövegdoboz 79">
            <a:extLst>
              <a:ext uri="{FF2B5EF4-FFF2-40B4-BE49-F238E27FC236}">
                <a16:creationId xmlns:a16="http://schemas.microsoft.com/office/drawing/2014/main" id="{EF3C7A99-5EA8-41F3-B377-A8FDF2FCFB64}"/>
              </a:ext>
            </a:extLst>
          </p:cNvPr>
          <p:cNvSpPr txBox="1"/>
          <p:nvPr/>
        </p:nvSpPr>
        <p:spPr>
          <a:xfrm>
            <a:off x="10609399" y="4806624"/>
            <a:ext cx="851515" cy="646331"/>
          </a:xfrm>
          <a:prstGeom prst="rect">
            <a:avLst/>
          </a:prstGeom>
          <a:noFill/>
        </p:spPr>
        <p:txBody>
          <a:bodyPr wrap="none" rtlCol="0">
            <a:spAutoFit/>
          </a:bodyPr>
          <a:lstStyle/>
          <a:p>
            <a:r>
              <a:rPr lang="hu-HU" sz="3600" dirty="0">
                <a:latin typeface="Times New Roman" panose="02020603050405020304" pitchFamily="18" charset="0"/>
                <a:cs typeface="Times New Roman" panose="02020603050405020304" pitchFamily="18" charset="0"/>
              </a:rPr>
              <a:t>gőz</a:t>
            </a:r>
          </a:p>
        </p:txBody>
      </p:sp>
      <p:sp>
        <p:nvSpPr>
          <p:cNvPr id="81" name="Szövegdoboz 80">
            <a:extLst>
              <a:ext uri="{FF2B5EF4-FFF2-40B4-BE49-F238E27FC236}">
                <a16:creationId xmlns:a16="http://schemas.microsoft.com/office/drawing/2014/main" id="{16F6C0CE-CFB0-49D2-9E24-8CF353E419E8}"/>
              </a:ext>
            </a:extLst>
          </p:cNvPr>
          <p:cNvSpPr txBox="1"/>
          <p:nvPr/>
        </p:nvSpPr>
        <p:spPr>
          <a:xfrm>
            <a:off x="8385270" y="3910654"/>
            <a:ext cx="1800493" cy="646331"/>
          </a:xfrm>
          <a:prstGeom prst="rect">
            <a:avLst/>
          </a:prstGeom>
          <a:noFill/>
        </p:spPr>
        <p:txBody>
          <a:bodyPr wrap="none" rtlCol="0">
            <a:spAutoFit/>
          </a:bodyPr>
          <a:lstStyle/>
          <a:p>
            <a:r>
              <a:rPr lang="hu-HU" sz="3600" dirty="0">
                <a:latin typeface="Times New Roman" panose="02020603050405020304" pitchFamily="18" charset="0"/>
                <a:cs typeface="Times New Roman" panose="02020603050405020304" pitchFamily="18" charset="0"/>
              </a:rPr>
              <a:t>folyadék</a:t>
            </a:r>
          </a:p>
        </p:txBody>
      </p:sp>
      <p:sp>
        <p:nvSpPr>
          <p:cNvPr id="82" name="Szövegdoboz 81">
            <a:extLst>
              <a:ext uri="{FF2B5EF4-FFF2-40B4-BE49-F238E27FC236}">
                <a16:creationId xmlns:a16="http://schemas.microsoft.com/office/drawing/2014/main" id="{B1E23422-85C8-4491-A249-FCACB2E05017}"/>
              </a:ext>
            </a:extLst>
          </p:cNvPr>
          <p:cNvSpPr txBox="1"/>
          <p:nvPr/>
        </p:nvSpPr>
        <p:spPr>
          <a:xfrm rot="16200000">
            <a:off x="6738898" y="4016055"/>
            <a:ext cx="1415772" cy="646331"/>
          </a:xfrm>
          <a:prstGeom prst="rect">
            <a:avLst/>
          </a:prstGeom>
          <a:noFill/>
        </p:spPr>
        <p:txBody>
          <a:bodyPr wrap="none" rtlCol="0">
            <a:spAutoFit/>
          </a:bodyPr>
          <a:lstStyle/>
          <a:p>
            <a:r>
              <a:rPr lang="hu-HU" sz="3600" dirty="0">
                <a:latin typeface="Times New Roman" panose="02020603050405020304" pitchFamily="18" charset="0"/>
                <a:cs typeface="Times New Roman" panose="02020603050405020304" pitchFamily="18" charset="0"/>
              </a:rPr>
              <a:t>szilárd</a:t>
            </a:r>
          </a:p>
        </p:txBody>
      </p:sp>
      <p:cxnSp>
        <p:nvCxnSpPr>
          <p:cNvPr id="93" name="Egyenes összekötő 92">
            <a:extLst>
              <a:ext uri="{FF2B5EF4-FFF2-40B4-BE49-F238E27FC236}">
                <a16:creationId xmlns:a16="http://schemas.microsoft.com/office/drawing/2014/main" id="{82969682-9319-43AC-8B5A-8696F52901FF}"/>
              </a:ext>
            </a:extLst>
          </p:cNvPr>
          <p:cNvCxnSpPr>
            <a:cxnSpLocks/>
          </p:cNvCxnSpPr>
          <p:nvPr/>
        </p:nvCxnSpPr>
        <p:spPr>
          <a:xfrm>
            <a:off x="7696872" y="2206521"/>
            <a:ext cx="602031" cy="3485356"/>
          </a:xfrm>
          <a:prstGeom prst="line">
            <a:avLst/>
          </a:prstGeom>
          <a:ln w="25400">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100" name="Egyenes összekötő 99">
            <a:extLst>
              <a:ext uri="{FF2B5EF4-FFF2-40B4-BE49-F238E27FC236}">
                <a16:creationId xmlns:a16="http://schemas.microsoft.com/office/drawing/2014/main" id="{6F56B615-E9F2-4341-A603-85918C4EDF7A}"/>
              </a:ext>
            </a:extLst>
          </p:cNvPr>
          <p:cNvCxnSpPr>
            <a:cxnSpLocks/>
          </p:cNvCxnSpPr>
          <p:nvPr/>
        </p:nvCxnSpPr>
        <p:spPr>
          <a:xfrm>
            <a:off x="10229704" y="5021907"/>
            <a:ext cx="0" cy="11520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1" name="Ív 90">
            <a:extLst>
              <a:ext uri="{FF2B5EF4-FFF2-40B4-BE49-F238E27FC236}">
                <a16:creationId xmlns:a16="http://schemas.microsoft.com/office/drawing/2014/main" id="{FBD1FBAA-E236-4966-85A9-44F3C2744B51}"/>
              </a:ext>
            </a:extLst>
          </p:cNvPr>
          <p:cNvSpPr/>
          <p:nvPr/>
        </p:nvSpPr>
        <p:spPr>
          <a:xfrm>
            <a:off x="4258623" y="410981"/>
            <a:ext cx="7147424" cy="5300274"/>
          </a:xfrm>
          <a:prstGeom prst="arc">
            <a:avLst>
              <a:gd name="adj1" fmla="val 920336"/>
              <a:gd name="adj2" fmla="val 4800863"/>
            </a:avLst>
          </a:prstGeom>
          <a:ln w="25400">
            <a:solidFill>
              <a:srgbClr val="FF660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94" name="Ív 93">
            <a:extLst>
              <a:ext uri="{FF2B5EF4-FFF2-40B4-BE49-F238E27FC236}">
                <a16:creationId xmlns:a16="http://schemas.microsoft.com/office/drawing/2014/main" id="{9C77ABB9-D2C3-4553-B83B-B93FB083950A}"/>
              </a:ext>
            </a:extLst>
          </p:cNvPr>
          <p:cNvSpPr/>
          <p:nvPr/>
        </p:nvSpPr>
        <p:spPr>
          <a:xfrm>
            <a:off x="5334396" y="4740487"/>
            <a:ext cx="3117954" cy="1334125"/>
          </a:xfrm>
          <a:prstGeom prst="arc">
            <a:avLst>
              <a:gd name="adj1" fmla="val 716357"/>
              <a:gd name="adj2" fmla="val 3111626"/>
            </a:avLst>
          </a:prstGeom>
          <a:ln w="25400">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101" name="Egyenes összekötő 100">
            <a:extLst>
              <a:ext uri="{FF2B5EF4-FFF2-40B4-BE49-F238E27FC236}">
                <a16:creationId xmlns:a16="http://schemas.microsoft.com/office/drawing/2014/main" id="{BC1313F4-73B1-4674-A71F-DAE951B57A23}"/>
              </a:ext>
            </a:extLst>
          </p:cNvPr>
          <p:cNvCxnSpPr>
            <a:cxnSpLocks/>
          </p:cNvCxnSpPr>
          <p:nvPr/>
        </p:nvCxnSpPr>
        <p:spPr>
          <a:xfrm>
            <a:off x="8189888" y="5026930"/>
            <a:ext cx="0" cy="11520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2" name="Szövegdoboz 101">
            <a:extLst>
              <a:ext uri="{FF2B5EF4-FFF2-40B4-BE49-F238E27FC236}">
                <a16:creationId xmlns:a16="http://schemas.microsoft.com/office/drawing/2014/main" id="{2E331D4B-9B9F-40DF-9462-0F2221D4F22C}"/>
              </a:ext>
            </a:extLst>
          </p:cNvPr>
          <p:cNvSpPr txBox="1"/>
          <p:nvPr/>
        </p:nvSpPr>
        <p:spPr>
          <a:xfrm>
            <a:off x="9459755" y="6171156"/>
            <a:ext cx="430246" cy="276999"/>
          </a:xfrm>
          <a:prstGeom prst="rect">
            <a:avLst/>
          </a:prstGeom>
          <a:noFill/>
        </p:spPr>
        <p:txBody>
          <a:bodyPr wrap="none" rtlCol="0">
            <a:spAutoFit/>
          </a:bodyPr>
          <a:lstStyle/>
          <a:p>
            <a:r>
              <a:rPr lang="hu-HU" sz="1200" dirty="0" err="1"/>
              <a:t>T</a:t>
            </a:r>
            <a:r>
              <a:rPr lang="hu-HU" sz="1200" baseline="-25000" dirty="0" err="1"/>
              <a:t>forr</a:t>
            </a:r>
            <a:r>
              <a:rPr lang="hu-HU" sz="1200" baseline="-25000" dirty="0"/>
              <a:t>.</a:t>
            </a:r>
          </a:p>
        </p:txBody>
      </p:sp>
      <p:grpSp>
        <p:nvGrpSpPr>
          <p:cNvPr id="202" name="Csoportba foglalás 201">
            <a:extLst>
              <a:ext uri="{FF2B5EF4-FFF2-40B4-BE49-F238E27FC236}">
                <a16:creationId xmlns:a16="http://schemas.microsoft.com/office/drawing/2014/main" id="{6C8E767D-4057-47AB-9800-26D002438A8E}"/>
              </a:ext>
            </a:extLst>
          </p:cNvPr>
          <p:cNvGrpSpPr/>
          <p:nvPr/>
        </p:nvGrpSpPr>
        <p:grpSpPr>
          <a:xfrm>
            <a:off x="207654" y="3716913"/>
            <a:ext cx="5990635" cy="2979980"/>
            <a:chOff x="207654" y="3716913"/>
            <a:chExt cx="5990635" cy="2979980"/>
          </a:xfrm>
        </p:grpSpPr>
        <p:sp>
          <p:nvSpPr>
            <p:cNvPr id="166" name="Ellipszis 165">
              <a:extLst>
                <a:ext uri="{FF2B5EF4-FFF2-40B4-BE49-F238E27FC236}">
                  <a16:creationId xmlns:a16="http://schemas.microsoft.com/office/drawing/2014/main" id="{26C3E302-44DC-453C-B82E-1A6E2DB493E3}"/>
                </a:ext>
              </a:extLst>
            </p:cNvPr>
            <p:cNvSpPr/>
            <p:nvPr/>
          </p:nvSpPr>
          <p:spPr>
            <a:xfrm>
              <a:off x="882676" y="372398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7" name="Ellipszis 166">
              <a:extLst>
                <a:ext uri="{FF2B5EF4-FFF2-40B4-BE49-F238E27FC236}">
                  <a16:creationId xmlns:a16="http://schemas.microsoft.com/office/drawing/2014/main" id="{1E076641-99FA-4EC6-9B71-FC02B339969E}"/>
                </a:ext>
              </a:extLst>
            </p:cNvPr>
            <p:cNvSpPr/>
            <p:nvPr/>
          </p:nvSpPr>
          <p:spPr>
            <a:xfrm>
              <a:off x="221497" y="372167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9" name="Ellipszis 168">
              <a:extLst>
                <a:ext uri="{FF2B5EF4-FFF2-40B4-BE49-F238E27FC236}">
                  <a16:creationId xmlns:a16="http://schemas.microsoft.com/office/drawing/2014/main" id="{624E29BF-9A57-4979-99F6-7A3F5332BE36}"/>
                </a:ext>
              </a:extLst>
            </p:cNvPr>
            <p:cNvSpPr/>
            <p:nvPr/>
          </p:nvSpPr>
          <p:spPr>
            <a:xfrm>
              <a:off x="1547804" y="371691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0" name="Ellipszis 169">
              <a:extLst>
                <a:ext uri="{FF2B5EF4-FFF2-40B4-BE49-F238E27FC236}">
                  <a16:creationId xmlns:a16="http://schemas.microsoft.com/office/drawing/2014/main" id="{D3B52F77-FCBA-484A-9A4C-09EB94CB7C2E}"/>
                </a:ext>
              </a:extLst>
            </p:cNvPr>
            <p:cNvSpPr/>
            <p:nvPr/>
          </p:nvSpPr>
          <p:spPr>
            <a:xfrm>
              <a:off x="2211977" y="372011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1" name="Ellipszis 170">
              <a:extLst>
                <a:ext uri="{FF2B5EF4-FFF2-40B4-BE49-F238E27FC236}">
                  <a16:creationId xmlns:a16="http://schemas.microsoft.com/office/drawing/2014/main" id="{940AE486-3EA2-4AF7-BF46-BEB755396238}"/>
                </a:ext>
              </a:extLst>
            </p:cNvPr>
            <p:cNvSpPr/>
            <p:nvPr/>
          </p:nvSpPr>
          <p:spPr>
            <a:xfrm>
              <a:off x="2872444" y="37230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2" name="Ellipszis 171">
              <a:extLst>
                <a:ext uri="{FF2B5EF4-FFF2-40B4-BE49-F238E27FC236}">
                  <a16:creationId xmlns:a16="http://schemas.microsoft.com/office/drawing/2014/main" id="{4703D1F4-0F8D-47C6-B81D-45B95C013057}"/>
                </a:ext>
              </a:extLst>
            </p:cNvPr>
            <p:cNvSpPr/>
            <p:nvPr/>
          </p:nvSpPr>
          <p:spPr>
            <a:xfrm>
              <a:off x="3537502" y="372131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3" name="Ellipszis 172">
              <a:extLst>
                <a:ext uri="{FF2B5EF4-FFF2-40B4-BE49-F238E27FC236}">
                  <a16:creationId xmlns:a16="http://schemas.microsoft.com/office/drawing/2014/main" id="{3C224309-78CE-4ED6-828C-EED2C42A946C}"/>
                </a:ext>
              </a:extLst>
            </p:cNvPr>
            <p:cNvSpPr/>
            <p:nvPr/>
          </p:nvSpPr>
          <p:spPr>
            <a:xfrm>
              <a:off x="4200931" y="371691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4" name="Ellipszis 173">
              <a:extLst>
                <a:ext uri="{FF2B5EF4-FFF2-40B4-BE49-F238E27FC236}">
                  <a16:creationId xmlns:a16="http://schemas.microsoft.com/office/drawing/2014/main" id="{7634FEE8-FE08-4D5E-9EB5-6D9AAF891B3E}"/>
                </a:ext>
              </a:extLst>
            </p:cNvPr>
            <p:cNvSpPr/>
            <p:nvPr/>
          </p:nvSpPr>
          <p:spPr>
            <a:xfrm>
              <a:off x="4867758" y="372123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5" name="Ellipszis 174">
              <a:extLst>
                <a:ext uri="{FF2B5EF4-FFF2-40B4-BE49-F238E27FC236}">
                  <a16:creationId xmlns:a16="http://schemas.microsoft.com/office/drawing/2014/main" id="{422FADDF-3D63-4FEF-A93C-D68E116B4C00}"/>
                </a:ext>
              </a:extLst>
            </p:cNvPr>
            <p:cNvSpPr/>
            <p:nvPr/>
          </p:nvSpPr>
          <p:spPr>
            <a:xfrm>
              <a:off x="5537892" y="371755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2" name="Ellipszis 151">
              <a:extLst>
                <a:ext uri="{FF2B5EF4-FFF2-40B4-BE49-F238E27FC236}">
                  <a16:creationId xmlns:a16="http://schemas.microsoft.com/office/drawing/2014/main" id="{FA036874-173E-4DB2-8BFF-2D8E2286DDCA}"/>
                </a:ext>
              </a:extLst>
            </p:cNvPr>
            <p:cNvSpPr/>
            <p:nvPr/>
          </p:nvSpPr>
          <p:spPr>
            <a:xfrm>
              <a:off x="1213575" y="429465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3" name="Ellipszis 152">
              <a:extLst>
                <a:ext uri="{FF2B5EF4-FFF2-40B4-BE49-F238E27FC236}">
                  <a16:creationId xmlns:a16="http://schemas.microsoft.com/office/drawing/2014/main" id="{42358B52-7D73-4D09-834C-6AD7E74C9F28}"/>
                </a:ext>
              </a:extLst>
            </p:cNvPr>
            <p:cNvSpPr/>
            <p:nvPr/>
          </p:nvSpPr>
          <p:spPr>
            <a:xfrm>
              <a:off x="552396" y="429234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5" name="Ellipszis 154">
              <a:extLst>
                <a:ext uri="{FF2B5EF4-FFF2-40B4-BE49-F238E27FC236}">
                  <a16:creationId xmlns:a16="http://schemas.microsoft.com/office/drawing/2014/main" id="{BAD57630-07EA-4111-A334-5AF53E281C4F}"/>
                </a:ext>
              </a:extLst>
            </p:cNvPr>
            <p:cNvSpPr/>
            <p:nvPr/>
          </p:nvSpPr>
          <p:spPr>
            <a:xfrm>
              <a:off x="1878703" y="428758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6" name="Ellipszis 155">
              <a:extLst>
                <a:ext uri="{FF2B5EF4-FFF2-40B4-BE49-F238E27FC236}">
                  <a16:creationId xmlns:a16="http://schemas.microsoft.com/office/drawing/2014/main" id="{98BC98BB-F616-4B45-901D-DB8C86FA3547}"/>
                </a:ext>
              </a:extLst>
            </p:cNvPr>
            <p:cNvSpPr/>
            <p:nvPr/>
          </p:nvSpPr>
          <p:spPr>
            <a:xfrm>
              <a:off x="2542876" y="429079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7" name="Ellipszis 156">
              <a:extLst>
                <a:ext uri="{FF2B5EF4-FFF2-40B4-BE49-F238E27FC236}">
                  <a16:creationId xmlns:a16="http://schemas.microsoft.com/office/drawing/2014/main" id="{FD18D05B-7F19-49C1-81EB-125AB37AFEA6}"/>
                </a:ext>
              </a:extLst>
            </p:cNvPr>
            <p:cNvSpPr/>
            <p:nvPr/>
          </p:nvSpPr>
          <p:spPr>
            <a:xfrm>
              <a:off x="3203343" y="429373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8" name="Ellipszis 157">
              <a:extLst>
                <a:ext uri="{FF2B5EF4-FFF2-40B4-BE49-F238E27FC236}">
                  <a16:creationId xmlns:a16="http://schemas.microsoft.com/office/drawing/2014/main" id="{7A41FC98-1795-4E6B-91B9-3F5F28484102}"/>
                </a:ext>
              </a:extLst>
            </p:cNvPr>
            <p:cNvSpPr/>
            <p:nvPr/>
          </p:nvSpPr>
          <p:spPr>
            <a:xfrm>
              <a:off x="3868401" y="429198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9" name="Ellipszis 158">
              <a:extLst>
                <a:ext uri="{FF2B5EF4-FFF2-40B4-BE49-F238E27FC236}">
                  <a16:creationId xmlns:a16="http://schemas.microsoft.com/office/drawing/2014/main" id="{D58481AB-547A-4DE6-9B9B-072F4EE8D374}"/>
                </a:ext>
              </a:extLst>
            </p:cNvPr>
            <p:cNvSpPr/>
            <p:nvPr/>
          </p:nvSpPr>
          <p:spPr>
            <a:xfrm>
              <a:off x="4531830" y="428758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0" name="Ellipszis 159">
              <a:extLst>
                <a:ext uri="{FF2B5EF4-FFF2-40B4-BE49-F238E27FC236}">
                  <a16:creationId xmlns:a16="http://schemas.microsoft.com/office/drawing/2014/main" id="{F37A057C-BCF2-4622-A2DE-175EE7FA0FDC}"/>
                </a:ext>
              </a:extLst>
            </p:cNvPr>
            <p:cNvSpPr/>
            <p:nvPr/>
          </p:nvSpPr>
          <p:spPr>
            <a:xfrm>
              <a:off x="5198657" y="429190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8" name="Ellipszis 137">
              <a:extLst>
                <a:ext uri="{FF2B5EF4-FFF2-40B4-BE49-F238E27FC236}">
                  <a16:creationId xmlns:a16="http://schemas.microsoft.com/office/drawing/2014/main" id="{17E539C9-3DAA-420A-855D-A047DC8ACF11}"/>
                </a:ext>
              </a:extLst>
            </p:cNvPr>
            <p:cNvSpPr/>
            <p:nvPr/>
          </p:nvSpPr>
          <p:spPr>
            <a:xfrm>
              <a:off x="1187486" y="546040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9" name="Ellipszis 138">
              <a:extLst>
                <a:ext uri="{FF2B5EF4-FFF2-40B4-BE49-F238E27FC236}">
                  <a16:creationId xmlns:a16="http://schemas.microsoft.com/office/drawing/2014/main" id="{2C13B870-26D6-430C-8E9B-1E8A11A7415D}"/>
                </a:ext>
              </a:extLst>
            </p:cNvPr>
            <p:cNvSpPr/>
            <p:nvPr/>
          </p:nvSpPr>
          <p:spPr>
            <a:xfrm>
              <a:off x="526307" y="545810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1" name="Ellipszis 140">
              <a:extLst>
                <a:ext uri="{FF2B5EF4-FFF2-40B4-BE49-F238E27FC236}">
                  <a16:creationId xmlns:a16="http://schemas.microsoft.com/office/drawing/2014/main" id="{5DD704A0-518D-4C9A-80D1-71FC5D6D2D7B}"/>
                </a:ext>
              </a:extLst>
            </p:cNvPr>
            <p:cNvSpPr/>
            <p:nvPr/>
          </p:nvSpPr>
          <p:spPr>
            <a:xfrm>
              <a:off x="1852614" y="545333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Ellipszis 141">
              <a:extLst>
                <a:ext uri="{FF2B5EF4-FFF2-40B4-BE49-F238E27FC236}">
                  <a16:creationId xmlns:a16="http://schemas.microsoft.com/office/drawing/2014/main" id="{675EA559-6EC4-42D7-A2DF-02B3E4E60D29}"/>
                </a:ext>
              </a:extLst>
            </p:cNvPr>
            <p:cNvSpPr/>
            <p:nvPr/>
          </p:nvSpPr>
          <p:spPr>
            <a:xfrm>
              <a:off x="2516787" y="545654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Ellipszis 142">
              <a:extLst>
                <a:ext uri="{FF2B5EF4-FFF2-40B4-BE49-F238E27FC236}">
                  <a16:creationId xmlns:a16="http://schemas.microsoft.com/office/drawing/2014/main" id="{F0850B69-3B0C-4AD3-AC4C-494DC3FDF448}"/>
                </a:ext>
              </a:extLst>
            </p:cNvPr>
            <p:cNvSpPr/>
            <p:nvPr/>
          </p:nvSpPr>
          <p:spPr>
            <a:xfrm>
              <a:off x="3177254" y="545948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Ellipszis 143">
              <a:extLst>
                <a:ext uri="{FF2B5EF4-FFF2-40B4-BE49-F238E27FC236}">
                  <a16:creationId xmlns:a16="http://schemas.microsoft.com/office/drawing/2014/main" id="{AA48A752-A66D-4567-98C0-F683AA4B9666}"/>
                </a:ext>
              </a:extLst>
            </p:cNvPr>
            <p:cNvSpPr/>
            <p:nvPr/>
          </p:nvSpPr>
          <p:spPr>
            <a:xfrm>
              <a:off x="3842312" y="545773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Ellipszis 144">
              <a:extLst>
                <a:ext uri="{FF2B5EF4-FFF2-40B4-BE49-F238E27FC236}">
                  <a16:creationId xmlns:a16="http://schemas.microsoft.com/office/drawing/2014/main" id="{04180927-6A4A-4652-877B-3470A93385BD}"/>
                </a:ext>
              </a:extLst>
            </p:cNvPr>
            <p:cNvSpPr/>
            <p:nvPr/>
          </p:nvSpPr>
          <p:spPr>
            <a:xfrm>
              <a:off x="4505741" y="545334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46" name="Ellipszis 145">
              <a:extLst>
                <a:ext uri="{FF2B5EF4-FFF2-40B4-BE49-F238E27FC236}">
                  <a16:creationId xmlns:a16="http://schemas.microsoft.com/office/drawing/2014/main" id="{9ACFA2C3-0D8D-4C04-8EEF-9A65FE18CCDE}"/>
                </a:ext>
              </a:extLst>
            </p:cNvPr>
            <p:cNvSpPr/>
            <p:nvPr/>
          </p:nvSpPr>
          <p:spPr>
            <a:xfrm>
              <a:off x="5172568" y="545766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Ellipszis 123">
              <a:extLst>
                <a:ext uri="{FF2B5EF4-FFF2-40B4-BE49-F238E27FC236}">
                  <a16:creationId xmlns:a16="http://schemas.microsoft.com/office/drawing/2014/main" id="{4CE70102-41D1-42BA-9E15-4617048AEDAF}"/>
                </a:ext>
              </a:extLst>
            </p:cNvPr>
            <p:cNvSpPr/>
            <p:nvPr/>
          </p:nvSpPr>
          <p:spPr>
            <a:xfrm>
              <a:off x="869690" y="487628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Ellipszis 124">
              <a:extLst>
                <a:ext uri="{FF2B5EF4-FFF2-40B4-BE49-F238E27FC236}">
                  <a16:creationId xmlns:a16="http://schemas.microsoft.com/office/drawing/2014/main" id="{27125102-6230-4FA6-86D9-840CD5C03B63}"/>
                </a:ext>
              </a:extLst>
            </p:cNvPr>
            <p:cNvSpPr/>
            <p:nvPr/>
          </p:nvSpPr>
          <p:spPr>
            <a:xfrm>
              <a:off x="208511" y="487397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Ellipszis 126">
              <a:extLst>
                <a:ext uri="{FF2B5EF4-FFF2-40B4-BE49-F238E27FC236}">
                  <a16:creationId xmlns:a16="http://schemas.microsoft.com/office/drawing/2014/main" id="{60AE8E6A-7368-43A1-9D28-F1293FBA748E}"/>
                </a:ext>
              </a:extLst>
            </p:cNvPr>
            <p:cNvSpPr/>
            <p:nvPr/>
          </p:nvSpPr>
          <p:spPr>
            <a:xfrm>
              <a:off x="1534818" y="486921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Ellipszis 127">
              <a:extLst>
                <a:ext uri="{FF2B5EF4-FFF2-40B4-BE49-F238E27FC236}">
                  <a16:creationId xmlns:a16="http://schemas.microsoft.com/office/drawing/2014/main" id="{D660475A-5063-4CF0-904C-705CE4441EA7}"/>
                </a:ext>
              </a:extLst>
            </p:cNvPr>
            <p:cNvSpPr/>
            <p:nvPr/>
          </p:nvSpPr>
          <p:spPr>
            <a:xfrm>
              <a:off x="2198991" y="48724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Ellipszis 128">
              <a:extLst>
                <a:ext uri="{FF2B5EF4-FFF2-40B4-BE49-F238E27FC236}">
                  <a16:creationId xmlns:a16="http://schemas.microsoft.com/office/drawing/2014/main" id="{69CA3E12-2FD6-4181-B116-63FD29BFDC57}"/>
                </a:ext>
              </a:extLst>
            </p:cNvPr>
            <p:cNvSpPr/>
            <p:nvPr/>
          </p:nvSpPr>
          <p:spPr>
            <a:xfrm>
              <a:off x="2859458" y="487536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Ellipszis 129">
              <a:extLst>
                <a:ext uri="{FF2B5EF4-FFF2-40B4-BE49-F238E27FC236}">
                  <a16:creationId xmlns:a16="http://schemas.microsoft.com/office/drawing/2014/main" id="{632F6037-2F28-4AC4-A8BC-62F925B45E9D}"/>
                </a:ext>
              </a:extLst>
            </p:cNvPr>
            <p:cNvSpPr/>
            <p:nvPr/>
          </p:nvSpPr>
          <p:spPr>
            <a:xfrm>
              <a:off x="3524516" y="487361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Ellipszis 130">
              <a:extLst>
                <a:ext uri="{FF2B5EF4-FFF2-40B4-BE49-F238E27FC236}">
                  <a16:creationId xmlns:a16="http://schemas.microsoft.com/office/drawing/2014/main" id="{AD542F34-B2E7-4F7D-8D9D-8B5F0F8D372A}"/>
                </a:ext>
              </a:extLst>
            </p:cNvPr>
            <p:cNvSpPr/>
            <p:nvPr/>
          </p:nvSpPr>
          <p:spPr>
            <a:xfrm>
              <a:off x="4187945" y="486921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Ellipszis 131">
              <a:extLst>
                <a:ext uri="{FF2B5EF4-FFF2-40B4-BE49-F238E27FC236}">
                  <a16:creationId xmlns:a16="http://schemas.microsoft.com/office/drawing/2014/main" id="{8FC62FFA-6E7F-4A64-B8D8-E4468D49AF87}"/>
                </a:ext>
              </a:extLst>
            </p:cNvPr>
            <p:cNvSpPr/>
            <p:nvPr/>
          </p:nvSpPr>
          <p:spPr>
            <a:xfrm>
              <a:off x="4854772" y="487353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Ellipszis 132">
              <a:extLst>
                <a:ext uri="{FF2B5EF4-FFF2-40B4-BE49-F238E27FC236}">
                  <a16:creationId xmlns:a16="http://schemas.microsoft.com/office/drawing/2014/main" id="{FD03C591-C57E-4E67-BFC0-ADF5ACD06E96}"/>
                </a:ext>
              </a:extLst>
            </p:cNvPr>
            <p:cNvSpPr/>
            <p:nvPr/>
          </p:nvSpPr>
          <p:spPr>
            <a:xfrm>
              <a:off x="5524906" y="48698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Ellipszis 109">
              <a:extLst>
                <a:ext uri="{FF2B5EF4-FFF2-40B4-BE49-F238E27FC236}">
                  <a16:creationId xmlns:a16="http://schemas.microsoft.com/office/drawing/2014/main" id="{C7CB5FF4-3B68-4059-886B-3B4AE0B24C6A}"/>
                </a:ext>
              </a:extLst>
            </p:cNvPr>
            <p:cNvSpPr/>
            <p:nvPr/>
          </p:nvSpPr>
          <p:spPr>
            <a:xfrm>
              <a:off x="868833" y="603649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Ellipszis 110">
              <a:extLst>
                <a:ext uri="{FF2B5EF4-FFF2-40B4-BE49-F238E27FC236}">
                  <a16:creationId xmlns:a16="http://schemas.microsoft.com/office/drawing/2014/main" id="{0760085D-82A1-442A-9AEE-062FCF1F57D5}"/>
                </a:ext>
              </a:extLst>
            </p:cNvPr>
            <p:cNvSpPr/>
            <p:nvPr/>
          </p:nvSpPr>
          <p:spPr>
            <a:xfrm>
              <a:off x="207654" y="603419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Ellipszis 112">
              <a:extLst>
                <a:ext uri="{FF2B5EF4-FFF2-40B4-BE49-F238E27FC236}">
                  <a16:creationId xmlns:a16="http://schemas.microsoft.com/office/drawing/2014/main" id="{B5EFDCEE-3BFB-4204-820B-6483DBC0E938}"/>
                </a:ext>
              </a:extLst>
            </p:cNvPr>
            <p:cNvSpPr/>
            <p:nvPr/>
          </p:nvSpPr>
          <p:spPr>
            <a:xfrm>
              <a:off x="1533961" y="602942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Ellipszis 113">
              <a:extLst>
                <a:ext uri="{FF2B5EF4-FFF2-40B4-BE49-F238E27FC236}">
                  <a16:creationId xmlns:a16="http://schemas.microsoft.com/office/drawing/2014/main" id="{D4A96207-33C6-42C6-8DEB-6C38B905A0F1}"/>
                </a:ext>
              </a:extLst>
            </p:cNvPr>
            <p:cNvSpPr/>
            <p:nvPr/>
          </p:nvSpPr>
          <p:spPr>
            <a:xfrm>
              <a:off x="2198134" y="60326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Ellipszis 114">
              <a:extLst>
                <a:ext uri="{FF2B5EF4-FFF2-40B4-BE49-F238E27FC236}">
                  <a16:creationId xmlns:a16="http://schemas.microsoft.com/office/drawing/2014/main" id="{ED94F21F-16D7-49A9-AE3E-490E8A6B1F3A}"/>
                </a:ext>
              </a:extLst>
            </p:cNvPr>
            <p:cNvSpPr/>
            <p:nvPr/>
          </p:nvSpPr>
          <p:spPr>
            <a:xfrm>
              <a:off x="2858601" y="603557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Ellipszis 115">
              <a:extLst>
                <a:ext uri="{FF2B5EF4-FFF2-40B4-BE49-F238E27FC236}">
                  <a16:creationId xmlns:a16="http://schemas.microsoft.com/office/drawing/2014/main" id="{E214EE44-5C6D-428A-A0B0-A82C28DEAAE1}"/>
                </a:ext>
              </a:extLst>
            </p:cNvPr>
            <p:cNvSpPr/>
            <p:nvPr/>
          </p:nvSpPr>
          <p:spPr>
            <a:xfrm>
              <a:off x="3523659" y="603382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Ellipszis 116">
              <a:extLst>
                <a:ext uri="{FF2B5EF4-FFF2-40B4-BE49-F238E27FC236}">
                  <a16:creationId xmlns:a16="http://schemas.microsoft.com/office/drawing/2014/main" id="{6C4294E5-9F5E-4538-84BA-9352180F2B0A}"/>
                </a:ext>
              </a:extLst>
            </p:cNvPr>
            <p:cNvSpPr/>
            <p:nvPr/>
          </p:nvSpPr>
          <p:spPr>
            <a:xfrm>
              <a:off x="4187088" y="602942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Ellipszis 117">
              <a:extLst>
                <a:ext uri="{FF2B5EF4-FFF2-40B4-BE49-F238E27FC236}">
                  <a16:creationId xmlns:a16="http://schemas.microsoft.com/office/drawing/2014/main" id="{4D17A9B4-7D87-43C7-87F8-6EA741C2195B}"/>
                </a:ext>
              </a:extLst>
            </p:cNvPr>
            <p:cNvSpPr/>
            <p:nvPr/>
          </p:nvSpPr>
          <p:spPr>
            <a:xfrm>
              <a:off x="4853915" y="603375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Ellipszis 118">
              <a:extLst>
                <a:ext uri="{FF2B5EF4-FFF2-40B4-BE49-F238E27FC236}">
                  <a16:creationId xmlns:a16="http://schemas.microsoft.com/office/drawing/2014/main" id="{B2306792-5762-40F3-96F1-FAA63D4AA2E6}"/>
                </a:ext>
              </a:extLst>
            </p:cNvPr>
            <p:cNvSpPr/>
            <p:nvPr/>
          </p:nvSpPr>
          <p:spPr>
            <a:xfrm>
              <a:off x="5524049" y="603007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01" name="Csoportba foglalás 200">
            <a:extLst>
              <a:ext uri="{FF2B5EF4-FFF2-40B4-BE49-F238E27FC236}">
                <a16:creationId xmlns:a16="http://schemas.microsoft.com/office/drawing/2014/main" id="{6749FCA8-8791-42D9-98D5-B5E888B698ED}"/>
              </a:ext>
            </a:extLst>
          </p:cNvPr>
          <p:cNvGrpSpPr/>
          <p:nvPr/>
        </p:nvGrpSpPr>
        <p:grpSpPr>
          <a:xfrm>
            <a:off x="1185559" y="3715875"/>
            <a:ext cx="5005568" cy="2977233"/>
            <a:chOff x="1185559" y="3715875"/>
            <a:chExt cx="5005568" cy="2977233"/>
          </a:xfrm>
        </p:grpSpPr>
        <p:sp>
          <p:nvSpPr>
            <p:cNvPr id="180" name="Ellipszis 179">
              <a:extLst>
                <a:ext uri="{FF2B5EF4-FFF2-40B4-BE49-F238E27FC236}">
                  <a16:creationId xmlns:a16="http://schemas.microsoft.com/office/drawing/2014/main" id="{E2EB96F5-8FE3-4EA7-8F15-2E19BF542E0E}"/>
                </a:ext>
              </a:extLst>
            </p:cNvPr>
            <p:cNvSpPr/>
            <p:nvPr/>
          </p:nvSpPr>
          <p:spPr>
            <a:xfrm>
              <a:off x="2196041" y="4869780"/>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1" name="Ellipszis 180">
              <a:extLst>
                <a:ext uri="{FF2B5EF4-FFF2-40B4-BE49-F238E27FC236}">
                  <a16:creationId xmlns:a16="http://schemas.microsoft.com/office/drawing/2014/main" id="{AB559C02-6652-4748-A648-4F004B2DA1D8}"/>
                </a:ext>
              </a:extLst>
            </p:cNvPr>
            <p:cNvSpPr/>
            <p:nvPr/>
          </p:nvSpPr>
          <p:spPr>
            <a:xfrm>
              <a:off x="1543139" y="3715875"/>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5" name="Ellipszis 194">
              <a:extLst>
                <a:ext uri="{FF2B5EF4-FFF2-40B4-BE49-F238E27FC236}">
                  <a16:creationId xmlns:a16="http://schemas.microsoft.com/office/drawing/2014/main" id="{0F70ADD2-AB05-46E0-A521-40D005F4F3AB}"/>
                </a:ext>
              </a:extLst>
            </p:cNvPr>
            <p:cNvSpPr/>
            <p:nvPr/>
          </p:nvSpPr>
          <p:spPr>
            <a:xfrm>
              <a:off x="3539014" y="3724385"/>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6" name="Ellipszis 195">
              <a:extLst>
                <a:ext uri="{FF2B5EF4-FFF2-40B4-BE49-F238E27FC236}">
                  <a16:creationId xmlns:a16="http://schemas.microsoft.com/office/drawing/2014/main" id="{FF71F6D4-8F60-4347-B7EC-6E342C6EB16E}"/>
                </a:ext>
              </a:extLst>
            </p:cNvPr>
            <p:cNvSpPr/>
            <p:nvPr/>
          </p:nvSpPr>
          <p:spPr>
            <a:xfrm>
              <a:off x="5530730" y="3720663"/>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7" name="Ellipszis 196">
              <a:extLst>
                <a:ext uri="{FF2B5EF4-FFF2-40B4-BE49-F238E27FC236}">
                  <a16:creationId xmlns:a16="http://schemas.microsoft.com/office/drawing/2014/main" id="{4D14C936-23C6-48A5-837B-90E00C2C705E}"/>
                </a:ext>
              </a:extLst>
            </p:cNvPr>
            <p:cNvSpPr/>
            <p:nvPr/>
          </p:nvSpPr>
          <p:spPr>
            <a:xfrm>
              <a:off x="1185559" y="5463244"/>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8" name="Ellipszis 197">
              <a:extLst>
                <a:ext uri="{FF2B5EF4-FFF2-40B4-BE49-F238E27FC236}">
                  <a16:creationId xmlns:a16="http://schemas.microsoft.com/office/drawing/2014/main" id="{A70BE80D-1B0E-4D70-96DE-D603BD1A113B}"/>
                </a:ext>
              </a:extLst>
            </p:cNvPr>
            <p:cNvSpPr/>
            <p:nvPr/>
          </p:nvSpPr>
          <p:spPr>
            <a:xfrm>
              <a:off x="3522049" y="6032711"/>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9" name="Ellipszis 198">
              <a:extLst>
                <a:ext uri="{FF2B5EF4-FFF2-40B4-BE49-F238E27FC236}">
                  <a16:creationId xmlns:a16="http://schemas.microsoft.com/office/drawing/2014/main" id="{90F8F467-A15B-4D78-8FF4-D1A133ACA646}"/>
                </a:ext>
              </a:extLst>
            </p:cNvPr>
            <p:cNvSpPr/>
            <p:nvPr/>
          </p:nvSpPr>
          <p:spPr>
            <a:xfrm>
              <a:off x="5172942" y="5463245"/>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0" name="Ellipszis 199">
              <a:extLst>
                <a:ext uri="{FF2B5EF4-FFF2-40B4-BE49-F238E27FC236}">
                  <a16:creationId xmlns:a16="http://schemas.microsoft.com/office/drawing/2014/main" id="{803BD6B3-D4B4-417B-B2A7-9508B9DB68D5}"/>
                </a:ext>
              </a:extLst>
            </p:cNvPr>
            <p:cNvSpPr/>
            <p:nvPr/>
          </p:nvSpPr>
          <p:spPr>
            <a:xfrm>
              <a:off x="4532740" y="4283940"/>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204" name="Szövegdoboz 203">
            <a:extLst>
              <a:ext uri="{FF2B5EF4-FFF2-40B4-BE49-F238E27FC236}">
                <a16:creationId xmlns:a16="http://schemas.microsoft.com/office/drawing/2014/main" id="{99532841-F758-4EA2-B2E1-6BA60C68883B}"/>
              </a:ext>
            </a:extLst>
          </p:cNvPr>
          <p:cNvSpPr txBox="1"/>
          <p:nvPr/>
        </p:nvSpPr>
        <p:spPr>
          <a:xfrm>
            <a:off x="8244590" y="1843790"/>
            <a:ext cx="3635354" cy="954107"/>
          </a:xfrm>
          <a:prstGeom prst="rect">
            <a:avLst/>
          </a:prstGeom>
          <a:noFill/>
        </p:spPr>
        <p:txBody>
          <a:bodyPr wrap="none" rtlCol="0">
            <a:spAutoFit/>
          </a:bodyPr>
          <a:lstStyle/>
          <a:p>
            <a:pPr algn="ctr"/>
            <a:r>
              <a:rPr lang="hu-HU" sz="2800" dirty="0">
                <a:latin typeface="Times New Roman" panose="02020603050405020304" pitchFamily="18" charset="0"/>
                <a:cs typeface="Times New Roman" panose="02020603050405020304" pitchFamily="18" charset="0"/>
              </a:rPr>
              <a:t>A forráspont mindig nő,</a:t>
            </a:r>
            <a:br>
              <a:rPr lang="hu-HU" sz="2800" dirty="0">
                <a:latin typeface="Times New Roman" panose="02020603050405020304" pitchFamily="18" charset="0"/>
                <a:cs typeface="Times New Roman" panose="02020603050405020304" pitchFamily="18" charset="0"/>
              </a:rPr>
            </a:br>
            <a:r>
              <a:rPr lang="hu-HU" sz="2800" dirty="0">
                <a:latin typeface="Times New Roman" panose="02020603050405020304" pitchFamily="18" charset="0"/>
                <a:cs typeface="Times New Roman" panose="02020603050405020304" pitchFamily="18" charset="0"/>
              </a:rPr>
              <a:t>a fagyáspont csökken!</a:t>
            </a:r>
          </a:p>
        </p:txBody>
      </p:sp>
    </p:spTree>
    <p:extLst>
      <p:ext uri="{BB962C8B-B14F-4D97-AF65-F5344CB8AC3E}">
        <p14:creationId xmlns:p14="http://schemas.microsoft.com/office/powerpoint/2010/main" val="15599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203">
                                            <p:txEl>
                                              <p:pRg st="0" end="0"/>
                                            </p:txEl>
                                          </p:spTgt>
                                        </p:tgtEl>
                                        <p:attrNameLst>
                                          <p:attrName>style.visibility</p:attrName>
                                        </p:attrNameLst>
                                      </p:cBhvr>
                                      <p:to>
                                        <p:strVal val="visible"/>
                                      </p:to>
                                    </p:set>
                                    <p:anim calcmode="lin" valueType="num">
                                      <p:cBhvr additive="base">
                                        <p:cTn id="9" dur="500" fill="hold"/>
                                        <p:tgtEl>
                                          <p:spTgt spid="203">
                                            <p:txEl>
                                              <p:pRg st="0" end="0"/>
                                            </p:txEl>
                                          </p:spTgt>
                                        </p:tgtEl>
                                        <p:attrNameLst>
                                          <p:attrName>ppt_x</p:attrName>
                                        </p:attrNameLst>
                                      </p:cBhvr>
                                      <p:tavLst>
                                        <p:tav tm="0">
                                          <p:val>
                                            <p:strVal val="0-#ppt_w/2"/>
                                          </p:val>
                                        </p:tav>
                                        <p:tav tm="100000">
                                          <p:val>
                                            <p:strVal val="#ppt_x"/>
                                          </p:val>
                                        </p:tav>
                                      </p:tavLst>
                                    </p:anim>
                                    <p:anim calcmode="lin" valueType="num">
                                      <p:cBhvr additive="base">
                                        <p:cTn id="10" dur="500" fill="hold"/>
                                        <p:tgtEl>
                                          <p:spTgt spid="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fill="hold"/>
                                        <p:tgtEl>
                                          <p:spTgt spid="70"/>
                                        </p:tgtEl>
                                        <p:attrNameLst>
                                          <p:attrName>ppt_x</p:attrName>
                                        </p:attrNameLst>
                                      </p:cBhvr>
                                      <p:tavLst>
                                        <p:tav tm="0">
                                          <p:val>
                                            <p:strVal val="1+#ppt_w/2"/>
                                          </p:val>
                                        </p:tav>
                                        <p:tav tm="100000">
                                          <p:val>
                                            <p:strVal val="#ppt_x"/>
                                          </p:val>
                                        </p:tav>
                                      </p:tavLst>
                                    </p:anim>
                                    <p:anim calcmode="lin" valueType="num">
                                      <p:cBhvr additive="base">
                                        <p:cTn id="28" dur="500" fill="hold"/>
                                        <p:tgtEl>
                                          <p:spTgt spid="7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500" fill="hold"/>
                                        <p:tgtEl>
                                          <p:spTgt spid="64"/>
                                        </p:tgtEl>
                                        <p:attrNameLst>
                                          <p:attrName>ppt_x</p:attrName>
                                        </p:attrNameLst>
                                      </p:cBhvr>
                                      <p:tavLst>
                                        <p:tav tm="0">
                                          <p:val>
                                            <p:strVal val="#ppt_x"/>
                                          </p:val>
                                        </p:tav>
                                        <p:tav tm="100000">
                                          <p:val>
                                            <p:strVal val="#ppt_x"/>
                                          </p:val>
                                        </p:tav>
                                      </p:tavLst>
                                    </p:anim>
                                    <p:anim calcmode="lin" valueType="num">
                                      <p:cBhvr additive="base">
                                        <p:cTn id="37" dur="500" fill="hold"/>
                                        <p:tgtEl>
                                          <p:spTgt spid="64"/>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1"/>
                                        </p:tgtEl>
                                        <p:attrNameLst>
                                          <p:attrName>style.visibility</p:attrName>
                                        </p:attrNameLst>
                                      </p:cBhvr>
                                      <p:to>
                                        <p:strVal val="visible"/>
                                      </p:to>
                                    </p:set>
                                    <p:anim calcmode="lin" valueType="num">
                                      <p:cBhvr additive="base">
                                        <p:cTn id="45" dur="500" fill="hold"/>
                                        <p:tgtEl>
                                          <p:spTgt spid="101"/>
                                        </p:tgtEl>
                                        <p:attrNameLst>
                                          <p:attrName>ppt_x</p:attrName>
                                        </p:attrNameLst>
                                      </p:cBhvr>
                                      <p:tavLst>
                                        <p:tav tm="0">
                                          <p:val>
                                            <p:strVal val="#ppt_x"/>
                                          </p:val>
                                        </p:tav>
                                        <p:tav tm="100000">
                                          <p:val>
                                            <p:strVal val="#ppt_x"/>
                                          </p:val>
                                        </p:tav>
                                      </p:tavLst>
                                    </p:anim>
                                    <p:anim calcmode="lin" valueType="num">
                                      <p:cBhvr additive="base">
                                        <p:cTn id="46" dur="500" fill="hold"/>
                                        <p:tgtEl>
                                          <p:spTgt spid="101"/>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42" presetClass="path" presetSubtype="0" accel="50000" decel="50000" fill="hold" grpId="1" nodeType="afterEffect">
                                  <p:stCondLst>
                                    <p:cond delay="500"/>
                                  </p:stCondLst>
                                  <p:childTnLst>
                                    <p:animMotion origin="layout" path="M -2.91667E-6 -3.7037E-7 L -0.01276 -0.00023 " pathEditMode="relative" rAng="0" ptsTypes="AA">
                                      <p:cBhvr>
                                        <p:cTn id="49" dur="1000" fill="hold"/>
                                        <p:tgtEl>
                                          <p:spTgt spid="62"/>
                                        </p:tgtEl>
                                        <p:attrNameLst>
                                          <p:attrName>ppt_x</p:attrName>
                                          <p:attrName>ppt_y</p:attrName>
                                        </p:attrNameLst>
                                      </p:cBhvr>
                                      <p:rCtr x="-638" y="-23"/>
                                    </p:animMotion>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additive="base">
                                        <p:cTn id="54" dur="500" fill="hold"/>
                                        <p:tgtEl>
                                          <p:spTgt spid="51"/>
                                        </p:tgtEl>
                                        <p:attrNameLst>
                                          <p:attrName>ppt_x</p:attrName>
                                        </p:attrNameLst>
                                      </p:cBhvr>
                                      <p:tavLst>
                                        <p:tav tm="0">
                                          <p:val>
                                            <p:strVal val="#ppt_x"/>
                                          </p:val>
                                        </p:tav>
                                        <p:tav tm="100000">
                                          <p:val>
                                            <p:strVal val="#ppt_x"/>
                                          </p:val>
                                        </p:tav>
                                      </p:tavLst>
                                    </p:anim>
                                    <p:anim calcmode="lin" valueType="num">
                                      <p:cBhvr additive="base">
                                        <p:cTn id="55" dur="500" fill="hold"/>
                                        <p:tgtEl>
                                          <p:spTgt spid="51"/>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10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ppt_x"/>
                                          </p:val>
                                        </p:tav>
                                        <p:tav tm="100000">
                                          <p:val>
                                            <p:strVal val="#ppt_x"/>
                                          </p:val>
                                        </p:tav>
                                      </p:tavLst>
                                    </p:anim>
                                    <p:anim calcmode="lin" valueType="num">
                                      <p:cBhvr additive="base">
                                        <p:cTn id="64" dur="500" fill="hold"/>
                                        <p:tgtEl>
                                          <p:spTgt spid="100"/>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42" presetClass="path" presetSubtype="0" accel="50000" decel="50000" fill="hold" grpId="1" nodeType="afterEffect">
                                  <p:stCondLst>
                                    <p:cond delay="0"/>
                                  </p:stCondLst>
                                  <p:childTnLst>
                                    <p:animMotion origin="layout" path="M 4.16667E-7 2.59259E-6 L 0.05221 0.00046 " pathEditMode="relative" rAng="0" ptsTypes="AA">
                                      <p:cBhvr>
                                        <p:cTn id="67" dur="1000" fill="hold"/>
                                        <p:tgtEl>
                                          <p:spTgt spid="102"/>
                                        </p:tgtEl>
                                        <p:attrNameLst>
                                          <p:attrName>ppt_x</p:attrName>
                                          <p:attrName>ppt_y</p:attrName>
                                        </p:attrNameLst>
                                      </p:cBhvr>
                                      <p:rCtr x="2604" y="23"/>
                                    </p:animMotion>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204"/>
                                        </p:tgtEl>
                                        <p:attrNameLst>
                                          <p:attrName>style.visibility</p:attrName>
                                        </p:attrNameLst>
                                      </p:cBhvr>
                                      <p:to>
                                        <p:strVal val="visible"/>
                                      </p:to>
                                    </p:set>
                                    <p:anim calcmode="lin" valueType="num">
                                      <p:cBhvr additive="base">
                                        <p:cTn id="72" dur="500" fill="hold"/>
                                        <p:tgtEl>
                                          <p:spTgt spid="204"/>
                                        </p:tgtEl>
                                        <p:attrNameLst>
                                          <p:attrName>ppt_x</p:attrName>
                                        </p:attrNameLst>
                                      </p:cBhvr>
                                      <p:tavLst>
                                        <p:tav tm="0">
                                          <p:val>
                                            <p:strVal val="1+#ppt_w/2"/>
                                          </p:val>
                                        </p:tav>
                                        <p:tav tm="100000">
                                          <p:val>
                                            <p:strVal val="#ppt_x"/>
                                          </p:val>
                                        </p:tav>
                                      </p:tavLst>
                                    </p:anim>
                                    <p:anim calcmode="lin" valueType="num">
                                      <p:cBhvr additive="base">
                                        <p:cTn id="73" dur="500" fill="hold"/>
                                        <p:tgtEl>
                                          <p:spTgt spid="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build="p"/>
      <p:bldP spid="62" grpId="0"/>
      <p:bldP spid="62" grpId="1"/>
      <p:bldP spid="71" grpId="0"/>
      <p:bldP spid="91" grpId="0" animBg="1"/>
      <p:bldP spid="94" grpId="0" animBg="1"/>
      <p:bldP spid="102" grpId="0"/>
      <p:bldP spid="102" grpId="1"/>
      <p:bldP spid="20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Híg oldatok törvényei</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4793" y="1825624"/>
                <a:ext cx="11557417" cy="4904959"/>
              </a:xfrm>
            </p:spPr>
            <p:txBody>
              <a:bodyPr>
                <a:normAutofit/>
              </a:bodyPr>
              <a:lstStyle/>
              <a:p>
                <a:r>
                  <a:rPr lang="hu-HU" dirty="0">
                    <a:latin typeface="Times New Roman" panose="02020603050405020304" pitchFamily="18" charset="0"/>
                    <a:cs typeface="Times New Roman" panose="02020603050405020304" pitchFamily="18" charset="0"/>
                  </a:rPr>
                  <a:t>A híg oldatok gőznyomását Raoult vizsgálta:</a:t>
                </a:r>
                <a:br>
                  <a:rPr lang="hu-HU" dirty="0">
                    <a:latin typeface="Times New Roman" panose="02020603050405020304" pitchFamily="18" charset="0"/>
                    <a:cs typeface="Times New Roman" panose="02020603050405020304" pitchFamily="18" charset="0"/>
                  </a:rPr>
                </a:br>
                <a:r>
                  <a:rPr lang="hu-HU" b="1" dirty="0">
                    <a:latin typeface="Times New Roman" panose="02020603050405020304" pitchFamily="18" charset="0"/>
                    <a:cs typeface="Times New Roman" panose="02020603050405020304" pitchFamily="18" charset="0"/>
                  </a:rPr>
                  <a:t>Raoult törvénye:</a:t>
                </a:r>
                <a:r>
                  <a:rPr lang="hu-HU" dirty="0">
                    <a:latin typeface="Times New Roman" panose="02020603050405020304" pitchFamily="18" charset="0"/>
                    <a:cs typeface="Times New Roman" panose="02020603050405020304" pitchFamily="18" charset="0"/>
                  </a:rPr>
                  <a:t> híg oldatok esetében, az oldószer gőznyomása (</a:t>
                </a:r>
                <a:r>
                  <a:rPr lang="hu-HU" i="1" dirty="0" err="1">
                    <a:latin typeface="Times New Roman" panose="02020603050405020304" pitchFamily="18" charset="0"/>
                    <a:cs typeface="Times New Roman" panose="02020603050405020304" pitchFamily="18" charset="0"/>
                  </a:rPr>
                  <a:t>p</a:t>
                </a:r>
                <a:r>
                  <a:rPr lang="hu-HU" i="1" baseline="-25000" dirty="0" err="1">
                    <a:latin typeface="Times New Roman" panose="02020603050405020304" pitchFamily="18" charset="0"/>
                    <a:cs typeface="Times New Roman" panose="02020603050405020304" pitchFamily="18" charset="0"/>
                  </a:rPr>
                  <a:t>osz</a:t>
                </a:r>
                <a:r>
                  <a:rPr lang="hu-HU" dirty="0">
                    <a:latin typeface="Times New Roman" panose="02020603050405020304" pitchFamily="18" charset="0"/>
                    <a:cs typeface="Times New Roman" panose="02020603050405020304" pitchFamily="18" charset="0"/>
                  </a:rPr>
                  <a:t>) arányos az oldószer móltörtjével (</a:t>
                </a:r>
                <a:r>
                  <a:rPr lang="hu-HU" i="1" dirty="0" err="1">
                    <a:latin typeface="Times New Roman" panose="02020603050405020304" pitchFamily="18" charset="0"/>
                    <a:cs typeface="Times New Roman" panose="02020603050405020304" pitchFamily="18" charset="0"/>
                  </a:rPr>
                  <a:t>x</a:t>
                </a:r>
                <a:r>
                  <a:rPr lang="hu-HU" i="1" baseline="-25000" dirty="0" err="1">
                    <a:latin typeface="Times New Roman" panose="02020603050405020304" pitchFamily="18" charset="0"/>
                    <a:cs typeface="Times New Roman" panose="02020603050405020304" pitchFamily="18" charset="0"/>
                  </a:rPr>
                  <a:t>osz</a:t>
                </a:r>
                <a:r>
                  <a:rPr lang="hu-HU" dirty="0">
                    <a:latin typeface="Times New Roman" panose="02020603050405020304" pitchFamily="18" charset="0"/>
                    <a:cs typeface="Times New Roman" panose="02020603050405020304" pitchFamily="18" charset="0"/>
                  </a:rPr>
                  <a:t>) az oldatban, és az arányossági tényező, a tiszta oldószer gőznyomása (</a:t>
                </a:r>
                <a:r>
                  <a:rPr lang="hu-HU" i="1" dirty="0" err="1">
                    <a:latin typeface="Times New Roman" panose="02020603050405020304" pitchFamily="18" charset="0"/>
                    <a:cs typeface="Times New Roman" panose="02020603050405020304" pitchFamily="18" charset="0"/>
                  </a:rPr>
                  <a:t>p</a:t>
                </a:r>
                <a:r>
                  <a:rPr lang="hu-HU" i="1" baseline="30000" dirty="0" err="1">
                    <a:latin typeface="Times New Roman" panose="02020603050405020304" pitchFamily="18" charset="0"/>
                    <a:cs typeface="Times New Roman" panose="02020603050405020304" pitchFamily="18" charset="0"/>
                  </a:rPr>
                  <a:t>o</a:t>
                </a:r>
                <a:r>
                  <a:rPr lang="hu-HU" i="1" baseline="-25000" dirty="0" err="1">
                    <a:latin typeface="Times New Roman" panose="02020603050405020304" pitchFamily="18" charset="0"/>
                    <a:cs typeface="Times New Roman" panose="02020603050405020304" pitchFamily="18" charset="0"/>
                  </a:rPr>
                  <a:t>osz</a:t>
                </a:r>
                <a:r>
                  <a:rPr lang="hu-HU" dirty="0">
                    <a:latin typeface="Times New Roman" panose="02020603050405020304" pitchFamily="18" charset="0"/>
                    <a:cs typeface="Times New Roman" panose="02020603050405020304" pitchFamily="18" charset="0"/>
                  </a:rPr>
                  <a:t>), azaz </a:t>
                </a: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𝑝</m:t>
                        </m:r>
                      </m:e>
                      <m:sub>
                        <m:r>
                          <a:rPr lang="hu-HU" i="1">
                            <a:latin typeface="Cambria Math" panose="02040503050406030204" pitchFamily="18" charset="0"/>
                          </a:rPr>
                          <m:t>𝑜𝑠𝑧</m:t>
                        </m:r>
                      </m:sub>
                    </m:sSub>
                    <m:r>
                      <a:rPr lang="hu-HU" i="1">
                        <a:latin typeface="Cambria Math" panose="02040503050406030204" pitchFamily="18" charset="0"/>
                      </a:rPr>
                      <m:t>=</m:t>
                    </m:r>
                    <m:sSubSup>
                      <m:sSubSupPr>
                        <m:ctrlPr>
                          <a:rPr lang="hu-HU" i="1">
                            <a:latin typeface="Cambria Math" panose="02040503050406030204" pitchFamily="18" charset="0"/>
                          </a:rPr>
                        </m:ctrlPr>
                      </m:sSubSupPr>
                      <m:e>
                        <m:r>
                          <a:rPr lang="hu-HU" i="1">
                            <a:latin typeface="Cambria Math" panose="02040503050406030204" pitchFamily="18" charset="0"/>
                          </a:rPr>
                          <m:t>𝑝</m:t>
                        </m:r>
                      </m:e>
                      <m:sub>
                        <m:r>
                          <a:rPr lang="hu-HU" i="1">
                            <a:latin typeface="Cambria Math" panose="02040503050406030204" pitchFamily="18" charset="0"/>
                          </a:rPr>
                          <m:t>𝑜𝑠𝑧</m:t>
                        </m:r>
                      </m:sub>
                      <m:sup>
                        <m:r>
                          <a:rPr lang="hu-HU" b="0" i="1" smtClean="0">
                            <a:latin typeface="Cambria Math" panose="02040503050406030204" pitchFamily="18" charset="0"/>
                          </a:rPr>
                          <m:t>𝑜</m:t>
                        </m:r>
                      </m:sup>
                    </m:sSubSup>
                    <m:r>
                      <a:rPr lang="hu-HU" i="1">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𝑥</m:t>
                        </m:r>
                      </m:e>
                      <m:sub>
                        <m:r>
                          <a:rPr lang="hu-HU" i="1">
                            <a:latin typeface="Cambria Math" panose="02040503050406030204" pitchFamily="18" charset="0"/>
                          </a:rPr>
                          <m:t>𝑜𝑠𝑧</m:t>
                        </m:r>
                      </m:sub>
                    </m:sSub>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Az ebből következő fagyáspontcsökkenés arányos az oldat </a:t>
                </a:r>
                <a:r>
                  <a:rPr lang="hu-HU" dirty="0" err="1">
                    <a:latin typeface="Times New Roman" panose="02020603050405020304" pitchFamily="18" charset="0"/>
                    <a:cs typeface="Times New Roman" panose="02020603050405020304" pitchFamily="18" charset="0"/>
                  </a:rPr>
                  <a:t>molalitásával</a:t>
                </a:r>
                <a:r>
                  <a:rPr lang="hu-HU" dirty="0">
                    <a:latin typeface="Times New Roman" panose="02020603050405020304" pitchFamily="18" charset="0"/>
                    <a:cs typeface="Times New Roman" panose="02020603050405020304" pitchFamily="18" charset="0"/>
                  </a:rPr>
                  <a:t> (Raoult-</a:t>
                </a:r>
                <a:r>
                  <a:rPr lang="hu-HU" dirty="0" err="1">
                    <a:latin typeface="Times New Roman" panose="02020603050405020304" pitchFamily="18" charset="0"/>
                    <a:cs typeface="Times New Roman" panose="02020603050405020304" pitchFamily="18" charset="0"/>
                  </a:rPr>
                  <a:t>koncentációjával</a:t>
                </a:r>
                <a:r>
                  <a:rPr lang="hu-HU" dirty="0">
                    <a:latin typeface="Times New Roman" panose="02020603050405020304" pitchFamily="18" charset="0"/>
                    <a:cs typeface="Times New Roman" panose="02020603050405020304" pitchFamily="18" charset="0"/>
                  </a:rPr>
                  <a:t>):</a:t>
                </a:r>
                <a:br>
                  <a:rPr lang="hu-HU" dirty="0">
                    <a:latin typeface="Times New Roman" panose="02020603050405020304" pitchFamily="18" charset="0"/>
                    <a:cs typeface="Times New Roman" panose="02020603050405020304" pitchFamily="18" charset="0"/>
                  </a:rPr>
                </a:br>
                <a:r>
                  <a:rPr lang="hu-HU" b="1" dirty="0">
                    <a:latin typeface="Times New Roman" panose="02020603050405020304" pitchFamily="18" charset="0"/>
                    <a:cs typeface="Times New Roman" panose="02020603050405020304" pitchFamily="18" charset="0"/>
                  </a:rPr>
                  <a:t>fagyáspontcsökkenés:</a:t>
                </a:r>
                <a:r>
                  <a:rPr lang="hu-HU" dirty="0">
                    <a:latin typeface="Times New Roman" panose="02020603050405020304" pitchFamily="18" charset="0"/>
                    <a:cs typeface="Times New Roman" panose="02020603050405020304" pitchFamily="18" charset="0"/>
                  </a:rPr>
                  <a:t> (jele: </a:t>
                </a:r>
                <a:r>
                  <a:rPr lang="hu-HU" dirty="0" err="1">
                    <a:latin typeface="Times New Roman" panose="02020603050405020304" pitchFamily="18" charset="0"/>
                    <a:cs typeface="Times New Roman" panose="02020603050405020304" pitchFamily="18" charset="0"/>
                  </a:rPr>
                  <a:t>Δ</a:t>
                </a:r>
                <a:r>
                  <a:rPr lang="hu-HU" i="1"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fagy</a:t>
                </a:r>
                <a:r>
                  <a:rPr lang="hu-HU" dirty="0">
                    <a:latin typeface="Times New Roman" panose="02020603050405020304" pitchFamily="18" charset="0"/>
                    <a:cs typeface="Times New Roman" panose="02020603050405020304" pitchFamily="18" charset="0"/>
                  </a:rPr>
                  <a:t>; mértékegysége: </a:t>
                </a:r>
                <a:r>
                  <a:rPr lang="hu-HU" i="1" dirty="0">
                    <a:latin typeface="Times New Roman" panose="02020603050405020304" pitchFamily="18" charset="0"/>
                    <a:cs typeface="Times New Roman" panose="02020603050405020304" pitchFamily="18" charset="0"/>
                  </a:rPr>
                  <a:t>1 K</a:t>
                </a:r>
                <a:r>
                  <a:rPr lang="hu-HU" dirty="0">
                    <a:latin typeface="Times New Roman" panose="02020603050405020304" pitchFamily="18" charset="0"/>
                    <a:cs typeface="Times New Roman" panose="02020603050405020304" pitchFamily="18" charset="0"/>
                  </a:rPr>
                  <a:t>) híg oldatok </a:t>
                </a:r>
                <a:r>
                  <a:rPr lang="hu-HU" dirty="0" err="1">
                    <a:latin typeface="Times New Roman" panose="02020603050405020304" pitchFamily="18" charset="0"/>
                    <a:cs typeface="Times New Roman" panose="02020603050405020304" pitchFamily="18" charset="0"/>
                  </a:rPr>
                  <a:t>fagyá</a:t>
                </a:r>
                <a:r>
                  <a:rPr lang="en-US" dirty="0">
                    <a:latin typeface="Times New Roman" panose="02020603050405020304" pitchFamily="18" charset="0"/>
                    <a:cs typeface="Times New Roman" panose="02020603050405020304" pitchFamily="18" charset="0"/>
                  </a:rPr>
                  <a:t>s</a:t>
                </a:r>
                <a:r>
                  <a:rPr lang="hu-HU" dirty="0">
                    <a:latin typeface="Times New Roman" panose="02020603050405020304" pitchFamily="18" charset="0"/>
                    <a:cs typeface="Times New Roman" panose="02020603050405020304" pitchFamily="18" charset="0"/>
                  </a:rPr>
                  <a:t>pontjának csökkenése (</a:t>
                </a:r>
                <a:r>
                  <a:rPr lang="hu-HU" dirty="0" err="1">
                    <a:latin typeface="Times New Roman" panose="02020603050405020304" pitchFamily="18" charset="0"/>
                    <a:cs typeface="Times New Roman" panose="02020603050405020304" pitchFamily="18" charset="0"/>
                  </a:rPr>
                  <a:t>Δ</a:t>
                </a:r>
                <a:r>
                  <a:rPr lang="hu-HU" i="1"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fagy</a:t>
                </a:r>
                <a:r>
                  <a:rPr lang="hu-HU" i="1"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a:t>
                </a:r>
                <a:r>
                  <a:rPr lang="hu-HU" baseline="-25000" dirty="0" err="1">
                    <a:latin typeface="Times New Roman" panose="02020603050405020304" pitchFamily="18" charset="0"/>
                    <a:cs typeface="Times New Roman" panose="02020603050405020304" pitchFamily="18" charset="0"/>
                  </a:rPr>
                  <a:t>fagy,oldószer</a:t>
                </a:r>
                <a:r>
                  <a:rPr lang="hu-HU" dirty="0" err="1">
                    <a:latin typeface="Times New Roman" panose="02020603050405020304" pitchFamily="18" charset="0"/>
                    <a:cs typeface="Times New Roman" panose="02020603050405020304" pitchFamily="18" charset="0"/>
                  </a:rPr>
                  <a:t>-T</a:t>
                </a:r>
                <a:r>
                  <a:rPr lang="hu-HU" baseline="-25000" dirty="0" err="1">
                    <a:latin typeface="Times New Roman" panose="02020603050405020304" pitchFamily="18" charset="0"/>
                    <a:cs typeface="Times New Roman" panose="02020603050405020304" pitchFamily="18" charset="0"/>
                  </a:rPr>
                  <a:t>fagy,oldat</a:t>
                </a:r>
                <a:r>
                  <a:rPr lang="hu-HU" dirty="0">
                    <a:latin typeface="Times New Roman" panose="02020603050405020304" pitchFamily="18" charset="0"/>
                    <a:cs typeface="Times New Roman" panose="02020603050405020304" pitchFamily="18" charset="0"/>
                  </a:rPr>
                  <a:t>) arányos az oldat </a:t>
                </a:r>
                <a:r>
                  <a:rPr lang="hu-HU" dirty="0" err="1">
                    <a:latin typeface="Times New Roman" panose="02020603050405020304" pitchFamily="18" charset="0"/>
                    <a:cs typeface="Times New Roman" panose="02020603050405020304" pitchFamily="18" charset="0"/>
                  </a:rPr>
                  <a:t>molalitás</a:t>
                </a:r>
                <a:r>
                  <a:rPr lang="hu-HU" dirty="0">
                    <a:latin typeface="Times New Roman" panose="02020603050405020304" pitchFamily="18" charset="0"/>
                    <a:cs typeface="Times New Roman" panose="02020603050405020304" pitchFamily="18" charset="0"/>
                  </a:rPr>
                  <a:t>-ban/Raoult koncentrációban </a:t>
                </a:r>
                <a14:m>
                  <m:oMath xmlns:m="http://schemas.openxmlformats.org/officeDocument/2006/math">
                    <m:d>
                      <m:dPr>
                        <m:ctrlPr>
                          <a:rPr lang="hu-HU" i="1">
                            <a:latin typeface="Cambria Math" panose="02040503050406030204" pitchFamily="18" charset="0"/>
                          </a:rPr>
                        </m:ctrlPr>
                      </m:dPr>
                      <m:e>
                        <m:acc>
                          <m:accPr>
                            <m:chr m:val="̅"/>
                            <m:ctrlPr>
                              <a:rPr lang="hu-HU" i="1">
                                <a:latin typeface="Cambria Math" panose="02040503050406030204" pitchFamily="18" charset="0"/>
                              </a:rPr>
                            </m:ctrlPr>
                          </m:accPr>
                          <m:e>
                            <m:r>
                              <a:rPr lang="hu-HU" i="1">
                                <a:latin typeface="Cambria Math" panose="02040503050406030204" pitchFamily="18" charset="0"/>
                              </a:rPr>
                              <m:t>𝑚</m:t>
                            </m:r>
                          </m:e>
                        </m:acc>
                      </m:e>
                    </m:d>
                  </m:oMath>
                </a14:m>
                <a:r>
                  <a:rPr lang="hu-HU" dirty="0">
                    <a:latin typeface="Times New Roman" panose="02020603050405020304" pitchFamily="18" charset="0"/>
                    <a:cs typeface="Times New Roman" panose="02020603050405020304" pitchFamily="18" charset="0"/>
                  </a:rPr>
                  <a:t> kifejezett összetételével, és az arányossági tényező a </a:t>
                </a:r>
                <a:r>
                  <a:rPr lang="hu-HU" dirty="0" err="1">
                    <a:latin typeface="Times New Roman" panose="02020603050405020304" pitchFamily="18" charset="0"/>
                    <a:cs typeface="Times New Roman" panose="02020603050405020304" pitchFamily="18" charset="0"/>
                  </a:rPr>
                  <a:t>molális</a:t>
                </a:r>
                <a:r>
                  <a:rPr lang="hu-HU" dirty="0">
                    <a:latin typeface="Times New Roman" panose="02020603050405020304" pitchFamily="18" charset="0"/>
                    <a:cs typeface="Times New Roman" panose="02020603050405020304" pitchFamily="18" charset="0"/>
                  </a:rPr>
                  <a:t> fagyáspontcsökkenés (</a:t>
                </a:r>
                <a:r>
                  <a:rPr lang="hu-HU" dirty="0" err="1">
                    <a:latin typeface="Times New Roman" panose="02020603050405020304" pitchFamily="18" charset="0"/>
                    <a:cs typeface="Times New Roman" panose="02020603050405020304" pitchFamily="18" charset="0"/>
                  </a:rPr>
                  <a:t>Δ</a:t>
                </a:r>
                <a:r>
                  <a:rPr lang="hu-HU" i="1"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m,fagy</a:t>
                </a:r>
                <a:r>
                  <a:rPr lang="hu-HU" dirty="0">
                    <a:latin typeface="Times New Roman" panose="02020603050405020304" pitchFamily="18" charset="0"/>
                    <a:cs typeface="Times New Roman" panose="02020603050405020304" pitchFamily="18" charset="0"/>
                  </a:rPr>
                  <a:t>), amely az oldószerre jellemző mennyiség, azaz </a:t>
                </a:r>
                <a14:m>
                  <m:oMath xmlns:m="http://schemas.openxmlformats.org/officeDocument/2006/math">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r>
                          <a:rPr lang="hu-HU" i="1">
                            <a:latin typeface="Cambria Math" panose="02040503050406030204" pitchFamily="18" charset="0"/>
                          </a:rPr>
                          <m:t>𝑓𝑎𝑔𝑦</m:t>
                        </m:r>
                      </m:sub>
                    </m:sSub>
                    <m:r>
                      <a:rPr lang="hu-HU" i="1">
                        <a:latin typeface="Cambria Math" panose="02040503050406030204" pitchFamily="18" charset="0"/>
                      </a:rPr>
                      <m:t>=</m:t>
                    </m:r>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acc>
                          <m:accPr>
                            <m:chr m:val="̅"/>
                            <m:ctrlPr>
                              <a:rPr lang="hu-HU" i="1">
                                <a:latin typeface="Cambria Math" panose="02040503050406030204" pitchFamily="18" charset="0"/>
                              </a:rPr>
                            </m:ctrlPr>
                          </m:accPr>
                          <m:e>
                            <m:r>
                              <a:rPr lang="hu-HU" i="1">
                                <a:latin typeface="Cambria Math" panose="02040503050406030204" pitchFamily="18" charset="0"/>
                              </a:rPr>
                              <m:t>𝑚</m:t>
                            </m:r>
                          </m:e>
                        </m:acc>
                        <m:r>
                          <a:rPr lang="hu-HU" i="1">
                            <a:latin typeface="Cambria Math" panose="02040503050406030204" pitchFamily="18" charset="0"/>
                          </a:rPr>
                          <m:t>,</m:t>
                        </m:r>
                        <m:r>
                          <a:rPr lang="hu-HU" i="1">
                            <a:latin typeface="Cambria Math" panose="02040503050406030204" pitchFamily="18" charset="0"/>
                          </a:rPr>
                          <m:t>𝑓𝑎𝑔𝑦</m:t>
                        </m:r>
                      </m:sub>
                    </m:sSub>
                    <m:r>
                      <a:rPr lang="hu-HU" i="1">
                        <a:latin typeface="Cambria Math" panose="02040503050406030204" pitchFamily="18" charset="0"/>
                      </a:rPr>
                      <m:t>∙</m:t>
                    </m:r>
                    <m:acc>
                      <m:accPr>
                        <m:chr m:val="̅"/>
                        <m:ctrlPr>
                          <a:rPr lang="hu-HU" i="1">
                            <a:latin typeface="Cambria Math" panose="02040503050406030204" pitchFamily="18" charset="0"/>
                          </a:rPr>
                        </m:ctrlPr>
                      </m:accPr>
                      <m:e>
                        <m:r>
                          <a:rPr lang="hu-HU" i="1">
                            <a:latin typeface="Cambria Math" panose="02040503050406030204" pitchFamily="18" charset="0"/>
                          </a:rPr>
                          <m:t>𝑚</m:t>
                        </m:r>
                      </m:e>
                    </m:acc>
                  </m:oMath>
                </a14:m>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14793" y="1825624"/>
                <a:ext cx="11557417" cy="4904959"/>
              </a:xfrm>
              <a:blipFill>
                <a:blip r:embed="rId3"/>
                <a:stretch>
                  <a:fillRect l="-949" t="-2112" r="-1002"/>
                </a:stretch>
              </a:blipFill>
            </p:spPr>
            <p:txBody>
              <a:bodyPr/>
              <a:lstStyle/>
              <a:p>
                <a:r>
                  <a:rPr lang="en-US">
                    <a:noFill/>
                  </a:rPr>
                  <a:t> </a:t>
                </a:r>
              </a:p>
            </p:txBody>
          </p:sp>
        </mc:Fallback>
      </mc:AlternateContent>
    </p:spTree>
    <p:extLst>
      <p:ext uri="{BB962C8B-B14F-4D97-AF65-F5344CB8AC3E}">
        <p14:creationId xmlns:p14="http://schemas.microsoft.com/office/powerpoint/2010/main" val="228556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Híg oldatok törvényei</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4793" y="1825625"/>
                <a:ext cx="11557417" cy="3810678"/>
              </a:xfrm>
            </p:spPr>
            <p:txBody>
              <a:bodyPr>
                <a:normAutofit/>
              </a:bodyPr>
              <a:lstStyle/>
              <a:p>
                <a:r>
                  <a:rPr lang="hu-HU" dirty="0">
                    <a:latin typeface="Times New Roman" panose="02020603050405020304" pitchFamily="18" charset="0"/>
                    <a:cs typeface="Times New Roman" panose="02020603050405020304" pitchFamily="18" charset="0"/>
                  </a:rPr>
                  <a:t>A Raoult-törvényből következő forráspontemelkedés arányos az oldat </a:t>
                </a:r>
                <a:r>
                  <a:rPr lang="hu-HU" dirty="0" err="1">
                    <a:latin typeface="Times New Roman" panose="02020603050405020304" pitchFamily="18" charset="0"/>
                    <a:cs typeface="Times New Roman" panose="02020603050405020304" pitchFamily="18" charset="0"/>
                  </a:rPr>
                  <a:t>molalitásával</a:t>
                </a:r>
                <a:r>
                  <a:rPr lang="hu-HU" dirty="0">
                    <a:latin typeface="Times New Roman" panose="02020603050405020304" pitchFamily="18" charset="0"/>
                    <a:cs typeface="Times New Roman" panose="02020603050405020304" pitchFamily="18" charset="0"/>
                  </a:rPr>
                  <a:t> (Raoult-</a:t>
                </a:r>
                <a:r>
                  <a:rPr lang="hu-HU" dirty="0" err="1">
                    <a:latin typeface="Times New Roman" panose="02020603050405020304" pitchFamily="18" charset="0"/>
                    <a:cs typeface="Times New Roman" panose="02020603050405020304" pitchFamily="18" charset="0"/>
                  </a:rPr>
                  <a:t>koncentációjával</a:t>
                </a:r>
                <a:r>
                  <a:rPr lang="hu-HU" dirty="0">
                    <a:latin typeface="Times New Roman" panose="02020603050405020304" pitchFamily="18" charset="0"/>
                    <a:cs typeface="Times New Roman" panose="02020603050405020304" pitchFamily="18" charset="0"/>
                  </a:rPr>
                  <a:t>):</a:t>
                </a:r>
                <a:br>
                  <a:rPr lang="hu-HU" dirty="0">
                    <a:latin typeface="Times New Roman" panose="02020603050405020304" pitchFamily="18" charset="0"/>
                    <a:cs typeface="Times New Roman" panose="02020603050405020304" pitchFamily="18" charset="0"/>
                  </a:rPr>
                </a:br>
                <a:r>
                  <a:rPr lang="hu-HU" b="1" dirty="0">
                    <a:latin typeface="Times New Roman" panose="02020603050405020304" pitchFamily="18" charset="0"/>
                    <a:cs typeface="Times New Roman" panose="02020603050405020304" pitchFamily="18" charset="0"/>
                  </a:rPr>
                  <a:t>forráspontemelkedés:</a:t>
                </a:r>
                <a:r>
                  <a:rPr lang="hu-HU" dirty="0">
                    <a:latin typeface="Times New Roman" panose="02020603050405020304" pitchFamily="18" charset="0"/>
                    <a:cs typeface="Times New Roman" panose="02020603050405020304" pitchFamily="18" charset="0"/>
                  </a:rPr>
                  <a:t> (jele: </a:t>
                </a:r>
                <a:r>
                  <a:rPr lang="hu-HU" dirty="0" err="1">
                    <a:latin typeface="Times New Roman" panose="02020603050405020304" pitchFamily="18" charset="0"/>
                    <a:cs typeface="Times New Roman" panose="02020603050405020304" pitchFamily="18" charset="0"/>
                  </a:rPr>
                  <a:t>Δ</a:t>
                </a:r>
                <a:r>
                  <a:rPr lang="hu-HU" i="1"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forr</a:t>
                </a:r>
                <a:r>
                  <a:rPr lang="hu-HU" dirty="0">
                    <a:latin typeface="Times New Roman" panose="02020603050405020304" pitchFamily="18" charset="0"/>
                    <a:cs typeface="Times New Roman" panose="02020603050405020304" pitchFamily="18" charset="0"/>
                  </a:rPr>
                  <a:t>; mértékegysége: </a:t>
                </a:r>
                <a:r>
                  <a:rPr lang="hu-HU" i="1" dirty="0">
                    <a:latin typeface="Times New Roman" panose="02020603050405020304" pitchFamily="18" charset="0"/>
                    <a:cs typeface="Times New Roman" panose="02020603050405020304" pitchFamily="18" charset="0"/>
                  </a:rPr>
                  <a:t>1 K</a:t>
                </a:r>
                <a:r>
                  <a:rPr lang="hu-HU" dirty="0">
                    <a:latin typeface="Times New Roman" panose="02020603050405020304" pitchFamily="18" charset="0"/>
                    <a:cs typeface="Times New Roman" panose="02020603050405020304" pitchFamily="18" charset="0"/>
                  </a:rPr>
                  <a:t>) híg oldatok forrás-pontjának emelkedése (</a:t>
                </a:r>
                <a:r>
                  <a:rPr lang="hu-HU" dirty="0" err="1">
                    <a:latin typeface="Times New Roman" panose="02020603050405020304" pitchFamily="18" charset="0"/>
                    <a:cs typeface="Times New Roman" panose="02020603050405020304" pitchFamily="18" charset="0"/>
                  </a:rPr>
                  <a:t>Δ</a:t>
                </a:r>
                <a:r>
                  <a:rPr lang="hu-HU" i="1"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forr</a:t>
                </a:r>
                <a:r>
                  <a:rPr lang="hu-HU" i="1"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a:t>
                </a:r>
                <a:r>
                  <a:rPr lang="hu-HU" baseline="-25000" dirty="0" err="1">
                    <a:latin typeface="Times New Roman" panose="02020603050405020304" pitchFamily="18" charset="0"/>
                    <a:cs typeface="Times New Roman" panose="02020603050405020304" pitchFamily="18" charset="0"/>
                  </a:rPr>
                  <a:t>forr,oldat</a:t>
                </a:r>
                <a:r>
                  <a:rPr lang="hu-HU" dirty="0" err="1">
                    <a:latin typeface="Times New Roman" panose="02020603050405020304" pitchFamily="18" charset="0"/>
                    <a:cs typeface="Times New Roman" panose="02020603050405020304" pitchFamily="18" charset="0"/>
                  </a:rPr>
                  <a:t>-T</a:t>
                </a:r>
                <a:r>
                  <a:rPr lang="hu-HU" baseline="-25000" dirty="0" err="1">
                    <a:latin typeface="Times New Roman" panose="02020603050405020304" pitchFamily="18" charset="0"/>
                    <a:cs typeface="Times New Roman" panose="02020603050405020304" pitchFamily="18" charset="0"/>
                  </a:rPr>
                  <a:t>forr,oldószer</a:t>
                </a:r>
                <a:r>
                  <a:rPr lang="hu-HU" dirty="0">
                    <a:latin typeface="Times New Roman" panose="02020603050405020304" pitchFamily="18" charset="0"/>
                    <a:cs typeface="Times New Roman" panose="02020603050405020304" pitchFamily="18" charset="0"/>
                  </a:rPr>
                  <a:t>) arányos az oldat </a:t>
                </a:r>
                <a:r>
                  <a:rPr lang="hu-HU" dirty="0" err="1">
                    <a:latin typeface="Times New Roman" panose="02020603050405020304" pitchFamily="18" charset="0"/>
                    <a:cs typeface="Times New Roman" panose="02020603050405020304" pitchFamily="18" charset="0"/>
                  </a:rPr>
                  <a:t>molalitás</a:t>
                </a:r>
                <a:r>
                  <a:rPr lang="hu-HU" dirty="0">
                    <a:latin typeface="Times New Roman" panose="02020603050405020304" pitchFamily="18" charset="0"/>
                    <a:cs typeface="Times New Roman" panose="02020603050405020304" pitchFamily="18" charset="0"/>
                  </a:rPr>
                  <a:t>-ban/Raoult koncentrációban </a:t>
                </a:r>
                <a14:m>
                  <m:oMath xmlns:m="http://schemas.openxmlformats.org/officeDocument/2006/math">
                    <m:d>
                      <m:dPr>
                        <m:ctrlPr>
                          <a:rPr lang="hu-HU" i="1">
                            <a:latin typeface="Cambria Math" panose="02040503050406030204" pitchFamily="18" charset="0"/>
                          </a:rPr>
                        </m:ctrlPr>
                      </m:dPr>
                      <m:e>
                        <m:acc>
                          <m:accPr>
                            <m:chr m:val="̅"/>
                            <m:ctrlPr>
                              <a:rPr lang="hu-HU" i="1">
                                <a:latin typeface="Cambria Math" panose="02040503050406030204" pitchFamily="18" charset="0"/>
                              </a:rPr>
                            </m:ctrlPr>
                          </m:accPr>
                          <m:e>
                            <m:r>
                              <a:rPr lang="hu-HU" i="1">
                                <a:latin typeface="Cambria Math" panose="02040503050406030204" pitchFamily="18" charset="0"/>
                              </a:rPr>
                              <m:t>𝑚</m:t>
                            </m:r>
                          </m:e>
                        </m:acc>
                      </m:e>
                    </m:d>
                  </m:oMath>
                </a14:m>
                <a:r>
                  <a:rPr lang="hu-HU" dirty="0">
                    <a:latin typeface="Times New Roman" panose="02020603050405020304" pitchFamily="18" charset="0"/>
                    <a:cs typeface="Times New Roman" panose="02020603050405020304" pitchFamily="18" charset="0"/>
                  </a:rPr>
                  <a:t> kifejezett összetételével, és az arányossági tényező a </a:t>
                </a:r>
                <a:r>
                  <a:rPr lang="hu-HU" dirty="0" err="1">
                    <a:latin typeface="Times New Roman" panose="02020603050405020304" pitchFamily="18" charset="0"/>
                    <a:cs typeface="Times New Roman" panose="02020603050405020304" pitchFamily="18" charset="0"/>
                  </a:rPr>
                  <a:t>molális</a:t>
                </a:r>
                <a:r>
                  <a:rPr lang="hu-HU" dirty="0">
                    <a:latin typeface="Times New Roman" panose="02020603050405020304" pitchFamily="18" charset="0"/>
                    <a:cs typeface="Times New Roman" panose="02020603050405020304" pitchFamily="18" charset="0"/>
                  </a:rPr>
                  <a:t> forráspontemelkedés (</a:t>
                </a:r>
                <a:r>
                  <a:rPr lang="hu-HU" dirty="0" err="1">
                    <a:latin typeface="Times New Roman" panose="02020603050405020304" pitchFamily="18" charset="0"/>
                    <a:cs typeface="Times New Roman" panose="02020603050405020304" pitchFamily="18" charset="0"/>
                  </a:rPr>
                  <a:t>Δ</a:t>
                </a:r>
                <a:r>
                  <a:rPr lang="hu-HU" i="1"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m,forr</a:t>
                </a:r>
                <a:r>
                  <a:rPr lang="hu-HU" dirty="0">
                    <a:latin typeface="Times New Roman" panose="02020603050405020304" pitchFamily="18" charset="0"/>
                    <a:cs typeface="Times New Roman" panose="02020603050405020304" pitchFamily="18" charset="0"/>
                  </a:rPr>
                  <a:t>), amely az oldószerre jellem-</a:t>
                </a:r>
                <a:r>
                  <a:rPr lang="hu-HU" dirty="0" err="1">
                    <a:latin typeface="Times New Roman" panose="02020603050405020304" pitchFamily="18" charset="0"/>
                    <a:cs typeface="Times New Roman" panose="02020603050405020304" pitchFamily="18" charset="0"/>
                  </a:rPr>
                  <a:t>ző</a:t>
                </a:r>
                <a:r>
                  <a:rPr lang="hu-HU" dirty="0">
                    <a:latin typeface="Times New Roman" panose="02020603050405020304" pitchFamily="18" charset="0"/>
                    <a:cs typeface="Times New Roman" panose="02020603050405020304" pitchFamily="18" charset="0"/>
                  </a:rPr>
                  <a:t> mennyiség, azaz </a:t>
                </a:r>
                <a14:m>
                  <m:oMath xmlns:m="http://schemas.openxmlformats.org/officeDocument/2006/math">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r>
                          <a:rPr lang="hu-HU" i="1">
                            <a:latin typeface="Cambria Math" panose="02040503050406030204" pitchFamily="18" charset="0"/>
                          </a:rPr>
                          <m:t>𝑓𝑜𝑟𝑟</m:t>
                        </m:r>
                      </m:sub>
                    </m:sSub>
                    <m:r>
                      <a:rPr lang="hu-HU" i="1">
                        <a:latin typeface="Cambria Math" panose="02040503050406030204" pitchFamily="18" charset="0"/>
                      </a:rPr>
                      <m:t>=</m:t>
                    </m:r>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acc>
                          <m:accPr>
                            <m:chr m:val="̅"/>
                            <m:ctrlPr>
                              <a:rPr lang="hu-HU" i="1">
                                <a:latin typeface="Cambria Math" panose="02040503050406030204" pitchFamily="18" charset="0"/>
                              </a:rPr>
                            </m:ctrlPr>
                          </m:accPr>
                          <m:e>
                            <m:r>
                              <a:rPr lang="hu-HU" i="1">
                                <a:latin typeface="Cambria Math" panose="02040503050406030204" pitchFamily="18" charset="0"/>
                              </a:rPr>
                              <m:t>𝑚</m:t>
                            </m:r>
                          </m:e>
                        </m:acc>
                        <m:r>
                          <a:rPr lang="hu-HU" i="1">
                            <a:latin typeface="Cambria Math" panose="02040503050406030204" pitchFamily="18" charset="0"/>
                          </a:rPr>
                          <m:t>,</m:t>
                        </m:r>
                        <m:r>
                          <a:rPr lang="hu-HU" i="1">
                            <a:latin typeface="Cambria Math" panose="02040503050406030204" pitchFamily="18" charset="0"/>
                          </a:rPr>
                          <m:t>𝑓𝑜𝑟𝑟</m:t>
                        </m:r>
                      </m:sub>
                    </m:sSub>
                    <m:r>
                      <a:rPr lang="hu-HU" i="1">
                        <a:latin typeface="Cambria Math" panose="02040503050406030204" pitchFamily="18" charset="0"/>
                      </a:rPr>
                      <m:t>∙</m:t>
                    </m:r>
                    <m:acc>
                      <m:accPr>
                        <m:chr m:val="̅"/>
                        <m:ctrlPr>
                          <a:rPr lang="hu-HU" i="1">
                            <a:latin typeface="Cambria Math" panose="02040503050406030204" pitchFamily="18" charset="0"/>
                          </a:rPr>
                        </m:ctrlPr>
                      </m:accPr>
                      <m:e>
                        <m:r>
                          <a:rPr lang="hu-HU" i="1">
                            <a:latin typeface="Cambria Math" panose="02040503050406030204" pitchFamily="18" charset="0"/>
                          </a:rPr>
                          <m:t>𝑚</m:t>
                        </m:r>
                      </m:e>
                    </m:acc>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A Raoult-törvénye és a belőle származó tulajdonságok függenek az oldott anyag koncentrációjától, de nem függenek az oldott anyag minőségétől!</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14793" y="1825625"/>
                <a:ext cx="11557417" cy="3810678"/>
              </a:xfrm>
              <a:blipFill>
                <a:blip r:embed="rId3"/>
                <a:stretch>
                  <a:fillRect l="-949" t="-2716" r="-791" b="-15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7CEE574B-3C37-4B7D-BE3D-A855CF681B92}"/>
                  </a:ext>
                </a:extLst>
              </p:cNvPr>
              <p:cNvSpPr txBox="1"/>
              <p:nvPr/>
            </p:nvSpPr>
            <p:spPr>
              <a:xfrm>
                <a:off x="464701" y="5611765"/>
                <a:ext cx="11272601" cy="492443"/>
              </a:xfrm>
              <a:prstGeom prst="rect">
                <a:avLst/>
              </a:prstGeom>
              <a:noFill/>
            </p:spPr>
            <p:txBody>
              <a:bodyPr wrap="square" lIns="0" tIns="0" rIns="0" bIns="0" rtlCol="0">
                <a:spAutoFit/>
              </a:bodyPr>
              <a:lstStyle/>
              <a:p>
                <a14:m>
                  <m:oMath xmlns:m="http://schemas.openxmlformats.org/officeDocument/2006/math">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𝑝</m:t>
                        </m:r>
                      </m:e>
                      <m:sub>
                        <m:r>
                          <a:rPr lang="hu-HU" sz="3200" b="0" i="1" smtClean="0">
                            <a:latin typeface="Cambria Math" panose="02040503050406030204" pitchFamily="18" charset="0"/>
                          </a:rPr>
                          <m:t>𝑜𝑠𝑧</m:t>
                        </m:r>
                      </m:sub>
                    </m:sSub>
                    <m:r>
                      <a:rPr lang="hu-HU" sz="3200" b="0" i="1" smtClean="0">
                        <a:latin typeface="Cambria Math" panose="02040503050406030204" pitchFamily="18" charset="0"/>
                      </a:rPr>
                      <m:t>=</m:t>
                    </m:r>
                    <m:sSubSup>
                      <m:sSubSupPr>
                        <m:ctrlPr>
                          <a:rPr lang="hu-HU" sz="3200" b="0" i="1" smtClean="0">
                            <a:latin typeface="Cambria Math" panose="02040503050406030204" pitchFamily="18" charset="0"/>
                          </a:rPr>
                        </m:ctrlPr>
                      </m:sSubSupPr>
                      <m:e>
                        <m:r>
                          <a:rPr lang="hu-HU" sz="3200" b="0" i="1" smtClean="0">
                            <a:latin typeface="Cambria Math" panose="02040503050406030204" pitchFamily="18" charset="0"/>
                          </a:rPr>
                          <m:t>𝑝</m:t>
                        </m:r>
                      </m:e>
                      <m:sub>
                        <m:r>
                          <a:rPr lang="hu-HU" sz="3200" b="0" i="1" smtClean="0">
                            <a:latin typeface="Cambria Math" panose="02040503050406030204" pitchFamily="18" charset="0"/>
                          </a:rPr>
                          <m:t>𝑜𝑠𝑧</m:t>
                        </m:r>
                      </m:sub>
                      <m:sup>
                        <m:r>
                          <a:rPr lang="hu-HU" sz="3200" b="0" i="1" smtClean="0">
                            <a:latin typeface="Cambria Math" panose="02040503050406030204" pitchFamily="18" charset="0"/>
                          </a:rPr>
                          <m:t>𝑜</m:t>
                        </m:r>
                      </m:sup>
                    </m:sSubSup>
                    <m:r>
                      <a:rPr lang="hu-HU" sz="3200" b="0" i="1" smtClean="0">
                        <a:latin typeface="Cambria Math" panose="02040503050406030204" pitchFamily="18" charset="0"/>
                        <a:ea typeface="Cambria Math" panose="02040503050406030204" pitchFamily="18" charset="0"/>
                      </a:rPr>
                      <m:t>∙</m:t>
                    </m:r>
                    <m:sSub>
                      <m:sSubPr>
                        <m:ctrlPr>
                          <a:rPr lang="hu-HU" sz="3200" b="0" i="1" smtClean="0">
                            <a:latin typeface="Cambria Math" panose="02040503050406030204" pitchFamily="18" charset="0"/>
                            <a:ea typeface="Cambria Math" panose="02040503050406030204" pitchFamily="18" charset="0"/>
                          </a:rPr>
                        </m:ctrlPr>
                      </m:sSubPr>
                      <m:e>
                        <m:r>
                          <a:rPr lang="hu-HU" sz="3200" b="0" i="1" smtClean="0">
                            <a:latin typeface="Cambria Math" panose="02040503050406030204" pitchFamily="18" charset="0"/>
                            <a:ea typeface="Cambria Math" panose="02040503050406030204" pitchFamily="18" charset="0"/>
                          </a:rPr>
                          <m:t>𝑥</m:t>
                        </m:r>
                      </m:e>
                      <m:sub>
                        <m:r>
                          <a:rPr lang="hu-HU" sz="3200" b="0" i="1" smtClean="0">
                            <a:latin typeface="Cambria Math" panose="02040503050406030204" pitchFamily="18" charset="0"/>
                            <a:ea typeface="Cambria Math" panose="02040503050406030204" pitchFamily="18" charset="0"/>
                          </a:rPr>
                          <m:t>𝑜𝑠𝑧</m:t>
                        </m:r>
                      </m:sub>
                    </m:sSub>
                    <m:r>
                      <a:rPr lang="hu-HU" sz="3200" b="0" i="1" smtClean="0">
                        <a:latin typeface="Cambria Math" panose="02040503050406030204" pitchFamily="18" charset="0"/>
                        <a:ea typeface="Cambria Math" panose="02040503050406030204" pitchFamily="18" charset="0"/>
                      </a:rPr>
                      <m:t>=</m:t>
                    </m:r>
                    <m:sSubSup>
                      <m:sSubSupPr>
                        <m:ctrlPr>
                          <a:rPr lang="hu-HU" sz="3200" i="1">
                            <a:latin typeface="Cambria Math" panose="02040503050406030204" pitchFamily="18" charset="0"/>
                          </a:rPr>
                        </m:ctrlPr>
                      </m:sSubSupPr>
                      <m:e>
                        <m:r>
                          <a:rPr lang="hu-HU" sz="3200" i="1">
                            <a:latin typeface="Cambria Math" panose="02040503050406030204" pitchFamily="18" charset="0"/>
                          </a:rPr>
                          <m:t>𝑝</m:t>
                        </m:r>
                      </m:e>
                      <m:sub>
                        <m:r>
                          <a:rPr lang="hu-HU" sz="3200" i="1">
                            <a:latin typeface="Cambria Math" panose="02040503050406030204" pitchFamily="18" charset="0"/>
                          </a:rPr>
                          <m:t>𝑜𝑠𝑧</m:t>
                        </m:r>
                      </m:sub>
                      <m:sup>
                        <m:r>
                          <a:rPr lang="hu-HU" sz="3200" i="1">
                            <a:latin typeface="Cambria Math" panose="02040503050406030204" pitchFamily="18" charset="0"/>
                          </a:rPr>
                          <m:t>𝑜</m:t>
                        </m:r>
                      </m:sup>
                    </m:sSubSup>
                    <m:r>
                      <a:rPr lang="hu-HU" sz="3200" i="1">
                        <a:latin typeface="Cambria Math" panose="02040503050406030204" pitchFamily="18" charset="0"/>
                        <a:ea typeface="Cambria Math" panose="02040503050406030204" pitchFamily="18" charset="0"/>
                      </a:rPr>
                      <m:t>∙</m:t>
                    </m:r>
                    <m:d>
                      <m:dPr>
                        <m:ctrlPr>
                          <a:rPr lang="hu-HU" sz="3200" i="1" smtClean="0">
                            <a:latin typeface="Cambria Math" panose="02040503050406030204" pitchFamily="18" charset="0"/>
                            <a:ea typeface="Cambria Math" panose="02040503050406030204" pitchFamily="18" charset="0"/>
                          </a:rPr>
                        </m:ctrlPr>
                      </m:dPr>
                      <m:e>
                        <m:r>
                          <a:rPr lang="hu-HU" sz="3200" b="0" i="1" smtClean="0">
                            <a:latin typeface="Cambria Math" panose="02040503050406030204" pitchFamily="18" charset="0"/>
                            <a:ea typeface="Cambria Math" panose="02040503050406030204" pitchFamily="18" charset="0"/>
                          </a:rPr>
                          <m:t>1−</m:t>
                        </m:r>
                        <m:nary>
                          <m:naryPr>
                            <m:chr m:val="∑"/>
                            <m:subHide m:val="on"/>
                            <m:supHide m:val="on"/>
                            <m:ctrlPr>
                              <a:rPr lang="hu-HU" sz="3200" b="0" i="1" smtClean="0">
                                <a:latin typeface="Cambria Math" panose="02040503050406030204" pitchFamily="18" charset="0"/>
                                <a:ea typeface="Cambria Math" panose="02040503050406030204" pitchFamily="18" charset="0"/>
                              </a:rPr>
                            </m:ctrlPr>
                          </m:naryPr>
                          <m:sub/>
                          <m:sup/>
                          <m:e>
                            <m:sSub>
                              <m:sSubPr>
                                <m:ctrlPr>
                                  <a:rPr lang="hu-HU" sz="3200" b="0" i="1" smtClean="0">
                                    <a:latin typeface="Cambria Math" panose="02040503050406030204" pitchFamily="18" charset="0"/>
                                    <a:ea typeface="Cambria Math" panose="02040503050406030204" pitchFamily="18" charset="0"/>
                                  </a:rPr>
                                </m:ctrlPr>
                              </m:sSubPr>
                              <m:e>
                                <m:r>
                                  <a:rPr lang="hu-HU" sz="3200" b="0" i="1" smtClean="0">
                                    <a:latin typeface="Cambria Math" panose="02040503050406030204" pitchFamily="18" charset="0"/>
                                    <a:ea typeface="Cambria Math" panose="02040503050406030204" pitchFamily="18" charset="0"/>
                                  </a:rPr>
                                  <m:t>𝑥</m:t>
                                </m:r>
                              </m:e>
                              <m:sub>
                                <m:r>
                                  <a:rPr lang="hu-HU" sz="3200" b="0" i="1" smtClean="0">
                                    <a:latin typeface="Cambria Math" panose="02040503050406030204" pitchFamily="18" charset="0"/>
                                    <a:ea typeface="Cambria Math" panose="02040503050406030204" pitchFamily="18" charset="0"/>
                                  </a:rPr>
                                  <m:t>𝑜𝑙𝑑𝑜𝑡𝑡</m:t>
                                </m:r>
                              </m:sub>
                            </m:sSub>
                          </m:e>
                        </m:nary>
                      </m:e>
                    </m:d>
                    <m:r>
                      <a:rPr lang="hu-HU" sz="3200" b="0" i="1" smtClean="0">
                        <a:latin typeface="Cambria Math" panose="02040503050406030204" pitchFamily="18" charset="0"/>
                        <a:ea typeface="Cambria Math" panose="02040503050406030204" pitchFamily="18" charset="0"/>
                      </a:rPr>
                      <m:t>=</m:t>
                    </m:r>
                    <m:sSubSup>
                      <m:sSubSupPr>
                        <m:ctrlPr>
                          <a:rPr lang="hu-HU" sz="3200" i="1">
                            <a:latin typeface="Cambria Math" panose="02040503050406030204" pitchFamily="18" charset="0"/>
                          </a:rPr>
                        </m:ctrlPr>
                      </m:sSubSupPr>
                      <m:e>
                        <m:r>
                          <a:rPr lang="hu-HU" sz="3200" i="1">
                            <a:latin typeface="Cambria Math" panose="02040503050406030204" pitchFamily="18" charset="0"/>
                          </a:rPr>
                          <m:t>𝑝</m:t>
                        </m:r>
                      </m:e>
                      <m:sub>
                        <m:r>
                          <a:rPr lang="hu-HU" sz="3200" i="1">
                            <a:latin typeface="Cambria Math" panose="02040503050406030204" pitchFamily="18" charset="0"/>
                          </a:rPr>
                          <m:t>𝑜𝑠𝑧</m:t>
                        </m:r>
                      </m:sub>
                      <m:sup>
                        <m:r>
                          <a:rPr lang="hu-HU" sz="3200" i="1">
                            <a:latin typeface="Cambria Math" panose="02040503050406030204" pitchFamily="18" charset="0"/>
                          </a:rPr>
                          <m:t>𝑜</m:t>
                        </m:r>
                      </m:sup>
                    </m:sSubSup>
                    <m:r>
                      <a:rPr lang="hu-HU" sz="3200" b="0" i="1" smtClean="0">
                        <a:latin typeface="Cambria Math" panose="02040503050406030204" pitchFamily="18" charset="0"/>
                      </a:rPr>
                      <m:t>−</m:t>
                    </m:r>
                    <m:nary>
                      <m:naryPr>
                        <m:chr m:val="∑"/>
                        <m:subHide m:val="on"/>
                        <m:supHide m:val="on"/>
                        <m:ctrlPr>
                          <a:rPr lang="hu-HU" sz="3200" i="1">
                            <a:latin typeface="Cambria Math" panose="02040503050406030204" pitchFamily="18" charset="0"/>
                            <a:ea typeface="Cambria Math" panose="02040503050406030204" pitchFamily="18" charset="0"/>
                          </a:rPr>
                        </m:ctrlPr>
                      </m:naryPr>
                      <m:sub/>
                      <m:sup/>
                      <m:e>
                        <m:sSub>
                          <m:sSubPr>
                            <m:ctrlPr>
                              <a:rPr lang="hu-HU" sz="3200" i="1">
                                <a:latin typeface="Cambria Math" panose="02040503050406030204" pitchFamily="18" charset="0"/>
                                <a:ea typeface="Cambria Math" panose="02040503050406030204" pitchFamily="18" charset="0"/>
                              </a:rPr>
                            </m:ctrlPr>
                          </m:sSubPr>
                          <m:e>
                            <m:r>
                              <a:rPr lang="hu-HU" sz="3200" i="1">
                                <a:latin typeface="Cambria Math" panose="02040503050406030204" pitchFamily="18" charset="0"/>
                                <a:ea typeface="Cambria Math" panose="02040503050406030204" pitchFamily="18" charset="0"/>
                              </a:rPr>
                              <m:t>𝑥</m:t>
                            </m:r>
                          </m:e>
                          <m:sub>
                            <m:r>
                              <a:rPr lang="hu-HU" sz="3200" i="1">
                                <a:latin typeface="Cambria Math" panose="02040503050406030204" pitchFamily="18" charset="0"/>
                                <a:ea typeface="Cambria Math" panose="02040503050406030204" pitchFamily="18" charset="0"/>
                              </a:rPr>
                              <m:t>𝑜𝑙𝑑𝑜𝑡𝑡</m:t>
                            </m:r>
                          </m:sub>
                        </m:sSub>
                      </m:e>
                    </m:nary>
                    <m:r>
                      <a:rPr lang="hu-HU" sz="3200" i="1" smtClean="0">
                        <a:latin typeface="Cambria Math" panose="02040503050406030204" pitchFamily="18" charset="0"/>
                        <a:ea typeface="Cambria Math" panose="02040503050406030204" pitchFamily="18" charset="0"/>
                      </a:rPr>
                      <m:t>∙</m:t>
                    </m:r>
                    <m:sSubSup>
                      <m:sSubSupPr>
                        <m:ctrlPr>
                          <a:rPr lang="hu-HU" sz="3200" i="1" smtClean="0">
                            <a:latin typeface="Cambria Math" panose="02040503050406030204" pitchFamily="18" charset="0"/>
                          </a:rPr>
                        </m:ctrlPr>
                      </m:sSubSupPr>
                      <m:e>
                        <m:r>
                          <a:rPr lang="hu-HU" sz="3200" i="1">
                            <a:latin typeface="Cambria Math" panose="02040503050406030204" pitchFamily="18" charset="0"/>
                          </a:rPr>
                          <m:t>𝑝</m:t>
                        </m:r>
                      </m:e>
                      <m:sub>
                        <m:r>
                          <a:rPr lang="hu-HU" sz="3200" i="1">
                            <a:latin typeface="Cambria Math" panose="02040503050406030204" pitchFamily="18" charset="0"/>
                          </a:rPr>
                          <m:t>𝑜𝑠𝑧</m:t>
                        </m:r>
                      </m:sub>
                      <m:sup>
                        <m:r>
                          <a:rPr lang="hu-HU" sz="3200" i="1">
                            <a:latin typeface="Cambria Math" panose="02040503050406030204" pitchFamily="18" charset="0"/>
                          </a:rPr>
                          <m:t>𝑜</m:t>
                        </m:r>
                      </m:sup>
                    </m:sSubSup>
                  </m:oMath>
                </a14:m>
                <a:r>
                  <a:rPr lang="hu-HU" sz="3200" dirty="0"/>
                  <a:t> </a:t>
                </a:r>
              </a:p>
            </p:txBody>
          </p:sp>
        </mc:Choice>
        <mc:Fallback xmlns="">
          <p:sp>
            <p:nvSpPr>
              <p:cNvPr id="4" name="Szövegdoboz 3">
                <a:extLst>
                  <a:ext uri="{FF2B5EF4-FFF2-40B4-BE49-F238E27FC236}">
                    <a16:creationId xmlns:a16="http://schemas.microsoft.com/office/drawing/2014/main" id="{7CEE574B-3C37-4B7D-BE3D-A855CF681B92}"/>
                  </a:ext>
                </a:extLst>
              </p:cNvPr>
              <p:cNvSpPr txBox="1">
                <a:spLocks noRot="1" noChangeAspect="1" noMove="1" noResize="1" noEditPoints="1" noAdjustHandles="1" noChangeArrowheads="1" noChangeShapeType="1" noTextEdit="1"/>
              </p:cNvSpPr>
              <p:nvPr/>
            </p:nvSpPr>
            <p:spPr>
              <a:xfrm>
                <a:off x="464701" y="5611765"/>
                <a:ext cx="11272601" cy="492443"/>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A0364976-C10A-4FF2-A5DF-AC86D379E020}"/>
                  </a:ext>
                </a:extLst>
              </p:cNvPr>
              <p:cNvSpPr txBox="1"/>
              <p:nvPr/>
            </p:nvSpPr>
            <p:spPr>
              <a:xfrm>
                <a:off x="2709140" y="6207511"/>
                <a:ext cx="6795081" cy="492443"/>
              </a:xfrm>
              <a:prstGeom prst="rect">
                <a:avLst/>
              </a:prstGeom>
              <a:noFill/>
            </p:spPr>
            <p:txBody>
              <a:bodyPr wrap="square" lIns="0" tIns="0" rIns="0" bIns="0" rtlCol="0">
                <a:spAutoFit/>
              </a:bodyPr>
              <a:lstStyle/>
              <a:p>
                <a14:m>
                  <m:oMath xmlns:m="http://schemas.openxmlformats.org/officeDocument/2006/math">
                    <m:sSub>
                      <m:sSubPr>
                        <m:ctrlPr>
                          <a:rPr lang="hu-HU" sz="3200" i="1" smtClean="0">
                            <a:latin typeface="Cambria Math" panose="02040503050406030204" pitchFamily="18" charset="0"/>
                          </a:rPr>
                        </m:ctrlPr>
                      </m:sSubPr>
                      <m:e>
                        <m:r>
                          <a:rPr lang="hu-HU" sz="3200" i="1" smtClean="0">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rPr>
                          <m:t>𝑝</m:t>
                        </m:r>
                      </m:e>
                      <m:sub>
                        <m:r>
                          <a:rPr lang="hu-HU" sz="3200" b="0" i="1" smtClean="0">
                            <a:latin typeface="Cambria Math" panose="02040503050406030204" pitchFamily="18" charset="0"/>
                          </a:rPr>
                          <m:t>𝑜𝑠𝑧</m:t>
                        </m:r>
                      </m:sub>
                    </m:sSub>
                    <m:r>
                      <a:rPr lang="hu-HU" sz="3200" b="0" i="1" smtClean="0">
                        <a:latin typeface="Cambria Math" panose="02040503050406030204" pitchFamily="18" charset="0"/>
                      </a:rPr>
                      <m:t>=</m:t>
                    </m:r>
                    <m:sSubSup>
                      <m:sSubSupPr>
                        <m:ctrlPr>
                          <a:rPr lang="hu-HU" sz="3200" b="0" i="1" smtClean="0">
                            <a:latin typeface="Cambria Math" panose="02040503050406030204" pitchFamily="18" charset="0"/>
                          </a:rPr>
                        </m:ctrlPr>
                      </m:sSubSupPr>
                      <m:e>
                        <m:r>
                          <a:rPr lang="hu-HU" sz="3200" b="0" i="1" smtClean="0">
                            <a:latin typeface="Cambria Math" panose="02040503050406030204" pitchFamily="18" charset="0"/>
                          </a:rPr>
                          <m:t>𝑝</m:t>
                        </m:r>
                      </m:e>
                      <m:sub>
                        <m:r>
                          <a:rPr lang="hu-HU" sz="3200" b="0" i="1" smtClean="0">
                            <a:latin typeface="Cambria Math" panose="02040503050406030204" pitchFamily="18" charset="0"/>
                          </a:rPr>
                          <m:t>𝑜𝑠𝑧</m:t>
                        </m:r>
                      </m:sub>
                      <m:sup>
                        <m:r>
                          <a:rPr lang="hu-HU" sz="3200" b="0" i="1" smtClean="0">
                            <a:latin typeface="Cambria Math" panose="02040503050406030204" pitchFamily="18" charset="0"/>
                          </a:rPr>
                          <m:t>𝑜</m:t>
                        </m:r>
                      </m:sup>
                    </m:sSubSup>
                    <m:r>
                      <a:rPr lang="hu-HU" sz="3200" b="0" i="1" smtClean="0">
                        <a:latin typeface="Cambria Math" panose="02040503050406030204" pitchFamily="18" charset="0"/>
                      </a:rPr>
                      <m:t>−</m:t>
                    </m:r>
                    <m:sSub>
                      <m:sSubPr>
                        <m:ctrlPr>
                          <a:rPr lang="hu-HU" sz="3200" b="0" i="1" smtClean="0">
                            <a:latin typeface="Cambria Math" panose="02040503050406030204" pitchFamily="18" charset="0"/>
                            <a:ea typeface="Cambria Math" panose="02040503050406030204" pitchFamily="18" charset="0"/>
                          </a:rPr>
                        </m:ctrlPr>
                      </m:sSubPr>
                      <m:e>
                        <m:r>
                          <a:rPr lang="hu-HU" sz="3200" b="0" i="1" smtClean="0">
                            <a:latin typeface="Cambria Math" panose="02040503050406030204" pitchFamily="18" charset="0"/>
                            <a:ea typeface="Cambria Math" panose="02040503050406030204" pitchFamily="18" charset="0"/>
                          </a:rPr>
                          <m:t>𝑝</m:t>
                        </m:r>
                      </m:e>
                      <m:sub>
                        <m:r>
                          <a:rPr lang="hu-HU" sz="3200" b="0" i="1" smtClean="0">
                            <a:latin typeface="Cambria Math" panose="02040503050406030204" pitchFamily="18" charset="0"/>
                            <a:ea typeface="Cambria Math" panose="02040503050406030204" pitchFamily="18" charset="0"/>
                          </a:rPr>
                          <m:t>𝑜𝑠𝑧</m:t>
                        </m:r>
                      </m:sub>
                    </m:sSub>
                    <m:r>
                      <a:rPr lang="hu-HU" sz="3200" b="0" i="1" smtClean="0">
                        <a:latin typeface="Cambria Math" panose="02040503050406030204" pitchFamily="18" charset="0"/>
                        <a:ea typeface="Cambria Math" panose="02040503050406030204" pitchFamily="18" charset="0"/>
                      </a:rPr>
                      <m:t>=</m:t>
                    </m:r>
                    <m:nary>
                      <m:naryPr>
                        <m:chr m:val="∑"/>
                        <m:subHide m:val="on"/>
                        <m:supHide m:val="on"/>
                        <m:ctrlPr>
                          <a:rPr lang="hu-HU" sz="3200" i="1">
                            <a:latin typeface="Cambria Math" panose="02040503050406030204" pitchFamily="18" charset="0"/>
                            <a:ea typeface="Cambria Math" panose="02040503050406030204" pitchFamily="18" charset="0"/>
                          </a:rPr>
                        </m:ctrlPr>
                      </m:naryPr>
                      <m:sub/>
                      <m:sup/>
                      <m:e>
                        <m:sSub>
                          <m:sSubPr>
                            <m:ctrlPr>
                              <a:rPr lang="hu-HU" sz="3200" i="1">
                                <a:latin typeface="Cambria Math" panose="02040503050406030204" pitchFamily="18" charset="0"/>
                                <a:ea typeface="Cambria Math" panose="02040503050406030204" pitchFamily="18" charset="0"/>
                              </a:rPr>
                            </m:ctrlPr>
                          </m:sSubPr>
                          <m:e>
                            <m:r>
                              <a:rPr lang="hu-HU" sz="3200" i="1">
                                <a:latin typeface="Cambria Math" panose="02040503050406030204" pitchFamily="18" charset="0"/>
                                <a:ea typeface="Cambria Math" panose="02040503050406030204" pitchFamily="18" charset="0"/>
                              </a:rPr>
                              <m:t>𝑥</m:t>
                            </m:r>
                          </m:e>
                          <m:sub>
                            <m:r>
                              <a:rPr lang="hu-HU" sz="3200" i="1">
                                <a:latin typeface="Cambria Math" panose="02040503050406030204" pitchFamily="18" charset="0"/>
                                <a:ea typeface="Cambria Math" panose="02040503050406030204" pitchFamily="18" charset="0"/>
                              </a:rPr>
                              <m:t>𝑜𝑙𝑑𝑜𝑡𝑡</m:t>
                            </m:r>
                          </m:sub>
                        </m:sSub>
                      </m:e>
                    </m:nary>
                    <m:r>
                      <a:rPr lang="hu-HU" sz="3200" i="1" smtClean="0">
                        <a:latin typeface="Cambria Math" panose="02040503050406030204" pitchFamily="18" charset="0"/>
                        <a:ea typeface="Cambria Math" panose="02040503050406030204" pitchFamily="18" charset="0"/>
                      </a:rPr>
                      <m:t>∙</m:t>
                    </m:r>
                    <m:sSubSup>
                      <m:sSubSupPr>
                        <m:ctrlPr>
                          <a:rPr lang="hu-HU" sz="3200" i="1" smtClean="0">
                            <a:latin typeface="Cambria Math" panose="02040503050406030204" pitchFamily="18" charset="0"/>
                          </a:rPr>
                        </m:ctrlPr>
                      </m:sSubSupPr>
                      <m:e>
                        <m:r>
                          <a:rPr lang="hu-HU" sz="3200" i="1">
                            <a:latin typeface="Cambria Math" panose="02040503050406030204" pitchFamily="18" charset="0"/>
                          </a:rPr>
                          <m:t>𝑝</m:t>
                        </m:r>
                      </m:e>
                      <m:sub>
                        <m:r>
                          <a:rPr lang="hu-HU" sz="3200" i="1">
                            <a:latin typeface="Cambria Math" panose="02040503050406030204" pitchFamily="18" charset="0"/>
                          </a:rPr>
                          <m:t>𝑜𝑠𝑧</m:t>
                        </m:r>
                      </m:sub>
                      <m:sup>
                        <m:r>
                          <a:rPr lang="hu-HU" sz="3200" i="1">
                            <a:latin typeface="Cambria Math" panose="02040503050406030204" pitchFamily="18" charset="0"/>
                          </a:rPr>
                          <m:t>𝑜</m:t>
                        </m:r>
                      </m:sup>
                    </m:sSubSup>
                  </m:oMath>
                </a14:m>
                <a:r>
                  <a:rPr lang="hu-HU" sz="3200" dirty="0"/>
                  <a:t> </a:t>
                </a:r>
              </a:p>
            </p:txBody>
          </p:sp>
        </mc:Choice>
        <mc:Fallback xmlns="">
          <p:sp>
            <p:nvSpPr>
              <p:cNvPr id="5" name="Szövegdoboz 4">
                <a:extLst>
                  <a:ext uri="{FF2B5EF4-FFF2-40B4-BE49-F238E27FC236}">
                    <a16:creationId xmlns:a16="http://schemas.microsoft.com/office/drawing/2014/main" id="{A0364976-C10A-4FF2-A5DF-AC86D379E020}"/>
                  </a:ext>
                </a:extLst>
              </p:cNvPr>
              <p:cNvSpPr txBox="1">
                <a:spLocks noRot="1" noChangeAspect="1" noMove="1" noResize="1" noEditPoints="1" noAdjustHandles="1" noChangeArrowheads="1" noChangeShapeType="1" noTextEdit="1"/>
              </p:cNvSpPr>
              <p:nvPr/>
            </p:nvSpPr>
            <p:spPr>
              <a:xfrm>
                <a:off x="2709140" y="6207511"/>
                <a:ext cx="6795081" cy="492443"/>
              </a:xfrm>
              <a:prstGeom prst="rect">
                <a:avLst/>
              </a:prstGeom>
              <a:blipFill>
                <a:blip r:embed="rId5"/>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31595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 komponens fogalma</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722087" y="1690687"/>
            <a:ext cx="10773229" cy="4942341"/>
          </a:xfrm>
        </p:spPr>
        <p:txBody>
          <a:bodyPr>
            <a:normAutofit lnSpcReduction="10000"/>
          </a:bodyPr>
          <a:lstStyle/>
          <a:p>
            <a:r>
              <a:rPr lang="hu-HU" dirty="0">
                <a:latin typeface="Times New Roman" panose="02020603050405020304" pitchFamily="18" charset="0"/>
                <a:cs typeface="Times New Roman" panose="02020603050405020304" pitchFamily="18" charset="0"/>
              </a:rPr>
              <a:t>Tehát  a víz esetében három alkotórészről, a semleges vízmolekuláról (H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 a pozitív töltésű </a:t>
            </a:r>
            <a:r>
              <a:rPr lang="hu-HU" dirty="0" err="1">
                <a:latin typeface="Times New Roman" panose="02020603050405020304" pitchFamily="18" charset="0"/>
                <a:cs typeface="Times New Roman" panose="02020603050405020304" pitchFamily="18" charset="0"/>
              </a:rPr>
              <a:t>hidroxóniumionról</a:t>
            </a:r>
            <a:r>
              <a:rPr lang="hu-HU" dirty="0">
                <a:latin typeface="Times New Roman" panose="02020603050405020304" pitchFamily="18" charset="0"/>
                <a:cs typeface="Times New Roman" panose="02020603050405020304" pitchFamily="18" charset="0"/>
              </a:rPr>
              <a:t> (H</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O</a:t>
            </a:r>
            <a:r>
              <a:rPr lang="hu-HU" baseline="30000"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és a negatív töltésű </a:t>
            </a:r>
            <a:r>
              <a:rPr lang="hu-HU" dirty="0" err="1">
                <a:latin typeface="Times New Roman" panose="02020603050405020304" pitchFamily="18" charset="0"/>
                <a:cs typeface="Times New Roman" panose="02020603050405020304" pitchFamily="18" charset="0"/>
              </a:rPr>
              <a:t>hidroxilionról</a:t>
            </a:r>
            <a:r>
              <a:rPr lang="hu-HU" dirty="0">
                <a:latin typeface="Times New Roman" panose="02020603050405020304" pitchFamily="18" charset="0"/>
                <a:cs typeface="Times New Roman" panose="02020603050405020304" pitchFamily="18" charset="0"/>
              </a:rPr>
              <a:t> (HO</a:t>
            </a:r>
            <a:r>
              <a:rPr lang="hu-HU" baseline="30000"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vagy OH</a:t>
            </a:r>
            <a:r>
              <a:rPr lang="hu-HU" baseline="30000"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beszélünk.</a:t>
            </a:r>
          </a:p>
          <a:p>
            <a:r>
              <a:rPr lang="hu-HU" dirty="0">
                <a:latin typeface="Times New Roman" panose="02020603050405020304" pitchFamily="18" charset="0"/>
                <a:cs typeface="Times New Roman" panose="02020603050405020304" pitchFamily="18" charset="0"/>
              </a:rPr>
              <a:t>Ugyanakkor a kémiailag tiszta víz egyetlen komponenst a vizet </a:t>
            </a:r>
            <a:r>
              <a:rPr lang="hu-HU" dirty="0" err="1">
                <a:latin typeface="Times New Roman" panose="02020603050405020304" pitchFamily="18" charset="0"/>
                <a:cs typeface="Times New Roman" panose="02020603050405020304" pitchFamily="18" charset="0"/>
              </a:rPr>
              <a:t>tartal-mazza</a:t>
            </a:r>
            <a:r>
              <a:rPr lang="hu-HU" dirty="0">
                <a:latin typeface="Times New Roman" panose="02020603050405020304" pitchFamily="18" charset="0"/>
                <a:cs typeface="Times New Roman" panose="02020603050405020304" pitchFamily="18" charset="0"/>
              </a:rPr>
              <a:t>, mert hiába desztilláljuk, a gőzben vízmolekula formájában át-desztilláló, és lecsapódó vízben az ionok újra megjelennek!</a:t>
            </a:r>
          </a:p>
          <a:p>
            <a:r>
              <a:rPr lang="hu-HU" dirty="0">
                <a:latin typeface="Times New Roman" panose="02020603050405020304" pitchFamily="18" charset="0"/>
                <a:cs typeface="Times New Roman" panose="02020603050405020304" pitchFamily="18" charset="0"/>
              </a:rPr>
              <a:t>Tehát a</a:t>
            </a:r>
            <a:br>
              <a:rPr lang="hu-HU" dirty="0">
                <a:latin typeface="Times New Roman" panose="02020603050405020304" pitchFamily="18" charset="0"/>
                <a:cs typeface="Times New Roman" panose="02020603050405020304" pitchFamily="18" charset="0"/>
              </a:rPr>
            </a:br>
            <a:r>
              <a:rPr lang="hu-HU" b="1" dirty="0">
                <a:latin typeface="Times New Roman" panose="02020603050405020304" pitchFamily="18" charset="0"/>
                <a:cs typeface="Times New Roman" panose="02020603050405020304" pitchFamily="18" charset="0"/>
              </a:rPr>
              <a:t>komponens:</a:t>
            </a:r>
            <a:r>
              <a:rPr lang="hu-HU" dirty="0">
                <a:latin typeface="Times New Roman" panose="02020603050405020304" pitchFamily="18" charset="0"/>
                <a:cs typeface="Times New Roman" panose="02020603050405020304" pitchFamily="18" charset="0"/>
              </a:rPr>
              <a:t> a rendszer olyan kémiailag független alkotórészei együtt, melyek fizikai módszerekkel nem választhatók szét, és elégségesek minden fázis összetételének a leírásához.</a:t>
            </a:r>
          </a:p>
          <a:p>
            <a:r>
              <a:rPr lang="hu-HU" dirty="0">
                <a:latin typeface="Times New Roman" panose="02020603050405020304" pitchFamily="18" charset="0"/>
                <a:cs typeface="Times New Roman" panose="02020603050405020304" pitchFamily="18" charset="0"/>
              </a:rPr>
              <a:t>Ilyenkor az alkotórészeket általában valamilyen egyensúlyi folyamat köti össze!</a:t>
            </a:r>
          </a:p>
        </p:txBody>
      </p:sp>
    </p:spTree>
    <p:extLst>
      <p:ext uri="{BB962C8B-B14F-4D97-AF65-F5344CB8AC3E}">
        <p14:creationId xmlns:p14="http://schemas.microsoft.com/office/powerpoint/2010/main" val="134555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99803" y="1825625"/>
            <a:ext cx="11572407" cy="2911267"/>
          </a:xfrm>
        </p:spPr>
        <p:txBody>
          <a:bodyPr>
            <a:normAutofit/>
          </a:bodyPr>
          <a:lstStyle/>
          <a:p>
            <a:r>
              <a:rPr lang="hu-HU" dirty="0">
                <a:latin typeface="Times New Roman" panose="02020603050405020304" pitchFamily="18" charset="0"/>
                <a:cs typeface="Times New Roman" panose="02020603050405020304" pitchFamily="18" charset="0"/>
              </a:rPr>
              <a:t>Van még egy jelenség, ami a Raoult-törvény következménye:</a:t>
            </a:r>
            <a:br>
              <a:rPr lang="hu-HU" dirty="0">
                <a:latin typeface="Times New Roman" panose="02020603050405020304" pitchFamily="18" charset="0"/>
                <a:cs typeface="Times New Roman" panose="02020603050405020304" pitchFamily="18" charset="0"/>
              </a:rPr>
            </a:br>
            <a:r>
              <a:rPr lang="hu-HU" b="1" dirty="0">
                <a:latin typeface="Times New Roman" panose="02020603050405020304" pitchFamily="18" charset="0"/>
                <a:cs typeface="Times New Roman" panose="02020603050405020304" pitchFamily="18" charset="0"/>
              </a:rPr>
              <a:t>ozmózis:</a:t>
            </a:r>
            <a:r>
              <a:rPr lang="hu-HU" dirty="0">
                <a:latin typeface="Times New Roman" panose="02020603050405020304" pitchFamily="18" charset="0"/>
                <a:cs typeface="Times New Roman" panose="02020603050405020304" pitchFamily="18" charset="0"/>
              </a:rPr>
              <a:t> az oldószer, féligáteresztő/szemipermeábilis hártyán keresztül törté-nő áramlásával kapcsolatos je­lenség, amikor a hártya két eltérő koncentráció-</a:t>
            </a:r>
            <a:r>
              <a:rPr lang="hu-HU" dirty="0" err="1">
                <a:latin typeface="Times New Roman" panose="02020603050405020304" pitchFamily="18" charset="0"/>
                <a:cs typeface="Times New Roman" panose="02020603050405020304" pitchFamily="18" charset="0"/>
              </a:rPr>
              <a:t>jú</a:t>
            </a:r>
            <a:r>
              <a:rPr lang="hu-HU" dirty="0">
                <a:latin typeface="Times New Roman" panose="02020603050405020304" pitchFamily="18" charset="0"/>
                <a:cs typeface="Times New Roman" panose="02020603050405020304" pitchFamily="18" charset="0"/>
              </a:rPr>
              <a:t> oldatot választ el, és az oldott anyagok nem képesek a hár­tyán áthatolni. Az oldószer áramlása az oldott anyagot alacsonyabb koncentrációban tartalmazó oldatból, az azt magasabb koncentrációban tartalmazó oldat irányába történik.</a:t>
            </a:r>
          </a:p>
        </p:txBody>
      </p:sp>
      <p:grpSp>
        <p:nvGrpSpPr>
          <p:cNvPr id="23" name="Csoportba foglalás 22">
            <a:extLst>
              <a:ext uri="{FF2B5EF4-FFF2-40B4-BE49-F238E27FC236}">
                <a16:creationId xmlns:a16="http://schemas.microsoft.com/office/drawing/2014/main" id="{D6ECF6C7-C8CD-4E08-8C5D-A1D0D14AB0A9}"/>
              </a:ext>
            </a:extLst>
          </p:cNvPr>
          <p:cNvGrpSpPr/>
          <p:nvPr/>
        </p:nvGrpSpPr>
        <p:grpSpPr>
          <a:xfrm>
            <a:off x="3090605" y="4864850"/>
            <a:ext cx="2988" cy="1515033"/>
            <a:chOff x="6090023" y="4876802"/>
            <a:chExt cx="2988" cy="1515033"/>
          </a:xfrm>
        </p:grpSpPr>
        <p:cxnSp>
          <p:nvCxnSpPr>
            <p:cNvPr id="18" name="Egyenes összekötő 17">
              <a:extLst>
                <a:ext uri="{FF2B5EF4-FFF2-40B4-BE49-F238E27FC236}">
                  <a16:creationId xmlns:a16="http://schemas.microsoft.com/office/drawing/2014/main" id="{5FE54AF5-4734-4037-AA34-1006AAF3C978}"/>
                </a:ext>
              </a:extLst>
            </p:cNvPr>
            <p:cNvCxnSpPr>
              <a:cxnSpLocks/>
            </p:cNvCxnSpPr>
            <p:nvPr/>
          </p:nvCxnSpPr>
          <p:spPr>
            <a:xfrm>
              <a:off x="6090024" y="4876802"/>
              <a:ext cx="0" cy="23308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a:extLst>
                <a:ext uri="{FF2B5EF4-FFF2-40B4-BE49-F238E27FC236}">
                  <a16:creationId xmlns:a16="http://schemas.microsoft.com/office/drawing/2014/main" id="{E3923A06-82F8-4AC0-B715-B278A73E2F40}"/>
                </a:ext>
              </a:extLst>
            </p:cNvPr>
            <p:cNvCxnSpPr>
              <a:cxnSpLocks/>
            </p:cNvCxnSpPr>
            <p:nvPr/>
          </p:nvCxnSpPr>
          <p:spPr>
            <a:xfrm>
              <a:off x="6093011" y="5298145"/>
              <a:ext cx="0" cy="23308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Egyenes összekötő 20">
              <a:extLst>
                <a:ext uri="{FF2B5EF4-FFF2-40B4-BE49-F238E27FC236}">
                  <a16:creationId xmlns:a16="http://schemas.microsoft.com/office/drawing/2014/main" id="{4E8F250E-2645-48A6-9907-F9995E01CB35}"/>
                </a:ext>
              </a:extLst>
            </p:cNvPr>
            <p:cNvCxnSpPr>
              <a:cxnSpLocks/>
            </p:cNvCxnSpPr>
            <p:nvPr/>
          </p:nvCxnSpPr>
          <p:spPr>
            <a:xfrm>
              <a:off x="6090023" y="5737418"/>
              <a:ext cx="0" cy="23308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a:extLst>
                <a:ext uri="{FF2B5EF4-FFF2-40B4-BE49-F238E27FC236}">
                  <a16:creationId xmlns:a16="http://schemas.microsoft.com/office/drawing/2014/main" id="{911AD2D3-C4FF-4834-8C7C-B16FB08BC18D}"/>
                </a:ext>
              </a:extLst>
            </p:cNvPr>
            <p:cNvCxnSpPr>
              <a:cxnSpLocks/>
            </p:cNvCxnSpPr>
            <p:nvPr/>
          </p:nvCxnSpPr>
          <p:spPr>
            <a:xfrm>
              <a:off x="6093011" y="6158753"/>
              <a:ext cx="0" cy="23308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Híg oldatok törvényei</a:t>
            </a:r>
          </a:p>
        </p:txBody>
      </p:sp>
      <p:cxnSp>
        <p:nvCxnSpPr>
          <p:cNvPr id="5" name="Egyenes összekötő 4">
            <a:extLst>
              <a:ext uri="{FF2B5EF4-FFF2-40B4-BE49-F238E27FC236}">
                <a16:creationId xmlns:a16="http://schemas.microsoft.com/office/drawing/2014/main" id="{0672977F-94CC-4B5E-9F95-1B3975955609}"/>
              </a:ext>
            </a:extLst>
          </p:cNvPr>
          <p:cNvCxnSpPr/>
          <p:nvPr/>
        </p:nvCxnSpPr>
        <p:spPr>
          <a:xfrm>
            <a:off x="1302756" y="4844961"/>
            <a:ext cx="360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Egyenes összekötő 5">
            <a:extLst>
              <a:ext uri="{FF2B5EF4-FFF2-40B4-BE49-F238E27FC236}">
                <a16:creationId xmlns:a16="http://schemas.microsoft.com/office/drawing/2014/main" id="{4ACC4A2C-ABC8-41CE-B2A7-B9C6DF33C0DD}"/>
              </a:ext>
            </a:extLst>
          </p:cNvPr>
          <p:cNvCxnSpPr/>
          <p:nvPr/>
        </p:nvCxnSpPr>
        <p:spPr>
          <a:xfrm>
            <a:off x="1290264" y="6370280"/>
            <a:ext cx="360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llipszis 15">
            <a:extLst>
              <a:ext uri="{FF2B5EF4-FFF2-40B4-BE49-F238E27FC236}">
                <a16:creationId xmlns:a16="http://schemas.microsoft.com/office/drawing/2014/main" id="{02D02FA8-6AAA-42D7-B619-4C09E377FD3A}"/>
              </a:ext>
            </a:extLst>
          </p:cNvPr>
          <p:cNvSpPr/>
          <p:nvPr/>
        </p:nvSpPr>
        <p:spPr>
          <a:xfrm>
            <a:off x="3136251" y="594580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a:extLst>
              <a:ext uri="{FF2B5EF4-FFF2-40B4-BE49-F238E27FC236}">
                <a16:creationId xmlns:a16="http://schemas.microsoft.com/office/drawing/2014/main" id="{1015237C-DFF1-4B98-A00F-88B785D3CA21}"/>
              </a:ext>
            </a:extLst>
          </p:cNvPr>
          <p:cNvSpPr/>
          <p:nvPr/>
        </p:nvSpPr>
        <p:spPr>
          <a:xfrm>
            <a:off x="3134081" y="51509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7" name="Csoportba foglalás 56">
            <a:extLst>
              <a:ext uri="{FF2B5EF4-FFF2-40B4-BE49-F238E27FC236}">
                <a16:creationId xmlns:a16="http://schemas.microsoft.com/office/drawing/2014/main" id="{09A5AD27-00D2-4043-8003-1C11F287D0A4}"/>
              </a:ext>
            </a:extLst>
          </p:cNvPr>
          <p:cNvGrpSpPr/>
          <p:nvPr/>
        </p:nvGrpSpPr>
        <p:grpSpPr>
          <a:xfrm>
            <a:off x="3251972" y="4953713"/>
            <a:ext cx="134865" cy="1306251"/>
            <a:chOff x="6281270" y="5043357"/>
            <a:chExt cx="134865" cy="1306251"/>
          </a:xfrm>
        </p:grpSpPr>
        <p:sp>
          <p:nvSpPr>
            <p:cNvPr id="46" name="Ellipszis 45">
              <a:extLst>
                <a:ext uri="{FF2B5EF4-FFF2-40B4-BE49-F238E27FC236}">
                  <a16:creationId xmlns:a16="http://schemas.microsoft.com/office/drawing/2014/main" id="{E56EDA25-DA03-4AB7-9C20-A6CEA6F57F43}"/>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a:extLst>
                <a:ext uri="{FF2B5EF4-FFF2-40B4-BE49-F238E27FC236}">
                  <a16:creationId xmlns:a16="http://schemas.microsoft.com/office/drawing/2014/main" id="{D4876C59-0B30-4EFA-B714-03D3B3E57121}"/>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a:extLst>
                <a:ext uri="{FF2B5EF4-FFF2-40B4-BE49-F238E27FC236}">
                  <a16:creationId xmlns:a16="http://schemas.microsoft.com/office/drawing/2014/main" id="{243B4719-F16E-4D66-A725-82366ECED83B}"/>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a:extLst>
                <a:ext uri="{FF2B5EF4-FFF2-40B4-BE49-F238E27FC236}">
                  <a16:creationId xmlns:a16="http://schemas.microsoft.com/office/drawing/2014/main" id="{449207F3-3265-4FCA-9F5F-E600C8305F5D}"/>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a:extLst>
                <a:ext uri="{FF2B5EF4-FFF2-40B4-BE49-F238E27FC236}">
                  <a16:creationId xmlns:a16="http://schemas.microsoft.com/office/drawing/2014/main" id="{294085C2-3E02-4687-B177-B7336034B114}"/>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a:extLst>
                <a:ext uri="{FF2B5EF4-FFF2-40B4-BE49-F238E27FC236}">
                  <a16:creationId xmlns:a16="http://schemas.microsoft.com/office/drawing/2014/main" id="{798FAA57-C7A7-441E-A5C0-E423D5B92DA8}"/>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a:extLst>
                <a:ext uri="{FF2B5EF4-FFF2-40B4-BE49-F238E27FC236}">
                  <a16:creationId xmlns:a16="http://schemas.microsoft.com/office/drawing/2014/main" id="{C37F0650-7D01-4573-BE3B-384F513D639D}"/>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a:extLst>
                <a:ext uri="{FF2B5EF4-FFF2-40B4-BE49-F238E27FC236}">
                  <a16:creationId xmlns:a16="http://schemas.microsoft.com/office/drawing/2014/main" id="{F2AEFFB4-61C7-4DF0-B8C4-ABEA8ED14F30}"/>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a:extLst>
                <a:ext uri="{FF2B5EF4-FFF2-40B4-BE49-F238E27FC236}">
                  <a16:creationId xmlns:a16="http://schemas.microsoft.com/office/drawing/2014/main" id="{9028A4E9-CAF0-4C98-8886-CBDC67551B34}"/>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Ellipszis 55">
              <a:extLst>
                <a:ext uri="{FF2B5EF4-FFF2-40B4-BE49-F238E27FC236}">
                  <a16:creationId xmlns:a16="http://schemas.microsoft.com/office/drawing/2014/main" id="{2BED15D6-9F39-4892-8C16-FE152407F6AC}"/>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9" name="Csoportba foglalás 68">
            <a:extLst>
              <a:ext uri="{FF2B5EF4-FFF2-40B4-BE49-F238E27FC236}">
                <a16:creationId xmlns:a16="http://schemas.microsoft.com/office/drawing/2014/main" id="{42166A75-D1E1-499F-B92A-4122B361ED82}"/>
              </a:ext>
            </a:extLst>
          </p:cNvPr>
          <p:cNvGrpSpPr/>
          <p:nvPr/>
        </p:nvGrpSpPr>
        <p:grpSpPr>
          <a:xfrm>
            <a:off x="3383452" y="4881992"/>
            <a:ext cx="134865" cy="1440721"/>
            <a:chOff x="6281270" y="5043357"/>
            <a:chExt cx="134865" cy="1440721"/>
          </a:xfrm>
        </p:grpSpPr>
        <p:sp>
          <p:nvSpPr>
            <p:cNvPr id="58" name="Ellipszis 57">
              <a:extLst>
                <a:ext uri="{FF2B5EF4-FFF2-40B4-BE49-F238E27FC236}">
                  <a16:creationId xmlns:a16="http://schemas.microsoft.com/office/drawing/2014/main" id="{8C903C1A-5421-4732-99F8-78FD927520FF}"/>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Ellipszis 58">
              <a:extLst>
                <a:ext uri="{FF2B5EF4-FFF2-40B4-BE49-F238E27FC236}">
                  <a16:creationId xmlns:a16="http://schemas.microsoft.com/office/drawing/2014/main" id="{BAFFFD03-7DE5-4926-BC05-B754C0107BE9}"/>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Ellipszis 59">
              <a:extLst>
                <a:ext uri="{FF2B5EF4-FFF2-40B4-BE49-F238E27FC236}">
                  <a16:creationId xmlns:a16="http://schemas.microsoft.com/office/drawing/2014/main" id="{DEA7616D-E6A2-403F-BE46-5E92EF685B71}"/>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Ellipszis 60">
              <a:extLst>
                <a:ext uri="{FF2B5EF4-FFF2-40B4-BE49-F238E27FC236}">
                  <a16:creationId xmlns:a16="http://schemas.microsoft.com/office/drawing/2014/main" id="{FA57D5FC-B2E9-45C1-9B40-F606AC8F1ADA}"/>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Ellipszis 61">
              <a:extLst>
                <a:ext uri="{FF2B5EF4-FFF2-40B4-BE49-F238E27FC236}">
                  <a16:creationId xmlns:a16="http://schemas.microsoft.com/office/drawing/2014/main" id="{EC71C5B7-D00F-41AE-86D1-72F2DD31E0E8}"/>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Ellipszis 62">
              <a:extLst>
                <a:ext uri="{FF2B5EF4-FFF2-40B4-BE49-F238E27FC236}">
                  <a16:creationId xmlns:a16="http://schemas.microsoft.com/office/drawing/2014/main" id="{E03D0612-B198-4685-81A1-A9F274310A4D}"/>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Ellipszis 63">
              <a:extLst>
                <a:ext uri="{FF2B5EF4-FFF2-40B4-BE49-F238E27FC236}">
                  <a16:creationId xmlns:a16="http://schemas.microsoft.com/office/drawing/2014/main" id="{9DADEBA8-A9B9-46BD-842D-3C124F74BC05}"/>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Ellipszis 64">
              <a:extLst>
                <a:ext uri="{FF2B5EF4-FFF2-40B4-BE49-F238E27FC236}">
                  <a16:creationId xmlns:a16="http://schemas.microsoft.com/office/drawing/2014/main" id="{F0E39A36-3DC3-47D9-8029-96835BFFD87C}"/>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Ellipszis 65">
              <a:extLst>
                <a:ext uri="{FF2B5EF4-FFF2-40B4-BE49-F238E27FC236}">
                  <a16:creationId xmlns:a16="http://schemas.microsoft.com/office/drawing/2014/main" id="{C4FDEB73-81A1-451D-A803-FC908960EBE3}"/>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Ellipszis 66">
              <a:extLst>
                <a:ext uri="{FF2B5EF4-FFF2-40B4-BE49-F238E27FC236}">
                  <a16:creationId xmlns:a16="http://schemas.microsoft.com/office/drawing/2014/main" id="{BCD738E1-1578-4558-8C6F-0D29A3F7B855}"/>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Ellipszis 67">
              <a:extLst>
                <a:ext uri="{FF2B5EF4-FFF2-40B4-BE49-F238E27FC236}">
                  <a16:creationId xmlns:a16="http://schemas.microsoft.com/office/drawing/2014/main" id="{5685249B-CA82-4221-BE4C-05DF96B7D2A1}"/>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0" name="Csoportba foglalás 69">
            <a:extLst>
              <a:ext uri="{FF2B5EF4-FFF2-40B4-BE49-F238E27FC236}">
                <a16:creationId xmlns:a16="http://schemas.microsoft.com/office/drawing/2014/main" id="{2F5E0590-DD57-41EE-919D-955F77B9FAF6}"/>
              </a:ext>
            </a:extLst>
          </p:cNvPr>
          <p:cNvGrpSpPr/>
          <p:nvPr/>
        </p:nvGrpSpPr>
        <p:grpSpPr>
          <a:xfrm>
            <a:off x="3505972" y="4944749"/>
            <a:ext cx="134865" cy="1306251"/>
            <a:chOff x="6281270" y="5043357"/>
            <a:chExt cx="134865" cy="1306251"/>
          </a:xfrm>
        </p:grpSpPr>
        <p:sp>
          <p:nvSpPr>
            <p:cNvPr id="71" name="Ellipszis 70">
              <a:extLst>
                <a:ext uri="{FF2B5EF4-FFF2-40B4-BE49-F238E27FC236}">
                  <a16:creationId xmlns:a16="http://schemas.microsoft.com/office/drawing/2014/main" id="{0D76BEBD-8A4E-4659-9C09-0D393E257B9F}"/>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Ellipszis 71">
              <a:extLst>
                <a:ext uri="{FF2B5EF4-FFF2-40B4-BE49-F238E27FC236}">
                  <a16:creationId xmlns:a16="http://schemas.microsoft.com/office/drawing/2014/main" id="{22DCB4CB-0FA7-48CC-9E90-1BD2D5899FF7}"/>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Ellipszis 72">
              <a:extLst>
                <a:ext uri="{FF2B5EF4-FFF2-40B4-BE49-F238E27FC236}">
                  <a16:creationId xmlns:a16="http://schemas.microsoft.com/office/drawing/2014/main" id="{EBB65DB8-0FE6-4E5A-802E-43AFDC75155F}"/>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Ellipszis 73">
              <a:extLst>
                <a:ext uri="{FF2B5EF4-FFF2-40B4-BE49-F238E27FC236}">
                  <a16:creationId xmlns:a16="http://schemas.microsoft.com/office/drawing/2014/main" id="{61006A6F-F06D-4FA3-B411-63B86CC8F157}"/>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Ellipszis 74">
              <a:extLst>
                <a:ext uri="{FF2B5EF4-FFF2-40B4-BE49-F238E27FC236}">
                  <a16:creationId xmlns:a16="http://schemas.microsoft.com/office/drawing/2014/main" id="{7F92DB81-BE76-4BEC-B260-29227EB49C9C}"/>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Ellipszis 75">
              <a:extLst>
                <a:ext uri="{FF2B5EF4-FFF2-40B4-BE49-F238E27FC236}">
                  <a16:creationId xmlns:a16="http://schemas.microsoft.com/office/drawing/2014/main" id="{5D29C811-0016-46B6-BF4E-27F45698EFF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Ellipszis 76">
              <a:extLst>
                <a:ext uri="{FF2B5EF4-FFF2-40B4-BE49-F238E27FC236}">
                  <a16:creationId xmlns:a16="http://schemas.microsoft.com/office/drawing/2014/main" id="{C2EE094F-288C-4BA8-9920-7820E3E76557}"/>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Ellipszis 77">
              <a:extLst>
                <a:ext uri="{FF2B5EF4-FFF2-40B4-BE49-F238E27FC236}">
                  <a16:creationId xmlns:a16="http://schemas.microsoft.com/office/drawing/2014/main" id="{62E0E666-E8A5-41FB-B32A-7973B183A5E3}"/>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Ellipszis 78">
              <a:extLst>
                <a:ext uri="{FF2B5EF4-FFF2-40B4-BE49-F238E27FC236}">
                  <a16:creationId xmlns:a16="http://schemas.microsoft.com/office/drawing/2014/main" id="{87A0EC40-BCD6-4991-A295-10FCC9B0E153}"/>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Ellipszis 79">
              <a:extLst>
                <a:ext uri="{FF2B5EF4-FFF2-40B4-BE49-F238E27FC236}">
                  <a16:creationId xmlns:a16="http://schemas.microsoft.com/office/drawing/2014/main" id="{E6F843BB-6FA6-445B-99A7-B16B3380955E}"/>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1" name="Csoportba foglalás 80">
            <a:extLst>
              <a:ext uri="{FF2B5EF4-FFF2-40B4-BE49-F238E27FC236}">
                <a16:creationId xmlns:a16="http://schemas.microsoft.com/office/drawing/2014/main" id="{B2A6C1EE-E6F1-4CB0-AE3E-3D57DE41F303}"/>
              </a:ext>
            </a:extLst>
          </p:cNvPr>
          <p:cNvGrpSpPr/>
          <p:nvPr/>
        </p:nvGrpSpPr>
        <p:grpSpPr>
          <a:xfrm>
            <a:off x="3631476" y="4890956"/>
            <a:ext cx="134865" cy="1440721"/>
            <a:chOff x="6281270" y="5043357"/>
            <a:chExt cx="134865" cy="1440721"/>
          </a:xfrm>
        </p:grpSpPr>
        <p:sp>
          <p:nvSpPr>
            <p:cNvPr id="82" name="Ellipszis 81">
              <a:extLst>
                <a:ext uri="{FF2B5EF4-FFF2-40B4-BE49-F238E27FC236}">
                  <a16:creationId xmlns:a16="http://schemas.microsoft.com/office/drawing/2014/main" id="{628C305F-2E30-4A68-9154-19D0E48F5D49}"/>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Ellipszis 82">
              <a:extLst>
                <a:ext uri="{FF2B5EF4-FFF2-40B4-BE49-F238E27FC236}">
                  <a16:creationId xmlns:a16="http://schemas.microsoft.com/office/drawing/2014/main" id="{C35CACA6-DF89-47F8-B2A6-5A01725CFE97}"/>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Ellipszis 83">
              <a:extLst>
                <a:ext uri="{FF2B5EF4-FFF2-40B4-BE49-F238E27FC236}">
                  <a16:creationId xmlns:a16="http://schemas.microsoft.com/office/drawing/2014/main" id="{02477B0E-AFB4-4267-8EC0-F469CA799ADF}"/>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Ellipszis 84">
              <a:extLst>
                <a:ext uri="{FF2B5EF4-FFF2-40B4-BE49-F238E27FC236}">
                  <a16:creationId xmlns:a16="http://schemas.microsoft.com/office/drawing/2014/main" id="{7629EB82-648B-4679-B197-A5D27F735197}"/>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Ellipszis 85">
              <a:extLst>
                <a:ext uri="{FF2B5EF4-FFF2-40B4-BE49-F238E27FC236}">
                  <a16:creationId xmlns:a16="http://schemas.microsoft.com/office/drawing/2014/main" id="{87137D22-D2E2-4537-874D-E733C250655A}"/>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Ellipszis 86">
              <a:extLst>
                <a:ext uri="{FF2B5EF4-FFF2-40B4-BE49-F238E27FC236}">
                  <a16:creationId xmlns:a16="http://schemas.microsoft.com/office/drawing/2014/main" id="{BCE35982-D8A6-4B15-A9AE-367020E59BAC}"/>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Ellipszis 87">
              <a:extLst>
                <a:ext uri="{FF2B5EF4-FFF2-40B4-BE49-F238E27FC236}">
                  <a16:creationId xmlns:a16="http://schemas.microsoft.com/office/drawing/2014/main" id="{BBD8B7E4-520B-44DD-8224-75FDABD94FC0}"/>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Ellipszis 88">
              <a:extLst>
                <a:ext uri="{FF2B5EF4-FFF2-40B4-BE49-F238E27FC236}">
                  <a16:creationId xmlns:a16="http://schemas.microsoft.com/office/drawing/2014/main" id="{966924EF-E747-47D7-883F-50EEC58F9C01}"/>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Ellipszis 89">
              <a:extLst>
                <a:ext uri="{FF2B5EF4-FFF2-40B4-BE49-F238E27FC236}">
                  <a16:creationId xmlns:a16="http://schemas.microsoft.com/office/drawing/2014/main" id="{0084DDB8-3DCD-4D31-9750-74F0E934F866}"/>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Ellipszis 90">
              <a:extLst>
                <a:ext uri="{FF2B5EF4-FFF2-40B4-BE49-F238E27FC236}">
                  <a16:creationId xmlns:a16="http://schemas.microsoft.com/office/drawing/2014/main" id="{A0A3B83A-BC6B-46C7-9EED-A738659146C5}"/>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Ellipszis 91">
              <a:extLst>
                <a:ext uri="{FF2B5EF4-FFF2-40B4-BE49-F238E27FC236}">
                  <a16:creationId xmlns:a16="http://schemas.microsoft.com/office/drawing/2014/main" id="{CAABCE2D-E44B-4AE7-98FB-CD194F957D21}"/>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a:extLst>
              <a:ext uri="{FF2B5EF4-FFF2-40B4-BE49-F238E27FC236}">
                <a16:creationId xmlns:a16="http://schemas.microsoft.com/office/drawing/2014/main" id="{26ADA9F9-AC14-46AB-AD7A-BD1B73531237}"/>
              </a:ext>
            </a:extLst>
          </p:cNvPr>
          <p:cNvGrpSpPr/>
          <p:nvPr/>
        </p:nvGrpSpPr>
        <p:grpSpPr>
          <a:xfrm>
            <a:off x="3762960" y="4968654"/>
            <a:ext cx="134865" cy="1306251"/>
            <a:chOff x="6281270" y="5043357"/>
            <a:chExt cx="134865" cy="1306251"/>
          </a:xfrm>
        </p:grpSpPr>
        <p:sp>
          <p:nvSpPr>
            <p:cNvPr id="94" name="Ellipszis 93">
              <a:extLst>
                <a:ext uri="{FF2B5EF4-FFF2-40B4-BE49-F238E27FC236}">
                  <a16:creationId xmlns:a16="http://schemas.microsoft.com/office/drawing/2014/main" id="{98D8E1F3-5032-451A-A965-EEFE0130D4A4}"/>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Ellipszis 94">
              <a:extLst>
                <a:ext uri="{FF2B5EF4-FFF2-40B4-BE49-F238E27FC236}">
                  <a16:creationId xmlns:a16="http://schemas.microsoft.com/office/drawing/2014/main" id="{6ADFD94E-0D6D-4399-87C5-27633CAD48C5}"/>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Ellipszis 95">
              <a:extLst>
                <a:ext uri="{FF2B5EF4-FFF2-40B4-BE49-F238E27FC236}">
                  <a16:creationId xmlns:a16="http://schemas.microsoft.com/office/drawing/2014/main" id="{A61A71C0-2FC5-4721-A28F-83DB774709FD}"/>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Ellipszis 96">
              <a:extLst>
                <a:ext uri="{FF2B5EF4-FFF2-40B4-BE49-F238E27FC236}">
                  <a16:creationId xmlns:a16="http://schemas.microsoft.com/office/drawing/2014/main" id="{8ABE5F19-DE90-4B6A-8613-1088ED25E6DA}"/>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Ellipszis 97">
              <a:extLst>
                <a:ext uri="{FF2B5EF4-FFF2-40B4-BE49-F238E27FC236}">
                  <a16:creationId xmlns:a16="http://schemas.microsoft.com/office/drawing/2014/main" id="{56C79394-4C42-4F44-9023-6A8E6F5E5E0B}"/>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Ellipszis 98">
              <a:extLst>
                <a:ext uri="{FF2B5EF4-FFF2-40B4-BE49-F238E27FC236}">
                  <a16:creationId xmlns:a16="http://schemas.microsoft.com/office/drawing/2014/main" id="{8AAD47DF-2D88-4AB5-8BC3-4AD46BF61B81}"/>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Ellipszis 99">
              <a:extLst>
                <a:ext uri="{FF2B5EF4-FFF2-40B4-BE49-F238E27FC236}">
                  <a16:creationId xmlns:a16="http://schemas.microsoft.com/office/drawing/2014/main" id="{B6D76CD8-3D74-4590-B5CB-242A84C2F958}"/>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Ellipszis 100">
              <a:extLst>
                <a:ext uri="{FF2B5EF4-FFF2-40B4-BE49-F238E27FC236}">
                  <a16:creationId xmlns:a16="http://schemas.microsoft.com/office/drawing/2014/main" id="{44089856-FD31-42C8-81EF-9DB402D88AC5}"/>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Ellipszis 101">
              <a:extLst>
                <a:ext uri="{FF2B5EF4-FFF2-40B4-BE49-F238E27FC236}">
                  <a16:creationId xmlns:a16="http://schemas.microsoft.com/office/drawing/2014/main" id="{072D7CBB-2B68-442D-B853-264EF5BC2FD5}"/>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Ellipszis 102">
              <a:extLst>
                <a:ext uri="{FF2B5EF4-FFF2-40B4-BE49-F238E27FC236}">
                  <a16:creationId xmlns:a16="http://schemas.microsoft.com/office/drawing/2014/main" id="{59EB4D43-6C4F-4F98-BDF6-7FD73804E8AB}"/>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4" name="Csoportba foglalás 103">
            <a:extLst>
              <a:ext uri="{FF2B5EF4-FFF2-40B4-BE49-F238E27FC236}">
                <a16:creationId xmlns:a16="http://schemas.microsoft.com/office/drawing/2014/main" id="{D9D64985-20EE-4C71-BFE0-3ACA9AF0E240}"/>
              </a:ext>
            </a:extLst>
          </p:cNvPr>
          <p:cNvGrpSpPr/>
          <p:nvPr/>
        </p:nvGrpSpPr>
        <p:grpSpPr>
          <a:xfrm>
            <a:off x="3894440" y="4896933"/>
            <a:ext cx="134865" cy="1440721"/>
            <a:chOff x="6281270" y="5043357"/>
            <a:chExt cx="134865" cy="1440721"/>
          </a:xfrm>
        </p:grpSpPr>
        <p:sp>
          <p:nvSpPr>
            <p:cNvPr id="105" name="Ellipszis 104">
              <a:extLst>
                <a:ext uri="{FF2B5EF4-FFF2-40B4-BE49-F238E27FC236}">
                  <a16:creationId xmlns:a16="http://schemas.microsoft.com/office/drawing/2014/main" id="{EDD1C7A4-6198-46DD-B53E-043B55459B20}"/>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6" name="Ellipszis 105">
              <a:extLst>
                <a:ext uri="{FF2B5EF4-FFF2-40B4-BE49-F238E27FC236}">
                  <a16:creationId xmlns:a16="http://schemas.microsoft.com/office/drawing/2014/main" id="{6E6609C5-287A-4F06-BBDA-BDB6B3F3DB4A}"/>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Ellipszis 106">
              <a:extLst>
                <a:ext uri="{FF2B5EF4-FFF2-40B4-BE49-F238E27FC236}">
                  <a16:creationId xmlns:a16="http://schemas.microsoft.com/office/drawing/2014/main" id="{DC6C48C3-B588-4537-8E74-E1CE25BEC6FB}"/>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Ellipszis 107">
              <a:extLst>
                <a:ext uri="{FF2B5EF4-FFF2-40B4-BE49-F238E27FC236}">
                  <a16:creationId xmlns:a16="http://schemas.microsoft.com/office/drawing/2014/main" id="{382682D2-200E-4C3D-82CB-B08EA201CEB4}"/>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9" name="Ellipszis 108">
              <a:extLst>
                <a:ext uri="{FF2B5EF4-FFF2-40B4-BE49-F238E27FC236}">
                  <a16:creationId xmlns:a16="http://schemas.microsoft.com/office/drawing/2014/main" id="{3675F60A-520C-44A2-92C7-F9FA51965105}"/>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Ellipszis 109">
              <a:extLst>
                <a:ext uri="{FF2B5EF4-FFF2-40B4-BE49-F238E27FC236}">
                  <a16:creationId xmlns:a16="http://schemas.microsoft.com/office/drawing/2014/main" id="{72DC634A-D8BC-4AA9-81A7-FEFA7AB52821}"/>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Ellipszis 110">
              <a:extLst>
                <a:ext uri="{FF2B5EF4-FFF2-40B4-BE49-F238E27FC236}">
                  <a16:creationId xmlns:a16="http://schemas.microsoft.com/office/drawing/2014/main" id="{0B59EDA0-E4D7-4BF2-A3B1-49E75EE3DAB7}"/>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Ellipszis 111">
              <a:extLst>
                <a:ext uri="{FF2B5EF4-FFF2-40B4-BE49-F238E27FC236}">
                  <a16:creationId xmlns:a16="http://schemas.microsoft.com/office/drawing/2014/main" id="{87A0DDA1-5AC8-4375-A76E-F081282C5325}"/>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Ellipszis 112">
              <a:extLst>
                <a:ext uri="{FF2B5EF4-FFF2-40B4-BE49-F238E27FC236}">
                  <a16:creationId xmlns:a16="http://schemas.microsoft.com/office/drawing/2014/main" id="{9DE38F74-DA65-43CF-AF9A-4748D95C9CDB}"/>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Ellipszis 113">
              <a:extLst>
                <a:ext uri="{FF2B5EF4-FFF2-40B4-BE49-F238E27FC236}">
                  <a16:creationId xmlns:a16="http://schemas.microsoft.com/office/drawing/2014/main" id="{2C852FBD-DD1B-499B-9C90-ADE2E387C895}"/>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Ellipszis 114">
              <a:extLst>
                <a:ext uri="{FF2B5EF4-FFF2-40B4-BE49-F238E27FC236}">
                  <a16:creationId xmlns:a16="http://schemas.microsoft.com/office/drawing/2014/main" id="{00D5C23C-81C7-4353-8453-14455763E71D}"/>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a:extLst>
              <a:ext uri="{FF2B5EF4-FFF2-40B4-BE49-F238E27FC236}">
                <a16:creationId xmlns:a16="http://schemas.microsoft.com/office/drawing/2014/main" id="{E24BBB22-FC5A-4468-AE87-5D21749716A6}"/>
              </a:ext>
            </a:extLst>
          </p:cNvPr>
          <p:cNvGrpSpPr/>
          <p:nvPr/>
        </p:nvGrpSpPr>
        <p:grpSpPr>
          <a:xfrm>
            <a:off x="4019949" y="4974631"/>
            <a:ext cx="134865" cy="1306251"/>
            <a:chOff x="6281270" y="5043357"/>
            <a:chExt cx="134865" cy="1306251"/>
          </a:xfrm>
        </p:grpSpPr>
        <p:sp>
          <p:nvSpPr>
            <p:cNvPr id="117" name="Ellipszis 116">
              <a:extLst>
                <a:ext uri="{FF2B5EF4-FFF2-40B4-BE49-F238E27FC236}">
                  <a16:creationId xmlns:a16="http://schemas.microsoft.com/office/drawing/2014/main" id="{EC2BE895-1BAE-4093-A937-C3FE80F9E561}"/>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Ellipszis 117">
              <a:extLst>
                <a:ext uri="{FF2B5EF4-FFF2-40B4-BE49-F238E27FC236}">
                  <a16:creationId xmlns:a16="http://schemas.microsoft.com/office/drawing/2014/main" id="{04627B0C-1134-4A3C-B463-DF34F295D7FE}"/>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Ellipszis 118">
              <a:extLst>
                <a:ext uri="{FF2B5EF4-FFF2-40B4-BE49-F238E27FC236}">
                  <a16:creationId xmlns:a16="http://schemas.microsoft.com/office/drawing/2014/main" id="{D3A5718E-CF69-45EE-A44A-FBD5738B848B}"/>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Ellipszis 119">
              <a:extLst>
                <a:ext uri="{FF2B5EF4-FFF2-40B4-BE49-F238E27FC236}">
                  <a16:creationId xmlns:a16="http://schemas.microsoft.com/office/drawing/2014/main" id="{BB35D7BB-8008-48C3-AB88-B696F30273C4}"/>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Ellipszis 120">
              <a:extLst>
                <a:ext uri="{FF2B5EF4-FFF2-40B4-BE49-F238E27FC236}">
                  <a16:creationId xmlns:a16="http://schemas.microsoft.com/office/drawing/2014/main" id="{ABE70867-E31F-4C2C-A18A-41428697F386}"/>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Ellipszis 121">
              <a:extLst>
                <a:ext uri="{FF2B5EF4-FFF2-40B4-BE49-F238E27FC236}">
                  <a16:creationId xmlns:a16="http://schemas.microsoft.com/office/drawing/2014/main" id="{AD3E5CDC-9EBF-4955-A550-F62C2C654B58}"/>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Ellipszis 122">
              <a:extLst>
                <a:ext uri="{FF2B5EF4-FFF2-40B4-BE49-F238E27FC236}">
                  <a16:creationId xmlns:a16="http://schemas.microsoft.com/office/drawing/2014/main" id="{9E3B7941-CCD2-44B2-8805-216021D73390}"/>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Ellipszis 123">
              <a:extLst>
                <a:ext uri="{FF2B5EF4-FFF2-40B4-BE49-F238E27FC236}">
                  <a16:creationId xmlns:a16="http://schemas.microsoft.com/office/drawing/2014/main" id="{EA2A1E67-E0BE-4D6A-A70E-F3AA5DBEB7DD}"/>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Ellipszis 124">
              <a:extLst>
                <a:ext uri="{FF2B5EF4-FFF2-40B4-BE49-F238E27FC236}">
                  <a16:creationId xmlns:a16="http://schemas.microsoft.com/office/drawing/2014/main" id="{2CD2ED24-905B-4D4C-84AE-03B5B5C844B7}"/>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6" name="Ellipszis 125">
              <a:extLst>
                <a:ext uri="{FF2B5EF4-FFF2-40B4-BE49-F238E27FC236}">
                  <a16:creationId xmlns:a16="http://schemas.microsoft.com/office/drawing/2014/main" id="{587B2DE2-95D9-412D-A2F6-CF1113C79348}"/>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7" name="Csoportba foglalás 126">
            <a:extLst>
              <a:ext uri="{FF2B5EF4-FFF2-40B4-BE49-F238E27FC236}">
                <a16:creationId xmlns:a16="http://schemas.microsoft.com/office/drawing/2014/main" id="{D6A960F1-D1F4-41E0-871C-9613490E6AC6}"/>
              </a:ext>
            </a:extLst>
          </p:cNvPr>
          <p:cNvGrpSpPr/>
          <p:nvPr/>
        </p:nvGrpSpPr>
        <p:grpSpPr>
          <a:xfrm>
            <a:off x="4151429" y="4902910"/>
            <a:ext cx="134865" cy="1440721"/>
            <a:chOff x="6281270" y="5043357"/>
            <a:chExt cx="134865" cy="1440721"/>
          </a:xfrm>
        </p:grpSpPr>
        <p:sp>
          <p:nvSpPr>
            <p:cNvPr id="128" name="Ellipszis 127">
              <a:extLst>
                <a:ext uri="{FF2B5EF4-FFF2-40B4-BE49-F238E27FC236}">
                  <a16:creationId xmlns:a16="http://schemas.microsoft.com/office/drawing/2014/main" id="{CAB28021-6A41-4CB3-B58B-26C30033EEAF}"/>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Ellipszis 128">
              <a:extLst>
                <a:ext uri="{FF2B5EF4-FFF2-40B4-BE49-F238E27FC236}">
                  <a16:creationId xmlns:a16="http://schemas.microsoft.com/office/drawing/2014/main" id="{B7964735-BBE0-4158-A6E9-1A83D0BF1693}"/>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Ellipszis 129">
              <a:extLst>
                <a:ext uri="{FF2B5EF4-FFF2-40B4-BE49-F238E27FC236}">
                  <a16:creationId xmlns:a16="http://schemas.microsoft.com/office/drawing/2014/main" id="{A152F1B9-3914-4E5E-B92B-D5FDFAC1F093}"/>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Ellipszis 130">
              <a:extLst>
                <a:ext uri="{FF2B5EF4-FFF2-40B4-BE49-F238E27FC236}">
                  <a16:creationId xmlns:a16="http://schemas.microsoft.com/office/drawing/2014/main" id="{7190C847-8D00-447B-B21E-EEF079B47254}"/>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Ellipszis 131">
              <a:extLst>
                <a:ext uri="{FF2B5EF4-FFF2-40B4-BE49-F238E27FC236}">
                  <a16:creationId xmlns:a16="http://schemas.microsoft.com/office/drawing/2014/main" id="{05A36ED2-A534-4ABF-8B60-38F112C4D00F}"/>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Ellipszis 132">
              <a:extLst>
                <a:ext uri="{FF2B5EF4-FFF2-40B4-BE49-F238E27FC236}">
                  <a16:creationId xmlns:a16="http://schemas.microsoft.com/office/drawing/2014/main" id="{69E5D0E3-4E8F-472D-AE9D-87262510FD58}"/>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4" name="Ellipszis 133">
              <a:extLst>
                <a:ext uri="{FF2B5EF4-FFF2-40B4-BE49-F238E27FC236}">
                  <a16:creationId xmlns:a16="http://schemas.microsoft.com/office/drawing/2014/main" id="{908D524F-3F4E-49A3-B91F-D2FC7495544D}"/>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Ellipszis 134">
              <a:extLst>
                <a:ext uri="{FF2B5EF4-FFF2-40B4-BE49-F238E27FC236}">
                  <a16:creationId xmlns:a16="http://schemas.microsoft.com/office/drawing/2014/main" id="{CBEF3FCB-9309-4DA4-B576-75F10922D4BD}"/>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Ellipszis 135">
              <a:extLst>
                <a:ext uri="{FF2B5EF4-FFF2-40B4-BE49-F238E27FC236}">
                  <a16:creationId xmlns:a16="http://schemas.microsoft.com/office/drawing/2014/main" id="{07294278-7CDC-43AF-BBC4-9938B1BFAA83}"/>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7" name="Ellipszis 136">
              <a:extLst>
                <a:ext uri="{FF2B5EF4-FFF2-40B4-BE49-F238E27FC236}">
                  <a16:creationId xmlns:a16="http://schemas.microsoft.com/office/drawing/2014/main" id="{CA17A035-A50B-4A18-9493-051BA30AF1B5}"/>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8" name="Ellipszis 137">
              <a:extLst>
                <a:ext uri="{FF2B5EF4-FFF2-40B4-BE49-F238E27FC236}">
                  <a16:creationId xmlns:a16="http://schemas.microsoft.com/office/drawing/2014/main" id="{689536FA-BE76-4FF4-8D99-BAFDB05CB699}"/>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9" name="Csoportba foglalás 138">
            <a:extLst>
              <a:ext uri="{FF2B5EF4-FFF2-40B4-BE49-F238E27FC236}">
                <a16:creationId xmlns:a16="http://schemas.microsoft.com/office/drawing/2014/main" id="{4925CE69-9E67-4351-9F69-89309008E170}"/>
              </a:ext>
            </a:extLst>
          </p:cNvPr>
          <p:cNvGrpSpPr/>
          <p:nvPr/>
        </p:nvGrpSpPr>
        <p:grpSpPr>
          <a:xfrm>
            <a:off x="4272832" y="4966257"/>
            <a:ext cx="134865" cy="1306251"/>
            <a:chOff x="6281270" y="5043357"/>
            <a:chExt cx="134865" cy="1306251"/>
          </a:xfrm>
        </p:grpSpPr>
        <p:sp>
          <p:nvSpPr>
            <p:cNvPr id="140" name="Ellipszis 139">
              <a:extLst>
                <a:ext uri="{FF2B5EF4-FFF2-40B4-BE49-F238E27FC236}">
                  <a16:creationId xmlns:a16="http://schemas.microsoft.com/office/drawing/2014/main" id="{6580F895-12A5-4829-9832-1D8A29F4CDA3}"/>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1" name="Ellipszis 140">
              <a:extLst>
                <a:ext uri="{FF2B5EF4-FFF2-40B4-BE49-F238E27FC236}">
                  <a16:creationId xmlns:a16="http://schemas.microsoft.com/office/drawing/2014/main" id="{ED3C9A6C-1CF9-444A-B85A-ECE2BEE502B4}"/>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Ellipszis 141">
              <a:extLst>
                <a:ext uri="{FF2B5EF4-FFF2-40B4-BE49-F238E27FC236}">
                  <a16:creationId xmlns:a16="http://schemas.microsoft.com/office/drawing/2014/main" id="{A01EF684-0883-48C7-8662-36320E680A1A}"/>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Ellipszis 142">
              <a:extLst>
                <a:ext uri="{FF2B5EF4-FFF2-40B4-BE49-F238E27FC236}">
                  <a16:creationId xmlns:a16="http://schemas.microsoft.com/office/drawing/2014/main" id="{F8A92D86-8612-4976-A67E-6C292578F97B}"/>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Ellipszis 143">
              <a:extLst>
                <a:ext uri="{FF2B5EF4-FFF2-40B4-BE49-F238E27FC236}">
                  <a16:creationId xmlns:a16="http://schemas.microsoft.com/office/drawing/2014/main" id="{3DDF900F-DD70-434A-A64A-B0D400D6761F}"/>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Ellipszis 144">
              <a:extLst>
                <a:ext uri="{FF2B5EF4-FFF2-40B4-BE49-F238E27FC236}">
                  <a16:creationId xmlns:a16="http://schemas.microsoft.com/office/drawing/2014/main" id="{D2E3D34B-F454-47F9-9681-90846777510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Ellipszis 145">
              <a:extLst>
                <a:ext uri="{FF2B5EF4-FFF2-40B4-BE49-F238E27FC236}">
                  <a16:creationId xmlns:a16="http://schemas.microsoft.com/office/drawing/2014/main" id="{8312FBC1-F865-466D-9039-C11D9C9C8FDB}"/>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7" name="Ellipszis 146">
              <a:extLst>
                <a:ext uri="{FF2B5EF4-FFF2-40B4-BE49-F238E27FC236}">
                  <a16:creationId xmlns:a16="http://schemas.microsoft.com/office/drawing/2014/main" id="{CA2098B9-29CD-4A34-949A-3829FDE86B36}"/>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8" name="Ellipszis 147">
              <a:extLst>
                <a:ext uri="{FF2B5EF4-FFF2-40B4-BE49-F238E27FC236}">
                  <a16:creationId xmlns:a16="http://schemas.microsoft.com/office/drawing/2014/main" id="{C4BFEEBE-4CE5-4C77-A322-BABD83981359}"/>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Ellipszis 148">
              <a:extLst>
                <a:ext uri="{FF2B5EF4-FFF2-40B4-BE49-F238E27FC236}">
                  <a16:creationId xmlns:a16="http://schemas.microsoft.com/office/drawing/2014/main" id="{D6B60EBF-2F1B-434B-BEA3-FCBB5426105B}"/>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50" name="Csoportba foglalás 149">
            <a:extLst>
              <a:ext uri="{FF2B5EF4-FFF2-40B4-BE49-F238E27FC236}">
                <a16:creationId xmlns:a16="http://schemas.microsoft.com/office/drawing/2014/main" id="{3C5ABDB6-C71F-463C-B419-2EB6E91F92CA}"/>
              </a:ext>
            </a:extLst>
          </p:cNvPr>
          <p:cNvGrpSpPr/>
          <p:nvPr/>
        </p:nvGrpSpPr>
        <p:grpSpPr>
          <a:xfrm>
            <a:off x="4404312" y="4894536"/>
            <a:ext cx="134865" cy="1440721"/>
            <a:chOff x="6281270" y="5043357"/>
            <a:chExt cx="134865" cy="1440721"/>
          </a:xfrm>
        </p:grpSpPr>
        <p:sp>
          <p:nvSpPr>
            <p:cNvPr id="151" name="Ellipszis 150">
              <a:extLst>
                <a:ext uri="{FF2B5EF4-FFF2-40B4-BE49-F238E27FC236}">
                  <a16:creationId xmlns:a16="http://schemas.microsoft.com/office/drawing/2014/main" id="{335F3483-4FE1-4FEF-9237-17363638452D}"/>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2" name="Ellipszis 151">
              <a:extLst>
                <a:ext uri="{FF2B5EF4-FFF2-40B4-BE49-F238E27FC236}">
                  <a16:creationId xmlns:a16="http://schemas.microsoft.com/office/drawing/2014/main" id="{4FE36D6E-EED5-4D14-8C27-E429C54BCB59}"/>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3" name="Ellipszis 152">
              <a:extLst>
                <a:ext uri="{FF2B5EF4-FFF2-40B4-BE49-F238E27FC236}">
                  <a16:creationId xmlns:a16="http://schemas.microsoft.com/office/drawing/2014/main" id="{CFFEDD55-7ECB-4BCB-9520-D1C9E139AD2A}"/>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4" name="Ellipszis 153">
              <a:extLst>
                <a:ext uri="{FF2B5EF4-FFF2-40B4-BE49-F238E27FC236}">
                  <a16:creationId xmlns:a16="http://schemas.microsoft.com/office/drawing/2014/main" id="{4CDFCA4A-6A64-415B-A332-A809AC900ADA}"/>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5" name="Ellipszis 154">
              <a:extLst>
                <a:ext uri="{FF2B5EF4-FFF2-40B4-BE49-F238E27FC236}">
                  <a16:creationId xmlns:a16="http://schemas.microsoft.com/office/drawing/2014/main" id="{69A520D0-DA15-4639-9CC6-97C49A4356F7}"/>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6" name="Ellipszis 155">
              <a:extLst>
                <a:ext uri="{FF2B5EF4-FFF2-40B4-BE49-F238E27FC236}">
                  <a16:creationId xmlns:a16="http://schemas.microsoft.com/office/drawing/2014/main" id="{EFFA74A8-3505-4461-AF8A-B80CB37BBD4F}"/>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7" name="Ellipszis 156">
              <a:extLst>
                <a:ext uri="{FF2B5EF4-FFF2-40B4-BE49-F238E27FC236}">
                  <a16:creationId xmlns:a16="http://schemas.microsoft.com/office/drawing/2014/main" id="{CD2CAED5-77E8-4B59-ABBE-02C0E66543F8}"/>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8" name="Ellipszis 157">
              <a:extLst>
                <a:ext uri="{FF2B5EF4-FFF2-40B4-BE49-F238E27FC236}">
                  <a16:creationId xmlns:a16="http://schemas.microsoft.com/office/drawing/2014/main" id="{E9B2E339-4E87-44CD-8B1B-294E6F556A83}"/>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9" name="Ellipszis 158">
              <a:extLst>
                <a:ext uri="{FF2B5EF4-FFF2-40B4-BE49-F238E27FC236}">
                  <a16:creationId xmlns:a16="http://schemas.microsoft.com/office/drawing/2014/main" id="{3ACAE415-6282-457F-B37C-EFBD7468C589}"/>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0" name="Ellipszis 159">
              <a:extLst>
                <a:ext uri="{FF2B5EF4-FFF2-40B4-BE49-F238E27FC236}">
                  <a16:creationId xmlns:a16="http://schemas.microsoft.com/office/drawing/2014/main" id="{8F2E7F38-A5C1-434D-96A4-BE8F60C85907}"/>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1" name="Ellipszis 160">
              <a:extLst>
                <a:ext uri="{FF2B5EF4-FFF2-40B4-BE49-F238E27FC236}">
                  <a16:creationId xmlns:a16="http://schemas.microsoft.com/office/drawing/2014/main" id="{E3706B44-2807-4C0B-89EF-908C11403BFB}"/>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62" name="Csoportba foglalás 161">
            <a:extLst>
              <a:ext uri="{FF2B5EF4-FFF2-40B4-BE49-F238E27FC236}">
                <a16:creationId xmlns:a16="http://schemas.microsoft.com/office/drawing/2014/main" id="{3981CC74-7978-4121-8413-C26093F2E146}"/>
              </a:ext>
            </a:extLst>
          </p:cNvPr>
          <p:cNvGrpSpPr/>
          <p:nvPr/>
        </p:nvGrpSpPr>
        <p:grpSpPr>
          <a:xfrm>
            <a:off x="4529065" y="4961233"/>
            <a:ext cx="134865" cy="1306251"/>
            <a:chOff x="6281270" y="5043357"/>
            <a:chExt cx="134865" cy="1306251"/>
          </a:xfrm>
        </p:grpSpPr>
        <p:sp>
          <p:nvSpPr>
            <p:cNvPr id="163" name="Ellipszis 162">
              <a:extLst>
                <a:ext uri="{FF2B5EF4-FFF2-40B4-BE49-F238E27FC236}">
                  <a16:creationId xmlns:a16="http://schemas.microsoft.com/office/drawing/2014/main" id="{AB242E49-B32B-4CBC-B61E-40012081F497}"/>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4" name="Ellipszis 163">
              <a:extLst>
                <a:ext uri="{FF2B5EF4-FFF2-40B4-BE49-F238E27FC236}">
                  <a16:creationId xmlns:a16="http://schemas.microsoft.com/office/drawing/2014/main" id="{993BCF3C-EE6B-424D-B5FD-0A705A28037D}"/>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5" name="Ellipszis 164">
              <a:extLst>
                <a:ext uri="{FF2B5EF4-FFF2-40B4-BE49-F238E27FC236}">
                  <a16:creationId xmlns:a16="http://schemas.microsoft.com/office/drawing/2014/main" id="{020093BC-FEDD-4B45-B4DD-280792C3A50D}"/>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6" name="Ellipszis 165">
              <a:extLst>
                <a:ext uri="{FF2B5EF4-FFF2-40B4-BE49-F238E27FC236}">
                  <a16:creationId xmlns:a16="http://schemas.microsoft.com/office/drawing/2014/main" id="{C57C70A8-034B-4C14-8EE7-7C6657D67C65}"/>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7" name="Ellipszis 166">
              <a:extLst>
                <a:ext uri="{FF2B5EF4-FFF2-40B4-BE49-F238E27FC236}">
                  <a16:creationId xmlns:a16="http://schemas.microsoft.com/office/drawing/2014/main" id="{96389AF2-77EB-44C1-A6D6-7C5B868AC597}"/>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8" name="Ellipszis 167">
              <a:extLst>
                <a:ext uri="{FF2B5EF4-FFF2-40B4-BE49-F238E27FC236}">
                  <a16:creationId xmlns:a16="http://schemas.microsoft.com/office/drawing/2014/main" id="{6E8261B0-6965-412B-B44A-B7A750DED6F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9" name="Ellipszis 168">
              <a:extLst>
                <a:ext uri="{FF2B5EF4-FFF2-40B4-BE49-F238E27FC236}">
                  <a16:creationId xmlns:a16="http://schemas.microsoft.com/office/drawing/2014/main" id="{D2AE05B6-01B7-4872-BE66-F0A146BD474F}"/>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0" name="Ellipszis 169">
              <a:extLst>
                <a:ext uri="{FF2B5EF4-FFF2-40B4-BE49-F238E27FC236}">
                  <a16:creationId xmlns:a16="http://schemas.microsoft.com/office/drawing/2014/main" id="{C07DDC7F-C419-4EA4-97DF-143D310B45C0}"/>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1" name="Ellipszis 170">
              <a:extLst>
                <a:ext uri="{FF2B5EF4-FFF2-40B4-BE49-F238E27FC236}">
                  <a16:creationId xmlns:a16="http://schemas.microsoft.com/office/drawing/2014/main" id="{E696BCC6-B366-4BFF-B5E5-E4AC0CC9910E}"/>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2" name="Ellipszis 171">
              <a:extLst>
                <a:ext uri="{FF2B5EF4-FFF2-40B4-BE49-F238E27FC236}">
                  <a16:creationId xmlns:a16="http://schemas.microsoft.com/office/drawing/2014/main" id="{1AEBF7E4-AA6E-4A80-B9BB-D8661FD8186B}"/>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73" name="Csoportba foglalás 172">
            <a:extLst>
              <a:ext uri="{FF2B5EF4-FFF2-40B4-BE49-F238E27FC236}">
                <a16:creationId xmlns:a16="http://schemas.microsoft.com/office/drawing/2014/main" id="{6555FBDA-DA94-4234-ABDA-8B7AE2A40742}"/>
              </a:ext>
            </a:extLst>
          </p:cNvPr>
          <p:cNvGrpSpPr/>
          <p:nvPr/>
        </p:nvGrpSpPr>
        <p:grpSpPr>
          <a:xfrm>
            <a:off x="4660545" y="4889512"/>
            <a:ext cx="134865" cy="1440721"/>
            <a:chOff x="6281270" y="5043357"/>
            <a:chExt cx="134865" cy="1440721"/>
          </a:xfrm>
        </p:grpSpPr>
        <p:sp>
          <p:nvSpPr>
            <p:cNvPr id="174" name="Ellipszis 173">
              <a:extLst>
                <a:ext uri="{FF2B5EF4-FFF2-40B4-BE49-F238E27FC236}">
                  <a16:creationId xmlns:a16="http://schemas.microsoft.com/office/drawing/2014/main" id="{2D03E554-A50F-4DA2-8739-AAB6B41252DD}"/>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5" name="Ellipszis 174">
              <a:extLst>
                <a:ext uri="{FF2B5EF4-FFF2-40B4-BE49-F238E27FC236}">
                  <a16:creationId xmlns:a16="http://schemas.microsoft.com/office/drawing/2014/main" id="{E19E24BD-7BA4-40CB-B7EF-1C533298C056}"/>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6" name="Ellipszis 175">
              <a:extLst>
                <a:ext uri="{FF2B5EF4-FFF2-40B4-BE49-F238E27FC236}">
                  <a16:creationId xmlns:a16="http://schemas.microsoft.com/office/drawing/2014/main" id="{E3118EC8-CA50-4821-95BC-0866BA636CF8}"/>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7" name="Ellipszis 176">
              <a:extLst>
                <a:ext uri="{FF2B5EF4-FFF2-40B4-BE49-F238E27FC236}">
                  <a16:creationId xmlns:a16="http://schemas.microsoft.com/office/drawing/2014/main" id="{4AB5CCAD-9435-48C3-A1B0-2FD31C8EA935}"/>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8" name="Ellipszis 177">
              <a:extLst>
                <a:ext uri="{FF2B5EF4-FFF2-40B4-BE49-F238E27FC236}">
                  <a16:creationId xmlns:a16="http://schemas.microsoft.com/office/drawing/2014/main" id="{07F474E5-2845-4A08-B358-03C5F471EDF8}"/>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9" name="Ellipszis 178">
              <a:extLst>
                <a:ext uri="{FF2B5EF4-FFF2-40B4-BE49-F238E27FC236}">
                  <a16:creationId xmlns:a16="http://schemas.microsoft.com/office/drawing/2014/main" id="{0AB3E6F2-D0CE-4EA3-8DC4-ED11CD6917BB}"/>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0" name="Ellipszis 179">
              <a:extLst>
                <a:ext uri="{FF2B5EF4-FFF2-40B4-BE49-F238E27FC236}">
                  <a16:creationId xmlns:a16="http://schemas.microsoft.com/office/drawing/2014/main" id="{35E7BBD6-F779-454B-8D67-55D1D3F3F254}"/>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1" name="Ellipszis 180">
              <a:extLst>
                <a:ext uri="{FF2B5EF4-FFF2-40B4-BE49-F238E27FC236}">
                  <a16:creationId xmlns:a16="http://schemas.microsoft.com/office/drawing/2014/main" id="{12ED2075-ADDF-4524-9A0E-F2E56C4BE5A4}"/>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2" name="Ellipszis 181">
              <a:extLst>
                <a:ext uri="{FF2B5EF4-FFF2-40B4-BE49-F238E27FC236}">
                  <a16:creationId xmlns:a16="http://schemas.microsoft.com/office/drawing/2014/main" id="{A30557FD-CC1D-4E8A-A9A5-C6E725668F5D}"/>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3" name="Ellipszis 182">
              <a:extLst>
                <a:ext uri="{FF2B5EF4-FFF2-40B4-BE49-F238E27FC236}">
                  <a16:creationId xmlns:a16="http://schemas.microsoft.com/office/drawing/2014/main" id="{EEDFFF40-CCA3-4DD0-BEC8-CA19012FC51C}"/>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4" name="Ellipszis 183">
              <a:extLst>
                <a:ext uri="{FF2B5EF4-FFF2-40B4-BE49-F238E27FC236}">
                  <a16:creationId xmlns:a16="http://schemas.microsoft.com/office/drawing/2014/main" id="{52D3D912-EB72-4BEC-946E-A0A9807DC013}"/>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74" name="Csoportba foglalás 373">
            <a:extLst>
              <a:ext uri="{FF2B5EF4-FFF2-40B4-BE49-F238E27FC236}">
                <a16:creationId xmlns:a16="http://schemas.microsoft.com/office/drawing/2014/main" id="{39A66001-1A35-45CF-8CBC-16E803798B51}"/>
              </a:ext>
            </a:extLst>
          </p:cNvPr>
          <p:cNvGrpSpPr/>
          <p:nvPr/>
        </p:nvGrpSpPr>
        <p:grpSpPr>
          <a:xfrm>
            <a:off x="1392761" y="4882583"/>
            <a:ext cx="134865" cy="1440721"/>
            <a:chOff x="4392179" y="4882583"/>
            <a:chExt cx="134865" cy="1440721"/>
          </a:xfrm>
        </p:grpSpPr>
        <p:sp>
          <p:nvSpPr>
            <p:cNvPr id="225" name="Ellipszis 224">
              <a:extLst>
                <a:ext uri="{FF2B5EF4-FFF2-40B4-BE49-F238E27FC236}">
                  <a16:creationId xmlns:a16="http://schemas.microsoft.com/office/drawing/2014/main" id="{49CFD93A-BE2D-4212-8D8F-5C4CE37CC706}"/>
                </a:ext>
              </a:extLst>
            </p:cNvPr>
            <p:cNvSpPr/>
            <p:nvPr/>
          </p:nvSpPr>
          <p:spPr>
            <a:xfrm>
              <a:off x="4398155" y="541448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6" name="Ellipszis 225">
              <a:extLst>
                <a:ext uri="{FF2B5EF4-FFF2-40B4-BE49-F238E27FC236}">
                  <a16:creationId xmlns:a16="http://schemas.microsoft.com/office/drawing/2014/main" id="{C9FEA1F4-7081-4680-8894-4FEB73F37E9A}"/>
                </a:ext>
              </a:extLst>
            </p:cNvPr>
            <p:cNvSpPr/>
            <p:nvPr/>
          </p:nvSpPr>
          <p:spPr>
            <a:xfrm>
              <a:off x="4398156" y="580893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7" name="Ellipszis 226">
              <a:extLst>
                <a:ext uri="{FF2B5EF4-FFF2-40B4-BE49-F238E27FC236}">
                  <a16:creationId xmlns:a16="http://schemas.microsoft.com/office/drawing/2014/main" id="{1C72955B-5B5E-4269-9D23-C6828FEE345F}"/>
                </a:ext>
              </a:extLst>
            </p:cNvPr>
            <p:cNvSpPr/>
            <p:nvPr/>
          </p:nvSpPr>
          <p:spPr>
            <a:xfrm>
              <a:off x="4398978" y="5937430"/>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8" name="Ellipszis 227">
              <a:extLst>
                <a:ext uri="{FF2B5EF4-FFF2-40B4-BE49-F238E27FC236}">
                  <a16:creationId xmlns:a16="http://schemas.microsoft.com/office/drawing/2014/main" id="{ECD1DD2A-013B-4937-BCF9-F47C73A3CFC7}"/>
                </a:ext>
              </a:extLst>
            </p:cNvPr>
            <p:cNvSpPr/>
            <p:nvPr/>
          </p:nvSpPr>
          <p:spPr>
            <a:xfrm>
              <a:off x="4401142" y="514256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9" name="Ellipszis 228">
              <a:extLst>
                <a:ext uri="{FF2B5EF4-FFF2-40B4-BE49-F238E27FC236}">
                  <a16:creationId xmlns:a16="http://schemas.microsoft.com/office/drawing/2014/main" id="{38BB6556-3BF2-4774-BFE7-C6F6B422CF52}"/>
                </a:ext>
              </a:extLst>
            </p:cNvPr>
            <p:cNvSpPr/>
            <p:nvPr/>
          </p:nvSpPr>
          <p:spPr>
            <a:xfrm>
              <a:off x="4395167" y="5548960"/>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0" name="Ellipszis 229">
              <a:extLst>
                <a:ext uri="{FF2B5EF4-FFF2-40B4-BE49-F238E27FC236}">
                  <a16:creationId xmlns:a16="http://schemas.microsoft.com/office/drawing/2014/main" id="{AACF7C53-DCC0-4957-BB93-4987620C0531}"/>
                </a:ext>
              </a:extLst>
            </p:cNvPr>
            <p:cNvSpPr/>
            <p:nvPr/>
          </p:nvSpPr>
          <p:spPr>
            <a:xfrm>
              <a:off x="4392179" y="5683430"/>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1" name="Ellipszis 230">
              <a:extLst>
                <a:ext uri="{FF2B5EF4-FFF2-40B4-BE49-F238E27FC236}">
                  <a16:creationId xmlns:a16="http://schemas.microsoft.com/office/drawing/2014/main" id="{6D7C4151-FEBB-4197-A858-D13EF0C9BEB7}"/>
                </a:ext>
              </a:extLst>
            </p:cNvPr>
            <p:cNvSpPr/>
            <p:nvPr/>
          </p:nvSpPr>
          <p:spPr>
            <a:xfrm>
              <a:off x="4398157" y="501406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2" name="Ellipszis 231">
              <a:extLst>
                <a:ext uri="{FF2B5EF4-FFF2-40B4-BE49-F238E27FC236}">
                  <a16:creationId xmlns:a16="http://schemas.microsoft.com/office/drawing/2014/main" id="{54C32C80-1B06-42A1-8061-74EA2C709E53}"/>
                </a:ext>
              </a:extLst>
            </p:cNvPr>
            <p:cNvSpPr/>
            <p:nvPr/>
          </p:nvSpPr>
          <p:spPr>
            <a:xfrm>
              <a:off x="4401145" y="528001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3" name="Ellipszis 232">
              <a:extLst>
                <a:ext uri="{FF2B5EF4-FFF2-40B4-BE49-F238E27FC236}">
                  <a16:creationId xmlns:a16="http://schemas.microsoft.com/office/drawing/2014/main" id="{D8D05783-A46A-412E-8C37-69689FE8A560}"/>
                </a:ext>
              </a:extLst>
            </p:cNvPr>
            <p:cNvSpPr/>
            <p:nvPr/>
          </p:nvSpPr>
          <p:spPr>
            <a:xfrm>
              <a:off x="4392180" y="488258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4" name="Ellipszis 233">
              <a:extLst>
                <a:ext uri="{FF2B5EF4-FFF2-40B4-BE49-F238E27FC236}">
                  <a16:creationId xmlns:a16="http://schemas.microsoft.com/office/drawing/2014/main" id="{90AE34E9-D440-4001-A873-56FA603D27D6}"/>
                </a:ext>
              </a:extLst>
            </p:cNvPr>
            <p:cNvSpPr/>
            <p:nvPr/>
          </p:nvSpPr>
          <p:spPr>
            <a:xfrm>
              <a:off x="4404134" y="620338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5" name="Ellipszis 234">
              <a:extLst>
                <a:ext uri="{FF2B5EF4-FFF2-40B4-BE49-F238E27FC236}">
                  <a16:creationId xmlns:a16="http://schemas.microsoft.com/office/drawing/2014/main" id="{3BA9B5E2-A130-4569-A33A-50E6438F9602}"/>
                </a:ext>
              </a:extLst>
            </p:cNvPr>
            <p:cNvSpPr/>
            <p:nvPr/>
          </p:nvSpPr>
          <p:spPr>
            <a:xfrm>
              <a:off x="4407122" y="606891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36" name="Csoportba foglalás 235">
            <a:extLst>
              <a:ext uri="{FF2B5EF4-FFF2-40B4-BE49-F238E27FC236}">
                <a16:creationId xmlns:a16="http://schemas.microsoft.com/office/drawing/2014/main" id="{7F3D5C8A-8470-40B5-989E-71A246DDD121}"/>
              </a:ext>
            </a:extLst>
          </p:cNvPr>
          <p:cNvGrpSpPr/>
          <p:nvPr/>
        </p:nvGrpSpPr>
        <p:grpSpPr>
          <a:xfrm>
            <a:off x="1515281" y="4945339"/>
            <a:ext cx="134865" cy="1306251"/>
            <a:chOff x="6281270" y="5043357"/>
            <a:chExt cx="134865" cy="1306251"/>
          </a:xfrm>
        </p:grpSpPr>
        <p:sp>
          <p:nvSpPr>
            <p:cNvPr id="237" name="Ellipszis 236">
              <a:extLst>
                <a:ext uri="{FF2B5EF4-FFF2-40B4-BE49-F238E27FC236}">
                  <a16:creationId xmlns:a16="http://schemas.microsoft.com/office/drawing/2014/main" id="{E1ED7681-3219-4EC6-836B-6645E3E51802}"/>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8" name="Ellipszis 237">
              <a:extLst>
                <a:ext uri="{FF2B5EF4-FFF2-40B4-BE49-F238E27FC236}">
                  <a16:creationId xmlns:a16="http://schemas.microsoft.com/office/drawing/2014/main" id="{F5E0F361-8BE9-4492-B976-892DB1785339}"/>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9" name="Ellipszis 238">
              <a:extLst>
                <a:ext uri="{FF2B5EF4-FFF2-40B4-BE49-F238E27FC236}">
                  <a16:creationId xmlns:a16="http://schemas.microsoft.com/office/drawing/2014/main" id="{49BAF6F4-196B-4465-BDCE-A46470A5A42B}"/>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0" name="Ellipszis 239">
              <a:extLst>
                <a:ext uri="{FF2B5EF4-FFF2-40B4-BE49-F238E27FC236}">
                  <a16:creationId xmlns:a16="http://schemas.microsoft.com/office/drawing/2014/main" id="{6B39CE2D-34B3-40CE-90A5-16E23223C43E}"/>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1" name="Ellipszis 240">
              <a:extLst>
                <a:ext uri="{FF2B5EF4-FFF2-40B4-BE49-F238E27FC236}">
                  <a16:creationId xmlns:a16="http://schemas.microsoft.com/office/drawing/2014/main" id="{3D7D5D82-1377-419B-A1D5-01FC23C98B63}"/>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2" name="Ellipszis 241">
              <a:extLst>
                <a:ext uri="{FF2B5EF4-FFF2-40B4-BE49-F238E27FC236}">
                  <a16:creationId xmlns:a16="http://schemas.microsoft.com/office/drawing/2014/main" id="{52E3C9D9-5B5F-423A-90FE-40280B21BCB3}"/>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3" name="Ellipszis 242">
              <a:extLst>
                <a:ext uri="{FF2B5EF4-FFF2-40B4-BE49-F238E27FC236}">
                  <a16:creationId xmlns:a16="http://schemas.microsoft.com/office/drawing/2014/main" id="{EA755005-C579-49FB-95F6-929A95E66070}"/>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4" name="Ellipszis 243">
              <a:extLst>
                <a:ext uri="{FF2B5EF4-FFF2-40B4-BE49-F238E27FC236}">
                  <a16:creationId xmlns:a16="http://schemas.microsoft.com/office/drawing/2014/main" id="{944B2BA2-B432-4CF3-BC60-5884D178EB46}"/>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5" name="Ellipszis 244">
              <a:extLst>
                <a:ext uri="{FF2B5EF4-FFF2-40B4-BE49-F238E27FC236}">
                  <a16:creationId xmlns:a16="http://schemas.microsoft.com/office/drawing/2014/main" id="{CE956FCB-557A-4EC7-836A-5553AA93625F}"/>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6" name="Ellipszis 245">
              <a:extLst>
                <a:ext uri="{FF2B5EF4-FFF2-40B4-BE49-F238E27FC236}">
                  <a16:creationId xmlns:a16="http://schemas.microsoft.com/office/drawing/2014/main" id="{EEEAECA5-F3D1-4866-AF86-324983CA3422}"/>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7" name="Csoportba foglalás 246">
            <a:extLst>
              <a:ext uri="{FF2B5EF4-FFF2-40B4-BE49-F238E27FC236}">
                <a16:creationId xmlns:a16="http://schemas.microsoft.com/office/drawing/2014/main" id="{C18FD6E9-4832-4D05-9CB8-C566EBDB5A18}"/>
              </a:ext>
            </a:extLst>
          </p:cNvPr>
          <p:cNvGrpSpPr/>
          <p:nvPr/>
        </p:nvGrpSpPr>
        <p:grpSpPr>
          <a:xfrm>
            <a:off x="1646761" y="4873618"/>
            <a:ext cx="134865" cy="1440721"/>
            <a:chOff x="6281270" y="5043357"/>
            <a:chExt cx="134865" cy="1440721"/>
          </a:xfrm>
        </p:grpSpPr>
        <p:sp>
          <p:nvSpPr>
            <p:cNvPr id="248" name="Ellipszis 247">
              <a:extLst>
                <a:ext uri="{FF2B5EF4-FFF2-40B4-BE49-F238E27FC236}">
                  <a16:creationId xmlns:a16="http://schemas.microsoft.com/office/drawing/2014/main" id="{40BD440B-A8DB-425C-A927-452CCB34B040}"/>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9" name="Ellipszis 248">
              <a:extLst>
                <a:ext uri="{FF2B5EF4-FFF2-40B4-BE49-F238E27FC236}">
                  <a16:creationId xmlns:a16="http://schemas.microsoft.com/office/drawing/2014/main" id="{A13454DF-9B97-47B6-BE8A-AA047F3ED5D2}"/>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0" name="Ellipszis 249">
              <a:extLst>
                <a:ext uri="{FF2B5EF4-FFF2-40B4-BE49-F238E27FC236}">
                  <a16:creationId xmlns:a16="http://schemas.microsoft.com/office/drawing/2014/main" id="{B72DDAD3-4563-432C-BAFB-0F21C99EA6BE}"/>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1" name="Ellipszis 250">
              <a:extLst>
                <a:ext uri="{FF2B5EF4-FFF2-40B4-BE49-F238E27FC236}">
                  <a16:creationId xmlns:a16="http://schemas.microsoft.com/office/drawing/2014/main" id="{454F2157-371A-4AA4-8C4A-19E5107761F5}"/>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2" name="Ellipszis 251">
              <a:extLst>
                <a:ext uri="{FF2B5EF4-FFF2-40B4-BE49-F238E27FC236}">
                  <a16:creationId xmlns:a16="http://schemas.microsoft.com/office/drawing/2014/main" id="{420413B1-6DD4-4C86-A77E-3FC8EBD00B92}"/>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3" name="Ellipszis 252">
              <a:extLst>
                <a:ext uri="{FF2B5EF4-FFF2-40B4-BE49-F238E27FC236}">
                  <a16:creationId xmlns:a16="http://schemas.microsoft.com/office/drawing/2014/main" id="{D592968F-B5B1-4626-9E66-1355874B7DE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4" name="Ellipszis 253">
              <a:extLst>
                <a:ext uri="{FF2B5EF4-FFF2-40B4-BE49-F238E27FC236}">
                  <a16:creationId xmlns:a16="http://schemas.microsoft.com/office/drawing/2014/main" id="{F885D4E2-3242-4BA0-87A5-E6C93D5A674A}"/>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5" name="Ellipszis 254">
              <a:extLst>
                <a:ext uri="{FF2B5EF4-FFF2-40B4-BE49-F238E27FC236}">
                  <a16:creationId xmlns:a16="http://schemas.microsoft.com/office/drawing/2014/main" id="{E12C5150-8632-4860-89AB-8E8D563A761B}"/>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6" name="Ellipszis 255">
              <a:extLst>
                <a:ext uri="{FF2B5EF4-FFF2-40B4-BE49-F238E27FC236}">
                  <a16:creationId xmlns:a16="http://schemas.microsoft.com/office/drawing/2014/main" id="{E7E91A50-8120-446B-B2C6-F6D52D30940C}"/>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7" name="Ellipszis 256">
              <a:extLst>
                <a:ext uri="{FF2B5EF4-FFF2-40B4-BE49-F238E27FC236}">
                  <a16:creationId xmlns:a16="http://schemas.microsoft.com/office/drawing/2014/main" id="{A80C2C42-53E8-41DA-8C98-AC1AD986169E}"/>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8" name="Ellipszis 257">
              <a:extLst>
                <a:ext uri="{FF2B5EF4-FFF2-40B4-BE49-F238E27FC236}">
                  <a16:creationId xmlns:a16="http://schemas.microsoft.com/office/drawing/2014/main" id="{36B1A92B-2723-416F-9F46-59C03F0976B0}"/>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9" name="Csoportba foglalás 258">
            <a:extLst>
              <a:ext uri="{FF2B5EF4-FFF2-40B4-BE49-F238E27FC236}">
                <a16:creationId xmlns:a16="http://schemas.microsoft.com/office/drawing/2014/main" id="{79B9620A-F74C-4906-B9A8-004706D8CA57}"/>
              </a:ext>
            </a:extLst>
          </p:cNvPr>
          <p:cNvGrpSpPr/>
          <p:nvPr/>
        </p:nvGrpSpPr>
        <p:grpSpPr>
          <a:xfrm>
            <a:off x="1769281" y="4936375"/>
            <a:ext cx="134865" cy="1306251"/>
            <a:chOff x="6281270" y="5043357"/>
            <a:chExt cx="134865" cy="1306251"/>
          </a:xfrm>
        </p:grpSpPr>
        <p:sp>
          <p:nvSpPr>
            <p:cNvPr id="260" name="Ellipszis 259">
              <a:extLst>
                <a:ext uri="{FF2B5EF4-FFF2-40B4-BE49-F238E27FC236}">
                  <a16:creationId xmlns:a16="http://schemas.microsoft.com/office/drawing/2014/main" id="{625D7E80-8515-4B60-8A9F-44A1AB14C329}"/>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1" name="Ellipszis 260">
              <a:extLst>
                <a:ext uri="{FF2B5EF4-FFF2-40B4-BE49-F238E27FC236}">
                  <a16:creationId xmlns:a16="http://schemas.microsoft.com/office/drawing/2014/main" id="{767D7BE6-B977-41C9-AA13-B877499B3C39}"/>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2" name="Ellipszis 261">
              <a:extLst>
                <a:ext uri="{FF2B5EF4-FFF2-40B4-BE49-F238E27FC236}">
                  <a16:creationId xmlns:a16="http://schemas.microsoft.com/office/drawing/2014/main" id="{F832C29C-C02E-40D4-8BBD-FEFB8874D6CB}"/>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3" name="Ellipszis 262">
              <a:extLst>
                <a:ext uri="{FF2B5EF4-FFF2-40B4-BE49-F238E27FC236}">
                  <a16:creationId xmlns:a16="http://schemas.microsoft.com/office/drawing/2014/main" id="{8B327B00-2342-4B42-A3E7-21FADEA8E2CD}"/>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4" name="Ellipszis 263">
              <a:extLst>
                <a:ext uri="{FF2B5EF4-FFF2-40B4-BE49-F238E27FC236}">
                  <a16:creationId xmlns:a16="http://schemas.microsoft.com/office/drawing/2014/main" id="{C4CC431F-1AF8-4F58-A40E-7F563EEC9621}"/>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5" name="Ellipszis 264">
              <a:extLst>
                <a:ext uri="{FF2B5EF4-FFF2-40B4-BE49-F238E27FC236}">
                  <a16:creationId xmlns:a16="http://schemas.microsoft.com/office/drawing/2014/main" id="{94BFDC00-CC02-443B-BD8C-21923123762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6" name="Ellipszis 265">
              <a:extLst>
                <a:ext uri="{FF2B5EF4-FFF2-40B4-BE49-F238E27FC236}">
                  <a16:creationId xmlns:a16="http://schemas.microsoft.com/office/drawing/2014/main" id="{4512CC53-C713-42D2-9BA2-0A389B8F6477}"/>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7" name="Ellipszis 266">
              <a:extLst>
                <a:ext uri="{FF2B5EF4-FFF2-40B4-BE49-F238E27FC236}">
                  <a16:creationId xmlns:a16="http://schemas.microsoft.com/office/drawing/2014/main" id="{CBAA9B2B-3D0A-49FD-A8E4-A33ECA5D811D}"/>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8" name="Ellipszis 267">
              <a:extLst>
                <a:ext uri="{FF2B5EF4-FFF2-40B4-BE49-F238E27FC236}">
                  <a16:creationId xmlns:a16="http://schemas.microsoft.com/office/drawing/2014/main" id="{D84D4441-B4A5-45B0-B84E-717F2D01C31E}"/>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9" name="Ellipszis 268">
              <a:extLst>
                <a:ext uri="{FF2B5EF4-FFF2-40B4-BE49-F238E27FC236}">
                  <a16:creationId xmlns:a16="http://schemas.microsoft.com/office/drawing/2014/main" id="{F3C61ED0-11B7-4DB4-A849-0599B1D187DE}"/>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0" name="Csoportba foglalás 269">
            <a:extLst>
              <a:ext uri="{FF2B5EF4-FFF2-40B4-BE49-F238E27FC236}">
                <a16:creationId xmlns:a16="http://schemas.microsoft.com/office/drawing/2014/main" id="{8391E42B-8E2F-42FA-8E6D-AED73A68F86C}"/>
              </a:ext>
            </a:extLst>
          </p:cNvPr>
          <p:cNvGrpSpPr/>
          <p:nvPr/>
        </p:nvGrpSpPr>
        <p:grpSpPr>
          <a:xfrm>
            <a:off x="1894785" y="4882582"/>
            <a:ext cx="134865" cy="1440721"/>
            <a:chOff x="6281270" y="5043357"/>
            <a:chExt cx="134865" cy="1440721"/>
          </a:xfrm>
        </p:grpSpPr>
        <p:sp>
          <p:nvSpPr>
            <p:cNvPr id="271" name="Ellipszis 270">
              <a:extLst>
                <a:ext uri="{FF2B5EF4-FFF2-40B4-BE49-F238E27FC236}">
                  <a16:creationId xmlns:a16="http://schemas.microsoft.com/office/drawing/2014/main" id="{F6B95205-8618-4709-B56B-5154FC07CD1A}"/>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2" name="Ellipszis 271">
              <a:extLst>
                <a:ext uri="{FF2B5EF4-FFF2-40B4-BE49-F238E27FC236}">
                  <a16:creationId xmlns:a16="http://schemas.microsoft.com/office/drawing/2014/main" id="{2BFA070A-6D37-43D6-BB27-9C50A7073554}"/>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3" name="Ellipszis 272">
              <a:extLst>
                <a:ext uri="{FF2B5EF4-FFF2-40B4-BE49-F238E27FC236}">
                  <a16:creationId xmlns:a16="http://schemas.microsoft.com/office/drawing/2014/main" id="{17D5228F-1F82-46D2-BFD7-5E9A54C7EBCA}"/>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4" name="Ellipszis 273">
              <a:extLst>
                <a:ext uri="{FF2B5EF4-FFF2-40B4-BE49-F238E27FC236}">
                  <a16:creationId xmlns:a16="http://schemas.microsoft.com/office/drawing/2014/main" id="{23E6F199-14A3-421B-B598-30AFD5540C4E}"/>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5" name="Ellipszis 274">
              <a:extLst>
                <a:ext uri="{FF2B5EF4-FFF2-40B4-BE49-F238E27FC236}">
                  <a16:creationId xmlns:a16="http://schemas.microsoft.com/office/drawing/2014/main" id="{E669839E-F09C-4621-8835-944F0A57F97B}"/>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6" name="Ellipszis 275">
              <a:extLst>
                <a:ext uri="{FF2B5EF4-FFF2-40B4-BE49-F238E27FC236}">
                  <a16:creationId xmlns:a16="http://schemas.microsoft.com/office/drawing/2014/main" id="{898670CD-28DC-4113-AEF1-09F4CDE59BD4}"/>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7" name="Ellipszis 276">
              <a:extLst>
                <a:ext uri="{FF2B5EF4-FFF2-40B4-BE49-F238E27FC236}">
                  <a16:creationId xmlns:a16="http://schemas.microsoft.com/office/drawing/2014/main" id="{6E83F60F-E052-4AE2-9C9C-AFEF66FAB4A0}"/>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8" name="Ellipszis 277">
              <a:extLst>
                <a:ext uri="{FF2B5EF4-FFF2-40B4-BE49-F238E27FC236}">
                  <a16:creationId xmlns:a16="http://schemas.microsoft.com/office/drawing/2014/main" id="{A71C1B94-77EF-4146-96C7-CB7864F68B1B}"/>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9" name="Ellipszis 278">
              <a:extLst>
                <a:ext uri="{FF2B5EF4-FFF2-40B4-BE49-F238E27FC236}">
                  <a16:creationId xmlns:a16="http://schemas.microsoft.com/office/drawing/2014/main" id="{DD472EEB-8B6F-4745-BA15-82AE1203CE78}"/>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0" name="Ellipszis 279">
              <a:extLst>
                <a:ext uri="{FF2B5EF4-FFF2-40B4-BE49-F238E27FC236}">
                  <a16:creationId xmlns:a16="http://schemas.microsoft.com/office/drawing/2014/main" id="{34A66774-6FBB-4937-9230-0C73A5A60305}"/>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1" name="Ellipszis 280">
              <a:extLst>
                <a:ext uri="{FF2B5EF4-FFF2-40B4-BE49-F238E27FC236}">
                  <a16:creationId xmlns:a16="http://schemas.microsoft.com/office/drawing/2014/main" id="{5945DE98-6062-4776-8FF3-17F0BB29FB78}"/>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2" name="Csoportba foglalás 281">
            <a:extLst>
              <a:ext uri="{FF2B5EF4-FFF2-40B4-BE49-F238E27FC236}">
                <a16:creationId xmlns:a16="http://schemas.microsoft.com/office/drawing/2014/main" id="{E0562279-DF12-4965-AE24-54E4BAD4EDC2}"/>
              </a:ext>
            </a:extLst>
          </p:cNvPr>
          <p:cNvGrpSpPr/>
          <p:nvPr/>
        </p:nvGrpSpPr>
        <p:grpSpPr>
          <a:xfrm>
            <a:off x="2026269" y="4960280"/>
            <a:ext cx="134865" cy="1306251"/>
            <a:chOff x="6281270" y="5043357"/>
            <a:chExt cx="134865" cy="1306251"/>
          </a:xfrm>
        </p:grpSpPr>
        <p:sp>
          <p:nvSpPr>
            <p:cNvPr id="283" name="Ellipszis 282">
              <a:extLst>
                <a:ext uri="{FF2B5EF4-FFF2-40B4-BE49-F238E27FC236}">
                  <a16:creationId xmlns:a16="http://schemas.microsoft.com/office/drawing/2014/main" id="{4534ADF6-5EAE-4DB3-A456-5E08B7BE610D}"/>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4" name="Ellipszis 283">
              <a:extLst>
                <a:ext uri="{FF2B5EF4-FFF2-40B4-BE49-F238E27FC236}">
                  <a16:creationId xmlns:a16="http://schemas.microsoft.com/office/drawing/2014/main" id="{98338225-6238-405C-807E-D6168FC96105}"/>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5" name="Ellipszis 284">
              <a:extLst>
                <a:ext uri="{FF2B5EF4-FFF2-40B4-BE49-F238E27FC236}">
                  <a16:creationId xmlns:a16="http://schemas.microsoft.com/office/drawing/2014/main" id="{6C200608-039C-4E6B-AB9C-AB5030BAFC27}"/>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6" name="Ellipszis 285">
              <a:extLst>
                <a:ext uri="{FF2B5EF4-FFF2-40B4-BE49-F238E27FC236}">
                  <a16:creationId xmlns:a16="http://schemas.microsoft.com/office/drawing/2014/main" id="{B1626C5D-A374-460F-B3AB-97BE2ECBA4FC}"/>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7" name="Ellipszis 286">
              <a:extLst>
                <a:ext uri="{FF2B5EF4-FFF2-40B4-BE49-F238E27FC236}">
                  <a16:creationId xmlns:a16="http://schemas.microsoft.com/office/drawing/2014/main" id="{6619CE73-BAD6-40DE-B98C-76A646B63769}"/>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8" name="Ellipszis 287">
              <a:extLst>
                <a:ext uri="{FF2B5EF4-FFF2-40B4-BE49-F238E27FC236}">
                  <a16:creationId xmlns:a16="http://schemas.microsoft.com/office/drawing/2014/main" id="{4B8EE355-8888-4867-BDC4-301986D62BFB}"/>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9" name="Ellipszis 288">
              <a:extLst>
                <a:ext uri="{FF2B5EF4-FFF2-40B4-BE49-F238E27FC236}">
                  <a16:creationId xmlns:a16="http://schemas.microsoft.com/office/drawing/2014/main" id="{7F4B6D68-2498-4DAE-BD24-75D90D547612}"/>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0" name="Ellipszis 289">
              <a:extLst>
                <a:ext uri="{FF2B5EF4-FFF2-40B4-BE49-F238E27FC236}">
                  <a16:creationId xmlns:a16="http://schemas.microsoft.com/office/drawing/2014/main" id="{06F67186-4282-42CE-B21E-08329E54DEF7}"/>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1" name="Ellipszis 290">
              <a:extLst>
                <a:ext uri="{FF2B5EF4-FFF2-40B4-BE49-F238E27FC236}">
                  <a16:creationId xmlns:a16="http://schemas.microsoft.com/office/drawing/2014/main" id="{1907D3C3-85C1-42F3-907B-2A5AC24B83AF}"/>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2" name="Ellipszis 291">
              <a:extLst>
                <a:ext uri="{FF2B5EF4-FFF2-40B4-BE49-F238E27FC236}">
                  <a16:creationId xmlns:a16="http://schemas.microsoft.com/office/drawing/2014/main" id="{D465F545-33BF-4966-B96E-5F358BDB52B5}"/>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93" name="Csoportba foglalás 292">
            <a:extLst>
              <a:ext uri="{FF2B5EF4-FFF2-40B4-BE49-F238E27FC236}">
                <a16:creationId xmlns:a16="http://schemas.microsoft.com/office/drawing/2014/main" id="{ECA8CF85-A52C-4B19-BC4B-72092E2DCAD1}"/>
              </a:ext>
            </a:extLst>
          </p:cNvPr>
          <p:cNvGrpSpPr/>
          <p:nvPr/>
        </p:nvGrpSpPr>
        <p:grpSpPr>
          <a:xfrm>
            <a:off x="2157749" y="4888559"/>
            <a:ext cx="134865" cy="1440721"/>
            <a:chOff x="6281270" y="5043357"/>
            <a:chExt cx="134865" cy="1440721"/>
          </a:xfrm>
        </p:grpSpPr>
        <p:sp>
          <p:nvSpPr>
            <p:cNvPr id="294" name="Ellipszis 293">
              <a:extLst>
                <a:ext uri="{FF2B5EF4-FFF2-40B4-BE49-F238E27FC236}">
                  <a16:creationId xmlns:a16="http://schemas.microsoft.com/office/drawing/2014/main" id="{66FE774B-64F8-4EF7-ACAE-B64A27FE586A}"/>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5" name="Ellipszis 294">
              <a:extLst>
                <a:ext uri="{FF2B5EF4-FFF2-40B4-BE49-F238E27FC236}">
                  <a16:creationId xmlns:a16="http://schemas.microsoft.com/office/drawing/2014/main" id="{FFC919DA-5231-4781-A3CA-055F61ECDC86}"/>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6" name="Ellipszis 295">
              <a:extLst>
                <a:ext uri="{FF2B5EF4-FFF2-40B4-BE49-F238E27FC236}">
                  <a16:creationId xmlns:a16="http://schemas.microsoft.com/office/drawing/2014/main" id="{D31CC58C-711C-4DC2-B082-90278E8F2093}"/>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7" name="Ellipszis 296">
              <a:extLst>
                <a:ext uri="{FF2B5EF4-FFF2-40B4-BE49-F238E27FC236}">
                  <a16:creationId xmlns:a16="http://schemas.microsoft.com/office/drawing/2014/main" id="{6A3793C0-DAEA-4E4A-89C5-11D4034841C4}"/>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8" name="Ellipszis 297">
              <a:extLst>
                <a:ext uri="{FF2B5EF4-FFF2-40B4-BE49-F238E27FC236}">
                  <a16:creationId xmlns:a16="http://schemas.microsoft.com/office/drawing/2014/main" id="{79EF6834-A929-4BEA-B971-B5DA53F5E973}"/>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9" name="Ellipszis 298">
              <a:extLst>
                <a:ext uri="{FF2B5EF4-FFF2-40B4-BE49-F238E27FC236}">
                  <a16:creationId xmlns:a16="http://schemas.microsoft.com/office/drawing/2014/main" id="{F5879A0D-2547-43B1-8395-955D6CA579C5}"/>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0" name="Ellipszis 299">
              <a:extLst>
                <a:ext uri="{FF2B5EF4-FFF2-40B4-BE49-F238E27FC236}">
                  <a16:creationId xmlns:a16="http://schemas.microsoft.com/office/drawing/2014/main" id="{60F1FA44-41C9-4461-B7E5-BBED2DBE9C15}"/>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1" name="Ellipszis 300">
              <a:extLst>
                <a:ext uri="{FF2B5EF4-FFF2-40B4-BE49-F238E27FC236}">
                  <a16:creationId xmlns:a16="http://schemas.microsoft.com/office/drawing/2014/main" id="{1B7C3A87-168E-452E-9567-4B70F668C57E}"/>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2" name="Ellipszis 301">
              <a:extLst>
                <a:ext uri="{FF2B5EF4-FFF2-40B4-BE49-F238E27FC236}">
                  <a16:creationId xmlns:a16="http://schemas.microsoft.com/office/drawing/2014/main" id="{48D9C1A0-D7AA-4EFA-AF0F-40A36721FEF3}"/>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3" name="Ellipszis 302">
              <a:extLst>
                <a:ext uri="{FF2B5EF4-FFF2-40B4-BE49-F238E27FC236}">
                  <a16:creationId xmlns:a16="http://schemas.microsoft.com/office/drawing/2014/main" id="{52536B50-585C-448E-8B40-B5C10580ADD8}"/>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4" name="Ellipszis 303">
              <a:extLst>
                <a:ext uri="{FF2B5EF4-FFF2-40B4-BE49-F238E27FC236}">
                  <a16:creationId xmlns:a16="http://schemas.microsoft.com/office/drawing/2014/main" id="{A84340DE-F5CB-4987-8F4F-A13D639679AB}"/>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05" name="Csoportba foglalás 304">
            <a:extLst>
              <a:ext uri="{FF2B5EF4-FFF2-40B4-BE49-F238E27FC236}">
                <a16:creationId xmlns:a16="http://schemas.microsoft.com/office/drawing/2014/main" id="{B87BB818-08C3-4F69-95C8-CB161F7A8DE2}"/>
              </a:ext>
            </a:extLst>
          </p:cNvPr>
          <p:cNvGrpSpPr/>
          <p:nvPr/>
        </p:nvGrpSpPr>
        <p:grpSpPr>
          <a:xfrm>
            <a:off x="2283258" y="4966257"/>
            <a:ext cx="134865" cy="1306251"/>
            <a:chOff x="6281270" y="5043357"/>
            <a:chExt cx="134865" cy="1306251"/>
          </a:xfrm>
        </p:grpSpPr>
        <p:sp>
          <p:nvSpPr>
            <p:cNvPr id="306" name="Ellipszis 305">
              <a:extLst>
                <a:ext uri="{FF2B5EF4-FFF2-40B4-BE49-F238E27FC236}">
                  <a16:creationId xmlns:a16="http://schemas.microsoft.com/office/drawing/2014/main" id="{ADE96F25-2182-4550-8F98-9D50E62722BA}"/>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7" name="Ellipszis 306">
              <a:extLst>
                <a:ext uri="{FF2B5EF4-FFF2-40B4-BE49-F238E27FC236}">
                  <a16:creationId xmlns:a16="http://schemas.microsoft.com/office/drawing/2014/main" id="{03272D3A-060D-4C32-B53E-246B0D38FC42}"/>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8" name="Ellipszis 307">
              <a:extLst>
                <a:ext uri="{FF2B5EF4-FFF2-40B4-BE49-F238E27FC236}">
                  <a16:creationId xmlns:a16="http://schemas.microsoft.com/office/drawing/2014/main" id="{59CB35F7-1679-42B5-8298-900A4DD95E63}"/>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9" name="Ellipszis 308">
              <a:extLst>
                <a:ext uri="{FF2B5EF4-FFF2-40B4-BE49-F238E27FC236}">
                  <a16:creationId xmlns:a16="http://schemas.microsoft.com/office/drawing/2014/main" id="{6058A195-8540-45C8-A2FA-7FD85C998397}"/>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0" name="Ellipszis 309">
              <a:extLst>
                <a:ext uri="{FF2B5EF4-FFF2-40B4-BE49-F238E27FC236}">
                  <a16:creationId xmlns:a16="http://schemas.microsoft.com/office/drawing/2014/main" id="{3EEF0DF5-E50C-4C6D-884F-F4D325FAF76C}"/>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1" name="Ellipszis 310">
              <a:extLst>
                <a:ext uri="{FF2B5EF4-FFF2-40B4-BE49-F238E27FC236}">
                  <a16:creationId xmlns:a16="http://schemas.microsoft.com/office/drawing/2014/main" id="{D2AE8D12-E34D-4F06-ADFF-AC45B4254758}"/>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2" name="Ellipszis 311">
              <a:extLst>
                <a:ext uri="{FF2B5EF4-FFF2-40B4-BE49-F238E27FC236}">
                  <a16:creationId xmlns:a16="http://schemas.microsoft.com/office/drawing/2014/main" id="{9EBA0A11-E90D-411B-BC8C-5C2C314B9DA4}"/>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3" name="Ellipszis 312">
              <a:extLst>
                <a:ext uri="{FF2B5EF4-FFF2-40B4-BE49-F238E27FC236}">
                  <a16:creationId xmlns:a16="http://schemas.microsoft.com/office/drawing/2014/main" id="{41F9E9FD-23C6-41AD-B7F3-97F54F1E075F}"/>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4" name="Ellipszis 313">
              <a:extLst>
                <a:ext uri="{FF2B5EF4-FFF2-40B4-BE49-F238E27FC236}">
                  <a16:creationId xmlns:a16="http://schemas.microsoft.com/office/drawing/2014/main" id="{943431C8-7581-47B4-9AB8-B0286CC5A93D}"/>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5" name="Ellipszis 314">
              <a:extLst>
                <a:ext uri="{FF2B5EF4-FFF2-40B4-BE49-F238E27FC236}">
                  <a16:creationId xmlns:a16="http://schemas.microsoft.com/office/drawing/2014/main" id="{DA455062-39CC-4E18-A94A-20A9EF8E3D67}"/>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16" name="Csoportba foglalás 315">
            <a:extLst>
              <a:ext uri="{FF2B5EF4-FFF2-40B4-BE49-F238E27FC236}">
                <a16:creationId xmlns:a16="http://schemas.microsoft.com/office/drawing/2014/main" id="{4FF90100-35FB-4F58-BA1F-FAA61C28B271}"/>
              </a:ext>
            </a:extLst>
          </p:cNvPr>
          <p:cNvGrpSpPr/>
          <p:nvPr/>
        </p:nvGrpSpPr>
        <p:grpSpPr>
          <a:xfrm>
            <a:off x="2414738" y="4889512"/>
            <a:ext cx="134865" cy="1440721"/>
            <a:chOff x="6281270" y="5043357"/>
            <a:chExt cx="134865" cy="1440721"/>
          </a:xfrm>
        </p:grpSpPr>
        <p:sp>
          <p:nvSpPr>
            <p:cNvPr id="317" name="Ellipszis 316">
              <a:extLst>
                <a:ext uri="{FF2B5EF4-FFF2-40B4-BE49-F238E27FC236}">
                  <a16:creationId xmlns:a16="http://schemas.microsoft.com/office/drawing/2014/main" id="{4D64E1A3-C965-4DBC-A46F-478912AB380D}"/>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8" name="Ellipszis 317">
              <a:extLst>
                <a:ext uri="{FF2B5EF4-FFF2-40B4-BE49-F238E27FC236}">
                  <a16:creationId xmlns:a16="http://schemas.microsoft.com/office/drawing/2014/main" id="{9D792B8D-F0F9-4A45-BACB-E141F6B94909}"/>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9" name="Ellipszis 318">
              <a:extLst>
                <a:ext uri="{FF2B5EF4-FFF2-40B4-BE49-F238E27FC236}">
                  <a16:creationId xmlns:a16="http://schemas.microsoft.com/office/drawing/2014/main" id="{7099E9CD-2604-4A59-9171-733114C38F6C}"/>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0" name="Ellipszis 319">
              <a:extLst>
                <a:ext uri="{FF2B5EF4-FFF2-40B4-BE49-F238E27FC236}">
                  <a16:creationId xmlns:a16="http://schemas.microsoft.com/office/drawing/2014/main" id="{711440F2-B50D-4F46-9C4E-47ADBEEF48B4}"/>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1" name="Ellipszis 320">
              <a:extLst>
                <a:ext uri="{FF2B5EF4-FFF2-40B4-BE49-F238E27FC236}">
                  <a16:creationId xmlns:a16="http://schemas.microsoft.com/office/drawing/2014/main" id="{1534EBDF-ACBF-4BCB-9E8C-A315C98D1771}"/>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2" name="Ellipszis 321">
              <a:extLst>
                <a:ext uri="{FF2B5EF4-FFF2-40B4-BE49-F238E27FC236}">
                  <a16:creationId xmlns:a16="http://schemas.microsoft.com/office/drawing/2014/main" id="{B1BEB98B-F9B7-40D2-B9A0-EF2BA066FF02}"/>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3" name="Ellipszis 322">
              <a:extLst>
                <a:ext uri="{FF2B5EF4-FFF2-40B4-BE49-F238E27FC236}">
                  <a16:creationId xmlns:a16="http://schemas.microsoft.com/office/drawing/2014/main" id="{2439500D-DE0C-4EB8-B7EF-AF6CCC974FEE}"/>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4" name="Ellipszis 323">
              <a:extLst>
                <a:ext uri="{FF2B5EF4-FFF2-40B4-BE49-F238E27FC236}">
                  <a16:creationId xmlns:a16="http://schemas.microsoft.com/office/drawing/2014/main" id="{82379520-990B-40FA-B0A5-58635635A0DD}"/>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5" name="Ellipszis 324">
              <a:extLst>
                <a:ext uri="{FF2B5EF4-FFF2-40B4-BE49-F238E27FC236}">
                  <a16:creationId xmlns:a16="http://schemas.microsoft.com/office/drawing/2014/main" id="{FFCD0BBF-355D-4EB4-9997-DBD867F66183}"/>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6" name="Ellipszis 325">
              <a:extLst>
                <a:ext uri="{FF2B5EF4-FFF2-40B4-BE49-F238E27FC236}">
                  <a16:creationId xmlns:a16="http://schemas.microsoft.com/office/drawing/2014/main" id="{9123343B-D182-420D-8880-F2149B22CD31}"/>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7" name="Ellipszis 326">
              <a:extLst>
                <a:ext uri="{FF2B5EF4-FFF2-40B4-BE49-F238E27FC236}">
                  <a16:creationId xmlns:a16="http://schemas.microsoft.com/office/drawing/2014/main" id="{5D51D841-4233-479A-93EC-6F83864C64F9}"/>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28" name="Csoportba foglalás 327">
            <a:extLst>
              <a:ext uri="{FF2B5EF4-FFF2-40B4-BE49-F238E27FC236}">
                <a16:creationId xmlns:a16="http://schemas.microsoft.com/office/drawing/2014/main" id="{FD5E446D-BEB6-4640-B5A0-63ABCA4CE3F9}"/>
              </a:ext>
            </a:extLst>
          </p:cNvPr>
          <p:cNvGrpSpPr/>
          <p:nvPr/>
        </p:nvGrpSpPr>
        <p:grpSpPr>
          <a:xfrm>
            <a:off x="2536141" y="4957883"/>
            <a:ext cx="134865" cy="1306251"/>
            <a:chOff x="6281270" y="5043357"/>
            <a:chExt cx="134865" cy="1306251"/>
          </a:xfrm>
        </p:grpSpPr>
        <p:sp>
          <p:nvSpPr>
            <p:cNvPr id="329" name="Ellipszis 328">
              <a:extLst>
                <a:ext uri="{FF2B5EF4-FFF2-40B4-BE49-F238E27FC236}">
                  <a16:creationId xmlns:a16="http://schemas.microsoft.com/office/drawing/2014/main" id="{17EECDD3-4E6D-46ED-BEE9-C491B05F17D3}"/>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0" name="Ellipszis 329">
              <a:extLst>
                <a:ext uri="{FF2B5EF4-FFF2-40B4-BE49-F238E27FC236}">
                  <a16:creationId xmlns:a16="http://schemas.microsoft.com/office/drawing/2014/main" id="{D88D7DB7-CF1A-4EC6-933F-715E1164A7F6}"/>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1" name="Ellipszis 330">
              <a:extLst>
                <a:ext uri="{FF2B5EF4-FFF2-40B4-BE49-F238E27FC236}">
                  <a16:creationId xmlns:a16="http://schemas.microsoft.com/office/drawing/2014/main" id="{6F9E872D-80A6-4AE5-8065-8208DF770EE8}"/>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2" name="Ellipszis 331">
              <a:extLst>
                <a:ext uri="{FF2B5EF4-FFF2-40B4-BE49-F238E27FC236}">
                  <a16:creationId xmlns:a16="http://schemas.microsoft.com/office/drawing/2014/main" id="{4FFA70FF-CDC2-4EDA-A719-EC96EDE08621}"/>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3" name="Ellipszis 332">
              <a:extLst>
                <a:ext uri="{FF2B5EF4-FFF2-40B4-BE49-F238E27FC236}">
                  <a16:creationId xmlns:a16="http://schemas.microsoft.com/office/drawing/2014/main" id="{FA161BBA-8B52-4A49-8043-B1DA5E09F1DA}"/>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4" name="Ellipszis 333">
              <a:extLst>
                <a:ext uri="{FF2B5EF4-FFF2-40B4-BE49-F238E27FC236}">
                  <a16:creationId xmlns:a16="http://schemas.microsoft.com/office/drawing/2014/main" id="{C6F1C672-2B14-4B4B-A183-7B3AABB357C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5" name="Ellipszis 334">
              <a:extLst>
                <a:ext uri="{FF2B5EF4-FFF2-40B4-BE49-F238E27FC236}">
                  <a16:creationId xmlns:a16="http://schemas.microsoft.com/office/drawing/2014/main" id="{68DBD183-8715-485F-AE47-E2337AB1A6C5}"/>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6" name="Ellipszis 335">
              <a:extLst>
                <a:ext uri="{FF2B5EF4-FFF2-40B4-BE49-F238E27FC236}">
                  <a16:creationId xmlns:a16="http://schemas.microsoft.com/office/drawing/2014/main" id="{9ABE7CB0-2323-464B-BA44-766DA5791408}"/>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7" name="Ellipszis 336">
              <a:extLst>
                <a:ext uri="{FF2B5EF4-FFF2-40B4-BE49-F238E27FC236}">
                  <a16:creationId xmlns:a16="http://schemas.microsoft.com/office/drawing/2014/main" id="{8F43715F-B7E5-4F6E-9BCF-7C736F0C6B65}"/>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8" name="Ellipszis 337">
              <a:extLst>
                <a:ext uri="{FF2B5EF4-FFF2-40B4-BE49-F238E27FC236}">
                  <a16:creationId xmlns:a16="http://schemas.microsoft.com/office/drawing/2014/main" id="{6D0207E3-C844-4784-8A59-59F67987BFD4}"/>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39" name="Csoportba foglalás 338">
            <a:extLst>
              <a:ext uri="{FF2B5EF4-FFF2-40B4-BE49-F238E27FC236}">
                <a16:creationId xmlns:a16="http://schemas.microsoft.com/office/drawing/2014/main" id="{4C6D0AA0-E33A-4737-8B68-0FA2D8569186}"/>
              </a:ext>
            </a:extLst>
          </p:cNvPr>
          <p:cNvGrpSpPr/>
          <p:nvPr/>
        </p:nvGrpSpPr>
        <p:grpSpPr>
          <a:xfrm>
            <a:off x="2667621" y="4886162"/>
            <a:ext cx="134865" cy="1440721"/>
            <a:chOff x="6281270" y="5043357"/>
            <a:chExt cx="134865" cy="1440721"/>
          </a:xfrm>
        </p:grpSpPr>
        <p:sp>
          <p:nvSpPr>
            <p:cNvPr id="340" name="Ellipszis 339">
              <a:extLst>
                <a:ext uri="{FF2B5EF4-FFF2-40B4-BE49-F238E27FC236}">
                  <a16:creationId xmlns:a16="http://schemas.microsoft.com/office/drawing/2014/main" id="{413D5553-22F4-4F02-911B-392BD8EE63E3}"/>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1" name="Ellipszis 340">
              <a:extLst>
                <a:ext uri="{FF2B5EF4-FFF2-40B4-BE49-F238E27FC236}">
                  <a16:creationId xmlns:a16="http://schemas.microsoft.com/office/drawing/2014/main" id="{A84B5C2F-DE98-480E-97AD-C7072CE98285}"/>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2" name="Ellipszis 341">
              <a:extLst>
                <a:ext uri="{FF2B5EF4-FFF2-40B4-BE49-F238E27FC236}">
                  <a16:creationId xmlns:a16="http://schemas.microsoft.com/office/drawing/2014/main" id="{698A6902-BE08-4893-8B87-82F117A2AC10}"/>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3" name="Ellipszis 342">
              <a:extLst>
                <a:ext uri="{FF2B5EF4-FFF2-40B4-BE49-F238E27FC236}">
                  <a16:creationId xmlns:a16="http://schemas.microsoft.com/office/drawing/2014/main" id="{01FECFA6-2FF0-44C9-AD05-277301E802AE}"/>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4" name="Ellipszis 343">
              <a:extLst>
                <a:ext uri="{FF2B5EF4-FFF2-40B4-BE49-F238E27FC236}">
                  <a16:creationId xmlns:a16="http://schemas.microsoft.com/office/drawing/2014/main" id="{F47D6AD3-9F57-441F-8EA4-3734D3D9B243}"/>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5" name="Ellipszis 344">
              <a:extLst>
                <a:ext uri="{FF2B5EF4-FFF2-40B4-BE49-F238E27FC236}">
                  <a16:creationId xmlns:a16="http://schemas.microsoft.com/office/drawing/2014/main" id="{26F04356-C8A7-4BB9-8BBF-C407974AC6DA}"/>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6" name="Ellipszis 345">
              <a:extLst>
                <a:ext uri="{FF2B5EF4-FFF2-40B4-BE49-F238E27FC236}">
                  <a16:creationId xmlns:a16="http://schemas.microsoft.com/office/drawing/2014/main" id="{C55828F7-131D-48E0-B817-B2AFE5272859}"/>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7" name="Ellipszis 346">
              <a:extLst>
                <a:ext uri="{FF2B5EF4-FFF2-40B4-BE49-F238E27FC236}">
                  <a16:creationId xmlns:a16="http://schemas.microsoft.com/office/drawing/2014/main" id="{A3D30463-4FE9-45F2-80E8-7DB983060A6B}"/>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8" name="Ellipszis 347">
              <a:extLst>
                <a:ext uri="{FF2B5EF4-FFF2-40B4-BE49-F238E27FC236}">
                  <a16:creationId xmlns:a16="http://schemas.microsoft.com/office/drawing/2014/main" id="{46330261-DFC9-4923-B4A2-6106384546E1}"/>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9" name="Ellipszis 348">
              <a:extLst>
                <a:ext uri="{FF2B5EF4-FFF2-40B4-BE49-F238E27FC236}">
                  <a16:creationId xmlns:a16="http://schemas.microsoft.com/office/drawing/2014/main" id="{D26AC776-5459-4D8B-96D6-B323AB264AEA}"/>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0" name="Ellipszis 349">
              <a:extLst>
                <a:ext uri="{FF2B5EF4-FFF2-40B4-BE49-F238E27FC236}">
                  <a16:creationId xmlns:a16="http://schemas.microsoft.com/office/drawing/2014/main" id="{2C6CA0C2-3618-4013-B669-54EAF91CCD98}"/>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51" name="Csoportba foglalás 350">
            <a:extLst>
              <a:ext uri="{FF2B5EF4-FFF2-40B4-BE49-F238E27FC236}">
                <a16:creationId xmlns:a16="http://schemas.microsoft.com/office/drawing/2014/main" id="{079F21FC-CF9F-49DB-80D4-AA47AAE93A13}"/>
              </a:ext>
            </a:extLst>
          </p:cNvPr>
          <p:cNvGrpSpPr/>
          <p:nvPr/>
        </p:nvGrpSpPr>
        <p:grpSpPr>
          <a:xfrm>
            <a:off x="2792374" y="4952859"/>
            <a:ext cx="134865" cy="1306251"/>
            <a:chOff x="6281270" y="5043357"/>
            <a:chExt cx="134865" cy="1306251"/>
          </a:xfrm>
        </p:grpSpPr>
        <p:sp>
          <p:nvSpPr>
            <p:cNvPr id="352" name="Ellipszis 351">
              <a:extLst>
                <a:ext uri="{FF2B5EF4-FFF2-40B4-BE49-F238E27FC236}">
                  <a16:creationId xmlns:a16="http://schemas.microsoft.com/office/drawing/2014/main" id="{0CBFA909-B651-41F1-88DD-4FA9CDA9CE6C}"/>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3" name="Ellipszis 352">
              <a:extLst>
                <a:ext uri="{FF2B5EF4-FFF2-40B4-BE49-F238E27FC236}">
                  <a16:creationId xmlns:a16="http://schemas.microsoft.com/office/drawing/2014/main" id="{2BA83B2E-4C31-465C-8D63-19B7890FB27E}"/>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4" name="Ellipszis 353">
              <a:extLst>
                <a:ext uri="{FF2B5EF4-FFF2-40B4-BE49-F238E27FC236}">
                  <a16:creationId xmlns:a16="http://schemas.microsoft.com/office/drawing/2014/main" id="{0EC41C67-5C88-4911-8864-3AE9CCC1D1D0}"/>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5" name="Ellipszis 354">
              <a:extLst>
                <a:ext uri="{FF2B5EF4-FFF2-40B4-BE49-F238E27FC236}">
                  <a16:creationId xmlns:a16="http://schemas.microsoft.com/office/drawing/2014/main" id="{C312CC93-E895-4A88-A769-88082DC825E0}"/>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6" name="Ellipszis 355">
              <a:extLst>
                <a:ext uri="{FF2B5EF4-FFF2-40B4-BE49-F238E27FC236}">
                  <a16:creationId xmlns:a16="http://schemas.microsoft.com/office/drawing/2014/main" id="{6EE318FF-53FF-4931-94FB-D8C01FE824A4}"/>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7" name="Ellipszis 356">
              <a:extLst>
                <a:ext uri="{FF2B5EF4-FFF2-40B4-BE49-F238E27FC236}">
                  <a16:creationId xmlns:a16="http://schemas.microsoft.com/office/drawing/2014/main" id="{7055800B-85AB-4A92-9177-9C501B508054}"/>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8" name="Ellipszis 357">
              <a:extLst>
                <a:ext uri="{FF2B5EF4-FFF2-40B4-BE49-F238E27FC236}">
                  <a16:creationId xmlns:a16="http://schemas.microsoft.com/office/drawing/2014/main" id="{483F7DEB-C0C6-4F0D-B0BB-47B8F44E4506}"/>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9" name="Ellipszis 358">
              <a:extLst>
                <a:ext uri="{FF2B5EF4-FFF2-40B4-BE49-F238E27FC236}">
                  <a16:creationId xmlns:a16="http://schemas.microsoft.com/office/drawing/2014/main" id="{9917FCCF-CF53-4F80-8F69-61D50256E79C}"/>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0" name="Ellipszis 359">
              <a:extLst>
                <a:ext uri="{FF2B5EF4-FFF2-40B4-BE49-F238E27FC236}">
                  <a16:creationId xmlns:a16="http://schemas.microsoft.com/office/drawing/2014/main" id="{80BD89CD-3006-49D9-9D5F-6DAAD25588D7}"/>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1" name="Ellipszis 360">
              <a:extLst>
                <a:ext uri="{FF2B5EF4-FFF2-40B4-BE49-F238E27FC236}">
                  <a16:creationId xmlns:a16="http://schemas.microsoft.com/office/drawing/2014/main" id="{ECD29E76-C8CC-4639-84F8-BAEEFEFC9CCC}"/>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367" name="Ellipszis 366">
            <a:extLst>
              <a:ext uri="{FF2B5EF4-FFF2-40B4-BE49-F238E27FC236}">
                <a16:creationId xmlns:a16="http://schemas.microsoft.com/office/drawing/2014/main" id="{83CAFA8D-BB27-4085-91EE-D88B409A7C73}"/>
              </a:ext>
            </a:extLst>
          </p:cNvPr>
          <p:cNvSpPr/>
          <p:nvPr/>
        </p:nvSpPr>
        <p:spPr>
          <a:xfrm>
            <a:off x="2931176" y="554318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86" name="Csoportba foglalás 185">
            <a:extLst>
              <a:ext uri="{FF2B5EF4-FFF2-40B4-BE49-F238E27FC236}">
                <a16:creationId xmlns:a16="http://schemas.microsoft.com/office/drawing/2014/main" id="{9FF501F2-D932-4E9D-9562-E25CEC1D1FC3}"/>
              </a:ext>
            </a:extLst>
          </p:cNvPr>
          <p:cNvGrpSpPr/>
          <p:nvPr/>
        </p:nvGrpSpPr>
        <p:grpSpPr>
          <a:xfrm>
            <a:off x="2153255" y="5587906"/>
            <a:ext cx="518470" cy="502679"/>
            <a:chOff x="5434026" y="4969932"/>
            <a:chExt cx="518470" cy="502679"/>
          </a:xfrm>
        </p:grpSpPr>
        <p:sp>
          <p:nvSpPr>
            <p:cNvPr id="11" name="Ellipszis 10">
              <a:extLst>
                <a:ext uri="{FF2B5EF4-FFF2-40B4-BE49-F238E27FC236}">
                  <a16:creationId xmlns:a16="http://schemas.microsoft.com/office/drawing/2014/main" id="{66C375B2-853D-43F6-93BB-B8AE11355B61}"/>
                </a:ext>
              </a:extLst>
            </p:cNvPr>
            <p:cNvSpPr/>
            <p:nvPr/>
          </p:nvSpPr>
          <p:spPr>
            <a:xfrm>
              <a:off x="5832574" y="518633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Ellipszis 11">
              <a:extLst>
                <a:ext uri="{FF2B5EF4-FFF2-40B4-BE49-F238E27FC236}">
                  <a16:creationId xmlns:a16="http://schemas.microsoft.com/office/drawing/2014/main" id="{482EE75B-9082-40BE-9B09-A79872387C0F}"/>
                </a:ext>
              </a:extLst>
            </p:cNvPr>
            <p:cNvSpPr/>
            <p:nvPr/>
          </p:nvSpPr>
          <p:spPr>
            <a:xfrm>
              <a:off x="5775373" y="530674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Ellipszis 13">
              <a:extLst>
                <a:ext uri="{FF2B5EF4-FFF2-40B4-BE49-F238E27FC236}">
                  <a16:creationId xmlns:a16="http://schemas.microsoft.com/office/drawing/2014/main" id="{A7ACFC6B-B9BF-4017-B809-031528B570E3}"/>
                </a:ext>
              </a:extLst>
            </p:cNvPr>
            <p:cNvSpPr/>
            <p:nvPr/>
          </p:nvSpPr>
          <p:spPr>
            <a:xfrm>
              <a:off x="5696955" y="497052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Ellipszis 27">
              <a:extLst>
                <a:ext uri="{FF2B5EF4-FFF2-40B4-BE49-F238E27FC236}">
                  <a16:creationId xmlns:a16="http://schemas.microsoft.com/office/drawing/2014/main" id="{AA3B7432-E291-4D86-AFF2-450A6BAFF087}"/>
                </a:ext>
              </a:extLst>
            </p:cNvPr>
            <p:cNvSpPr/>
            <p:nvPr/>
          </p:nvSpPr>
          <p:spPr>
            <a:xfrm>
              <a:off x="5558463" y="5088558"/>
              <a:ext cx="266590" cy="2665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id="{08595067-F01C-4BED-B7BB-BDF07286D21E}"/>
                </a:ext>
              </a:extLst>
            </p:cNvPr>
            <p:cNvSpPr/>
            <p:nvPr/>
          </p:nvSpPr>
          <p:spPr>
            <a:xfrm>
              <a:off x="5807192" y="50521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D43AFA66-25F7-490B-91DE-21361EAAFE8A}"/>
                </a:ext>
              </a:extLst>
            </p:cNvPr>
            <p:cNvSpPr/>
            <p:nvPr/>
          </p:nvSpPr>
          <p:spPr>
            <a:xfrm>
              <a:off x="5650720" y="535268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Ellipszis 34">
              <a:extLst>
                <a:ext uri="{FF2B5EF4-FFF2-40B4-BE49-F238E27FC236}">
                  <a16:creationId xmlns:a16="http://schemas.microsoft.com/office/drawing/2014/main" id="{B4F1A204-C4F3-421F-AA3C-2ADAB56EDF1B}"/>
                </a:ext>
              </a:extLst>
            </p:cNvPr>
            <p:cNvSpPr/>
            <p:nvPr/>
          </p:nvSpPr>
          <p:spPr>
            <a:xfrm>
              <a:off x="5555784" y="496993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Ellipszis 37">
              <a:extLst>
                <a:ext uri="{FF2B5EF4-FFF2-40B4-BE49-F238E27FC236}">
                  <a16:creationId xmlns:a16="http://schemas.microsoft.com/office/drawing/2014/main" id="{7F9793D4-BD39-43E3-8B1A-0862D63C58E5}"/>
                </a:ext>
              </a:extLst>
            </p:cNvPr>
            <p:cNvSpPr/>
            <p:nvPr/>
          </p:nvSpPr>
          <p:spPr>
            <a:xfrm>
              <a:off x="5452709" y="505642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Ellipszis 54">
              <a:extLst>
                <a:ext uri="{FF2B5EF4-FFF2-40B4-BE49-F238E27FC236}">
                  <a16:creationId xmlns:a16="http://schemas.microsoft.com/office/drawing/2014/main" id="{72B38196-C333-4DF6-A598-60944145992B}"/>
                </a:ext>
              </a:extLst>
            </p:cNvPr>
            <p:cNvSpPr/>
            <p:nvPr/>
          </p:nvSpPr>
          <p:spPr>
            <a:xfrm>
              <a:off x="5517762" y="532569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5" name="Ellipszis 184">
              <a:extLst>
                <a:ext uri="{FF2B5EF4-FFF2-40B4-BE49-F238E27FC236}">
                  <a16:creationId xmlns:a16="http://schemas.microsoft.com/office/drawing/2014/main" id="{3DFC7ED0-673F-47B7-AB5C-028E6C7C31A5}"/>
                </a:ext>
              </a:extLst>
            </p:cNvPr>
            <p:cNvSpPr/>
            <p:nvPr/>
          </p:nvSpPr>
          <p:spPr>
            <a:xfrm>
              <a:off x="5434026" y="520678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87" name="Csoportba foglalás 186">
            <a:extLst>
              <a:ext uri="{FF2B5EF4-FFF2-40B4-BE49-F238E27FC236}">
                <a16:creationId xmlns:a16="http://schemas.microsoft.com/office/drawing/2014/main" id="{D856ACA3-F147-4867-983C-42414B9751AE}"/>
              </a:ext>
            </a:extLst>
          </p:cNvPr>
          <p:cNvGrpSpPr/>
          <p:nvPr/>
        </p:nvGrpSpPr>
        <p:grpSpPr>
          <a:xfrm>
            <a:off x="1526907" y="5142430"/>
            <a:ext cx="518470" cy="502679"/>
            <a:chOff x="5434026" y="4969932"/>
            <a:chExt cx="518470" cy="502679"/>
          </a:xfrm>
        </p:grpSpPr>
        <p:sp>
          <p:nvSpPr>
            <p:cNvPr id="188" name="Ellipszis 187">
              <a:extLst>
                <a:ext uri="{FF2B5EF4-FFF2-40B4-BE49-F238E27FC236}">
                  <a16:creationId xmlns:a16="http://schemas.microsoft.com/office/drawing/2014/main" id="{5E323E46-DF29-40B6-AD02-03994E8A1D0D}"/>
                </a:ext>
              </a:extLst>
            </p:cNvPr>
            <p:cNvSpPr/>
            <p:nvPr/>
          </p:nvSpPr>
          <p:spPr>
            <a:xfrm>
              <a:off x="5832574" y="518633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9" name="Ellipszis 188">
              <a:extLst>
                <a:ext uri="{FF2B5EF4-FFF2-40B4-BE49-F238E27FC236}">
                  <a16:creationId xmlns:a16="http://schemas.microsoft.com/office/drawing/2014/main" id="{1F96C51E-BF8E-4CF0-91BF-EE387924D622}"/>
                </a:ext>
              </a:extLst>
            </p:cNvPr>
            <p:cNvSpPr/>
            <p:nvPr/>
          </p:nvSpPr>
          <p:spPr>
            <a:xfrm>
              <a:off x="5775373" y="530674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0" name="Ellipszis 189">
              <a:extLst>
                <a:ext uri="{FF2B5EF4-FFF2-40B4-BE49-F238E27FC236}">
                  <a16:creationId xmlns:a16="http://schemas.microsoft.com/office/drawing/2014/main" id="{2E8EA6B5-7B64-4579-AAFE-5893D991C9DC}"/>
                </a:ext>
              </a:extLst>
            </p:cNvPr>
            <p:cNvSpPr/>
            <p:nvPr/>
          </p:nvSpPr>
          <p:spPr>
            <a:xfrm>
              <a:off x="5696955" y="497052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1" name="Ellipszis 190">
              <a:extLst>
                <a:ext uri="{FF2B5EF4-FFF2-40B4-BE49-F238E27FC236}">
                  <a16:creationId xmlns:a16="http://schemas.microsoft.com/office/drawing/2014/main" id="{8A61E422-B65D-4BC5-A31A-44E1C3E88E6F}"/>
                </a:ext>
              </a:extLst>
            </p:cNvPr>
            <p:cNvSpPr/>
            <p:nvPr/>
          </p:nvSpPr>
          <p:spPr>
            <a:xfrm>
              <a:off x="5558463" y="5088558"/>
              <a:ext cx="266590" cy="2665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2" name="Ellipszis 191">
              <a:extLst>
                <a:ext uri="{FF2B5EF4-FFF2-40B4-BE49-F238E27FC236}">
                  <a16:creationId xmlns:a16="http://schemas.microsoft.com/office/drawing/2014/main" id="{1AEBE7FD-C976-4151-A5E7-A8CD1E030B49}"/>
                </a:ext>
              </a:extLst>
            </p:cNvPr>
            <p:cNvSpPr/>
            <p:nvPr/>
          </p:nvSpPr>
          <p:spPr>
            <a:xfrm>
              <a:off x="5807192" y="50521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3" name="Ellipszis 192">
              <a:extLst>
                <a:ext uri="{FF2B5EF4-FFF2-40B4-BE49-F238E27FC236}">
                  <a16:creationId xmlns:a16="http://schemas.microsoft.com/office/drawing/2014/main" id="{C8676456-26FC-4083-81FE-F20BF75E3465}"/>
                </a:ext>
              </a:extLst>
            </p:cNvPr>
            <p:cNvSpPr/>
            <p:nvPr/>
          </p:nvSpPr>
          <p:spPr>
            <a:xfrm>
              <a:off x="5650720" y="535268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4" name="Ellipszis 193">
              <a:extLst>
                <a:ext uri="{FF2B5EF4-FFF2-40B4-BE49-F238E27FC236}">
                  <a16:creationId xmlns:a16="http://schemas.microsoft.com/office/drawing/2014/main" id="{63B872AB-5A54-4DE4-AA1E-BB8ABDA30A8B}"/>
                </a:ext>
              </a:extLst>
            </p:cNvPr>
            <p:cNvSpPr/>
            <p:nvPr/>
          </p:nvSpPr>
          <p:spPr>
            <a:xfrm>
              <a:off x="5555784" y="496993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5" name="Ellipszis 194">
              <a:extLst>
                <a:ext uri="{FF2B5EF4-FFF2-40B4-BE49-F238E27FC236}">
                  <a16:creationId xmlns:a16="http://schemas.microsoft.com/office/drawing/2014/main" id="{A6210EFD-B196-450C-82D0-BF1C2F9745A5}"/>
                </a:ext>
              </a:extLst>
            </p:cNvPr>
            <p:cNvSpPr/>
            <p:nvPr/>
          </p:nvSpPr>
          <p:spPr>
            <a:xfrm>
              <a:off x="5452709" y="505642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6" name="Ellipszis 195">
              <a:extLst>
                <a:ext uri="{FF2B5EF4-FFF2-40B4-BE49-F238E27FC236}">
                  <a16:creationId xmlns:a16="http://schemas.microsoft.com/office/drawing/2014/main" id="{BAE54274-641E-4A38-B989-F3C48AEEE25F}"/>
                </a:ext>
              </a:extLst>
            </p:cNvPr>
            <p:cNvSpPr/>
            <p:nvPr/>
          </p:nvSpPr>
          <p:spPr>
            <a:xfrm>
              <a:off x="5517762" y="532569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7" name="Ellipszis 196">
              <a:extLst>
                <a:ext uri="{FF2B5EF4-FFF2-40B4-BE49-F238E27FC236}">
                  <a16:creationId xmlns:a16="http://schemas.microsoft.com/office/drawing/2014/main" id="{72FCA042-6F54-4FD3-80F8-03486BA4FFA2}"/>
                </a:ext>
              </a:extLst>
            </p:cNvPr>
            <p:cNvSpPr/>
            <p:nvPr/>
          </p:nvSpPr>
          <p:spPr>
            <a:xfrm>
              <a:off x="5434026" y="520678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98" name="Csoportba foglalás 197">
            <a:extLst>
              <a:ext uri="{FF2B5EF4-FFF2-40B4-BE49-F238E27FC236}">
                <a16:creationId xmlns:a16="http://schemas.microsoft.com/office/drawing/2014/main" id="{8AC967FB-703E-4187-9193-D9EDFC3F8485}"/>
              </a:ext>
            </a:extLst>
          </p:cNvPr>
          <p:cNvGrpSpPr/>
          <p:nvPr/>
        </p:nvGrpSpPr>
        <p:grpSpPr>
          <a:xfrm>
            <a:off x="2297281" y="4938112"/>
            <a:ext cx="518470" cy="502679"/>
            <a:chOff x="5434026" y="4969932"/>
            <a:chExt cx="518470" cy="502679"/>
          </a:xfrm>
        </p:grpSpPr>
        <p:sp>
          <p:nvSpPr>
            <p:cNvPr id="199" name="Ellipszis 198">
              <a:extLst>
                <a:ext uri="{FF2B5EF4-FFF2-40B4-BE49-F238E27FC236}">
                  <a16:creationId xmlns:a16="http://schemas.microsoft.com/office/drawing/2014/main" id="{6F5D8FA8-8542-420F-B352-CC1FAF2CD2A2}"/>
                </a:ext>
              </a:extLst>
            </p:cNvPr>
            <p:cNvSpPr/>
            <p:nvPr/>
          </p:nvSpPr>
          <p:spPr>
            <a:xfrm>
              <a:off x="5832574" y="518633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0" name="Ellipszis 199">
              <a:extLst>
                <a:ext uri="{FF2B5EF4-FFF2-40B4-BE49-F238E27FC236}">
                  <a16:creationId xmlns:a16="http://schemas.microsoft.com/office/drawing/2014/main" id="{9D8B6B81-3F9C-4408-B918-76FAA0BC0534}"/>
                </a:ext>
              </a:extLst>
            </p:cNvPr>
            <p:cNvSpPr/>
            <p:nvPr/>
          </p:nvSpPr>
          <p:spPr>
            <a:xfrm>
              <a:off x="5775373" y="530674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1" name="Ellipszis 200">
              <a:extLst>
                <a:ext uri="{FF2B5EF4-FFF2-40B4-BE49-F238E27FC236}">
                  <a16:creationId xmlns:a16="http://schemas.microsoft.com/office/drawing/2014/main" id="{7D5DF4B4-DDDC-4095-BC6F-BB0AA9C23E4C}"/>
                </a:ext>
              </a:extLst>
            </p:cNvPr>
            <p:cNvSpPr/>
            <p:nvPr/>
          </p:nvSpPr>
          <p:spPr>
            <a:xfrm>
              <a:off x="5696955" y="497052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2" name="Ellipszis 201">
              <a:extLst>
                <a:ext uri="{FF2B5EF4-FFF2-40B4-BE49-F238E27FC236}">
                  <a16:creationId xmlns:a16="http://schemas.microsoft.com/office/drawing/2014/main" id="{F346889E-901F-474B-B111-8119761B5E9C}"/>
                </a:ext>
              </a:extLst>
            </p:cNvPr>
            <p:cNvSpPr/>
            <p:nvPr/>
          </p:nvSpPr>
          <p:spPr>
            <a:xfrm>
              <a:off x="5558463" y="5088558"/>
              <a:ext cx="266590" cy="2665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3" name="Ellipszis 202">
              <a:extLst>
                <a:ext uri="{FF2B5EF4-FFF2-40B4-BE49-F238E27FC236}">
                  <a16:creationId xmlns:a16="http://schemas.microsoft.com/office/drawing/2014/main" id="{F008DFCA-0890-4844-A2F9-923D90B2EAB8}"/>
                </a:ext>
              </a:extLst>
            </p:cNvPr>
            <p:cNvSpPr/>
            <p:nvPr/>
          </p:nvSpPr>
          <p:spPr>
            <a:xfrm>
              <a:off x="5807192" y="50521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4" name="Ellipszis 203">
              <a:extLst>
                <a:ext uri="{FF2B5EF4-FFF2-40B4-BE49-F238E27FC236}">
                  <a16:creationId xmlns:a16="http://schemas.microsoft.com/office/drawing/2014/main" id="{530E01B1-90CF-4C74-A139-0C605BC11508}"/>
                </a:ext>
              </a:extLst>
            </p:cNvPr>
            <p:cNvSpPr/>
            <p:nvPr/>
          </p:nvSpPr>
          <p:spPr>
            <a:xfrm>
              <a:off x="5650720" y="535268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5" name="Ellipszis 204">
              <a:extLst>
                <a:ext uri="{FF2B5EF4-FFF2-40B4-BE49-F238E27FC236}">
                  <a16:creationId xmlns:a16="http://schemas.microsoft.com/office/drawing/2014/main" id="{01FD937F-A746-4FC1-8A20-A77AEB6988FC}"/>
                </a:ext>
              </a:extLst>
            </p:cNvPr>
            <p:cNvSpPr/>
            <p:nvPr/>
          </p:nvSpPr>
          <p:spPr>
            <a:xfrm>
              <a:off x="5555784" y="496993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6" name="Ellipszis 205">
              <a:extLst>
                <a:ext uri="{FF2B5EF4-FFF2-40B4-BE49-F238E27FC236}">
                  <a16:creationId xmlns:a16="http://schemas.microsoft.com/office/drawing/2014/main" id="{DB52B068-3BAD-4187-88D2-C56D3AF6BADB}"/>
                </a:ext>
              </a:extLst>
            </p:cNvPr>
            <p:cNvSpPr/>
            <p:nvPr/>
          </p:nvSpPr>
          <p:spPr>
            <a:xfrm>
              <a:off x="5452709" y="505642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7" name="Ellipszis 206">
              <a:extLst>
                <a:ext uri="{FF2B5EF4-FFF2-40B4-BE49-F238E27FC236}">
                  <a16:creationId xmlns:a16="http://schemas.microsoft.com/office/drawing/2014/main" id="{7A38A1DD-5694-499E-8DDF-77AA119FAAF2}"/>
                </a:ext>
              </a:extLst>
            </p:cNvPr>
            <p:cNvSpPr/>
            <p:nvPr/>
          </p:nvSpPr>
          <p:spPr>
            <a:xfrm>
              <a:off x="5517762" y="532569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8" name="Ellipszis 207">
              <a:extLst>
                <a:ext uri="{FF2B5EF4-FFF2-40B4-BE49-F238E27FC236}">
                  <a16:creationId xmlns:a16="http://schemas.microsoft.com/office/drawing/2014/main" id="{CA71EBA5-FB06-4B61-A40F-17748F0E5415}"/>
                </a:ext>
              </a:extLst>
            </p:cNvPr>
            <p:cNvSpPr/>
            <p:nvPr/>
          </p:nvSpPr>
          <p:spPr>
            <a:xfrm>
              <a:off x="5434026" y="520678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09" name="Csoportba foglalás 208">
            <a:extLst>
              <a:ext uri="{FF2B5EF4-FFF2-40B4-BE49-F238E27FC236}">
                <a16:creationId xmlns:a16="http://schemas.microsoft.com/office/drawing/2014/main" id="{977A09F3-7BF1-4ACB-9BFA-8C9F1203BB02}"/>
              </a:ext>
            </a:extLst>
          </p:cNvPr>
          <p:cNvGrpSpPr/>
          <p:nvPr/>
        </p:nvGrpSpPr>
        <p:grpSpPr>
          <a:xfrm>
            <a:off x="1389509" y="5597502"/>
            <a:ext cx="518470" cy="502679"/>
            <a:chOff x="5434026" y="4969932"/>
            <a:chExt cx="518470" cy="502679"/>
          </a:xfrm>
        </p:grpSpPr>
        <p:sp>
          <p:nvSpPr>
            <p:cNvPr id="210" name="Ellipszis 209">
              <a:extLst>
                <a:ext uri="{FF2B5EF4-FFF2-40B4-BE49-F238E27FC236}">
                  <a16:creationId xmlns:a16="http://schemas.microsoft.com/office/drawing/2014/main" id="{BA72DFAC-3E02-4B71-AE5C-2DEED23B3179}"/>
                </a:ext>
              </a:extLst>
            </p:cNvPr>
            <p:cNvSpPr/>
            <p:nvPr/>
          </p:nvSpPr>
          <p:spPr>
            <a:xfrm>
              <a:off x="5832574" y="518633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1" name="Ellipszis 210">
              <a:extLst>
                <a:ext uri="{FF2B5EF4-FFF2-40B4-BE49-F238E27FC236}">
                  <a16:creationId xmlns:a16="http://schemas.microsoft.com/office/drawing/2014/main" id="{5760FE29-615A-43B1-9BD5-C42F4CDE3D72}"/>
                </a:ext>
              </a:extLst>
            </p:cNvPr>
            <p:cNvSpPr/>
            <p:nvPr/>
          </p:nvSpPr>
          <p:spPr>
            <a:xfrm>
              <a:off x="5775373" y="530674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2" name="Ellipszis 211">
              <a:extLst>
                <a:ext uri="{FF2B5EF4-FFF2-40B4-BE49-F238E27FC236}">
                  <a16:creationId xmlns:a16="http://schemas.microsoft.com/office/drawing/2014/main" id="{36018AAD-9707-4C11-9FB7-BDCBA783A8E2}"/>
                </a:ext>
              </a:extLst>
            </p:cNvPr>
            <p:cNvSpPr/>
            <p:nvPr/>
          </p:nvSpPr>
          <p:spPr>
            <a:xfrm>
              <a:off x="5696955" y="497052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3" name="Ellipszis 212">
              <a:extLst>
                <a:ext uri="{FF2B5EF4-FFF2-40B4-BE49-F238E27FC236}">
                  <a16:creationId xmlns:a16="http://schemas.microsoft.com/office/drawing/2014/main" id="{EF99427C-7C7B-48BE-83E5-00A4F8C1D30F}"/>
                </a:ext>
              </a:extLst>
            </p:cNvPr>
            <p:cNvSpPr/>
            <p:nvPr/>
          </p:nvSpPr>
          <p:spPr>
            <a:xfrm>
              <a:off x="5558463" y="5088558"/>
              <a:ext cx="266590" cy="2665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4" name="Ellipszis 213">
              <a:extLst>
                <a:ext uri="{FF2B5EF4-FFF2-40B4-BE49-F238E27FC236}">
                  <a16:creationId xmlns:a16="http://schemas.microsoft.com/office/drawing/2014/main" id="{15462524-8F60-4828-A7D3-3908E2B8B080}"/>
                </a:ext>
              </a:extLst>
            </p:cNvPr>
            <p:cNvSpPr/>
            <p:nvPr/>
          </p:nvSpPr>
          <p:spPr>
            <a:xfrm>
              <a:off x="5807192" y="50521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5" name="Ellipszis 214">
              <a:extLst>
                <a:ext uri="{FF2B5EF4-FFF2-40B4-BE49-F238E27FC236}">
                  <a16:creationId xmlns:a16="http://schemas.microsoft.com/office/drawing/2014/main" id="{BBC42F62-047F-4C0E-AEF8-D248922D02C6}"/>
                </a:ext>
              </a:extLst>
            </p:cNvPr>
            <p:cNvSpPr/>
            <p:nvPr/>
          </p:nvSpPr>
          <p:spPr>
            <a:xfrm>
              <a:off x="5650720" y="535268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6" name="Ellipszis 215">
              <a:extLst>
                <a:ext uri="{FF2B5EF4-FFF2-40B4-BE49-F238E27FC236}">
                  <a16:creationId xmlns:a16="http://schemas.microsoft.com/office/drawing/2014/main" id="{EA7A0A6D-3236-47B3-83B1-ABAD94853FB7}"/>
                </a:ext>
              </a:extLst>
            </p:cNvPr>
            <p:cNvSpPr/>
            <p:nvPr/>
          </p:nvSpPr>
          <p:spPr>
            <a:xfrm>
              <a:off x="5555784" y="496993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7" name="Ellipszis 216">
              <a:extLst>
                <a:ext uri="{FF2B5EF4-FFF2-40B4-BE49-F238E27FC236}">
                  <a16:creationId xmlns:a16="http://schemas.microsoft.com/office/drawing/2014/main" id="{2887CF4B-210C-48D9-92B3-8B031057929C}"/>
                </a:ext>
              </a:extLst>
            </p:cNvPr>
            <p:cNvSpPr/>
            <p:nvPr/>
          </p:nvSpPr>
          <p:spPr>
            <a:xfrm>
              <a:off x="5452709" y="505642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8" name="Ellipszis 217">
              <a:extLst>
                <a:ext uri="{FF2B5EF4-FFF2-40B4-BE49-F238E27FC236}">
                  <a16:creationId xmlns:a16="http://schemas.microsoft.com/office/drawing/2014/main" id="{1E048AD7-F2CB-4C90-BCFE-855BA7830964}"/>
                </a:ext>
              </a:extLst>
            </p:cNvPr>
            <p:cNvSpPr/>
            <p:nvPr/>
          </p:nvSpPr>
          <p:spPr>
            <a:xfrm>
              <a:off x="5517762" y="532569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9" name="Ellipszis 218">
              <a:extLst>
                <a:ext uri="{FF2B5EF4-FFF2-40B4-BE49-F238E27FC236}">
                  <a16:creationId xmlns:a16="http://schemas.microsoft.com/office/drawing/2014/main" id="{1C7B76EB-6DE5-462E-808E-646E9E6FD631}"/>
                </a:ext>
              </a:extLst>
            </p:cNvPr>
            <p:cNvSpPr/>
            <p:nvPr/>
          </p:nvSpPr>
          <p:spPr>
            <a:xfrm>
              <a:off x="5434026" y="520678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79" name="Csoportba foglalás 378">
            <a:extLst>
              <a:ext uri="{FF2B5EF4-FFF2-40B4-BE49-F238E27FC236}">
                <a16:creationId xmlns:a16="http://schemas.microsoft.com/office/drawing/2014/main" id="{10BF72EF-52CF-453E-A54B-58A3AB0E9F23}"/>
              </a:ext>
            </a:extLst>
          </p:cNvPr>
          <p:cNvGrpSpPr/>
          <p:nvPr/>
        </p:nvGrpSpPr>
        <p:grpSpPr>
          <a:xfrm>
            <a:off x="2923854" y="4881138"/>
            <a:ext cx="134865" cy="1440721"/>
            <a:chOff x="5923272" y="4881138"/>
            <a:chExt cx="134865" cy="1440721"/>
          </a:xfrm>
        </p:grpSpPr>
        <p:sp>
          <p:nvSpPr>
            <p:cNvPr id="363" name="Ellipszis 362">
              <a:extLst>
                <a:ext uri="{FF2B5EF4-FFF2-40B4-BE49-F238E27FC236}">
                  <a16:creationId xmlns:a16="http://schemas.microsoft.com/office/drawing/2014/main" id="{0CD075CC-E5FF-487F-A906-21380B9E31F8}"/>
                </a:ext>
              </a:extLst>
            </p:cNvPr>
            <p:cNvSpPr/>
            <p:nvPr/>
          </p:nvSpPr>
          <p:spPr>
            <a:xfrm>
              <a:off x="5929248" y="541304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4" name="Ellipszis 363">
              <a:extLst>
                <a:ext uri="{FF2B5EF4-FFF2-40B4-BE49-F238E27FC236}">
                  <a16:creationId xmlns:a16="http://schemas.microsoft.com/office/drawing/2014/main" id="{FC947D1B-DB9B-49F1-B974-4A74F9467083}"/>
                </a:ext>
              </a:extLst>
            </p:cNvPr>
            <p:cNvSpPr/>
            <p:nvPr/>
          </p:nvSpPr>
          <p:spPr>
            <a:xfrm>
              <a:off x="5929249" y="580749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5" name="Ellipszis 364">
              <a:extLst>
                <a:ext uri="{FF2B5EF4-FFF2-40B4-BE49-F238E27FC236}">
                  <a16:creationId xmlns:a16="http://schemas.microsoft.com/office/drawing/2014/main" id="{07127DD9-2919-40E7-8E4E-E392F7305377}"/>
                </a:ext>
              </a:extLst>
            </p:cNvPr>
            <p:cNvSpPr/>
            <p:nvPr/>
          </p:nvSpPr>
          <p:spPr>
            <a:xfrm>
              <a:off x="5930071" y="593598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6" name="Ellipszis 365">
              <a:extLst>
                <a:ext uri="{FF2B5EF4-FFF2-40B4-BE49-F238E27FC236}">
                  <a16:creationId xmlns:a16="http://schemas.microsoft.com/office/drawing/2014/main" id="{9D718DB6-DA85-483E-9052-0DD8FE2E7122}"/>
                </a:ext>
              </a:extLst>
            </p:cNvPr>
            <p:cNvSpPr/>
            <p:nvPr/>
          </p:nvSpPr>
          <p:spPr>
            <a:xfrm>
              <a:off x="5932235" y="514111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8" name="Ellipszis 367">
              <a:extLst>
                <a:ext uri="{FF2B5EF4-FFF2-40B4-BE49-F238E27FC236}">
                  <a16:creationId xmlns:a16="http://schemas.microsoft.com/office/drawing/2014/main" id="{7F3C151D-AB99-48C2-91C3-61AC1D94975B}"/>
                </a:ext>
              </a:extLst>
            </p:cNvPr>
            <p:cNvSpPr/>
            <p:nvPr/>
          </p:nvSpPr>
          <p:spPr>
            <a:xfrm>
              <a:off x="5923272" y="568198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9" name="Ellipszis 368">
              <a:extLst>
                <a:ext uri="{FF2B5EF4-FFF2-40B4-BE49-F238E27FC236}">
                  <a16:creationId xmlns:a16="http://schemas.microsoft.com/office/drawing/2014/main" id="{BFFFE455-7DFF-478F-816B-124DB46B8366}"/>
                </a:ext>
              </a:extLst>
            </p:cNvPr>
            <p:cNvSpPr/>
            <p:nvPr/>
          </p:nvSpPr>
          <p:spPr>
            <a:xfrm>
              <a:off x="5929250" y="501261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0" name="Ellipszis 369">
              <a:extLst>
                <a:ext uri="{FF2B5EF4-FFF2-40B4-BE49-F238E27FC236}">
                  <a16:creationId xmlns:a16="http://schemas.microsoft.com/office/drawing/2014/main" id="{ACB36EDC-9D4E-4727-B92A-E3BB45BDDD30}"/>
                </a:ext>
              </a:extLst>
            </p:cNvPr>
            <p:cNvSpPr/>
            <p:nvPr/>
          </p:nvSpPr>
          <p:spPr>
            <a:xfrm>
              <a:off x="5932238" y="527857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1" name="Ellipszis 370">
              <a:extLst>
                <a:ext uri="{FF2B5EF4-FFF2-40B4-BE49-F238E27FC236}">
                  <a16:creationId xmlns:a16="http://schemas.microsoft.com/office/drawing/2014/main" id="{A2E6910F-481F-4F3B-BD8C-BB420723DC9B}"/>
                </a:ext>
              </a:extLst>
            </p:cNvPr>
            <p:cNvSpPr/>
            <p:nvPr/>
          </p:nvSpPr>
          <p:spPr>
            <a:xfrm>
              <a:off x="5923273" y="48811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2" name="Ellipszis 371">
              <a:extLst>
                <a:ext uri="{FF2B5EF4-FFF2-40B4-BE49-F238E27FC236}">
                  <a16:creationId xmlns:a16="http://schemas.microsoft.com/office/drawing/2014/main" id="{37F4B9DA-EFE7-4F08-8688-CA1675BD1805}"/>
                </a:ext>
              </a:extLst>
            </p:cNvPr>
            <p:cNvSpPr/>
            <p:nvPr/>
          </p:nvSpPr>
          <p:spPr>
            <a:xfrm>
              <a:off x="5935227" y="620193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3" name="Ellipszis 372">
              <a:extLst>
                <a:ext uri="{FF2B5EF4-FFF2-40B4-BE49-F238E27FC236}">
                  <a16:creationId xmlns:a16="http://schemas.microsoft.com/office/drawing/2014/main" id="{8EBCBAA9-6C6B-4A33-9FAA-9583B89723C2}"/>
                </a:ext>
              </a:extLst>
            </p:cNvPr>
            <p:cNvSpPr/>
            <p:nvPr/>
          </p:nvSpPr>
          <p:spPr>
            <a:xfrm>
              <a:off x="5938215" y="606746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5" name="Ellipszis 374">
              <a:extLst>
                <a:ext uri="{FF2B5EF4-FFF2-40B4-BE49-F238E27FC236}">
                  <a16:creationId xmlns:a16="http://schemas.microsoft.com/office/drawing/2014/main" id="{8357E624-74A2-44C4-BBEC-10CDF4005781}"/>
                </a:ext>
              </a:extLst>
            </p:cNvPr>
            <p:cNvSpPr/>
            <p:nvPr/>
          </p:nvSpPr>
          <p:spPr>
            <a:xfrm>
              <a:off x="5928328" y="554836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78" name="Csoportba foglalás 377">
            <a:extLst>
              <a:ext uri="{FF2B5EF4-FFF2-40B4-BE49-F238E27FC236}">
                <a16:creationId xmlns:a16="http://schemas.microsoft.com/office/drawing/2014/main" id="{3CFC86F0-B36E-426A-85BE-D18043EFE03C}"/>
              </a:ext>
            </a:extLst>
          </p:cNvPr>
          <p:cNvGrpSpPr/>
          <p:nvPr/>
        </p:nvGrpSpPr>
        <p:grpSpPr>
          <a:xfrm>
            <a:off x="3129452" y="4890957"/>
            <a:ext cx="134865" cy="1440721"/>
            <a:chOff x="6128870" y="4890957"/>
            <a:chExt cx="134865" cy="1440721"/>
          </a:xfrm>
        </p:grpSpPr>
        <p:sp>
          <p:nvSpPr>
            <p:cNvPr id="13" name="Ellipszis 12">
              <a:extLst>
                <a:ext uri="{FF2B5EF4-FFF2-40B4-BE49-F238E27FC236}">
                  <a16:creationId xmlns:a16="http://schemas.microsoft.com/office/drawing/2014/main" id="{566EFCB5-24CE-4B02-8D1D-342D98CC3A75}"/>
                </a:ext>
              </a:extLst>
            </p:cNvPr>
            <p:cNvSpPr/>
            <p:nvPr/>
          </p:nvSpPr>
          <p:spPr>
            <a:xfrm>
              <a:off x="6134846" y="54228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Ellipszis 14">
              <a:extLst>
                <a:ext uri="{FF2B5EF4-FFF2-40B4-BE49-F238E27FC236}">
                  <a16:creationId xmlns:a16="http://schemas.microsoft.com/office/drawing/2014/main" id="{46992DBF-7196-4D4E-9BCD-EA83A4FD1640}"/>
                </a:ext>
              </a:extLst>
            </p:cNvPr>
            <p:cNvSpPr/>
            <p:nvPr/>
          </p:nvSpPr>
          <p:spPr>
            <a:xfrm>
              <a:off x="6134847" y="58173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a16="http://schemas.microsoft.com/office/drawing/2014/main" id="{833F157E-9728-4D8D-B511-1947A934A233}"/>
                </a:ext>
              </a:extLst>
            </p:cNvPr>
            <p:cNvSpPr/>
            <p:nvPr/>
          </p:nvSpPr>
          <p:spPr>
            <a:xfrm>
              <a:off x="6131858" y="55573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a16="http://schemas.microsoft.com/office/drawing/2014/main" id="{C192419E-F1B5-47CB-9B54-1489DE4EFE36}"/>
                </a:ext>
              </a:extLst>
            </p:cNvPr>
            <p:cNvSpPr/>
            <p:nvPr/>
          </p:nvSpPr>
          <p:spPr>
            <a:xfrm>
              <a:off x="6128870" y="56918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Ellipszis 33">
              <a:extLst>
                <a:ext uri="{FF2B5EF4-FFF2-40B4-BE49-F238E27FC236}">
                  <a16:creationId xmlns:a16="http://schemas.microsoft.com/office/drawing/2014/main" id="{3D114918-8B1D-4F43-8A67-5ED911EE7C8C}"/>
                </a:ext>
              </a:extLst>
            </p:cNvPr>
            <p:cNvSpPr/>
            <p:nvPr/>
          </p:nvSpPr>
          <p:spPr>
            <a:xfrm>
              <a:off x="6134848" y="50224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Ellipszis 35">
              <a:extLst>
                <a:ext uri="{FF2B5EF4-FFF2-40B4-BE49-F238E27FC236}">
                  <a16:creationId xmlns:a16="http://schemas.microsoft.com/office/drawing/2014/main" id="{5E6DC5E7-ABAF-428B-AE05-18578944A2F6}"/>
                </a:ext>
              </a:extLst>
            </p:cNvPr>
            <p:cNvSpPr/>
            <p:nvPr/>
          </p:nvSpPr>
          <p:spPr>
            <a:xfrm>
              <a:off x="6137836" y="52883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Ellipszis 36">
              <a:extLst>
                <a:ext uri="{FF2B5EF4-FFF2-40B4-BE49-F238E27FC236}">
                  <a16:creationId xmlns:a16="http://schemas.microsoft.com/office/drawing/2014/main" id="{174E5B19-86B9-4ED5-AA3B-20F1D94AA60E}"/>
                </a:ext>
              </a:extLst>
            </p:cNvPr>
            <p:cNvSpPr/>
            <p:nvPr/>
          </p:nvSpPr>
          <p:spPr>
            <a:xfrm>
              <a:off x="6128871" y="48909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Ellipszis 38">
              <a:extLst>
                <a:ext uri="{FF2B5EF4-FFF2-40B4-BE49-F238E27FC236}">
                  <a16:creationId xmlns:a16="http://schemas.microsoft.com/office/drawing/2014/main" id="{FB9DF928-AF9D-4F72-97A3-C18420B215C7}"/>
                </a:ext>
              </a:extLst>
            </p:cNvPr>
            <p:cNvSpPr/>
            <p:nvPr/>
          </p:nvSpPr>
          <p:spPr>
            <a:xfrm>
              <a:off x="6140825" y="62117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Ellipszis 39">
              <a:extLst>
                <a:ext uri="{FF2B5EF4-FFF2-40B4-BE49-F238E27FC236}">
                  <a16:creationId xmlns:a16="http://schemas.microsoft.com/office/drawing/2014/main" id="{FEA47FCC-705B-4AE1-86D4-A007180CA71C}"/>
                </a:ext>
              </a:extLst>
            </p:cNvPr>
            <p:cNvSpPr/>
            <p:nvPr/>
          </p:nvSpPr>
          <p:spPr>
            <a:xfrm>
              <a:off x="6143813" y="60772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6" name="Ellipszis 375">
              <a:extLst>
                <a:ext uri="{FF2B5EF4-FFF2-40B4-BE49-F238E27FC236}">
                  <a16:creationId xmlns:a16="http://schemas.microsoft.com/office/drawing/2014/main" id="{81ECC40E-05BB-41DC-8121-7403C283A52A}"/>
                </a:ext>
              </a:extLst>
            </p:cNvPr>
            <p:cNvSpPr/>
            <p:nvPr/>
          </p:nvSpPr>
          <p:spPr>
            <a:xfrm>
              <a:off x="6135570" y="5153170"/>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7" name="Ellipszis 376">
              <a:extLst>
                <a:ext uri="{FF2B5EF4-FFF2-40B4-BE49-F238E27FC236}">
                  <a16:creationId xmlns:a16="http://schemas.microsoft.com/office/drawing/2014/main" id="{F30E1B8D-5B63-418C-8B1F-CA754B5B557B}"/>
                </a:ext>
              </a:extLst>
            </p:cNvPr>
            <p:cNvSpPr/>
            <p:nvPr/>
          </p:nvSpPr>
          <p:spPr>
            <a:xfrm>
              <a:off x="6131237" y="594622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07" name="Csoportba foglalás 406">
            <a:extLst>
              <a:ext uri="{FF2B5EF4-FFF2-40B4-BE49-F238E27FC236}">
                <a16:creationId xmlns:a16="http://schemas.microsoft.com/office/drawing/2014/main" id="{CF800366-0B4F-47CF-9F1E-C76C3809AEF2}"/>
              </a:ext>
            </a:extLst>
          </p:cNvPr>
          <p:cNvGrpSpPr/>
          <p:nvPr/>
        </p:nvGrpSpPr>
        <p:grpSpPr>
          <a:xfrm>
            <a:off x="5609532" y="4362367"/>
            <a:ext cx="1117600" cy="2372362"/>
            <a:chOff x="8033420" y="4391395"/>
            <a:chExt cx="1117600" cy="2372362"/>
          </a:xfrm>
        </p:grpSpPr>
        <p:sp>
          <p:nvSpPr>
            <p:cNvPr id="381" name="Téglalap: lekerekített 380">
              <a:extLst>
                <a:ext uri="{FF2B5EF4-FFF2-40B4-BE49-F238E27FC236}">
                  <a16:creationId xmlns:a16="http://schemas.microsoft.com/office/drawing/2014/main" id="{CE115FA7-C3A1-4B37-8981-910FB851E741}"/>
                </a:ext>
              </a:extLst>
            </p:cNvPr>
            <p:cNvSpPr/>
            <p:nvPr/>
          </p:nvSpPr>
          <p:spPr>
            <a:xfrm>
              <a:off x="8033420" y="4391395"/>
              <a:ext cx="1117600" cy="2370712"/>
            </a:xfrm>
            <a:prstGeom prst="roundRect">
              <a:avLst>
                <a:gd name="adj"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0" name="Téglalap: lekerekített 379">
              <a:extLst>
                <a:ext uri="{FF2B5EF4-FFF2-40B4-BE49-F238E27FC236}">
                  <a16:creationId xmlns:a16="http://schemas.microsoft.com/office/drawing/2014/main" id="{CD381651-A1E5-440E-9ED2-7F63F3839B67}"/>
                </a:ext>
              </a:extLst>
            </p:cNvPr>
            <p:cNvSpPr/>
            <p:nvPr/>
          </p:nvSpPr>
          <p:spPr>
            <a:xfrm>
              <a:off x="8186686" y="4497047"/>
              <a:ext cx="828000" cy="2106309"/>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84" name="Egyenes összekötő 383">
              <a:extLst>
                <a:ext uri="{FF2B5EF4-FFF2-40B4-BE49-F238E27FC236}">
                  <a16:creationId xmlns:a16="http://schemas.microsoft.com/office/drawing/2014/main" id="{171BD6BE-3B4B-41D8-91CC-F4889131670F}"/>
                </a:ext>
              </a:extLst>
            </p:cNvPr>
            <p:cNvCxnSpPr>
              <a:cxnSpLocks/>
            </p:cNvCxnSpPr>
            <p:nvPr/>
          </p:nvCxnSpPr>
          <p:spPr>
            <a:xfrm>
              <a:off x="8587165" y="6601757"/>
              <a:ext cx="0" cy="162000"/>
            </a:xfrm>
            <a:prstGeom prst="line">
              <a:avLst/>
            </a:prstGeom>
            <a:ln w="1270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sp>
        <p:nvSpPr>
          <p:cNvPr id="386" name="Téglalap 385">
            <a:extLst>
              <a:ext uri="{FF2B5EF4-FFF2-40B4-BE49-F238E27FC236}">
                <a16:creationId xmlns:a16="http://schemas.microsoft.com/office/drawing/2014/main" id="{CE5F1D8E-0C84-41A1-86A6-887C64B16239}"/>
              </a:ext>
            </a:extLst>
          </p:cNvPr>
          <p:cNvSpPr/>
          <p:nvPr/>
        </p:nvSpPr>
        <p:spPr>
          <a:xfrm>
            <a:off x="5624284" y="4839516"/>
            <a:ext cx="125744" cy="1099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408" name="Csoportba foglalás 407">
            <a:extLst>
              <a:ext uri="{FF2B5EF4-FFF2-40B4-BE49-F238E27FC236}">
                <a16:creationId xmlns:a16="http://schemas.microsoft.com/office/drawing/2014/main" id="{81812091-B2C1-4094-B9C3-37BEFAE7E128}"/>
              </a:ext>
            </a:extLst>
          </p:cNvPr>
          <p:cNvGrpSpPr/>
          <p:nvPr/>
        </p:nvGrpSpPr>
        <p:grpSpPr>
          <a:xfrm>
            <a:off x="6229610" y="5305556"/>
            <a:ext cx="490057" cy="1376815"/>
            <a:chOff x="8653498" y="5334584"/>
            <a:chExt cx="490057" cy="1376815"/>
          </a:xfrm>
        </p:grpSpPr>
        <p:sp>
          <p:nvSpPr>
            <p:cNvPr id="389" name="Ellipszis 388">
              <a:extLst>
                <a:ext uri="{FF2B5EF4-FFF2-40B4-BE49-F238E27FC236}">
                  <a16:creationId xmlns:a16="http://schemas.microsoft.com/office/drawing/2014/main" id="{114DB766-D795-4F7D-B0A9-D4C8B86F7728}"/>
                </a:ext>
              </a:extLst>
            </p:cNvPr>
            <p:cNvSpPr/>
            <p:nvPr/>
          </p:nvSpPr>
          <p:spPr>
            <a:xfrm>
              <a:off x="9074614" y="6296967"/>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0" name="Ellipszis 389">
              <a:extLst>
                <a:ext uri="{FF2B5EF4-FFF2-40B4-BE49-F238E27FC236}">
                  <a16:creationId xmlns:a16="http://schemas.microsoft.com/office/drawing/2014/main" id="{05FCF922-DAB0-4547-9A4A-4653C4E3C862}"/>
                </a:ext>
              </a:extLst>
            </p:cNvPr>
            <p:cNvSpPr/>
            <p:nvPr/>
          </p:nvSpPr>
          <p:spPr>
            <a:xfrm>
              <a:off x="8989037" y="6376643"/>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1" name="Ellipszis 390">
              <a:extLst>
                <a:ext uri="{FF2B5EF4-FFF2-40B4-BE49-F238E27FC236}">
                  <a16:creationId xmlns:a16="http://schemas.microsoft.com/office/drawing/2014/main" id="{BE436DC5-F6E2-4FA5-8C0A-B6892AFB97F4}"/>
                </a:ext>
              </a:extLst>
            </p:cNvPr>
            <p:cNvSpPr/>
            <p:nvPr/>
          </p:nvSpPr>
          <p:spPr>
            <a:xfrm>
              <a:off x="8975278" y="6478029"/>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2" name="Ellipszis 391">
              <a:extLst>
                <a:ext uri="{FF2B5EF4-FFF2-40B4-BE49-F238E27FC236}">
                  <a16:creationId xmlns:a16="http://schemas.microsoft.com/office/drawing/2014/main" id="{F36BE3E3-6791-496A-A348-9475AB6C5129}"/>
                </a:ext>
              </a:extLst>
            </p:cNvPr>
            <p:cNvSpPr/>
            <p:nvPr/>
          </p:nvSpPr>
          <p:spPr>
            <a:xfrm>
              <a:off x="8830409" y="6544273"/>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3" name="Ellipszis 392">
              <a:extLst>
                <a:ext uri="{FF2B5EF4-FFF2-40B4-BE49-F238E27FC236}">
                  <a16:creationId xmlns:a16="http://schemas.microsoft.com/office/drawing/2014/main" id="{0BCCDEAE-0725-42FC-8C04-A113EA08ED53}"/>
                </a:ext>
              </a:extLst>
            </p:cNvPr>
            <p:cNvSpPr/>
            <p:nvPr/>
          </p:nvSpPr>
          <p:spPr>
            <a:xfrm>
              <a:off x="8918198" y="6561913"/>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4" name="Ellipszis 393">
              <a:extLst>
                <a:ext uri="{FF2B5EF4-FFF2-40B4-BE49-F238E27FC236}">
                  <a16:creationId xmlns:a16="http://schemas.microsoft.com/office/drawing/2014/main" id="{954F206C-D850-4D8C-A61F-A2D5F3719937}"/>
                </a:ext>
              </a:extLst>
            </p:cNvPr>
            <p:cNvSpPr/>
            <p:nvPr/>
          </p:nvSpPr>
          <p:spPr>
            <a:xfrm>
              <a:off x="9022469" y="6179116"/>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5" name="Ellipszis 394">
              <a:extLst>
                <a:ext uri="{FF2B5EF4-FFF2-40B4-BE49-F238E27FC236}">
                  <a16:creationId xmlns:a16="http://schemas.microsoft.com/office/drawing/2014/main" id="{1B083CFD-7D9C-4D12-8E2E-263161E027CE}"/>
                </a:ext>
              </a:extLst>
            </p:cNvPr>
            <p:cNvSpPr/>
            <p:nvPr/>
          </p:nvSpPr>
          <p:spPr>
            <a:xfrm>
              <a:off x="9027323" y="5334584"/>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6" name="Ellipszis 395">
              <a:extLst>
                <a:ext uri="{FF2B5EF4-FFF2-40B4-BE49-F238E27FC236}">
                  <a16:creationId xmlns:a16="http://schemas.microsoft.com/office/drawing/2014/main" id="{C571E3F7-021E-43BF-ADCC-27385E21A0B8}"/>
                </a:ext>
              </a:extLst>
            </p:cNvPr>
            <p:cNvSpPr/>
            <p:nvPr/>
          </p:nvSpPr>
          <p:spPr>
            <a:xfrm>
              <a:off x="9097836" y="5430056"/>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7" name="Ellipszis 396">
              <a:extLst>
                <a:ext uri="{FF2B5EF4-FFF2-40B4-BE49-F238E27FC236}">
                  <a16:creationId xmlns:a16="http://schemas.microsoft.com/office/drawing/2014/main" id="{FA263159-A7D1-4FCF-8331-3A855058EB8A}"/>
                </a:ext>
              </a:extLst>
            </p:cNvPr>
            <p:cNvSpPr/>
            <p:nvPr/>
          </p:nvSpPr>
          <p:spPr>
            <a:xfrm>
              <a:off x="9072816" y="5565396"/>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8" name="Ellipszis 397">
              <a:extLst>
                <a:ext uri="{FF2B5EF4-FFF2-40B4-BE49-F238E27FC236}">
                  <a16:creationId xmlns:a16="http://schemas.microsoft.com/office/drawing/2014/main" id="{401190D0-B4F6-43B2-B6EB-172A05C37146}"/>
                </a:ext>
              </a:extLst>
            </p:cNvPr>
            <p:cNvSpPr/>
            <p:nvPr/>
          </p:nvSpPr>
          <p:spPr>
            <a:xfrm>
              <a:off x="9030735" y="5680265"/>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9" name="Ellipszis 398">
              <a:extLst>
                <a:ext uri="{FF2B5EF4-FFF2-40B4-BE49-F238E27FC236}">
                  <a16:creationId xmlns:a16="http://schemas.microsoft.com/office/drawing/2014/main" id="{A6A1A656-1BFE-470F-9118-4ED0C3C3247A}"/>
                </a:ext>
              </a:extLst>
            </p:cNvPr>
            <p:cNvSpPr/>
            <p:nvPr/>
          </p:nvSpPr>
          <p:spPr>
            <a:xfrm>
              <a:off x="9089383" y="5758739"/>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0" name="Ellipszis 399">
              <a:extLst>
                <a:ext uri="{FF2B5EF4-FFF2-40B4-BE49-F238E27FC236}">
                  <a16:creationId xmlns:a16="http://schemas.microsoft.com/office/drawing/2014/main" id="{05118A5D-F20A-468E-9589-DDAB163F8055}"/>
                </a:ext>
              </a:extLst>
            </p:cNvPr>
            <p:cNvSpPr/>
            <p:nvPr/>
          </p:nvSpPr>
          <p:spPr>
            <a:xfrm>
              <a:off x="9047794" y="5884982"/>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1" name="Ellipszis 400">
              <a:extLst>
                <a:ext uri="{FF2B5EF4-FFF2-40B4-BE49-F238E27FC236}">
                  <a16:creationId xmlns:a16="http://schemas.microsoft.com/office/drawing/2014/main" id="{2D0CBFD6-1B37-4497-8F53-F4F7CE3591CE}"/>
                </a:ext>
              </a:extLst>
            </p:cNvPr>
            <p:cNvSpPr/>
            <p:nvPr/>
          </p:nvSpPr>
          <p:spPr>
            <a:xfrm>
              <a:off x="9083328" y="6098797"/>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2" name="Ellipszis 401">
              <a:extLst>
                <a:ext uri="{FF2B5EF4-FFF2-40B4-BE49-F238E27FC236}">
                  <a16:creationId xmlns:a16="http://schemas.microsoft.com/office/drawing/2014/main" id="{568E7FF9-A7EE-445B-9D46-74E798EC30C9}"/>
                </a:ext>
              </a:extLst>
            </p:cNvPr>
            <p:cNvSpPr/>
            <p:nvPr/>
          </p:nvSpPr>
          <p:spPr>
            <a:xfrm>
              <a:off x="9044383" y="5994163"/>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3" name="Ellipszis 402">
              <a:extLst>
                <a:ext uri="{FF2B5EF4-FFF2-40B4-BE49-F238E27FC236}">
                  <a16:creationId xmlns:a16="http://schemas.microsoft.com/office/drawing/2014/main" id="{314380B9-10AD-48F0-A324-8F654AFDBCB5}"/>
                </a:ext>
              </a:extLst>
            </p:cNvPr>
            <p:cNvSpPr/>
            <p:nvPr/>
          </p:nvSpPr>
          <p:spPr>
            <a:xfrm>
              <a:off x="8719325" y="6615596"/>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4" name="Ellipszis 403">
              <a:extLst>
                <a:ext uri="{FF2B5EF4-FFF2-40B4-BE49-F238E27FC236}">
                  <a16:creationId xmlns:a16="http://schemas.microsoft.com/office/drawing/2014/main" id="{0A46660F-26A2-49DF-82D4-5183E4E2D463}"/>
                </a:ext>
              </a:extLst>
            </p:cNvPr>
            <p:cNvSpPr/>
            <p:nvPr/>
          </p:nvSpPr>
          <p:spPr>
            <a:xfrm>
              <a:off x="9045615" y="5486539"/>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5" name="Ellipszis 404">
              <a:extLst>
                <a:ext uri="{FF2B5EF4-FFF2-40B4-BE49-F238E27FC236}">
                  <a16:creationId xmlns:a16="http://schemas.microsoft.com/office/drawing/2014/main" id="{F23C8B02-D10D-491D-8844-ADFAB30EDCD6}"/>
                </a:ext>
              </a:extLst>
            </p:cNvPr>
            <p:cNvSpPr/>
            <p:nvPr/>
          </p:nvSpPr>
          <p:spPr>
            <a:xfrm>
              <a:off x="8802668" y="6644754"/>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6" name="Ellipszis 405">
              <a:extLst>
                <a:ext uri="{FF2B5EF4-FFF2-40B4-BE49-F238E27FC236}">
                  <a16:creationId xmlns:a16="http://schemas.microsoft.com/office/drawing/2014/main" id="{D4B0F4FC-06A6-481C-B09F-BE29DF2169A5}"/>
                </a:ext>
              </a:extLst>
            </p:cNvPr>
            <p:cNvSpPr/>
            <p:nvPr/>
          </p:nvSpPr>
          <p:spPr>
            <a:xfrm>
              <a:off x="8653498" y="666568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388" name="Téglalap 387">
            <a:extLst>
              <a:ext uri="{FF2B5EF4-FFF2-40B4-BE49-F238E27FC236}">
                <a16:creationId xmlns:a16="http://schemas.microsoft.com/office/drawing/2014/main" id="{B267101F-F6E8-4905-8842-0233DEAF050B}"/>
              </a:ext>
            </a:extLst>
          </p:cNvPr>
          <p:cNvSpPr/>
          <p:nvPr/>
        </p:nvSpPr>
        <p:spPr>
          <a:xfrm>
            <a:off x="6603739" y="4823381"/>
            <a:ext cx="111457" cy="1109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2" name="Téglalap 381">
            <a:extLst>
              <a:ext uri="{FF2B5EF4-FFF2-40B4-BE49-F238E27FC236}">
                <a16:creationId xmlns:a16="http://schemas.microsoft.com/office/drawing/2014/main" id="{0ED67ACD-A6F6-4DF3-B33A-014C9238EB99}"/>
              </a:ext>
            </a:extLst>
          </p:cNvPr>
          <p:cNvSpPr/>
          <p:nvPr/>
        </p:nvSpPr>
        <p:spPr>
          <a:xfrm>
            <a:off x="5572167" y="4241503"/>
            <a:ext cx="1219200" cy="638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412" name="Csoportba foglalás 411">
            <a:extLst>
              <a:ext uri="{FF2B5EF4-FFF2-40B4-BE49-F238E27FC236}">
                <a16:creationId xmlns:a16="http://schemas.microsoft.com/office/drawing/2014/main" id="{7E2A157E-B81D-4C53-A2DD-2F9CA7AF5FC8}"/>
              </a:ext>
            </a:extLst>
          </p:cNvPr>
          <p:cNvGrpSpPr/>
          <p:nvPr/>
        </p:nvGrpSpPr>
        <p:grpSpPr>
          <a:xfrm>
            <a:off x="6874052" y="5284336"/>
            <a:ext cx="451171" cy="656090"/>
            <a:chOff x="9297940" y="5313363"/>
            <a:chExt cx="451171" cy="674879"/>
          </a:xfrm>
        </p:grpSpPr>
        <p:cxnSp>
          <p:nvCxnSpPr>
            <p:cNvPr id="410" name="Egyenes összekötő nyíllal 409">
              <a:extLst>
                <a:ext uri="{FF2B5EF4-FFF2-40B4-BE49-F238E27FC236}">
                  <a16:creationId xmlns:a16="http://schemas.microsoft.com/office/drawing/2014/main" id="{FD4D952B-61E8-4291-8375-35A9D157B9E4}"/>
                </a:ext>
              </a:extLst>
            </p:cNvPr>
            <p:cNvCxnSpPr/>
            <p:nvPr/>
          </p:nvCxnSpPr>
          <p:spPr>
            <a:xfrm>
              <a:off x="9297940" y="5313363"/>
              <a:ext cx="0" cy="674879"/>
            </a:xfrm>
            <a:prstGeom prst="straightConnector1">
              <a:avLst/>
            </a:prstGeom>
            <a:ln w="635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11" name="Szövegdoboz 410">
              <a:extLst>
                <a:ext uri="{FF2B5EF4-FFF2-40B4-BE49-F238E27FC236}">
                  <a16:creationId xmlns:a16="http://schemas.microsoft.com/office/drawing/2014/main" id="{E40EFC9D-DFBD-4FF9-B922-093FEC1A942A}"/>
                </a:ext>
              </a:extLst>
            </p:cNvPr>
            <p:cNvSpPr txBox="1"/>
            <p:nvPr/>
          </p:nvSpPr>
          <p:spPr>
            <a:xfrm>
              <a:off x="9365673" y="5372485"/>
              <a:ext cx="383438" cy="523220"/>
            </a:xfrm>
            <a:prstGeom prst="rect">
              <a:avLst/>
            </a:prstGeom>
            <a:noFill/>
          </p:spPr>
          <p:txBody>
            <a:bodyPr wrap="none" rtlCol="0">
              <a:spAutoFit/>
            </a:bodyPr>
            <a:lstStyle/>
            <a:p>
              <a:r>
                <a:rPr lang="hu-HU" sz="2800" i="1" dirty="0">
                  <a:latin typeface="Cambria Math" panose="02040503050406030204" pitchFamily="18" charset="0"/>
                  <a:ea typeface="Cambria Math" panose="02040503050406030204" pitchFamily="18" charset="0"/>
                </a:rPr>
                <a:t>h</a:t>
              </a:r>
            </a:p>
          </p:txBody>
        </p:sp>
      </p:grpSp>
      <mc:AlternateContent xmlns:mc="http://schemas.openxmlformats.org/markup-compatibility/2006" xmlns:a14="http://schemas.microsoft.com/office/drawing/2010/main">
        <mc:Choice Requires="a14">
          <p:sp>
            <p:nvSpPr>
              <p:cNvPr id="413" name="Szövegdoboz 412">
                <a:extLst>
                  <a:ext uri="{FF2B5EF4-FFF2-40B4-BE49-F238E27FC236}">
                    <a16:creationId xmlns:a16="http://schemas.microsoft.com/office/drawing/2014/main" id="{E6A2D085-26DE-48E6-BFA0-E34B43C3AC79}"/>
                  </a:ext>
                </a:extLst>
              </p:cNvPr>
              <p:cNvSpPr txBox="1"/>
              <p:nvPr/>
            </p:nvSpPr>
            <p:spPr>
              <a:xfrm>
                <a:off x="7496634" y="4441371"/>
                <a:ext cx="411042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𝐹</m:t>
                      </m:r>
                      <m:r>
                        <a:rPr lang="hu-HU" sz="2800" b="0" i="1" smtClean="0">
                          <a:latin typeface="Cambria Math" panose="02040503050406030204" pitchFamily="18" charset="0"/>
                        </a:rPr>
                        <m:t>=</m:t>
                      </m:r>
                      <m:r>
                        <a:rPr lang="hu-HU" sz="2800" b="0" i="1" smtClean="0">
                          <a:latin typeface="Cambria Math" panose="02040503050406030204" pitchFamily="18" charset="0"/>
                        </a:rPr>
                        <m:t>𝑚𝑔</m:t>
                      </m:r>
                      <m:r>
                        <a:rPr lang="hu-HU" sz="2800" b="0" i="1" smtClean="0">
                          <a:latin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𝜌</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𝑉</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𝜌</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𝐴</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h</m:t>
                      </m:r>
                    </m:oMath>
                  </m:oMathPara>
                </a14:m>
                <a:endParaRPr lang="hu-HU" sz="2800" dirty="0"/>
              </a:p>
            </p:txBody>
          </p:sp>
        </mc:Choice>
        <mc:Fallback xmlns="">
          <p:sp>
            <p:nvSpPr>
              <p:cNvPr id="413" name="Szövegdoboz 412">
                <a:extLst>
                  <a:ext uri="{FF2B5EF4-FFF2-40B4-BE49-F238E27FC236}">
                    <a16:creationId xmlns:a16="http://schemas.microsoft.com/office/drawing/2014/main" id="{E6A2D085-26DE-48E6-BFA0-E34B43C3AC79}"/>
                  </a:ext>
                </a:extLst>
              </p:cNvPr>
              <p:cNvSpPr txBox="1">
                <a:spLocks noRot="1" noChangeAspect="1" noMove="1" noResize="1" noEditPoints="1" noAdjustHandles="1" noChangeArrowheads="1" noChangeShapeType="1" noTextEdit="1"/>
              </p:cNvSpPr>
              <p:nvPr/>
            </p:nvSpPr>
            <p:spPr>
              <a:xfrm>
                <a:off x="7496634" y="4441371"/>
                <a:ext cx="4110421" cy="430887"/>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4" name="Szövegdoboz 413">
                <a:extLst>
                  <a:ext uri="{FF2B5EF4-FFF2-40B4-BE49-F238E27FC236}">
                    <a16:creationId xmlns:a16="http://schemas.microsoft.com/office/drawing/2014/main" id="{690F9E1D-002B-44EA-B815-F4B1DAB51C8E}"/>
                  </a:ext>
                </a:extLst>
              </p:cNvPr>
              <p:cNvSpPr txBox="1"/>
              <p:nvPr/>
            </p:nvSpPr>
            <p:spPr>
              <a:xfrm>
                <a:off x="7852235" y="5116283"/>
                <a:ext cx="3493071" cy="8152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𝑝</m:t>
                      </m:r>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𝐹</m:t>
                          </m:r>
                        </m:num>
                        <m:den>
                          <m:r>
                            <a:rPr lang="hu-HU" sz="2800" b="0" i="1" smtClean="0">
                              <a:latin typeface="Cambria Math" panose="02040503050406030204" pitchFamily="18" charset="0"/>
                            </a:rPr>
                            <m:t>𝐴</m:t>
                          </m:r>
                        </m:den>
                      </m:f>
                      <m:r>
                        <a:rPr lang="hu-HU" sz="2800" b="0" i="1" smtClean="0">
                          <a:latin typeface="Cambria Math" panose="02040503050406030204" pitchFamily="18" charset="0"/>
                        </a:rPr>
                        <m:t>=</m:t>
                      </m:r>
                      <m:f>
                        <m:fPr>
                          <m:ctrlPr>
                            <a:rPr lang="hu-HU" sz="2800" i="1">
                              <a:latin typeface="Cambria Math" panose="02040503050406030204" pitchFamily="18" charset="0"/>
                            </a:rPr>
                          </m:ctrlPr>
                        </m:fPr>
                        <m:num>
                          <m:r>
                            <a:rPr lang="hu-HU" sz="2800" i="1">
                              <a:latin typeface="Cambria Math" panose="02040503050406030204" pitchFamily="18" charset="0"/>
                              <a:ea typeface="Cambria Math" panose="02040503050406030204" pitchFamily="18" charset="0"/>
                            </a:rPr>
                            <m:t>𝜌</m:t>
                          </m:r>
                          <m:r>
                            <a:rPr lang="hu-HU" sz="2800" i="1">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𝐴</m:t>
                          </m:r>
                          <m:r>
                            <a:rPr lang="hu-HU" sz="2800" i="1">
                              <a:latin typeface="Cambria Math" panose="02040503050406030204" pitchFamily="18" charset="0"/>
                              <a:ea typeface="Cambria Math" panose="02040503050406030204" pitchFamily="18" charset="0"/>
                            </a:rPr>
                            <m:t>h</m:t>
                          </m:r>
                        </m:num>
                        <m:den>
                          <m:r>
                            <a:rPr lang="hu-HU" sz="2800" b="0" i="1" smtClean="0">
                              <a:latin typeface="Cambria Math" panose="02040503050406030204" pitchFamily="18" charset="0"/>
                              <a:ea typeface="Cambria Math" panose="02040503050406030204" pitchFamily="18" charset="0"/>
                            </a:rPr>
                            <m:t>𝐴</m:t>
                          </m:r>
                        </m:den>
                      </m:f>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𝜌</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h</m:t>
                      </m:r>
                    </m:oMath>
                  </m:oMathPara>
                </a14:m>
                <a:endParaRPr lang="hu-HU" sz="2800" dirty="0"/>
              </a:p>
            </p:txBody>
          </p:sp>
        </mc:Choice>
        <mc:Fallback xmlns="">
          <p:sp>
            <p:nvSpPr>
              <p:cNvPr id="414" name="Szövegdoboz 413">
                <a:extLst>
                  <a:ext uri="{FF2B5EF4-FFF2-40B4-BE49-F238E27FC236}">
                    <a16:creationId xmlns:a16="http://schemas.microsoft.com/office/drawing/2014/main" id="{690F9E1D-002B-44EA-B815-F4B1DAB51C8E}"/>
                  </a:ext>
                </a:extLst>
              </p:cNvPr>
              <p:cNvSpPr txBox="1">
                <a:spLocks noRot="1" noChangeAspect="1" noMove="1" noResize="1" noEditPoints="1" noAdjustHandles="1" noChangeArrowheads="1" noChangeShapeType="1" noTextEdit="1"/>
              </p:cNvSpPr>
              <p:nvPr/>
            </p:nvSpPr>
            <p:spPr>
              <a:xfrm>
                <a:off x="7852235" y="5116283"/>
                <a:ext cx="3493071" cy="815223"/>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5" name="Szövegdoboz 414">
                <a:extLst>
                  <a:ext uri="{FF2B5EF4-FFF2-40B4-BE49-F238E27FC236}">
                    <a16:creationId xmlns:a16="http://schemas.microsoft.com/office/drawing/2014/main" id="{2984E57B-E2C2-45E7-AB1A-AB5FE6941093}"/>
                  </a:ext>
                </a:extLst>
              </p:cNvPr>
              <p:cNvSpPr txBox="1"/>
              <p:nvPr/>
            </p:nvSpPr>
            <p:spPr>
              <a:xfrm>
                <a:off x="8541668" y="6182180"/>
                <a:ext cx="211365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ea typeface="Cambria Math" panose="02040503050406030204" pitchFamily="18" charset="0"/>
                        </a:rPr>
                        <m:t>𝑝</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𝜌</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h</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𝜋</m:t>
                      </m:r>
                    </m:oMath>
                  </m:oMathPara>
                </a14:m>
                <a:endParaRPr lang="hu-HU" sz="2800" dirty="0"/>
              </a:p>
            </p:txBody>
          </p:sp>
        </mc:Choice>
        <mc:Fallback xmlns="">
          <p:sp>
            <p:nvSpPr>
              <p:cNvPr id="415" name="Szövegdoboz 414">
                <a:extLst>
                  <a:ext uri="{FF2B5EF4-FFF2-40B4-BE49-F238E27FC236}">
                    <a16:creationId xmlns:a16="http://schemas.microsoft.com/office/drawing/2014/main" id="{2984E57B-E2C2-45E7-AB1A-AB5FE6941093}"/>
                  </a:ext>
                </a:extLst>
              </p:cNvPr>
              <p:cNvSpPr txBox="1">
                <a:spLocks noRot="1" noChangeAspect="1" noMove="1" noResize="1" noEditPoints="1" noAdjustHandles="1" noChangeArrowheads="1" noChangeShapeType="1" noTextEdit="1"/>
              </p:cNvSpPr>
              <p:nvPr/>
            </p:nvSpPr>
            <p:spPr>
              <a:xfrm>
                <a:off x="8541668" y="6182180"/>
                <a:ext cx="2113656" cy="430887"/>
              </a:xfrm>
              <a:prstGeom prst="rect">
                <a:avLst/>
              </a:prstGeom>
              <a:blipFill>
                <a:blip r:embed="rId5"/>
                <a:stretch>
                  <a:fillRect/>
                </a:stretch>
              </a:blipFill>
            </p:spPr>
            <p:txBody>
              <a:bodyPr/>
              <a:lstStyle/>
              <a:p>
                <a:r>
                  <a:rPr lang="hu-HU">
                    <a:noFill/>
                  </a:rPr>
                  <a:t> </a:t>
                </a:r>
              </a:p>
            </p:txBody>
          </p:sp>
        </mc:Fallback>
      </mc:AlternateContent>
      <p:grpSp>
        <p:nvGrpSpPr>
          <p:cNvPr id="17" name="Csoportba foglalás 16">
            <a:extLst>
              <a:ext uri="{FF2B5EF4-FFF2-40B4-BE49-F238E27FC236}">
                <a16:creationId xmlns:a16="http://schemas.microsoft.com/office/drawing/2014/main" id="{71C9223F-456F-4E88-A930-3CFD75B26CC8}"/>
              </a:ext>
            </a:extLst>
          </p:cNvPr>
          <p:cNvGrpSpPr/>
          <p:nvPr/>
        </p:nvGrpSpPr>
        <p:grpSpPr>
          <a:xfrm>
            <a:off x="6585706" y="4198288"/>
            <a:ext cx="137457" cy="1088460"/>
            <a:chOff x="7096881" y="4579288"/>
            <a:chExt cx="137457" cy="1088460"/>
          </a:xfrm>
        </p:grpSpPr>
        <p:sp>
          <p:nvSpPr>
            <p:cNvPr id="409" name="Téglalap 408">
              <a:extLst>
                <a:ext uri="{FF2B5EF4-FFF2-40B4-BE49-F238E27FC236}">
                  <a16:creationId xmlns:a16="http://schemas.microsoft.com/office/drawing/2014/main" id="{C6CC769B-6B35-4DB5-A9F8-C14C754EA8B9}"/>
                </a:ext>
              </a:extLst>
            </p:cNvPr>
            <p:cNvSpPr/>
            <p:nvPr/>
          </p:nvSpPr>
          <p:spPr>
            <a:xfrm>
              <a:off x="7113229" y="4581525"/>
              <a:ext cx="111458" cy="1078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0" name="Csoportba foglalás 9">
              <a:extLst>
                <a:ext uri="{FF2B5EF4-FFF2-40B4-BE49-F238E27FC236}">
                  <a16:creationId xmlns:a16="http://schemas.microsoft.com/office/drawing/2014/main" id="{47C93AA8-1BD9-4388-9186-B5A5991B889B}"/>
                </a:ext>
              </a:extLst>
            </p:cNvPr>
            <p:cNvGrpSpPr/>
            <p:nvPr/>
          </p:nvGrpSpPr>
          <p:grpSpPr>
            <a:xfrm>
              <a:off x="7096881" y="4579288"/>
              <a:ext cx="137457" cy="1088460"/>
              <a:chOff x="6813178" y="4195487"/>
              <a:chExt cx="137457" cy="1088460"/>
            </a:xfrm>
          </p:grpSpPr>
          <p:cxnSp>
            <p:nvCxnSpPr>
              <p:cNvPr id="7" name="Egyenes összekötő 6">
                <a:extLst>
                  <a:ext uri="{FF2B5EF4-FFF2-40B4-BE49-F238E27FC236}">
                    <a16:creationId xmlns:a16="http://schemas.microsoft.com/office/drawing/2014/main" id="{11A31F59-22FD-4EA2-8DED-06765F8F1B44}"/>
                  </a:ext>
                </a:extLst>
              </p:cNvPr>
              <p:cNvCxnSpPr>
                <a:cxnSpLocks/>
              </p:cNvCxnSpPr>
              <p:nvPr/>
            </p:nvCxnSpPr>
            <p:spPr>
              <a:xfrm>
                <a:off x="6813178" y="5283947"/>
                <a:ext cx="1374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Egyenes összekötő 415">
                <a:extLst>
                  <a:ext uri="{FF2B5EF4-FFF2-40B4-BE49-F238E27FC236}">
                    <a16:creationId xmlns:a16="http://schemas.microsoft.com/office/drawing/2014/main" id="{C74A9A99-1A30-4408-B68A-D16EDEE141F8}"/>
                  </a:ext>
                </a:extLst>
              </p:cNvPr>
              <p:cNvCxnSpPr>
                <a:cxnSpLocks/>
              </p:cNvCxnSpPr>
              <p:nvPr/>
            </p:nvCxnSpPr>
            <p:spPr>
              <a:xfrm>
                <a:off x="6884888" y="4195487"/>
                <a:ext cx="0" cy="10869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547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3000" autoRev="1" fill="remove" grpId="0" nodeType="clickEffect">
                                  <p:stCondLst>
                                    <p:cond delay="0"/>
                                  </p:stCondLst>
                                  <p:childTnLst>
                                    <p:animMotion origin="layout" path="M 8.33333E-7 -2.22222E-6 L -0.01602 -0.00139 " pathEditMode="relative" rAng="0" ptsTypes="AA">
                                      <p:cBhvr>
                                        <p:cTn id="6" dur="2000" fill="hold"/>
                                        <p:tgtEl>
                                          <p:spTgt spid="29"/>
                                        </p:tgtEl>
                                        <p:attrNameLst>
                                          <p:attrName>ppt_x</p:attrName>
                                          <p:attrName>ppt_y</p:attrName>
                                        </p:attrNameLst>
                                      </p:cBhvr>
                                      <p:rCtr x="-807" y="-69"/>
                                    </p:animMotion>
                                  </p:childTnLst>
                                </p:cTn>
                              </p:par>
                              <p:par>
                                <p:cTn id="7" presetID="42" presetClass="path" presetSubtype="0" repeatCount="3000" autoRev="1" fill="remove" grpId="0" nodeType="withEffect">
                                  <p:stCondLst>
                                    <p:cond delay="0"/>
                                  </p:stCondLst>
                                  <p:childTnLst>
                                    <p:animMotion origin="layout" path="M 6.25E-7 -4.44444E-6 L -0.0155 0.01852 " pathEditMode="relative" rAng="0" ptsTypes="AA">
                                      <p:cBhvr>
                                        <p:cTn id="8" dur="2000" fill="hold"/>
                                        <p:tgtEl>
                                          <p:spTgt spid="16"/>
                                        </p:tgtEl>
                                        <p:attrNameLst>
                                          <p:attrName>ppt_x</p:attrName>
                                          <p:attrName>ppt_y</p:attrName>
                                        </p:attrNameLst>
                                      </p:cBhvr>
                                      <p:rCtr x="-781" y="926"/>
                                    </p:animMotion>
                                  </p:childTnLst>
                                </p:cTn>
                              </p:par>
                              <p:par>
                                <p:cTn id="9" presetID="42" presetClass="path" presetSubtype="0" repeatCount="3000" autoRev="1" fill="remove" grpId="0" nodeType="withEffect">
                                  <p:stCondLst>
                                    <p:cond delay="100"/>
                                  </p:stCondLst>
                                  <p:childTnLst>
                                    <p:animMotion origin="layout" path="M -2.5E-6 1.85185E-6 L 0.01732 0.00139 " pathEditMode="relative" rAng="0" ptsTypes="AA">
                                      <p:cBhvr>
                                        <p:cTn id="10" dur="2000" fill="hold"/>
                                        <p:tgtEl>
                                          <p:spTgt spid="367"/>
                                        </p:tgtEl>
                                        <p:attrNameLst>
                                          <p:attrName>ppt_x</p:attrName>
                                          <p:attrName>ppt_y</p:attrName>
                                        </p:attrNameLst>
                                      </p:cBhvr>
                                      <p:rCtr x="859" y="6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repeatCount="2000" accel="50000" decel="50000" autoRev="1" fill="remove" nodeType="clickEffect">
                                  <p:stCondLst>
                                    <p:cond delay="0"/>
                                  </p:stCondLst>
                                  <p:childTnLst>
                                    <p:animMotion origin="layout" path="M 4.58333E-6 -2.96296E-6 L 0.02018 -0.00231 " pathEditMode="relative" rAng="0" ptsTypes="AA">
                                      <p:cBhvr>
                                        <p:cTn id="24" dur="2000" fill="hold"/>
                                        <p:tgtEl>
                                          <p:spTgt spid="198"/>
                                        </p:tgtEl>
                                        <p:attrNameLst>
                                          <p:attrName>ppt_x</p:attrName>
                                          <p:attrName>ppt_y</p:attrName>
                                        </p:attrNameLst>
                                      </p:cBhvr>
                                      <p:rCtr x="1003" y="-116"/>
                                    </p:animMotion>
                                  </p:childTnLst>
                                </p:cTn>
                              </p:par>
                              <p:par>
                                <p:cTn id="25" presetID="42" presetClass="path" presetSubtype="0" repeatCount="3000" accel="50000" decel="50000" autoRev="1" fill="hold" nodeType="withEffect">
                                  <p:stCondLst>
                                    <p:cond delay="500"/>
                                  </p:stCondLst>
                                  <p:childTnLst>
                                    <p:animMotion origin="layout" path="M -4.375E-6 -2.59259E-6 L 0.00951 -0.0368 " pathEditMode="relative" rAng="0" ptsTypes="AA">
                                      <p:cBhvr>
                                        <p:cTn id="26" dur="2000" fill="hold"/>
                                        <p:tgtEl>
                                          <p:spTgt spid="187"/>
                                        </p:tgtEl>
                                        <p:attrNameLst>
                                          <p:attrName>ppt_x</p:attrName>
                                          <p:attrName>ppt_y</p:attrName>
                                        </p:attrNameLst>
                                      </p:cBhvr>
                                      <p:rCtr x="469" y="-1852"/>
                                    </p:animMotion>
                                  </p:childTnLst>
                                </p:cTn>
                              </p:par>
                              <p:par>
                                <p:cTn id="27" presetID="42" presetClass="path" presetSubtype="0" repeatCount="3000" accel="50000" decel="50000" autoRev="1" fill="hold" nodeType="withEffect">
                                  <p:stCondLst>
                                    <p:cond delay="1000"/>
                                  </p:stCondLst>
                                  <p:childTnLst>
                                    <p:animMotion origin="layout" path="M 3.75E-6 2.22222E-6 L 0.02578 0.03264 " pathEditMode="relative" rAng="0" ptsTypes="AA">
                                      <p:cBhvr>
                                        <p:cTn id="28" dur="2000" fill="hold"/>
                                        <p:tgtEl>
                                          <p:spTgt spid="209"/>
                                        </p:tgtEl>
                                        <p:attrNameLst>
                                          <p:attrName>ppt_x</p:attrName>
                                          <p:attrName>ppt_y</p:attrName>
                                        </p:attrNameLst>
                                      </p:cBhvr>
                                      <p:rCtr x="1289" y="1620"/>
                                    </p:animMotion>
                                  </p:childTnLst>
                                </p:cTn>
                              </p:par>
                              <p:par>
                                <p:cTn id="29" presetID="42" presetClass="path" presetSubtype="0" repeatCount="3000" accel="50000" decel="50000" autoRev="1" fill="hold" nodeType="withEffect">
                                  <p:stCondLst>
                                    <p:cond delay="500"/>
                                  </p:stCondLst>
                                  <p:childTnLst>
                                    <p:animMotion origin="layout" path="M 3.54167E-6 1.11111E-6 L 0.03099 0.03518 " pathEditMode="relative" rAng="0" ptsTypes="AA">
                                      <p:cBhvr>
                                        <p:cTn id="30" dur="2000" fill="hold"/>
                                        <p:tgtEl>
                                          <p:spTgt spid="186"/>
                                        </p:tgtEl>
                                        <p:attrNameLst>
                                          <p:attrName>ppt_x</p:attrName>
                                          <p:attrName>ppt_y</p:attrName>
                                        </p:attrNameLst>
                                      </p:cBhvr>
                                      <p:rCtr x="1549" y="1759"/>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8"/>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1000"/>
                                  </p:stCondLst>
                                  <p:childTnLst>
                                    <p:set>
                                      <p:cBhvr>
                                        <p:cTn id="43" dur="1" fill="hold">
                                          <p:stCondLst>
                                            <p:cond delay="0"/>
                                          </p:stCondLst>
                                        </p:cTn>
                                        <p:tgtEl>
                                          <p:spTgt spid="40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3.95833E-6 2.22222E-6 L -3.95833E-6 -0.09537 " pathEditMode="relative" rAng="0" ptsTypes="AA">
                                      <p:cBhvr>
                                        <p:cTn id="47" dur="2000" fill="hold"/>
                                        <p:tgtEl>
                                          <p:spTgt spid="388"/>
                                        </p:tgtEl>
                                        <p:attrNameLst>
                                          <p:attrName>ppt_x</p:attrName>
                                          <p:attrName>ppt_y</p:attrName>
                                        </p:attrNameLst>
                                      </p:cBhvr>
                                      <p:rCtr x="0" y="-4769"/>
                                    </p:animMotion>
                                  </p:childTnLst>
                                </p:cTn>
                              </p:par>
                            </p:childTnLst>
                          </p:cTn>
                        </p:par>
                        <p:par>
                          <p:cTn id="48" fill="hold">
                            <p:stCondLst>
                              <p:cond delay="2000"/>
                            </p:stCondLst>
                            <p:childTnLst>
                              <p:par>
                                <p:cTn id="49" presetID="1" presetClass="entr" presetSubtype="0" fill="hold" nodeType="afterEffect">
                                  <p:stCondLst>
                                    <p:cond delay="1000"/>
                                  </p:stCondLst>
                                  <p:childTnLst>
                                    <p:set>
                                      <p:cBhvr>
                                        <p:cTn id="50" dur="1" fill="hold">
                                          <p:stCondLst>
                                            <p:cond delay="0"/>
                                          </p:stCondLst>
                                        </p:cTn>
                                        <p:tgtEl>
                                          <p:spTgt spid="4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3"/>
                                        </p:tgtEl>
                                        <p:attrNameLst>
                                          <p:attrName>style.visibility</p:attrName>
                                        </p:attrNameLst>
                                      </p:cBhvr>
                                      <p:to>
                                        <p:strVal val="visible"/>
                                      </p:to>
                                    </p:set>
                                    <p:anim calcmode="lin" valueType="num">
                                      <p:cBhvr additive="base">
                                        <p:cTn id="55" dur="500" fill="hold"/>
                                        <p:tgtEl>
                                          <p:spTgt spid="413"/>
                                        </p:tgtEl>
                                        <p:attrNameLst>
                                          <p:attrName>ppt_x</p:attrName>
                                        </p:attrNameLst>
                                      </p:cBhvr>
                                      <p:tavLst>
                                        <p:tav tm="0">
                                          <p:val>
                                            <p:strVal val="#ppt_x"/>
                                          </p:val>
                                        </p:tav>
                                        <p:tav tm="100000">
                                          <p:val>
                                            <p:strVal val="#ppt_x"/>
                                          </p:val>
                                        </p:tav>
                                      </p:tavLst>
                                    </p:anim>
                                    <p:anim calcmode="lin" valueType="num">
                                      <p:cBhvr additive="base">
                                        <p:cTn id="56" dur="500" fill="hold"/>
                                        <p:tgtEl>
                                          <p:spTgt spid="413"/>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grpId="0" nodeType="afterEffect">
                                  <p:stCondLst>
                                    <p:cond delay="1500"/>
                                  </p:stCondLst>
                                  <p:childTnLst>
                                    <p:set>
                                      <p:cBhvr>
                                        <p:cTn id="59" dur="1" fill="hold">
                                          <p:stCondLst>
                                            <p:cond delay="0"/>
                                          </p:stCondLst>
                                        </p:cTn>
                                        <p:tgtEl>
                                          <p:spTgt spid="414"/>
                                        </p:tgtEl>
                                        <p:attrNameLst>
                                          <p:attrName>style.visibility</p:attrName>
                                        </p:attrNameLst>
                                      </p:cBhvr>
                                      <p:to>
                                        <p:strVal val="visible"/>
                                      </p:to>
                                    </p:set>
                                    <p:anim calcmode="lin" valueType="num">
                                      <p:cBhvr additive="base">
                                        <p:cTn id="60" dur="500" fill="hold"/>
                                        <p:tgtEl>
                                          <p:spTgt spid="414"/>
                                        </p:tgtEl>
                                        <p:attrNameLst>
                                          <p:attrName>ppt_x</p:attrName>
                                        </p:attrNameLst>
                                      </p:cBhvr>
                                      <p:tavLst>
                                        <p:tav tm="0">
                                          <p:val>
                                            <p:strVal val="#ppt_x"/>
                                          </p:val>
                                        </p:tav>
                                        <p:tav tm="100000">
                                          <p:val>
                                            <p:strVal val="#ppt_x"/>
                                          </p:val>
                                        </p:tav>
                                      </p:tavLst>
                                    </p:anim>
                                    <p:anim calcmode="lin" valueType="num">
                                      <p:cBhvr additive="base">
                                        <p:cTn id="61" dur="500" fill="hold"/>
                                        <p:tgtEl>
                                          <p:spTgt spid="41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childTnLst>
                          </p:cTn>
                        </p:par>
                        <p:par>
                          <p:cTn id="66" fill="hold">
                            <p:stCondLst>
                              <p:cond delay="0"/>
                            </p:stCondLst>
                            <p:childTnLst>
                              <p:par>
                                <p:cTn id="67" presetID="42" presetClass="path" presetSubtype="0" accel="50000" decel="50000" fill="hold" nodeType="afterEffect">
                                  <p:stCondLst>
                                    <p:cond delay="0"/>
                                  </p:stCondLst>
                                  <p:childTnLst>
                                    <p:animMotion origin="layout" path="M -3.125E-6 4.81481E-6 L 0.00026 0.09398 " pathEditMode="relative" rAng="0" ptsTypes="AA">
                                      <p:cBhvr>
                                        <p:cTn id="68" dur="2000" fill="hold"/>
                                        <p:tgtEl>
                                          <p:spTgt spid="17"/>
                                        </p:tgtEl>
                                        <p:attrNameLst>
                                          <p:attrName>ppt_x</p:attrName>
                                          <p:attrName>ppt_y</p:attrName>
                                        </p:attrNameLst>
                                      </p:cBhvr>
                                      <p:rCtr x="13" y="4699"/>
                                    </p:animMotion>
                                  </p:childTnLst>
                                </p:cTn>
                              </p:par>
                            </p:childTnLst>
                          </p:cTn>
                        </p:par>
                        <p:par>
                          <p:cTn id="69" fill="hold">
                            <p:stCondLst>
                              <p:cond delay="2000"/>
                            </p:stCondLst>
                            <p:childTnLst>
                              <p:par>
                                <p:cTn id="70" presetID="2" presetClass="entr" presetSubtype="4" fill="hold" grpId="0" nodeType="afterEffect">
                                  <p:stCondLst>
                                    <p:cond delay="1000"/>
                                  </p:stCondLst>
                                  <p:childTnLst>
                                    <p:set>
                                      <p:cBhvr>
                                        <p:cTn id="71" dur="1" fill="hold">
                                          <p:stCondLst>
                                            <p:cond delay="0"/>
                                          </p:stCondLst>
                                        </p:cTn>
                                        <p:tgtEl>
                                          <p:spTgt spid="415"/>
                                        </p:tgtEl>
                                        <p:attrNameLst>
                                          <p:attrName>style.visibility</p:attrName>
                                        </p:attrNameLst>
                                      </p:cBhvr>
                                      <p:to>
                                        <p:strVal val="visible"/>
                                      </p:to>
                                    </p:set>
                                    <p:anim calcmode="lin" valueType="num">
                                      <p:cBhvr additive="base">
                                        <p:cTn id="72" dur="500" fill="hold"/>
                                        <p:tgtEl>
                                          <p:spTgt spid="415"/>
                                        </p:tgtEl>
                                        <p:attrNameLst>
                                          <p:attrName>ppt_x</p:attrName>
                                        </p:attrNameLst>
                                      </p:cBhvr>
                                      <p:tavLst>
                                        <p:tav tm="0">
                                          <p:val>
                                            <p:strVal val="#ppt_x"/>
                                          </p:val>
                                        </p:tav>
                                        <p:tav tm="100000">
                                          <p:val>
                                            <p:strVal val="#ppt_x"/>
                                          </p:val>
                                        </p:tav>
                                      </p:tavLst>
                                    </p:anim>
                                    <p:anim calcmode="lin" valueType="num">
                                      <p:cBhvr additive="base">
                                        <p:cTn id="73" dur="500" fill="hold"/>
                                        <p:tgtEl>
                                          <p:spTgt spid="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animBg="1"/>
      <p:bldP spid="367" grpId="0" animBg="1"/>
      <p:bldP spid="386" grpId="0" animBg="1"/>
      <p:bldP spid="388" grpId="0" animBg="1"/>
      <p:bldP spid="388" grpId="1" animBg="1"/>
      <p:bldP spid="382" grpId="0" animBg="1"/>
      <p:bldP spid="413" grpId="0"/>
      <p:bldP spid="414" grpId="0"/>
      <p:bldP spid="4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00235"/>
            <a:ext cx="10515600" cy="1325563"/>
          </a:xfrm>
        </p:spPr>
        <p:txBody>
          <a:bodyPr/>
          <a:lstStyle/>
          <a:p>
            <a:pPr algn="ctr"/>
            <a:r>
              <a:rPr lang="hu-HU" dirty="0">
                <a:latin typeface="Times New Roman" panose="02020603050405020304" pitchFamily="18" charset="0"/>
                <a:cs typeface="Times New Roman" panose="02020603050405020304" pitchFamily="18" charset="0"/>
              </a:rPr>
              <a:t>Híg oldatok törvényei</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544621"/>
                <a:ext cx="10515600" cy="5039632"/>
              </a:xfrm>
            </p:spPr>
            <p:txBody>
              <a:bodyPr>
                <a:normAutofit/>
              </a:bodyPr>
              <a:lstStyle/>
              <a:p>
                <a:r>
                  <a:rPr lang="hu-HU" dirty="0" smtClean="0">
                    <a:latin typeface="Times New Roman" panose="02020603050405020304" pitchFamily="18" charset="0"/>
                    <a:cs typeface="Times New Roman" panose="02020603050405020304" pitchFamily="18" charset="0"/>
                  </a:rPr>
                  <a:t>Az így kialakult nyomást nevezzük ozmózisnyomásnak:</a:t>
                </a:r>
                <a:br>
                  <a:rPr lang="hu-HU" dirty="0" smtClean="0">
                    <a:latin typeface="Times New Roman" panose="02020603050405020304" pitchFamily="18" charset="0"/>
                    <a:cs typeface="Times New Roman" panose="02020603050405020304" pitchFamily="18" charset="0"/>
                  </a:rPr>
                </a:br>
                <a:r>
                  <a:rPr lang="hu-HU" b="1" dirty="0">
                    <a:latin typeface="Times New Roman" panose="02020603050405020304" pitchFamily="18" charset="0"/>
                    <a:cs typeface="Times New Roman" panose="02020603050405020304" pitchFamily="18" charset="0"/>
                  </a:rPr>
                  <a:t>ozmózis nyomás:</a:t>
                </a:r>
                <a:r>
                  <a:rPr lang="hu-HU" dirty="0">
                    <a:latin typeface="Times New Roman" panose="02020603050405020304" pitchFamily="18" charset="0"/>
                    <a:cs typeface="Times New Roman" panose="02020603050405020304" pitchFamily="18" charset="0"/>
                  </a:rPr>
                  <a:t> (jele: </a:t>
                </a:r>
                <a:r>
                  <a:rPr lang="hu-HU" i="1" dirty="0">
                    <a:latin typeface="Times New Roman" panose="02020603050405020304" pitchFamily="18" charset="0"/>
                    <a:cs typeface="Times New Roman" panose="02020603050405020304" pitchFamily="18" charset="0"/>
                  </a:rPr>
                  <a:t>π</a:t>
                </a:r>
                <a:r>
                  <a:rPr lang="hu-HU" dirty="0">
                    <a:latin typeface="Times New Roman" panose="02020603050405020304" pitchFamily="18" charset="0"/>
                    <a:cs typeface="Times New Roman" panose="02020603050405020304" pitchFamily="18" charset="0"/>
                  </a:rPr>
                  <a:t>; mértékegysége</a:t>
                </a:r>
                <a:r>
                  <a:rPr lang="en-US"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1 Pa</a:t>
                </a:r>
                <a:r>
                  <a:rPr lang="hu-HU" dirty="0">
                    <a:latin typeface="Times New Roman" panose="02020603050405020304" pitchFamily="18" charset="0"/>
                    <a:cs typeface="Times New Roman" panose="02020603050405020304" pitchFamily="18" charset="0"/>
                  </a:rPr>
                  <a:t>) az a mechanikai nyomás, amelyet az oldott anyagot maga­sabb koncentrációban tartalmazó oldat felől alkalmazva megakadályozható az oldószernek a féligáteresztő hártyán keresztül történő áramlása. Értéke, a tiszta oldószerhez képest, arányos az összes oldott anyag moláris koncentrációjának az összegének (</a:t>
                </a: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ö</m:t>
                        </m:r>
                      </m:sub>
                    </m:sSub>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r>
                          <a:rPr lang="hu-HU" i="1">
                            <a:latin typeface="Cambria Math" panose="02040503050406030204" pitchFamily="18" charset="0"/>
                          </a:rPr>
                          <m:t>−1</m:t>
                        </m:r>
                      </m:sup>
                      <m:e>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𝑖</m:t>
                            </m:r>
                          </m:sub>
                        </m:sSub>
                      </m:e>
                    </m:nary>
                  </m:oMath>
                </a14:m>
                <a:r>
                  <a:rPr lang="hu-HU" dirty="0">
                    <a:latin typeface="Times New Roman" panose="02020603050405020304" pitchFamily="18" charset="0"/>
                    <a:cs typeface="Times New Roman" panose="02020603050405020304" pitchFamily="18" charset="0"/>
                  </a:rPr>
                  <a:t>), az egyetemes gázállandónak (</a:t>
                </a:r>
                <a:r>
                  <a:rPr lang="hu-HU" i="1" dirty="0">
                    <a:latin typeface="Times New Roman" panose="02020603050405020304" pitchFamily="18" charset="0"/>
                    <a:cs typeface="Times New Roman" panose="02020603050405020304" pitchFamily="18" charset="0"/>
                  </a:rPr>
                  <a:t>R=8,314 J/(mol K)</a:t>
                </a:r>
                <a:r>
                  <a:rPr lang="hu-HU" dirty="0">
                    <a:latin typeface="Times New Roman" panose="02020603050405020304" pitchFamily="18" charset="0"/>
                    <a:cs typeface="Times New Roman" panose="02020603050405020304" pitchFamily="18" charset="0"/>
                  </a:rPr>
                  <a:t>) és a hő­mérsékletnek, az abszolút skálán megadott értékének (</a:t>
                </a:r>
                <a:r>
                  <a:rPr lang="hu-HU" i="1" dirty="0">
                    <a:latin typeface="Times New Roman" panose="02020603050405020304" pitchFamily="18" charset="0"/>
                    <a:cs typeface="Times New Roman" panose="02020603050405020304" pitchFamily="18" charset="0"/>
                  </a:rPr>
                  <a:t>T</a:t>
                </a:r>
                <a:r>
                  <a:rPr lang="hu-HU" dirty="0">
                    <a:latin typeface="Times New Roman" panose="02020603050405020304" pitchFamily="18" charset="0"/>
                    <a:cs typeface="Times New Roman" panose="02020603050405020304" pitchFamily="18" charset="0"/>
                  </a:rPr>
                  <a:t>), a szorzatával, azaz </a:t>
                </a:r>
                <a:r>
                  <a:rPr lang="hu-HU" i="1" dirty="0">
                    <a:latin typeface="Times New Roman" panose="02020603050405020304" pitchFamily="18" charset="0"/>
                    <a:cs typeface="Times New Roman" panose="02020603050405020304" pitchFamily="18" charset="0"/>
                  </a:rPr>
                  <a:t/>
                </a:r>
                <a:br>
                  <a:rPr lang="hu-HU" i="1" dirty="0">
                    <a:latin typeface="Times New Roman" panose="02020603050405020304" pitchFamily="18" charset="0"/>
                    <a:cs typeface="Times New Roman" panose="02020603050405020304" pitchFamily="18" charset="0"/>
                  </a:rPr>
                </a:br>
                <a14:m>
                  <m:oMath xmlns:m="http://schemas.openxmlformats.org/officeDocument/2006/math">
                    <m:r>
                      <a:rPr lang="hu-HU" i="1">
                        <a:latin typeface="Cambria Math" panose="02040503050406030204" pitchFamily="18" charset="0"/>
                      </a:rPr>
                      <m:t>𝜋</m:t>
                    </m:r>
                    <m:r>
                      <a:rPr lang="hu-HU" i="1">
                        <a:latin typeface="Cambria Math" panose="02040503050406030204" pitchFamily="18" charset="0"/>
                      </a:rPr>
                      <m:t>=</m:t>
                    </m:r>
                    <m:f>
                      <m:fPr>
                        <m:ctrlPr>
                          <a:rPr lang="hu-HU" i="1" smtClean="0">
                            <a:latin typeface="Cambria Math" panose="02040503050406030204" pitchFamily="18" charset="0"/>
                          </a:rPr>
                        </m:ctrlPr>
                      </m:fPr>
                      <m:num>
                        <m:sSub>
                          <m:sSubPr>
                            <m:ctrlPr>
                              <a:rPr lang="hu-HU" i="1" smtClean="0">
                                <a:latin typeface="Cambria Math" panose="02040503050406030204" pitchFamily="18" charset="0"/>
                              </a:rPr>
                            </m:ctrlPr>
                          </m:sSubPr>
                          <m:e>
                            <m:r>
                              <a:rPr lang="hu-HU" b="0" i="1" smtClean="0">
                                <a:latin typeface="Cambria Math" panose="02040503050406030204" pitchFamily="18" charset="0"/>
                              </a:rPr>
                              <m:t>𝑛</m:t>
                            </m:r>
                          </m:e>
                          <m:sub>
                            <m:r>
                              <a:rPr lang="hu-HU" b="0" i="1" smtClean="0">
                                <a:latin typeface="Cambria Math" panose="02040503050406030204" pitchFamily="18" charset="0"/>
                              </a:rPr>
                              <m:t>ö</m:t>
                            </m:r>
                          </m:sub>
                        </m:sSub>
                      </m:num>
                      <m:den>
                        <m:r>
                          <a:rPr lang="hu-HU" b="0" i="1" smtClean="0">
                            <a:latin typeface="Cambria Math" panose="02040503050406030204" pitchFamily="18" charset="0"/>
                          </a:rPr>
                          <m:t>𝑉</m:t>
                        </m:r>
                      </m:den>
                    </m:f>
                    <m:r>
                      <a:rPr lang="hu-HU" b="0" i="1" smtClean="0">
                        <a:latin typeface="Cambria Math" panose="02040503050406030204" pitchFamily="18" charset="0"/>
                      </a:rPr>
                      <m:t>𝑅𝑇</m:t>
                    </m:r>
                    <m:r>
                      <a:rPr lang="hu-HU" b="0" i="1" smtClean="0">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ö</m:t>
                        </m:r>
                      </m:sub>
                    </m:sSub>
                    <m:r>
                      <a:rPr lang="hu-HU" i="1">
                        <a:latin typeface="Cambria Math" panose="02040503050406030204" pitchFamily="18" charset="0"/>
                      </a:rPr>
                      <m:t>𝑅𝑇</m:t>
                    </m:r>
                    <m:r>
                      <a:rPr lang="hu-HU" i="1">
                        <a:latin typeface="Cambria Math" panose="02040503050406030204" pitchFamily="18" charset="0"/>
                      </a:rPr>
                      <m:t> </m:t>
                    </m:r>
                    <m:r>
                      <a:rPr lang="hu-HU" i="1">
                        <a:latin typeface="Cambria Math" panose="02040503050406030204" pitchFamily="18" charset="0"/>
                      </a:rPr>
                      <m:t>𝑎h𝑜𝑙</m:t>
                    </m:r>
                    <m:r>
                      <a:rPr lang="hu-HU" i="1">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ö</m:t>
                        </m:r>
                      </m:sub>
                    </m:sSub>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r>
                          <a:rPr lang="hu-HU" i="1">
                            <a:latin typeface="Cambria Math" panose="02040503050406030204" pitchFamily="18" charset="0"/>
                          </a:rPr>
                          <m:t>−1</m:t>
                        </m:r>
                      </m:sup>
                      <m:e>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𝑖</m:t>
                            </m:r>
                          </m:sub>
                        </m:sSub>
                      </m:e>
                    </m:nary>
                  </m:oMath>
                </a14:m>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544621"/>
                <a:ext cx="10515600" cy="5039632"/>
              </a:xfrm>
              <a:blipFill>
                <a:blip r:embed="rId3"/>
                <a:stretch>
                  <a:fillRect l="-1043" t="-2056" r="-522"/>
                </a:stretch>
              </a:blipFill>
            </p:spPr>
            <p:txBody>
              <a:bodyPr/>
              <a:lstStyle/>
              <a:p>
                <a:r>
                  <a:rPr lang="en-US">
                    <a:noFill/>
                  </a:rPr>
                  <a:t> </a:t>
                </a:r>
              </a:p>
            </p:txBody>
          </p:sp>
        </mc:Fallback>
      </mc:AlternateContent>
      <p:sp>
        <p:nvSpPr>
          <p:cNvPr id="4" name="Szövegdoboz 3">
            <a:extLst>
              <a:ext uri="{FF2B5EF4-FFF2-40B4-BE49-F238E27FC236}">
                <a16:creationId xmlns:a16="http://schemas.microsoft.com/office/drawing/2014/main" id="{86A520FB-5A53-460D-AB80-428447610EE7}"/>
              </a:ext>
            </a:extLst>
          </p:cNvPr>
          <p:cNvSpPr txBox="1"/>
          <p:nvPr/>
        </p:nvSpPr>
        <p:spPr>
          <a:xfrm>
            <a:off x="11332564" y="5366479"/>
            <a:ext cx="45719" cy="369332"/>
          </a:xfrm>
          <a:prstGeom prst="rect">
            <a:avLst/>
          </a:prstGeom>
          <a:noFill/>
        </p:spPr>
        <p:txBody>
          <a:bodyPr wrap="square" rtlCol="0">
            <a:spAutoFit/>
          </a:bodyPr>
          <a:lstStyle/>
          <a:p>
            <a:endParaRPr lang="hu-HU" dirty="0"/>
          </a:p>
        </p:txBody>
      </p:sp>
    </p:spTree>
    <p:extLst>
      <p:ext uri="{BB962C8B-B14F-4D97-AF65-F5344CB8AC3E}">
        <p14:creationId xmlns:p14="http://schemas.microsoft.com/office/powerpoint/2010/main" val="5732598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86A520FB-5A53-460D-AB80-428447610EE7}"/>
              </a:ext>
            </a:extLst>
          </p:cNvPr>
          <p:cNvSpPr txBox="1"/>
          <p:nvPr/>
        </p:nvSpPr>
        <p:spPr>
          <a:xfrm>
            <a:off x="11332564" y="5366479"/>
            <a:ext cx="45719" cy="369332"/>
          </a:xfrm>
          <a:prstGeom prst="rect">
            <a:avLst/>
          </a:prstGeom>
          <a:noFill/>
        </p:spPr>
        <p:txBody>
          <a:bodyPr wrap="square" rtlCol="0">
            <a:spAutoFit/>
          </a:bodyPr>
          <a:lstStyle/>
          <a:p>
            <a:endParaRPr lang="hu-HU" dirty="0"/>
          </a:p>
        </p:txBody>
      </p:sp>
      <p:pic>
        <p:nvPicPr>
          <p:cNvPr id="3" name="Kép 2">
            <a:extLst>
              <a:ext uri="{FF2B5EF4-FFF2-40B4-BE49-F238E27FC236}">
                <a16:creationId xmlns:a16="http://schemas.microsoft.com/office/drawing/2014/main" id="{D0938C25-714E-4295-A5BA-903A0945168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8780" y="1457532"/>
            <a:ext cx="8320000" cy="4680000"/>
          </a:xfrm>
          <a:prstGeom prst="rect">
            <a:avLst/>
          </a:prstGeom>
        </p:spPr>
      </p:pic>
      <p:sp>
        <p:nvSpPr>
          <p:cNvPr id="6" name="Cím 5">
            <a:extLst>
              <a:ext uri="{FF2B5EF4-FFF2-40B4-BE49-F238E27FC236}">
                <a16:creationId xmlns:a16="http://schemas.microsoft.com/office/drawing/2014/main" id="{F11B008D-FFC6-43AD-BBC9-D8C42E3B3B13}"/>
              </a:ext>
            </a:extLst>
          </p:cNvPr>
          <p:cNvSpPr>
            <a:spLocks noGrp="1"/>
          </p:cNvSpPr>
          <p:nvPr>
            <p:ph type="title"/>
          </p:nvPr>
        </p:nvSpPr>
        <p:spPr>
          <a:xfrm>
            <a:off x="838200" y="140275"/>
            <a:ext cx="10515600" cy="1325563"/>
          </a:xfrm>
        </p:spPr>
        <p:txBody>
          <a:bodyPr/>
          <a:lstStyle/>
          <a:p>
            <a:pPr algn="ctr"/>
            <a:r>
              <a:rPr lang="hu-HU" dirty="0">
                <a:latin typeface="Times New Roman" panose="02020603050405020304" pitchFamily="18" charset="0"/>
                <a:cs typeface="Times New Roman" panose="02020603050405020304" pitchFamily="18" charset="0"/>
              </a:rPr>
              <a:t>A vegyész virágoskertje</a:t>
            </a:r>
            <a:endParaRPr lang="hu-HU" dirty="0"/>
          </a:p>
        </p:txBody>
      </p:sp>
      <p:sp>
        <p:nvSpPr>
          <p:cNvPr id="7" name="Szövegdoboz 6">
            <a:extLst>
              <a:ext uri="{FF2B5EF4-FFF2-40B4-BE49-F238E27FC236}">
                <a16:creationId xmlns:a16="http://schemas.microsoft.com/office/drawing/2014/main" id="{6D607B4D-DEA5-4C20-BC20-DCD77825099E}"/>
              </a:ext>
            </a:extLst>
          </p:cNvPr>
          <p:cNvSpPr txBox="1"/>
          <p:nvPr/>
        </p:nvSpPr>
        <p:spPr>
          <a:xfrm>
            <a:off x="3597639" y="6325850"/>
            <a:ext cx="5019964" cy="369332"/>
          </a:xfrm>
          <a:prstGeom prst="rect">
            <a:avLst/>
          </a:prstGeom>
          <a:noFill/>
        </p:spPr>
        <p:txBody>
          <a:bodyPr wrap="none" rtlCol="0">
            <a:spAutoFit/>
          </a:bodyPr>
          <a:lstStyle/>
          <a:p>
            <a:r>
              <a:rPr lang="hu-HU" dirty="0">
                <a:hlinkClick r:id="rId4"/>
              </a:rPr>
              <a:t>https://www.youtube.com/watch?v=xEqrEwVkHRo</a:t>
            </a:r>
            <a:r>
              <a:rPr lang="hu-HU" dirty="0"/>
              <a:t> </a:t>
            </a:r>
          </a:p>
        </p:txBody>
      </p:sp>
    </p:spTree>
    <p:extLst>
      <p:ext uri="{BB962C8B-B14F-4D97-AF65-F5344CB8AC3E}">
        <p14:creationId xmlns:p14="http://schemas.microsoft.com/office/powerpoint/2010/main" val="38796254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89C596F8-ACC1-4F8A-BFF0-2F8D480C5211}"/>
              </a:ext>
            </a:extLst>
          </p:cNvPr>
          <p:cNvSpPr/>
          <p:nvPr/>
        </p:nvSpPr>
        <p:spPr>
          <a:xfrm>
            <a:off x="188687" y="1582057"/>
            <a:ext cx="11887200" cy="4547281"/>
          </a:xfrm>
          <a:prstGeom prst="rect">
            <a:avLst/>
          </a:prstGeom>
          <a:solidFill>
            <a:schemeClr val="accent1">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 vegyész virágoskertje</a:t>
            </a:r>
          </a:p>
        </p:txBody>
      </p:sp>
      <p:sp>
        <p:nvSpPr>
          <p:cNvPr id="4" name="Szövegdoboz 3">
            <a:extLst>
              <a:ext uri="{FF2B5EF4-FFF2-40B4-BE49-F238E27FC236}">
                <a16:creationId xmlns:a16="http://schemas.microsoft.com/office/drawing/2014/main" id="{86A520FB-5A53-460D-AB80-428447610EE7}"/>
              </a:ext>
            </a:extLst>
          </p:cNvPr>
          <p:cNvSpPr txBox="1"/>
          <p:nvPr/>
        </p:nvSpPr>
        <p:spPr>
          <a:xfrm>
            <a:off x="11332564" y="5366479"/>
            <a:ext cx="45719" cy="369332"/>
          </a:xfrm>
          <a:prstGeom prst="rect">
            <a:avLst/>
          </a:prstGeom>
          <a:noFill/>
        </p:spPr>
        <p:txBody>
          <a:bodyPr wrap="square" rtlCol="0">
            <a:spAutoFit/>
          </a:bodyPr>
          <a:lstStyle/>
          <a:p>
            <a:endParaRPr lang="hu-HU" dirty="0"/>
          </a:p>
        </p:txBody>
      </p:sp>
      <p:cxnSp>
        <p:nvCxnSpPr>
          <p:cNvPr id="9" name="Egyenes összekötő 8">
            <a:extLst>
              <a:ext uri="{FF2B5EF4-FFF2-40B4-BE49-F238E27FC236}">
                <a16:creationId xmlns:a16="http://schemas.microsoft.com/office/drawing/2014/main" id="{97ACFCEA-76AB-4F89-AFC0-C98384CCFBDC}"/>
              </a:ext>
            </a:extLst>
          </p:cNvPr>
          <p:cNvCxnSpPr>
            <a:cxnSpLocks/>
          </p:cNvCxnSpPr>
          <p:nvPr/>
        </p:nvCxnSpPr>
        <p:spPr>
          <a:xfrm>
            <a:off x="179882" y="6162998"/>
            <a:ext cx="11872210"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zövegdoboz 11">
            <a:extLst>
              <a:ext uri="{FF2B5EF4-FFF2-40B4-BE49-F238E27FC236}">
                <a16:creationId xmlns:a16="http://schemas.microsoft.com/office/drawing/2014/main" id="{D6DA13F8-1D07-46F3-96EE-CE7E394C0E62}"/>
              </a:ext>
            </a:extLst>
          </p:cNvPr>
          <p:cNvSpPr txBox="1"/>
          <p:nvPr/>
        </p:nvSpPr>
        <p:spPr>
          <a:xfrm>
            <a:off x="244415" y="1739748"/>
            <a:ext cx="4902304" cy="461665"/>
          </a:xfrm>
          <a:prstGeom prst="rect">
            <a:avLst/>
          </a:prstGeom>
          <a:noFill/>
        </p:spPr>
        <p:txBody>
          <a:bodyPr wrap="none" rtlCol="0">
            <a:spAutoFit/>
          </a:bodyPr>
          <a:lstStyle/>
          <a:p>
            <a:r>
              <a:rPr lang="hu-HU" sz="2400" dirty="0">
                <a:latin typeface="Times New Roman" panose="02020603050405020304" pitchFamily="18" charset="0"/>
                <a:cs typeface="Times New Roman" panose="02020603050405020304" pitchFamily="18" charset="0"/>
              </a:rPr>
              <a:t>vízüveg – nátrium-</a:t>
            </a:r>
            <a:r>
              <a:rPr lang="hu-HU" sz="2400" dirty="0" err="1">
                <a:latin typeface="Times New Roman" panose="02020603050405020304" pitchFamily="18" charset="0"/>
                <a:cs typeface="Times New Roman" panose="02020603050405020304" pitchFamily="18" charset="0"/>
              </a:rPr>
              <a:t>metaszilikát</a:t>
            </a:r>
            <a:r>
              <a:rPr lang="hu-HU" sz="2400" dirty="0">
                <a:latin typeface="Times New Roman" panose="02020603050405020304" pitchFamily="18" charset="0"/>
                <a:cs typeface="Times New Roman" panose="02020603050405020304" pitchFamily="18" charset="0"/>
              </a:rPr>
              <a:t>-oldat:</a:t>
            </a:r>
          </a:p>
        </p:txBody>
      </p:sp>
      <p:sp>
        <p:nvSpPr>
          <p:cNvPr id="13" name="Szövegdoboz 12">
            <a:extLst>
              <a:ext uri="{FF2B5EF4-FFF2-40B4-BE49-F238E27FC236}">
                <a16:creationId xmlns:a16="http://schemas.microsoft.com/office/drawing/2014/main" id="{EEF158CF-07CE-41C6-B268-A3174BC0E5D8}"/>
              </a:ext>
            </a:extLst>
          </p:cNvPr>
          <p:cNvSpPr txBox="1"/>
          <p:nvPr/>
        </p:nvSpPr>
        <p:spPr>
          <a:xfrm>
            <a:off x="4159347" y="6396335"/>
            <a:ext cx="4140877" cy="461665"/>
          </a:xfrm>
          <a:prstGeom prst="rect">
            <a:avLst/>
          </a:prstGeom>
          <a:noFill/>
        </p:spPr>
        <p:txBody>
          <a:bodyPr wrap="none" rtlCol="0">
            <a:spAutoFit/>
          </a:bodyPr>
          <a:lstStyle/>
          <a:p>
            <a:r>
              <a:rPr lang="hu-HU" sz="2400" dirty="0">
                <a:latin typeface="Times New Roman" panose="02020603050405020304" pitchFamily="18" charset="0"/>
                <a:cs typeface="Times New Roman" panose="02020603050405020304" pitchFamily="18" charset="0"/>
              </a:rPr>
              <a:t>nehézfém só – pl. CoCl</a:t>
            </a:r>
            <a:r>
              <a:rPr lang="hu-HU" sz="2400" baseline="-25000" dirty="0">
                <a:latin typeface="Times New Roman" panose="02020603050405020304" pitchFamily="18" charset="0"/>
                <a:cs typeface="Times New Roman" panose="02020603050405020304" pitchFamily="18" charset="0"/>
              </a:rPr>
              <a:t>2</a:t>
            </a:r>
            <a:r>
              <a:rPr lang="hu-HU" sz="2400" dirty="0">
                <a:latin typeface="Times New Roman" panose="02020603050405020304" pitchFamily="18" charset="0"/>
                <a:cs typeface="Times New Roman" panose="02020603050405020304" pitchFamily="18" charset="0"/>
              </a:rPr>
              <a:t>·6H</a:t>
            </a:r>
            <a:r>
              <a:rPr lang="hu-HU" sz="2400" baseline="-25000" dirty="0">
                <a:latin typeface="Times New Roman" panose="02020603050405020304" pitchFamily="18" charset="0"/>
                <a:cs typeface="Times New Roman" panose="02020603050405020304" pitchFamily="18" charset="0"/>
              </a:rPr>
              <a:t>2</a:t>
            </a:r>
            <a:r>
              <a:rPr lang="hu-HU" sz="2400" dirty="0">
                <a:latin typeface="Times New Roman" panose="02020603050405020304" pitchFamily="18" charset="0"/>
                <a:cs typeface="Times New Roman" panose="02020603050405020304" pitchFamily="18" charset="0"/>
              </a:rPr>
              <a:t>O</a:t>
            </a:r>
          </a:p>
        </p:txBody>
      </p:sp>
      <mc:AlternateContent xmlns:mc="http://schemas.openxmlformats.org/markup-compatibility/2006" xmlns:a14="http://schemas.microsoft.com/office/drawing/2010/main">
        <mc:Choice Requires="a14">
          <p:sp>
            <p:nvSpPr>
              <p:cNvPr id="19" name="Szövegdoboz 18">
                <a:extLst>
                  <a:ext uri="{FF2B5EF4-FFF2-40B4-BE49-F238E27FC236}">
                    <a16:creationId xmlns:a16="http://schemas.microsoft.com/office/drawing/2014/main" id="{514DCF37-065A-4BC8-B8CB-1FEBCFF39A67}"/>
                  </a:ext>
                </a:extLst>
              </p:cNvPr>
              <p:cNvSpPr txBox="1"/>
              <p:nvPr/>
            </p:nvSpPr>
            <p:spPr>
              <a:xfrm>
                <a:off x="5231566" y="1723869"/>
                <a:ext cx="5122749" cy="514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𝑁𝑎</m:t>
                          </m:r>
                        </m:e>
                        <m:sub>
                          <m:r>
                            <a:rPr lang="hu-HU" sz="2800" b="0" i="1" smtClean="0">
                              <a:latin typeface="Cambria Math" panose="02040503050406030204" pitchFamily="18" charset="0"/>
                            </a:rPr>
                            <m:t>2</m:t>
                          </m:r>
                        </m:sub>
                      </m:s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𝑆𝑖𝑂</m:t>
                          </m:r>
                        </m:e>
                        <m:sub>
                          <m:r>
                            <a:rPr lang="hu-HU" sz="2800" b="0" i="1" smtClean="0">
                              <a:latin typeface="Cambria Math" panose="02040503050406030204" pitchFamily="18" charset="0"/>
                            </a:rPr>
                            <m:t>3(</m:t>
                          </m:r>
                          <m:r>
                            <a:rPr lang="hu-HU" sz="2800" b="0" i="1" smtClean="0">
                              <a:latin typeface="Cambria Math" panose="02040503050406030204" pitchFamily="18" charset="0"/>
                            </a:rPr>
                            <m:t>𝑠</m:t>
                          </m:r>
                          <m:r>
                            <a:rPr lang="hu-HU" sz="2800" b="0" i="1" smtClean="0">
                              <a:latin typeface="Cambria Math" panose="02040503050406030204" pitchFamily="18" charset="0"/>
                            </a:rPr>
                            <m:t>)</m:t>
                          </m:r>
                        </m:sub>
                      </m:sSub>
                      <m:r>
                        <a:rPr lang="hu-HU" sz="2800" b="0" i="1" smtClean="0">
                          <a:latin typeface="Cambria Math" panose="02040503050406030204" pitchFamily="18" charset="0"/>
                        </a:rPr>
                        <m:t>=2</m:t>
                      </m:r>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𝑁𝑎</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r>
                        <a:rPr lang="hu-HU" sz="2800" b="0" i="1" smtClean="0">
                          <a:latin typeface="Cambria Math" panose="02040503050406030204" pitchFamily="18" charset="0"/>
                        </a:rPr>
                        <m:t>+</m:t>
                      </m:r>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𝑆𝑖𝑂</m:t>
                          </m:r>
                        </m:e>
                        <m:sub>
                          <m:r>
                            <a:rPr lang="hu-HU" sz="2800" b="0" i="1" smtClean="0">
                              <a:latin typeface="Cambria Math" panose="02040503050406030204" pitchFamily="18" charset="0"/>
                            </a:rPr>
                            <m:t>3(</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2−</m:t>
                          </m:r>
                        </m:sup>
                      </m:sSubSup>
                    </m:oMath>
                  </m:oMathPara>
                </a14:m>
                <a:endParaRPr lang="hu-HU" sz="2800" dirty="0"/>
              </a:p>
            </p:txBody>
          </p:sp>
        </mc:Choice>
        <mc:Fallback xmlns="">
          <p:sp>
            <p:nvSpPr>
              <p:cNvPr id="19" name="Szövegdoboz 18">
                <a:extLst>
                  <a:ext uri="{FF2B5EF4-FFF2-40B4-BE49-F238E27FC236}">
                    <a16:creationId xmlns:a16="http://schemas.microsoft.com/office/drawing/2014/main" id="{514DCF37-065A-4BC8-B8CB-1FEBCFF39A67}"/>
                  </a:ext>
                </a:extLst>
              </p:cNvPr>
              <p:cNvSpPr txBox="1">
                <a:spLocks noRot="1" noChangeAspect="1" noMove="1" noResize="1" noEditPoints="1" noAdjustHandles="1" noChangeArrowheads="1" noChangeShapeType="1" noTextEdit="1"/>
              </p:cNvSpPr>
              <p:nvPr/>
            </p:nvSpPr>
            <p:spPr>
              <a:xfrm>
                <a:off x="5231566" y="1723869"/>
                <a:ext cx="5122749" cy="514821"/>
              </a:xfrm>
              <a:prstGeom prst="rect">
                <a:avLst/>
              </a:prstGeom>
              <a:blipFill>
                <a:blip r:embed="rId3"/>
                <a:stretch>
                  <a:fillRect/>
                </a:stretch>
              </a:blipFill>
            </p:spPr>
            <p:txBody>
              <a:bodyPr/>
              <a:lstStyle/>
              <a:p>
                <a:r>
                  <a:rPr lang="hu-HU">
                    <a:noFill/>
                  </a:rPr>
                  <a:t> </a:t>
                </a:r>
              </a:p>
            </p:txBody>
          </p:sp>
        </mc:Fallback>
      </mc:AlternateContent>
      <p:cxnSp>
        <p:nvCxnSpPr>
          <p:cNvPr id="20" name="Egyenes összekötő nyíllal 19">
            <a:extLst>
              <a:ext uri="{FF2B5EF4-FFF2-40B4-BE49-F238E27FC236}">
                <a16:creationId xmlns:a16="http://schemas.microsoft.com/office/drawing/2014/main" id="{40D25544-A7E6-43F3-89C2-365B6E841C5F}"/>
              </a:ext>
            </a:extLst>
          </p:cNvPr>
          <p:cNvCxnSpPr>
            <a:cxnSpLocks/>
          </p:cNvCxnSpPr>
          <p:nvPr/>
        </p:nvCxnSpPr>
        <p:spPr>
          <a:xfrm flipH="1">
            <a:off x="6478249" y="5591331"/>
            <a:ext cx="597108" cy="197369"/>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Szövegdoboz 22">
                <a:extLst>
                  <a:ext uri="{FF2B5EF4-FFF2-40B4-BE49-F238E27FC236}">
                    <a16:creationId xmlns:a16="http://schemas.microsoft.com/office/drawing/2014/main" id="{684D744D-9CF7-4A1D-B121-E4B0101E7682}"/>
                  </a:ext>
                </a:extLst>
              </p:cNvPr>
              <p:cNvSpPr txBox="1"/>
              <p:nvPr/>
            </p:nvSpPr>
            <p:spPr>
              <a:xfrm>
                <a:off x="7131513" y="5054188"/>
                <a:ext cx="4629985"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b="0" i="1" smtClean="0">
                              <a:solidFill>
                                <a:srgbClr val="2E0CFC"/>
                              </a:solidFill>
                              <a:latin typeface="Cambria Math" panose="02040503050406030204" pitchFamily="18" charset="0"/>
                            </a:rPr>
                          </m:ctrlPr>
                        </m:sSubSupPr>
                        <m:e>
                          <m:r>
                            <a:rPr lang="hu-HU" sz="2800" b="0" i="1" smtClean="0">
                              <a:solidFill>
                                <a:srgbClr val="2E0CFC"/>
                              </a:solidFill>
                              <a:latin typeface="Cambria Math" panose="02040503050406030204" pitchFamily="18" charset="0"/>
                            </a:rPr>
                            <m:t>𝐶𝑜</m:t>
                          </m:r>
                        </m:e>
                        <m:sub>
                          <m:r>
                            <a:rPr lang="hu-HU" sz="2800" b="0" i="1" smtClean="0">
                              <a:solidFill>
                                <a:srgbClr val="2E0CFC"/>
                              </a:solidFill>
                              <a:latin typeface="Cambria Math" panose="02040503050406030204" pitchFamily="18" charset="0"/>
                            </a:rPr>
                            <m:t>(</m:t>
                          </m:r>
                          <m:r>
                            <a:rPr lang="hu-HU" sz="2800" b="0" i="1" smtClean="0">
                              <a:solidFill>
                                <a:srgbClr val="2E0CFC"/>
                              </a:solidFill>
                              <a:latin typeface="Cambria Math" panose="02040503050406030204" pitchFamily="18" charset="0"/>
                            </a:rPr>
                            <m:t>𝑎𝑞</m:t>
                          </m:r>
                          <m:r>
                            <a:rPr lang="hu-HU" sz="2800" b="0" i="1" smtClean="0">
                              <a:solidFill>
                                <a:srgbClr val="2E0CFC"/>
                              </a:solidFill>
                              <a:latin typeface="Cambria Math" panose="02040503050406030204" pitchFamily="18" charset="0"/>
                            </a:rPr>
                            <m:t>)</m:t>
                          </m:r>
                        </m:sub>
                        <m:sup>
                          <m:r>
                            <a:rPr lang="hu-HU" sz="2800" b="0" i="1" smtClean="0">
                              <a:solidFill>
                                <a:srgbClr val="2E0CFC"/>
                              </a:solidFill>
                              <a:latin typeface="Cambria Math" panose="02040503050406030204" pitchFamily="18" charset="0"/>
                            </a:rPr>
                            <m:t>2+</m:t>
                          </m:r>
                        </m:sup>
                      </m:sSubSup>
                      <m:r>
                        <a:rPr lang="hu-HU" sz="2800" b="0" i="1" smtClean="0">
                          <a:solidFill>
                            <a:srgbClr val="2E0CFC"/>
                          </a:solidFill>
                          <a:latin typeface="Cambria Math" panose="02040503050406030204" pitchFamily="18" charset="0"/>
                        </a:rPr>
                        <m:t>+</m:t>
                      </m:r>
                      <m:sSubSup>
                        <m:sSubSupPr>
                          <m:ctrlPr>
                            <a:rPr lang="hu-HU" sz="2800" b="0" i="1" smtClean="0">
                              <a:solidFill>
                                <a:srgbClr val="2E0CFC"/>
                              </a:solidFill>
                              <a:latin typeface="Cambria Math" panose="02040503050406030204" pitchFamily="18" charset="0"/>
                            </a:rPr>
                          </m:ctrlPr>
                        </m:sSubSupPr>
                        <m:e>
                          <m:r>
                            <a:rPr lang="hu-HU" sz="2800" b="0" i="1" smtClean="0">
                              <a:solidFill>
                                <a:srgbClr val="2E0CFC"/>
                              </a:solidFill>
                              <a:latin typeface="Cambria Math" panose="02040503050406030204" pitchFamily="18" charset="0"/>
                            </a:rPr>
                            <m:t>𝑆𝑖𝑂</m:t>
                          </m:r>
                        </m:e>
                        <m:sub>
                          <m:r>
                            <a:rPr lang="hu-HU" sz="2800" b="0" i="1" smtClean="0">
                              <a:solidFill>
                                <a:srgbClr val="2E0CFC"/>
                              </a:solidFill>
                              <a:latin typeface="Cambria Math" panose="02040503050406030204" pitchFamily="18" charset="0"/>
                            </a:rPr>
                            <m:t>3(</m:t>
                          </m:r>
                          <m:r>
                            <a:rPr lang="hu-HU" sz="2800" b="0" i="1" smtClean="0">
                              <a:solidFill>
                                <a:srgbClr val="2E0CFC"/>
                              </a:solidFill>
                              <a:latin typeface="Cambria Math" panose="02040503050406030204" pitchFamily="18" charset="0"/>
                            </a:rPr>
                            <m:t>𝑎𝑞</m:t>
                          </m:r>
                          <m:r>
                            <a:rPr lang="hu-HU" sz="2800" b="0" i="1" smtClean="0">
                              <a:solidFill>
                                <a:srgbClr val="2E0CFC"/>
                              </a:solidFill>
                              <a:latin typeface="Cambria Math" panose="02040503050406030204" pitchFamily="18" charset="0"/>
                            </a:rPr>
                            <m:t>)</m:t>
                          </m:r>
                        </m:sub>
                        <m:sup>
                          <m:r>
                            <a:rPr lang="hu-HU" sz="2800" b="0" i="1" smtClean="0">
                              <a:solidFill>
                                <a:srgbClr val="2E0CFC"/>
                              </a:solidFill>
                              <a:latin typeface="Cambria Math" panose="02040503050406030204" pitchFamily="18" charset="0"/>
                            </a:rPr>
                            <m:t>2−</m:t>
                          </m:r>
                        </m:sup>
                      </m:sSubSup>
                      <m:r>
                        <a:rPr lang="hu-HU" sz="2800" b="0" i="1" smtClean="0">
                          <a:solidFill>
                            <a:srgbClr val="2E0CFC"/>
                          </a:solidFill>
                          <a:latin typeface="Cambria Math" panose="02040503050406030204" pitchFamily="18" charset="0"/>
                        </a:rPr>
                        <m:t>=</m:t>
                      </m:r>
                      <m:sSub>
                        <m:sSubPr>
                          <m:ctrlPr>
                            <a:rPr lang="hu-HU" sz="2800" i="1">
                              <a:solidFill>
                                <a:srgbClr val="2E0CFC"/>
                              </a:solidFill>
                              <a:latin typeface="Cambria Math" panose="02040503050406030204" pitchFamily="18" charset="0"/>
                            </a:rPr>
                          </m:ctrlPr>
                        </m:sSubPr>
                        <m:e>
                          <m:r>
                            <a:rPr lang="hu-HU" sz="2800" b="0" i="1" smtClean="0">
                              <a:solidFill>
                                <a:srgbClr val="2E0CFC"/>
                              </a:solidFill>
                              <a:latin typeface="Cambria Math" panose="02040503050406030204" pitchFamily="18" charset="0"/>
                            </a:rPr>
                            <m:t>𝐶𝑜</m:t>
                          </m:r>
                          <m:r>
                            <a:rPr lang="hu-HU" sz="2800" i="1">
                              <a:solidFill>
                                <a:srgbClr val="2E0CFC"/>
                              </a:solidFill>
                              <a:latin typeface="Cambria Math" panose="02040503050406030204" pitchFamily="18" charset="0"/>
                            </a:rPr>
                            <m:t>𝑆𝑖𝑂</m:t>
                          </m:r>
                        </m:e>
                        <m:sub>
                          <m:r>
                            <a:rPr lang="hu-HU" sz="2800" i="1">
                              <a:solidFill>
                                <a:srgbClr val="2E0CFC"/>
                              </a:solidFill>
                              <a:latin typeface="Cambria Math" panose="02040503050406030204" pitchFamily="18" charset="0"/>
                            </a:rPr>
                            <m:t>3(</m:t>
                          </m:r>
                          <m:r>
                            <a:rPr lang="hu-HU" sz="2800" i="1">
                              <a:solidFill>
                                <a:srgbClr val="2E0CFC"/>
                              </a:solidFill>
                              <a:latin typeface="Cambria Math" panose="02040503050406030204" pitchFamily="18" charset="0"/>
                            </a:rPr>
                            <m:t>𝑠</m:t>
                          </m:r>
                          <m:r>
                            <a:rPr lang="hu-HU" sz="2800" i="1">
                              <a:solidFill>
                                <a:srgbClr val="2E0CFC"/>
                              </a:solidFill>
                              <a:latin typeface="Cambria Math" panose="02040503050406030204" pitchFamily="18" charset="0"/>
                            </a:rPr>
                            <m:t>)</m:t>
                          </m:r>
                        </m:sub>
                      </m:sSub>
                    </m:oMath>
                  </m:oMathPara>
                </a14:m>
                <a:endParaRPr lang="hu-HU" sz="2800" dirty="0">
                  <a:solidFill>
                    <a:srgbClr val="2E0CFC"/>
                  </a:solidFill>
                </a:endParaRPr>
              </a:p>
            </p:txBody>
          </p:sp>
        </mc:Choice>
        <mc:Fallback xmlns="">
          <p:sp>
            <p:nvSpPr>
              <p:cNvPr id="23" name="Szövegdoboz 22">
                <a:extLst>
                  <a:ext uri="{FF2B5EF4-FFF2-40B4-BE49-F238E27FC236}">
                    <a16:creationId xmlns:a16="http://schemas.microsoft.com/office/drawing/2014/main" id="{684D744D-9CF7-4A1D-B121-E4B0101E7682}"/>
                  </a:ext>
                </a:extLst>
              </p:cNvPr>
              <p:cNvSpPr txBox="1">
                <a:spLocks noRot="1" noChangeAspect="1" noMove="1" noResize="1" noEditPoints="1" noAdjustHandles="1" noChangeArrowheads="1" noChangeShapeType="1" noTextEdit="1"/>
              </p:cNvSpPr>
              <p:nvPr/>
            </p:nvSpPr>
            <p:spPr>
              <a:xfrm>
                <a:off x="7131513" y="5054188"/>
                <a:ext cx="4629985" cy="515910"/>
              </a:xfrm>
              <a:prstGeom prst="rect">
                <a:avLst/>
              </a:prstGeom>
              <a:blipFill>
                <a:blip r:embed="rId4"/>
                <a:stretch>
                  <a:fillRect/>
                </a:stretch>
              </a:blipFill>
            </p:spPr>
            <p:txBody>
              <a:bodyPr/>
              <a:lstStyle/>
              <a:p>
                <a:r>
                  <a:rPr lang="hu-HU">
                    <a:noFill/>
                  </a:rPr>
                  <a:t> </a:t>
                </a:r>
              </a:p>
            </p:txBody>
          </p:sp>
        </mc:Fallback>
      </mc:AlternateContent>
      <p:sp>
        <p:nvSpPr>
          <p:cNvPr id="24" name="Szövegdoboz 23">
            <a:extLst>
              <a:ext uri="{FF2B5EF4-FFF2-40B4-BE49-F238E27FC236}">
                <a16:creationId xmlns:a16="http://schemas.microsoft.com/office/drawing/2014/main" id="{3C275294-8C25-4447-A9AE-57F4C04CB1FD}"/>
              </a:ext>
            </a:extLst>
          </p:cNvPr>
          <p:cNvSpPr txBox="1"/>
          <p:nvPr/>
        </p:nvSpPr>
        <p:spPr>
          <a:xfrm>
            <a:off x="8041799" y="5551652"/>
            <a:ext cx="2786340" cy="461665"/>
          </a:xfrm>
          <a:prstGeom prst="rect">
            <a:avLst/>
          </a:prstGeom>
          <a:noFill/>
        </p:spPr>
        <p:txBody>
          <a:bodyPr wrap="none" rtlCol="0">
            <a:spAutoFit/>
          </a:bodyPr>
          <a:lstStyle/>
          <a:p>
            <a:r>
              <a:rPr lang="hu-HU" sz="2400" dirty="0">
                <a:solidFill>
                  <a:srgbClr val="2E0CFC"/>
                </a:solidFill>
                <a:latin typeface="Times New Roman" panose="02020603050405020304" pitchFamily="18" charset="0"/>
                <a:cs typeface="Times New Roman" panose="02020603050405020304" pitchFamily="18" charset="0"/>
              </a:rPr>
              <a:t>féligáteresztő hártya!</a:t>
            </a:r>
          </a:p>
        </p:txBody>
      </p:sp>
      <p:sp>
        <p:nvSpPr>
          <p:cNvPr id="59" name="Ellipszis 58">
            <a:extLst>
              <a:ext uri="{FF2B5EF4-FFF2-40B4-BE49-F238E27FC236}">
                <a16:creationId xmlns:a16="http://schemas.microsoft.com/office/drawing/2014/main" id="{D410820D-83C5-411F-AAEE-8E4352880C78}"/>
              </a:ext>
            </a:extLst>
          </p:cNvPr>
          <p:cNvSpPr/>
          <p:nvPr/>
        </p:nvSpPr>
        <p:spPr>
          <a:xfrm>
            <a:off x="5171179" y="3637547"/>
            <a:ext cx="1839678" cy="1622295"/>
          </a:xfrm>
          <a:prstGeom prst="ellipse">
            <a:avLst/>
          </a:prstGeom>
          <a:solidFill>
            <a:srgbClr val="FF0000">
              <a:alpha val="30000"/>
            </a:srgbClr>
          </a:solidFill>
          <a:ln w="12700">
            <a:solidFill>
              <a:srgbClr val="2E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nvGrpSpPr>
          <p:cNvPr id="67" name="Csoportba foglalás 66">
            <a:extLst>
              <a:ext uri="{FF2B5EF4-FFF2-40B4-BE49-F238E27FC236}">
                <a16:creationId xmlns:a16="http://schemas.microsoft.com/office/drawing/2014/main" id="{9543C2B8-2AB8-4FB5-A82F-9FC7192E4F06}"/>
              </a:ext>
            </a:extLst>
          </p:cNvPr>
          <p:cNvGrpSpPr/>
          <p:nvPr/>
        </p:nvGrpSpPr>
        <p:grpSpPr>
          <a:xfrm>
            <a:off x="5145620" y="3823042"/>
            <a:ext cx="1921713" cy="1102011"/>
            <a:chOff x="5148886" y="3767528"/>
            <a:chExt cx="1921713" cy="1102011"/>
          </a:xfrm>
        </p:grpSpPr>
        <p:cxnSp>
          <p:nvCxnSpPr>
            <p:cNvPr id="54" name="Egyenes összekötő nyíllal 53">
              <a:extLst>
                <a:ext uri="{FF2B5EF4-FFF2-40B4-BE49-F238E27FC236}">
                  <a16:creationId xmlns:a16="http://schemas.microsoft.com/office/drawing/2014/main" id="{A38338F3-0F6A-4EF3-BFE3-3CF0043B90A4}"/>
                </a:ext>
              </a:extLst>
            </p:cNvPr>
            <p:cNvCxnSpPr>
              <a:cxnSpLocks/>
            </p:cNvCxnSpPr>
            <p:nvPr/>
          </p:nvCxnSpPr>
          <p:spPr>
            <a:xfrm rot="-2700000">
              <a:off x="5651294" y="3989881"/>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5" name="Egyenes összekötő nyíllal 54">
              <a:extLst>
                <a:ext uri="{FF2B5EF4-FFF2-40B4-BE49-F238E27FC236}">
                  <a16:creationId xmlns:a16="http://schemas.microsoft.com/office/drawing/2014/main" id="{D9797217-1EE2-4CFC-91A5-57C317B179D8}"/>
                </a:ext>
              </a:extLst>
            </p:cNvPr>
            <p:cNvCxnSpPr>
              <a:cxnSpLocks/>
            </p:cNvCxnSpPr>
            <p:nvPr/>
          </p:nvCxnSpPr>
          <p:spPr>
            <a:xfrm>
              <a:off x="6118487" y="3767528"/>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6" name="Egyenes összekötő nyíllal 55">
              <a:extLst>
                <a:ext uri="{FF2B5EF4-FFF2-40B4-BE49-F238E27FC236}">
                  <a16:creationId xmlns:a16="http://schemas.microsoft.com/office/drawing/2014/main" id="{C86B14C5-46AF-483A-9C03-60A0158AF3C8}"/>
                </a:ext>
              </a:extLst>
            </p:cNvPr>
            <p:cNvCxnSpPr>
              <a:cxnSpLocks/>
            </p:cNvCxnSpPr>
            <p:nvPr/>
          </p:nvCxnSpPr>
          <p:spPr>
            <a:xfrm rot="2700000">
              <a:off x="6540710" y="3979889"/>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7" name="Egyenes összekötő nyíllal 56">
              <a:extLst>
                <a:ext uri="{FF2B5EF4-FFF2-40B4-BE49-F238E27FC236}">
                  <a16:creationId xmlns:a16="http://schemas.microsoft.com/office/drawing/2014/main" id="{26246280-3E04-480D-ADA0-1E3FED9584BA}"/>
                </a:ext>
              </a:extLst>
            </p:cNvPr>
            <p:cNvCxnSpPr>
              <a:cxnSpLocks/>
            </p:cNvCxnSpPr>
            <p:nvPr/>
          </p:nvCxnSpPr>
          <p:spPr>
            <a:xfrm rot="-5400000">
              <a:off x="5508886" y="4507040"/>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8" name="Egyenes összekötő nyíllal 57">
              <a:extLst>
                <a:ext uri="{FF2B5EF4-FFF2-40B4-BE49-F238E27FC236}">
                  <a16:creationId xmlns:a16="http://schemas.microsoft.com/office/drawing/2014/main" id="{139E0C6E-41D1-41B1-B2C8-3BCF6D7053E7}"/>
                </a:ext>
              </a:extLst>
            </p:cNvPr>
            <p:cNvCxnSpPr>
              <a:cxnSpLocks/>
            </p:cNvCxnSpPr>
            <p:nvPr/>
          </p:nvCxnSpPr>
          <p:spPr>
            <a:xfrm rot="5400000">
              <a:off x="6710599" y="4509539"/>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grpSp>
      <p:grpSp>
        <p:nvGrpSpPr>
          <p:cNvPr id="51" name="Csoportba foglalás 50">
            <a:extLst>
              <a:ext uri="{FF2B5EF4-FFF2-40B4-BE49-F238E27FC236}">
                <a16:creationId xmlns:a16="http://schemas.microsoft.com/office/drawing/2014/main" id="{8CF2F655-3778-4968-B33C-DDFC695EB5E6}"/>
              </a:ext>
            </a:extLst>
          </p:cNvPr>
          <p:cNvGrpSpPr/>
          <p:nvPr/>
        </p:nvGrpSpPr>
        <p:grpSpPr>
          <a:xfrm>
            <a:off x="5966801" y="4841823"/>
            <a:ext cx="262550" cy="468746"/>
            <a:chOff x="5989241" y="4841823"/>
            <a:chExt cx="262550" cy="468746"/>
          </a:xfrm>
        </p:grpSpPr>
        <p:sp>
          <p:nvSpPr>
            <p:cNvPr id="43" name="Téglalap 42">
              <a:extLst>
                <a:ext uri="{FF2B5EF4-FFF2-40B4-BE49-F238E27FC236}">
                  <a16:creationId xmlns:a16="http://schemas.microsoft.com/office/drawing/2014/main" id="{443D6486-8CD0-4D26-9822-EF1ADDD83B63}"/>
                </a:ext>
              </a:extLst>
            </p:cNvPr>
            <p:cNvSpPr/>
            <p:nvPr/>
          </p:nvSpPr>
          <p:spPr>
            <a:xfrm>
              <a:off x="6045200" y="4841823"/>
              <a:ext cx="146050" cy="450564"/>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44" name="Egyenes összekötő nyíllal 43">
              <a:extLst>
                <a:ext uri="{FF2B5EF4-FFF2-40B4-BE49-F238E27FC236}">
                  <a16:creationId xmlns:a16="http://schemas.microsoft.com/office/drawing/2014/main" id="{B126BB88-C0E9-4B58-A9AA-65DAA73CF4B9}"/>
                </a:ext>
              </a:extLst>
            </p:cNvPr>
            <p:cNvCxnSpPr>
              <a:cxnSpLocks/>
            </p:cNvCxnSpPr>
            <p:nvPr/>
          </p:nvCxnSpPr>
          <p:spPr>
            <a:xfrm>
              <a:off x="6112137" y="492676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5" name="Egyenes összekötő nyíllal 44">
              <a:extLst>
                <a:ext uri="{FF2B5EF4-FFF2-40B4-BE49-F238E27FC236}">
                  <a16:creationId xmlns:a16="http://schemas.microsoft.com/office/drawing/2014/main" id="{65008F83-CE8D-4E39-8016-70C496E9FC75}"/>
                </a:ext>
              </a:extLst>
            </p:cNvPr>
            <p:cNvCxnSpPr>
              <a:cxnSpLocks/>
            </p:cNvCxnSpPr>
            <p:nvPr/>
          </p:nvCxnSpPr>
          <p:spPr>
            <a:xfrm rot="900000">
              <a:off x="6182979" y="493258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6" name="Egyenes összekötő nyíllal 45">
              <a:extLst>
                <a:ext uri="{FF2B5EF4-FFF2-40B4-BE49-F238E27FC236}">
                  <a16:creationId xmlns:a16="http://schemas.microsoft.com/office/drawing/2014/main" id="{AA3A29FF-556B-43A1-B2B1-3A49E2B7D8EB}"/>
                </a:ext>
              </a:extLst>
            </p:cNvPr>
            <p:cNvCxnSpPr>
              <a:cxnSpLocks/>
            </p:cNvCxnSpPr>
            <p:nvPr/>
          </p:nvCxnSpPr>
          <p:spPr>
            <a:xfrm rot="1800000">
              <a:off x="6251791" y="494421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7" name="Egyenes összekötő nyíllal 46">
              <a:extLst>
                <a:ext uri="{FF2B5EF4-FFF2-40B4-BE49-F238E27FC236}">
                  <a16:creationId xmlns:a16="http://schemas.microsoft.com/office/drawing/2014/main" id="{BAF998D2-F22A-4C9C-A0BA-DBE24D5E5329}"/>
                </a:ext>
              </a:extLst>
            </p:cNvPr>
            <p:cNvCxnSpPr>
              <a:cxnSpLocks/>
            </p:cNvCxnSpPr>
            <p:nvPr/>
          </p:nvCxnSpPr>
          <p:spPr>
            <a:xfrm rot="-900000">
              <a:off x="6051704" y="493258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8" name="Egyenes összekötő nyíllal 47">
              <a:extLst>
                <a:ext uri="{FF2B5EF4-FFF2-40B4-BE49-F238E27FC236}">
                  <a16:creationId xmlns:a16="http://schemas.microsoft.com/office/drawing/2014/main" id="{77CAED76-8A3E-4FCE-83C2-6DEEB82C6E24}"/>
                </a:ext>
              </a:extLst>
            </p:cNvPr>
            <p:cNvCxnSpPr>
              <a:cxnSpLocks/>
            </p:cNvCxnSpPr>
            <p:nvPr/>
          </p:nvCxnSpPr>
          <p:spPr>
            <a:xfrm rot="-1800000">
              <a:off x="5989241" y="4950569"/>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60" name="Csoportba foglalás 59">
            <a:extLst>
              <a:ext uri="{FF2B5EF4-FFF2-40B4-BE49-F238E27FC236}">
                <a16:creationId xmlns:a16="http://schemas.microsoft.com/office/drawing/2014/main" id="{7317E63A-D379-4BE8-93A1-0865A2F024A4}"/>
              </a:ext>
            </a:extLst>
          </p:cNvPr>
          <p:cNvGrpSpPr/>
          <p:nvPr/>
        </p:nvGrpSpPr>
        <p:grpSpPr>
          <a:xfrm rot="3081490">
            <a:off x="6892385" y="3642554"/>
            <a:ext cx="262550" cy="468746"/>
            <a:chOff x="5989241" y="4841823"/>
            <a:chExt cx="262550" cy="468746"/>
          </a:xfrm>
        </p:grpSpPr>
        <p:sp>
          <p:nvSpPr>
            <p:cNvPr id="61" name="Téglalap 60">
              <a:extLst>
                <a:ext uri="{FF2B5EF4-FFF2-40B4-BE49-F238E27FC236}">
                  <a16:creationId xmlns:a16="http://schemas.microsoft.com/office/drawing/2014/main" id="{6105DABF-905D-4E8B-A4D1-C1FF403FEFD1}"/>
                </a:ext>
              </a:extLst>
            </p:cNvPr>
            <p:cNvSpPr/>
            <p:nvPr/>
          </p:nvSpPr>
          <p:spPr>
            <a:xfrm>
              <a:off x="6045200" y="4841823"/>
              <a:ext cx="146050" cy="450564"/>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62" name="Egyenes összekötő nyíllal 61">
              <a:extLst>
                <a:ext uri="{FF2B5EF4-FFF2-40B4-BE49-F238E27FC236}">
                  <a16:creationId xmlns:a16="http://schemas.microsoft.com/office/drawing/2014/main" id="{B0AC6C41-845D-486F-BB5D-21ECFDF38FAD}"/>
                </a:ext>
              </a:extLst>
            </p:cNvPr>
            <p:cNvCxnSpPr>
              <a:cxnSpLocks/>
            </p:cNvCxnSpPr>
            <p:nvPr/>
          </p:nvCxnSpPr>
          <p:spPr>
            <a:xfrm>
              <a:off x="6112137" y="492676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3" name="Egyenes összekötő nyíllal 62">
              <a:extLst>
                <a:ext uri="{FF2B5EF4-FFF2-40B4-BE49-F238E27FC236}">
                  <a16:creationId xmlns:a16="http://schemas.microsoft.com/office/drawing/2014/main" id="{D95D6581-C8F1-4047-A23A-B596EBED38EF}"/>
                </a:ext>
              </a:extLst>
            </p:cNvPr>
            <p:cNvCxnSpPr>
              <a:cxnSpLocks/>
            </p:cNvCxnSpPr>
            <p:nvPr/>
          </p:nvCxnSpPr>
          <p:spPr>
            <a:xfrm rot="900000">
              <a:off x="6182979" y="493258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4" name="Egyenes összekötő nyíllal 63">
              <a:extLst>
                <a:ext uri="{FF2B5EF4-FFF2-40B4-BE49-F238E27FC236}">
                  <a16:creationId xmlns:a16="http://schemas.microsoft.com/office/drawing/2014/main" id="{37CF076D-CBFD-4161-9CE1-FC7A4E9638DA}"/>
                </a:ext>
              </a:extLst>
            </p:cNvPr>
            <p:cNvCxnSpPr>
              <a:cxnSpLocks/>
            </p:cNvCxnSpPr>
            <p:nvPr/>
          </p:nvCxnSpPr>
          <p:spPr>
            <a:xfrm rot="1800000">
              <a:off x="6251791" y="494421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5" name="Egyenes összekötő nyíllal 64">
              <a:extLst>
                <a:ext uri="{FF2B5EF4-FFF2-40B4-BE49-F238E27FC236}">
                  <a16:creationId xmlns:a16="http://schemas.microsoft.com/office/drawing/2014/main" id="{6D83C21C-75E7-4F46-AA29-0D54A0A898E1}"/>
                </a:ext>
              </a:extLst>
            </p:cNvPr>
            <p:cNvCxnSpPr>
              <a:cxnSpLocks/>
            </p:cNvCxnSpPr>
            <p:nvPr/>
          </p:nvCxnSpPr>
          <p:spPr>
            <a:xfrm rot="-900000">
              <a:off x="6051704" y="493258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6" name="Egyenes összekötő nyíllal 65">
              <a:extLst>
                <a:ext uri="{FF2B5EF4-FFF2-40B4-BE49-F238E27FC236}">
                  <a16:creationId xmlns:a16="http://schemas.microsoft.com/office/drawing/2014/main" id="{07788227-F5A0-4A89-B09D-FA47272DBB20}"/>
                </a:ext>
              </a:extLst>
            </p:cNvPr>
            <p:cNvCxnSpPr>
              <a:cxnSpLocks/>
            </p:cNvCxnSpPr>
            <p:nvPr/>
          </p:nvCxnSpPr>
          <p:spPr>
            <a:xfrm rot="-1800000">
              <a:off x="5989241" y="4950569"/>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grpSp>
      <p:sp>
        <p:nvSpPr>
          <p:cNvPr id="52" name="Ellipszis 51">
            <a:extLst>
              <a:ext uri="{FF2B5EF4-FFF2-40B4-BE49-F238E27FC236}">
                <a16:creationId xmlns:a16="http://schemas.microsoft.com/office/drawing/2014/main" id="{24E66FFE-19C5-43C1-9EB2-3512FFCBDFFE}"/>
              </a:ext>
            </a:extLst>
          </p:cNvPr>
          <p:cNvSpPr/>
          <p:nvPr/>
        </p:nvSpPr>
        <p:spPr>
          <a:xfrm>
            <a:off x="5791740" y="4410980"/>
            <a:ext cx="609348" cy="870289"/>
          </a:xfrm>
          <a:prstGeom prst="ellipse">
            <a:avLst/>
          </a:prstGeom>
          <a:solidFill>
            <a:srgbClr val="FF0000">
              <a:alpha val="30000"/>
            </a:srgbClr>
          </a:solidFill>
          <a:ln w="25400">
            <a:solidFill>
              <a:srgbClr val="2E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6" name="Ellipszis 25">
            <a:extLst>
              <a:ext uri="{FF2B5EF4-FFF2-40B4-BE49-F238E27FC236}">
                <a16:creationId xmlns:a16="http://schemas.microsoft.com/office/drawing/2014/main" id="{F9155860-F368-498F-80A0-5B419758914A}"/>
              </a:ext>
            </a:extLst>
          </p:cNvPr>
          <p:cNvSpPr/>
          <p:nvPr/>
        </p:nvSpPr>
        <p:spPr>
          <a:xfrm>
            <a:off x="5446153" y="5259049"/>
            <a:ext cx="1256422" cy="870289"/>
          </a:xfrm>
          <a:prstGeom prst="ellipse">
            <a:avLst/>
          </a:prstGeom>
          <a:solidFill>
            <a:srgbClr val="FF0000">
              <a:alpha val="30000"/>
            </a:srgbClr>
          </a:solidFill>
          <a:ln w="19050">
            <a:solidFill>
              <a:srgbClr val="2E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nvGrpSpPr>
          <p:cNvPr id="68" name="Csoportba foglalás 67">
            <a:extLst>
              <a:ext uri="{FF2B5EF4-FFF2-40B4-BE49-F238E27FC236}">
                <a16:creationId xmlns:a16="http://schemas.microsoft.com/office/drawing/2014/main" id="{46C22EBB-FD1B-4586-842C-B024E7511980}"/>
              </a:ext>
            </a:extLst>
          </p:cNvPr>
          <p:cNvGrpSpPr/>
          <p:nvPr/>
        </p:nvGrpSpPr>
        <p:grpSpPr>
          <a:xfrm>
            <a:off x="5973647" y="3194605"/>
            <a:ext cx="262550" cy="468746"/>
            <a:chOff x="5989241" y="4841823"/>
            <a:chExt cx="262550" cy="468746"/>
          </a:xfrm>
        </p:grpSpPr>
        <p:sp>
          <p:nvSpPr>
            <p:cNvPr id="69" name="Téglalap 68">
              <a:extLst>
                <a:ext uri="{FF2B5EF4-FFF2-40B4-BE49-F238E27FC236}">
                  <a16:creationId xmlns:a16="http://schemas.microsoft.com/office/drawing/2014/main" id="{001176E6-CBCE-43FE-9DE1-6BCC555B8704}"/>
                </a:ext>
              </a:extLst>
            </p:cNvPr>
            <p:cNvSpPr/>
            <p:nvPr/>
          </p:nvSpPr>
          <p:spPr>
            <a:xfrm>
              <a:off x="6045200" y="4841823"/>
              <a:ext cx="146050" cy="450564"/>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70" name="Egyenes összekötő nyíllal 69">
              <a:extLst>
                <a:ext uri="{FF2B5EF4-FFF2-40B4-BE49-F238E27FC236}">
                  <a16:creationId xmlns:a16="http://schemas.microsoft.com/office/drawing/2014/main" id="{D4EC1BDC-5010-4EEE-863C-8C08767873C8}"/>
                </a:ext>
              </a:extLst>
            </p:cNvPr>
            <p:cNvCxnSpPr>
              <a:cxnSpLocks/>
            </p:cNvCxnSpPr>
            <p:nvPr/>
          </p:nvCxnSpPr>
          <p:spPr>
            <a:xfrm>
              <a:off x="6112137" y="492676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1" name="Egyenes összekötő nyíllal 70">
              <a:extLst>
                <a:ext uri="{FF2B5EF4-FFF2-40B4-BE49-F238E27FC236}">
                  <a16:creationId xmlns:a16="http://schemas.microsoft.com/office/drawing/2014/main" id="{84C9129A-E2F9-4509-AF6C-E66F42D5F239}"/>
                </a:ext>
              </a:extLst>
            </p:cNvPr>
            <p:cNvCxnSpPr>
              <a:cxnSpLocks/>
            </p:cNvCxnSpPr>
            <p:nvPr/>
          </p:nvCxnSpPr>
          <p:spPr>
            <a:xfrm rot="900000">
              <a:off x="6182979" y="493258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2" name="Egyenes összekötő nyíllal 71">
              <a:extLst>
                <a:ext uri="{FF2B5EF4-FFF2-40B4-BE49-F238E27FC236}">
                  <a16:creationId xmlns:a16="http://schemas.microsoft.com/office/drawing/2014/main" id="{A201ADD0-7FB8-4BA5-8FD3-C1F5523B3547}"/>
                </a:ext>
              </a:extLst>
            </p:cNvPr>
            <p:cNvCxnSpPr>
              <a:cxnSpLocks/>
            </p:cNvCxnSpPr>
            <p:nvPr/>
          </p:nvCxnSpPr>
          <p:spPr>
            <a:xfrm rot="1800000">
              <a:off x="6251791" y="494421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3" name="Egyenes összekötő nyíllal 72">
              <a:extLst>
                <a:ext uri="{FF2B5EF4-FFF2-40B4-BE49-F238E27FC236}">
                  <a16:creationId xmlns:a16="http://schemas.microsoft.com/office/drawing/2014/main" id="{1FF0A20A-DBEF-4E57-8D18-760B08D7570A}"/>
                </a:ext>
              </a:extLst>
            </p:cNvPr>
            <p:cNvCxnSpPr>
              <a:cxnSpLocks/>
            </p:cNvCxnSpPr>
            <p:nvPr/>
          </p:nvCxnSpPr>
          <p:spPr>
            <a:xfrm rot="-900000">
              <a:off x="6051704" y="493258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4" name="Egyenes összekötő nyíllal 73">
              <a:extLst>
                <a:ext uri="{FF2B5EF4-FFF2-40B4-BE49-F238E27FC236}">
                  <a16:creationId xmlns:a16="http://schemas.microsoft.com/office/drawing/2014/main" id="{69B13AA8-4DE6-4B18-945C-E7148CC68376}"/>
                </a:ext>
              </a:extLst>
            </p:cNvPr>
            <p:cNvCxnSpPr>
              <a:cxnSpLocks/>
            </p:cNvCxnSpPr>
            <p:nvPr/>
          </p:nvCxnSpPr>
          <p:spPr>
            <a:xfrm rot="-1800000">
              <a:off x="5989241" y="4950569"/>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grpSp>
      <p:sp>
        <p:nvSpPr>
          <p:cNvPr id="83" name="Ellipszis 82">
            <a:extLst>
              <a:ext uri="{FF2B5EF4-FFF2-40B4-BE49-F238E27FC236}">
                <a16:creationId xmlns:a16="http://schemas.microsoft.com/office/drawing/2014/main" id="{2316699A-8484-4273-ABFB-91F402355791}"/>
              </a:ext>
            </a:extLst>
          </p:cNvPr>
          <p:cNvSpPr/>
          <p:nvPr/>
        </p:nvSpPr>
        <p:spPr>
          <a:xfrm>
            <a:off x="5740495" y="5606321"/>
            <a:ext cx="734518" cy="523017"/>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 name="Ellipszis 6">
            <a:extLst>
              <a:ext uri="{FF2B5EF4-FFF2-40B4-BE49-F238E27FC236}">
                <a16:creationId xmlns:a16="http://schemas.microsoft.com/office/drawing/2014/main" id="{B3C03A6C-837D-4603-8B65-F75C50CB0CBA}"/>
              </a:ext>
            </a:extLst>
          </p:cNvPr>
          <p:cNvSpPr/>
          <p:nvPr/>
        </p:nvSpPr>
        <p:spPr>
          <a:xfrm>
            <a:off x="5741486" y="5600711"/>
            <a:ext cx="734518" cy="523017"/>
          </a:xfrm>
          <a:prstGeom prst="ellipse">
            <a:avLst/>
          </a:prstGeom>
          <a:solidFill>
            <a:srgbClr val="FF0000"/>
          </a:solidFill>
          <a:ln w="38100">
            <a:solidFill>
              <a:srgbClr val="2E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6" name="Szövegdoboz 85">
            <a:extLst>
              <a:ext uri="{FF2B5EF4-FFF2-40B4-BE49-F238E27FC236}">
                <a16:creationId xmlns:a16="http://schemas.microsoft.com/office/drawing/2014/main" id="{217CFD72-2A78-4C30-8D6D-BD4BB584C4F2}"/>
              </a:ext>
            </a:extLst>
          </p:cNvPr>
          <p:cNvSpPr txBox="1"/>
          <p:nvPr/>
        </p:nvSpPr>
        <p:spPr>
          <a:xfrm>
            <a:off x="740230" y="4141862"/>
            <a:ext cx="3294743" cy="1200329"/>
          </a:xfrm>
          <a:prstGeom prst="rect">
            <a:avLst/>
          </a:prstGeom>
          <a:noFill/>
        </p:spPr>
        <p:txBody>
          <a:bodyPr wrap="square" rtlCol="0">
            <a:spAutoFit/>
          </a:bodyPr>
          <a:lstStyle/>
          <a:p>
            <a:pPr algn="ctr"/>
            <a:r>
              <a:rPr lang="hu-HU" sz="2400" dirty="0">
                <a:solidFill>
                  <a:srgbClr val="00B0F0"/>
                </a:solidFill>
                <a:latin typeface="Times New Roman" panose="02020603050405020304" pitchFamily="18" charset="0"/>
                <a:cs typeface="Times New Roman" panose="02020603050405020304" pitchFamily="18" charset="0"/>
              </a:rPr>
              <a:t>Az oldószer beáramlik a féligáteresztő hártyán, és a nyomás felfújja, </a:t>
            </a:r>
          </a:p>
        </p:txBody>
      </p:sp>
      <p:sp>
        <p:nvSpPr>
          <p:cNvPr id="87" name="Szövegdoboz 86">
            <a:extLst>
              <a:ext uri="{FF2B5EF4-FFF2-40B4-BE49-F238E27FC236}">
                <a16:creationId xmlns:a16="http://schemas.microsoft.com/office/drawing/2014/main" id="{5A75A20A-923A-4822-8EEF-7B9A7F02A70A}"/>
              </a:ext>
            </a:extLst>
          </p:cNvPr>
          <p:cNvSpPr txBox="1"/>
          <p:nvPr/>
        </p:nvSpPr>
        <p:spPr>
          <a:xfrm>
            <a:off x="7874002" y="2828319"/>
            <a:ext cx="2721428" cy="1569660"/>
          </a:xfrm>
          <a:prstGeom prst="rect">
            <a:avLst/>
          </a:prstGeom>
          <a:noFill/>
        </p:spPr>
        <p:txBody>
          <a:bodyPr wrap="square" rtlCol="0">
            <a:spAutoFit/>
          </a:bodyPr>
          <a:lstStyle/>
          <a:p>
            <a:pPr algn="ctr"/>
            <a:r>
              <a:rPr lang="hu-HU" sz="2400" dirty="0">
                <a:solidFill>
                  <a:srgbClr val="FF0000"/>
                </a:solidFill>
                <a:latin typeface="Times New Roman" panose="02020603050405020304" pitchFamily="18" charset="0"/>
                <a:cs typeface="Times New Roman" panose="02020603050405020304" pitchFamily="18" charset="0"/>
              </a:rPr>
              <a:t>A telített sóoldat kiáramlik, és a féligáteresztő hártya újra kialakul!</a:t>
            </a:r>
          </a:p>
        </p:txBody>
      </p:sp>
      <p:cxnSp>
        <p:nvCxnSpPr>
          <p:cNvPr id="88" name="Egyenes összekötő nyíllal 87">
            <a:extLst>
              <a:ext uri="{FF2B5EF4-FFF2-40B4-BE49-F238E27FC236}">
                <a16:creationId xmlns:a16="http://schemas.microsoft.com/office/drawing/2014/main" id="{E8DB22AA-AF4E-444A-8415-CEC20FDF9964}"/>
              </a:ext>
            </a:extLst>
          </p:cNvPr>
          <p:cNvCxnSpPr>
            <a:cxnSpLocks/>
          </p:cNvCxnSpPr>
          <p:nvPr/>
        </p:nvCxnSpPr>
        <p:spPr>
          <a:xfrm>
            <a:off x="5109029" y="5370286"/>
            <a:ext cx="492780" cy="298951"/>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0" name="Szövegdoboz 89">
            <a:extLst>
              <a:ext uri="{FF2B5EF4-FFF2-40B4-BE49-F238E27FC236}">
                <a16:creationId xmlns:a16="http://schemas.microsoft.com/office/drawing/2014/main" id="{9CC30329-575D-47CB-876D-A0B0883471DC}"/>
              </a:ext>
            </a:extLst>
          </p:cNvPr>
          <p:cNvSpPr txBox="1"/>
          <p:nvPr/>
        </p:nvSpPr>
        <p:spPr>
          <a:xfrm>
            <a:off x="3549303" y="4836874"/>
            <a:ext cx="2104570" cy="830997"/>
          </a:xfrm>
          <a:prstGeom prst="rect">
            <a:avLst/>
          </a:prstGeom>
          <a:noFill/>
        </p:spPr>
        <p:txBody>
          <a:bodyPr wrap="square" rtlCol="0">
            <a:spAutoFit/>
          </a:bodyPr>
          <a:lstStyle/>
          <a:p>
            <a:pPr algn="ctr"/>
            <a:r>
              <a:rPr lang="hu-HU" sz="2400" dirty="0">
                <a:solidFill>
                  <a:srgbClr val="FF0000"/>
                </a:solidFill>
                <a:latin typeface="Times New Roman" panose="02020603050405020304" pitchFamily="18" charset="0"/>
                <a:cs typeface="Times New Roman" panose="02020603050405020304" pitchFamily="18" charset="0"/>
              </a:rPr>
              <a:t>telített fémsó-oldat</a:t>
            </a:r>
          </a:p>
        </p:txBody>
      </p:sp>
      <p:sp>
        <p:nvSpPr>
          <p:cNvPr id="93" name="Szövegdoboz 92">
            <a:extLst>
              <a:ext uri="{FF2B5EF4-FFF2-40B4-BE49-F238E27FC236}">
                <a16:creationId xmlns:a16="http://schemas.microsoft.com/office/drawing/2014/main" id="{7B07E91D-0ED0-45B6-BE13-773A573C59DE}"/>
              </a:ext>
            </a:extLst>
          </p:cNvPr>
          <p:cNvSpPr txBox="1"/>
          <p:nvPr/>
        </p:nvSpPr>
        <p:spPr>
          <a:xfrm>
            <a:off x="515257" y="3490684"/>
            <a:ext cx="4615366"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Ott a legkisebb a víz nyomása!</a:t>
            </a:r>
          </a:p>
        </p:txBody>
      </p:sp>
      <p:cxnSp>
        <p:nvCxnSpPr>
          <p:cNvPr id="17" name="Egyenes összekötő nyíllal 16">
            <a:extLst>
              <a:ext uri="{FF2B5EF4-FFF2-40B4-BE49-F238E27FC236}">
                <a16:creationId xmlns:a16="http://schemas.microsoft.com/office/drawing/2014/main" id="{D3B24F17-0ECC-4D49-86D3-B580779F2D06}"/>
              </a:ext>
            </a:extLst>
          </p:cNvPr>
          <p:cNvCxnSpPr>
            <a:cxnSpLocks/>
          </p:cNvCxnSpPr>
          <p:nvPr/>
        </p:nvCxnSpPr>
        <p:spPr>
          <a:xfrm flipV="1">
            <a:off x="6115986" y="5891133"/>
            <a:ext cx="0" cy="540000"/>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4" name="Szövegdoboz 93">
            <a:extLst>
              <a:ext uri="{FF2B5EF4-FFF2-40B4-BE49-F238E27FC236}">
                <a16:creationId xmlns:a16="http://schemas.microsoft.com/office/drawing/2014/main" id="{95B81D58-6D15-4C22-9CE4-0E1BBC3D5063}"/>
              </a:ext>
            </a:extLst>
          </p:cNvPr>
          <p:cNvSpPr txBox="1"/>
          <p:nvPr/>
        </p:nvSpPr>
        <p:spPr>
          <a:xfrm>
            <a:off x="508001" y="2452915"/>
            <a:ext cx="4650632" cy="954107"/>
          </a:xfrm>
          <a:prstGeom prst="rect">
            <a:avLst/>
          </a:prstGeom>
          <a:noFill/>
        </p:spPr>
        <p:txBody>
          <a:bodyPr wrap="none" rtlCol="0">
            <a:spAutoFit/>
          </a:bodyPr>
          <a:lstStyle/>
          <a:p>
            <a:pPr algn="ctr"/>
            <a:r>
              <a:rPr lang="hu-HU" sz="2800" dirty="0">
                <a:latin typeface="Times New Roman" panose="02020603050405020304" pitchFamily="18" charset="0"/>
                <a:cs typeface="Times New Roman" panose="02020603050405020304" pitchFamily="18" charset="0"/>
              </a:rPr>
              <a:t>Miért felfelé nő? </a:t>
            </a:r>
          </a:p>
          <a:p>
            <a:pPr algn="ctr"/>
            <a:r>
              <a:rPr lang="hu-HU" sz="2800" dirty="0">
                <a:latin typeface="Times New Roman" panose="02020603050405020304" pitchFamily="18" charset="0"/>
                <a:cs typeface="Times New Roman" panose="02020603050405020304" pitchFamily="18" charset="0"/>
              </a:rPr>
              <a:t>Azaz miért a tetején szakad ki?</a:t>
            </a:r>
          </a:p>
        </p:txBody>
      </p:sp>
      <p:sp>
        <p:nvSpPr>
          <p:cNvPr id="96" name="Szövegdoboz 95">
            <a:extLst>
              <a:ext uri="{FF2B5EF4-FFF2-40B4-BE49-F238E27FC236}">
                <a16:creationId xmlns:a16="http://schemas.microsoft.com/office/drawing/2014/main" id="{18F62F3A-E37E-4C2B-BA24-10E1AD4754ED}"/>
              </a:ext>
            </a:extLst>
          </p:cNvPr>
          <p:cNvSpPr txBox="1"/>
          <p:nvPr/>
        </p:nvSpPr>
        <p:spPr>
          <a:xfrm>
            <a:off x="703943" y="5298341"/>
            <a:ext cx="3294743" cy="830997"/>
          </a:xfrm>
          <a:prstGeom prst="rect">
            <a:avLst/>
          </a:prstGeom>
          <a:noFill/>
        </p:spPr>
        <p:txBody>
          <a:bodyPr wrap="square" rtlCol="0">
            <a:spAutoFit/>
          </a:bodyPr>
          <a:lstStyle/>
          <a:p>
            <a:pPr algn="ctr"/>
            <a:r>
              <a:rPr lang="hu-HU" sz="2400" dirty="0">
                <a:solidFill>
                  <a:srgbClr val="00B0F0"/>
                </a:solidFill>
                <a:latin typeface="Times New Roman" panose="02020603050405020304" pitchFamily="18" charset="0"/>
                <a:cs typeface="Times New Roman" panose="02020603050405020304" pitchFamily="18" charset="0"/>
              </a:rPr>
              <a:t>majd szétszakítja a hártyát.</a:t>
            </a:r>
          </a:p>
        </p:txBody>
      </p:sp>
      <p:sp>
        <p:nvSpPr>
          <p:cNvPr id="82" name="Téglalap 81">
            <a:extLst>
              <a:ext uri="{FF2B5EF4-FFF2-40B4-BE49-F238E27FC236}">
                <a16:creationId xmlns:a16="http://schemas.microsoft.com/office/drawing/2014/main" id="{6BAC092A-7880-4D72-8D41-77FADAB654D4}"/>
              </a:ext>
            </a:extLst>
          </p:cNvPr>
          <p:cNvSpPr/>
          <p:nvPr/>
        </p:nvSpPr>
        <p:spPr>
          <a:xfrm>
            <a:off x="6020134" y="5247145"/>
            <a:ext cx="164698" cy="143540"/>
          </a:xfrm>
          <a:prstGeom prst="rect">
            <a:avLst/>
          </a:prstGeom>
          <a:solidFill>
            <a:srgbClr val="D38BA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nvGrpSpPr>
          <p:cNvPr id="53" name="Csoportba foglalás 52">
            <a:extLst>
              <a:ext uri="{FF2B5EF4-FFF2-40B4-BE49-F238E27FC236}">
                <a16:creationId xmlns:a16="http://schemas.microsoft.com/office/drawing/2014/main" id="{B3CDAECB-B566-47B3-A6C5-39D9A4F6BD79}"/>
              </a:ext>
            </a:extLst>
          </p:cNvPr>
          <p:cNvGrpSpPr/>
          <p:nvPr/>
        </p:nvGrpSpPr>
        <p:grpSpPr>
          <a:xfrm>
            <a:off x="5099577" y="4958536"/>
            <a:ext cx="2011653" cy="907141"/>
            <a:chOff x="5116407" y="4964241"/>
            <a:chExt cx="2011653" cy="907141"/>
          </a:xfrm>
        </p:grpSpPr>
        <p:cxnSp>
          <p:nvCxnSpPr>
            <p:cNvPr id="30" name="Egyenes összekötő nyíllal 29">
              <a:extLst>
                <a:ext uri="{FF2B5EF4-FFF2-40B4-BE49-F238E27FC236}">
                  <a16:creationId xmlns:a16="http://schemas.microsoft.com/office/drawing/2014/main" id="{5F9D2C22-B200-447C-8CF9-5D0C2A527F5A}"/>
                </a:ext>
              </a:extLst>
            </p:cNvPr>
            <p:cNvCxnSpPr>
              <a:cxnSpLocks/>
            </p:cNvCxnSpPr>
            <p:nvPr/>
          </p:nvCxnSpPr>
          <p:spPr>
            <a:xfrm rot="-2700000">
              <a:off x="5693765" y="5126634"/>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39" name="Egyenes összekötő nyíllal 38">
              <a:extLst>
                <a:ext uri="{FF2B5EF4-FFF2-40B4-BE49-F238E27FC236}">
                  <a16:creationId xmlns:a16="http://schemas.microsoft.com/office/drawing/2014/main" id="{E81F245A-D9BA-4157-AB23-6D5763EDA1A1}"/>
                </a:ext>
              </a:extLst>
            </p:cNvPr>
            <p:cNvCxnSpPr>
              <a:cxnSpLocks/>
            </p:cNvCxnSpPr>
            <p:nvPr/>
          </p:nvCxnSpPr>
          <p:spPr>
            <a:xfrm>
              <a:off x="6115988" y="4964241"/>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40" name="Egyenes összekötő nyíllal 39">
              <a:extLst>
                <a:ext uri="{FF2B5EF4-FFF2-40B4-BE49-F238E27FC236}">
                  <a16:creationId xmlns:a16="http://schemas.microsoft.com/office/drawing/2014/main" id="{36F08BB9-450A-4B68-A488-5A0A4C5F6B0A}"/>
                </a:ext>
              </a:extLst>
            </p:cNvPr>
            <p:cNvCxnSpPr>
              <a:cxnSpLocks/>
            </p:cNvCxnSpPr>
            <p:nvPr/>
          </p:nvCxnSpPr>
          <p:spPr>
            <a:xfrm rot="2700000">
              <a:off x="6538211" y="5131632"/>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41" name="Egyenes összekötő nyíllal 40">
              <a:extLst>
                <a:ext uri="{FF2B5EF4-FFF2-40B4-BE49-F238E27FC236}">
                  <a16:creationId xmlns:a16="http://schemas.microsoft.com/office/drawing/2014/main" id="{6AACDBE5-162A-4E85-9AC5-398E9DC6C2E7}"/>
                </a:ext>
              </a:extLst>
            </p:cNvPr>
            <p:cNvCxnSpPr>
              <a:cxnSpLocks/>
            </p:cNvCxnSpPr>
            <p:nvPr/>
          </p:nvCxnSpPr>
          <p:spPr>
            <a:xfrm rot="-5400000">
              <a:off x="5476407" y="5508883"/>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42" name="Egyenes összekötő nyíllal 41">
              <a:extLst>
                <a:ext uri="{FF2B5EF4-FFF2-40B4-BE49-F238E27FC236}">
                  <a16:creationId xmlns:a16="http://schemas.microsoft.com/office/drawing/2014/main" id="{A0FBA056-D2FA-45C3-A854-A5987134FDC7}"/>
                </a:ext>
              </a:extLst>
            </p:cNvPr>
            <p:cNvCxnSpPr>
              <a:cxnSpLocks/>
            </p:cNvCxnSpPr>
            <p:nvPr/>
          </p:nvCxnSpPr>
          <p:spPr>
            <a:xfrm rot="5400000">
              <a:off x="6768060" y="5511382"/>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825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1+#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additive="base">
                                        <p:cTn id="17" dur="500" fill="hold"/>
                                        <p:tgtEl>
                                          <p:spTgt spid="83"/>
                                        </p:tgtEl>
                                        <p:attrNameLst>
                                          <p:attrName>ppt_x</p:attrName>
                                        </p:attrNameLst>
                                      </p:cBhvr>
                                      <p:tavLst>
                                        <p:tav tm="0">
                                          <p:val>
                                            <p:strVal val="#ppt_x"/>
                                          </p:val>
                                        </p:tav>
                                        <p:tav tm="100000">
                                          <p:val>
                                            <p:strVal val="#ppt_x"/>
                                          </p:val>
                                        </p:tav>
                                      </p:tavLst>
                                    </p:anim>
                                    <p:anim calcmode="lin" valueType="num">
                                      <p:cBhvr additive="base">
                                        <p:cTn id="18" dur="500" fill="hold"/>
                                        <p:tgtEl>
                                          <p:spTgt spid="83"/>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1" presetClass="exit" presetSubtype="0" fill="hold" grpId="2" nodeType="withEffect">
                                  <p:stCondLst>
                                    <p:cond delay="0"/>
                                  </p:stCondLst>
                                  <p:childTnLst>
                                    <p:set>
                                      <p:cBhvr>
                                        <p:cTn id="31" dur="1" fill="hold">
                                          <p:stCondLst>
                                            <p:cond delay="0"/>
                                          </p:stCondLst>
                                        </p:cTn>
                                        <p:tgtEl>
                                          <p:spTgt spid="83"/>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par>
                          <p:cTn id="39" fill="hold">
                            <p:stCondLst>
                              <p:cond delay="500"/>
                            </p:stCondLst>
                            <p:childTnLst>
                              <p:par>
                                <p:cTn id="40" presetID="2" presetClass="entr" presetSubtype="4" fill="hold" grpId="0" nodeType="afterEffect">
                                  <p:stCondLst>
                                    <p:cond delay="5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3"/>
                                        </p:tgtEl>
                                        <p:attrNameLst>
                                          <p:attrName>style.visibility</p:attrName>
                                        </p:attrNameLst>
                                      </p:cBhvr>
                                      <p:to>
                                        <p:strVal val="visible"/>
                                      </p:to>
                                    </p:set>
                                  </p:childTnLst>
                                </p:cTn>
                              </p:par>
                            </p:childTnLst>
                          </p:cTn>
                        </p:par>
                        <p:par>
                          <p:cTn id="48" fill="hold">
                            <p:stCondLst>
                              <p:cond delay="0"/>
                            </p:stCondLst>
                            <p:childTnLst>
                              <p:par>
                                <p:cTn id="49" presetID="2" presetClass="entr" presetSubtype="8"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500" fill="hold"/>
                                        <p:tgtEl>
                                          <p:spTgt spid="86"/>
                                        </p:tgtEl>
                                        <p:attrNameLst>
                                          <p:attrName>ppt_x</p:attrName>
                                        </p:attrNameLst>
                                      </p:cBhvr>
                                      <p:tavLst>
                                        <p:tav tm="0">
                                          <p:val>
                                            <p:strVal val="0-#ppt_w/2"/>
                                          </p:val>
                                        </p:tav>
                                        <p:tav tm="100000">
                                          <p:val>
                                            <p:strVal val="#ppt_x"/>
                                          </p:val>
                                        </p:tav>
                                      </p:tavLst>
                                    </p:anim>
                                    <p:anim calcmode="lin" valueType="num">
                                      <p:cBhvr additive="base">
                                        <p:cTn id="52" dur="500" fill="hold"/>
                                        <p:tgtEl>
                                          <p:spTgt spid="86"/>
                                        </p:tgtEl>
                                        <p:attrNameLst>
                                          <p:attrName>ppt_y</p:attrName>
                                        </p:attrNameLst>
                                      </p:cBhvr>
                                      <p:tavLst>
                                        <p:tav tm="0">
                                          <p:val>
                                            <p:strVal val="#ppt_y"/>
                                          </p:val>
                                        </p:tav>
                                        <p:tav tm="100000">
                                          <p:val>
                                            <p:strVal val="#ppt_y"/>
                                          </p:val>
                                        </p:tav>
                                      </p:tavLst>
                                    </p:anim>
                                  </p:childTnLst>
                                </p:cTn>
                              </p:par>
                              <p:par>
                                <p:cTn id="53" presetID="1" presetClass="exit" presetSubtype="0" fill="hold"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7"/>
                                        </p:tgtEl>
                                        <p:attrNameLst>
                                          <p:attrName>style.visibility</p:attrName>
                                        </p:attrNameLst>
                                      </p:cBhvr>
                                      <p:to>
                                        <p:strVal val="hidden"/>
                                      </p:to>
                                    </p:set>
                                  </p:childTnLst>
                                </p:cTn>
                              </p:par>
                            </p:childTnLst>
                          </p:cTn>
                        </p:par>
                        <p:par>
                          <p:cTn id="61" fill="hold">
                            <p:stCondLst>
                              <p:cond delay="0"/>
                            </p:stCondLst>
                            <p:childTnLst>
                              <p:par>
                                <p:cTn id="62" presetID="1" presetClass="entr" presetSubtype="0" fill="hold" grpId="1" nodeType="afterEffect">
                                  <p:stCondLst>
                                    <p:cond delay="0"/>
                                  </p:stCondLst>
                                  <p:childTnLst>
                                    <p:set>
                                      <p:cBhvr>
                                        <p:cTn id="63" dur="1" fill="hold">
                                          <p:stCondLst>
                                            <p:cond delay="0"/>
                                          </p:stCondLst>
                                        </p:cTn>
                                        <p:tgtEl>
                                          <p:spTgt spid="83"/>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nodeType="afterEffect">
                                  <p:stCondLst>
                                    <p:cond delay="1000"/>
                                  </p:stCondLst>
                                  <p:childTnLst>
                                    <p:set>
                                      <p:cBhvr>
                                        <p:cTn id="66" dur="1" fill="hold">
                                          <p:stCondLst>
                                            <p:cond delay="0"/>
                                          </p:stCondLst>
                                        </p:cTn>
                                        <p:tgtEl>
                                          <p:spTgt spid="88"/>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9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96"/>
                                        </p:tgtEl>
                                        <p:attrNameLst>
                                          <p:attrName>style.visibility</p:attrName>
                                        </p:attrNameLst>
                                      </p:cBhvr>
                                      <p:to>
                                        <p:strVal val="visible"/>
                                      </p:to>
                                    </p:set>
                                    <p:anim calcmode="lin" valueType="num">
                                      <p:cBhvr additive="base">
                                        <p:cTn id="74" dur="500" fill="hold"/>
                                        <p:tgtEl>
                                          <p:spTgt spid="96"/>
                                        </p:tgtEl>
                                        <p:attrNameLst>
                                          <p:attrName>ppt_x</p:attrName>
                                        </p:attrNameLst>
                                      </p:cBhvr>
                                      <p:tavLst>
                                        <p:tav tm="0">
                                          <p:val>
                                            <p:strVal val="0-#ppt_w/2"/>
                                          </p:val>
                                        </p:tav>
                                        <p:tav tm="100000">
                                          <p:val>
                                            <p:strVal val="#ppt_x"/>
                                          </p:val>
                                        </p:tav>
                                      </p:tavLst>
                                    </p:anim>
                                    <p:anim calcmode="lin" valueType="num">
                                      <p:cBhvr additive="base">
                                        <p:cTn id="75" dur="500" fill="hold"/>
                                        <p:tgtEl>
                                          <p:spTgt spid="96"/>
                                        </p:tgtEl>
                                        <p:attrNameLst>
                                          <p:attrName>ppt_y</p:attrName>
                                        </p:attrNameLst>
                                      </p:cBhvr>
                                      <p:tavLst>
                                        <p:tav tm="0">
                                          <p:val>
                                            <p:strVal val="#ppt_y"/>
                                          </p:val>
                                        </p:tav>
                                        <p:tav tm="100000">
                                          <p:val>
                                            <p:strVal val="#ppt_y"/>
                                          </p:val>
                                        </p:tav>
                                      </p:tavLst>
                                    </p:anim>
                                  </p:childTnLst>
                                </p:cTn>
                              </p:par>
                            </p:childTnLst>
                          </p:cTn>
                        </p:par>
                        <p:par>
                          <p:cTn id="76" fill="hold">
                            <p:stCondLst>
                              <p:cond delay="500"/>
                            </p:stCondLst>
                            <p:childTnLst>
                              <p:par>
                                <p:cTn id="77" presetID="1" presetClass="entr" presetSubtype="0"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2"/>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88"/>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9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5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additive="base">
                                        <p:cTn id="91" dur="500" fill="hold"/>
                                        <p:tgtEl>
                                          <p:spTgt spid="87"/>
                                        </p:tgtEl>
                                        <p:attrNameLst>
                                          <p:attrName>ppt_x</p:attrName>
                                        </p:attrNameLst>
                                      </p:cBhvr>
                                      <p:tavLst>
                                        <p:tav tm="0">
                                          <p:val>
                                            <p:strVal val="1+#ppt_w/2"/>
                                          </p:val>
                                        </p:tav>
                                        <p:tav tm="100000">
                                          <p:val>
                                            <p:strVal val="#ppt_x"/>
                                          </p:val>
                                        </p:tav>
                                      </p:tavLst>
                                    </p:anim>
                                    <p:anim calcmode="lin" valueType="num">
                                      <p:cBhvr additive="base">
                                        <p:cTn id="92" dur="500" fill="hold"/>
                                        <p:tgtEl>
                                          <p:spTgt spid="87"/>
                                        </p:tgtEl>
                                        <p:attrNameLst>
                                          <p:attrName>ppt_y</p:attrName>
                                        </p:attrNameLst>
                                      </p:cBhvr>
                                      <p:tavLst>
                                        <p:tav tm="0">
                                          <p:val>
                                            <p:strVal val="#ppt_y"/>
                                          </p:val>
                                        </p:tav>
                                        <p:tav tm="100000">
                                          <p:val>
                                            <p:strVal val="#ppt_y"/>
                                          </p:val>
                                        </p:tav>
                                      </p:tavLst>
                                    </p:anim>
                                  </p:childTnLst>
                                </p:cTn>
                              </p:par>
                            </p:childTnLst>
                          </p:cTn>
                        </p:par>
                        <p:par>
                          <p:cTn id="93" fill="hold">
                            <p:stCondLst>
                              <p:cond delay="500"/>
                            </p:stCondLst>
                            <p:childTnLst>
                              <p:par>
                                <p:cTn id="94" presetID="1" presetClass="exit" presetSubtype="0" fill="hold" nodeType="afterEffect">
                                  <p:stCondLst>
                                    <p:cond delay="0"/>
                                  </p:stCondLst>
                                  <p:childTnLst>
                                    <p:set>
                                      <p:cBhvr>
                                        <p:cTn id="95" dur="1" fill="hold">
                                          <p:stCondLst>
                                            <p:cond delay="0"/>
                                          </p:stCondLst>
                                        </p:cTn>
                                        <p:tgtEl>
                                          <p:spTgt spid="51"/>
                                        </p:tgtEl>
                                        <p:attrNameLst>
                                          <p:attrName>style.visibility</p:attrName>
                                        </p:attrNameLst>
                                      </p:cBhvr>
                                      <p:to>
                                        <p:strVal val="hidden"/>
                                      </p:to>
                                    </p:set>
                                  </p:childTnLst>
                                </p:cTn>
                              </p:par>
                            </p:childTnLst>
                          </p:cTn>
                        </p:par>
                        <p:par>
                          <p:cTn id="96" fill="hold">
                            <p:stCondLst>
                              <p:cond delay="500"/>
                            </p:stCondLst>
                            <p:childTnLst>
                              <p:par>
                                <p:cTn id="97" presetID="1"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52"/>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6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grpId="0" nodeType="click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additive="base">
                                        <p:cTn id="125" dur="500" fill="hold"/>
                                        <p:tgtEl>
                                          <p:spTgt spid="93"/>
                                        </p:tgtEl>
                                        <p:attrNameLst>
                                          <p:attrName>ppt_x</p:attrName>
                                        </p:attrNameLst>
                                      </p:cBhvr>
                                      <p:tavLst>
                                        <p:tav tm="0">
                                          <p:val>
                                            <p:strVal val="0-#ppt_w/2"/>
                                          </p:val>
                                        </p:tav>
                                        <p:tav tm="100000">
                                          <p:val>
                                            <p:strVal val="#ppt_x"/>
                                          </p:val>
                                        </p:tav>
                                      </p:tavLst>
                                    </p:anim>
                                    <p:anim calcmode="lin" valueType="num">
                                      <p:cBhvr additive="base">
                                        <p:cTn id="126" dur="5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3" grpId="0"/>
      <p:bldP spid="24" grpId="0"/>
      <p:bldP spid="59" grpId="0" animBg="1"/>
      <p:bldP spid="52" grpId="0" animBg="1"/>
      <p:bldP spid="52" grpId="1" animBg="1"/>
      <p:bldP spid="26" grpId="0" animBg="1"/>
      <p:bldP spid="83" grpId="0" animBg="1"/>
      <p:bldP spid="83" grpId="1" animBg="1"/>
      <p:bldP spid="83" grpId="2" animBg="1"/>
      <p:bldP spid="7" grpId="0" animBg="1"/>
      <p:bldP spid="7" grpId="1" animBg="1"/>
      <p:bldP spid="86" grpId="0"/>
      <p:bldP spid="87" grpId="0"/>
      <p:bldP spid="90" grpId="0"/>
      <p:bldP spid="90" grpId="1"/>
      <p:bldP spid="93" grpId="0"/>
      <p:bldP spid="94" grpId="0"/>
      <p:bldP spid="96" grpId="0"/>
      <p:bldP spid="8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Alkalmazásuk</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698171"/>
            <a:ext cx="10515600" cy="1349829"/>
          </a:xfrm>
        </p:spPr>
        <p:txBody>
          <a:bodyPr>
            <a:normAutofit/>
          </a:bodyPr>
          <a:lstStyle/>
          <a:p>
            <a:r>
              <a:rPr lang="hu-HU" dirty="0">
                <a:latin typeface="Times New Roman" panose="02020603050405020304" pitchFamily="18" charset="0"/>
                <a:cs typeface="Times New Roman" panose="02020603050405020304" pitchFamily="18" charset="0"/>
              </a:rPr>
              <a:t>Mivel a hatás nem függ a részecske minőségétől, ezért valamennyi módszer alkalmas molekulatömeg meghatározásra! </a:t>
            </a:r>
            <a:br>
              <a:rPr lang="hu-HU" dirty="0">
                <a:latin typeface="Times New Roman" panose="02020603050405020304" pitchFamily="18" charset="0"/>
                <a:cs typeface="Times New Roman" panose="02020603050405020304" pitchFamily="18" charset="0"/>
              </a:rPr>
            </a:br>
            <a:r>
              <a:rPr lang="hu-HU" dirty="0" err="1">
                <a:latin typeface="Times New Roman" panose="02020603050405020304" pitchFamily="18" charset="0"/>
                <a:cs typeface="Times New Roman" panose="02020603050405020304" pitchFamily="18" charset="0"/>
              </a:rPr>
              <a:t>Pl</a:t>
            </a:r>
            <a:r>
              <a:rPr lang="hu-H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ED876C4-DA3D-4752-B028-0B86A0787660}"/>
                  </a:ext>
                </a:extLst>
              </p:cNvPr>
              <p:cNvSpPr txBox="1"/>
              <p:nvPr/>
            </p:nvSpPr>
            <p:spPr>
              <a:xfrm>
                <a:off x="229172" y="2937845"/>
                <a:ext cx="4730750" cy="492443"/>
              </a:xfrm>
              <a:prstGeom prst="rect">
                <a:avLst/>
              </a:prstGeom>
              <a:noFill/>
            </p:spPr>
            <p:txBody>
              <a:bodyPr wrap="square" lIns="0" tIns="0" rIns="0" bIns="0" rtlCol="0">
                <a:spAutoFit/>
              </a:bodyPr>
              <a:lstStyle/>
              <a:p>
                <a14:m>
                  <m:oMath xmlns:m="http://schemas.openxmlformats.org/officeDocument/2006/math">
                    <m:sSubSup>
                      <m:sSubSupPr>
                        <m:ctrlPr>
                          <a:rPr lang="hu-HU" sz="3200" b="0" i="1" smtClean="0">
                            <a:latin typeface="Cambria Math" panose="02040503050406030204" pitchFamily="18" charset="0"/>
                          </a:rPr>
                        </m:ctrlPr>
                      </m:sSubSupPr>
                      <m:e>
                        <m:r>
                          <a:rPr lang="hu-HU" sz="3200" b="0" i="1" smtClean="0">
                            <a:latin typeface="Cambria Math" panose="02040503050406030204" pitchFamily="18" charset="0"/>
                          </a:rPr>
                          <m:t>𝑝</m:t>
                        </m:r>
                      </m:e>
                      <m:sub>
                        <m:r>
                          <a:rPr lang="hu-HU" sz="3200" b="0" i="1" smtClean="0">
                            <a:latin typeface="Cambria Math" panose="02040503050406030204" pitchFamily="18" charset="0"/>
                          </a:rPr>
                          <m:t>𝑜𝑠𝑧</m:t>
                        </m:r>
                      </m:sub>
                      <m:sup>
                        <m:r>
                          <a:rPr lang="hu-HU" sz="3200" b="0" i="1" smtClean="0">
                            <a:latin typeface="Cambria Math" panose="02040503050406030204" pitchFamily="18" charset="0"/>
                          </a:rPr>
                          <m:t>𝑜</m:t>
                        </m:r>
                      </m:sup>
                    </m:sSubSup>
                    <m:r>
                      <a:rPr lang="hu-HU" sz="3200" b="0" i="1" smtClean="0">
                        <a:latin typeface="Cambria Math" panose="02040503050406030204" pitchFamily="18" charset="0"/>
                      </a:rPr>
                      <m:t>−</m:t>
                    </m:r>
                    <m:sSub>
                      <m:sSubPr>
                        <m:ctrlPr>
                          <a:rPr lang="hu-HU" sz="3200" b="0" i="1" smtClean="0">
                            <a:latin typeface="Cambria Math" panose="02040503050406030204" pitchFamily="18" charset="0"/>
                            <a:ea typeface="Cambria Math" panose="02040503050406030204" pitchFamily="18" charset="0"/>
                          </a:rPr>
                        </m:ctrlPr>
                      </m:sSubPr>
                      <m:e>
                        <m:r>
                          <a:rPr lang="hu-HU" sz="3200" b="0" i="1" smtClean="0">
                            <a:latin typeface="Cambria Math" panose="02040503050406030204" pitchFamily="18" charset="0"/>
                            <a:ea typeface="Cambria Math" panose="02040503050406030204" pitchFamily="18" charset="0"/>
                          </a:rPr>
                          <m:t>𝑝</m:t>
                        </m:r>
                      </m:e>
                      <m:sub>
                        <m:r>
                          <a:rPr lang="hu-HU" sz="3200" b="0" i="1" smtClean="0">
                            <a:latin typeface="Cambria Math" panose="02040503050406030204" pitchFamily="18" charset="0"/>
                            <a:ea typeface="Cambria Math" panose="02040503050406030204" pitchFamily="18" charset="0"/>
                          </a:rPr>
                          <m:t>𝑜𝑠𝑧</m:t>
                        </m:r>
                      </m:sub>
                    </m:sSub>
                    <m:r>
                      <a:rPr lang="hu-HU" sz="3200" b="0" i="1" smtClean="0">
                        <a:latin typeface="Cambria Math" panose="02040503050406030204" pitchFamily="18" charset="0"/>
                        <a:ea typeface="Cambria Math" panose="02040503050406030204" pitchFamily="18" charset="0"/>
                      </a:rPr>
                      <m:t>=</m:t>
                    </m:r>
                    <m:sSub>
                      <m:sSubPr>
                        <m:ctrlPr>
                          <a:rPr lang="hu-HU" sz="3200" i="1">
                            <a:latin typeface="Cambria Math" panose="02040503050406030204" pitchFamily="18" charset="0"/>
                            <a:ea typeface="Cambria Math" panose="02040503050406030204" pitchFamily="18" charset="0"/>
                          </a:rPr>
                        </m:ctrlPr>
                      </m:sSubPr>
                      <m:e>
                        <m:r>
                          <a:rPr lang="hu-HU" sz="3200" i="1">
                            <a:latin typeface="Cambria Math" panose="02040503050406030204" pitchFamily="18" charset="0"/>
                            <a:ea typeface="Cambria Math" panose="02040503050406030204" pitchFamily="18" charset="0"/>
                          </a:rPr>
                          <m:t>𝑥</m:t>
                        </m:r>
                      </m:e>
                      <m:sub>
                        <m:r>
                          <a:rPr lang="hu-HU" sz="3200" i="1">
                            <a:latin typeface="Cambria Math" panose="02040503050406030204" pitchFamily="18" charset="0"/>
                            <a:ea typeface="Cambria Math" panose="02040503050406030204" pitchFamily="18" charset="0"/>
                          </a:rPr>
                          <m:t>𝑜𝑙𝑑𝑜𝑡𝑡</m:t>
                        </m:r>
                      </m:sub>
                    </m:sSub>
                    <m:r>
                      <a:rPr lang="hu-HU" sz="3200" i="1" smtClean="0">
                        <a:latin typeface="Cambria Math" panose="02040503050406030204" pitchFamily="18" charset="0"/>
                        <a:ea typeface="Cambria Math" panose="02040503050406030204" pitchFamily="18" charset="0"/>
                      </a:rPr>
                      <m:t>∙</m:t>
                    </m:r>
                    <m:sSubSup>
                      <m:sSubSupPr>
                        <m:ctrlPr>
                          <a:rPr lang="hu-HU" sz="3200" i="1" smtClean="0">
                            <a:latin typeface="Cambria Math" panose="02040503050406030204" pitchFamily="18" charset="0"/>
                          </a:rPr>
                        </m:ctrlPr>
                      </m:sSubSupPr>
                      <m:e>
                        <m:r>
                          <a:rPr lang="hu-HU" sz="3200" i="1">
                            <a:latin typeface="Cambria Math" panose="02040503050406030204" pitchFamily="18" charset="0"/>
                          </a:rPr>
                          <m:t>𝑝</m:t>
                        </m:r>
                      </m:e>
                      <m:sub>
                        <m:r>
                          <a:rPr lang="hu-HU" sz="3200" i="1">
                            <a:latin typeface="Cambria Math" panose="02040503050406030204" pitchFamily="18" charset="0"/>
                          </a:rPr>
                          <m:t>𝑜𝑠𝑧</m:t>
                        </m:r>
                      </m:sub>
                      <m:sup>
                        <m:r>
                          <a:rPr lang="hu-HU" sz="3200" i="1">
                            <a:latin typeface="Cambria Math" panose="02040503050406030204" pitchFamily="18" charset="0"/>
                          </a:rPr>
                          <m:t>𝑜</m:t>
                        </m:r>
                      </m:sup>
                    </m:sSubSup>
                  </m:oMath>
                </a14:m>
                <a:r>
                  <a:rPr lang="hu-HU" sz="3200" dirty="0"/>
                  <a:t> </a:t>
                </a:r>
              </a:p>
            </p:txBody>
          </p:sp>
        </mc:Choice>
        <mc:Fallback xmlns="">
          <p:sp>
            <p:nvSpPr>
              <p:cNvPr id="5" name="Szövegdoboz 4">
                <a:extLst>
                  <a:ext uri="{FF2B5EF4-FFF2-40B4-BE49-F238E27FC236}">
                    <a16:creationId xmlns:a16="http://schemas.microsoft.com/office/drawing/2014/main" id="{1ED876C4-DA3D-4752-B028-0B86A0787660}"/>
                  </a:ext>
                </a:extLst>
              </p:cNvPr>
              <p:cNvSpPr txBox="1">
                <a:spLocks noRot="1" noChangeAspect="1" noMove="1" noResize="1" noEditPoints="1" noAdjustHandles="1" noChangeArrowheads="1" noChangeShapeType="1" noTextEdit="1"/>
              </p:cNvSpPr>
              <p:nvPr/>
            </p:nvSpPr>
            <p:spPr>
              <a:xfrm>
                <a:off x="229172" y="2937845"/>
                <a:ext cx="4730750" cy="492443"/>
              </a:xfrm>
              <a:prstGeom prst="rect">
                <a:avLst/>
              </a:prstGeom>
              <a:blipFill>
                <a:blip r:embed="rId3"/>
                <a:stretch>
                  <a:fillRect/>
                </a:stretch>
              </a:blipFill>
            </p:spPr>
            <p:txBody>
              <a:bodyPr/>
              <a:lstStyle/>
              <a:p>
                <a:r>
                  <a:rPr lang="hu-HU">
                    <a:noFill/>
                  </a:rPr>
                  <a:t> </a:t>
                </a:r>
              </a:p>
            </p:txBody>
          </p:sp>
        </mc:Fallback>
      </mc:AlternateContent>
      <p:sp>
        <p:nvSpPr>
          <p:cNvPr id="6" name="Nyíl: jobbra mutató 5">
            <a:extLst>
              <a:ext uri="{FF2B5EF4-FFF2-40B4-BE49-F238E27FC236}">
                <a16:creationId xmlns:a16="http://schemas.microsoft.com/office/drawing/2014/main" id="{C7F42190-FC7E-4C7B-9C0E-FC2370AC64BC}"/>
              </a:ext>
            </a:extLst>
          </p:cNvPr>
          <p:cNvSpPr/>
          <p:nvPr/>
        </p:nvSpPr>
        <p:spPr>
          <a:xfrm>
            <a:off x="5098468" y="3006443"/>
            <a:ext cx="581890" cy="3602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8FC3B84E-032D-4475-BB31-219B2FCE6EF1}"/>
                  </a:ext>
                </a:extLst>
              </p:cNvPr>
              <p:cNvSpPr txBox="1"/>
              <p:nvPr/>
            </p:nvSpPr>
            <p:spPr>
              <a:xfrm>
                <a:off x="5945255" y="2736278"/>
                <a:ext cx="6149760" cy="9089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𝑜𝑙𝑑𝑜𝑡𝑡</m:t>
                          </m:r>
                        </m:sub>
                      </m:sSub>
                      <m:r>
                        <a:rPr lang="hu-HU" sz="2800" b="0" i="1" smtClean="0">
                          <a:latin typeface="Cambria Math" panose="02040503050406030204" pitchFamily="18" charset="0"/>
                        </a:rPr>
                        <m:t>=</m:t>
                      </m:r>
                      <m:f>
                        <m:fPr>
                          <m:ctrlPr>
                            <a:rPr lang="hu-HU" sz="2800" i="1" smtClean="0">
                              <a:latin typeface="Cambria Math" panose="02040503050406030204" pitchFamily="18" charset="0"/>
                            </a:rPr>
                          </m:ctrlPr>
                        </m:fPr>
                        <m:num>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𝑜𝑙𝑑𝑜𝑡𝑡</m:t>
                              </m:r>
                            </m:sub>
                          </m:sSub>
                        </m:num>
                        <m:den>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𝑀</m:t>
                              </m:r>
                            </m:e>
                            <m:sub>
                              <m:r>
                                <a:rPr lang="hu-HU" sz="2800" b="0" i="1" smtClean="0">
                                  <a:latin typeface="Cambria Math" panose="02040503050406030204" pitchFamily="18" charset="0"/>
                                </a:rPr>
                                <m:t>𝑜𝑙𝑑𝑜𝑡𝑡</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𝑜𝑠𝑧</m:t>
                              </m:r>
                            </m:sub>
                          </m:sSub>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𝑀</m:t>
                              </m:r>
                            </m:e>
                            <m:sub>
                              <m:r>
                                <a:rPr lang="hu-HU" sz="2800" b="0" i="1" smtClean="0">
                                  <a:latin typeface="Cambria Math" panose="02040503050406030204" pitchFamily="18" charset="0"/>
                                </a:rPr>
                                <m:t>𝑜𝑠𝑧</m:t>
                              </m:r>
                            </m:sub>
                          </m:sSub>
                        </m:den>
                      </m:f>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d>
                            <m:dPr>
                              <m:ctrlPr>
                                <a:rPr lang="hu-HU" sz="2800" b="0" i="1" smtClean="0">
                                  <a:latin typeface="Cambria Math" panose="02040503050406030204" pitchFamily="18" charset="0"/>
                                  <a:ea typeface="Cambria Math" panose="02040503050406030204" pitchFamily="18" charset="0"/>
                                </a:rPr>
                              </m:ctrlPr>
                            </m:dPr>
                            <m:e>
                              <m:sSubSup>
                                <m:sSubSupPr>
                                  <m:ctrlPr>
                                    <a:rPr lang="hu-HU" sz="2800" b="0" i="1" smtClean="0">
                                      <a:latin typeface="Cambria Math" panose="02040503050406030204" pitchFamily="18" charset="0"/>
                                      <a:ea typeface="Cambria Math" panose="02040503050406030204" pitchFamily="18" charset="0"/>
                                    </a:rPr>
                                  </m:ctrlPr>
                                </m:sSubSupPr>
                                <m:e>
                                  <m:r>
                                    <a:rPr lang="hu-HU" sz="2800" b="0" i="1" smtClean="0">
                                      <a:latin typeface="Cambria Math" panose="02040503050406030204" pitchFamily="18" charset="0"/>
                                      <a:ea typeface="Cambria Math" panose="02040503050406030204" pitchFamily="18" charset="0"/>
                                    </a:rPr>
                                    <m:t>𝑝</m:t>
                                  </m:r>
                                </m:e>
                                <m:sub>
                                  <m:r>
                                    <a:rPr lang="hu-HU" sz="2800" b="0" i="1" smtClean="0">
                                      <a:latin typeface="Cambria Math" panose="02040503050406030204" pitchFamily="18" charset="0"/>
                                      <a:ea typeface="Cambria Math" panose="02040503050406030204" pitchFamily="18" charset="0"/>
                                    </a:rPr>
                                    <m:t>𝑜𝑠𝑧</m:t>
                                  </m:r>
                                </m:sub>
                                <m:sup>
                                  <m:r>
                                    <a:rPr lang="hu-HU" sz="2800" b="0" i="1" smtClean="0">
                                      <a:latin typeface="Cambria Math" panose="02040503050406030204" pitchFamily="18" charset="0"/>
                                      <a:ea typeface="Cambria Math" panose="02040503050406030204" pitchFamily="18" charset="0"/>
                                    </a:rPr>
                                    <m:t>𝑜</m:t>
                                  </m:r>
                                </m:sup>
                              </m:sSubSup>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𝑝</m:t>
                                  </m:r>
                                </m:e>
                                <m:sub>
                                  <m:r>
                                    <a:rPr lang="hu-HU" sz="2800" b="0" i="1" smtClean="0">
                                      <a:latin typeface="Cambria Math" panose="02040503050406030204" pitchFamily="18" charset="0"/>
                                      <a:ea typeface="Cambria Math" panose="02040503050406030204" pitchFamily="18" charset="0"/>
                                    </a:rPr>
                                    <m:t>𝑜𝑠𝑧</m:t>
                                  </m:r>
                                </m:sub>
                              </m:sSub>
                            </m:e>
                          </m:d>
                        </m:num>
                        <m:den>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𝑝</m:t>
                              </m:r>
                            </m:e>
                            <m:sub>
                              <m:r>
                                <a:rPr lang="hu-HU" sz="2800" b="0" i="1" smtClean="0">
                                  <a:latin typeface="Cambria Math" panose="02040503050406030204" pitchFamily="18" charset="0"/>
                                  <a:ea typeface="Cambria Math" panose="02040503050406030204" pitchFamily="18" charset="0"/>
                                </a:rPr>
                                <m:t>𝑜𝑠𝑧</m:t>
                              </m:r>
                            </m:sub>
                          </m:sSub>
                        </m:den>
                      </m:f>
                    </m:oMath>
                  </m:oMathPara>
                </a14:m>
                <a:endParaRPr lang="hu-HU" sz="2800" dirty="0"/>
              </a:p>
            </p:txBody>
          </p:sp>
        </mc:Choice>
        <mc:Fallback xmlns="">
          <p:sp>
            <p:nvSpPr>
              <p:cNvPr id="7" name="Szövegdoboz 6">
                <a:extLst>
                  <a:ext uri="{FF2B5EF4-FFF2-40B4-BE49-F238E27FC236}">
                    <a16:creationId xmlns:a16="http://schemas.microsoft.com/office/drawing/2014/main" id="{8FC3B84E-032D-4475-BB31-219B2FCE6EF1}"/>
                  </a:ext>
                </a:extLst>
              </p:cNvPr>
              <p:cNvSpPr txBox="1">
                <a:spLocks noRot="1" noChangeAspect="1" noMove="1" noResize="1" noEditPoints="1" noAdjustHandles="1" noChangeArrowheads="1" noChangeShapeType="1" noTextEdit="1"/>
              </p:cNvSpPr>
              <p:nvPr/>
            </p:nvSpPr>
            <p:spPr>
              <a:xfrm>
                <a:off x="5945255" y="2736278"/>
                <a:ext cx="6149760" cy="908967"/>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3E493F59-FD67-4004-AA5B-509B8A5EC0CE}"/>
                  </a:ext>
                </a:extLst>
              </p:cNvPr>
              <p:cNvSpPr txBox="1"/>
              <p:nvPr/>
            </p:nvSpPr>
            <p:spPr>
              <a:xfrm>
                <a:off x="1149934" y="3955475"/>
                <a:ext cx="3538597" cy="4658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a:latin typeface="Cambria Math" panose="02040503050406030204" pitchFamily="18" charset="0"/>
                            </a:rPr>
                          </m:ctrlPr>
                        </m:sSubPr>
                        <m:e>
                          <m:r>
                            <m:rPr>
                              <m:sty m:val="p"/>
                            </m:rPr>
                            <a:rPr lang="hu-HU" sz="2800">
                              <a:latin typeface="Cambria Math" panose="02040503050406030204" pitchFamily="18" charset="0"/>
                            </a:rPr>
                            <m:t>Δ</m:t>
                          </m:r>
                          <m:r>
                            <a:rPr lang="hu-HU" sz="2800" i="1">
                              <a:latin typeface="Cambria Math" panose="02040503050406030204" pitchFamily="18" charset="0"/>
                            </a:rPr>
                            <m:t>𝑇</m:t>
                          </m:r>
                        </m:e>
                        <m:sub>
                          <m:r>
                            <a:rPr lang="hu-HU" sz="2800" i="1">
                              <a:latin typeface="Cambria Math" panose="02040503050406030204" pitchFamily="18" charset="0"/>
                            </a:rPr>
                            <m:t>𝑓𝑎𝑔𝑦</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m:rPr>
                              <m:sty m:val="p"/>
                            </m:rPr>
                            <a:rPr lang="hu-HU" sz="2800">
                              <a:latin typeface="Cambria Math" panose="02040503050406030204" pitchFamily="18" charset="0"/>
                            </a:rPr>
                            <m:t>Δ</m:t>
                          </m:r>
                          <m:r>
                            <a:rPr lang="hu-HU" sz="2800" i="1">
                              <a:latin typeface="Cambria Math" panose="02040503050406030204" pitchFamily="18" charset="0"/>
                            </a:rPr>
                            <m:t>𝑇</m:t>
                          </m:r>
                        </m:e>
                        <m:sub>
                          <m:acc>
                            <m:accPr>
                              <m:chr m:val="̅"/>
                              <m:ctrlPr>
                                <a:rPr lang="hu-HU" sz="2800" i="1">
                                  <a:latin typeface="Cambria Math" panose="02040503050406030204" pitchFamily="18" charset="0"/>
                                </a:rPr>
                              </m:ctrlPr>
                            </m:accPr>
                            <m:e>
                              <m:r>
                                <a:rPr lang="hu-HU" sz="2800" i="1">
                                  <a:latin typeface="Cambria Math" panose="02040503050406030204" pitchFamily="18" charset="0"/>
                                </a:rPr>
                                <m:t>𝑚</m:t>
                              </m:r>
                            </m:e>
                          </m:acc>
                          <m:r>
                            <a:rPr lang="hu-HU" sz="2800" i="1">
                              <a:latin typeface="Cambria Math" panose="02040503050406030204" pitchFamily="18" charset="0"/>
                            </a:rPr>
                            <m:t>,</m:t>
                          </m:r>
                          <m:r>
                            <a:rPr lang="hu-HU" sz="2800" i="1">
                              <a:latin typeface="Cambria Math" panose="02040503050406030204" pitchFamily="18" charset="0"/>
                            </a:rPr>
                            <m:t>𝑓𝑎𝑔𝑦</m:t>
                          </m:r>
                        </m:sub>
                      </m:sSub>
                      <m:r>
                        <a:rPr lang="hu-HU" sz="2800" i="1">
                          <a:latin typeface="Cambria Math" panose="02040503050406030204" pitchFamily="18" charset="0"/>
                        </a:rPr>
                        <m:t>∙</m:t>
                      </m:r>
                      <m:acc>
                        <m:accPr>
                          <m:chr m:val="̅"/>
                          <m:ctrlPr>
                            <a:rPr lang="hu-HU" sz="2800" i="1">
                              <a:latin typeface="Cambria Math" panose="02040503050406030204" pitchFamily="18" charset="0"/>
                            </a:rPr>
                          </m:ctrlPr>
                        </m:accPr>
                        <m:e>
                          <m:r>
                            <a:rPr lang="hu-HU" sz="2800" i="1">
                              <a:latin typeface="Cambria Math" panose="02040503050406030204" pitchFamily="18" charset="0"/>
                            </a:rPr>
                            <m:t>𝑚</m:t>
                          </m:r>
                        </m:e>
                      </m:acc>
                    </m:oMath>
                  </m:oMathPara>
                </a14:m>
                <a:endParaRPr lang="hu-HU" sz="2800" dirty="0"/>
              </a:p>
            </p:txBody>
          </p:sp>
        </mc:Choice>
        <mc:Fallback xmlns="">
          <p:sp>
            <p:nvSpPr>
              <p:cNvPr id="8" name="Szövegdoboz 7">
                <a:extLst>
                  <a:ext uri="{FF2B5EF4-FFF2-40B4-BE49-F238E27FC236}">
                    <a16:creationId xmlns:a16="http://schemas.microsoft.com/office/drawing/2014/main" id="{3E493F59-FD67-4004-AA5B-509B8A5EC0CE}"/>
                  </a:ext>
                </a:extLst>
              </p:cNvPr>
              <p:cNvSpPr txBox="1">
                <a:spLocks noRot="1" noChangeAspect="1" noMove="1" noResize="1" noEditPoints="1" noAdjustHandles="1" noChangeArrowheads="1" noChangeShapeType="1" noTextEdit="1"/>
              </p:cNvSpPr>
              <p:nvPr/>
            </p:nvSpPr>
            <p:spPr>
              <a:xfrm>
                <a:off x="1149934" y="3955475"/>
                <a:ext cx="3538597" cy="465897"/>
              </a:xfrm>
              <a:prstGeom prst="rect">
                <a:avLst/>
              </a:prstGeom>
              <a:blipFill>
                <a:blip r:embed="rId5"/>
                <a:stretch>
                  <a:fillRect/>
                </a:stretch>
              </a:blipFill>
            </p:spPr>
            <p:txBody>
              <a:bodyPr/>
              <a:lstStyle/>
              <a:p>
                <a:r>
                  <a:rPr lang="hu-HU">
                    <a:noFill/>
                  </a:rPr>
                  <a:t> </a:t>
                </a:r>
              </a:p>
            </p:txBody>
          </p:sp>
        </mc:Fallback>
      </mc:AlternateContent>
      <p:sp>
        <p:nvSpPr>
          <p:cNvPr id="9" name="Nyíl: jobbra mutató 8">
            <a:extLst>
              <a:ext uri="{FF2B5EF4-FFF2-40B4-BE49-F238E27FC236}">
                <a16:creationId xmlns:a16="http://schemas.microsoft.com/office/drawing/2014/main" id="{97F7070B-BBF4-4F35-A147-B3A89F005B65}"/>
              </a:ext>
            </a:extLst>
          </p:cNvPr>
          <p:cNvSpPr/>
          <p:nvPr/>
        </p:nvSpPr>
        <p:spPr>
          <a:xfrm>
            <a:off x="4849093" y="4017827"/>
            <a:ext cx="581890" cy="3602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AF0D653E-6C06-4A46-B562-14CEAE8006C6}"/>
                  </a:ext>
                </a:extLst>
              </p:cNvPr>
              <p:cNvSpPr txBox="1"/>
              <p:nvPr/>
            </p:nvSpPr>
            <p:spPr>
              <a:xfrm>
                <a:off x="5668164" y="3719950"/>
                <a:ext cx="6424066" cy="943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𝑜𝑙𝑑𝑜𝑡𝑡</m:t>
                          </m:r>
                        </m:sub>
                      </m:sSub>
                      <m:r>
                        <a:rPr lang="hu-HU" sz="2800" b="0" i="1" smtClean="0">
                          <a:latin typeface="Cambria Math" panose="02040503050406030204" pitchFamily="18" charset="0"/>
                        </a:rPr>
                        <m:t>=</m:t>
                      </m:r>
                      <m:f>
                        <m:fPr>
                          <m:ctrlPr>
                            <a:rPr lang="hu-HU" sz="2800" i="1" smtClean="0">
                              <a:latin typeface="Cambria Math" panose="02040503050406030204" pitchFamily="18" charset="0"/>
                            </a:rPr>
                          </m:ctrlPr>
                        </m:fPr>
                        <m:num>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𝑜𝑙𝑑𝑜𝑡𝑡</m:t>
                              </m:r>
                            </m:sub>
                          </m:sSub>
                        </m:num>
                        <m:den>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𝑀</m:t>
                              </m:r>
                            </m:e>
                            <m:sub>
                              <m:r>
                                <a:rPr lang="hu-HU" sz="2800" b="0" i="1" smtClean="0">
                                  <a:latin typeface="Cambria Math" panose="02040503050406030204" pitchFamily="18" charset="0"/>
                                </a:rPr>
                                <m:t>𝑜𝑙𝑑𝑜𝑡𝑡</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𝑜𝑠𝑧</m:t>
                              </m:r>
                            </m:sub>
                          </m:sSub>
                        </m:num>
                        <m:den>
                          <m:r>
                            <a:rPr lang="hu-HU" sz="2800" b="0" i="1" smtClean="0">
                              <a:latin typeface="Cambria Math" panose="02040503050406030204" pitchFamily="18" charset="0"/>
                            </a:rPr>
                            <m:t>1000</m:t>
                          </m:r>
                          <m:r>
                            <a:rPr lang="hu-HU" sz="2800" b="0" i="1" smtClean="0">
                              <a:latin typeface="Cambria Math" panose="02040503050406030204" pitchFamily="18" charset="0"/>
                            </a:rPr>
                            <m:t>𝑔</m:t>
                          </m:r>
                          <m:r>
                            <a:rPr lang="hu-HU" sz="2800" b="0" i="1" smtClean="0">
                              <a:latin typeface="Cambria Math" panose="02040503050406030204" pitchFamily="18" charset="0"/>
                            </a:rPr>
                            <m:t>/</m:t>
                          </m:r>
                          <m:r>
                            <a:rPr lang="hu-HU" sz="2800" b="0" i="1" smtClean="0">
                              <a:latin typeface="Cambria Math" panose="02040503050406030204" pitchFamily="18" charset="0"/>
                            </a:rPr>
                            <m:t>𝑘𝑔</m:t>
                          </m:r>
                        </m:den>
                      </m:f>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sSub>
                            <m:sSubPr>
                              <m:ctrlPr>
                                <a:rPr lang="hu-HU" sz="2800" b="0" i="1" smtClean="0">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m:t>
                              </m:r>
                              <m:r>
                                <a:rPr lang="hu-HU" sz="2800" i="1">
                                  <a:latin typeface="Cambria Math" panose="02040503050406030204" pitchFamily="18" charset="0"/>
                                  <a:ea typeface="Cambria Math" panose="02040503050406030204" pitchFamily="18" charset="0"/>
                                </a:rPr>
                                <m:t>𝑇</m:t>
                              </m:r>
                            </m:e>
                            <m:sub>
                              <m:r>
                                <a:rPr lang="hu-HU" sz="2800" b="0" i="1" smtClean="0">
                                  <a:latin typeface="Cambria Math" panose="02040503050406030204" pitchFamily="18" charset="0"/>
                                  <a:ea typeface="Cambria Math" panose="02040503050406030204" pitchFamily="18" charset="0"/>
                                </a:rPr>
                                <m:t>𝑓𝑎𝑔𝑦</m:t>
                              </m:r>
                            </m:sub>
                          </m:sSub>
                        </m:num>
                        <m:den>
                          <m:sSub>
                            <m:sSubPr>
                              <m:ctrlPr>
                                <a:rPr lang="hu-HU" sz="2800" b="0" i="1" smtClean="0">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m:t>
                              </m:r>
                              <m:r>
                                <a:rPr lang="hu-HU" sz="2800" i="1">
                                  <a:latin typeface="Cambria Math" panose="02040503050406030204" pitchFamily="18" charset="0"/>
                                  <a:ea typeface="Cambria Math" panose="02040503050406030204" pitchFamily="18" charset="0"/>
                                </a:rPr>
                                <m:t>𝑇</m:t>
                              </m:r>
                            </m:e>
                            <m:sub>
                              <m:acc>
                                <m:accPr>
                                  <m:chr m:val="̅"/>
                                  <m:ctrlPr>
                                    <a:rPr lang="hu-HU" sz="2800" b="0" i="1" smtClean="0">
                                      <a:latin typeface="Cambria Math" panose="02040503050406030204" pitchFamily="18" charset="0"/>
                                      <a:ea typeface="Cambria Math" panose="02040503050406030204" pitchFamily="18" charset="0"/>
                                    </a:rPr>
                                  </m:ctrlPr>
                                </m:accPr>
                                <m:e>
                                  <m:r>
                                    <a:rPr lang="hu-HU" sz="2800" i="1">
                                      <a:latin typeface="Cambria Math" panose="02040503050406030204" pitchFamily="18" charset="0"/>
                                      <a:ea typeface="Cambria Math" panose="02040503050406030204" pitchFamily="18" charset="0"/>
                                    </a:rPr>
                                    <m:t>𝑚</m:t>
                                  </m:r>
                                </m:e>
                              </m:acc>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𝑓𝑎𝑔𝑦</m:t>
                              </m:r>
                            </m:sub>
                          </m:sSub>
                        </m:den>
                      </m:f>
                    </m:oMath>
                  </m:oMathPara>
                </a14:m>
                <a:endParaRPr lang="hu-HU" sz="2800" dirty="0"/>
              </a:p>
            </p:txBody>
          </p:sp>
        </mc:Choice>
        <mc:Fallback xmlns="">
          <p:sp>
            <p:nvSpPr>
              <p:cNvPr id="10" name="Szövegdoboz 9">
                <a:extLst>
                  <a:ext uri="{FF2B5EF4-FFF2-40B4-BE49-F238E27FC236}">
                    <a16:creationId xmlns:a16="http://schemas.microsoft.com/office/drawing/2014/main" id="{AF0D653E-6C06-4A46-B562-14CEAE8006C6}"/>
                  </a:ext>
                </a:extLst>
              </p:cNvPr>
              <p:cNvSpPr txBox="1">
                <a:spLocks noRot="1" noChangeAspect="1" noMove="1" noResize="1" noEditPoints="1" noAdjustHandles="1" noChangeArrowheads="1" noChangeShapeType="1" noTextEdit="1"/>
              </p:cNvSpPr>
              <p:nvPr/>
            </p:nvSpPr>
            <p:spPr>
              <a:xfrm>
                <a:off x="5668164" y="3719950"/>
                <a:ext cx="6424066" cy="943656"/>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6D10D1ED-612C-4A7A-953F-1812DD0EDD0F}"/>
                  </a:ext>
                </a:extLst>
              </p:cNvPr>
              <p:cNvSpPr txBox="1"/>
              <p:nvPr/>
            </p:nvSpPr>
            <p:spPr>
              <a:xfrm>
                <a:off x="1177639" y="4939154"/>
                <a:ext cx="3401252" cy="4653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m:rPr>
                              <m:sty m:val="p"/>
                            </m:rPr>
                            <a:rPr lang="hu-HU" sz="2800">
                              <a:latin typeface="Cambria Math" panose="02040503050406030204" pitchFamily="18" charset="0"/>
                            </a:rPr>
                            <m:t>Δ</m:t>
                          </m:r>
                          <m:r>
                            <a:rPr lang="hu-HU" sz="2800" i="1">
                              <a:latin typeface="Cambria Math" panose="02040503050406030204" pitchFamily="18" charset="0"/>
                            </a:rPr>
                            <m:t>𝑇</m:t>
                          </m:r>
                        </m:e>
                        <m:sub>
                          <m:r>
                            <a:rPr lang="hu-HU" sz="2800" i="1">
                              <a:latin typeface="Cambria Math" panose="02040503050406030204" pitchFamily="18" charset="0"/>
                            </a:rPr>
                            <m:t>𝑓</m:t>
                          </m:r>
                          <m:r>
                            <a:rPr lang="hu-HU" sz="2800" b="0" i="1" smtClean="0">
                              <a:latin typeface="Cambria Math" panose="02040503050406030204" pitchFamily="18" charset="0"/>
                            </a:rPr>
                            <m:t>𝑜𝑟𝑟</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m:rPr>
                              <m:sty m:val="p"/>
                            </m:rPr>
                            <a:rPr lang="hu-HU" sz="2800">
                              <a:latin typeface="Cambria Math" panose="02040503050406030204" pitchFamily="18" charset="0"/>
                            </a:rPr>
                            <m:t>Δ</m:t>
                          </m:r>
                          <m:r>
                            <a:rPr lang="hu-HU" sz="2800" i="1">
                              <a:latin typeface="Cambria Math" panose="02040503050406030204" pitchFamily="18" charset="0"/>
                            </a:rPr>
                            <m:t>𝑇</m:t>
                          </m:r>
                        </m:e>
                        <m:sub>
                          <m:acc>
                            <m:accPr>
                              <m:chr m:val="̅"/>
                              <m:ctrlPr>
                                <a:rPr lang="hu-HU" sz="2800" i="1">
                                  <a:latin typeface="Cambria Math" panose="02040503050406030204" pitchFamily="18" charset="0"/>
                                </a:rPr>
                              </m:ctrlPr>
                            </m:accPr>
                            <m:e>
                              <m:r>
                                <a:rPr lang="hu-HU" sz="2800" i="1">
                                  <a:latin typeface="Cambria Math" panose="02040503050406030204" pitchFamily="18" charset="0"/>
                                </a:rPr>
                                <m:t>𝑚</m:t>
                              </m:r>
                            </m:e>
                          </m:acc>
                          <m:r>
                            <a:rPr lang="hu-HU" sz="2800" i="1">
                              <a:latin typeface="Cambria Math" panose="02040503050406030204" pitchFamily="18" charset="0"/>
                            </a:rPr>
                            <m:t>,</m:t>
                          </m:r>
                          <m:r>
                            <a:rPr lang="hu-HU" sz="2800" b="0" i="1" smtClean="0">
                              <a:latin typeface="Cambria Math" panose="02040503050406030204" pitchFamily="18" charset="0"/>
                            </a:rPr>
                            <m:t>𝑓𝑜𝑟𝑟</m:t>
                          </m:r>
                        </m:sub>
                      </m:sSub>
                      <m:r>
                        <a:rPr lang="hu-HU" sz="2800" i="1">
                          <a:latin typeface="Cambria Math" panose="02040503050406030204" pitchFamily="18" charset="0"/>
                        </a:rPr>
                        <m:t>∙</m:t>
                      </m:r>
                      <m:acc>
                        <m:accPr>
                          <m:chr m:val="̅"/>
                          <m:ctrlPr>
                            <a:rPr lang="hu-HU" sz="2800" i="1">
                              <a:latin typeface="Cambria Math" panose="02040503050406030204" pitchFamily="18" charset="0"/>
                            </a:rPr>
                          </m:ctrlPr>
                        </m:accPr>
                        <m:e>
                          <m:r>
                            <a:rPr lang="hu-HU" sz="2800" i="1">
                              <a:latin typeface="Cambria Math" panose="02040503050406030204" pitchFamily="18" charset="0"/>
                            </a:rPr>
                            <m:t>𝑚</m:t>
                          </m:r>
                        </m:e>
                      </m:acc>
                    </m:oMath>
                  </m:oMathPara>
                </a14:m>
                <a:endParaRPr lang="hu-HU" sz="2800" dirty="0"/>
              </a:p>
            </p:txBody>
          </p:sp>
        </mc:Choice>
        <mc:Fallback xmlns="">
          <p:sp>
            <p:nvSpPr>
              <p:cNvPr id="11" name="Szövegdoboz 10">
                <a:extLst>
                  <a:ext uri="{FF2B5EF4-FFF2-40B4-BE49-F238E27FC236}">
                    <a16:creationId xmlns:a16="http://schemas.microsoft.com/office/drawing/2014/main" id="{6D10D1ED-612C-4A7A-953F-1812DD0EDD0F}"/>
                  </a:ext>
                </a:extLst>
              </p:cNvPr>
              <p:cNvSpPr txBox="1">
                <a:spLocks noRot="1" noChangeAspect="1" noMove="1" noResize="1" noEditPoints="1" noAdjustHandles="1" noChangeArrowheads="1" noChangeShapeType="1" noTextEdit="1"/>
              </p:cNvSpPr>
              <p:nvPr/>
            </p:nvSpPr>
            <p:spPr>
              <a:xfrm>
                <a:off x="1177639" y="4939154"/>
                <a:ext cx="3401252" cy="465384"/>
              </a:xfrm>
              <a:prstGeom prst="rect">
                <a:avLst/>
              </a:prstGeom>
              <a:blipFill>
                <a:blip r:embed="rId7"/>
                <a:stretch>
                  <a:fillRect/>
                </a:stretch>
              </a:blipFill>
            </p:spPr>
            <p:txBody>
              <a:bodyPr/>
              <a:lstStyle/>
              <a:p>
                <a:r>
                  <a:rPr lang="hu-HU">
                    <a:noFill/>
                  </a:rPr>
                  <a:t> </a:t>
                </a:r>
              </a:p>
            </p:txBody>
          </p:sp>
        </mc:Fallback>
      </mc:AlternateContent>
      <p:sp>
        <p:nvSpPr>
          <p:cNvPr id="12" name="Nyíl: jobbra mutató 11">
            <a:extLst>
              <a:ext uri="{FF2B5EF4-FFF2-40B4-BE49-F238E27FC236}">
                <a16:creationId xmlns:a16="http://schemas.microsoft.com/office/drawing/2014/main" id="{26049519-A069-42D5-8AB5-625FDBFA742D}"/>
              </a:ext>
            </a:extLst>
          </p:cNvPr>
          <p:cNvSpPr/>
          <p:nvPr/>
        </p:nvSpPr>
        <p:spPr>
          <a:xfrm>
            <a:off x="4876798" y="5001506"/>
            <a:ext cx="581890" cy="3602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13" name="Szövegdoboz 12">
                <a:extLst>
                  <a:ext uri="{FF2B5EF4-FFF2-40B4-BE49-F238E27FC236}">
                    <a16:creationId xmlns:a16="http://schemas.microsoft.com/office/drawing/2014/main" id="{6DE7C772-A518-46BD-95BF-582CBA7D15DC}"/>
                  </a:ext>
                </a:extLst>
              </p:cNvPr>
              <p:cNvSpPr txBox="1"/>
              <p:nvPr/>
            </p:nvSpPr>
            <p:spPr>
              <a:xfrm>
                <a:off x="5695869" y="4703629"/>
                <a:ext cx="6355394" cy="943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𝑜𝑙𝑑𝑜𝑡𝑡</m:t>
                          </m:r>
                        </m:sub>
                      </m:sSub>
                      <m:r>
                        <a:rPr lang="hu-HU" sz="2800" b="0" i="1" smtClean="0">
                          <a:latin typeface="Cambria Math" panose="02040503050406030204" pitchFamily="18" charset="0"/>
                        </a:rPr>
                        <m:t>=</m:t>
                      </m:r>
                      <m:f>
                        <m:fPr>
                          <m:ctrlPr>
                            <a:rPr lang="hu-HU" sz="2800" i="1" smtClean="0">
                              <a:latin typeface="Cambria Math" panose="02040503050406030204" pitchFamily="18" charset="0"/>
                            </a:rPr>
                          </m:ctrlPr>
                        </m:fPr>
                        <m:num>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𝑜𝑙𝑑𝑜𝑡𝑡</m:t>
                              </m:r>
                            </m:sub>
                          </m:sSub>
                        </m:num>
                        <m:den>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𝑀</m:t>
                              </m:r>
                            </m:e>
                            <m:sub>
                              <m:r>
                                <a:rPr lang="hu-HU" sz="2800" b="0" i="1" smtClean="0">
                                  <a:latin typeface="Cambria Math" panose="02040503050406030204" pitchFamily="18" charset="0"/>
                                </a:rPr>
                                <m:t>𝑜𝑙𝑑𝑜𝑡𝑡</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𝑜𝑠𝑧</m:t>
                              </m:r>
                            </m:sub>
                          </m:sSub>
                        </m:num>
                        <m:den>
                          <m:r>
                            <a:rPr lang="hu-HU" sz="2800" b="0" i="1" smtClean="0">
                              <a:latin typeface="Cambria Math" panose="02040503050406030204" pitchFamily="18" charset="0"/>
                            </a:rPr>
                            <m:t>1000</m:t>
                          </m:r>
                          <m:r>
                            <a:rPr lang="hu-HU" sz="2800" b="0" i="1" smtClean="0">
                              <a:latin typeface="Cambria Math" panose="02040503050406030204" pitchFamily="18" charset="0"/>
                            </a:rPr>
                            <m:t>𝑔</m:t>
                          </m:r>
                          <m:r>
                            <a:rPr lang="hu-HU" sz="2800" b="0" i="1" smtClean="0">
                              <a:latin typeface="Cambria Math" panose="02040503050406030204" pitchFamily="18" charset="0"/>
                            </a:rPr>
                            <m:t>/</m:t>
                          </m:r>
                          <m:r>
                            <a:rPr lang="hu-HU" sz="2800" b="0" i="1" smtClean="0">
                              <a:latin typeface="Cambria Math" panose="02040503050406030204" pitchFamily="18" charset="0"/>
                            </a:rPr>
                            <m:t>𝑘𝑔</m:t>
                          </m:r>
                        </m:den>
                      </m:f>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sSub>
                            <m:sSubPr>
                              <m:ctrlPr>
                                <a:rPr lang="hu-HU" sz="2800" i="1">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m:t>
                              </m:r>
                              <m:r>
                                <a:rPr lang="hu-HU" sz="2800" i="1">
                                  <a:latin typeface="Cambria Math" panose="02040503050406030204" pitchFamily="18" charset="0"/>
                                  <a:ea typeface="Cambria Math" panose="02040503050406030204" pitchFamily="18" charset="0"/>
                                </a:rPr>
                                <m:t>𝑇</m:t>
                              </m:r>
                            </m:e>
                            <m:sub>
                              <m:r>
                                <a:rPr lang="hu-HU" sz="2800" i="1">
                                  <a:latin typeface="Cambria Math" panose="02040503050406030204" pitchFamily="18" charset="0"/>
                                  <a:ea typeface="Cambria Math" panose="02040503050406030204" pitchFamily="18" charset="0"/>
                                </a:rPr>
                                <m:t>𝑓</m:t>
                              </m:r>
                              <m:r>
                                <a:rPr lang="hu-HU" sz="2800" b="0" i="1" smtClean="0">
                                  <a:latin typeface="Cambria Math" panose="02040503050406030204" pitchFamily="18" charset="0"/>
                                  <a:ea typeface="Cambria Math" panose="02040503050406030204" pitchFamily="18" charset="0"/>
                                </a:rPr>
                                <m:t>𝑜𝑟𝑟</m:t>
                              </m:r>
                            </m:sub>
                          </m:sSub>
                        </m:num>
                        <m:den>
                          <m:sSub>
                            <m:sSubPr>
                              <m:ctrlPr>
                                <a:rPr lang="hu-HU" sz="2800" b="0" i="1" smtClean="0">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m:t>
                              </m:r>
                              <m:r>
                                <a:rPr lang="hu-HU" sz="2800" i="1">
                                  <a:latin typeface="Cambria Math" panose="02040503050406030204" pitchFamily="18" charset="0"/>
                                  <a:ea typeface="Cambria Math" panose="02040503050406030204" pitchFamily="18" charset="0"/>
                                </a:rPr>
                                <m:t>𝑇</m:t>
                              </m:r>
                            </m:e>
                            <m:sub>
                              <m:acc>
                                <m:accPr>
                                  <m:chr m:val="̅"/>
                                  <m:ctrlPr>
                                    <a:rPr lang="hu-HU" sz="2800" b="0" i="1" smtClean="0">
                                      <a:latin typeface="Cambria Math" panose="02040503050406030204" pitchFamily="18" charset="0"/>
                                      <a:ea typeface="Cambria Math" panose="02040503050406030204" pitchFamily="18" charset="0"/>
                                    </a:rPr>
                                  </m:ctrlPr>
                                </m:accPr>
                                <m:e>
                                  <m:r>
                                    <a:rPr lang="hu-HU" sz="2800" i="1">
                                      <a:latin typeface="Cambria Math" panose="02040503050406030204" pitchFamily="18" charset="0"/>
                                      <a:ea typeface="Cambria Math" panose="02040503050406030204" pitchFamily="18" charset="0"/>
                                    </a:rPr>
                                    <m:t>𝑚</m:t>
                                  </m:r>
                                </m:e>
                              </m:acc>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𝑓𝑜𝑟𝑟</m:t>
                              </m:r>
                            </m:sub>
                          </m:sSub>
                        </m:den>
                      </m:f>
                    </m:oMath>
                  </m:oMathPara>
                </a14:m>
                <a:endParaRPr lang="hu-HU" sz="2800" dirty="0"/>
              </a:p>
            </p:txBody>
          </p:sp>
        </mc:Choice>
        <mc:Fallback xmlns="">
          <p:sp>
            <p:nvSpPr>
              <p:cNvPr id="13" name="Szövegdoboz 12">
                <a:extLst>
                  <a:ext uri="{FF2B5EF4-FFF2-40B4-BE49-F238E27FC236}">
                    <a16:creationId xmlns:a16="http://schemas.microsoft.com/office/drawing/2014/main" id="{6DE7C772-A518-46BD-95BF-582CBA7D15DC}"/>
                  </a:ext>
                </a:extLst>
              </p:cNvPr>
              <p:cNvSpPr txBox="1">
                <a:spLocks noRot="1" noChangeAspect="1" noMove="1" noResize="1" noEditPoints="1" noAdjustHandles="1" noChangeArrowheads="1" noChangeShapeType="1" noTextEdit="1"/>
              </p:cNvSpPr>
              <p:nvPr/>
            </p:nvSpPr>
            <p:spPr>
              <a:xfrm>
                <a:off x="5695869" y="4703629"/>
                <a:ext cx="6355394" cy="943656"/>
              </a:xfrm>
              <a:prstGeom prst="rect">
                <a:avLst/>
              </a:prstGeom>
              <a:blipFill>
                <a:blip r:embed="rId8"/>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Szövegdoboz 13">
                <a:extLst>
                  <a:ext uri="{FF2B5EF4-FFF2-40B4-BE49-F238E27FC236}">
                    <a16:creationId xmlns:a16="http://schemas.microsoft.com/office/drawing/2014/main" id="{1BEEA90E-48AB-4B63-93D5-81D5FAAB4EE7}"/>
                  </a:ext>
                </a:extLst>
              </p:cNvPr>
              <p:cNvSpPr txBox="1"/>
              <p:nvPr/>
            </p:nvSpPr>
            <p:spPr>
              <a:xfrm>
                <a:off x="2341431" y="5895109"/>
                <a:ext cx="219835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rPr>
                        <m:t>𝜋</m:t>
                      </m:r>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𝑐</m:t>
                          </m:r>
                        </m:e>
                        <m:sub>
                          <m:r>
                            <a:rPr lang="hu-HU" sz="2800" b="0" i="1" smtClean="0">
                              <a:latin typeface="Cambria Math" panose="02040503050406030204" pitchFamily="18" charset="0"/>
                            </a:rPr>
                            <m:t>𝑜𝑙𝑑𝑜𝑡𝑡</m:t>
                          </m:r>
                        </m:sub>
                      </m:sSub>
                      <m:r>
                        <a:rPr lang="hu-HU" sz="2800" i="1">
                          <a:latin typeface="Cambria Math" panose="02040503050406030204" pitchFamily="18" charset="0"/>
                        </a:rPr>
                        <m:t>𝑅𝑇</m:t>
                      </m:r>
                    </m:oMath>
                  </m:oMathPara>
                </a14:m>
                <a:endParaRPr lang="hu-HU" sz="2800" dirty="0"/>
              </a:p>
            </p:txBody>
          </p:sp>
        </mc:Choice>
        <mc:Fallback xmlns="">
          <p:sp>
            <p:nvSpPr>
              <p:cNvPr id="14" name="Szövegdoboz 13">
                <a:extLst>
                  <a:ext uri="{FF2B5EF4-FFF2-40B4-BE49-F238E27FC236}">
                    <a16:creationId xmlns:a16="http://schemas.microsoft.com/office/drawing/2014/main" id="{1BEEA90E-48AB-4B63-93D5-81D5FAAB4EE7}"/>
                  </a:ext>
                </a:extLst>
              </p:cNvPr>
              <p:cNvSpPr txBox="1">
                <a:spLocks noRot="1" noChangeAspect="1" noMove="1" noResize="1" noEditPoints="1" noAdjustHandles="1" noChangeArrowheads="1" noChangeShapeType="1" noTextEdit="1"/>
              </p:cNvSpPr>
              <p:nvPr/>
            </p:nvSpPr>
            <p:spPr>
              <a:xfrm>
                <a:off x="2341431" y="5895109"/>
                <a:ext cx="2198358" cy="430887"/>
              </a:xfrm>
              <a:prstGeom prst="rect">
                <a:avLst/>
              </a:prstGeom>
              <a:blipFill>
                <a:blip r:embed="rId9"/>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5" name="Szövegdoboz 14">
                <a:extLst>
                  <a:ext uri="{FF2B5EF4-FFF2-40B4-BE49-F238E27FC236}">
                    <a16:creationId xmlns:a16="http://schemas.microsoft.com/office/drawing/2014/main" id="{2126F5F2-D1A8-49B9-A598-4E8DE7DCB92C}"/>
                  </a:ext>
                </a:extLst>
              </p:cNvPr>
              <p:cNvSpPr txBox="1"/>
              <p:nvPr/>
            </p:nvSpPr>
            <p:spPr>
              <a:xfrm>
                <a:off x="5721927" y="5687292"/>
                <a:ext cx="4542205" cy="8794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i="1">
                              <a:latin typeface="Cambria Math" panose="02040503050406030204" pitchFamily="18" charset="0"/>
                            </a:rPr>
                            <m:t>𝑛</m:t>
                          </m:r>
                        </m:e>
                        <m:sub>
                          <m:r>
                            <a:rPr lang="hu-HU" sz="2800" i="1">
                              <a:latin typeface="Cambria Math" panose="02040503050406030204" pitchFamily="18" charset="0"/>
                            </a:rPr>
                            <m:t>𝑜𝑙𝑑𝑜𝑡𝑡</m:t>
                          </m:r>
                        </m:sub>
                      </m:sSub>
                      <m:r>
                        <a:rPr lang="hu-HU" sz="2800" i="1">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𝑜𝑙𝑑𝑜𝑡𝑡</m:t>
                              </m:r>
                            </m:sub>
                          </m:sSub>
                        </m:num>
                        <m:den>
                          <m:sSub>
                            <m:sSubPr>
                              <m:ctrlPr>
                                <a:rPr lang="hu-HU" sz="2800" i="1">
                                  <a:latin typeface="Cambria Math" panose="02040503050406030204" pitchFamily="18" charset="0"/>
                                </a:rPr>
                              </m:ctrlPr>
                            </m:sSubPr>
                            <m:e>
                              <m:r>
                                <a:rPr lang="hu-HU" sz="2800" i="1">
                                  <a:latin typeface="Cambria Math" panose="02040503050406030204" pitchFamily="18" charset="0"/>
                                </a:rPr>
                                <m:t>𝑀</m:t>
                              </m:r>
                            </m:e>
                            <m:sub>
                              <m:r>
                                <a:rPr lang="hu-HU" sz="2800" i="1">
                                  <a:latin typeface="Cambria Math" panose="02040503050406030204" pitchFamily="18" charset="0"/>
                                </a:rPr>
                                <m:t>𝑜𝑙𝑑𝑜𝑡𝑡</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𝜋</m:t>
                          </m:r>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𝑉</m:t>
                              </m:r>
                            </m:e>
                            <m:sub>
                              <m:r>
                                <a:rPr lang="hu-HU" sz="2800" b="0" i="1" smtClean="0">
                                  <a:latin typeface="Cambria Math" panose="02040503050406030204" pitchFamily="18" charset="0"/>
                                  <a:ea typeface="Cambria Math" panose="02040503050406030204" pitchFamily="18" charset="0"/>
                                </a:rPr>
                                <m:t>𝑜𝑙𝑑𝑎𝑡</m:t>
                              </m:r>
                            </m:sub>
                          </m:sSub>
                        </m:num>
                        <m:den>
                          <m:r>
                            <a:rPr lang="hu-HU" sz="2800" b="0" i="1" smtClean="0">
                              <a:latin typeface="Cambria Math" panose="02040503050406030204" pitchFamily="18" charset="0"/>
                            </a:rPr>
                            <m:t>𝑅𝑇</m:t>
                          </m:r>
                        </m:den>
                      </m:f>
                    </m:oMath>
                  </m:oMathPara>
                </a14:m>
                <a:endParaRPr lang="hu-HU" sz="2800" dirty="0"/>
              </a:p>
            </p:txBody>
          </p:sp>
        </mc:Choice>
        <mc:Fallback xmlns="">
          <p:sp>
            <p:nvSpPr>
              <p:cNvPr id="15" name="Szövegdoboz 14">
                <a:extLst>
                  <a:ext uri="{FF2B5EF4-FFF2-40B4-BE49-F238E27FC236}">
                    <a16:creationId xmlns:a16="http://schemas.microsoft.com/office/drawing/2014/main" id="{2126F5F2-D1A8-49B9-A598-4E8DE7DCB92C}"/>
                  </a:ext>
                </a:extLst>
              </p:cNvPr>
              <p:cNvSpPr txBox="1">
                <a:spLocks noRot="1" noChangeAspect="1" noMove="1" noResize="1" noEditPoints="1" noAdjustHandles="1" noChangeArrowheads="1" noChangeShapeType="1" noTextEdit="1"/>
              </p:cNvSpPr>
              <p:nvPr/>
            </p:nvSpPr>
            <p:spPr>
              <a:xfrm>
                <a:off x="5721927" y="5687292"/>
                <a:ext cx="4542205" cy="879408"/>
              </a:xfrm>
              <a:prstGeom prst="rect">
                <a:avLst/>
              </a:prstGeom>
              <a:blipFill>
                <a:blip r:embed="rId10"/>
                <a:stretch>
                  <a:fillRect/>
                </a:stretch>
              </a:blipFill>
            </p:spPr>
            <p:txBody>
              <a:bodyPr/>
              <a:lstStyle/>
              <a:p>
                <a:r>
                  <a:rPr lang="hu-HU">
                    <a:noFill/>
                  </a:rPr>
                  <a:t> </a:t>
                </a:r>
              </a:p>
            </p:txBody>
          </p:sp>
        </mc:Fallback>
      </mc:AlternateContent>
      <p:sp>
        <p:nvSpPr>
          <p:cNvPr id="16" name="Nyíl: jobbra mutató 15">
            <a:extLst>
              <a:ext uri="{FF2B5EF4-FFF2-40B4-BE49-F238E27FC236}">
                <a16:creationId xmlns:a16="http://schemas.microsoft.com/office/drawing/2014/main" id="{EEF97191-7C38-4853-BC10-F2DEC7D0F588}"/>
              </a:ext>
            </a:extLst>
          </p:cNvPr>
          <p:cNvSpPr/>
          <p:nvPr/>
        </p:nvSpPr>
        <p:spPr>
          <a:xfrm>
            <a:off x="4918376" y="5943615"/>
            <a:ext cx="581890" cy="3602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19299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1000"/>
                            </p:stCondLst>
                            <p:childTnLst>
                              <p:par>
                                <p:cTn id="13" presetID="2" presetClass="entr" presetSubtype="2"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 presetClass="entr" presetSubtype="0" fill="hold" grpId="0" nodeType="afterEffect">
                                  <p:stCondLst>
                                    <p:cond delay="5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1000"/>
                            </p:stCondLst>
                            <p:childTnLst>
                              <p:par>
                                <p:cTn id="27" presetID="2" presetClass="entr" presetSubtype="2" fill="hold" grpId="0" nodeType="after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 presetClass="entr" presetSubtype="0" fill="hold" grpId="0" nodeType="afterEffect">
                                  <p:stCondLst>
                                    <p:cond delay="50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1000"/>
                            </p:stCondLst>
                            <p:childTnLst>
                              <p:par>
                                <p:cTn id="41" presetID="2" presetClass="entr" presetSubtype="2" fill="hold" grpId="0" nodeType="afterEffect">
                                  <p:stCondLst>
                                    <p:cond delay="10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1" presetClass="entr" presetSubtype="0" fill="hold" grpId="0" nodeType="afterEffect">
                                  <p:stCondLst>
                                    <p:cond delay="500"/>
                                  </p:stCondLst>
                                  <p:childTnLst>
                                    <p:set>
                                      <p:cBhvr>
                                        <p:cTn id="53" dur="1" fill="hold">
                                          <p:stCondLst>
                                            <p:cond delay="0"/>
                                          </p:stCondLst>
                                        </p:cTn>
                                        <p:tgtEl>
                                          <p:spTgt spid="16"/>
                                        </p:tgtEl>
                                        <p:attrNameLst>
                                          <p:attrName>style.visibility</p:attrName>
                                        </p:attrNameLst>
                                      </p:cBhvr>
                                      <p:to>
                                        <p:strVal val="visible"/>
                                      </p:to>
                                    </p:set>
                                  </p:childTnLst>
                                </p:cTn>
                              </p:par>
                            </p:childTnLst>
                          </p:cTn>
                        </p:par>
                        <p:par>
                          <p:cTn id="54" fill="hold">
                            <p:stCondLst>
                              <p:cond delay="1000"/>
                            </p:stCondLst>
                            <p:childTnLst>
                              <p:par>
                                <p:cTn id="55" presetID="2" presetClass="entr" presetSubtype="4" fill="hold" grpId="0" nodeType="afterEffect">
                                  <p:stCondLst>
                                    <p:cond delay="100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animBg="1"/>
      <p:bldP spid="10" grpId="0"/>
      <p:bldP spid="11" grpId="0"/>
      <p:bldP spid="12" grpId="0" animBg="1"/>
      <p:bldP spid="13" grpId="0"/>
      <p:bldP spid="14" grpId="0"/>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Alkalmazásuk</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60217" y="1698172"/>
            <a:ext cx="11499273" cy="1017320"/>
          </a:xfrm>
        </p:spPr>
        <p:txBody>
          <a:bodyPr>
            <a:normAutofit/>
          </a:bodyPr>
          <a:lstStyle/>
          <a:p>
            <a:r>
              <a:rPr lang="hu-HU" dirty="0">
                <a:latin typeface="Times New Roman" panose="02020603050405020304" pitchFamily="18" charset="0"/>
                <a:cs typeface="Times New Roman" panose="02020603050405020304" pitchFamily="18" charset="0"/>
              </a:rPr>
              <a:t>A biológiai rendszerekben az ozmózisnyomás igen fontos, mert igen magas!</a:t>
            </a:r>
          </a:p>
          <a:p>
            <a:pPr lvl="1"/>
            <a:r>
              <a:rPr lang="hu-HU" dirty="0">
                <a:latin typeface="Times New Roman" panose="02020603050405020304" pitchFamily="18" charset="0"/>
                <a:cs typeface="Times New Roman" panose="02020603050405020304" pitchFamily="18" charset="0"/>
              </a:rPr>
              <a:t>izotóniás sóoldat </a:t>
            </a:r>
            <a:r>
              <a:rPr lang="hu-HU" i="1" dirty="0">
                <a:latin typeface="Times New Roman" panose="02020603050405020304" pitchFamily="18" charset="0"/>
                <a:cs typeface="Times New Roman" panose="02020603050405020304" pitchFamily="18" charset="0"/>
              </a:rPr>
              <a:t>0,9v%-</a:t>
            </a:r>
            <a:r>
              <a:rPr lang="hu-HU" dirty="0">
                <a:latin typeface="Times New Roman" panose="02020603050405020304" pitchFamily="18" charset="0"/>
                <a:cs typeface="Times New Roman" panose="02020603050405020304" pitchFamily="18" charset="0"/>
              </a:rPr>
              <a:t>os </a:t>
            </a:r>
            <a:r>
              <a:rPr lang="hu-HU" dirty="0" err="1">
                <a:latin typeface="Times New Roman" panose="02020603050405020304" pitchFamily="18" charset="0"/>
                <a:cs typeface="Times New Roman" panose="02020603050405020304" pitchFamily="18" charset="0"/>
              </a:rPr>
              <a:t>NaCl</a:t>
            </a:r>
            <a:r>
              <a:rPr lang="hu-HU" dirty="0">
                <a:latin typeface="Times New Roman" panose="02020603050405020304" pitchFamily="18" charset="0"/>
                <a:cs typeface="Times New Roman" panose="02020603050405020304" pitchFamily="18" charset="0"/>
              </a:rPr>
              <a:t>-oldat!</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8F03990E-A15D-471B-9D60-B7650016AA43}"/>
                  </a:ext>
                </a:extLst>
              </p:cNvPr>
              <p:cNvSpPr txBox="1"/>
              <p:nvPr/>
            </p:nvSpPr>
            <p:spPr>
              <a:xfrm>
                <a:off x="6123702" y="2209795"/>
                <a:ext cx="5342103" cy="433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ea typeface="Cambria Math" panose="02040503050406030204" pitchFamily="18" charset="0"/>
                              <a:cs typeface="Times New Roman" panose="02020603050405020304" pitchFamily="18" charset="0"/>
                            </a:rPr>
                            <m:t>𝑛</m:t>
                          </m:r>
                        </m:e>
                        <m:sub>
                          <m:r>
                            <a:rPr lang="hu-HU" sz="2800" i="1">
                              <a:latin typeface="Cambria Math" panose="02040503050406030204" pitchFamily="18" charset="0"/>
                              <a:ea typeface="Cambria Math" panose="02040503050406030204" pitchFamily="18" charset="0"/>
                              <a:cs typeface="Times New Roman" panose="02020603050405020304" pitchFamily="18" charset="0"/>
                            </a:rPr>
                            <m:t>𝑜𝑙𝑑𝑜𝑡𝑡</m:t>
                          </m:r>
                        </m:sub>
                      </m:sSub>
                      <m:r>
                        <a:rPr lang="hu-HU" sz="2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ea typeface="Cambria Math" panose="02040503050406030204" pitchFamily="18" charset="0"/>
                              <a:cs typeface="Times New Roman" panose="02020603050405020304" pitchFamily="18" charset="0"/>
                            </a:rPr>
                            <m:t>𝑛</m:t>
                          </m:r>
                        </m:e>
                        <m:sub>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𝑁𝑎</m:t>
                              </m:r>
                            </m:e>
                            <m:sup>
                              <m:r>
                                <a:rPr lang="hu-HU" sz="2800" i="1">
                                  <a:latin typeface="Cambria Math" panose="02040503050406030204" pitchFamily="18" charset="0"/>
                                  <a:ea typeface="Cambria Math" panose="02040503050406030204" pitchFamily="18" charset="0"/>
                                  <a:cs typeface="Times New Roman" panose="02020603050405020304" pitchFamily="18" charset="0"/>
                                </a:rPr>
                                <m:t>+</m:t>
                              </m:r>
                            </m:sup>
                          </m:sSup>
                        </m:sub>
                      </m:sSub>
                      <m:r>
                        <a:rPr lang="hu-HU" sz="2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ea typeface="Cambria Math" panose="02040503050406030204" pitchFamily="18" charset="0"/>
                              <a:cs typeface="Times New Roman" panose="02020603050405020304" pitchFamily="18" charset="0"/>
                            </a:rPr>
                            <m:t>𝑛</m:t>
                          </m:r>
                        </m:e>
                        <m:sub>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𝐶𝑙</m:t>
                              </m:r>
                            </m:e>
                            <m:sup>
                              <m:r>
                                <a:rPr lang="hu-HU" sz="2800" i="1">
                                  <a:latin typeface="Cambria Math" panose="02040503050406030204" pitchFamily="18" charset="0"/>
                                  <a:ea typeface="Cambria Math" panose="02040503050406030204" pitchFamily="18" charset="0"/>
                                  <a:cs typeface="Times New Roman" panose="02020603050405020304" pitchFamily="18" charset="0"/>
                                </a:rPr>
                                <m:t>−</m:t>
                              </m:r>
                            </m:sup>
                          </m:sSup>
                        </m:sub>
                      </m:sSub>
                      <m:r>
                        <a:rPr lang="hu-HU" sz="2800" i="1">
                          <a:latin typeface="Cambria Math" panose="02040503050406030204" pitchFamily="18" charset="0"/>
                          <a:ea typeface="Cambria Math" panose="02040503050406030204" pitchFamily="18" charset="0"/>
                          <a:cs typeface="Times New Roman" panose="02020603050405020304" pitchFamily="18" charset="0"/>
                        </a:rPr>
                        <m:t>=2∙</m:t>
                      </m:r>
                      <m:sSub>
                        <m:sSub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ea typeface="Cambria Math" panose="02040503050406030204" pitchFamily="18" charset="0"/>
                              <a:cs typeface="Times New Roman" panose="02020603050405020304" pitchFamily="18" charset="0"/>
                            </a:rPr>
                            <m:t>𝑛</m:t>
                          </m:r>
                        </m:e>
                        <m:sub>
                          <m:r>
                            <a:rPr lang="hu-HU" sz="2800" i="1">
                              <a:latin typeface="Cambria Math" panose="02040503050406030204" pitchFamily="18" charset="0"/>
                              <a:ea typeface="Cambria Math" panose="02040503050406030204" pitchFamily="18" charset="0"/>
                              <a:cs typeface="Times New Roman" panose="02020603050405020304" pitchFamily="18" charset="0"/>
                            </a:rPr>
                            <m:t>𝑁𝑎𝐶𝑙</m:t>
                          </m:r>
                        </m:sub>
                      </m:sSub>
                      <m:r>
                        <m:rPr>
                          <m:nor/>
                        </m:rPr>
                        <a:rPr lang="hu-HU" sz="2800" dirty="0">
                          <a:latin typeface="Cambria Math" panose="02040503050406030204" pitchFamily="18" charset="0"/>
                          <a:ea typeface="Cambria Math" panose="02040503050406030204" pitchFamily="18" charset="0"/>
                          <a:cs typeface="Times New Roman" panose="02020603050405020304" pitchFamily="18" charset="0"/>
                        </a:rPr>
                        <m:t> </m:t>
                      </m:r>
                    </m:oMath>
                  </m:oMathPara>
                </a14:m>
                <a:r>
                  <a:rPr lang="hu-HU" sz="2800" dirty="0">
                    <a:latin typeface="Cambria Math" panose="02040503050406030204" pitchFamily="18" charset="0"/>
                    <a:ea typeface="Cambria Math" panose="02040503050406030204" pitchFamily="18" charset="0"/>
                    <a:cs typeface="Times New Roman" panose="02020603050405020304" pitchFamily="18" charset="0"/>
                  </a:rPr>
                  <a:t/>
                </a:r>
                <a:br>
                  <a:rPr lang="hu-HU" sz="2800" dirty="0">
                    <a:latin typeface="Cambria Math" panose="02040503050406030204" pitchFamily="18" charset="0"/>
                    <a:ea typeface="Cambria Math" panose="02040503050406030204" pitchFamily="18" charset="0"/>
                    <a:cs typeface="Times New Roman" panose="02020603050405020304" pitchFamily="18" charset="0"/>
                  </a:rPr>
                </a:br>
                <a:endParaRPr lang="hu-HU" sz="2800" dirty="0">
                  <a:latin typeface="Cambria Math" panose="02040503050406030204" pitchFamily="18" charset="0"/>
                  <a:ea typeface="Cambria Math" panose="02040503050406030204" pitchFamily="18" charset="0"/>
                </a:endParaRPr>
              </a:p>
            </p:txBody>
          </p:sp>
        </mc:Choice>
        <mc:Fallback xmlns="">
          <p:sp>
            <p:nvSpPr>
              <p:cNvPr id="4" name="Szövegdoboz 3">
                <a:extLst>
                  <a:ext uri="{FF2B5EF4-FFF2-40B4-BE49-F238E27FC236}">
                    <a16:creationId xmlns:a16="http://schemas.microsoft.com/office/drawing/2014/main" id="{8F03990E-A15D-471B-9D60-B7650016AA43}"/>
                  </a:ext>
                </a:extLst>
              </p:cNvPr>
              <p:cNvSpPr txBox="1">
                <a:spLocks noRot="1" noChangeAspect="1" noMove="1" noResize="1" noEditPoints="1" noAdjustHandles="1" noChangeArrowheads="1" noChangeShapeType="1" noTextEdit="1"/>
              </p:cNvSpPr>
              <p:nvPr/>
            </p:nvSpPr>
            <p:spPr>
              <a:xfrm>
                <a:off x="6123702" y="2209795"/>
                <a:ext cx="5342103" cy="433196"/>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 name="Szövegdoboz 16">
                <a:extLst>
                  <a:ext uri="{FF2B5EF4-FFF2-40B4-BE49-F238E27FC236}">
                    <a16:creationId xmlns:a16="http://schemas.microsoft.com/office/drawing/2014/main" id="{3EFC8E90-91EC-411E-84C0-8979033253A9}"/>
                  </a:ext>
                </a:extLst>
              </p:cNvPr>
              <p:cNvSpPr txBox="1"/>
              <p:nvPr/>
            </p:nvSpPr>
            <p:spPr>
              <a:xfrm>
                <a:off x="2119751" y="3013366"/>
                <a:ext cx="7973080" cy="1148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ea typeface="Cambria Math" panose="02040503050406030204" pitchFamily="18" charset="0"/>
                              <a:cs typeface="Times New Roman" panose="02020603050405020304" pitchFamily="18" charset="0"/>
                            </a:rPr>
                            <m:t>𝑐</m:t>
                          </m:r>
                        </m:e>
                        <m:sub>
                          <m:r>
                            <a:rPr lang="hu-HU" sz="2800" i="1">
                              <a:latin typeface="Cambria Math" panose="02040503050406030204" pitchFamily="18" charset="0"/>
                              <a:ea typeface="Cambria Math" panose="02040503050406030204" pitchFamily="18" charset="0"/>
                              <a:cs typeface="Times New Roman" panose="02020603050405020304" pitchFamily="18" charset="0"/>
                            </a:rPr>
                            <m:t>𝑜𝑙𝑑𝑜𝑡𝑡</m:t>
                          </m:r>
                        </m:sub>
                      </m:sSub>
                      <m:r>
                        <a:rPr lang="hu-HU" sz="2800" i="1">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2∙</m:t>
                      </m:r>
                      <m:f>
                        <m:f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fPr>
                        <m:num>
                          <m:r>
                            <a:rPr lang="hu-HU" sz="2800" i="1">
                              <a:latin typeface="Cambria Math" panose="02040503050406030204" pitchFamily="18" charset="0"/>
                              <a:ea typeface="Cambria Math" panose="02040503050406030204" pitchFamily="18" charset="0"/>
                              <a:cs typeface="Times New Roman" panose="02020603050405020304" pitchFamily="18" charset="0"/>
                            </a:rPr>
                            <m:t>0,9</m:t>
                          </m:r>
                          <m:r>
                            <a:rPr lang="hu-HU" sz="2800" i="1">
                              <a:latin typeface="Cambria Math" panose="02040503050406030204" pitchFamily="18" charset="0"/>
                              <a:ea typeface="Cambria Math" panose="02040503050406030204" pitchFamily="18" charset="0"/>
                              <a:cs typeface="Times New Roman" panose="02020603050405020304" pitchFamily="18" charset="0"/>
                            </a:rPr>
                            <m:t>𝑔</m:t>
                          </m:r>
                        </m:num>
                        <m:den>
                          <m:r>
                            <a:rPr lang="hu-HU" sz="2800" i="1">
                              <a:latin typeface="Cambria Math" panose="02040503050406030204" pitchFamily="18" charset="0"/>
                              <a:ea typeface="Cambria Math" panose="02040503050406030204" pitchFamily="18" charset="0"/>
                              <a:cs typeface="Times New Roman" panose="02020603050405020304" pitchFamily="18" charset="0"/>
                            </a:rPr>
                            <m:t>100</m:t>
                          </m:r>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𝑐𝑚</m:t>
                              </m:r>
                            </m:e>
                            <m:sup>
                              <m:r>
                                <a:rPr lang="hu-HU" sz="2800" i="1">
                                  <a:latin typeface="Cambria Math" panose="02040503050406030204" pitchFamily="18" charset="0"/>
                                  <a:ea typeface="Cambria Math" panose="02040503050406030204" pitchFamily="18" charset="0"/>
                                  <a:cs typeface="Times New Roman" panose="02020603050405020304" pitchFamily="18" charset="0"/>
                                </a:rPr>
                                <m:t>3</m:t>
                              </m:r>
                            </m:sup>
                          </m:sSup>
                        </m:den>
                      </m:f>
                      <m:r>
                        <a:rPr lang="hu-HU" sz="2800" i="1">
                          <a:latin typeface="Cambria Math" panose="02040503050406030204" pitchFamily="18" charset="0"/>
                          <a:ea typeface="Cambria Math" panose="02040503050406030204" pitchFamily="18" charset="0"/>
                          <a:cs typeface="Times New Roman" panose="02020603050405020304" pitchFamily="18" charset="0"/>
                        </a:rPr>
                        <m:t>∙</m:t>
                      </m:r>
                      <m:f>
                        <m:f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fPr>
                        <m:num>
                          <m:r>
                            <a:rPr lang="hu-HU" sz="2800" i="1">
                              <a:latin typeface="Cambria Math" panose="02040503050406030204" pitchFamily="18" charset="0"/>
                              <a:ea typeface="Cambria Math" panose="02040503050406030204" pitchFamily="18" charset="0"/>
                              <a:cs typeface="Times New Roman" panose="02020603050405020304" pitchFamily="18" charset="0"/>
                            </a:rPr>
                            <m:t>1000000</m:t>
                          </m:r>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𝑐𝑚</m:t>
                              </m:r>
                            </m:e>
                            <m:sup>
                              <m:r>
                                <a:rPr lang="hu-HU" sz="2800" i="1">
                                  <a:latin typeface="Cambria Math" panose="02040503050406030204" pitchFamily="18" charset="0"/>
                                  <a:ea typeface="Cambria Math" panose="02040503050406030204" pitchFamily="18" charset="0"/>
                                  <a:cs typeface="Times New Roman" panose="02020603050405020304" pitchFamily="18" charset="0"/>
                                </a:rPr>
                                <m:t>3</m:t>
                              </m:r>
                            </m:sup>
                          </m:sSup>
                        </m:num>
                        <m:den>
                          <m:r>
                            <a:rPr lang="hu-HU" sz="2800" i="1">
                              <a:latin typeface="Cambria Math" panose="02040503050406030204" pitchFamily="18" charset="0"/>
                              <a:ea typeface="Cambria Math" panose="02040503050406030204" pitchFamily="18" charset="0"/>
                              <a:cs typeface="Times New Roman" panose="02020603050405020304" pitchFamily="18" charset="0"/>
                            </a:rPr>
                            <m:t>58,44</m:t>
                          </m:r>
                          <m:f>
                            <m:f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fPr>
                            <m:num>
                              <m:r>
                                <a:rPr lang="hu-HU" sz="2800" i="1">
                                  <a:latin typeface="Cambria Math" panose="02040503050406030204" pitchFamily="18" charset="0"/>
                                  <a:ea typeface="Cambria Math" panose="02040503050406030204" pitchFamily="18" charset="0"/>
                                  <a:cs typeface="Times New Roman" panose="02020603050405020304" pitchFamily="18" charset="0"/>
                                </a:rPr>
                                <m:t>𝑔</m:t>
                              </m:r>
                            </m:num>
                            <m:den>
                              <m:r>
                                <a:rPr lang="hu-HU" sz="2800" i="1">
                                  <a:latin typeface="Cambria Math" panose="02040503050406030204" pitchFamily="18" charset="0"/>
                                  <a:ea typeface="Cambria Math" panose="02040503050406030204" pitchFamily="18" charset="0"/>
                                  <a:cs typeface="Times New Roman" panose="02020603050405020304" pitchFamily="18" charset="0"/>
                                </a:rPr>
                                <m:t>𝑚𝑜𝑙</m:t>
                              </m:r>
                            </m:den>
                          </m:f>
                          <m:r>
                            <a:rPr lang="hu-HU" sz="2800" i="1">
                              <a:latin typeface="Cambria Math" panose="02040503050406030204" pitchFamily="18" charset="0"/>
                              <a:ea typeface="Cambria Math" panose="02040503050406030204" pitchFamily="18" charset="0"/>
                              <a:cs typeface="Times New Roman" panose="02020603050405020304" pitchFamily="18" charset="0"/>
                            </a:rPr>
                            <m:t>∙1</m:t>
                          </m:r>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𝑚</m:t>
                              </m:r>
                            </m:e>
                            <m:sup>
                              <m:r>
                                <a:rPr lang="hu-HU" sz="2800" i="1">
                                  <a:latin typeface="Cambria Math" panose="02040503050406030204" pitchFamily="18" charset="0"/>
                                  <a:ea typeface="Cambria Math" panose="02040503050406030204" pitchFamily="18" charset="0"/>
                                  <a:cs typeface="Times New Roman" panose="02020603050405020304" pitchFamily="18" charset="0"/>
                                </a:rPr>
                                <m:t>3</m:t>
                              </m:r>
                            </m:sup>
                          </m:sSup>
                        </m:den>
                      </m:f>
                      <m:r>
                        <a:rPr lang="hu-HU" sz="2800" i="1">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308</m:t>
                      </m:r>
                      <m:r>
                        <a:rPr lang="hu-HU" sz="2800" i="1">
                          <a:latin typeface="Cambria Math" panose="02040503050406030204" pitchFamily="18" charset="0"/>
                          <a:ea typeface="Cambria Math" panose="02040503050406030204" pitchFamily="18" charset="0"/>
                          <a:cs typeface="Times New Roman" panose="02020603050405020304" pitchFamily="18" charset="0"/>
                        </a:rPr>
                        <m:t>,0</m:t>
                      </m:r>
                      <m:f>
                        <m:f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fPr>
                        <m:num>
                          <m:r>
                            <a:rPr lang="hu-HU" sz="2800" i="1">
                              <a:latin typeface="Cambria Math" panose="02040503050406030204" pitchFamily="18" charset="0"/>
                              <a:ea typeface="Cambria Math" panose="02040503050406030204" pitchFamily="18" charset="0"/>
                              <a:cs typeface="Times New Roman" panose="02020603050405020304" pitchFamily="18" charset="0"/>
                            </a:rPr>
                            <m:t>𝑚𝑜𝑙</m:t>
                          </m:r>
                        </m:num>
                        <m:den>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𝑚</m:t>
                              </m:r>
                            </m:e>
                            <m:sup>
                              <m:r>
                                <a:rPr lang="hu-HU" sz="2800" i="1">
                                  <a:latin typeface="Cambria Math" panose="02040503050406030204" pitchFamily="18" charset="0"/>
                                  <a:ea typeface="Cambria Math" panose="02040503050406030204" pitchFamily="18" charset="0"/>
                                  <a:cs typeface="Times New Roman" panose="02020603050405020304" pitchFamily="18" charset="0"/>
                                </a:rPr>
                                <m:t>3</m:t>
                              </m:r>
                            </m:sup>
                          </m:sSup>
                        </m:den>
                      </m:f>
                    </m:oMath>
                  </m:oMathPara>
                </a14:m>
                <a:endParaRPr lang="hu-HU" sz="2800" dirty="0">
                  <a:latin typeface="Cambria Math" panose="02040503050406030204" pitchFamily="18" charset="0"/>
                  <a:ea typeface="Cambria Math" panose="02040503050406030204" pitchFamily="18" charset="0"/>
                </a:endParaRPr>
              </a:p>
            </p:txBody>
          </p:sp>
        </mc:Choice>
        <mc:Fallback xmlns="">
          <p:sp>
            <p:nvSpPr>
              <p:cNvPr id="17" name="Szövegdoboz 16">
                <a:extLst>
                  <a:ext uri="{FF2B5EF4-FFF2-40B4-BE49-F238E27FC236}">
                    <a16:creationId xmlns:a16="http://schemas.microsoft.com/office/drawing/2014/main" id="{3EFC8E90-91EC-411E-84C0-8979033253A9}"/>
                  </a:ext>
                </a:extLst>
              </p:cNvPr>
              <p:cNvSpPr txBox="1">
                <a:spLocks noRot="1" noChangeAspect="1" noMove="1" noResize="1" noEditPoints="1" noAdjustHandles="1" noChangeArrowheads="1" noChangeShapeType="1" noTextEdit="1"/>
              </p:cNvSpPr>
              <p:nvPr/>
            </p:nvSpPr>
            <p:spPr>
              <a:xfrm>
                <a:off x="2119751" y="3013366"/>
                <a:ext cx="7973080" cy="1148904"/>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 name="Szövegdoboz 17">
                <a:extLst>
                  <a:ext uri="{FF2B5EF4-FFF2-40B4-BE49-F238E27FC236}">
                    <a16:creationId xmlns:a16="http://schemas.microsoft.com/office/drawing/2014/main" id="{CE35C93F-53F0-47C3-97C9-21D75D75B50D}"/>
                  </a:ext>
                </a:extLst>
              </p:cNvPr>
              <p:cNvSpPr txBox="1"/>
              <p:nvPr/>
            </p:nvSpPr>
            <p:spPr>
              <a:xfrm>
                <a:off x="590180" y="4384953"/>
                <a:ext cx="11014810" cy="818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smtClean="0">
                              <a:latin typeface="Cambria Math" panose="02040503050406030204" pitchFamily="18" charset="0"/>
                              <a:ea typeface="Cambria Math" panose="02040503050406030204" pitchFamily="18" charset="0"/>
                              <a:cs typeface="Times New Roman" panose="02020603050405020304" pitchFamily="18" charset="0"/>
                            </a:rPr>
                            <m:t>𝜋</m:t>
                          </m:r>
                        </m:e>
                        <m:sub>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𝑖𝑧𝑜𝑡𝑜𝑛</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m:t>
                          </m:r>
                        </m:sub>
                      </m:sSub>
                      <m:r>
                        <a:rPr lang="hu-HU" sz="2800" i="1">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308</m:t>
                      </m:r>
                      <m:r>
                        <a:rPr lang="hu-HU" sz="2800" i="1">
                          <a:latin typeface="Cambria Math" panose="02040503050406030204" pitchFamily="18" charset="0"/>
                          <a:ea typeface="Cambria Math" panose="02040503050406030204" pitchFamily="18" charset="0"/>
                          <a:cs typeface="Times New Roman" panose="02020603050405020304" pitchFamily="18" charset="0"/>
                        </a:rPr>
                        <m:t>,0</m:t>
                      </m:r>
                      <m:f>
                        <m:f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fPr>
                        <m:num>
                          <m:r>
                            <a:rPr lang="hu-HU" sz="2800" i="1">
                              <a:latin typeface="Cambria Math" panose="02040503050406030204" pitchFamily="18" charset="0"/>
                              <a:ea typeface="Cambria Math" panose="02040503050406030204" pitchFamily="18" charset="0"/>
                              <a:cs typeface="Times New Roman" panose="02020603050405020304" pitchFamily="18" charset="0"/>
                            </a:rPr>
                            <m:t>𝑚𝑜𝑙</m:t>
                          </m:r>
                        </m:num>
                        <m:den>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𝑚</m:t>
                              </m:r>
                            </m:e>
                            <m:sup>
                              <m:r>
                                <a:rPr lang="hu-HU" sz="2800" i="1">
                                  <a:latin typeface="Cambria Math" panose="02040503050406030204" pitchFamily="18" charset="0"/>
                                  <a:ea typeface="Cambria Math" panose="02040503050406030204" pitchFamily="18" charset="0"/>
                                  <a:cs typeface="Times New Roman" panose="02020603050405020304" pitchFamily="18" charset="0"/>
                                </a:rPr>
                                <m:t>3</m:t>
                              </m:r>
                            </m:sup>
                          </m:sSup>
                        </m:den>
                      </m:f>
                      <m:r>
                        <a:rPr lang="hu-HU" sz="2800" i="1" smtClean="0">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8,314</m:t>
                      </m:r>
                      <m:f>
                        <m:fPr>
                          <m:ctrlPr>
                            <a:rPr lang="hu-HU" sz="28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𝐽</m:t>
                          </m:r>
                        </m:num>
                        <m:den>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𝑚𝑜𝑙</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 </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𝐾</m:t>
                          </m:r>
                        </m:den>
                      </m:f>
                      <m:r>
                        <a:rPr lang="hu-HU" sz="2800" b="0" i="1" smtClean="0">
                          <a:latin typeface="Cambria Math" panose="02040503050406030204" pitchFamily="18" charset="0"/>
                          <a:ea typeface="Cambria Math" panose="02040503050406030204" pitchFamily="18" charset="0"/>
                          <a:cs typeface="Times New Roman" panose="02020603050405020304" pitchFamily="18" charset="0"/>
                        </a:rPr>
                        <m:t>∙309,75</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𝐾</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=793181</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𝑃𝑎</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=7,828</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𝑎𝑡𝑚</m:t>
                      </m:r>
                    </m:oMath>
                  </m:oMathPara>
                </a14:m>
                <a:endParaRPr lang="hu-HU" sz="2800" dirty="0">
                  <a:latin typeface="Cambria Math" panose="02040503050406030204" pitchFamily="18" charset="0"/>
                  <a:ea typeface="Cambria Math" panose="02040503050406030204" pitchFamily="18" charset="0"/>
                </a:endParaRPr>
              </a:p>
            </p:txBody>
          </p:sp>
        </mc:Choice>
        <mc:Fallback xmlns="">
          <p:sp>
            <p:nvSpPr>
              <p:cNvPr id="18" name="Szövegdoboz 17">
                <a:extLst>
                  <a:ext uri="{FF2B5EF4-FFF2-40B4-BE49-F238E27FC236}">
                    <a16:creationId xmlns:a16="http://schemas.microsoft.com/office/drawing/2014/main" id="{CE35C93F-53F0-47C3-97C9-21D75D75B50D}"/>
                  </a:ext>
                </a:extLst>
              </p:cNvPr>
              <p:cNvSpPr txBox="1">
                <a:spLocks noRot="1" noChangeAspect="1" noMove="1" noResize="1" noEditPoints="1" noAdjustHandles="1" noChangeArrowheads="1" noChangeShapeType="1" noTextEdit="1"/>
              </p:cNvSpPr>
              <p:nvPr/>
            </p:nvSpPr>
            <p:spPr>
              <a:xfrm>
                <a:off x="590180" y="4384953"/>
                <a:ext cx="11014810" cy="818173"/>
              </a:xfrm>
              <a:prstGeom prst="rect">
                <a:avLst/>
              </a:prstGeom>
              <a:blipFill>
                <a:blip r:embed="rId5"/>
                <a:stretch>
                  <a:fillRect/>
                </a:stretch>
              </a:blipFill>
            </p:spPr>
            <p:txBody>
              <a:bodyPr/>
              <a:lstStyle/>
              <a:p>
                <a:r>
                  <a:rPr lang="hu-HU">
                    <a:noFill/>
                  </a:rPr>
                  <a:t> </a:t>
                </a:r>
              </a:p>
            </p:txBody>
          </p:sp>
        </mc:Fallback>
      </mc:AlternateContent>
      <p:sp>
        <p:nvSpPr>
          <p:cNvPr id="19" name="Szövegdoboz 18">
            <a:extLst>
              <a:ext uri="{FF2B5EF4-FFF2-40B4-BE49-F238E27FC236}">
                <a16:creationId xmlns:a16="http://schemas.microsoft.com/office/drawing/2014/main" id="{61AD32AF-C99B-4DC6-A09C-AD6B4D114614}"/>
              </a:ext>
            </a:extLst>
          </p:cNvPr>
          <p:cNvSpPr txBox="1"/>
          <p:nvPr/>
        </p:nvSpPr>
        <p:spPr>
          <a:xfrm>
            <a:off x="3269676" y="5547451"/>
            <a:ext cx="5678157" cy="646331"/>
          </a:xfrm>
          <a:prstGeom prst="rect">
            <a:avLst/>
          </a:prstGeom>
          <a:noFill/>
        </p:spPr>
        <p:txBody>
          <a:bodyPr wrap="none" rtlCol="0">
            <a:spAutoFit/>
          </a:bodyPr>
          <a:lstStyle/>
          <a:p>
            <a:r>
              <a:rPr lang="hu-HU" dirty="0">
                <a:hlinkClick r:id="rId6"/>
              </a:rPr>
              <a:t>https://www.youtube.com/watch?v=jlKaZlDYzJk</a:t>
            </a:r>
            <a:r>
              <a:rPr lang="hu-HU" dirty="0"/>
              <a:t>  1:39-tól</a:t>
            </a:r>
          </a:p>
          <a:p>
            <a:r>
              <a:rPr lang="hu-HU" dirty="0">
                <a:hlinkClick r:id="rId7"/>
              </a:rPr>
              <a:t>https://www.youtube.com/watch?v=TrZCFCYxpmo</a:t>
            </a:r>
            <a:r>
              <a:rPr lang="hu-HU" dirty="0"/>
              <a:t>  4:57-ig</a:t>
            </a:r>
          </a:p>
        </p:txBody>
      </p:sp>
    </p:spTree>
    <p:extLst>
      <p:ext uri="{BB962C8B-B14F-4D97-AF65-F5344CB8AC3E}">
        <p14:creationId xmlns:p14="http://schemas.microsoft.com/office/powerpoint/2010/main" val="38979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entr" presetSubtype="0" fill="hold" grpId="0" nodeType="afterEffect">
                                  <p:stCondLst>
                                    <p:cond delay="150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Alkalmazásuk</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32509" y="2222785"/>
            <a:ext cx="11526982" cy="3041939"/>
          </a:xfrm>
        </p:spPr>
        <p:txBody>
          <a:bodyPr>
            <a:noAutofit/>
          </a:bodyPr>
          <a:lstStyle/>
          <a:p>
            <a:pPr>
              <a:lnSpc>
                <a:spcPct val="100000"/>
              </a:lnSpc>
              <a:spcBef>
                <a:spcPts val="3000"/>
              </a:spcBef>
            </a:pPr>
            <a:r>
              <a:rPr lang="hu-HU" dirty="0">
                <a:latin typeface="Times New Roman" panose="02020603050405020304" pitchFamily="18" charset="0"/>
                <a:cs typeface="Times New Roman" panose="02020603050405020304" pitchFamily="18" charset="0"/>
              </a:rPr>
              <a:t>Gyógyítás – folyadékpótlás – izotóniás só-oldat intravénásan</a:t>
            </a:r>
          </a:p>
          <a:p>
            <a:pPr>
              <a:lnSpc>
                <a:spcPct val="100000"/>
              </a:lnSpc>
              <a:spcBef>
                <a:spcPts val="3000"/>
              </a:spcBef>
            </a:pPr>
            <a:r>
              <a:rPr lang="hu-HU" dirty="0">
                <a:latin typeface="Times New Roman" panose="02020603050405020304" pitchFamily="18" charset="0"/>
                <a:cs typeface="Times New Roman" panose="02020603050405020304" pitchFamily="18" charset="0"/>
              </a:rPr>
              <a:t>Biológiai kísérletek – az oldatok ozmózisnyomásának, az izotóniás közelében kell lennie</a:t>
            </a:r>
          </a:p>
          <a:p>
            <a:pPr>
              <a:lnSpc>
                <a:spcPct val="100000"/>
              </a:lnSpc>
              <a:spcBef>
                <a:spcPts val="3000"/>
              </a:spcBef>
            </a:pPr>
            <a:r>
              <a:rPr lang="hu-HU" dirty="0">
                <a:latin typeface="Times New Roman" panose="02020603050405020304" pitchFamily="18" charset="0"/>
                <a:cs typeface="Times New Roman" panose="02020603050405020304" pitchFamily="18" charset="0"/>
              </a:rPr>
              <a:t>Élelmiszeripar – sterilizálás, ha hőkezelés nem lehetséges  pl. krémfehér sajt telített </a:t>
            </a:r>
            <a:r>
              <a:rPr lang="hu-HU" dirty="0" err="1" smtClean="0">
                <a:latin typeface="Times New Roman" panose="02020603050405020304" pitchFamily="18" charset="0"/>
                <a:cs typeface="Times New Roman" panose="02020603050405020304" pitchFamily="18" charset="0"/>
              </a:rPr>
              <a:t>NaCl</a:t>
            </a:r>
            <a:r>
              <a:rPr lang="hu-HU" dirty="0" smtClean="0">
                <a:latin typeface="Times New Roman" panose="02020603050405020304" pitchFamily="18" charset="0"/>
                <a:cs typeface="Times New Roman" panose="02020603050405020304" pitchFamily="18" charset="0"/>
              </a:rPr>
              <a:t>-oldatban</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562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Irodalom</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703288" y="1551709"/>
            <a:ext cx="10515600" cy="5133903"/>
          </a:xfrm>
        </p:spPr>
        <p:txBody>
          <a:bodyPr>
            <a:normAutofit/>
          </a:bodyPr>
          <a:lstStyle/>
          <a:p>
            <a:pPr marL="723900" indent="-723900">
              <a:buNone/>
            </a:pPr>
            <a:r>
              <a:rPr lang="hu-HU" dirty="0">
                <a:latin typeface="Times New Roman" panose="02020603050405020304" pitchFamily="18" charset="0"/>
                <a:cs typeface="Times New Roman" panose="02020603050405020304" pitchFamily="18" charset="0"/>
              </a:rPr>
              <a:t>[13]	Veszprémi Tamás, </a:t>
            </a:r>
            <a:r>
              <a:rPr lang="hu-HU" i="1" dirty="0">
                <a:latin typeface="Times New Roman" panose="02020603050405020304" pitchFamily="18" charset="0"/>
                <a:cs typeface="Times New Roman" panose="02020603050405020304" pitchFamily="18" charset="0"/>
              </a:rPr>
              <a:t>Általános kémia,</a:t>
            </a:r>
            <a:r>
              <a:rPr lang="hu-HU" dirty="0">
                <a:latin typeface="Times New Roman" panose="02020603050405020304" pitchFamily="18" charset="0"/>
                <a:cs typeface="Times New Roman" panose="02020603050405020304" pitchFamily="18" charset="0"/>
              </a:rPr>
              <a:t> Akadémiai Kiadó, Bp., 2008,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33 - 39. és 50-53. oldalak.</a:t>
            </a:r>
          </a:p>
          <a:p>
            <a:pPr marL="723900" indent="-723900">
              <a:buNone/>
            </a:pPr>
            <a:r>
              <a:rPr lang="hu-HU" dirty="0">
                <a:latin typeface="Times New Roman" panose="02020603050405020304" pitchFamily="18" charset="0"/>
                <a:cs typeface="Times New Roman" panose="02020603050405020304" pitchFamily="18" charset="0"/>
              </a:rPr>
              <a:t>[14]	 Fodorné Csányi P., </a:t>
            </a:r>
            <a:r>
              <a:rPr lang="hu-HU" i="1" dirty="0">
                <a:latin typeface="Times New Roman" panose="02020603050405020304" pitchFamily="18" charset="0"/>
                <a:cs typeface="Times New Roman" panose="02020603050405020304" pitchFamily="18" charset="0"/>
              </a:rPr>
              <a:t>A magyar kémiai elnevezés és helyesírás szabályai, A kémia újabb eredményei sorozat 92. kötet,</a:t>
            </a:r>
            <a:r>
              <a:rPr lang="hu-HU" dirty="0">
                <a:latin typeface="Times New Roman" panose="02020603050405020304" pitchFamily="18" charset="0"/>
                <a:cs typeface="Times New Roman" panose="02020603050405020304" pitchFamily="18" charset="0"/>
              </a:rPr>
              <a:t> szerk. Csákvári B., Akadémiai Kiadó, Bp., 2003.</a:t>
            </a:r>
            <a:br>
              <a:rPr lang="hu-HU" dirty="0">
                <a:latin typeface="Times New Roman" panose="02020603050405020304" pitchFamily="18" charset="0"/>
                <a:cs typeface="Times New Roman" panose="02020603050405020304" pitchFamily="18" charset="0"/>
              </a:rPr>
            </a:br>
            <a:r>
              <a:rPr lang="hu-HU" i="1" dirty="0">
                <a:latin typeface="Times New Roman" panose="02020603050405020304" pitchFamily="18" charset="0"/>
                <a:cs typeface="Times New Roman" panose="02020603050405020304" pitchFamily="18" charset="0"/>
              </a:rPr>
              <a:t>A magyar kémiai elnevezés és helyesírás szabályai, 1-3. kötet</a:t>
            </a:r>
            <a:r>
              <a:rPr lang="hu-HU" dirty="0">
                <a:latin typeface="Times New Roman" panose="02020603050405020304" pitchFamily="18" charset="0"/>
                <a:cs typeface="Times New Roman" panose="02020603050405020304" pitchFamily="18" charset="0"/>
              </a:rPr>
              <a:t>, szerk.: </a:t>
            </a:r>
            <a:r>
              <a:rPr lang="hu-HU" dirty="0" err="1">
                <a:latin typeface="Times New Roman" panose="02020603050405020304" pitchFamily="18" charset="0"/>
                <a:cs typeface="Times New Roman" panose="02020603050405020304" pitchFamily="18" charset="0"/>
              </a:rPr>
              <a:t>Erdey_Grúz</a:t>
            </a:r>
            <a:r>
              <a:rPr lang="hu-HU" dirty="0">
                <a:latin typeface="Times New Roman" panose="02020603050405020304" pitchFamily="18" charset="0"/>
                <a:cs typeface="Times New Roman" panose="02020603050405020304" pitchFamily="18" charset="0"/>
              </a:rPr>
              <a:t> T. és Fodorné Csányi P., Akadémiai Kiadó, Bp., 1974.</a:t>
            </a:r>
          </a:p>
          <a:p>
            <a:pPr marL="723900" indent="-723900">
              <a:buNone/>
            </a:pPr>
            <a:r>
              <a:rPr lang="hu-HU" dirty="0">
                <a:latin typeface="Times New Roman" panose="02020603050405020304" pitchFamily="18" charset="0"/>
                <a:cs typeface="Times New Roman" panose="02020603050405020304" pitchFamily="18" charset="0"/>
              </a:rPr>
              <a:t>[15]	Veszprémi Tamás, </a:t>
            </a:r>
            <a:r>
              <a:rPr lang="hu-HU" i="1" dirty="0">
                <a:latin typeface="Times New Roman" panose="02020603050405020304" pitchFamily="18" charset="0"/>
                <a:cs typeface="Times New Roman" panose="02020603050405020304" pitchFamily="18" charset="0"/>
              </a:rPr>
              <a:t>Általános kémia,</a:t>
            </a:r>
            <a:r>
              <a:rPr lang="hu-HU" dirty="0">
                <a:latin typeface="Times New Roman" panose="02020603050405020304" pitchFamily="18" charset="0"/>
                <a:cs typeface="Times New Roman" panose="02020603050405020304" pitchFamily="18" charset="0"/>
              </a:rPr>
              <a:t> Akadémiai Kiadó, Bp., 2008,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67-71. oldalak.</a:t>
            </a:r>
          </a:p>
          <a:p>
            <a:pPr marL="723900" indent="-723900">
              <a:buNone/>
            </a:pPr>
            <a:r>
              <a:rPr lang="hu-HU" dirty="0">
                <a:latin typeface="Times New Roman" panose="02020603050405020304" pitchFamily="18" charset="0"/>
                <a:cs typeface="Times New Roman" panose="02020603050405020304" pitchFamily="18" charset="0"/>
              </a:rPr>
              <a:t>[16]	Veszprémi Tamás, </a:t>
            </a:r>
            <a:r>
              <a:rPr lang="hu-HU" i="1" dirty="0">
                <a:latin typeface="Times New Roman" panose="02020603050405020304" pitchFamily="18" charset="0"/>
                <a:cs typeface="Times New Roman" panose="02020603050405020304" pitchFamily="18" charset="0"/>
              </a:rPr>
              <a:t>Általános kémia,</a:t>
            </a:r>
            <a:r>
              <a:rPr lang="hu-HU" dirty="0">
                <a:latin typeface="Times New Roman" panose="02020603050405020304" pitchFamily="18" charset="0"/>
                <a:cs typeface="Times New Roman" panose="02020603050405020304" pitchFamily="18" charset="0"/>
              </a:rPr>
              <a:t> Akadémiai Kiadó, Bp., 2008,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159-161. oldalak.</a:t>
            </a:r>
          </a:p>
          <a:p>
            <a:pPr marL="723900" indent="-723900">
              <a:buNone/>
            </a:pPr>
            <a:endParaRPr lang="hu-HU" dirty="0">
              <a:latin typeface="Times New Roman" panose="02020603050405020304" pitchFamily="18" charset="0"/>
              <a:cs typeface="Times New Roman" panose="02020603050405020304" pitchFamily="18" charset="0"/>
            </a:endParaRPr>
          </a:p>
          <a:p>
            <a:pPr marL="723900" indent="-723900">
              <a:buNone/>
            </a:pP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0301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Irodalom</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703288" y="1870596"/>
            <a:ext cx="10515600" cy="4351338"/>
          </a:xfrm>
        </p:spPr>
        <p:txBody>
          <a:bodyPr>
            <a:normAutofit/>
          </a:bodyPr>
          <a:lstStyle/>
          <a:p>
            <a:pPr marL="723900" indent="-723900">
              <a:buNone/>
            </a:pPr>
            <a:r>
              <a:rPr lang="hu-HU" dirty="0">
                <a:latin typeface="Times New Roman" panose="02020603050405020304" pitchFamily="18" charset="0"/>
                <a:cs typeface="Times New Roman" panose="02020603050405020304" pitchFamily="18" charset="0"/>
              </a:rPr>
              <a:t>[17]</a:t>
            </a:r>
            <a:r>
              <a:rPr lang="hu-HU"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 CRC Handbook of </a:t>
            </a:r>
            <a:r>
              <a:rPr lang="hu-HU" i="1" dirty="0">
                <a:latin typeface="Times New Roman" panose="02020603050405020304" pitchFamily="18" charset="0"/>
                <a:cs typeface="Times New Roman" panose="02020603050405020304" pitchFamily="18" charset="0"/>
              </a:rPr>
              <a:t>C</a:t>
            </a:r>
            <a:r>
              <a:rPr lang="en-US" i="1" dirty="0" err="1">
                <a:latin typeface="Times New Roman" panose="02020603050405020304" pitchFamily="18" charset="0"/>
                <a:cs typeface="Times New Roman" panose="02020603050405020304" pitchFamily="18" charset="0"/>
              </a:rPr>
              <a:t>hemistry</a:t>
            </a:r>
            <a:r>
              <a:rPr lang="en-US" i="1" dirty="0">
                <a:latin typeface="Times New Roman" panose="02020603050405020304" pitchFamily="18" charset="0"/>
                <a:cs typeface="Times New Roman" panose="02020603050405020304" pitchFamily="18" charset="0"/>
              </a:rPr>
              <a:t> and </a:t>
            </a:r>
            <a:r>
              <a:rPr lang="hu-HU" i="1" dirty="0">
                <a:latin typeface="Times New Roman" panose="02020603050405020304" pitchFamily="18" charset="0"/>
                <a:cs typeface="Times New Roman" panose="02020603050405020304" pitchFamily="18" charset="0"/>
              </a:rPr>
              <a:t>P</a:t>
            </a:r>
            <a:r>
              <a:rPr lang="en-US" i="1" dirty="0" err="1">
                <a:latin typeface="Times New Roman" panose="02020603050405020304" pitchFamily="18" charset="0"/>
                <a:cs typeface="Times New Roman" panose="02020603050405020304" pitchFamily="18" charset="0"/>
              </a:rPr>
              <a:t>hysics</a:t>
            </a:r>
            <a:r>
              <a:rPr lang="en-US" i="1" dirty="0">
                <a:latin typeface="Times New Roman" panose="02020603050405020304" pitchFamily="18" charset="0"/>
                <a:cs typeface="Times New Roman" panose="02020603050405020304" pitchFamily="18" charset="0"/>
              </a:rPr>
              <a:t> : </a:t>
            </a:r>
            <a:r>
              <a:rPr lang="hu-HU" i="1" dirty="0">
                <a:latin typeface="Times New Roman" panose="02020603050405020304" pitchFamily="18" charset="0"/>
                <a:cs typeface="Times New Roman" panose="02020603050405020304" pitchFamily="18" charset="0"/>
              </a:rPr>
              <a:t>A</a:t>
            </a:r>
            <a:r>
              <a:rPr lang="en-US" i="1" dirty="0">
                <a:latin typeface="Times New Roman" panose="02020603050405020304" pitchFamily="18" charset="0"/>
                <a:cs typeface="Times New Roman" panose="02020603050405020304" pitchFamily="18" charset="0"/>
              </a:rPr>
              <a:t> ready-reference book of chemical and physical data</a:t>
            </a:r>
            <a:r>
              <a:rPr lang="hu-HU" i="1" dirty="0">
                <a:latin typeface="Times New Roman" panose="02020603050405020304" pitchFamily="18" charset="0"/>
                <a:cs typeface="Times New Roman" panose="02020603050405020304" pitchFamily="18" charset="0"/>
              </a:rPr>
              <a:t>, </a:t>
            </a:r>
            <a:r>
              <a:rPr lang="hu-HU" i="1" dirty="0" err="1">
                <a:latin typeface="Times New Roman" panose="02020603050405020304" pitchFamily="18" charset="0"/>
                <a:cs typeface="Times New Roman" panose="02020603050405020304" pitchFamily="18" charset="0"/>
              </a:rPr>
              <a:t>ed</a:t>
            </a:r>
            <a:r>
              <a:rPr lang="hu-HU" i="1" dirty="0">
                <a:latin typeface="Times New Roman" panose="02020603050405020304" pitchFamily="18" charset="0"/>
                <a:cs typeface="Times New Roman" panose="02020603050405020304" pitchFamily="18" charset="0"/>
              </a:rPr>
              <a:t>. 88th, </a:t>
            </a:r>
            <a:r>
              <a:rPr lang="en-US" dirty="0">
                <a:latin typeface="Times New Roman" panose="02020603050405020304" pitchFamily="18" charset="0"/>
                <a:cs typeface="Times New Roman" panose="02020603050405020304" pitchFamily="18" charset="0"/>
              </a:rPr>
              <a:t>ed.-in-chief David R. </a:t>
            </a:r>
            <a:r>
              <a:rPr lang="en-US" dirty="0" err="1">
                <a:latin typeface="Times New Roman" panose="02020603050405020304" pitchFamily="18" charset="0"/>
                <a:cs typeface="Times New Roman" panose="02020603050405020304" pitchFamily="18" charset="0"/>
              </a:rPr>
              <a:t>Lide</a:t>
            </a:r>
            <a:r>
              <a:rPr lang="hu-HU" dirty="0">
                <a:latin typeface="Times New Roman" panose="02020603050405020304" pitchFamily="18" charset="0"/>
                <a:cs typeface="Times New Roman" panose="02020603050405020304" pitchFamily="18" charset="0"/>
              </a:rPr>
              <a:t>, CRC, </a:t>
            </a:r>
            <a:r>
              <a:rPr lang="hu-HU" dirty="0" err="1">
                <a:latin typeface="Times New Roman" panose="02020603050405020304" pitchFamily="18" charset="0"/>
                <a:cs typeface="Times New Roman" panose="02020603050405020304" pitchFamily="18" charset="0"/>
              </a:rPr>
              <a:t>Boca</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Raton</a:t>
            </a:r>
            <a:r>
              <a:rPr lang="hu-HU" dirty="0">
                <a:latin typeface="Times New Roman" panose="02020603050405020304" pitchFamily="18" charset="0"/>
                <a:cs typeface="Times New Roman" panose="02020603050405020304" pitchFamily="18" charset="0"/>
              </a:rPr>
              <a:t>, 2008.</a:t>
            </a:r>
          </a:p>
          <a:p>
            <a:pPr marL="723900" indent="-723900">
              <a:buNone/>
            </a:pPr>
            <a:r>
              <a:rPr lang="hu-HU" dirty="0">
                <a:latin typeface="Times New Roman" panose="02020603050405020304" pitchFamily="18" charset="0"/>
                <a:cs typeface="Times New Roman" panose="02020603050405020304" pitchFamily="18" charset="0"/>
              </a:rPr>
              <a:t>[18]	Veszprémi Tamás, </a:t>
            </a:r>
            <a:r>
              <a:rPr lang="hu-HU" i="1" dirty="0">
                <a:latin typeface="Times New Roman" panose="02020603050405020304" pitchFamily="18" charset="0"/>
                <a:cs typeface="Times New Roman" panose="02020603050405020304" pitchFamily="18" charset="0"/>
              </a:rPr>
              <a:t>Általános kémia,</a:t>
            </a:r>
            <a:r>
              <a:rPr lang="hu-HU" dirty="0">
                <a:latin typeface="Times New Roman" panose="02020603050405020304" pitchFamily="18" charset="0"/>
                <a:cs typeface="Times New Roman" panose="02020603050405020304" pitchFamily="18" charset="0"/>
              </a:rPr>
              <a:t> Akadémiai Kiadó, Bp., 2008,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179-185. oldalak.</a:t>
            </a:r>
          </a:p>
        </p:txBody>
      </p:sp>
    </p:spTree>
    <p:extLst>
      <p:ext uri="{BB962C8B-B14F-4D97-AF65-F5344CB8AC3E}">
        <p14:creationId xmlns:p14="http://schemas.microsoft.com/office/powerpoint/2010/main" val="2676637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 kémiai összetétel leírása</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ormAutofit/>
          </a:bodyPr>
          <a:lstStyle/>
          <a:p>
            <a:r>
              <a:rPr lang="hu-HU" dirty="0">
                <a:latin typeface="Times New Roman" panose="02020603050405020304" pitchFamily="18" charset="0"/>
                <a:cs typeface="Times New Roman" panose="02020603050405020304" pitchFamily="18" charset="0"/>
              </a:rPr>
              <a:t>Az anyagok kémiai összetételének mai módja szintén hosszú történelmi fejlődés eredménye!</a:t>
            </a:r>
          </a:p>
          <a:p>
            <a:pPr lvl="1"/>
            <a:r>
              <a:rPr lang="hu-HU" dirty="0">
                <a:latin typeface="Times New Roman" panose="02020603050405020304" pitchFamily="18" charset="0"/>
                <a:cs typeface="Times New Roman" panose="02020603050405020304" pitchFamily="18" charset="0"/>
              </a:rPr>
              <a:t>első lépés az elemek neveinek, és jeleinek meghatározása – az atomok vegyjelei!</a:t>
            </a:r>
          </a:p>
          <a:p>
            <a:pPr lvl="1"/>
            <a:r>
              <a:rPr lang="hu-HU" dirty="0">
                <a:latin typeface="Times New Roman" panose="02020603050405020304" pitchFamily="18" charset="0"/>
                <a:cs typeface="Times New Roman" panose="02020603050405020304" pitchFamily="18" charset="0"/>
              </a:rPr>
              <a:t>a vegyületek összetételének leírása az atomok vegyjelei segítségével, ún. kémiai képlet segítségével történik. A nevük helyes leírásának is megvannak a szabályai!</a:t>
            </a:r>
          </a:p>
          <a:p>
            <a:r>
              <a:rPr lang="hu-HU" dirty="0">
                <a:latin typeface="Times New Roman" panose="02020603050405020304" pitchFamily="18" charset="0"/>
                <a:cs typeface="Times New Roman" panose="02020603050405020304" pitchFamily="18" charset="0"/>
              </a:rPr>
              <a:t>Ma mindkettőt az IUPAC (International Union of </a:t>
            </a:r>
            <a:r>
              <a:rPr lang="hu-HU" dirty="0" err="1">
                <a:latin typeface="Times New Roman" panose="02020603050405020304" pitchFamily="18" charset="0"/>
                <a:cs typeface="Times New Roman" panose="02020603050405020304" pitchFamily="18" charset="0"/>
              </a:rPr>
              <a:t>Pure</a:t>
            </a:r>
            <a:r>
              <a:rPr lang="hu-HU" dirty="0">
                <a:latin typeface="Times New Roman" panose="02020603050405020304" pitchFamily="18" charset="0"/>
                <a:cs typeface="Times New Roman" panose="02020603050405020304" pitchFamily="18" charset="0"/>
              </a:rPr>
              <a:t> and </a:t>
            </a:r>
            <a:r>
              <a:rPr lang="hu-HU" dirty="0" err="1">
                <a:latin typeface="Times New Roman" panose="02020603050405020304" pitchFamily="18" charset="0"/>
                <a:cs typeface="Times New Roman" panose="02020603050405020304" pitchFamily="18" charset="0"/>
              </a:rPr>
              <a:t>Applied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Chemistry</a:t>
            </a:r>
            <a:r>
              <a:rPr lang="hu-HU" dirty="0">
                <a:latin typeface="Times New Roman" panose="02020603050405020304" pitchFamily="18" charset="0"/>
                <a:cs typeface="Times New Roman" panose="02020603050405020304" pitchFamily="18" charset="0"/>
              </a:rPr>
              <a:t>) határozza meg, és az MTA a (Magyar Tudományos Akadémia) formálja a magyar nyelvhez [14].</a:t>
            </a:r>
          </a:p>
        </p:txBody>
      </p:sp>
    </p:spTree>
    <p:extLst>
      <p:ext uri="{BB962C8B-B14F-4D97-AF65-F5344CB8AC3E}">
        <p14:creationId xmlns:p14="http://schemas.microsoft.com/office/powerpoint/2010/main" val="124023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Az elemek jelölése - vegyjel</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4763861"/>
          </a:xfrm>
        </p:spPr>
        <p:txBody>
          <a:bodyPr>
            <a:normAutofit fontScale="92500" lnSpcReduction="10000"/>
          </a:bodyPr>
          <a:lstStyle/>
          <a:p>
            <a:r>
              <a:rPr lang="hu-HU" b="1" dirty="0">
                <a:latin typeface="Times New Roman" panose="02020603050405020304" pitchFamily="18" charset="0"/>
                <a:cs typeface="Times New Roman" panose="02020603050405020304" pitchFamily="18" charset="0"/>
              </a:rPr>
              <a:t>vegyjel:</a:t>
            </a:r>
            <a:r>
              <a:rPr lang="hu-HU" dirty="0">
                <a:latin typeface="Times New Roman" panose="02020603050405020304" pitchFamily="18" charset="0"/>
                <a:cs typeface="Times New Roman" panose="02020603050405020304" pitchFamily="18" charset="0"/>
              </a:rPr>
              <a:t> egy elemek jelölésére használt egy-, vagy kétbetűs jelkombináció. Az első nagybetű a második kicsi. A vegyjel egyértelműen megadja az elem rendszámát (Z). – pl. C, P, </a:t>
            </a:r>
            <a:r>
              <a:rPr lang="hu-HU" dirty="0" err="1">
                <a:latin typeface="Times New Roman" panose="02020603050405020304" pitchFamily="18" charset="0"/>
                <a:cs typeface="Times New Roman" panose="02020603050405020304" pitchFamily="18" charset="0"/>
              </a:rPr>
              <a:t>Ba</a:t>
            </a:r>
            <a:r>
              <a:rPr lang="hu-HU" dirty="0">
                <a:latin typeface="Times New Roman" panose="02020603050405020304" pitchFamily="18" charset="0"/>
                <a:cs typeface="Times New Roman" panose="02020603050405020304" pitchFamily="18" charset="0"/>
              </a:rPr>
              <a:t>, Co, </a:t>
            </a:r>
            <a:r>
              <a:rPr lang="hu-HU" dirty="0" err="1">
                <a:latin typeface="Times New Roman" panose="02020603050405020304" pitchFamily="18" charset="0"/>
                <a:cs typeface="Times New Roman" panose="02020603050405020304" pitchFamily="18" charset="0"/>
              </a:rPr>
              <a:t>Br</a:t>
            </a:r>
            <a:r>
              <a:rPr lang="hu-HU" dirty="0">
                <a:latin typeface="Times New Roman" panose="02020603050405020304" pitchFamily="18" charset="0"/>
                <a:cs typeface="Times New Roman" panose="02020603050405020304" pitchFamily="18" charset="0"/>
              </a:rPr>
              <a:t>, stb.</a:t>
            </a:r>
          </a:p>
          <a:p>
            <a:r>
              <a:rPr lang="hu-HU" b="1" dirty="0">
                <a:latin typeface="Times New Roman" panose="02020603050405020304" pitchFamily="18" charset="0"/>
                <a:cs typeface="Times New Roman" panose="02020603050405020304" pitchFamily="18" charset="0"/>
              </a:rPr>
              <a:t>rendszám:</a:t>
            </a:r>
            <a:r>
              <a:rPr lang="hu-HU" dirty="0">
                <a:latin typeface="Times New Roman" panose="02020603050405020304" pitchFamily="18" charset="0"/>
                <a:cs typeface="Times New Roman" panose="02020603050405020304" pitchFamily="18" charset="0"/>
              </a:rPr>
              <a:t> (jele: </a:t>
            </a:r>
            <a:r>
              <a:rPr lang="hu-HU" i="1" dirty="0">
                <a:latin typeface="Times New Roman" panose="02020603050405020304" pitchFamily="18" charset="0"/>
                <a:cs typeface="Times New Roman" panose="02020603050405020304" pitchFamily="18" charset="0"/>
              </a:rPr>
              <a:t>Z</a:t>
            </a:r>
            <a:r>
              <a:rPr lang="hu-HU" dirty="0">
                <a:latin typeface="Times New Roman" panose="02020603050405020304" pitchFamily="18" charset="0"/>
                <a:cs typeface="Times New Roman" panose="02020603050405020304" pitchFamily="18" charset="0"/>
              </a:rPr>
              <a:t>; mértékegysége: </a:t>
            </a:r>
            <a:r>
              <a:rPr lang="hu-HU" i="1" dirty="0">
                <a:latin typeface="Times New Roman" panose="02020603050405020304" pitchFamily="18" charset="0"/>
                <a:cs typeface="Times New Roman" panose="02020603050405020304" pitchFamily="18" charset="0"/>
              </a:rPr>
              <a:t>nincs</a:t>
            </a:r>
            <a:r>
              <a:rPr lang="hu-HU" dirty="0">
                <a:latin typeface="Times New Roman" panose="02020603050405020304" pitchFamily="18" charset="0"/>
                <a:cs typeface="Times New Roman" panose="02020603050405020304" pitchFamily="18" charset="0"/>
              </a:rPr>
              <a:t>) az atom minőségét meghatározó mennyiség, az atom magjában lévő nukleonok egyikének, a pozitív töltésű, közel egységnyi relatív tömegű protonoknak a száma. A vegyjel ugyan ön-magában jelzi a rendszámot, de ha szükséges, akkor a vegyjel bal alsó in-</a:t>
            </a:r>
            <a:r>
              <a:rPr lang="hu-HU" dirty="0" err="1">
                <a:latin typeface="Times New Roman" panose="02020603050405020304" pitchFamily="18" charset="0"/>
                <a:cs typeface="Times New Roman" panose="02020603050405020304" pitchFamily="18" charset="0"/>
              </a:rPr>
              <a:t>dexében</a:t>
            </a:r>
            <a:r>
              <a:rPr lang="hu-HU" dirty="0">
                <a:latin typeface="Times New Roman" panose="02020603050405020304" pitchFamily="18" charset="0"/>
                <a:cs typeface="Times New Roman" panose="02020603050405020304" pitchFamily="18" charset="0"/>
              </a:rPr>
              <a:t> adjuk meg. Pl.: </a:t>
            </a:r>
            <a:r>
              <a:rPr lang="hu-HU" baseline="-25000" dirty="0">
                <a:latin typeface="Times New Roman" panose="02020603050405020304" pitchFamily="18" charset="0"/>
                <a:cs typeface="Times New Roman" panose="02020603050405020304" pitchFamily="18" charset="0"/>
              </a:rPr>
              <a:t>1</a:t>
            </a:r>
            <a:r>
              <a:rPr lang="hu-HU" dirty="0">
                <a:latin typeface="Times New Roman" panose="02020603050405020304" pitchFamily="18" charset="0"/>
                <a:cs typeface="Times New Roman" panose="02020603050405020304" pitchFamily="18" charset="0"/>
              </a:rPr>
              <a:t>H, vagy </a:t>
            </a:r>
            <a:r>
              <a:rPr lang="hu-HU" baseline="-25000" dirty="0">
                <a:latin typeface="Times New Roman" panose="02020603050405020304" pitchFamily="18" charset="0"/>
                <a:cs typeface="Times New Roman" panose="02020603050405020304" pitchFamily="18" charset="0"/>
              </a:rPr>
              <a:t>92</a:t>
            </a:r>
            <a:r>
              <a:rPr lang="hu-HU" dirty="0">
                <a:latin typeface="Times New Roman" panose="02020603050405020304" pitchFamily="18" charset="0"/>
                <a:cs typeface="Times New Roman" panose="02020603050405020304" pitchFamily="18" charset="0"/>
              </a:rPr>
              <a:t>U stb.</a:t>
            </a:r>
          </a:p>
          <a:p>
            <a:r>
              <a:rPr lang="hu-HU" b="1" dirty="0">
                <a:latin typeface="Times New Roman" panose="02020603050405020304" pitchFamily="18" charset="0"/>
                <a:cs typeface="Times New Roman" panose="02020603050405020304" pitchFamily="18" charset="0"/>
              </a:rPr>
              <a:t>tömegszám:</a:t>
            </a:r>
            <a:r>
              <a:rPr lang="hu-HU" dirty="0">
                <a:latin typeface="Times New Roman" panose="02020603050405020304" pitchFamily="18" charset="0"/>
                <a:cs typeface="Times New Roman" panose="02020603050405020304" pitchFamily="18" charset="0"/>
              </a:rPr>
              <a:t> (jele: </a:t>
            </a:r>
            <a:r>
              <a:rPr lang="hu-HU" i="1" dirty="0">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mértékegysége: </a:t>
            </a:r>
            <a:r>
              <a:rPr lang="hu-HU" i="1" dirty="0">
                <a:latin typeface="Times New Roman" panose="02020603050405020304" pitchFamily="18" charset="0"/>
                <a:cs typeface="Times New Roman" panose="02020603050405020304" pitchFamily="18" charset="0"/>
              </a:rPr>
              <a:t>nincs</a:t>
            </a:r>
            <a:r>
              <a:rPr lang="hu-HU" dirty="0">
                <a:latin typeface="Times New Roman" panose="02020603050405020304" pitchFamily="18" charset="0"/>
                <a:cs typeface="Times New Roman" panose="02020603050405020304" pitchFamily="18" charset="0"/>
              </a:rPr>
              <a:t>) az atom tömegét meghatározó mennyiség, az atom magjában lévő közel egységnyi relatív tömegű részecs-kék, a pozitív töltésű protonok, és a töltéssel nem rendelkező neutronok, számának az összege, azaz az összefoglaló nevükön a nukleonok száma. A tömegszámot a vegyjel bal felső indexében adjuk meg. Pl.: </a:t>
            </a:r>
            <a:r>
              <a:rPr lang="hu-HU" baseline="30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H, vagy </a:t>
            </a:r>
            <a:r>
              <a:rPr lang="hu-HU" baseline="30000" dirty="0">
                <a:latin typeface="Times New Roman" panose="02020603050405020304" pitchFamily="18" charset="0"/>
                <a:cs typeface="Times New Roman" panose="02020603050405020304" pitchFamily="18" charset="0"/>
              </a:rPr>
              <a:t>12</a:t>
            </a:r>
            <a:r>
              <a:rPr lang="hu-HU"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84113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140275"/>
            <a:ext cx="10515600" cy="1325563"/>
          </a:xfrm>
        </p:spPr>
        <p:txBody>
          <a:bodyPr/>
          <a:lstStyle/>
          <a:p>
            <a:pPr algn="ctr"/>
            <a:r>
              <a:rPr lang="hu-HU" dirty="0">
                <a:latin typeface="Times New Roman" panose="02020603050405020304" pitchFamily="18" charset="0"/>
                <a:cs typeface="Times New Roman" panose="02020603050405020304" pitchFamily="18" charset="0"/>
              </a:rPr>
              <a:t>Az elemek jelölése - vegyjel</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69823" y="1394086"/>
                <a:ext cx="11602387" cy="5276538"/>
              </a:xfrm>
            </p:spPr>
            <p:txBody>
              <a:bodyPr>
                <a:normAutofit/>
              </a:bodyPr>
              <a:lstStyle/>
              <a:p>
                <a:r>
                  <a:rPr lang="hu-HU" b="1" dirty="0">
                    <a:latin typeface="Times New Roman" panose="02020603050405020304" pitchFamily="18" charset="0"/>
                    <a:cs typeface="Times New Roman" panose="02020603050405020304" pitchFamily="18" charset="0"/>
                  </a:rPr>
                  <a:t>neutronszám:</a:t>
                </a:r>
                <a:r>
                  <a:rPr lang="hu-HU" dirty="0">
                    <a:latin typeface="Times New Roman" panose="02020603050405020304" pitchFamily="18" charset="0"/>
                    <a:cs typeface="Times New Roman" panose="02020603050405020304" pitchFamily="18" charset="0"/>
                  </a:rPr>
                  <a:t> (jele: </a:t>
                </a:r>
                <a:r>
                  <a:rPr lang="hu-HU" i="1" dirty="0">
                    <a:latin typeface="Times New Roman" panose="02020603050405020304" pitchFamily="18" charset="0"/>
                    <a:cs typeface="Times New Roman" panose="02020603050405020304" pitchFamily="18" charset="0"/>
                  </a:rPr>
                  <a:t>N</a:t>
                </a:r>
                <a:r>
                  <a:rPr lang="hu-HU" dirty="0">
                    <a:latin typeface="Times New Roman" panose="02020603050405020304" pitchFamily="18" charset="0"/>
                    <a:cs typeface="Times New Roman" panose="02020603050405020304" pitchFamily="18" charset="0"/>
                  </a:rPr>
                  <a:t>; mértékegysége: </a:t>
                </a:r>
                <a:r>
                  <a:rPr lang="hu-HU" i="1" dirty="0">
                    <a:latin typeface="Times New Roman" panose="02020603050405020304" pitchFamily="18" charset="0"/>
                    <a:cs typeface="Times New Roman" panose="02020603050405020304" pitchFamily="18" charset="0"/>
                  </a:rPr>
                  <a:t>nincs</a:t>
                </a:r>
                <a:r>
                  <a:rPr lang="hu-HU" dirty="0">
                    <a:latin typeface="Times New Roman" panose="02020603050405020304" pitchFamily="18" charset="0"/>
                    <a:cs typeface="Times New Roman" panose="02020603050405020304" pitchFamily="18" charset="0"/>
                  </a:rPr>
                  <a:t>) az atom magjában lévő </a:t>
                </a:r>
                <a:r>
                  <a:rPr lang="hu-HU" dirty="0" err="1">
                    <a:latin typeface="Times New Roman" panose="02020603050405020304" pitchFamily="18" charset="0"/>
                    <a:cs typeface="Times New Roman" panose="02020603050405020304" pitchFamily="18" charset="0"/>
                  </a:rPr>
                  <a:t>nukleo-nok</a:t>
                </a:r>
                <a:r>
                  <a:rPr lang="hu-HU" dirty="0">
                    <a:latin typeface="Times New Roman" panose="02020603050405020304" pitchFamily="18" charset="0"/>
                    <a:cs typeface="Times New Roman" panose="02020603050405020304" pitchFamily="18" charset="0"/>
                  </a:rPr>
                  <a:t> egyikének, a töltéssel nem rendelkező, közel egységnyi relatív tömegű, neutronok száma. A tömegszám, és a rendszám különbségeként kapható meg: </a:t>
                </a:r>
                <a:r>
                  <a:rPr lang="hu-HU" i="1" dirty="0">
                    <a:latin typeface="Times New Roman" panose="02020603050405020304" pitchFamily="18" charset="0"/>
                    <a:cs typeface="Times New Roman" panose="02020603050405020304" pitchFamily="18" charset="0"/>
                  </a:rPr>
                  <a:t>A – Z = N</a:t>
                </a:r>
                <a:r>
                  <a:rPr lang="hu-HU" dirty="0">
                    <a:latin typeface="Times New Roman" panose="02020603050405020304" pitchFamily="18" charset="0"/>
                    <a:cs typeface="Times New Roman" panose="02020603050405020304" pitchFamily="18" charset="0"/>
                  </a:rPr>
                  <a:t>. A vegyjel indexeként nem tüntetjük fel!</a:t>
                </a:r>
              </a:p>
              <a:p>
                <a:r>
                  <a:rPr lang="hu-HU" dirty="0">
                    <a:latin typeface="Times New Roman" panose="02020603050405020304" pitchFamily="18" charset="0"/>
                    <a:cs typeface="Times New Roman" panose="02020603050405020304" pitchFamily="18" charset="0"/>
                  </a:rPr>
                  <a:t>Az atomok jelölésében egyszerre feltüntethetjük a rendszámot, és a tömegszámot is! pl. : </a:t>
                </a:r>
                <a14:m>
                  <m:oMath xmlns:m="http://schemas.openxmlformats.org/officeDocument/2006/math">
                    <m:sPre>
                      <m:sPrePr>
                        <m:ctrlPr>
                          <a:rPr lang="hu-HU" i="1" smtClean="0">
                            <a:latin typeface="Cambria Math" panose="02040503050406030204" pitchFamily="18" charset="0"/>
                            <a:cs typeface="Times New Roman" panose="02020603050405020304" pitchFamily="18" charset="0"/>
                          </a:rPr>
                        </m:ctrlPr>
                      </m:sPrePr>
                      <m:sub>
                        <m:r>
                          <a:rPr lang="hu-HU" b="0" i="0" smtClean="0">
                            <a:latin typeface="Cambria Math" panose="02040503050406030204" pitchFamily="18" charset="0"/>
                            <a:cs typeface="Times New Roman" panose="02020603050405020304" pitchFamily="18" charset="0"/>
                          </a:rPr>
                          <m:t>1</m:t>
                        </m:r>
                      </m:sub>
                      <m:sup>
                        <m:r>
                          <a:rPr lang="hu-HU" b="0" i="0" smtClean="0">
                            <a:latin typeface="Cambria Math" panose="02040503050406030204" pitchFamily="18" charset="0"/>
                          </a:rPr>
                          <m:t>2</m:t>
                        </m:r>
                      </m:sup>
                      <m:e>
                        <m:r>
                          <m:rPr>
                            <m:sty m:val="p"/>
                          </m:rPr>
                          <a:rPr lang="hu-HU" b="0" i="0" smtClean="0">
                            <a:latin typeface="Cambria Math" panose="02040503050406030204" pitchFamily="18" charset="0"/>
                          </a:rPr>
                          <m:t>H</m:t>
                        </m:r>
                        <m:r>
                          <a:rPr lang="hu-HU" b="0" i="0" smtClean="0">
                            <a:latin typeface="Cambria Math" panose="02040503050406030204" pitchFamily="18" charset="0"/>
                          </a:rPr>
                          <m:t>, </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2</m:t>
                            </m:r>
                          </m:sub>
                          <m:sup>
                            <m:r>
                              <a:rPr lang="hu-HU" b="0" i="0" smtClean="0">
                                <a:latin typeface="Cambria Math" panose="02040503050406030204" pitchFamily="18" charset="0"/>
                              </a:rPr>
                              <m:t>3</m:t>
                            </m:r>
                          </m:sup>
                          <m:e>
                            <m:r>
                              <m:rPr>
                                <m:sty m:val="p"/>
                              </m:rPr>
                              <a:rPr lang="hu-HU" b="0" i="0" smtClean="0">
                                <a:latin typeface="Cambria Math" panose="02040503050406030204" pitchFamily="18" charset="0"/>
                              </a:rPr>
                              <m:t>He</m:t>
                            </m:r>
                            <m:r>
                              <a:rPr lang="hu-HU" b="0" i="0" smtClean="0">
                                <a:latin typeface="Cambria Math" panose="02040503050406030204" pitchFamily="18" charset="0"/>
                              </a:rPr>
                              <m:t>,</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8</m:t>
                                </m:r>
                              </m:sub>
                              <m:sup>
                                <m:r>
                                  <a:rPr lang="hu-HU" b="0" i="0" smtClean="0">
                                    <a:latin typeface="Cambria Math" panose="02040503050406030204" pitchFamily="18" charset="0"/>
                                  </a:rPr>
                                  <m:t>17</m:t>
                                </m:r>
                              </m:sup>
                              <m:e>
                                <m:r>
                                  <m:rPr>
                                    <m:sty m:val="p"/>
                                  </m:rPr>
                                  <a:rPr lang="hu-HU" b="0" i="0" smtClean="0">
                                    <a:latin typeface="Cambria Math" panose="02040503050406030204" pitchFamily="18" charset="0"/>
                                  </a:rPr>
                                  <m:t>O</m:t>
                                </m:r>
                              </m:e>
                            </m:sPre>
                            <m:r>
                              <a:rPr lang="hu-HU" b="0" i="0" smtClean="0">
                                <a:latin typeface="Cambria Math" panose="02040503050406030204" pitchFamily="18" charset="0"/>
                              </a:rPr>
                              <m:t>, </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92</m:t>
                                </m:r>
                              </m:sub>
                              <m:sup>
                                <m:r>
                                  <a:rPr lang="hu-HU" b="0" i="0" smtClean="0">
                                    <a:latin typeface="Cambria Math" panose="02040503050406030204" pitchFamily="18" charset="0"/>
                                  </a:rPr>
                                  <m:t>235</m:t>
                                </m:r>
                              </m:sup>
                              <m:e>
                                <m:r>
                                  <m:rPr>
                                    <m:sty m:val="p"/>
                                  </m:rPr>
                                  <a:rPr lang="hu-HU" b="0" i="0" smtClean="0">
                                    <a:latin typeface="Cambria Math" panose="02040503050406030204" pitchFamily="18" charset="0"/>
                                  </a:rPr>
                                  <m:t>U</m:t>
                                </m:r>
                              </m:e>
                            </m:sPre>
                          </m:e>
                        </m:sPre>
                      </m:e>
                    </m:sPre>
                    <m:r>
                      <a:rPr lang="hu-HU" b="0" i="1" smtClean="0">
                        <a:latin typeface="Cambria Math" panose="02040503050406030204" pitchFamily="18" charset="0"/>
                      </a:rPr>
                      <m:t>,</m:t>
                    </m:r>
                  </m:oMath>
                </a14:m>
                <a:r>
                  <a:rPr lang="hu-HU" dirty="0">
                    <a:latin typeface="Times New Roman" panose="02020603050405020304" pitchFamily="18" charset="0"/>
                    <a:cs typeface="Times New Roman" panose="02020603050405020304" pitchFamily="18" charset="0"/>
                  </a:rPr>
                  <a:t> stb. </a:t>
                </a:r>
              </a:p>
              <a:p>
                <a:r>
                  <a:rPr lang="hu-HU" dirty="0">
                    <a:latin typeface="Times New Roman" panose="02020603050405020304" pitchFamily="18" charset="0"/>
                    <a:cs typeface="Times New Roman" panose="02020603050405020304" pitchFamily="18" charset="0"/>
                  </a:rPr>
                  <a:t>A fenti számok egymáshoz való viszonya alapján megkülönböztetünk:</a:t>
                </a:r>
              </a:p>
              <a:p>
                <a:pPr lvl="1"/>
                <a:r>
                  <a:rPr lang="hu-HU" dirty="0">
                    <a:latin typeface="Times New Roman" panose="02020603050405020304" pitchFamily="18" charset="0"/>
                    <a:cs typeface="Times New Roman" panose="02020603050405020304" pitchFamily="18" charset="0"/>
                  </a:rPr>
                  <a:t>izotóp atomokat – azonos rendszám, eltérő tömegszám és neutronszám,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pl. a </a:t>
                </a:r>
                <a14:m>
                  <m:oMath xmlns:m="http://schemas.openxmlformats.org/officeDocument/2006/math">
                    <m:sPre>
                      <m:sPrePr>
                        <m:ctrlPr>
                          <a:rPr lang="hu-HU" i="1" smtClean="0">
                            <a:latin typeface="Cambria Math" panose="02040503050406030204" pitchFamily="18" charset="0"/>
                            <a:cs typeface="Times New Roman" panose="02020603050405020304" pitchFamily="18" charset="0"/>
                          </a:rPr>
                        </m:ctrlPr>
                      </m:sPrePr>
                      <m:sub>
                        <m:r>
                          <a:rPr lang="hu-HU" b="0" i="0" smtClean="0">
                            <a:latin typeface="Cambria Math" panose="02040503050406030204" pitchFamily="18" charset="0"/>
                            <a:cs typeface="Times New Roman" panose="02020603050405020304" pitchFamily="18" charset="0"/>
                          </a:rPr>
                          <m:t>6</m:t>
                        </m:r>
                      </m:sub>
                      <m:sup>
                        <m:r>
                          <a:rPr lang="hu-HU" b="0" i="0" smtClean="0">
                            <a:latin typeface="Cambria Math" panose="02040503050406030204" pitchFamily="18" charset="0"/>
                          </a:rPr>
                          <m:t>12</m:t>
                        </m:r>
                      </m:sup>
                      <m:e>
                        <m:r>
                          <m:rPr>
                            <m:sty m:val="p"/>
                          </m:rPr>
                          <a:rPr lang="hu-HU" b="0" i="0" smtClean="0">
                            <a:latin typeface="Cambria Math" panose="02040503050406030204" pitchFamily="18" charset="0"/>
                          </a:rPr>
                          <m:t>C</m:t>
                        </m:r>
                        <m:r>
                          <a:rPr lang="hu-HU" b="0" i="0" smtClean="0">
                            <a:latin typeface="Cambria Math" panose="02040503050406030204" pitchFamily="18" charset="0"/>
                          </a:rPr>
                          <m:t>, </m:t>
                        </m:r>
                      </m:e>
                    </m:sPre>
                    <m:sPre>
                      <m:sPrePr>
                        <m:ctrlPr>
                          <a:rPr lang="hu-HU" i="1" smtClean="0">
                            <a:latin typeface="Cambria Math" panose="02040503050406030204" pitchFamily="18" charset="0"/>
                          </a:rPr>
                        </m:ctrlPr>
                      </m:sPrePr>
                      <m:sub>
                        <m:r>
                          <a:rPr lang="hu-HU" b="0" i="0" smtClean="0">
                            <a:latin typeface="Cambria Math" panose="02040503050406030204" pitchFamily="18" charset="0"/>
                          </a:rPr>
                          <m:t>6</m:t>
                        </m:r>
                      </m:sub>
                      <m:sup>
                        <m:r>
                          <a:rPr lang="hu-HU" b="0" i="0" smtClean="0">
                            <a:latin typeface="Cambria Math" panose="02040503050406030204" pitchFamily="18" charset="0"/>
                          </a:rPr>
                          <m:t>13</m:t>
                        </m:r>
                      </m:sup>
                      <m:e>
                        <m:r>
                          <m:rPr>
                            <m:sty m:val="p"/>
                          </m:rPr>
                          <a:rPr lang="hu-HU" b="0" i="0" smtClean="0">
                            <a:latin typeface="Cambria Math" panose="02040503050406030204" pitchFamily="18" charset="0"/>
                          </a:rPr>
                          <m:t>C</m:t>
                        </m:r>
                      </m:e>
                    </m:sPre>
                    <m:r>
                      <a:rPr lang="hu-HU" b="0" i="0" smtClean="0">
                        <a:latin typeface="Cambria Math" panose="02040503050406030204" pitchFamily="18" charset="0"/>
                      </a:rPr>
                      <m:t>, é</m:t>
                    </m:r>
                    <m:r>
                      <m:rPr>
                        <m:sty m:val="p"/>
                      </m:rPr>
                      <a:rPr lang="hu-HU" b="0" i="0" smtClean="0">
                        <a:latin typeface="Cambria Math" panose="02040503050406030204" pitchFamily="18" charset="0"/>
                      </a:rPr>
                      <m:t>s</m:t>
                    </m:r>
                    <m:r>
                      <a:rPr lang="hu-HU" b="0" i="0" smtClean="0">
                        <a:latin typeface="Cambria Math" panose="02040503050406030204" pitchFamily="18" charset="0"/>
                      </a:rPr>
                      <m:t> </m:t>
                    </m:r>
                    <m:sPre>
                      <m:sPrePr>
                        <m:ctrlPr>
                          <a:rPr lang="hu-HU" i="1" smtClean="0">
                            <a:latin typeface="Cambria Math" panose="02040503050406030204" pitchFamily="18" charset="0"/>
                          </a:rPr>
                        </m:ctrlPr>
                      </m:sPrePr>
                      <m:sub>
                        <m:r>
                          <a:rPr lang="hu-HU" b="0" i="0" smtClean="0">
                            <a:latin typeface="Cambria Math" panose="02040503050406030204" pitchFamily="18" charset="0"/>
                          </a:rPr>
                          <m:t>6</m:t>
                        </m:r>
                      </m:sub>
                      <m:sup>
                        <m:r>
                          <a:rPr lang="hu-HU" b="0" i="0" smtClean="0">
                            <a:latin typeface="Cambria Math" panose="02040503050406030204" pitchFamily="18" charset="0"/>
                          </a:rPr>
                          <m:t>14</m:t>
                        </m:r>
                      </m:sup>
                      <m:e>
                        <m:r>
                          <m:rPr>
                            <m:sty m:val="p"/>
                          </m:rPr>
                          <a:rPr lang="hu-HU" b="0" i="0" smtClean="0">
                            <a:latin typeface="Cambria Math" panose="02040503050406030204" pitchFamily="18" charset="0"/>
                          </a:rPr>
                          <m:t>C</m:t>
                        </m:r>
                        <m:r>
                          <a:rPr lang="hu-HU" b="0" i="0" smtClean="0">
                            <a:latin typeface="Cambria Math" panose="02040503050406030204" pitchFamily="18" charset="0"/>
                          </a:rPr>
                          <m:t>,</m:t>
                        </m:r>
                      </m:e>
                    </m:sPre>
                  </m:oMath>
                </a14:m>
                <a:r>
                  <a:rPr lang="hu-HU" dirty="0">
                    <a:latin typeface="Times New Roman" panose="02020603050405020304" pitchFamily="18" charset="0"/>
                    <a:cs typeface="Times New Roman" panose="02020603050405020304" pitchFamily="18" charset="0"/>
                  </a:rPr>
                  <a:t> a szén izotópjai.</a:t>
                </a:r>
              </a:p>
              <a:p>
                <a:pPr lvl="1"/>
                <a:r>
                  <a:rPr lang="hu-HU" dirty="0">
                    <a:latin typeface="Times New Roman" panose="02020603050405020304" pitchFamily="18" charset="0"/>
                    <a:cs typeface="Times New Roman" panose="02020603050405020304" pitchFamily="18" charset="0"/>
                  </a:rPr>
                  <a:t>izobár atomokat – azonos tömegszám, eltérő rendszám és neutronszám,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pl. a </a:t>
                </a:r>
                <a14:m>
                  <m:oMath xmlns:m="http://schemas.openxmlformats.org/officeDocument/2006/math">
                    <m:sPre>
                      <m:sPrePr>
                        <m:ctrlPr>
                          <a:rPr lang="hu-HU" i="1" smtClean="0">
                            <a:latin typeface="Cambria Math" panose="02040503050406030204" pitchFamily="18" charset="0"/>
                            <a:cs typeface="Times New Roman" panose="02020603050405020304" pitchFamily="18" charset="0"/>
                          </a:rPr>
                        </m:ctrlPr>
                      </m:sPrePr>
                      <m:sub>
                        <m:r>
                          <a:rPr lang="hu-HU" b="0" i="0" smtClean="0">
                            <a:latin typeface="Cambria Math" panose="02040503050406030204" pitchFamily="18" charset="0"/>
                            <a:cs typeface="Times New Roman" panose="02020603050405020304" pitchFamily="18" charset="0"/>
                          </a:rPr>
                          <m:t>20</m:t>
                        </m:r>
                      </m:sub>
                      <m:sup>
                        <m:r>
                          <a:rPr lang="hu-HU" b="0" i="0" smtClean="0">
                            <a:latin typeface="Cambria Math" panose="02040503050406030204" pitchFamily="18" charset="0"/>
                          </a:rPr>
                          <m:t>40</m:t>
                        </m:r>
                      </m:sup>
                      <m:e>
                        <m:r>
                          <m:rPr>
                            <m:sty m:val="p"/>
                          </m:rPr>
                          <a:rPr lang="hu-HU" b="0" i="0" smtClean="0">
                            <a:latin typeface="Cambria Math" panose="02040503050406030204" pitchFamily="18" charset="0"/>
                          </a:rPr>
                          <m:t>Ca</m:t>
                        </m:r>
                      </m:e>
                    </m:sPre>
                    <m:r>
                      <a:rPr lang="hu-HU" b="0" i="0" smtClean="0">
                        <a:latin typeface="Cambria Math" panose="02040503050406030204" pitchFamily="18" charset="0"/>
                      </a:rPr>
                      <m:t>, </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19</m:t>
                        </m:r>
                      </m:sub>
                      <m:sup>
                        <m:r>
                          <a:rPr lang="hu-HU" b="0" i="0" smtClean="0">
                            <a:latin typeface="Cambria Math" panose="02040503050406030204" pitchFamily="18" charset="0"/>
                          </a:rPr>
                          <m:t>40</m:t>
                        </m:r>
                      </m:sup>
                      <m:e>
                        <m:r>
                          <m:rPr>
                            <m:sty m:val="p"/>
                          </m:rPr>
                          <a:rPr lang="hu-HU" b="0" i="0" smtClean="0">
                            <a:latin typeface="Cambria Math" panose="02040503050406030204" pitchFamily="18" charset="0"/>
                          </a:rPr>
                          <m:t>K</m:t>
                        </m:r>
                      </m:e>
                    </m:sPre>
                    <m:r>
                      <a:rPr lang="hu-HU" b="0" i="0" smtClean="0">
                        <a:latin typeface="Cambria Math" panose="02040503050406030204" pitchFamily="18" charset="0"/>
                      </a:rPr>
                      <m:t> é</m:t>
                    </m:r>
                    <m:r>
                      <m:rPr>
                        <m:sty m:val="p"/>
                      </m:rPr>
                      <a:rPr lang="hu-HU" b="0" i="0" smtClean="0">
                        <a:latin typeface="Cambria Math" panose="02040503050406030204" pitchFamily="18" charset="0"/>
                      </a:rPr>
                      <m:t>s</m:t>
                    </m:r>
                    <m:r>
                      <a:rPr lang="hu-HU" b="0" i="0" smtClean="0">
                        <a:latin typeface="Cambria Math" panose="02040503050406030204" pitchFamily="18" charset="0"/>
                      </a:rPr>
                      <m:t> </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18</m:t>
                        </m:r>
                      </m:sub>
                      <m:sup>
                        <m:r>
                          <a:rPr lang="hu-HU" b="0" i="0" smtClean="0">
                            <a:latin typeface="Cambria Math" panose="02040503050406030204" pitchFamily="18" charset="0"/>
                          </a:rPr>
                          <m:t>40</m:t>
                        </m:r>
                      </m:sup>
                      <m:e>
                        <m:r>
                          <m:rPr>
                            <m:sty m:val="p"/>
                          </m:rPr>
                          <a:rPr lang="hu-HU" b="0" i="0" smtClean="0">
                            <a:latin typeface="Cambria Math" panose="02040503050406030204" pitchFamily="18" charset="0"/>
                          </a:rPr>
                          <m:t>Ar</m:t>
                        </m:r>
                      </m:e>
                    </m:sPre>
                    <m:r>
                      <a:rPr lang="hu-HU" b="0" i="0" smtClean="0">
                        <a:latin typeface="Cambria Math" panose="02040503050406030204" pitchFamily="18" charset="0"/>
                      </a:rPr>
                      <m:t>,</m:t>
                    </m:r>
                  </m:oMath>
                </a14:m>
                <a:r>
                  <a:rPr lang="hu-HU" dirty="0">
                    <a:latin typeface="Times New Roman" panose="02020603050405020304" pitchFamily="18" charset="0"/>
                    <a:cs typeface="Times New Roman" panose="02020603050405020304" pitchFamily="18" charset="0"/>
                  </a:rPr>
                  <a:t> 40-es tömegszámú izobár atomok.</a:t>
                </a:r>
              </a:p>
              <a:p>
                <a:pPr lvl="1"/>
                <a:r>
                  <a:rPr lang="hu-HU" dirty="0" err="1">
                    <a:latin typeface="Times New Roman" panose="02020603050405020304" pitchFamily="18" charset="0"/>
                    <a:cs typeface="Times New Roman" panose="02020603050405020304" pitchFamily="18" charset="0"/>
                  </a:rPr>
                  <a:t>izotón</a:t>
                </a:r>
                <a:r>
                  <a:rPr lang="hu-HU" dirty="0">
                    <a:latin typeface="Times New Roman" panose="02020603050405020304" pitchFamily="18" charset="0"/>
                    <a:cs typeface="Times New Roman" panose="02020603050405020304" pitchFamily="18" charset="0"/>
                  </a:rPr>
                  <a:t> atomokat – azonos neutronszám, eltérő rendszám és tömegszám,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pl. a </a:t>
                </a:r>
                <a14:m>
                  <m:oMath xmlns:m="http://schemas.openxmlformats.org/officeDocument/2006/math">
                    <m:sPre>
                      <m:sPrePr>
                        <m:ctrlPr>
                          <a:rPr lang="hu-HU" i="1" smtClean="0">
                            <a:latin typeface="Cambria Math" panose="02040503050406030204" pitchFamily="18" charset="0"/>
                            <a:cs typeface="Times New Roman" panose="02020603050405020304" pitchFamily="18" charset="0"/>
                          </a:rPr>
                        </m:ctrlPr>
                      </m:sPrePr>
                      <m:sub>
                        <m:r>
                          <a:rPr lang="hu-HU" b="0" i="0" smtClean="0">
                            <a:latin typeface="Cambria Math" panose="02040503050406030204" pitchFamily="18" charset="0"/>
                            <a:cs typeface="Times New Roman" panose="02020603050405020304" pitchFamily="18" charset="0"/>
                          </a:rPr>
                          <m:t>1</m:t>
                        </m:r>
                      </m:sub>
                      <m:sup>
                        <m:r>
                          <a:rPr lang="hu-HU" b="0" i="0" smtClean="0">
                            <a:latin typeface="Cambria Math" panose="02040503050406030204" pitchFamily="18" charset="0"/>
                          </a:rPr>
                          <m:t>3</m:t>
                        </m:r>
                      </m:sup>
                      <m:e>
                        <m:r>
                          <m:rPr>
                            <m:sty m:val="p"/>
                          </m:rPr>
                          <a:rPr lang="hu-HU" b="0" i="0" smtClean="0">
                            <a:latin typeface="Cambria Math" panose="02040503050406030204" pitchFamily="18" charset="0"/>
                          </a:rPr>
                          <m:t>H</m:t>
                        </m:r>
                      </m:e>
                    </m:sPre>
                    <m:r>
                      <a:rPr lang="hu-HU" b="0" i="0" smtClean="0">
                        <a:latin typeface="Cambria Math" panose="02040503050406030204" pitchFamily="18" charset="0"/>
                      </a:rPr>
                      <m:t>é</m:t>
                    </m:r>
                    <m:r>
                      <m:rPr>
                        <m:sty m:val="p"/>
                      </m:rPr>
                      <a:rPr lang="hu-HU" b="0" i="0" smtClean="0">
                        <a:latin typeface="Cambria Math" panose="02040503050406030204" pitchFamily="18" charset="0"/>
                      </a:rPr>
                      <m:t>s</m:t>
                    </m:r>
                    <m:r>
                      <a:rPr lang="hu-HU" b="0" i="0" smtClean="0">
                        <a:latin typeface="Cambria Math" panose="02040503050406030204" pitchFamily="18" charset="0"/>
                      </a:rPr>
                      <m:t> </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2</m:t>
                        </m:r>
                      </m:sub>
                      <m:sup>
                        <m:r>
                          <a:rPr lang="hu-HU" b="0" i="0" smtClean="0">
                            <a:latin typeface="Cambria Math" panose="02040503050406030204" pitchFamily="18" charset="0"/>
                          </a:rPr>
                          <m:t>4</m:t>
                        </m:r>
                      </m:sup>
                      <m:e>
                        <m:r>
                          <m:rPr>
                            <m:sty m:val="p"/>
                          </m:rPr>
                          <a:rPr lang="hu-HU" b="0" i="0" smtClean="0">
                            <a:latin typeface="Cambria Math" panose="02040503050406030204" pitchFamily="18" charset="0"/>
                          </a:rPr>
                          <m:t>He</m:t>
                        </m:r>
                      </m:e>
                    </m:sPre>
                    <m:r>
                      <a:rPr lang="hu-HU" b="0" i="0" smtClean="0">
                        <a:latin typeface="Cambria Math" panose="02040503050406030204" pitchFamily="18" charset="0"/>
                      </a:rPr>
                      <m:t>,</m:t>
                    </m:r>
                  </m:oMath>
                </a14:m>
                <a:r>
                  <a:rPr lang="hu-HU" dirty="0">
                    <a:latin typeface="Times New Roman" panose="02020603050405020304" pitchFamily="18" charset="0"/>
                    <a:cs typeface="Times New Roman" panose="02020603050405020304" pitchFamily="18" charset="0"/>
                  </a:rPr>
                  <a:t> a 2 neutront tartalmazó </a:t>
                </a:r>
                <a:r>
                  <a:rPr lang="hu-HU" dirty="0" err="1">
                    <a:latin typeface="Times New Roman" panose="02020603050405020304" pitchFamily="18" charset="0"/>
                    <a:cs typeface="Times New Roman" panose="02020603050405020304" pitchFamily="18" charset="0"/>
                  </a:rPr>
                  <a:t>izotón</a:t>
                </a:r>
                <a:r>
                  <a:rPr lang="hu-HU" dirty="0">
                    <a:latin typeface="Times New Roman" panose="02020603050405020304" pitchFamily="18" charset="0"/>
                    <a:cs typeface="Times New Roman" panose="02020603050405020304" pitchFamily="18" charset="0"/>
                  </a:rPr>
                  <a:t> atomok. </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69823" y="1394086"/>
                <a:ext cx="11602387" cy="5276538"/>
              </a:xfrm>
              <a:blipFill>
                <a:blip r:embed="rId3"/>
                <a:stretch>
                  <a:fillRect l="-945" t="-2081" r="-525" b="-1965"/>
                </a:stretch>
              </a:blipFill>
            </p:spPr>
            <p:txBody>
              <a:bodyPr/>
              <a:lstStyle/>
              <a:p>
                <a:r>
                  <a:rPr lang="en-US">
                    <a:noFill/>
                  </a:rPr>
                  <a:t> </a:t>
                </a:r>
              </a:p>
            </p:txBody>
          </p:sp>
        </mc:Fallback>
      </mc:AlternateContent>
    </p:spTree>
    <p:extLst>
      <p:ext uri="{BB962C8B-B14F-4D97-AF65-F5344CB8AC3E}">
        <p14:creationId xmlns:p14="http://schemas.microsoft.com/office/powerpoint/2010/main" val="18485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15225"/>
            <a:ext cx="10515600" cy="1325563"/>
          </a:xfrm>
        </p:spPr>
        <p:txBody>
          <a:bodyPr/>
          <a:lstStyle/>
          <a:p>
            <a:pPr algn="ctr"/>
            <a:r>
              <a:rPr lang="hu-HU" dirty="0">
                <a:latin typeface="Times New Roman" panose="02020603050405020304" pitchFamily="18" charset="0"/>
                <a:cs typeface="Times New Roman" panose="02020603050405020304" pitchFamily="18" charset="0"/>
              </a:rPr>
              <a:t>Az elemek </a:t>
            </a:r>
            <a:r>
              <a:rPr lang="hu-HU" dirty="0" err="1">
                <a:latin typeface="Times New Roman" panose="02020603050405020304" pitchFamily="18" charset="0"/>
                <a:cs typeface="Times New Roman" panose="02020603050405020304" pitchFamily="18" charset="0"/>
              </a:rPr>
              <a:t>nuklidtérképe</a:t>
            </a:r>
            <a:endParaRPr lang="hu-HU" dirty="0">
              <a:latin typeface="Times New Roman" panose="02020603050405020304" pitchFamily="18" charset="0"/>
              <a:cs typeface="Times New Roman" panose="02020603050405020304" pitchFamily="18" charset="0"/>
            </a:endParaRPr>
          </a:p>
        </p:txBody>
      </p:sp>
      <p:grpSp>
        <p:nvGrpSpPr>
          <p:cNvPr id="127" name="Csoportba foglalás 126">
            <a:extLst>
              <a:ext uri="{FF2B5EF4-FFF2-40B4-BE49-F238E27FC236}">
                <a16:creationId xmlns:a16="http://schemas.microsoft.com/office/drawing/2014/main" id="{EC2248D6-0838-4C1F-86B2-0D7F9178A969}"/>
              </a:ext>
            </a:extLst>
          </p:cNvPr>
          <p:cNvGrpSpPr/>
          <p:nvPr/>
        </p:nvGrpSpPr>
        <p:grpSpPr>
          <a:xfrm>
            <a:off x="133823" y="2278163"/>
            <a:ext cx="5569241" cy="4437885"/>
            <a:chOff x="6568305" y="2398231"/>
            <a:chExt cx="5569241" cy="4437885"/>
          </a:xfrm>
        </p:grpSpPr>
        <p:sp>
          <p:nvSpPr>
            <p:cNvPr id="120" name="Rectangle 63">
              <a:extLst>
                <a:ext uri="{FF2B5EF4-FFF2-40B4-BE49-F238E27FC236}">
                  <a16:creationId xmlns:a16="http://schemas.microsoft.com/office/drawing/2014/main" id="{15A78876-78A8-4018-9B85-3F6C48FA2DE7}"/>
                </a:ext>
              </a:extLst>
            </p:cNvPr>
            <p:cNvSpPr>
              <a:spLocks noChangeArrowheads="1"/>
            </p:cNvSpPr>
            <p:nvPr/>
          </p:nvSpPr>
          <p:spPr bwMode="auto">
            <a:xfrm>
              <a:off x="11586809"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7" name="Line 38">
              <a:extLst>
                <a:ext uri="{FF2B5EF4-FFF2-40B4-BE49-F238E27FC236}">
                  <a16:creationId xmlns:a16="http://schemas.microsoft.com/office/drawing/2014/main" id="{F6F5CB73-C102-48EA-B9F9-DA44EE3CF401}"/>
                </a:ext>
              </a:extLst>
            </p:cNvPr>
            <p:cNvSpPr>
              <a:spLocks noChangeShapeType="1"/>
            </p:cNvSpPr>
            <p:nvPr/>
          </p:nvSpPr>
          <p:spPr bwMode="auto">
            <a:xfrm flipV="1">
              <a:off x="7507509"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8" name="Rectangle 39">
              <a:extLst>
                <a:ext uri="{FF2B5EF4-FFF2-40B4-BE49-F238E27FC236}">
                  <a16:creationId xmlns:a16="http://schemas.microsoft.com/office/drawing/2014/main" id="{3C2961C3-8689-47C7-8E15-D37839217316}"/>
                </a:ext>
              </a:extLst>
            </p:cNvPr>
            <p:cNvSpPr>
              <a:spLocks noChangeArrowheads="1"/>
            </p:cNvSpPr>
            <p:nvPr/>
          </p:nvSpPr>
          <p:spPr bwMode="auto">
            <a:xfrm>
              <a:off x="7507509" y="2398231"/>
              <a:ext cx="63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9" name="Line 40">
              <a:extLst>
                <a:ext uri="{FF2B5EF4-FFF2-40B4-BE49-F238E27FC236}">
                  <a16:creationId xmlns:a16="http://schemas.microsoft.com/office/drawing/2014/main" id="{1F3C7B99-10B9-4DB3-9CD3-502987EE6425}"/>
                </a:ext>
              </a:extLst>
            </p:cNvPr>
            <p:cNvSpPr>
              <a:spLocks noChangeShapeType="1"/>
            </p:cNvSpPr>
            <p:nvPr/>
          </p:nvSpPr>
          <p:spPr bwMode="auto">
            <a:xfrm flipV="1">
              <a:off x="8017097"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0" name="Rectangle 41">
              <a:extLst>
                <a:ext uri="{FF2B5EF4-FFF2-40B4-BE49-F238E27FC236}">
                  <a16:creationId xmlns:a16="http://schemas.microsoft.com/office/drawing/2014/main" id="{0B29EFB7-901D-4518-AD59-2932F0AE99EA}"/>
                </a:ext>
              </a:extLst>
            </p:cNvPr>
            <p:cNvSpPr>
              <a:spLocks noChangeArrowheads="1"/>
            </p:cNvSpPr>
            <p:nvPr/>
          </p:nvSpPr>
          <p:spPr bwMode="auto">
            <a:xfrm>
              <a:off x="8017097" y="2398231"/>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1" name="Line 42">
              <a:extLst>
                <a:ext uri="{FF2B5EF4-FFF2-40B4-BE49-F238E27FC236}">
                  <a16:creationId xmlns:a16="http://schemas.microsoft.com/office/drawing/2014/main" id="{D88E1CFC-C01A-43D3-AA01-DF461A71A062}"/>
                </a:ext>
              </a:extLst>
            </p:cNvPr>
            <p:cNvSpPr>
              <a:spLocks noChangeShapeType="1"/>
            </p:cNvSpPr>
            <p:nvPr/>
          </p:nvSpPr>
          <p:spPr bwMode="auto">
            <a:xfrm flipV="1">
              <a:off x="8528272"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2" name="Rectangle 43">
              <a:extLst>
                <a:ext uri="{FF2B5EF4-FFF2-40B4-BE49-F238E27FC236}">
                  <a16:creationId xmlns:a16="http://schemas.microsoft.com/office/drawing/2014/main" id="{76F6EB2C-31C2-43C7-8E81-A1756CD79A9A}"/>
                </a:ext>
              </a:extLst>
            </p:cNvPr>
            <p:cNvSpPr>
              <a:spLocks noChangeArrowheads="1"/>
            </p:cNvSpPr>
            <p:nvPr/>
          </p:nvSpPr>
          <p:spPr bwMode="auto">
            <a:xfrm>
              <a:off x="8528272" y="2398231"/>
              <a:ext cx="63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3" name="Line 44">
              <a:extLst>
                <a:ext uri="{FF2B5EF4-FFF2-40B4-BE49-F238E27FC236}">
                  <a16:creationId xmlns:a16="http://schemas.microsoft.com/office/drawing/2014/main" id="{479BE3E2-2DA6-44D3-8524-5F7F9D439B62}"/>
                </a:ext>
              </a:extLst>
            </p:cNvPr>
            <p:cNvSpPr>
              <a:spLocks noChangeShapeType="1"/>
            </p:cNvSpPr>
            <p:nvPr/>
          </p:nvSpPr>
          <p:spPr bwMode="auto">
            <a:xfrm flipV="1">
              <a:off x="9037859"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4" name="Rectangle 45">
              <a:extLst>
                <a:ext uri="{FF2B5EF4-FFF2-40B4-BE49-F238E27FC236}">
                  <a16:creationId xmlns:a16="http://schemas.microsoft.com/office/drawing/2014/main" id="{46065ACA-601C-4BAF-8E7A-62DA8B205984}"/>
                </a:ext>
              </a:extLst>
            </p:cNvPr>
            <p:cNvSpPr>
              <a:spLocks noChangeArrowheads="1"/>
            </p:cNvSpPr>
            <p:nvPr/>
          </p:nvSpPr>
          <p:spPr bwMode="auto">
            <a:xfrm>
              <a:off x="9037859" y="2398231"/>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5" name="Line 46">
              <a:extLst>
                <a:ext uri="{FF2B5EF4-FFF2-40B4-BE49-F238E27FC236}">
                  <a16:creationId xmlns:a16="http://schemas.microsoft.com/office/drawing/2014/main" id="{9EA4835A-52F3-467C-9B4D-D47AA73C7BAF}"/>
                </a:ext>
              </a:extLst>
            </p:cNvPr>
            <p:cNvSpPr>
              <a:spLocks noChangeShapeType="1"/>
            </p:cNvSpPr>
            <p:nvPr/>
          </p:nvSpPr>
          <p:spPr bwMode="auto">
            <a:xfrm flipV="1">
              <a:off x="9549034"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6" name="Rectangle 47">
              <a:extLst>
                <a:ext uri="{FF2B5EF4-FFF2-40B4-BE49-F238E27FC236}">
                  <a16:creationId xmlns:a16="http://schemas.microsoft.com/office/drawing/2014/main" id="{793CA6E5-B6CC-4F02-8991-E7EE9EE35EE9}"/>
                </a:ext>
              </a:extLst>
            </p:cNvPr>
            <p:cNvSpPr>
              <a:spLocks noChangeArrowheads="1"/>
            </p:cNvSpPr>
            <p:nvPr/>
          </p:nvSpPr>
          <p:spPr bwMode="auto">
            <a:xfrm>
              <a:off x="9549034" y="2398231"/>
              <a:ext cx="63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7" name="Line 48">
              <a:extLst>
                <a:ext uri="{FF2B5EF4-FFF2-40B4-BE49-F238E27FC236}">
                  <a16:creationId xmlns:a16="http://schemas.microsoft.com/office/drawing/2014/main" id="{C9AF28A1-2472-455D-9E12-E0C3E8997046}"/>
                </a:ext>
              </a:extLst>
            </p:cNvPr>
            <p:cNvSpPr>
              <a:spLocks noChangeShapeType="1"/>
            </p:cNvSpPr>
            <p:nvPr/>
          </p:nvSpPr>
          <p:spPr bwMode="auto">
            <a:xfrm flipV="1">
              <a:off x="10058622"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8" name="Rectangle 49">
              <a:extLst>
                <a:ext uri="{FF2B5EF4-FFF2-40B4-BE49-F238E27FC236}">
                  <a16:creationId xmlns:a16="http://schemas.microsoft.com/office/drawing/2014/main" id="{B031272C-3CF4-4396-9BBD-8C281046C398}"/>
                </a:ext>
              </a:extLst>
            </p:cNvPr>
            <p:cNvSpPr>
              <a:spLocks noChangeArrowheads="1"/>
            </p:cNvSpPr>
            <p:nvPr/>
          </p:nvSpPr>
          <p:spPr bwMode="auto">
            <a:xfrm>
              <a:off x="10058622" y="2398231"/>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9" name="Line 50">
              <a:extLst>
                <a:ext uri="{FF2B5EF4-FFF2-40B4-BE49-F238E27FC236}">
                  <a16:creationId xmlns:a16="http://schemas.microsoft.com/office/drawing/2014/main" id="{713E7EBF-5455-40CA-ACEB-4555120D3339}"/>
                </a:ext>
              </a:extLst>
            </p:cNvPr>
            <p:cNvSpPr>
              <a:spLocks noChangeShapeType="1"/>
            </p:cNvSpPr>
            <p:nvPr/>
          </p:nvSpPr>
          <p:spPr bwMode="auto">
            <a:xfrm flipV="1">
              <a:off x="10569797"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0" name="Rectangle 51">
              <a:extLst>
                <a:ext uri="{FF2B5EF4-FFF2-40B4-BE49-F238E27FC236}">
                  <a16:creationId xmlns:a16="http://schemas.microsoft.com/office/drawing/2014/main" id="{97CD2630-C2AD-423A-9646-A581901F1319}"/>
                </a:ext>
              </a:extLst>
            </p:cNvPr>
            <p:cNvSpPr>
              <a:spLocks noChangeArrowheads="1"/>
            </p:cNvSpPr>
            <p:nvPr/>
          </p:nvSpPr>
          <p:spPr bwMode="auto">
            <a:xfrm>
              <a:off x="10569797" y="2398231"/>
              <a:ext cx="63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1" name="Line 52">
              <a:extLst>
                <a:ext uri="{FF2B5EF4-FFF2-40B4-BE49-F238E27FC236}">
                  <a16:creationId xmlns:a16="http://schemas.microsoft.com/office/drawing/2014/main" id="{E66DBD3F-84B4-4AE2-AFD9-8E7CBC819CCB}"/>
                </a:ext>
              </a:extLst>
            </p:cNvPr>
            <p:cNvSpPr>
              <a:spLocks noChangeShapeType="1"/>
            </p:cNvSpPr>
            <p:nvPr/>
          </p:nvSpPr>
          <p:spPr bwMode="auto">
            <a:xfrm flipV="1">
              <a:off x="11079384"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2" name="Rectangle 53">
              <a:extLst>
                <a:ext uri="{FF2B5EF4-FFF2-40B4-BE49-F238E27FC236}">
                  <a16:creationId xmlns:a16="http://schemas.microsoft.com/office/drawing/2014/main" id="{A389D726-4E47-4F3C-9554-33DAAA63D993}"/>
                </a:ext>
              </a:extLst>
            </p:cNvPr>
            <p:cNvSpPr>
              <a:spLocks noChangeArrowheads="1"/>
            </p:cNvSpPr>
            <p:nvPr/>
          </p:nvSpPr>
          <p:spPr bwMode="auto">
            <a:xfrm>
              <a:off x="11079384" y="2398231"/>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3" name="Line 54">
              <a:extLst>
                <a:ext uri="{FF2B5EF4-FFF2-40B4-BE49-F238E27FC236}">
                  <a16:creationId xmlns:a16="http://schemas.microsoft.com/office/drawing/2014/main" id="{ABCD5704-AFF3-4AED-A333-5A84DE7A136F}"/>
                </a:ext>
              </a:extLst>
            </p:cNvPr>
            <p:cNvSpPr>
              <a:spLocks noChangeShapeType="1"/>
            </p:cNvSpPr>
            <p:nvPr/>
          </p:nvSpPr>
          <p:spPr bwMode="auto">
            <a:xfrm flipV="1">
              <a:off x="11590559"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4" name="Rectangle 55">
              <a:extLst>
                <a:ext uri="{FF2B5EF4-FFF2-40B4-BE49-F238E27FC236}">
                  <a16:creationId xmlns:a16="http://schemas.microsoft.com/office/drawing/2014/main" id="{B06EE7F6-D49C-4835-BDAC-7B0BD9BD89D4}"/>
                </a:ext>
              </a:extLst>
            </p:cNvPr>
            <p:cNvSpPr>
              <a:spLocks noChangeArrowheads="1"/>
            </p:cNvSpPr>
            <p:nvPr/>
          </p:nvSpPr>
          <p:spPr bwMode="auto">
            <a:xfrm>
              <a:off x="11590559" y="2398231"/>
              <a:ext cx="63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5" name="Rectangle 56">
              <a:extLst>
                <a:ext uri="{FF2B5EF4-FFF2-40B4-BE49-F238E27FC236}">
                  <a16:creationId xmlns:a16="http://schemas.microsoft.com/office/drawing/2014/main" id="{CF770AD2-1E47-47A2-B722-DAFE115C42E6}"/>
                </a:ext>
              </a:extLst>
            </p:cNvPr>
            <p:cNvSpPr>
              <a:spLocks noChangeArrowheads="1"/>
            </p:cNvSpPr>
            <p:nvPr/>
          </p:nvSpPr>
          <p:spPr bwMode="auto">
            <a:xfrm>
              <a:off x="7501159" y="2398231"/>
              <a:ext cx="20638" cy="36131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6" name="Rectangle 57">
              <a:extLst>
                <a:ext uri="{FF2B5EF4-FFF2-40B4-BE49-F238E27FC236}">
                  <a16:creationId xmlns:a16="http://schemas.microsoft.com/office/drawing/2014/main" id="{574E7537-56B7-466B-99D7-F25B147845AF}"/>
                </a:ext>
              </a:extLst>
            </p:cNvPr>
            <p:cNvSpPr>
              <a:spLocks noChangeArrowheads="1"/>
            </p:cNvSpPr>
            <p:nvPr/>
          </p:nvSpPr>
          <p:spPr bwMode="auto">
            <a:xfrm>
              <a:off x="8010747"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7" name="Rectangle 58">
              <a:extLst>
                <a:ext uri="{FF2B5EF4-FFF2-40B4-BE49-F238E27FC236}">
                  <a16:creationId xmlns:a16="http://schemas.microsoft.com/office/drawing/2014/main" id="{B07A0AC7-D0A1-4BC4-A503-EA4E48516EB4}"/>
                </a:ext>
              </a:extLst>
            </p:cNvPr>
            <p:cNvSpPr>
              <a:spLocks noChangeArrowheads="1"/>
            </p:cNvSpPr>
            <p:nvPr/>
          </p:nvSpPr>
          <p:spPr bwMode="auto">
            <a:xfrm>
              <a:off x="8521922" y="2418869"/>
              <a:ext cx="12700"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8" name="Rectangle 59">
              <a:extLst>
                <a:ext uri="{FF2B5EF4-FFF2-40B4-BE49-F238E27FC236}">
                  <a16:creationId xmlns:a16="http://schemas.microsoft.com/office/drawing/2014/main" id="{E4BAB2BB-BC2D-49B0-BD84-DFA7F4CC890A}"/>
                </a:ext>
              </a:extLst>
            </p:cNvPr>
            <p:cNvSpPr>
              <a:spLocks noChangeArrowheads="1"/>
            </p:cNvSpPr>
            <p:nvPr/>
          </p:nvSpPr>
          <p:spPr bwMode="auto">
            <a:xfrm>
              <a:off x="9031509"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9" name="Rectangle 60">
              <a:extLst>
                <a:ext uri="{FF2B5EF4-FFF2-40B4-BE49-F238E27FC236}">
                  <a16:creationId xmlns:a16="http://schemas.microsoft.com/office/drawing/2014/main" id="{62851F99-4CFF-4EB8-AD23-4B6E40775A2B}"/>
                </a:ext>
              </a:extLst>
            </p:cNvPr>
            <p:cNvSpPr>
              <a:spLocks noChangeArrowheads="1"/>
            </p:cNvSpPr>
            <p:nvPr/>
          </p:nvSpPr>
          <p:spPr bwMode="auto">
            <a:xfrm>
              <a:off x="9542684" y="2418869"/>
              <a:ext cx="12700"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0" name="Rectangle 61">
              <a:extLst>
                <a:ext uri="{FF2B5EF4-FFF2-40B4-BE49-F238E27FC236}">
                  <a16:creationId xmlns:a16="http://schemas.microsoft.com/office/drawing/2014/main" id="{D8E1E61A-F1C1-48DF-B8E4-8A448887DD55}"/>
                </a:ext>
              </a:extLst>
            </p:cNvPr>
            <p:cNvSpPr>
              <a:spLocks noChangeArrowheads="1"/>
            </p:cNvSpPr>
            <p:nvPr/>
          </p:nvSpPr>
          <p:spPr bwMode="auto">
            <a:xfrm>
              <a:off x="10052272"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1" name="Rectangle 62">
              <a:extLst>
                <a:ext uri="{FF2B5EF4-FFF2-40B4-BE49-F238E27FC236}">
                  <a16:creationId xmlns:a16="http://schemas.microsoft.com/office/drawing/2014/main" id="{CD41AF1A-B5CB-4260-A6B4-3CC6C168254A}"/>
                </a:ext>
              </a:extLst>
            </p:cNvPr>
            <p:cNvSpPr>
              <a:spLocks noChangeArrowheads="1"/>
            </p:cNvSpPr>
            <p:nvPr/>
          </p:nvSpPr>
          <p:spPr bwMode="auto">
            <a:xfrm>
              <a:off x="10561859"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2" name="Rectangle 63">
              <a:extLst>
                <a:ext uri="{FF2B5EF4-FFF2-40B4-BE49-F238E27FC236}">
                  <a16:creationId xmlns:a16="http://schemas.microsoft.com/office/drawing/2014/main" id="{7842DBA3-AEAE-4355-8989-FCF3026E5A52}"/>
                </a:ext>
              </a:extLst>
            </p:cNvPr>
            <p:cNvSpPr>
              <a:spLocks noChangeArrowheads="1"/>
            </p:cNvSpPr>
            <p:nvPr/>
          </p:nvSpPr>
          <p:spPr bwMode="auto">
            <a:xfrm>
              <a:off x="11073034"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3" name="Rectangle 64">
              <a:extLst>
                <a:ext uri="{FF2B5EF4-FFF2-40B4-BE49-F238E27FC236}">
                  <a16:creationId xmlns:a16="http://schemas.microsoft.com/office/drawing/2014/main" id="{794EA661-F5B0-4766-8D43-A722BE9DDCC4}"/>
                </a:ext>
              </a:extLst>
            </p:cNvPr>
            <p:cNvSpPr>
              <a:spLocks noChangeArrowheads="1"/>
            </p:cNvSpPr>
            <p:nvPr/>
          </p:nvSpPr>
          <p:spPr bwMode="auto">
            <a:xfrm>
              <a:off x="12090622" y="2418869"/>
              <a:ext cx="20638" cy="35925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4" name="Rectangle 65">
              <a:extLst>
                <a:ext uri="{FF2B5EF4-FFF2-40B4-BE49-F238E27FC236}">
                  <a16:creationId xmlns:a16="http://schemas.microsoft.com/office/drawing/2014/main" id="{4FFF4A01-9874-4CBC-ADFA-645871088DDD}"/>
                </a:ext>
              </a:extLst>
            </p:cNvPr>
            <p:cNvSpPr>
              <a:spLocks noChangeArrowheads="1"/>
            </p:cNvSpPr>
            <p:nvPr/>
          </p:nvSpPr>
          <p:spPr bwMode="auto">
            <a:xfrm>
              <a:off x="7521796" y="2398231"/>
              <a:ext cx="45720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5" name="Rectangle 66">
              <a:extLst>
                <a:ext uri="{FF2B5EF4-FFF2-40B4-BE49-F238E27FC236}">
                  <a16:creationId xmlns:a16="http://schemas.microsoft.com/office/drawing/2014/main" id="{3F602A83-F06C-4FAB-83B5-948E3247C7F4}"/>
                </a:ext>
              </a:extLst>
            </p:cNvPr>
            <p:cNvSpPr>
              <a:spLocks noChangeArrowheads="1"/>
            </p:cNvSpPr>
            <p:nvPr/>
          </p:nvSpPr>
          <p:spPr bwMode="auto">
            <a:xfrm>
              <a:off x="7521796" y="2847495"/>
              <a:ext cx="45720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6" name="Rectangle 67">
              <a:extLst>
                <a:ext uri="{FF2B5EF4-FFF2-40B4-BE49-F238E27FC236}">
                  <a16:creationId xmlns:a16="http://schemas.microsoft.com/office/drawing/2014/main" id="{3C5DC23E-607E-4AFF-8BCD-BF91E32A5499}"/>
                </a:ext>
              </a:extLst>
            </p:cNvPr>
            <p:cNvSpPr>
              <a:spLocks noChangeArrowheads="1"/>
            </p:cNvSpPr>
            <p:nvPr/>
          </p:nvSpPr>
          <p:spPr bwMode="auto">
            <a:xfrm>
              <a:off x="7521796" y="3296758"/>
              <a:ext cx="45720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7" name="Rectangle 68">
              <a:extLst>
                <a:ext uri="{FF2B5EF4-FFF2-40B4-BE49-F238E27FC236}">
                  <a16:creationId xmlns:a16="http://schemas.microsoft.com/office/drawing/2014/main" id="{E8F5F12B-5874-472A-9500-706E14EC888F}"/>
                </a:ext>
              </a:extLst>
            </p:cNvPr>
            <p:cNvSpPr>
              <a:spLocks noChangeArrowheads="1"/>
            </p:cNvSpPr>
            <p:nvPr/>
          </p:nvSpPr>
          <p:spPr bwMode="auto">
            <a:xfrm>
              <a:off x="7521796" y="3746022"/>
              <a:ext cx="45720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8" name="Rectangle 69">
              <a:extLst>
                <a:ext uri="{FF2B5EF4-FFF2-40B4-BE49-F238E27FC236}">
                  <a16:creationId xmlns:a16="http://schemas.microsoft.com/office/drawing/2014/main" id="{273BE835-7F74-46C3-ABD4-D7A0193ABB2D}"/>
                </a:ext>
              </a:extLst>
            </p:cNvPr>
            <p:cNvSpPr>
              <a:spLocks noChangeArrowheads="1"/>
            </p:cNvSpPr>
            <p:nvPr/>
          </p:nvSpPr>
          <p:spPr bwMode="auto">
            <a:xfrm>
              <a:off x="7521796" y="4195286"/>
              <a:ext cx="45720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9" name="Rectangle 70">
              <a:extLst>
                <a:ext uri="{FF2B5EF4-FFF2-40B4-BE49-F238E27FC236}">
                  <a16:creationId xmlns:a16="http://schemas.microsoft.com/office/drawing/2014/main" id="{CE1BACB7-DEAD-4C28-B3D9-A03C8EFD7262}"/>
                </a:ext>
              </a:extLst>
            </p:cNvPr>
            <p:cNvSpPr>
              <a:spLocks noChangeArrowheads="1"/>
            </p:cNvSpPr>
            <p:nvPr/>
          </p:nvSpPr>
          <p:spPr bwMode="auto">
            <a:xfrm>
              <a:off x="7521796" y="4644550"/>
              <a:ext cx="45720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0" name="Rectangle 71">
              <a:extLst>
                <a:ext uri="{FF2B5EF4-FFF2-40B4-BE49-F238E27FC236}">
                  <a16:creationId xmlns:a16="http://schemas.microsoft.com/office/drawing/2014/main" id="{D3B13BD1-8509-4D88-A318-2CFCBC14AA7A}"/>
                </a:ext>
              </a:extLst>
            </p:cNvPr>
            <p:cNvSpPr>
              <a:spLocks noChangeArrowheads="1"/>
            </p:cNvSpPr>
            <p:nvPr/>
          </p:nvSpPr>
          <p:spPr bwMode="auto">
            <a:xfrm>
              <a:off x="7521796" y="5092226"/>
              <a:ext cx="45720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1" name="Rectangle 72">
              <a:extLst>
                <a:ext uri="{FF2B5EF4-FFF2-40B4-BE49-F238E27FC236}">
                  <a16:creationId xmlns:a16="http://schemas.microsoft.com/office/drawing/2014/main" id="{220D86E4-7DC8-49CB-843F-C1EC8447E87D}"/>
                </a:ext>
              </a:extLst>
            </p:cNvPr>
            <p:cNvSpPr>
              <a:spLocks noChangeArrowheads="1"/>
            </p:cNvSpPr>
            <p:nvPr/>
          </p:nvSpPr>
          <p:spPr bwMode="auto">
            <a:xfrm>
              <a:off x="7521796" y="5541490"/>
              <a:ext cx="45720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2" name="Rectangle 73">
              <a:extLst>
                <a:ext uri="{FF2B5EF4-FFF2-40B4-BE49-F238E27FC236}">
                  <a16:creationId xmlns:a16="http://schemas.microsoft.com/office/drawing/2014/main" id="{897BF80F-FEF3-4932-9244-D36E3C7B5FFA}"/>
                </a:ext>
              </a:extLst>
            </p:cNvPr>
            <p:cNvSpPr>
              <a:spLocks noChangeArrowheads="1"/>
            </p:cNvSpPr>
            <p:nvPr/>
          </p:nvSpPr>
          <p:spPr bwMode="auto">
            <a:xfrm>
              <a:off x="7515446" y="5990753"/>
              <a:ext cx="45720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2" name="Szövegdoboz 41">
              <a:extLst>
                <a:ext uri="{FF2B5EF4-FFF2-40B4-BE49-F238E27FC236}">
                  <a16:creationId xmlns:a16="http://schemas.microsoft.com/office/drawing/2014/main" id="{A8730E4D-B788-4D1C-8C3B-666E8DB2D860}"/>
                </a:ext>
              </a:extLst>
            </p:cNvPr>
            <p:cNvSpPr txBox="1"/>
            <p:nvPr/>
          </p:nvSpPr>
          <p:spPr>
            <a:xfrm>
              <a:off x="7094334" y="2420292"/>
              <a:ext cx="373820" cy="3662541"/>
            </a:xfrm>
            <a:prstGeom prst="rect">
              <a:avLst/>
            </a:prstGeom>
            <a:noFill/>
          </p:spPr>
          <p:txBody>
            <a:bodyPr wrap="none" rtlCol="0">
              <a:spAutoFit/>
            </a:bodyPr>
            <a:lstStyle/>
            <a:p>
              <a:pPr algn="r"/>
              <a:r>
                <a:rPr lang="hu-HU" sz="2900" dirty="0"/>
                <a:t>8</a:t>
              </a:r>
            </a:p>
            <a:p>
              <a:pPr algn="r"/>
              <a:r>
                <a:rPr lang="hu-HU" sz="2900" dirty="0"/>
                <a:t>7</a:t>
              </a:r>
            </a:p>
            <a:p>
              <a:pPr algn="r"/>
              <a:r>
                <a:rPr lang="hu-HU" sz="2900" dirty="0"/>
                <a:t>6</a:t>
              </a:r>
            </a:p>
            <a:p>
              <a:pPr algn="r"/>
              <a:r>
                <a:rPr lang="hu-HU" sz="2900" dirty="0"/>
                <a:t>5</a:t>
              </a:r>
            </a:p>
            <a:p>
              <a:pPr algn="r"/>
              <a:r>
                <a:rPr lang="hu-HU" sz="2900" dirty="0"/>
                <a:t>4</a:t>
              </a:r>
            </a:p>
            <a:p>
              <a:pPr algn="r"/>
              <a:r>
                <a:rPr lang="hu-HU" sz="2900" dirty="0"/>
                <a:t>3</a:t>
              </a:r>
            </a:p>
            <a:p>
              <a:pPr algn="r"/>
              <a:r>
                <a:rPr lang="hu-HU" sz="2900" dirty="0"/>
                <a:t>2</a:t>
              </a:r>
            </a:p>
            <a:p>
              <a:pPr algn="r"/>
              <a:r>
                <a:rPr lang="hu-HU" sz="2900" dirty="0"/>
                <a:t>1</a:t>
              </a:r>
            </a:p>
          </p:txBody>
        </p:sp>
        <p:sp>
          <p:nvSpPr>
            <p:cNvPr id="43" name="Szövegdoboz 42">
              <a:extLst>
                <a:ext uri="{FF2B5EF4-FFF2-40B4-BE49-F238E27FC236}">
                  <a16:creationId xmlns:a16="http://schemas.microsoft.com/office/drawing/2014/main" id="{26B73B32-96A4-4DFE-A443-A3EBDE1384E5}"/>
                </a:ext>
              </a:extLst>
            </p:cNvPr>
            <p:cNvSpPr txBox="1"/>
            <p:nvPr/>
          </p:nvSpPr>
          <p:spPr>
            <a:xfrm>
              <a:off x="7548350" y="6012852"/>
              <a:ext cx="4554452" cy="538609"/>
            </a:xfrm>
            <a:prstGeom prst="rect">
              <a:avLst/>
            </a:prstGeom>
            <a:noFill/>
          </p:spPr>
          <p:txBody>
            <a:bodyPr wrap="none" rtlCol="0">
              <a:spAutoFit/>
            </a:bodyPr>
            <a:lstStyle/>
            <a:p>
              <a:pPr algn="r"/>
              <a:r>
                <a:rPr lang="hu-HU" sz="2900" dirty="0"/>
                <a:t>0    1    2    3    4    5    6    7    8</a:t>
              </a:r>
            </a:p>
          </p:txBody>
        </p:sp>
        <p:sp>
          <p:nvSpPr>
            <p:cNvPr id="83" name="Szövegdoboz 82">
              <a:extLst>
                <a:ext uri="{FF2B5EF4-FFF2-40B4-BE49-F238E27FC236}">
                  <a16:creationId xmlns:a16="http://schemas.microsoft.com/office/drawing/2014/main" id="{45B893AB-29C2-43AD-84B9-E1C4E4FDE32A}"/>
                </a:ext>
              </a:extLst>
            </p:cNvPr>
            <p:cNvSpPr txBox="1"/>
            <p:nvPr/>
          </p:nvSpPr>
          <p:spPr>
            <a:xfrm rot="16200000">
              <a:off x="6449843" y="2611065"/>
              <a:ext cx="760144" cy="523220"/>
            </a:xfrm>
            <a:prstGeom prst="rect">
              <a:avLst/>
            </a:prstGeom>
            <a:noFill/>
          </p:spPr>
          <p:txBody>
            <a:bodyPr wrap="none" rtlCol="0">
              <a:spAutoFit/>
            </a:bodyPr>
            <a:lstStyle/>
            <a:p>
              <a:r>
                <a:rPr lang="hu-HU" sz="2800" dirty="0"/>
                <a:t>Z →</a:t>
              </a:r>
            </a:p>
          </p:txBody>
        </p:sp>
        <p:sp>
          <p:nvSpPr>
            <p:cNvPr id="84" name="Szövegdoboz 83">
              <a:extLst>
                <a:ext uri="{FF2B5EF4-FFF2-40B4-BE49-F238E27FC236}">
                  <a16:creationId xmlns:a16="http://schemas.microsoft.com/office/drawing/2014/main" id="{0944FD2D-1C6A-4BCB-B5CB-D098E68754E7}"/>
                </a:ext>
              </a:extLst>
            </p:cNvPr>
            <p:cNvSpPr txBox="1"/>
            <p:nvPr/>
          </p:nvSpPr>
          <p:spPr>
            <a:xfrm>
              <a:off x="10786544" y="6312896"/>
              <a:ext cx="824265" cy="523220"/>
            </a:xfrm>
            <a:prstGeom prst="rect">
              <a:avLst/>
            </a:prstGeom>
            <a:noFill/>
          </p:spPr>
          <p:txBody>
            <a:bodyPr wrap="none" rtlCol="0">
              <a:spAutoFit/>
            </a:bodyPr>
            <a:lstStyle/>
            <a:p>
              <a:r>
                <a:rPr lang="hu-HU" sz="2800" dirty="0"/>
                <a:t>N →</a:t>
              </a:r>
            </a:p>
          </p:txBody>
        </p:sp>
        <mc:AlternateContent xmlns:mc="http://schemas.openxmlformats.org/markup-compatibility/2006" xmlns:a14="http://schemas.microsoft.com/office/drawing/2010/main">
          <mc:Choice Requires="a14">
            <p:sp>
              <p:nvSpPr>
                <p:cNvPr id="85" name="Szövegdoboz 84">
                  <a:extLst>
                    <a:ext uri="{FF2B5EF4-FFF2-40B4-BE49-F238E27FC236}">
                      <a16:creationId xmlns:a16="http://schemas.microsoft.com/office/drawing/2014/main" id="{B36D3A24-AF81-4FE3-9BC7-A8128014A8FE}"/>
                    </a:ext>
                  </a:extLst>
                </p:cNvPr>
                <p:cNvSpPr txBox="1"/>
                <p:nvPr/>
              </p:nvSpPr>
              <p:spPr>
                <a:xfrm>
                  <a:off x="7558722" y="5593161"/>
                  <a:ext cx="407932" cy="341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1</m:t>
                            </m:r>
                          </m:sub>
                          <m:sup>
                            <m:r>
                              <a:rPr lang="hu-HU" sz="2200" b="0" i="1" smtClean="0">
                                <a:latin typeface="Cambria Math" panose="02040503050406030204" pitchFamily="18" charset="0"/>
                              </a:rPr>
                              <m:t>1</m:t>
                            </m:r>
                          </m:sup>
                          <m:e>
                            <m:r>
                              <a:rPr lang="hu-HU" sz="2200" b="0" i="1" smtClean="0">
                                <a:latin typeface="Cambria Math" panose="02040503050406030204" pitchFamily="18" charset="0"/>
                              </a:rPr>
                              <m:t>𝐻</m:t>
                            </m:r>
                          </m:e>
                        </m:sPre>
                      </m:oMath>
                    </m:oMathPara>
                  </a14:m>
                  <a:endParaRPr lang="hu-HU" sz="2200" dirty="0"/>
                </a:p>
              </p:txBody>
            </p:sp>
          </mc:Choice>
          <mc:Fallback xmlns="">
            <p:sp>
              <p:nvSpPr>
                <p:cNvPr id="85" name="Szövegdoboz 84">
                  <a:extLst>
                    <a:ext uri="{FF2B5EF4-FFF2-40B4-BE49-F238E27FC236}">
                      <a16:creationId xmlns:a16="http://schemas.microsoft.com/office/drawing/2014/main" id="{B36D3A24-AF81-4FE3-9BC7-A8128014A8FE}"/>
                    </a:ext>
                  </a:extLst>
                </p:cNvPr>
                <p:cNvSpPr txBox="1">
                  <a:spLocks noRot="1" noChangeAspect="1" noMove="1" noResize="1" noEditPoints="1" noAdjustHandles="1" noChangeArrowheads="1" noChangeShapeType="1" noTextEdit="1"/>
                </p:cNvSpPr>
                <p:nvPr/>
              </p:nvSpPr>
              <p:spPr>
                <a:xfrm>
                  <a:off x="7558722" y="5593161"/>
                  <a:ext cx="407932" cy="341888"/>
                </a:xfrm>
                <a:prstGeom prst="rect">
                  <a:avLst/>
                </a:prstGeom>
                <a:blipFill>
                  <a:blip r:embed="rId5"/>
                  <a:stretch>
                    <a:fillRect l="-5970" t="-1786" r="-11940"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6" name="Szövegdoboz 85">
                  <a:extLst>
                    <a:ext uri="{FF2B5EF4-FFF2-40B4-BE49-F238E27FC236}">
                      <a16:creationId xmlns:a16="http://schemas.microsoft.com/office/drawing/2014/main" id="{7CF8BE86-D19D-47F1-B9BC-885A8D938147}"/>
                    </a:ext>
                  </a:extLst>
                </p:cNvPr>
                <p:cNvSpPr txBox="1"/>
                <p:nvPr/>
              </p:nvSpPr>
              <p:spPr>
                <a:xfrm>
                  <a:off x="8066613" y="5592455"/>
                  <a:ext cx="407932" cy="342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1</m:t>
                            </m:r>
                          </m:sub>
                          <m:sup>
                            <m:r>
                              <a:rPr lang="hu-HU" sz="2200" b="0" i="1" smtClean="0">
                                <a:latin typeface="Cambria Math" panose="02040503050406030204" pitchFamily="18" charset="0"/>
                              </a:rPr>
                              <m:t>2</m:t>
                            </m:r>
                          </m:sup>
                          <m:e>
                            <m:r>
                              <a:rPr lang="hu-HU" sz="2200" b="0" i="1" smtClean="0">
                                <a:latin typeface="Cambria Math" panose="02040503050406030204" pitchFamily="18" charset="0"/>
                              </a:rPr>
                              <m:t>𝐻</m:t>
                            </m:r>
                          </m:e>
                        </m:sPre>
                      </m:oMath>
                    </m:oMathPara>
                  </a14:m>
                  <a:endParaRPr lang="hu-HU" sz="2200" dirty="0"/>
                </a:p>
              </p:txBody>
            </p:sp>
          </mc:Choice>
          <mc:Fallback xmlns="">
            <p:sp>
              <p:nvSpPr>
                <p:cNvPr id="86" name="Szövegdoboz 85">
                  <a:extLst>
                    <a:ext uri="{FF2B5EF4-FFF2-40B4-BE49-F238E27FC236}">
                      <a16:creationId xmlns:a16="http://schemas.microsoft.com/office/drawing/2014/main" id="{7CF8BE86-D19D-47F1-B9BC-885A8D938147}"/>
                    </a:ext>
                  </a:extLst>
                </p:cNvPr>
                <p:cNvSpPr txBox="1">
                  <a:spLocks noRot="1" noChangeAspect="1" noMove="1" noResize="1" noEditPoints="1" noAdjustHandles="1" noChangeArrowheads="1" noChangeShapeType="1" noTextEdit="1"/>
                </p:cNvSpPr>
                <p:nvPr/>
              </p:nvSpPr>
              <p:spPr>
                <a:xfrm>
                  <a:off x="8066613" y="5592455"/>
                  <a:ext cx="407932" cy="342594"/>
                </a:xfrm>
                <a:prstGeom prst="rect">
                  <a:avLst/>
                </a:prstGeom>
                <a:blipFill>
                  <a:blip r:embed="rId6"/>
                  <a:stretch>
                    <a:fillRect l="-7463" t="-3571" r="-11940"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7" name="Szövegdoboz 86">
                  <a:extLst>
                    <a:ext uri="{FF2B5EF4-FFF2-40B4-BE49-F238E27FC236}">
                      <a16:creationId xmlns:a16="http://schemas.microsoft.com/office/drawing/2014/main" id="{0A84B3A0-3FA9-4CF8-BB2F-682958A8B60E}"/>
                    </a:ext>
                  </a:extLst>
                </p:cNvPr>
                <p:cNvSpPr txBox="1"/>
                <p:nvPr/>
              </p:nvSpPr>
              <p:spPr>
                <a:xfrm>
                  <a:off x="8576284" y="5588437"/>
                  <a:ext cx="407932" cy="3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1</m:t>
                            </m:r>
                          </m:sub>
                          <m:sup>
                            <m:r>
                              <a:rPr lang="hu-HU" sz="2200" b="0" i="1" smtClean="0">
                                <a:solidFill>
                                  <a:srgbClr val="FF0000"/>
                                </a:solidFill>
                                <a:latin typeface="Cambria Math" panose="02040503050406030204" pitchFamily="18" charset="0"/>
                              </a:rPr>
                              <m:t>3</m:t>
                            </m:r>
                          </m:sup>
                          <m:e>
                            <m:r>
                              <a:rPr lang="hu-HU" sz="2200" b="0" i="1" smtClean="0">
                                <a:solidFill>
                                  <a:srgbClr val="FF0000"/>
                                </a:solidFill>
                                <a:latin typeface="Cambria Math" panose="02040503050406030204" pitchFamily="18" charset="0"/>
                              </a:rPr>
                              <m:t>𝐻</m:t>
                            </m:r>
                          </m:e>
                        </m:sPre>
                      </m:oMath>
                    </m:oMathPara>
                  </a14:m>
                  <a:endParaRPr lang="hu-HU" sz="2200" dirty="0"/>
                </a:p>
              </p:txBody>
            </p:sp>
          </mc:Choice>
          <mc:Fallback xmlns="">
            <p:sp>
              <p:nvSpPr>
                <p:cNvPr id="87" name="Szövegdoboz 86">
                  <a:extLst>
                    <a:ext uri="{FF2B5EF4-FFF2-40B4-BE49-F238E27FC236}">
                      <a16:creationId xmlns:a16="http://schemas.microsoft.com/office/drawing/2014/main" id="{0A84B3A0-3FA9-4CF8-BB2F-682958A8B60E}"/>
                    </a:ext>
                  </a:extLst>
                </p:cNvPr>
                <p:cNvSpPr txBox="1">
                  <a:spLocks noRot="1" noChangeAspect="1" noMove="1" noResize="1" noEditPoints="1" noAdjustHandles="1" noChangeArrowheads="1" noChangeShapeType="1" noTextEdit="1"/>
                </p:cNvSpPr>
                <p:nvPr/>
              </p:nvSpPr>
              <p:spPr>
                <a:xfrm>
                  <a:off x="8576284" y="5588437"/>
                  <a:ext cx="407932" cy="344197"/>
                </a:xfrm>
                <a:prstGeom prst="rect">
                  <a:avLst/>
                </a:prstGeom>
                <a:blipFill>
                  <a:blip r:embed="rId7"/>
                  <a:stretch>
                    <a:fillRect l="-5970" t="-3509" r="-11940" b="-1403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8" name="Szövegdoboz 87">
                  <a:extLst>
                    <a:ext uri="{FF2B5EF4-FFF2-40B4-BE49-F238E27FC236}">
                      <a16:creationId xmlns:a16="http://schemas.microsoft.com/office/drawing/2014/main" id="{78515B44-9DA6-47A0-BF97-14D8B535F26D}"/>
                    </a:ext>
                  </a:extLst>
                </p:cNvPr>
                <p:cNvSpPr txBox="1"/>
                <p:nvPr/>
              </p:nvSpPr>
              <p:spPr>
                <a:xfrm>
                  <a:off x="7997855" y="5151021"/>
                  <a:ext cx="545341" cy="3449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2</m:t>
                            </m:r>
                          </m:sub>
                          <m:sup>
                            <m:r>
                              <a:rPr lang="hu-HU" sz="2200" b="0" i="1" smtClean="0">
                                <a:latin typeface="Cambria Math" panose="02040503050406030204" pitchFamily="18" charset="0"/>
                              </a:rPr>
                              <m:t>3</m:t>
                            </m:r>
                          </m:sup>
                          <m:e>
                            <m:r>
                              <a:rPr lang="hu-HU" sz="2200" b="0" i="1" smtClean="0">
                                <a:latin typeface="Cambria Math" panose="02040503050406030204" pitchFamily="18" charset="0"/>
                              </a:rPr>
                              <m:t>𝐻𝑒</m:t>
                            </m:r>
                          </m:e>
                        </m:sPre>
                      </m:oMath>
                    </m:oMathPara>
                  </a14:m>
                  <a:endParaRPr lang="hu-HU" sz="2200" dirty="0"/>
                </a:p>
              </p:txBody>
            </p:sp>
          </mc:Choice>
          <mc:Fallback xmlns="">
            <p:sp>
              <p:nvSpPr>
                <p:cNvPr id="88" name="Szövegdoboz 87">
                  <a:extLst>
                    <a:ext uri="{FF2B5EF4-FFF2-40B4-BE49-F238E27FC236}">
                      <a16:creationId xmlns:a16="http://schemas.microsoft.com/office/drawing/2014/main" id="{78515B44-9DA6-47A0-BF97-14D8B535F26D}"/>
                    </a:ext>
                  </a:extLst>
                </p:cNvPr>
                <p:cNvSpPr txBox="1">
                  <a:spLocks noRot="1" noChangeAspect="1" noMove="1" noResize="1" noEditPoints="1" noAdjustHandles="1" noChangeArrowheads="1" noChangeShapeType="1" noTextEdit="1"/>
                </p:cNvSpPr>
                <p:nvPr/>
              </p:nvSpPr>
              <p:spPr>
                <a:xfrm>
                  <a:off x="7997855" y="5151021"/>
                  <a:ext cx="545341" cy="344903"/>
                </a:xfrm>
                <a:prstGeom prst="rect">
                  <a:avLst/>
                </a:prstGeom>
                <a:blipFill>
                  <a:blip r:embed="rId8"/>
                  <a:stretch>
                    <a:fillRect l="-3333" t="-3509" r="-10000"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9" name="Szövegdoboz 88">
                  <a:extLst>
                    <a:ext uri="{FF2B5EF4-FFF2-40B4-BE49-F238E27FC236}">
                      <a16:creationId xmlns:a16="http://schemas.microsoft.com/office/drawing/2014/main" id="{74C95233-E8C4-48CD-A38A-42F3F37E90B5}"/>
                    </a:ext>
                  </a:extLst>
                </p:cNvPr>
                <p:cNvSpPr txBox="1"/>
                <p:nvPr/>
              </p:nvSpPr>
              <p:spPr>
                <a:xfrm>
                  <a:off x="8505451" y="5146302"/>
                  <a:ext cx="545341" cy="3449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2</m:t>
                            </m:r>
                          </m:sub>
                          <m:sup>
                            <m:r>
                              <a:rPr lang="hu-HU" sz="2200" b="0" i="1" smtClean="0">
                                <a:latin typeface="Cambria Math" panose="02040503050406030204" pitchFamily="18" charset="0"/>
                              </a:rPr>
                              <m:t>4</m:t>
                            </m:r>
                          </m:sup>
                          <m:e>
                            <m:r>
                              <a:rPr lang="hu-HU" sz="2200" b="0" i="1" smtClean="0">
                                <a:latin typeface="Cambria Math" panose="02040503050406030204" pitchFamily="18" charset="0"/>
                              </a:rPr>
                              <m:t>𝐻𝑒</m:t>
                            </m:r>
                          </m:e>
                        </m:sPre>
                      </m:oMath>
                    </m:oMathPara>
                  </a14:m>
                  <a:endParaRPr lang="hu-HU" sz="2200" dirty="0"/>
                </a:p>
              </p:txBody>
            </p:sp>
          </mc:Choice>
          <mc:Fallback xmlns="">
            <p:sp>
              <p:nvSpPr>
                <p:cNvPr id="89" name="Szövegdoboz 88">
                  <a:extLst>
                    <a:ext uri="{FF2B5EF4-FFF2-40B4-BE49-F238E27FC236}">
                      <a16:creationId xmlns:a16="http://schemas.microsoft.com/office/drawing/2014/main" id="{74C95233-E8C4-48CD-A38A-42F3F37E90B5}"/>
                    </a:ext>
                  </a:extLst>
                </p:cNvPr>
                <p:cNvSpPr txBox="1">
                  <a:spLocks noRot="1" noChangeAspect="1" noMove="1" noResize="1" noEditPoints="1" noAdjustHandles="1" noChangeArrowheads="1" noChangeShapeType="1" noTextEdit="1"/>
                </p:cNvSpPr>
                <p:nvPr/>
              </p:nvSpPr>
              <p:spPr>
                <a:xfrm>
                  <a:off x="8505451" y="5146302"/>
                  <a:ext cx="545341" cy="344903"/>
                </a:xfrm>
                <a:prstGeom prst="rect">
                  <a:avLst/>
                </a:prstGeom>
                <a:blipFill>
                  <a:blip r:embed="rId9"/>
                  <a:stretch>
                    <a:fillRect l="-4494" t="-1786" r="-11236"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0" name="Szövegdoboz 89">
                  <a:extLst>
                    <a:ext uri="{FF2B5EF4-FFF2-40B4-BE49-F238E27FC236}">
                      <a16:creationId xmlns:a16="http://schemas.microsoft.com/office/drawing/2014/main" id="{E650FFA0-7723-41AE-AD4B-F9119E0B4561}"/>
                    </a:ext>
                  </a:extLst>
                </p:cNvPr>
                <p:cNvSpPr txBox="1"/>
                <p:nvPr/>
              </p:nvSpPr>
              <p:spPr>
                <a:xfrm>
                  <a:off x="10554419" y="5149403"/>
                  <a:ext cx="545341" cy="3454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2</m:t>
                            </m:r>
                          </m:sub>
                          <m:sup>
                            <m:r>
                              <a:rPr lang="hu-HU" sz="2200" b="0" i="1" smtClean="0">
                                <a:solidFill>
                                  <a:srgbClr val="FF0000"/>
                                </a:solidFill>
                                <a:latin typeface="Cambria Math" panose="02040503050406030204" pitchFamily="18" charset="0"/>
                              </a:rPr>
                              <m:t>8</m:t>
                            </m:r>
                          </m:sup>
                          <m:e>
                            <m:r>
                              <a:rPr lang="hu-HU" sz="2200" b="0" i="1" smtClean="0">
                                <a:solidFill>
                                  <a:srgbClr val="FF0000"/>
                                </a:solidFill>
                                <a:latin typeface="Cambria Math" panose="02040503050406030204" pitchFamily="18" charset="0"/>
                              </a:rPr>
                              <m:t>𝐻𝑒</m:t>
                            </m:r>
                          </m:e>
                        </m:sPre>
                      </m:oMath>
                    </m:oMathPara>
                  </a14:m>
                  <a:endParaRPr lang="hu-HU" sz="2200" dirty="0">
                    <a:solidFill>
                      <a:srgbClr val="FF0000"/>
                    </a:solidFill>
                  </a:endParaRPr>
                </a:p>
              </p:txBody>
            </p:sp>
          </mc:Choice>
          <mc:Fallback xmlns="">
            <p:sp>
              <p:nvSpPr>
                <p:cNvPr id="90" name="Szövegdoboz 89">
                  <a:extLst>
                    <a:ext uri="{FF2B5EF4-FFF2-40B4-BE49-F238E27FC236}">
                      <a16:creationId xmlns:a16="http://schemas.microsoft.com/office/drawing/2014/main" id="{E650FFA0-7723-41AE-AD4B-F9119E0B4561}"/>
                    </a:ext>
                  </a:extLst>
                </p:cNvPr>
                <p:cNvSpPr txBox="1">
                  <a:spLocks noRot="1" noChangeAspect="1" noMove="1" noResize="1" noEditPoints="1" noAdjustHandles="1" noChangeArrowheads="1" noChangeShapeType="1" noTextEdit="1"/>
                </p:cNvSpPr>
                <p:nvPr/>
              </p:nvSpPr>
              <p:spPr>
                <a:xfrm>
                  <a:off x="10554419" y="5149403"/>
                  <a:ext cx="545341" cy="345479"/>
                </a:xfrm>
                <a:prstGeom prst="rect">
                  <a:avLst/>
                </a:prstGeom>
                <a:blipFill>
                  <a:blip r:embed="rId10"/>
                  <a:stretch>
                    <a:fillRect l="-4494" t="-3509" r="-11236"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1" name="Szövegdoboz 90">
                  <a:extLst>
                    <a:ext uri="{FF2B5EF4-FFF2-40B4-BE49-F238E27FC236}">
                      <a16:creationId xmlns:a16="http://schemas.microsoft.com/office/drawing/2014/main" id="{795D582F-7EB2-4197-9058-D47ECC525276}"/>
                    </a:ext>
                  </a:extLst>
                </p:cNvPr>
                <p:cNvSpPr txBox="1"/>
                <p:nvPr/>
              </p:nvSpPr>
              <p:spPr>
                <a:xfrm>
                  <a:off x="10040798" y="5148019"/>
                  <a:ext cx="545341" cy="3417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2</m:t>
                            </m:r>
                          </m:sub>
                          <m:sup>
                            <m:r>
                              <a:rPr lang="hu-HU" sz="2200" b="0" i="1" smtClean="0">
                                <a:solidFill>
                                  <a:srgbClr val="FF0000"/>
                                </a:solidFill>
                                <a:latin typeface="Cambria Math" panose="02040503050406030204" pitchFamily="18" charset="0"/>
                              </a:rPr>
                              <m:t>7</m:t>
                            </m:r>
                          </m:sup>
                          <m:e>
                            <m:r>
                              <a:rPr lang="hu-HU" sz="2200" b="0" i="1" smtClean="0">
                                <a:solidFill>
                                  <a:srgbClr val="FF0000"/>
                                </a:solidFill>
                                <a:latin typeface="Cambria Math" panose="02040503050406030204" pitchFamily="18" charset="0"/>
                              </a:rPr>
                              <m:t>𝐻𝑒</m:t>
                            </m:r>
                          </m:e>
                        </m:sPre>
                      </m:oMath>
                    </m:oMathPara>
                  </a14:m>
                  <a:endParaRPr lang="hu-HU" sz="2200" dirty="0">
                    <a:solidFill>
                      <a:srgbClr val="FF0000"/>
                    </a:solidFill>
                  </a:endParaRPr>
                </a:p>
              </p:txBody>
            </p:sp>
          </mc:Choice>
          <mc:Fallback xmlns="">
            <p:sp>
              <p:nvSpPr>
                <p:cNvPr id="91" name="Szövegdoboz 90">
                  <a:extLst>
                    <a:ext uri="{FF2B5EF4-FFF2-40B4-BE49-F238E27FC236}">
                      <a16:creationId xmlns:a16="http://schemas.microsoft.com/office/drawing/2014/main" id="{795D582F-7EB2-4197-9058-D47ECC525276}"/>
                    </a:ext>
                  </a:extLst>
                </p:cNvPr>
                <p:cNvSpPr txBox="1">
                  <a:spLocks noRot="1" noChangeAspect="1" noMove="1" noResize="1" noEditPoints="1" noAdjustHandles="1" noChangeArrowheads="1" noChangeShapeType="1" noTextEdit="1"/>
                </p:cNvSpPr>
                <p:nvPr/>
              </p:nvSpPr>
              <p:spPr>
                <a:xfrm>
                  <a:off x="10040798" y="5148019"/>
                  <a:ext cx="545341" cy="341760"/>
                </a:xfrm>
                <a:prstGeom prst="rect">
                  <a:avLst/>
                </a:prstGeom>
                <a:blipFill>
                  <a:blip r:embed="rId11"/>
                  <a:stretch>
                    <a:fillRect l="-4494" t="-1786" r="-11236"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2" name="Szövegdoboz 91">
                  <a:extLst>
                    <a:ext uri="{FF2B5EF4-FFF2-40B4-BE49-F238E27FC236}">
                      <a16:creationId xmlns:a16="http://schemas.microsoft.com/office/drawing/2014/main" id="{EBF291D5-2377-4C20-90B6-1AF5063DBAAA}"/>
                    </a:ext>
                  </a:extLst>
                </p:cNvPr>
                <p:cNvSpPr txBox="1"/>
                <p:nvPr/>
              </p:nvSpPr>
              <p:spPr>
                <a:xfrm>
                  <a:off x="9530404" y="5144492"/>
                  <a:ext cx="545341" cy="3452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2</m:t>
                            </m:r>
                          </m:sub>
                          <m:sup>
                            <m:r>
                              <a:rPr lang="hu-HU" sz="2200" b="0" i="1" smtClean="0">
                                <a:solidFill>
                                  <a:srgbClr val="FF0000"/>
                                </a:solidFill>
                                <a:latin typeface="Cambria Math" panose="02040503050406030204" pitchFamily="18" charset="0"/>
                              </a:rPr>
                              <m:t>6</m:t>
                            </m:r>
                          </m:sup>
                          <m:e>
                            <m:r>
                              <a:rPr lang="hu-HU" sz="2200" b="0" i="1" smtClean="0">
                                <a:solidFill>
                                  <a:srgbClr val="FF0000"/>
                                </a:solidFill>
                                <a:latin typeface="Cambria Math" panose="02040503050406030204" pitchFamily="18" charset="0"/>
                              </a:rPr>
                              <m:t>𝐻𝑒</m:t>
                            </m:r>
                          </m:e>
                        </m:sPre>
                      </m:oMath>
                    </m:oMathPara>
                  </a14:m>
                  <a:endParaRPr lang="hu-HU" sz="2200" dirty="0">
                    <a:solidFill>
                      <a:srgbClr val="FF0000"/>
                    </a:solidFill>
                  </a:endParaRPr>
                </a:p>
              </p:txBody>
            </p:sp>
          </mc:Choice>
          <mc:Fallback xmlns="">
            <p:sp>
              <p:nvSpPr>
                <p:cNvPr id="92" name="Szövegdoboz 91">
                  <a:extLst>
                    <a:ext uri="{FF2B5EF4-FFF2-40B4-BE49-F238E27FC236}">
                      <a16:creationId xmlns:a16="http://schemas.microsoft.com/office/drawing/2014/main" id="{EBF291D5-2377-4C20-90B6-1AF5063DBAAA}"/>
                    </a:ext>
                  </a:extLst>
                </p:cNvPr>
                <p:cNvSpPr txBox="1">
                  <a:spLocks noRot="1" noChangeAspect="1" noMove="1" noResize="1" noEditPoints="1" noAdjustHandles="1" noChangeArrowheads="1" noChangeShapeType="1" noTextEdit="1"/>
                </p:cNvSpPr>
                <p:nvPr/>
              </p:nvSpPr>
              <p:spPr>
                <a:xfrm>
                  <a:off x="9530404" y="5144492"/>
                  <a:ext cx="545341" cy="345287"/>
                </a:xfrm>
                <a:prstGeom prst="rect">
                  <a:avLst/>
                </a:prstGeom>
                <a:blipFill>
                  <a:blip r:embed="rId12"/>
                  <a:stretch>
                    <a:fillRect l="-4494" t="-3509" r="-11236"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3" name="Szövegdoboz 92">
                  <a:extLst>
                    <a:ext uri="{FF2B5EF4-FFF2-40B4-BE49-F238E27FC236}">
                      <a16:creationId xmlns:a16="http://schemas.microsoft.com/office/drawing/2014/main" id="{83560015-FDA4-4880-9058-23B7DD790276}"/>
                    </a:ext>
                  </a:extLst>
                </p:cNvPr>
                <p:cNvSpPr txBox="1"/>
                <p:nvPr/>
              </p:nvSpPr>
              <p:spPr>
                <a:xfrm>
                  <a:off x="9027920" y="5145828"/>
                  <a:ext cx="545341" cy="3500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2</m:t>
                            </m:r>
                          </m:sub>
                          <m:sup>
                            <m:r>
                              <a:rPr lang="hu-HU" sz="2200" b="0" i="1" smtClean="0">
                                <a:solidFill>
                                  <a:srgbClr val="FF0000"/>
                                </a:solidFill>
                                <a:latin typeface="Cambria Math" panose="02040503050406030204" pitchFamily="18" charset="0"/>
                              </a:rPr>
                              <m:t>5</m:t>
                            </m:r>
                          </m:sup>
                          <m:e>
                            <m:r>
                              <a:rPr lang="hu-HU" sz="2200" b="0" i="1" smtClean="0">
                                <a:solidFill>
                                  <a:srgbClr val="FF0000"/>
                                </a:solidFill>
                                <a:latin typeface="Cambria Math" panose="02040503050406030204" pitchFamily="18" charset="0"/>
                              </a:rPr>
                              <m:t>𝐻𝑒</m:t>
                            </m:r>
                          </m:e>
                        </m:sPre>
                      </m:oMath>
                    </m:oMathPara>
                  </a14:m>
                  <a:endParaRPr lang="hu-HU" sz="2200" dirty="0">
                    <a:solidFill>
                      <a:srgbClr val="FF0000"/>
                    </a:solidFill>
                  </a:endParaRPr>
                </a:p>
              </p:txBody>
            </p:sp>
          </mc:Choice>
          <mc:Fallback xmlns="">
            <p:sp>
              <p:nvSpPr>
                <p:cNvPr id="93" name="Szövegdoboz 92">
                  <a:extLst>
                    <a:ext uri="{FF2B5EF4-FFF2-40B4-BE49-F238E27FC236}">
                      <a16:creationId xmlns:a16="http://schemas.microsoft.com/office/drawing/2014/main" id="{83560015-FDA4-4880-9058-23B7DD790276}"/>
                    </a:ext>
                  </a:extLst>
                </p:cNvPr>
                <p:cNvSpPr txBox="1">
                  <a:spLocks noRot="1" noChangeAspect="1" noMove="1" noResize="1" noEditPoints="1" noAdjustHandles="1" noChangeArrowheads="1" noChangeShapeType="1" noTextEdit="1"/>
                </p:cNvSpPr>
                <p:nvPr/>
              </p:nvSpPr>
              <p:spPr>
                <a:xfrm>
                  <a:off x="9027920" y="5145828"/>
                  <a:ext cx="545341" cy="350096"/>
                </a:xfrm>
                <a:prstGeom prst="rect">
                  <a:avLst/>
                </a:prstGeom>
                <a:blipFill>
                  <a:blip r:embed="rId13"/>
                  <a:stretch>
                    <a:fillRect l="-3333" t="-1724" r="-10000" b="-1551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4" name="Szövegdoboz 93">
                  <a:extLst>
                    <a:ext uri="{FF2B5EF4-FFF2-40B4-BE49-F238E27FC236}">
                      <a16:creationId xmlns:a16="http://schemas.microsoft.com/office/drawing/2014/main" id="{82210AA0-A0CF-4FAE-B55B-F9ED63D143A9}"/>
                    </a:ext>
                  </a:extLst>
                </p:cNvPr>
                <p:cNvSpPr txBox="1"/>
                <p:nvPr/>
              </p:nvSpPr>
              <p:spPr>
                <a:xfrm>
                  <a:off x="8550158" y="4691159"/>
                  <a:ext cx="443904" cy="351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3</m:t>
                            </m:r>
                          </m:sub>
                          <m:sup>
                            <m:r>
                              <a:rPr lang="hu-HU" sz="2200" b="0" i="1" smtClean="0">
                                <a:solidFill>
                                  <a:srgbClr val="FF0000"/>
                                </a:solidFill>
                                <a:latin typeface="Cambria Math" panose="02040503050406030204" pitchFamily="18" charset="0"/>
                              </a:rPr>
                              <m:t>5</m:t>
                            </m:r>
                          </m:sup>
                          <m:e>
                            <m:r>
                              <a:rPr lang="hu-HU" sz="2200" b="0" i="1" smtClean="0">
                                <a:solidFill>
                                  <a:srgbClr val="FF0000"/>
                                </a:solidFill>
                                <a:latin typeface="Cambria Math" panose="02040503050406030204" pitchFamily="18" charset="0"/>
                              </a:rPr>
                              <m:t>𝐿𝑖</m:t>
                            </m:r>
                          </m:e>
                        </m:sPre>
                      </m:oMath>
                    </m:oMathPara>
                  </a14:m>
                  <a:endParaRPr lang="hu-HU" sz="2200" dirty="0">
                    <a:solidFill>
                      <a:srgbClr val="FF0000"/>
                    </a:solidFill>
                  </a:endParaRPr>
                </a:p>
              </p:txBody>
            </p:sp>
          </mc:Choice>
          <mc:Fallback xmlns="">
            <p:sp>
              <p:nvSpPr>
                <p:cNvPr id="94" name="Szövegdoboz 93">
                  <a:extLst>
                    <a:ext uri="{FF2B5EF4-FFF2-40B4-BE49-F238E27FC236}">
                      <a16:creationId xmlns:a16="http://schemas.microsoft.com/office/drawing/2014/main" id="{82210AA0-A0CF-4FAE-B55B-F9ED63D143A9}"/>
                    </a:ext>
                  </a:extLst>
                </p:cNvPr>
                <p:cNvSpPr txBox="1">
                  <a:spLocks noRot="1" noChangeAspect="1" noMove="1" noResize="1" noEditPoints="1" noAdjustHandles="1" noChangeArrowheads="1" noChangeShapeType="1" noTextEdit="1"/>
                </p:cNvSpPr>
                <p:nvPr/>
              </p:nvSpPr>
              <p:spPr>
                <a:xfrm>
                  <a:off x="8550158" y="4691159"/>
                  <a:ext cx="443904" cy="351828"/>
                </a:xfrm>
                <a:prstGeom prst="rect">
                  <a:avLst/>
                </a:prstGeom>
                <a:blipFill>
                  <a:blip r:embed="rId14"/>
                  <a:stretch>
                    <a:fillRect l="-5479" t="-1724" r="-10959" b="-1379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5" name="Szövegdoboz 94">
                  <a:extLst>
                    <a:ext uri="{FF2B5EF4-FFF2-40B4-BE49-F238E27FC236}">
                      <a16:creationId xmlns:a16="http://schemas.microsoft.com/office/drawing/2014/main" id="{2EE0A0FC-8D1F-4438-BE93-E2D8A098375C}"/>
                    </a:ext>
                  </a:extLst>
                </p:cNvPr>
                <p:cNvSpPr txBox="1"/>
                <p:nvPr/>
              </p:nvSpPr>
              <p:spPr>
                <a:xfrm>
                  <a:off x="10527063" y="4267045"/>
                  <a:ext cx="586956" cy="312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000" i="1" smtClean="0">
                                <a:solidFill>
                                  <a:srgbClr val="FF0000"/>
                                </a:solidFill>
                                <a:latin typeface="Cambria Math" panose="02040503050406030204" pitchFamily="18" charset="0"/>
                              </a:rPr>
                            </m:ctrlPr>
                          </m:sPrePr>
                          <m:sub>
                            <m:r>
                              <a:rPr lang="hu-HU" sz="2000" b="0" i="1" smtClean="0">
                                <a:solidFill>
                                  <a:srgbClr val="FF0000"/>
                                </a:solidFill>
                                <a:latin typeface="Cambria Math" panose="02040503050406030204" pitchFamily="18" charset="0"/>
                              </a:rPr>
                              <m:t>4</m:t>
                            </m:r>
                          </m:sub>
                          <m:sup>
                            <m:r>
                              <a:rPr lang="hu-HU" sz="2000" b="0" i="1" smtClean="0">
                                <a:solidFill>
                                  <a:srgbClr val="FF0000"/>
                                </a:solidFill>
                                <a:latin typeface="Cambria Math" panose="02040503050406030204" pitchFamily="18" charset="0"/>
                              </a:rPr>
                              <m:t>10</m:t>
                            </m:r>
                          </m:sup>
                          <m:e>
                            <m:r>
                              <a:rPr lang="hu-HU" sz="2000" b="0" i="1" smtClean="0">
                                <a:solidFill>
                                  <a:srgbClr val="FF0000"/>
                                </a:solidFill>
                                <a:latin typeface="Cambria Math" panose="02040503050406030204" pitchFamily="18" charset="0"/>
                              </a:rPr>
                              <m:t>𝐵𝑒</m:t>
                            </m:r>
                          </m:e>
                        </m:sPre>
                      </m:oMath>
                    </m:oMathPara>
                  </a14:m>
                  <a:endParaRPr lang="hu-HU" sz="2000" dirty="0">
                    <a:solidFill>
                      <a:srgbClr val="FF0000"/>
                    </a:solidFill>
                  </a:endParaRPr>
                </a:p>
              </p:txBody>
            </p:sp>
          </mc:Choice>
          <mc:Fallback xmlns="">
            <p:sp>
              <p:nvSpPr>
                <p:cNvPr id="95" name="Szövegdoboz 94">
                  <a:extLst>
                    <a:ext uri="{FF2B5EF4-FFF2-40B4-BE49-F238E27FC236}">
                      <a16:creationId xmlns:a16="http://schemas.microsoft.com/office/drawing/2014/main" id="{2EE0A0FC-8D1F-4438-BE93-E2D8A098375C}"/>
                    </a:ext>
                  </a:extLst>
                </p:cNvPr>
                <p:cNvSpPr txBox="1">
                  <a:spLocks noRot="1" noChangeAspect="1" noMove="1" noResize="1" noEditPoints="1" noAdjustHandles="1" noChangeArrowheads="1" noChangeShapeType="1" noTextEdit="1"/>
                </p:cNvSpPr>
                <p:nvPr/>
              </p:nvSpPr>
              <p:spPr>
                <a:xfrm>
                  <a:off x="10527063" y="4267045"/>
                  <a:ext cx="586956" cy="312521"/>
                </a:xfrm>
                <a:prstGeom prst="rect">
                  <a:avLst/>
                </a:prstGeom>
                <a:blipFill>
                  <a:blip r:embed="rId15"/>
                  <a:stretch>
                    <a:fillRect l="-3093" t="-1923" r="-9278" b="-1538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6" name="Szövegdoboz 95">
                  <a:extLst>
                    <a:ext uri="{FF2B5EF4-FFF2-40B4-BE49-F238E27FC236}">
                      <a16:creationId xmlns:a16="http://schemas.microsoft.com/office/drawing/2014/main" id="{960193AE-2955-4DC4-A4A2-6009523A0404}"/>
                    </a:ext>
                  </a:extLst>
                </p:cNvPr>
                <p:cNvSpPr txBox="1"/>
                <p:nvPr/>
              </p:nvSpPr>
              <p:spPr>
                <a:xfrm>
                  <a:off x="10609454" y="4695891"/>
                  <a:ext cx="443904" cy="3466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3</m:t>
                            </m:r>
                          </m:sub>
                          <m:sup>
                            <m:r>
                              <a:rPr lang="hu-HU" sz="2200" b="0" i="1" smtClean="0">
                                <a:solidFill>
                                  <a:srgbClr val="FF0000"/>
                                </a:solidFill>
                                <a:latin typeface="Cambria Math" panose="02040503050406030204" pitchFamily="18" charset="0"/>
                              </a:rPr>
                              <m:t>9</m:t>
                            </m:r>
                          </m:sup>
                          <m:e>
                            <m:r>
                              <a:rPr lang="hu-HU" sz="2200" b="0" i="1" smtClean="0">
                                <a:solidFill>
                                  <a:srgbClr val="FF0000"/>
                                </a:solidFill>
                                <a:latin typeface="Cambria Math" panose="02040503050406030204" pitchFamily="18" charset="0"/>
                              </a:rPr>
                              <m:t>𝐿𝑖</m:t>
                            </m:r>
                          </m:e>
                        </m:sPre>
                      </m:oMath>
                    </m:oMathPara>
                  </a14:m>
                  <a:endParaRPr lang="hu-HU" sz="2200" dirty="0">
                    <a:solidFill>
                      <a:srgbClr val="FF0000"/>
                    </a:solidFill>
                  </a:endParaRPr>
                </a:p>
              </p:txBody>
            </p:sp>
          </mc:Choice>
          <mc:Fallback xmlns="">
            <p:sp>
              <p:nvSpPr>
                <p:cNvPr id="96" name="Szövegdoboz 95">
                  <a:extLst>
                    <a:ext uri="{FF2B5EF4-FFF2-40B4-BE49-F238E27FC236}">
                      <a16:creationId xmlns:a16="http://schemas.microsoft.com/office/drawing/2014/main" id="{960193AE-2955-4DC4-A4A2-6009523A0404}"/>
                    </a:ext>
                  </a:extLst>
                </p:cNvPr>
                <p:cNvSpPr txBox="1">
                  <a:spLocks noRot="1" noChangeAspect="1" noMove="1" noResize="1" noEditPoints="1" noAdjustHandles="1" noChangeArrowheads="1" noChangeShapeType="1" noTextEdit="1"/>
                </p:cNvSpPr>
                <p:nvPr/>
              </p:nvSpPr>
              <p:spPr>
                <a:xfrm>
                  <a:off x="10609454" y="4695891"/>
                  <a:ext cx="443904" cy="346698"/>
                </a:xfrm>
                <a:prstGeom prst="rect">
                  <a:avLst/>
                </a:prstGeom>
                <a:blipFill>
                  <a:blip r:embed="rId16"/>
                  <a:stretch>
                    <a:fillRect l="-6849" t="-1754" r="-10959"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7" name="Szövegdoboz 96">
                  <a:extLst>
                    <a:ext uri="{FF2B5EF4-FFF2-40B4-BE49-F238E27FC236}">
                      <a16:creationId xmlns:a16="http://schemas.microsoft.com/office/drawing/2014/main" id="{97AF8BF8-3774-4954-80B3-980BDCF1E3BF}"/>
                    </a:ext>
                  </a:extLst>
                </p:cNvPr>
                <p:cNvSpPr txBox="1"/>
                <p:nvPr/>
              </p:nvSpPr>
              <p:spPr>
                <a:xfrm>
                  <a:off x="9080363" y="4671908"/>
                  <a:ext cx="443904" cy="347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3</m:t>
                            </m:r>
                          </m:sub>
                          <m:sup>
                            <m:r>
                              <a:rPr lang="hu-HU" sz="2200" b="0" i="1" smtClean="0">
                                <a:latin typeface="Cambria Math" panose="02040503050406030204" pitchFamily="18" charset="0"/>
                              </a:rPr>
                              <m:t>6</m:t>
                            </m:r>
                          </m:sup>
                          <m:e>
                            <m:r>
                              <a:rPr lang="hu-HU" sz="2200" b="0" i="1" smtClean="0">
                                <a:latin typeface="Cambria Math" panose="02040503050406030204" pitchFamily="18" charset="0"/>
                              </a:rPr>
                              <m:t>𝐿𝑖</m:t>
                            </m:r>
                          </m:e>
                        </m:sPre>
                      </m:oMath>
                    </m:oMathPara>
                  </a14:m>
                  <a:endParaRPr lang="hu-HU" sz="2200" dirty="0"/>
                </a:p>
              </p:txBody>
            </p:sp>
          </mc:Choice>
          <mc:Fallback xmlns="">
            <p:sp>
              <p:nvSpPr>
                <p:cNvPr id="97" name="Szövegdoboz 96">
                  <a:extLst>
                    <a:ext uri="{FF2B5EF4-FFF2-40B4-BE49-F238E27FC236}">
                      <a16:creationId xmlns:a16="http://schemas.microsoft.com/office/drawing/2014/main" id="{97AF8BF8-3774-4954-80B3-980BDCF1E3BF}"/>
                    </a:ext>
                  </a:extLst>
                </p:cNvPr>
                <p:cNvSpPr txBox="1">
                  <a:spLocks noRot="1" noChangeAspect="1" noMove="1" noResize="1" noEditPoints="1" noAdjustHandles="1" noChangeArrowheads="1" noChangeShapeType="1" noTextEdit="1"/>
                </p:cNvSpPr>
                <p:nvPr/>
              </p:nvSpPr>
              <p:spPr>
                <a:xfrm>
                  <a:off x="9080363" y="4671908"/>
                  <a:ext cx="443904" cy="347018"/>
                </a:xfrm>
                <a:prstGeom prst="rect">
                  <a:avLst/>
                </a:prstGeom>
                <a:blipFill>
                  <a:blip r:embed="rId17"/>
                  <a:stretch>
                    <a:fillRect l="-5479" t="-1754" r="-10959"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8" name="Szövegdoboz 97">
                  <a:extLst>
                    <a:ext uri="{FF2B5EF4-FFF2-40B4-BE49-F238E27FC236}">
                      <a16:creationId xmlns:a16="http://schemas.microsoft.com/office/drawing/2014/main" id="{F5443485-EF77-4362-A18E-C8263929BC13}"/>
                    </a:ext>
                  </a:extLst>
                </p:cNvPr>
                <p:cNvSpPr txBox="1"/>
                <p:nvPr/>
              </p:nvSpPr>
              <p:spPr>
                <a:xfrm>
                  <a:off x="9613131" y="4669950"/>
                  <a:ext cx="443904" cy="343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3</m:t>
                            </m:r>
                          </m:sub>
                          <m:sup>
                            <m:r>
                              <a:rPr lang="hu-HU" sz="2200" b="0" i="1" smtClean="0">
                                <a:latin typeface="Cambria Math" panose="02040503050406030204" pitchFamily="18" charset="0"/>
                              </a:rPr>
                              <m:t>7</m:t>
                            </m:r>
                          </m:sup>
                          <m:e>
                            <m:r>
                              <a:rPr lang="hu-HU" sz="2200" b="0" i="1" smtClean="0">
                                <a:latin typeface="Cambria Math" panose="02040503050406030204" pitchFamily="18" charset="0"/>
                              </a:rPr>
                              <m:t>𝐿𝑖</m:t>
                            </m:r>
                          </m:e>
                        </m:sPre>
                      </m:oMath>
                    </m:oMathPara>
                  </a14:m>
                  <a:endParaRPr lang="hu-HU" sz="2200" dirty="0"/>
                </a:p>
              </p:txBody>
            </p:sp>
          </mc:Choice>
          <mc:Fallback xmlns="">
            <p:sp>
              <p:nvSpPr>
                <p:cNvPr id="98" name="Szövegdoboz 97">
                  <a:extLst>
                    <a:ext uri="{FF2B5EF4-FFF2-40B4-BE49-F238E27FC236}">
                      <a16:creationId xmlns:a16="http://schemas.microsoft.com/office/drawing/2014/main" id="{F5443485-EF77-4362-A18E-C8263929BC13}"/>
                    </a:ext>
                  </a:extLst>
                </p:cNvPr>
                <p:cNvSpPr txBox="1">
                  <a:spLocks noRot="1" noChangeAspect="1" noMove="1" noResize="1" noEditPoints="1" noAdjustHandles="1" noChangeArrowheads="1" noChangeShapeType="1" noTextEdit="1"/>
                </p:cNvSpPr>
                <p:nvPr/>
              </p:nvSpPr>
              <p:spPr>
                <a:xfrm>
                  <a:off x="9613131" y="4669950"/>
                  <a:ext cx="443904" cy="343492"/>
                </a:xfrm>
                <a:prstGeom prst="rect">
                  <a:avLst/>
                </a:prstGeom>
                <a:blipFill>
                  <a:blip r:embed="rId18"/>
                  <a:stretch>
                    <a:fillRect l="-5479" r="-10959"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9" name="Szövegdoboz 98">
                  <a:extLst>
                    <a:ext uri="{FF2B5EF4-FFF2-40B4-BE49-F238E27FC236}">
                      <a16:creationId xmlns:a16="http://schemas.microsoft.com/office/drawing/2014/main" id="{76D6CFB5-4DA7-45FA-A1EA-F2592A8C9C69}"/>
                    </a:ext>
                  </a:extLst>
                </p:cNvPr>
                <p:cNvSpPr txBox="1"/>
                <p:nvPr/>
              </p:nvSpPr>
              <p:spPr>
                <a:xfrm>
                  <a:off x="10066220" y="4693500"/>
                  <a:ext cx="443904" cy="3472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3</m:t>
                            </m:r>
                          </m:sub>
                          <m:sup>
                            <m:r>
                              <a:rPr lang="hu-HU" sz="2200" b="0" i="1" smtClean="0">
                                <a:solidFill>
                                  <a:srgbClr val="FF0000"/>
                                </a:solidFill>
                                <a:latin typeface="Cambria Math" panose="02040503050406030204" pitchFamily="18" charset="0"/>
                              </a:rPr>
                              <m:t>8</m:t>
                            </m:r>
                          </m:sup>
                          <m:e>
                            <m:r>
                              <a:rPr lang="hu-HU" sz="2200" b="0" i="1" smtClean="0">
                                <a:solidFill>
                                  <a:srgbClr val="FF0000"/>
                                </a:solidFill>
                                <a:latin typeface="Cambria Math" panose="02040503050406030204" pitchFamily="18" charset="0"/>
                              </a:rPr>
                              <m:t>𝐿𝑖</m:t>
                            </m:r>
                          </m:e>
                        </m:sPre>
                      </m:oMath>
                    </m:oMathPara>
                  </a14:m>
                  <a:endParaRPr lang="hu-HU" sz="2200" dirty="0">
                    <a:solidFill>
                      <a:srgbClr val="FF0000"/>
                    </a:solidFill>
                  </a:endParaRPr>
                </a:p>
              </p:txBody>
            </p:sp>
          </mc:Choice>
          <mc:Fallback xmlns="">
            <p:sp>
              <p:nvSpPr>
                <p:cNvPr id="99" name="Szövegdoboz 98">
                  <a:extLst>
                    <a:ext uri="{FF2B5EF4-FFF2-40B4-BE49-F238E27FC236}">
                      <a16:creationId xmlns:a16="http://schemas.microsoft.com/office/drawing/2014/main" id="{76D6CFB5-4DA7-45FA-A1EA-F2592A8C9C69}"/>
                    </a:ext>
                  </a:extLst>
                </p:cNvPr>
                <p:cNvSpPr txBox="1">
                  <a:spLocks noRot="1" noChangeAspect="1" noMove="1" noResize="1" noEditPoints="1" noAdjustHandles="1" noChangeArrowheads="1" noChangeShapeType="1" noTextEdit="1"/>
                </p:cNvSpPr>
                <p:nvPr/>
              </p:nvSpPr>
              <p:spPr>
                <a:xfrm>
                  <a:off x="10066220" y="4693500"/>
                  <a:ext cx="443904" cy="347211"/>
                </a:xfrm>
                <a:prstGeom prst="rect">
                  <a:avLst/>
                </a:prstGeom>
                <a:blipFill>
                  <a:blip r:embed="rId19"/>
                  <a:stretch>
                    <a:fillRect l="-6849" t="-1754" r="-10959" b="-1754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0" name="Szövegdoboz 99">
                  <a:extLst>
                    <a:ext uri="{FF2B5EF4-FFF2-40B4-BE49-F238E27FC236}">
                      <a16:creationId xmlns:a16="http://schemas.microsoft.com/office/drawing/2014/main" id="{A984085E-ED38-47D5-92A5-E8203BE83705}"/>
                    </a:ext>
                  </a:extLst>
                </p:cNvPr>
                <p:cNvSpPr txBox="1"/>
                <p:nvPr/>
              </p:nvSpPr>
              <p:spPr>
                <a:xfrm>
                  <a:off x="10049616" y="4249232"/>
                  <a:ext cx="526106" cy="3435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4</m:t>
                            </m:r>
                          </m:sub>
                          <m:sup>
                            <m:r>
                              <a:rPr lang="hu-HU" sz="2200" b="0" i="1" smtClean="0">
                                <a:latin typeface="Cambria Math" panose="02040503050406030204" pitchFamily="18" charset="0"/>
                              </a:rPr>
                              <m:t>9</m:t>
                            </m:r>
                          </m:sup>
                          <m:e>
                            <m:r>
                              <a:rPr lang="hu-HU" sz="2200" b="0" i="1" smtClean="0">
                                <a:latin typeface="Cambria Math" panose="02040503050406030204" pitchFamily="18" charset="0"/>
                              </a:rPr>
                              <m:t>𝐵𝑒</m:t>
                            </m:r>
                          </m:e>
                        </m:sPre>
                      </m:oMath>
                    </m:oMathPara>
                  </a14:m>
                  <a:endParaRPr lang="hu-HU" sz="2200" dirty="0"/>
                </a:p>
              </p:txBody>
            </p:sp>
          </mc:Choice>
          <mc:Fallback xmlns="">
            <p:sp>
              <p:nvSpPr>
                <p:cNvPr id="100" name="Szövegdoboz 99">
                  <a:extLst>
                    <a:ext uri="{FF2B5EF4-FFF2-40B4-BE49-F238E27FC236}">
                      <a16:creationId xmlns:a16="http://schemas.microsoft.com/office/drawing/2014/main" id="{A984085E-ED38-47D5-92A5-E8203BE83705}"/>
                    </a:ext>
                  </a:extLst>
                </p:cNvPr>
                <p:cNvSpPr txBox="1">
                  <a:spLocks noRot="1" noChangeAspect="1" noMove="1" noResize="1" noEditPoints="1" noAdjustHandles="1" noChangeArrowheads="1" noChangeShapeType="1" noTextEdit="1"/>
                </p:cNvSpPr>
                <p:nvPr/>
              </p:nvSpPr>
              <p:spPr>
                <a:xfrm>
                  <a:off x="10049616" y="4249232"/>
                  <a:ext cx="526106" cy="343556"/>
                </a:xfrm>
                <a:prstGeom prst="rect">
                  <a:avLst/>
                </a:prstGeom>
                <a:blipFill>
                  <a:blip r:embed="rId20"/>
                  <a:stretch>
                    <a:fillRect l="-3488" t="-3509" r="-11628" b="-1403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1" name="Szövegdoboz 100">
                  <a:extLst>
                    <a:ext uri="{FF2B5EF4-FFF2-40B4-BE49-F238E27FC236}">
                      <a16:creationId xmlns:a16="http://schemas.microsoft.com/office/drawing/2014/main" id="{624D17F1-8018-4DD4-9073-5324B691269C}"/>
                    </a:ext>
                  </a:extLst>
                </p:cNvPr>
                <p:cNvSpPr txBox="1"/>
                <p:nvPr/>
              </p:nvSpPr>
              <p:spPr>
                <a:xfrm>
                  <a:off x="11036225" y="4269213"/>
                  <a:ext cx="586956" cy="3104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000" i="1" smtClean="0">
                                <a:solidFill>
                                  <a:srgbClr val="FF0000"/>
                                </a:solidFill>
                                <a:latin typeface="Cambria Math" panose="02040503050406030204" pitchFamily="18" charset="0"/>
                              </a:rPr>
                            </m:ctrlPr>
                          </m:sPrePr>
                          <m:sub>
                            <m:r>
                              <a:rPr lang="hu-HU" sz="2000" b="0" i="1" smtClean="0">
                                <a:solidFill>
                                  <a:srgbClr val="FF0000"/>
                                </a:solidFill>
                                <a:latin typeface="Cambria Math" panose="02040503050406030204" pitchFamily="18" charset="0"/>
                              </a:rPr>
                              <m:t>4</m:t>
                            </m:r>
                          </m:sub>
                          <m:sup>
                            <m:r>
                              <a:rPr lang="hu-HU" sz="2000" b="0" i="1" smtClean="0">
                                <a:solidFill>
                                  <a:srgbClr val="FF0000"/>
                                </a:solidFill>
                                <a:latin typeface="Cambria Math" panose="02040503050406030204" pitchFamily="18" charset="0"/>
                              </a:rPr>
                              <m:t>11</m:t>
                            </m:r>
                          </m:sup>
                          <m:e>
                            <m:r>
                              <a:rPr lang="hu-HU" sz="2000" b="0" i="1" smtClean="0">
                                <a:solidFill>
                                  <a:srgbClr val="FF0000"/>
                                </a:solidFill>
                                <a:latin typeface="Cambria Math" panose="02040503050406030204" pitchFamily="18" charset="0"/>
                              </a:rPr>
                              <m:t>𝐵𝑒</m:t>
                            </m:r>
                          </m:e>
                        </m:sPre>
                      </m:oMath>
                    </m:oMathPara>
                  </a14:m>
                  <a:endParaRPr lang="hu-HU" sz="2000" dirty="0">
                    <a:solidFill>
                      <a:srgbClr val="FF0000"/>
                    </a:solidFill>
                  </a:endParaRPr>
                </a:p>
              </p:txBody>
            </p:sp>
          </mc:Choice>
          <mc:Fallback xmlns="">
            <p:sp>
              <p:nvSpPr>
                <p:cNvPr id="101" name="Szövegdoboz 100">
                  <a:extLst>
                    <a:ext uri="{FF2B5EF4-FFF2-40B4-BE49-F238E27FC236}">
                      <a16:creationId xmlns:a16="http://schemas.microsoft.com/office/drawing/2014/main" id="{624D17F1-8018-4DD4-9073-5324B691269C}"/>
                    </a:ext>
                  </a:extLst>
                </p:cNvPr>
                <p:cNvSpPr txBox="1">
                  <a:spLocks noRot="1" noChangeAspect="1" noMove="1" noResize="1" noEditPoints="1" noAdjustHandles="1" noChangeArrowheads="1" noChangeShapeType="1" noTextEdit="1"/>
                </p:cNvSpPr>
                <p:nvPr/>
              </p:nvSpPr>
              <p:spPr>
                <a:xfrm>
                  <a:off x="11036225" y="4269213"/>
                  <a:ext cx="586956" cy="310406"/>
                </a:xfrm>
                <a:prstGeom prst="rect">
                  <a:avLst/>
                </a:prstGeom>
                <a:blipFill>
                  <a:blip r:embed="rId21"/>
                  <a:stretch>
                    <a:fillRect l="-3125" t="-1961" r="-9375" b="-1764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2" name="Szövegdoboz 101">
                  <a:extLst>
                    <a:ext uri="{FF2B5EF4-FFF2-40B4-BE49-F238E27FC236}">
                      <a16:creationId xmlns:a16="http://schemas.microsoft.com/office/drawing/2014/main" id="{F5EFDF2F-1F02-4D9D-90FB-3E512ECF0D21}"/>
                    </a:ext>
                  </a:extLst>
                </p:cNvPr>
                <p:cNvSpPr txBox="1"/>
                <p:nvPr/>
              </p:nvSpPr>
              <p:spPr>
                <a:xfrm>
                  <a:off x="9539556" y="4255428"/>
                  <a:ext cx="526105" cy="3440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4</m:t>
                            </m:r>
                          </m:sub>
                          <m:sup>
                            <m:r>
                              <a:rPr lang="hu-HU" sz="2200" b="0" i="1" smtClean="0">
                                <a:solidFill>
                                  <a:srgbClr val="FF0000"/>
                                </a:solidFill>
                                <a:latin typeface="Cambria Math" panose="02040503050406030204" pitchFamily="18" charset="0"/>
                              </a:rPr>
                              <m:t>8</m:t>
                            </m:r>
                          </m:sup>
                          <m:e>
                            <m:r>
                              <a:rPr lang="hu-HU" sz="2200" b="0" i="1" smtClean="0">
                                <a:solidFill>
                                  <a:srgbClr val="FF0000"/>
                                </a:solidFill>
                                <a:latin typeface="Cambria Math" panose="02040503050406030204" pitchFamily="18" charset="0"/>
                              </a:rPr>
                              <m:t>𝐵𝑒</m:t>
                            </m:r>
                          </m:e>
                        </m:sPre>
                      </m:oMath>
                    </m:oMathPara>
                  </a14:m>
                  <a:endParaRPr lang="hu-HU" sz="2200" dirty="0">
                    <a:solidFill>
                      <a:srgbClr val="FF0000"/>
                    </a:solidFill>
                  </a:endParaRPr>
                </a:p>
              </p:txBody>
            </p:sp>
          </mc:Choice>
          <mc:Fallback xmlns="">
            <p:sp>
              <p:nvSpPr>
                <p:cNvPr id="102" name="Szövegdoboz 101">
                  <a:extLst>
                    <a:ext uri="{FF2B5EF4-FFF2-40B4-BE49-F238E27FC236}">
                      <a16:creationId xmlns:a16="http://schemas.microsoft.com/office/drawing/2014/main" id="{F5EFDF2F-1F02-4D9D-90FB-3E512ECF0D21}"/>
                    </a:ext>
                  </a:extLst>
                </p:cNvPr>
                <p:cNvSpPr txBox="1">
                  <a:spLocks noRot="1" noChangeAspect="1" noMove="1" noResize="1" noEditPoints="1" noAdjustHandles="1" noChangeArrowheads="1" noChangeShapeType="1" noTextEdit="1"/>
                </p:cNvSpPr>
                <p:nvPr/>
              </p:nvSpPr>
              <p:spPr>
                <a:xfrm>
                  <a:off x="9539556" y="4255428"/>
                  <a:ext cx="526105" cy="344069"/>
                </a:xfrm>
                <a:prstGeom prst="rect">
                  <a:avLst/>
                </a:prstGeom>
                <a:blipFill>
                  <a:blip r:embed="rId22"/>
                  <a:stretch>
                    <a:fillRect l="-3448" t="-3509" r="-10345" b="-1403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3" name="Szövegdoboz 102">
                  <a:extLst>
                    <a:ext uri="{FF2B5EF4-FFF2-40B4-BE49-F238E27FC236}">
                      <a16:creationId xmlns:a16="http://schemas.microsoft.com/office/drawing/2014/main" id="{9014FA16-99DA-47DC-A4F7-0E7CCE7CA047}"/>
                    </a:ext>
                  </a:extLst>
                </p:cNvPr>
                <p:cNvSpPr txBox="1"/>
                <p:nvPr/>
              </p:nvSpPr>
              <p:spPr>
                <a:xfrm>
                  <a:off x="9030656" y="4257191"/>
                  <a:ext cx="526105" cy="340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4</m:t>
                            </m:r>
                          </m:sub>
                          <m:sup>
                            <m:r>
                              <a:rPr lang="hu-HU" sz="2200" b="0" i="1" smtClean="0">
                                <a:solidFill>
                                  <a:srgbClr val="FF0000"/>
                                </a:solidFill>
                                <a:latin typeface="Cambria Math" panose="02040503050406030204" pitchFamily="18" charset="0"/>
                              </a:rPr>
                              <m:t>7</m:t>
                            </m:r>
                          </m:sup>
                          <m:e>
                            <m:r>
                              <a:rPr lang="hu-HU" sz="2200" b="0" i="1" smtClean="0">
                                <a:solidFill>
                                  <a:srgbClr val="FF0000"/>
                                </a:solidFill>
                                <a:latin typeface="Cambria Math" panose="02040503050406030204" pitchFamily="18" charset="0"/>
                              </a:rPr>
                              <m:t>𝐵𝑒</m:t>
                            </m:r>
                          </m:e>
                        </m:sPre>
                      </m:oMath>
                    </m:oMathPara>
                  </a14:m>
                  <a:endParaRPr lang="hu-HU" sz="2200" dirty="0">
                    <a:solidFill>
                      <a:srgbClr val="FF0000"/>
                    </a:solidFill>
                  </a:endParaRPr>
                </a:p>
              </p:txBody>
            </p:sp>
          </mc:Choice>
          <mc:Fallback xmlns="">
            <p:sp>
              <p:nvSpPr>
                <p:cNvPr id="103" name="Szövegdoboz 102">
                  <a:extLst>
                    <a:ext uri="{FF2B5EF4-FFF2-40B4-BE49-F238E27FC236}">
                      <a16:creationId xmlns:a16="http://schemas.microsoft.com/office/drawing/2014/main" id="{9014FA16-99DA-47DC-A4F7-0E7CCE7CA047}"/>
                    </a:ext>
                  </a:extLst>
                </p:cNvPr>
                <p:cNvSpPr txBox="1">
                  <a:spLocks noRot="1" noChangeAspect="1" noMove="1" noResize="1" noEditPoints="1" noAdjustHandles="1" noChangeArrowheads="1" noChangeShapeType="1" noTextEdit="1"/>
                </p:cNvSpPr>
                <p:nvPr/>
              </p:nvSpPr>
              <p:spPr>
                <a:xfrm>
                  <a:off x="9030656" y="4257191"/>
                  <a:ext cx="526105" cy="340542"/>
                </a:xfrm>
                <a:prstGeom prst="rect">
                  <a:avLst/>
                </a:prstGeom>
                <a:blipFill>
                  <a:blip r:embed="rId23"/>
                  <a:stretch>
                    <a:fillRect l="-3488" t="-1786" r="-11628"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4" name="Szövegdoboz 103">
                  <a:extLst>
                    <a:ext uri="{FF2B5EF4-FFF2-40B4-BE49-F238E27FC236}">
                      <a16:creationId xmlns:a16="http://schemas.microsoft.com/office/drawing/2014/main" id="{7128589B-F5F8-4A68-BA34-86BE7C5CDB2E}"/>
                    </a:ext>
                  </a:extLst>
                </p:cNvPr>
                <p:cNvSpPr txBox="1"/>
                <p:nvPr/>
              </p:nvSpPr>
              <p:spPr>
                <a:xfrm>
                  <a:off x="9607119" y="3782973"/>
                  <a:ext cx="387991" cy="3518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5</m:t>
                            </m:r>
                          </m:sub>
                          <m:sup>
                            <m:r>
                              <a:rPr lang="hu-HU" sz="2200" b="0" i="1" smtClean="0">
                                <a:solidFill>
                                  <a:srgbClr val="FF0000"/>
                                </a:solidFill>
                                <a:latin typeface="Cambria Math" panose="02040503050406030204" pitchFamily="18" charset="0"/>
                              </a:rPr>
                              <m:t>9</m:t>
                            </m:r>
                          </m:sup>
                          <m:e>
                            <m:r>
                              <a:rPr lang="hu-HU" sz="2200" b="0" i="1" smtClean="0">
                                <a:solidFill>
                                  <a:srgbClr val="FF0000"/>
                                </a:solidFill>
                                <a:latin typeface="Cambria Math" panose="02040503050406030204" pitchFamily="18" charset="0"/>
                              </a:rPr>
                              <m:t>𝐵</m:t>
                            </m:r>
                          </m:e>
                        </m:sPre>
                      </m:oMath>
                    </m:oMathPara>
                  </a14:m>
                  <a:endParaRPr lang="hu-HU" sz="2200" dirty="0">
                    <a:solidFill>
                      <a:srgbClr val="FF0000"/>
                    </a:solidFill>
                  </a:endParaRPr>
                </a:p>
              </p:txBody>
            </p:sp>
          </mc:Choice>
          <mc:Fallback xmlns="">
            <p:sp>
              <p:nvSpPr>
                <p:cNvPr id="104" name="Szövegdoboz 103">
                  <a:extLst>
                    <a:ext uri="{FF2B5EF4-FFF2-40B4-BE49-F238E27FC236}">
                      <a16:creationId xmlns:a16="http://schemas.microsoft.com/office/drawing/2014/main" id="{7128589B-F5F8-4A68-BA34-86BE7C5CDB2E}"/>
                    </a:ext>
                  </a:extLst>
                </p:cNvPr>
                <p:cNvSpPr txBox="1">
                  <a:spLocks noRot="1" noChangeAspect="1" noMove="1" noResize="1" noEditPoints="1" noAdjustHandles="1" noChangeArrowheads="1" noChangeShapeType="1" noTextEdit="1"/>
                </p:cNvSpPr>
                <p:nvPr/>
              </p:nvSpPr>
              <p:spPr>
                <a:xfrm>
                  <a:off x="9607119" y="3782973"/>
                  <a:ext cx="387991" cy="351891"/>
                </a:xfrm>
                <a:prstGeom prst="rect">
                  <a:avLst/>
                </a:prstGeom>
                <a:blipFill>
                  <a:blip r:embed="rId24"/>
                  <a:stretch>
                    <a:fillRect l="-6250" t="-1724" r="-12500" b="-1551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5" name="Szövegdoboz 104">
                  <a:extLst>
                    <a:ext uri="{FF2B5EF4-FFF2-40B4-BE49-F238E27FC236}">
                      <a16:creationId xmlns:a16="http://schemas.microsoft.com/office/drawing/2014/main" id="{E1FBE2B5-510F-43CE-B399-E4DDC3CDE6D3}"/>
                    </a:ext>
                  </a:extLst>
                </p:cNvPr>
                <p:cNvSpPr txBox="1"/>
                <p:nvPr/>
              </p:nvSpPr>
              <p:spPr>
                <a:xfrm>
                  <a:off x="10057035" y="3796821"/>
                  <a:ext cx="506614" cy="3522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5</m:t>
                            </m:r>
                          </m:sub>
                          <m:sup>
                            <m:r>
                              <a:rPr lang="hu-HU" sz="2200" b="0" i="1" smtClean="0">
                                <a:latin typeface="Cambria Math" panose="02040503050406030204" pitchFamily="18" charset="0"/>
                              </a:rPr>
                              <m:t>10</m:t>
                            </m:r>
                          </m:sup>
                          <m:e>
                            <m:r>
                              <a:rPr lang="hu-HU" sz="2200" b="0" i="1" smtClean="0">
                                <a:latin typeface="Cambria Math" panose="02040503050406030204" pitchFamily="18" charset="0"/>
                              </a:rPr>
                              <m:t>𝐵</m:t>
                            </m:r>
                          </m:e>
                        </m:sPre>
                      </m:oMath>
                    </m:oMathPara>
                  </a14:m>
                  <a:endParaRPr lang="hu-HU" sz="2200" dirty="0"/>
                </a:p>
              </p:txBody>
            </p:sp>
          </mc:Choice>
          <mc:Fallback xmlns="">
            <p:sp>
              <p:nvSpPr>
                <p:cNvPr id="105" name="Szövegdoboz 104">
                  <a:extLst>
                    <a:ext uri="{FF2B5EF4-FFF2-40B4-BE49-F238E27FC236}">
                      <a16:creationId xmlns:a16="http://schemas.microsoft.com/office/drawing/2014/main" id="{E1FBE2B5-510F-43CE-B399-E4DDC3CDE6D3}"/>
                    </a:ext>
                  </a:extLst>
                </p:cNvPr>
                <p:cNvSpPr txBox="1">
                  <a:spLocks noRot="1" noChangeAspect="1" noMove="1" noResize="1" noEditPoints="1" noAdjustHandles="1" noChangeArrowheads="1" noChangeShapeType="1" noTextEdit="1"/>
                </p:cNvSpPr>
                <p:nvPr/>
              </p:nvSpPr>
              <p:spPr>
                <a:xfrm>
                  <a:off x="10057035" y="3796821"/>
                  <a:ext cx="506614" cy="352212"/>
                </a:xfrm>
                <a:prstGeom prst="rect">
                  <a:avLst/>
                </a:prstGeom>
                <a:blipFill>
                  <a:blip r:embed="rId25"/>
                  <a:stretch>
                    <a:fillRect l="-3614" t="-1724" r="-12048" b="-1724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6" name="Szövegdoboz 105">
                  <a:extLst>
                    <a:ext uri="{FF2B5EF4-FFF2-40B4-BE49-F238E27FC236}">
                      <a16:creationId xmlns:a16="http://schemas.microsoft.com/office/drawing/2014/main" id="{BC521FD3-ED55-4373-8C28-26215B187031}"/>
                    </a:ext>
                  </a:extLst>
                </p:cNvPr>
                <p:cNvSpPr txBox="1"/>
                <p:nvPr/>
              </p:nvSpPr>
              <p:spPr>
                <a:xfrm>
                  <a:off x="9109723" y="3795092"/>
                  <a:ext cx="387991" cy="3524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5</m:t>
                            </m:r>
                          </m:sub>
                          <m:sup>
                            <m:r>
                              <a:rPr lang="hu-HU" sz="2200" b="0" i="1" smtClean="0">
                                <a:solidFill>
                                  <a:srgbClr val="FF0000"/>
                                </a:solidFill>
                                <a:latin typeface="Cambria Math" panose="02040503050406030204" pitchFamily="18" charset="0"/>
                              </a:rPr>
                              <m:t>8</m:t>
                            </m:r>
                          </m:sup>
                          <m:e>
                            <m:r>
                              <a:rPr lang="hu-HU" sz="2200" b="0" i="1" smtClean="0">
                                <a:solidFill>
                                  <a:srgbClr val="FF0000"/>
                                </a:solidFill>
                                <a:latin typeface="Cambria Math" panose="02040503050406030204" pitchFamily="18" charset="0"/>
                              </a:rPr>
                              <m:t>𝐵</m:t>
                            </m:r>
                          </m:e>
                        </m:sPre>
                      </m:oMath>
                    </m:oMathPara>
                  </a14:m>
                  <a:endParaRPr lang="hu-HU" sz="2200" dirty="0">
                    <a:solidFill>
                      <a:srgbClr val="FF0000"/>
                    </a:solidFill>
                  </a:endParaRPr>
                </a:p>
              </p:txBody>
            </p:sp>
          </mc:Choice>
          <mc:Fallback xmlns="">
            <p:sp>
              <p:nvSpPr>
                <p:cNvPr id="106" name="Szövegdoboz 105">
                  <a:extLst>
                    <a:ext uri="{FF2B5EF4-FFF2-40B4-BE49-F238E27FC236}">
                      <a16:creationId xmlns:a16="http://schemas.microsoft.com/office/drawing/2014/main" id="{BC521FD3-ED55-4373-8C28-26215B187031}"/>
                    </a:ext>
                  </a:extLst>
                </p:cNvPr>
                <p:cNvSpPr txBox="1">
                  <a:spLocks noRot="1" noChangeAspect="1" noMove="1" noResize="1" noEditPoints="1" noAdjustHandles="1" noChangeArrowheads="1" noChangeShapeType="1" noTextEdit="1"/>
                </p:cNvSpPr>
                <p:nvPr/>
              </p:nvSpPr>
              <p:spPr>
                <a:xfrm>
                  <a:off x="9109723" y="3795092"/>
                  <a:ext cx="387991" cy="352404"/>
                </a:xfrm>
                <a:prstGeom prst="rect">
                  <a:avLst/>
                </a:prstGeom>
                <a:blipFill>
                  <a:blip r:embed="rId26"/>
                  <a:stretch>
                    <a:fillRect l="-7937" t="-1724" r="-14286" b="-1551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7" name="Szövegdoboz 106">
                  <a:extLst>
                    <a:ext uri="{FF2B5EF4-FFF2-40B4-BE49-F238E27FC236}">
                      <a16:creationId xmlns:a16="http://schemas.microsoft.com/office/drawing/2014/main" id="{6E690EAB-9C42-416F-9066-06C634882FD2}"/>
                    </a:ext>
                  </a:extLst>
                </p:cNvPr>
                <p:cNvSpPr txBox="1"/>
                <p:nvPr/>
              </p:nvSpPr>
              <p:spPr>
                <a:xfrm>
                  <a:off x="11079384" y="3797879"/>
                  <a:ext cx="506614" cy="3500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5</m:t>
                            </m:r>
                          </m:sub>
                          <m:sup>
                            <m:r>
                              <a:rPr lang="hu-HU" sz="2200" b="0" i="1" smtClean="0">
                                <a:solidFill>
                                  <a:srgbClr val="FF0000"/>
                                </a:solidFill>
                                <a:latin typeface="Cambria Math" panose="02040503050406030204" pitchFamily="18" charset="0"/>
                              </a:rPr>
                              <m:t>12</m:t>
                            </m:r>
                          </m:sup>
                          <m:e>
                            <m:r>
                              <a:rPr lang="hu-HU" sz="2200" b="0" i="1" smtClean="0">
                                <a:solidFill>
                                  <a:srgbClr val="FF0000"/>
                                </a:solidFill>
                                <a:latin typeface="Cambria Math" panose="02040503050406030204" pitchFamily="18" charset="0"/>
                              </a:rPr>
                              <m:t>𝐵</m:t>
                            </m:r>
                          </m:e>
                        </m:sPre>
                      </m:oMath>
                    </m:oMathPara>
                  </a14:m>
                  <a:endParaRPr lang="hu-HU" sz="2200" dirty="0">
                    <a:solidFill>
                      <a:srgbClr val="FF0000"/>
                    </a:solidFill>
                  </a:endParaRPr>
                </a:p>
              </p:txBody>
            </p:sp>
          </mc:Choice>
          <mc:Fallback xmlns="">
            <p:sp>
              <p:nvSpPr>
                <p:cNvPr id="107" name="Szövegdoboz 106">
                  <a:extLst>
                    <a:ext uri="{FF2B5EF4-FFF2-40B4-BE49-F238E27FC236}">
                      <a16:creationId xmlns:a16="http://schemas.microsoft.com/office/drawing/2014/main" id="{6E690EAB-9C42-416F-9066-06C634882FD2}"/>
                    </a:ext>
                  </a:extLst>
                </p:cNvPr>
                <p:cNvSpPr txBox="1">
                  <a:spLocks noRot="1" noChangeAspect="1" noMove="1" noResize="1" noEditPoints="1" noAdjustHandles="1" noChangeArrowheads="1" noChangeShapeType="1" noTextEdit="1"/>
                </p:cNvSpPr>
                <p:nvPr/>
              </p:nvSpPr>
              <p:spPr>
                <a:xfrm>
                  <a:off x="11079384" y="3797879"/>
                  <a:ext cx="506614" cy="350096"/>
                </a:xfrm>
                <a:prstGeom prst="rect">
                  <a:avLst/>
                </a:prstGeom>
                <a:blipFill>
                  <a:blip r:embed="rId27"/>
                  <a:stretch>
                    <a:fillRect l="-4819" t="-1724" r="-12048" b="-1724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8" name="Szövegdoboz 107">
                  <a:extLst>
                    <a:ext uri="{FF2B5EF4-FFF2-40B4-BE49-F238E27FC236}">
                      <a16:creationId xmlns:a16="http://schemas.microsoft.com/office/drawing/2014/main" id="{0AD984C0-C670-4BF2-AA67-9B74156122C9}"/>
                    </a:ext>
                  </a:extLst>
                </p:cNvPr>
                <p:cNvSpPr txBox="1"/>
                <p:nvPr/>
              </p:nvSpPr>
              <p:spPr>
                <a:xfrm>
                  <a:off x="10568412" y="3791701"/>
                  <a:ext cx="506614" cy="3493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5</m:t>
                            </m:r>
                          </m:sub>
                          <m:sup>
                            <m:r>
                              <a:rPr lang="hu-HU" sz="2200" b="0" i="1" smtClean="0">
                                <a:latin typeface="Cambria Math" panose="02040503050406030204" pitchFamily="18" charset="0"/>
                              </a:rPr>
                              <m:t>11</m:t>
                            </m:r>
                          </m:sup>
                          <m:e>
                            <m:r>
                              <a:rPr lang="hu-HU" sz="2200" b="0" i="1" smtClean="0">
                                <a:latin typeface="Cambria Math" panose="02040503050406030204" pitchFamily="18" charset="0"/>
                              </a:rPr>
                              <m:t>𝐵</m:t>
                            </m:r>
                          </m:e>
                        </m:sPre>
                      </m:oMath>
                    </m:oMathPara>
                  </a14:m>
                  <a:endParaRPr lang="hu-HU" sz="2200" dirty="0"/>
                </a:p>
              </p:txBody>
            </p:sp>
          </mc:Choice>
          <mc:Fallback xmlns="">
            <p:sp>
              <p:nvSpPr>
                <p:cNvPr id="108" name="Szövegdoboz 107">
                  <a:extLst>
                    <a:ext uri="{FF2B5EF4-FFF2-40B4-BE49-F238E27FC236}">
                      <a16:creationId xmlns:a16="http://schemas.microsoft.com/office/drawing/2014/main" id="{0AD984C0-C670-4BF2-AA67-9B74156122C9}"/>
                    </a:ext>
                  </a:extLst>
                </p:cNvPr>
                <p:cNvSpPr txBox="1">
                  <a:spLocks noRot="1" noChangeAspect="1" noMove="1" noResize="1" noEditPoints="1" noAdjustHandles="1" noChangeArrowheads="1" noChangeShapeType="1" noTextEdit="1"/>
                </p:cNvSpPr>
                <p:nvPr/>
              </p:nvSpPr>
              <p:spPr>
                <a:xfrm>
                  <a:off x="10568412" y="3791701"/>
                  <a:ext cx="506614" cy="349391"/>
                </a:xfrm>
                <a:prstGeom prst="rect">
                  <a:avLst/>
                </a:prstGeom>
                <a:blipFill>
                  <a:blip r:embed="rId28"/>
                  <a:stretch>
                    <a:fillRect l="-3614" r="-12048" b="-1724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9" name="Szövegdoboz 108">
                  <a:extLst>
                    <a:ext uri="{FF2B5EF4-FFF2-40B4-BE49-F238E27FC236}">
                      <a16:creationId xmlns:a16="http://schemas.microsoft.com/office/drawing/2014/main" id="{1590E846-125F-4DDE-9966-7E212048FDF6}"/>
                    </a:ext>
                  </a:extLst>
                </p:cNvPr>
                <p:cNvSpPr txBox="1"/>
                <p:nvPr/>
              </p:nvSpPr>
              <p:spPr>
                <a:xfrm>
                  <a:off x="10063343" y="3346212"/>
                  <a:ext cx="493789" cy="3445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6</m:t>
                            </m:r>
                          </m:sub>
                          <m:sup>
                            <m:r>
                              <a:rPr lang="hu-HU" sz="2200" b="0" i="1" smtClean="0">
                                <a:solidFill>
                                  <a:srgbClr val="FF0000"/>
                                </a:solidFill>
                                <a:latin typeface="Cambria Math" panose="02040503050406030204" pitchFamily="18" charset="0"/>
                              </a:rPr>
                              <m:t>11</m:t>
                            </m:r>
                          </m:sup>
                          <m:e>
                            <m:r>
                              <a:rPr lang="hu-HU" sz="2200" b="0" i="1" smtClean="0">
                                <a:solidFill>
                                  <a:srgbClr val="FF0000"/>
                                </a:solidFill>
                                <a:latin typeface="Cambria Math" panose="02040503050406030204" pitchFamily="18" charset="0"/>
                              </a:rPr>
                              <m:t>𝐶</m:t>
                            </m:r>
                          </m:e>
                        </m:sPre>
                      </m:oMath>
                    </m:oMathPara>
                  </a14:m>
                  <a:endParaRPr lang="hu-HU" sz="2200" dirty="0">
                    <a:solidFill>
                      <a:srgbClr val="FF0000"/>
                    </a:solidFill>
                  </a:endParaRPr>
                </a:p>
              </p:txBody>
            </p:sp>
          </mc:Choice>
          <mc:Fallback xmlns="">
            <p:sp>
              <p:nvSpPr>
                <p:cNvPr id="109" name="Szövegdoboz 108">
                  <a:extLst>
                    <a:ext uri="{FF2B5EF4-FFF2-40B4-BE49-F238E27FC236}">
                      <a16:creationId xmlns:a16="http://schemas.microsoft.com/office/drawing/2014/main" id="{1590E846-125F-4DDE-9966-7E212048FDF6}"/>
                    </a:ext>
                  </a:extLst>
                </p:cNvPr>
                <p:cNvSpPr txBox="1">
                  <a:spLocks noRot="1" noChangeAspect="1" noMove="1" noResize="1" noEditPoints="1" noAdjustHandles="1" noChangeArrowheads="1" noChangeShapeType="1" noTextEdit="1"/>
                </p:cNvSpPr>
                <p:nvPr/>
              </p:nvSpPr>
              <p:spPr>
                <a:xfrm>
                  <a:off x="10063343" y="3346212"/>
                  <a:ext cx="493789" cy="344582"/>
                </a:xfrm>
                <a:prstGeom prst="rect">
                  <a:avLst/>
                </a:prstGeom>
                <a:blipFill>
                  <a:blip r:embed="rId29"/>
                  <a:stretch>
                    <a:fillRect l="-3704" t="-1754" r="-11111"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0" name="Szövegdoboz 109">
                  <a:extLst>
                    <a:ext uri="{FF2B5EF4-FFF2-40B4-BE49-F238E27FC236}">
                      <a16:creationId xmlns:a16="http://schemas.microsoft.com/office/drawing/2014/main" id="{64EC6779-5957-41C7-91BA-78E9A3404EC8}"/>
                    </a:ext>
                  </a:extLst>
                </p:cNvPr>
                <p:cNvSpPr txBox="1"/>
                <p:nvPr/>
              </p:nvSpPr>
              <p:spPr>
                <a:xfrm>
                  <a:off x="10535163" y="3355843"/>
                  <a:ext cx="493790" cy="3452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6</m:t>
                            </m:r>
                          </m:sub>
                          <m:sup>
                            <m:r>
                              <a:rPr lang="hu-HU" sz="2200" b="0" i="1" smtClean="0">
                                <a:latin typeface="Cambria Math" panose="02040503050406030204" pitchFamily="18" charset="0"/>
                              </a:rPr>
                              <m:t>12</m:t>
                            </m:r>
                          </m:sup>
                          <m:e>
                            <m:r>
                              <a:rPr lang="hu-HU" sz="2200" b="0" i="1" smtClean="0">
                                <a:latin typeface="Cambria Math" panose="02040503050406030204" pitchFamily="18" charset="0"/>
                              </a:rPr>
                              <m:t>𝐶</m:t>
                            </m:r>
                          </m:e>
                        </m:sPre>
                      </m:oMath>
                    </m:oMathPara>
                  </a14:m>
                  <a:endParaRPr lang="hu-HU" sz="2200" dirty="0"/>
                </a:p>
              </p:txBody>
            </p:sp>
          </mc:Choice>
          <mc:Fallback xmlns="">
            <p:sp>
              <p:nvSpPr>
                <p:cNvPr id="110" name="Szövegdoboz 109">
                  <a:extLst>
                    <a:ext uri="{FF2B5EF4-FFF2-40B4-BE49-F238E27FC236}">
                      <a16:creationId xmlns:a16="http://schemas.microsoft.com/office/drawing/2014/main" id="{64EC6779-5957-41C7-91BA-78E9A3404EC8}"/>
                    </a:ext>
                  </a:extLst>
                </p:cNvPr>
                <p:cNvSpPr txBox="1">
                  <a:spLocks noRot="1" noChangeAspect="1" noMove="1" noResize="1" noEditPoints="1" noAdjustHandles="1" noChangeArrowheads="1" noChangeShapeType="1" noTextEdit="1"/>
                </p:cNvSpPr>
                <p:nvPr/>
              </p:nvSpPr>
              <p:spPr>
                <a:xfrm>
                  <a:off x="10535163" y="3355843"/>
                  <a:ext cx="493790" cy="345287"/>
                </a:xfrm>
                <a:prstGeom prst="rect">
                  <a:avLst/>
                </a:prstGeom>
                <a:blipFill>
                  <a:blip r:embed="rId30"/>
                  <a:stretch>
                    <a:fillRect l="-4938" t="-3571" r="-11111"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1" name="Szövegdoboz 110">
                  <a:extLst>
                    <a:ext uri="{FF2B5EF4-FFF2-40B4-BE49-F238E27FC236}">
                      <a16:creationId xmlns:a16="http://schemas.microsoft.com/office/drawing/2014/main" id="{86986B8B-FD69-426A-891E-E4DA5BC8C89E}"/>
                    </a:ext>
                  </a:extLst>
                </p:cNvPr>
                <p:cNvSpPr txBox="1"/>
                <p:nvPr/>
              </p:nvSpPr>
              <p:spPr>
                <a:xfrm>
                  <a:off x="9536442" y="3346908"/>
                  <a:ext cx="493790" cy="34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6</m:t>
                            </m:r>
                          </m:sub>
                          <m:sup>
                            <m:r>
                              <a:rPr lang="hu-HU" sz="2200" b="0" i="1" smtClean="0">
                                <a:solidFill>
                                  <a:srgbClr val="FF0000"/>
                                </a:solidFill>
                                <a:latin typeface="Cambria Math" panose="02040503050406030204" pitchFamily="18" charset="0"/>
                              </a:rPr>
                              <m:t>10</m:t>
                            </m:r>
                          </m:sup>
                          <m:e>
                            <m:r>
                              <a:rPr lang="hu-HU" sz="2200" b="0" i="1" smtClean="0">
                                <a:solidFill>
                                  <a:srgbClr val="FF0000"/>
                                </a:solidFill>
                                <a:latin typeface="Cambria Math" panose="02040503050406030204" pitchFamily="18" charset="0"/>
                              </a:rPr>
                              <m:t>𝐶</m:t>
                            </m:r>
                          </m:e>
                        </m:sPre>
                      </m:oMath>
                    </m:oMathPara>
                  </a14:m>
                  <a:endParaRPr lang="hu-HU" sz="2200" dirty="0">
                    <a:solidFill>
                      <a:srgbClr val="FF0000"/>
                    </a:solidFill>
                  </a:endParaRPr>
                </a:p>
              </p:txBody>
            </p:sp>
          </mc:Choice>
          <mc:Fallback xmlns="">
            <p:sp>
              <p:nvSpPr>
                <p:cNvPr id="111" name="Szövegdoboz 110">
                  <a:extLst>
                    <a:ext uri="{FF2B5EF4-FFF2-40B4-BE49-F238E27FC236}">
                      <a16:creationId xmlns:a16="http://schemas.microsoft.com/office/drawing/2014/main" id="{86986B8B-FD69-426A-891E-E4DA5BC8C89E}"/>
                    </a:ext>
                  </a:extLst>
                </p:cNvPr>
                <p:cNvSpPr txBox="1">
                  <a:spLocks noRot="1" noChangeAspect="1" noMove="1" noResize="1" noEditPoints="1" noAdjustHandles="1" noChangeArrowheads="1" noChangeShapeType="1" noTextEdit="1"/>
                </p:cNvSpPr>
                <p:nvPr/>
              </p:nvSpPr>
              <p:spPr>
                <a:xfrm>
                  <a:off x="9536442" y="3346908"/>
                  <a:ext cx="493790" cy="347403"/>
                </a:xfrm>
                <a:prstGeom prst="rect">
                  <a:avLst/>
                </a:prstGeom>
                <a:blipFill>
                  <a:blip r:embed="rId31"/>
                  <a:stretch>
                    <a:fillRect l="-4938" t="-1754" r="-11111" b="-1754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2" name="Szövegdoboz 111">
                  <a:extLst>
                    <a:ext uri="{FF2B5EF4-FFF2-40B4-BE49-F238E27FC236}">
                      <a16:creationId xmlns:a16="http://schemas.microsoft.com/office/drawing/2014/main" id="{ED5E95BC-2414-4310-A5A3-1548211FBE10}"/>
                    </a:ext>
                  </a:extLst>
                </p:cNvPr>
                <p:cNvSpPr txBox="1"/>
                <p:nvPr/>
              </p:nvSpPr>
              <p:spPr>
                <a:xfrm>
                  <a:off x="11094296" y="3343105"/>
                  <a:ext cx="493790" cy="347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6</m:t>
                            </m:r>
                          </m:sub>
                          <m:sup>
                            <m:r>
                              <a:rPr lang="hu-HU" sz="2200" b="0" i="1" smtClean="0">
                                <a:latin typeface="Cambria Math" panose="02040503050406030204" pitchFamily="18" charset="0"/>
                              </a:rPr>
                              <m:t>13</m:t>
                            </m:r>
                          </m:sup>
                          <m:e>
                            <m:r>
                              <a:rPr lang="hu-HU" sz="2200" b="0" i="1" smtClean="0">
                                <a:latin typeface="Cambria Math" panose="02040503050406030204" pitchFamily="18" charset="0"/>
                              </a:rPr>
                              <m:t>𝐶</m:t>
                            </m:r>
                          </m:e>
                        </m:sPre>
                      </m:oMath>
                    </m:oMathPara>
                  </a14:m>
                  <a:endParaRPr lang="hu-HU" sz="2200" dirty="0"/>
                </a:p>
              </p:txBody>
            </p:sp>
          </mc:Choice>
          <mc:Fallback xmlns="">
            <p:sp>
              <p:nvSpPr>
                <p:cNvPr id="112" name="Szövegdoboz 111">
                  <a:extLst>
                    <a:ext uri="{FF2B5EF4-FFF2-40B4-BE49-F238E27FC236}">
                      <a16:creationId xmlns:a16="http://schemas.microsoft.com/office/drawing/2014/main" id="{ED5E95BC-2414-4310-A5A3-1548211FBE10}"/>
                    </a:ext>
                  </a:extLst>
                </p:cNvPr>
                <p:cNvSpPr txBox="1">
                  <a:spLocks noRot="1" noChangeAspect="1" noMove="1" noResize="1" noEditPoints="1" noAdjustHandles="1" noChangeArrowheads="1" noChangeShapeType="1" noTextEdit="1"/>
                </p:cNvSpPr>
                <p:nvPr/>
              </p:nvSpPr>
              <p:spPr>
                <a:xfrm>
                  <a:off x="11094296" y="3343105"/>
                  <a:ext cx="493790" cy="347018"/>
                </a:xfrm>
                <a:prstGeom prst="rect">
                  <a:avLst/>
                </a:prstGeom>
                <a:blipFill>
                  <a:blip r:embed="rId32"/>
                  <a:stretch>
                    <a:fillRect l="-3704" t="-1754" r="-11111"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3" name="Szövegdoboz 112">
                  <a:extLst>
                    <a:ext uri="{FF2B5EF4-FFF2-40B4-BE49-F238E27FC236}">
                      <a16:creationId xmlns:a16="http://schemas.microsoft.com/office/drawing/2014/main" id="{93B4AC69-F0DD-453D-B5F3-E02C8CBCC945}"/>
                    </a:ext>
                  </a:extLst>
                </p:cNvPr>
                <p:cNvSpPr txBox="1"/>
                <p:nvPr/>
              </p:nvSpPr>
              <p:spPr>
                <a:xfrm>
                  <a:off x="9100914" y="3351438"/>
                  <a:ext cx="375167" cy="347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6</m:t>
                            </m:r>
                          </m:sub>
                          <m:sup>
                            <m:r>
                              <a:rPr lang="hu-HU" sz="2200" b="0" i="1" smtClean="0">
                                <a:solidFill>
                                  <a:srgbClr val="FF0000"/>
                                </a:solidFill>
                                <a:latin typeface="Cambria Math" panose="02040503050406030204" pitchFamily="18" charset="0"/>
                              </a:rPr>
                              <m:t>9</m:t>
                            </m:r>
                          </m:sup>
                          <m:e>
                            <m:r>
                              <a:rPr lang="hu-HU" sz="2200" b="0" i="1" smtClean="0">
                                <a:solidFill>
                                  <a:srgbClr val="FF0000"/>
                                </a:solidFill>
                                <a:latin typeface="Cambria Math" panose="02040503050406030204" pitchFamily="18" charset="0"/>
                              </a:rPr>
                              <m:t>𝐶</m:t>
                            </m:r>
                          </m:e>
                        </m:sPre>
                      </m:oMath>
                    </m:oMathPara>
                  </a14:m>
                  <a:endParaRPr lang="hu-HU" sz="2200" dirty="0">
                    <a:solidFill>
                      <a:srgbClr val="FF0000"/>
                    </a:solidFill>
                  </a:endParaRPr>
                </a:p>
              </p:txBody>
            </p:sp>
          </mc:Choice>
          <mc:Fallback xmlns="">
            <p:sp>
              <p:nvSpPr>
                <p:cNvPr id="113" name="Szövegdoboz 112">
                  <a:extLst>
                    <a:ext uri="{FF2B5EF4-FFF2-40B4-BE49-F238E27FC236}">
                      <a16:creationId xmlns:a16="http://schemas.microsoft.com/office/drawing/2014/main" id="{93B4AC69-F0DD-453D-B5F3-E02C8CBCC945}"/>
                    </a:ext>
                  </a:extLst>
                </p:cNvPr>
                <p:cNvSpPr txBox="1">
                  <a:spLocks noRot="1" noChangeAspect="1" noMove="1" noResize="1" noEditPoints="1" noAdjustHandles="1" noChangeArrowheads="1" noChangeShapeType="1" noTextEdit="1"/>
                </p:cNvSpPr>
                <p:nvPr/>
              </p:nvSpPr>
              <p:spPr>
                <a:xfrm>
                  <a:off x="9100914" y="3351438"/>
                  <a:ext cx="375167" cy="347083"/>
                </a:xfrm>
                <a:prstGeom prst="rect">
                  <a:avLst/>
                </a:prstGeom>
                <a:blipFill>
                  <a:blip r:embed="rId33"/>
                  <a:stretch>
                    <a:fillRect l="-6452" t="-1754" r="-11290" b="-1754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4" name="Szövegdoboz 113">
                  <a:extLst>
                    <a:ext uri="{FF2B5EF4-FFF2-40B4-BE49-F238E27FC236}">
                      <a16:creationId xmlns:a16="http://schemas.microsoft.com/office/drawing/2014/main" id="{CF1F7246-1098-4FA8-A507-6F625B1D560E}"/>
                    </a:ext>
                  </a:extLst>
                </p:cNvPr>
                <p:cNvSpPr txBox="1"/>
                <p:nvPr/>
              </p:nvSpPr>
              <p:spPr>
                <a:xfrm>
                  <a:off x="10036246" y="2903084"/>
                  <a:ext cx="526747" cy="3419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7</m:t>
                            </m:r>
                          </m:sub>
                          <m:sup>
                            <m:r>
                              <a:rPr lang="hu-HU" sz="2200" b="0" i="1" smtClean="0">
                                <a:solidFill>
                                  <a:srgbClr val="FF0000"/>
                                </a:solidFill>
                                <a:latin typeface="Cambria Math" panose="02040503050406030204" pitchFamily="18" charset="0"/>
                              </a:rPr>
                              <m:t>12</m:t>
                            </m:r>
                          </m:sup>
                          <m:e>
                            <m:r>
                              <a:rPr lang="hu-HU" sz="2200" b="0" i="1" smtClean="0">
                                <a:solidFill>
                                  <a:srgbClr val="FF0000"/>
                                </a:solidFill>
                                <a:latin typeface="Cambria Math" panose="02040503050406030204" pitchFamily="18" charset="0"/>
                              </a:rPr>
                              <m:t>𝑁</m:t>
                            </m:r>
                          </m:e>
                        </m:sPre>
                      </m:oMath>
                    </m:oMathPara>
                  </a14:m>
                  <a:endParaRPr lang="hu-HU" sz="2200" dirty="0">
                    <a:solidFill>
                      <a:srgbClr val="FF0000"/>
                    </a:solidFill>
                  </a:endParaRPr>
                </a:p>
              </p:txBody>
            </p:sp>
          </mc:Choice>
          <mc:Fallback xmlns="">
            <p:sp>
              <p:nvSpPr>
                <p:cNvPr id="114" name="Szövegdoboz 113">
                  <a:extLst>
                    <a:ext uri="{FF2B5EF4-FFF2-40B4-BE49-F238E27FC236}">
                      <a16:creationId xmlns:a16="http://schemas.microsoft.com/office/drawing/2014/main" id="{CF1F7246-1098-4FA8-A507-6F625B1D560E}"/>
                    </a:ext>
                  </a:extLst>
                </p:cNvPr>
                <p:cNvSpPr txBox="1">
                  <a:spLocks noRot="1" noChangeAspect="1" noMove="1" noResize="1" noEditPoints="1" noAdjustHandles="1" noChangeArrowheads="1" noChangeShapeType="1" noTextEdit="1"/>
                </p:cNvSpPr>
                <p:nvPr/>
              </p:nvSpPr>
              <p:spPr>
                <a:xfrm>
                  <a:off x="10036246" y="2903084"/>
                  <a:ext cx="526747" cy="341953"/>
                </a:xfrm>
                <a:prstGeom prst="rect">
                  <a:avLst/>
                </a:prstGeom>
                <a:blipFill>
                  <a:blip r:embed="rId34"/>
                  <a:stretch>
                    <a:fillRect l="-4651" t="-3571" r="-12791"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5" name="Szövegdoboz 114">
                  <a:extLst>
                    <a:ext uri="{FF2B5EF4-FFF2-40B4-BE49-F238E27FC236}">
                      <a16:creationId xmlns:a16="http://schemas.microsoft.com/office/drawing/2014/main" id="{59A550FA-F438-4763-A820-818ACFC945EC}"/>
                    </a:ext>
                  </a:extLst>
                </p:cNvPr>
                <p:cNvSpPr txBox="1"/>
                <p:nvPr/>
              </p:nvSpPr>
              <p:spPr>
                <a:xfrm>
                  <a:off x="10048840" y="2458260"/>
                  <a:ext cx="510716" cy="3472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8</m:t>
                            </m:r>
                          </m:sub>
                          <m:sup>
                            <m:r>
                              <a:rPr lang="hu-HU" sz="2200" b="0" i="1" smtClean="0">
                                <a:solidFill>
                                  <a:srgbClr val="FF0000"/>
                                </a:solidFill>
                                <a:latin typeface="Cambria Math" panose="02040503050406030204" pitchFamily="18" charset="0"/>
                              </a:rPr>
                              <m:t>13</m:t>
                            </m:r>
                          </m:sup>
                          <m:e>
                            <m:r>
                              <a:rPr lang="hu-HU" sz="2200" b="0" i="1" smtClean="0">
                                <a:solidFill>
                                  <a:srgbClr val="FF0000"/>
                                </a:solidFill>
                                <a:latin typeface="Cambria Math" panose="02040503050406030204" pitchFamily="18" charset="0"/>
                              </a:rPr>
                              <m:t>𝑂</m:t>
                            </m:r>
                          </m:e>
                        </m:sPre>
                      </m:oMath>
                    </m:oMathPara>
                  </a14:m>
                  <a:endParaRPr lang="hu-HU" sz="2200" dirty="0">
                    <a:solidFill>
                      <a:srgbClr val="FF0000"/>
                    </a:solidFill>
                  </a:endParaRPr>
                </a:p>
              </p:txBody>
            </p:sp>
          </mc:Choice>
          <mc:Fallback xmlns="">
            <p:sp>
              <p:nvSpPr>
                <p:cNvPr id="115" name="Szövegdoboz 114">
                  <a:extLst>
                    <a:ext uri="{FF2B5EF4-FFF2-40B4-BE49-F238E27FC236}">
                      <a16:creationId xmlns:a16="http://schemas.microsoft.com/office/drawing/2014/main" id="{59A550FA-F438-4763-A820-818ACFC945EC}"/>
                    </a:ext>
                  </a:extLst>
                </p:cNvPr>
                <p:cNvSpPr txBox="1">
                  <a:spLocks noRot="1" noChangeAspect="1" noMove="1" noResize="1" noEditPoints="1" noAdjustHandles="1" noChangeArrowheads="1" noChangeShapeType="1" noTextEdit="1"/>
                </p:cNvSpPr>
                <p:nvPr/>
              </p:nvSpPr>
              <p:spPr>
                <a:xfrm>
                  <a:off x="10048840" y="2458260"/>
                  <a:ext cx="510716" cy="347211"/>
                </a:xfrm>
                <a:prstGeom prst="rect">
                  <a:avLst/>
                </a:prstGeom>
                <a:blipFill>
                  <a:blip r:embed="rId35"/>
                  <a:stretch>
                    <a:fillRect l="-4762" t="-1754" r="-11905"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6" name="Szövegdoboz 115">
                  <a:extLst>
                    <a:ext uri="{FF2B5EF4-FFF2-40B4-BE49-F238E27FC236}">
                      <a16:creationId xmlns:a16="http://schemas.microsoft.com/office/drawing/2014/main" id="{1E585233-F959-4AE6-A0F1-4930A874E312}"/>
                    </a:ext>
                  </a:extLst>
                </p:cNvPr>
                <p:cNvSpPr txBox="1"/>
                <p:nvPr/>
              </p:nvSpPr>
              <p:spPr>
                <a:xfrm>
                  <a:off x="10563128" y="2907372"/>
                  <a:ext cx="526747" cy="343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7</m:t>
                            </m:r>
                          </m:sub>
                          <m:sup>
                            <m:r>
                              <a:rPr lang="hu-HU" sz="2200" b="0" i="1" smtClean="0">
                                <a:solidFill>
                                  <a:srgbClr val="FF0000"/>
                                </a:solidFill>
                                <a:latin typeface="Cambria Math" panose="02040503050406030204" pitchFamily="18" charset="0"/>
                              </a:rPr>
                              <m:t>13</m:t>
                            </m:r>
                          </m:sup>
                          <m:e>
                            <m:r>
                              <a:rPr lang="hu-HU" sz="2200" b="0" i="1" smtClean="0">
                                <a:solidFill>
                                  <a:srgbClr val="FF0000"/>
                                </a:solidFill>
                                <a:latin typeface="Cambria Math" panose="02040503050406030204" pitchFamily="18" charset="0"/>
                              </a:rPr>
                              <m:t>𝑁</m:t>
                            </m:r>
                          </m:e>
                        </m:sPre>
                      </m:oMath>
                    </m:oMathPara>
                  </a14:m>
                  <a:endParaRPr lang="hu-HU" sz="2200" dirty="0">
                    <a:solidFill>
                      <a:srgbClr val="FF0000"/>
                    </a:solidFill>
                  </a:endParaRPr>
                </a:p>
              </p:txBody>
            </p:sp>
          </mc:Choice>
          <mc:Fallback xmlns="">
            <p:sp>
              <p:nvSpPr>
                <p:cNvPr id="116" name="Szövegdoboz 115">
                  <a:extLst>
                    <a:ext uri="{FF2B5EF4-FFF2-40B4-BE49-F238E27FC236}">
                      <a16:creationId xmlns:a16="http://schemas.microsoft.com/office/drawing/2014/main" id="{1E585233-F959-4AE6-A0F1-4930A874E312}"/>
                    </a:ext>
                  </a:extLst>
                </p:cNvPr>
                <p:cNvSpPr txBox="1">
                  <a:spLocks noRot="1" noChangeAspect="1" noMove="1" noResize="1" noEditPoints="1" noAdjustHandles="1" noChangeArrowheads="1" noChangeShapeType="1" noTextEdit="1"/>
                </p:cNvSpPr>
                <p:nvPr/>
              </p:nvSpPr>
              <p:spPr>
                <a:xfrm>
                  <a:off x="10563128" y="2907372"/>
                  <a:ext cx="526747" cy="343492"/>
                </a:xfrm>
                <a:prstGeom prst="rect">
                  <a:avLst/>
                </a:prstGeom>
                <a:blipFill>
                  <a:blip r:embed="rId36"/>
                  <a:stretch>
                    <a:fillRect l="-3448" t="-3509" r="-11494" b="-1403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7" name="Szövegdoboz 116">
                  <a:extLst>
                    <a:ext uri="{FF2B5EF4-FFF2-40B4-BE49-F238E27FC236}">
                      <a16:creationId xmlns:a16="http://schemas.microsoft.com/office/drawing/2014/main" id="{22486954-BBA3-4729-ABA1-EAA388BEBCE2}"/>
                    </a:ext>
                  </a:extLst>
                </p:cNvPr>
                <p:cNvSpPr txBox="1"/>
                <p:nvPr/>
              </p:nvSpPr>
              <p:spPr>
                <a:xfrm>
                  <a:off x="10575722" y="2462548"/>
                  <a:ext cx="510717" cy="344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8</m:t>
                            </m:r>
                          </m:sub>
                          <m:sup>
                            <m:r>
                              <a:rPr lang="hu-HU" sz="2200" b="0" i="1" smtClean="0">
                                <a:solidFill>
                                  <a:srgbClr val="FF0000"/>
                                </a:solidFill>
                                <a:latin typeface="Cambria Math" panose="02040503050406030204" pitchFamily="18" charset="0"/>
                              </a:rPr>
                              <m:t>14</m:t>
                            </m:r>
                          </m:sup>
                          <m:e>
                            <m:r>
                              <a:rPr lang="hu-HU" sz="2200" b="0" i="1" smtClean="0">
                                <a:solidFill>
                                  <a:srgbClr val="FF0000"/>
                                </a:solidFill>
                                <a:latin typeface="Cambria Math" panose="02040503050406030204" pitchFamily="18" charset="0"/>
                              </a:rPr>
                              <m:t>𝑂</m:t>
                            </m:r>
                          </m:e>
                        </m:sPre>
                      </m:oMath>
                    </m:oMathPara>
                  </a14:m>
                  <a:endParaRPr lang="hu-HU" sz="2200" dirty="0">
                    <a:solidFill>
                      <a:srgbClr val="FF0000"/>
                    </a:solidFill>
                  </a:endParaRPr>
                </a:p>
              </p:txBody>
            </p:sp>
          </mc:Choice>
          <mc:Fallback xmlns="">
            <p:sp>
              <p:nvSpPr>
                <p:cNvPr id="117" name="Szövegdoboz 116">
                  <a:extLst>
                    <a:ext uri="{FF2B5EF4-FFF2-40B4-BE49-F238E27FC236}">
                      <a16:creationId xmlns:a16="http://schemas.microsoft.com/office/drawing/2014/main" id="{22486954-BBA3-4729-ABA1-EAA388BEBCE2}"/>
                    </a:ext>
                  </a:extLst>
                </p:cNvPr>
                <p:cNvSpPr txBox="1">
                  <a:spLocks noRot="1" noChangeAspect="1" noMove="1" noResize="1" noEditPoints="1" noAdjustHandles="1" noChangeArrowheads="1" noChangeShapeType="1" noTextEdit="1"/>
                </p:cNvSpPr>
                <p:nvPr/>
              </p:nvSpPr>
              <p:spPr>
                <a:xfrm>
                  <a:off x="10575722" y="2462548"/>
                  <a:ext cx="510717" cy="344774"/>
                </a:xfrm>
                <a:prstGeom prst="rect">
                  <a:avLst/>
                </a:prstGeom>
                <a:blipFill>
                  <a:blip r:embed="rId37"/>
                  <a:stretch>
                    <a:fillRect l="-3571" r="-11905"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8" name="Szövegdoboz 117">
                  <a:extLst>
                    <a:ext uri="{FF2B5EF4-FFF2-40B4-BE49-F238E27FC236}">
                      <a16:creationId xmlns:a16="http://schemas.microsoft.com/office/drawing/2014/main" id="{DD0B3A46-40F4-4DEF-9463-96B35D541CBE}"/>
                    </a:ext>
                  </a:extLst>
                </p:cNvPr>
                <p:cNvSpPr txBox="1"/>
                <p:nvPr/>
              </p:nvSpPr>
              <p:spPr>
                <a:xfrm>
                  <a:off x="11063430" y="2909540"/>
                  <a:ext cx="526747" cy="3412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7</m:t>
                            </m:r>
                          </m:sub>
                          <m:sup>
                            <m:r>
                              <a:rPr lang="hu-HU" sz="2200" b="0" i="1" smtClean="0">
                                <a:solidFill>
                                  <a:srgbClr val="FF0000"/>
                                </a:solidFill>
                                <a:latin typeface="Cambria Math" panose="02040503050406030204" pitchFamily="18" charset="0"/>
                              </a:rPr>
                              <m:t>14</m:t>
                            </m:r>
                          </m:sup>
                          <m:e>
                            <m:r>
                              <a:rPr lang="hu-HU" sz="2200" b="0" i="1" smtClean="0">
                                <a:solidFill>
                                  <a:srgbClr val="FF0000"/>
                                </a:solidFill>
                                <a:latin typeface="Cambria Math" panose="02040503050406030204" pitchFamily="18" charset="0"/>
                              </a:rPr>
                              <m:t>𝑁</m:t>
                            </m:r>
                          </m:e>
                        </m:sPre>
                      </m:oMath>
                    </m:oMathPara>
                  </a14:m>
                  <a:endParaRPr lang="hu-HU" sz="2200" dirty="0">
                    <a:solidFill>
                      <a:srgbClr val="FF0000"/>
                    </a:solidFill>
                  </a:endParaRPr>
                </a:p>
              </p:txBody>
            </p:sp>
          </mc:Choice>
          <mc:Fallback xmlns="">
            <p:sp>
              <p:nvSpPr>
                <p:cNvPr id="118" name="Szövegdoboz 117">
                  <a:extLst>
                    <a:ext uri="{FF2B5EF4-FFF2-40B4-BE49-F238E27FC236}">
                      <a16:creationId xmlns:a16="http://schemas.microsoft.com/office/drawing/2014/main" id="{DD0B3A46-40F4-4DEF-9463-96B35D541CBE}"/>
                    </a:ext>
                  </a:extLst>
                </p:cNvPr>
                <p:cNvSpPr txBox="1">
                  <a:spLocks noRot="1" noChangeAspect="1" noMove="1" noResize="1" noEditPoints="1" noAdjustHandles="1" noChangeArrowheads="1" noChangeShapeType="1" noTextEdit="1"/>
                </p:cNvSpPr>
                <p:nvPr/>
              </p:nvSpPr>
              <p:spPr>
                <a:xfrm>
                  <a:off x="11063430" y="2909540"/>
                  <a:ext cx="526747" cy="341247"/>
                </a:xfrm>
                <a:prstGeom prst="rect">
                  <a:avLst/>
                </a:prstGeom>
                <a:blipFill>
                  <a:blip r:embed="rId38"/>
                  <a:stretch>
                    <a:fillRect l="-3448" t="-1786" r="-11494"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9" name="Szövegdoboz 118">
                  <a:extLst>
                    <a:ext uri="{FF2B5EF4-FFF2-40B4-BE49-F238E27FC236}">
                      <a16:creationId xmlns:a16="http://schemas.microsoft.com/office/drawing/2014/main" id="{D69C34A2-5E9C-43E8-906F-4BF1BB9F6F38}"/>
                    </a:ext>
                  </a:extLst>
                </p:cNvPr>
                <p:cNvSpPr txBox="1"/>
                <p:nvPr/>
              </p:nvSpPr>
              <p:spPr>
                <a:xfrm>
                  <a:off x="11076024" y="2464716"/>
                  <a:ext cx="510717" cy="3524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8</m:t>
                            </m:r>
                          </m:sub>
                          <m:sup>
                            <m:r>
                              <a:rPr lang="hu-HU" sz="2200" b="0" i="1" smtClean="0">
                                <a:solidFill>
                                  <a:srgbClr val="FF0000"/>
                                </a:solidFill>
                                <a:latin typeface="Cambria Math" panose="02040503050406030204" pitchFamily="18" charset="0"/>
                              </a:rPr>
                              <m:t>15</m:t>
                            </m:r>
                          </m:sup>
                          <m:e>
                            <m:r>
                              <a:rPr lang="hu-HU" sz="2200" b="0" i="1" smtClean="0">
                                <a:solidFill>
                                  <a:srgbClr val="FF0000"/>
                                </a:solidFill>
                                <a:latin typeface="Cambria Math" panose="02040503050406030204" pitchFamily="18" charset="0"/>
                              </a:rPr>
                              <m:t>𝑂</m:t>
                            </m:r>
                          </m:e>
                        </m:sPre>
                      </m:oMath>
                    </m:oMathPara>
                  </a14:m>
                  <a:endParaRPr lang="hu-HU" sz="2200" dirty="0">
                    <a:solidFill>
                      <a:srgbClr val="FF0000"/>
                    </a:solidFill>
                  </a:endParaRPr>
                </a:p>
              </p:txBody>
            </p:sp>
          </mc:Choice>
          <mc:Fallback xmlns="">
            <p:sp>
              <p:nvSpPr>
                <p:cNvPr id="119" name="Szövegdoboz 118">
                  <a:extLst>
                    <a:ext uri="{FF2B5EF4-FFF2-40B4-BE49-F238E27FC236}">
                      <a16:creationId xmlns:a16="http://schemas.microsoft.com/office/drawing/2014/main" id="{D69C34A2-5E9C-43E8-906F-4BF1BB9F6F38}"/>
                    </a:ext>
                  </a:extLst>
                </p:cNvPr>
                <p:cNvSpPr txBox="1">
                  <a:spLocks noRot="1" noChangeAspect="1" noMove="1" noResize="1" noEditPoints="1" noAdjustHandles="1" noChangeArrowheads="1" noChangeShapeType="1" noTextEdit="1"/>
                </p:cNvSpPr>
                <p:nvPr/>
              </p:nvSpPr>
              <p:spPr>
                <a:xfrm>
                  <a:off x="11076024" y="2464716"/>
                  <a:ext cx="510717" cy="352404"/>
                </a:xfrm>
                <a:prstGeom prst="rect">
                  <a:avLst/>
                </a:prstGeom>
                <a:blipFill>
                  <a:blip r:embed="rId39"/>
                  <a:stretch>
                    <a:fillRect l="-3571" t="-1754" r="-11905"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1" name="Szövegdoboz 120">
                  <a:extLst>
                    <a:ext uri="{FF2B5EF4-FFF2-40B4-BE49-F238E27FC236}">
                      <a16:creationId xmlns:a16="http://schemas.microsoft.com/office/drawing/2014/main" id="{87AAE0FF-D869-4DCE-AF28-F5691C972F02}"/>
                    </a:ext>
                  </a:extLst>
                </p:cNvPr>
                <p:cNvSpPr txBox="1"/>
                <p:nvPr/>
              </p:nvSpPr>
              <p:spPr>
                <a:xfrm>
                  <a:off x="11550590" y="4273896"/>
                  <a:ext cx="586956" cy="3110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000" i="1" smtClean="0">
                                <a:solidFill>
                                  <a:srgbClr val="FF0000"/>
                                </a:solidFill>
                                <a:latin typeface="Cambria Math" panose="02040503050406030204" pitchFamily="18" charset="0"/>
                              </a:rPr>
                            </m:ctrlPr>
                          </m:sPrePr>
                          <m:sub>
                            <m:r>
                              <a:rPr lang="hu-HU" sz="2000" b="0" i="1" smtClean="0">
                                <a:solidFill>
                                  <a:srgbClr val="FF0000"/>
                                </a:solidFill>
                                <a:latin typeface="Cambria Math" panose="02040503050406030204" pitchFamily="18" charset="0"/>
                              </a:rPr>
                              <m:t>4</m:t>
                            </m:r>
                          </m:sub>
                          <m:sup>
                            <m:r>
                              <a:rPr lang="hu-HU" sz="2000" b="0" i="1" smtClean="0">
                                <a:solidFill>
                                  <a:srgbClr val="FF0000"/>
                                </a:solidFill>
                                <a:latin typeface="Cambria Math" panose="02040503050406030204" pitchFamily="18" charset="0"/>
                              </a:rPr>
                              <m:t>12</m:t>
                            </m:r>
                          </m:sup>
                          <m:e>
                            <m:r>
                              <a:rPr lang="hu-HU" sz="2000" b="0" i="1" smtClean="0">
                                <a:solidFill>
                                  <a:srgbClr val="FF0000"/>
                                </a:solidFill>
                                <a:latin typeface="Cambria Math" panose="02040503050406030204" pitchFamily="18" charset="0"/>
                              </a:rPr>
                              <m:t>𝐵𝑒</m:t>
                            </m:r>
                          </m:e>
                        </m:sPre>
                      </m:oMath>
                    </m:oMathPara>
                  </a14:m>
                  <a:endParaRPr lang="hu-HU" sz="2000" dirty="0">
                    <a:solidFill>
                      <a:srgbClr val="FF0000"/>
                    </a:solidFill>
                  </a:endParaRPr>
                </a:p>
              </p:txBody>
            </p:sp>
          </mc:Choice>
          <mc:Fallback xmlns="">
            <p:sp>
              <p:nvSpPr>
                <p:cNvPr id="121" name="Szövegdoboz 120">
                  <a:extLst>
                    <a:ext uri="{FF2B5EF4-FFF2-40B4-BE49-F238E27FC236}">
                      <a16:creationId xmlns:a16="http://schemas.microsoft.com/office/drawing/2014/main" id="{87AAE0FF-D869-4DCE-AF28-F5691C972F02}"/>
                    </a:ext>
                  </a:extLst>
                </p:cNvPr>
                <p:cNvSpPr txBox="1">
                  <a:spLocks noRot="1" noChangeAspect="1" noMove="1" noResize="1" noEditPoints="1" noAdjustHandles="1" noChangeArrowheads="1" noChangeShapeType="1" noTextEdit="1"/>
                </p:cNvSpPr>
                <p:nvPr/>
              </p:nvSpPr>
              <p:spPr>
                <a:xfrm>
                  <a:off x="11550590" y="4273896"/>
                  <a:ext cx="586956" cy="311047"/>
                </a:xfrm>
                <a:prstGeom prst="rect">
                  <a:avLst/>
                </a:prstGeom>
                <a:blipFill>
                  <a:blip r:embed="rId40"/>
                  <a:stretch>
                    <a:fillRect l="-3093" t="-1961" r="-9278" b="-1764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2" name="Szövegdoboz 121">
                  <a:extLst>
                    <a:ext uri="{FF2B5EF4-FFF2-40B4-BE49-F238E27FC236}">
                      <a16:creationId xmlns:a16="http://schemas.microsoft.com/office/drawing/2014/main" id="{27EE711F-1A85-43E3-819B-164C3C10F49D}"/>
                    </a:ext>
                  </a:extLst>
                </p:cNvPr>
                <p:cNvSpPr txBox="1"/>
                <p:nvPr/>
              </p:nvSpPr>
              <p:spPr>
                <a:xfrm>
                  <a:off x="11561984" y="3797879"/>
                  <a:ext cx="506614" cy="351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5</m:t>
                            </m:r>
                          </m:sub>
                          <m:sup>
                            <m:r>
                              <a:rPr lang="hu-HU" sz="2200" b="0" i="1" smtClean="0">
                                <a:solidFill>
                                  <a:srgbClr val="FF0000"/>
                                </a:solidFill>
                                <a:latin typeface="Cambria Math" panose="02040503050406030204" pitchFamily="18" charset="0"/>
                              </a:rPr>
                              <m:t>13</m:t>
                            </m:r>
                          </m:sup>
                          <m:e>
                            <m:r>
                              <a:rPr lang="hu-HU" sz="2200" b="0" i="1" smtClean="0">
                                <a:solidFill>
                                  <a:srgbClr val="FF0000"/>
                                </a:solidFill>
                                <a:latin typeface="Cambria Math" panose="02040503050406030204" pitchFamily="18" charset="0"/>
                              </a:rPr>
                              <m:t>𝐵</m:t>
                            </m:r>
                          </m:e>
                        </m:sPre>
                      </m:oMath>
                    </m:oMathPara>
                  </a14:m>
                  <a:endParaRPr lang="hu-HU" sz="2200" dirty="0">
                    <a:solidFill>
                      <a:srgbClr val="FF0000"/>
                    </a:solidFill>
                  </a:endParaRPr>
                </a:p>
              </p:txBody>
            </p:sp>
          </mc:Choice>
          <mc:Fallback xmlns="">
            <p:sp>
              <p:nvSpPr>
                <p:cNvPr id="122" name="Szövegdoboz 121">
                  <a:extLst>
                    <a:ext uri="{FF2B5EF4-FFF2-40B4-BE49-F238E27FC236}">
                      <a16:creationId xmlns:a16="http://schemas.microsoft.com/office/drawing/2014/main" id="{27EE711F-1A85-43E3-819B-164C3C10F49D}"/>
                    </a:ext>
                  </a:extLst>
                </p:cNvPr>
                <p:cNvSpPr txBox="1">
                  <a:spLocks noRot="1" noChangeAspect="1" noMove="1" noResize="1" noEditPoints="1" noAdjustHandles="1" noChangeArrowheads="1" noChangeShapeType="1" noTextEdit="1"/>
                </p:cNvSpPr>
                <p:nvPr/>
              </p:nvSpPr>
              <p:spPr>
                <a:xfrm>
                  <a:off x="11561984" y="3797879"/>
                  <a:ext cx="506614" cy="351828"/>
                </a:xfrm>
                <a:prstGeom prst="rect">
                  <a:avLst/>
                </a:prstGeom>
                <a:blipFill>
                  <a:blip r:embed="rId41"/>
                  <a:stretch>
                    <a:fillRect l="-3614" t="-1724" r="-12048" b="-1724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3" name="Szövegdoboz 122">
                  <a:extLst>
                    <a:ext uri="{FF2B5EF4-FFF2-40B4-BE49-F238E27FC236}">
                      <a16:creationId xmlns:a16="http://schemas.microsoft.com/office/drawing/2014/main" id="{F8D6827D-DD1B-4868-B498-4951471B97B5}"/>
                    </a:ext>
                  </a:extLst>
                </p:cNvPr>
                <p:cNvSpPr txBox="1"/>
                <p:nvPr/>
              </p:nvSpPr>
              <p:spPr>
                <a:xfrm>
                  <a:off x="11576896" y="3343105"/>
                  <a:ext cx="493790" cy="3445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6</m:t>
                            </m:r>
                          </m:sub>
                          <m:sup>
                            <m:r>
                              <a:rPr lang="hu-HU" sz="2200" b="0" i="1" smtClean="0">
                                <a:latin typeface="Cambria Math" panose="02040503050406030204" pitchFamily="18" charset="0"/>
                              </a:rPr>
                              <m:t>14</m:t>
                            </m:r>
                          </m:sup>
                          <m:e>
                            <m:r>
                              <a:rPr lang="hu-HU" sz="2200" b="0" i="1" smtClean="0">
                                <a:latin typeface="Cambria Math" panose="02040503050406030204" pitchFamily="18" charset="0"/>
                              </a:rPr>
                              <m:t>𝐶</m:t>
                            </m:r>
                          </m:e>
                        </m:sPre>
                      </m:oMath>
                    </m:oMathPara>
                  </a14:m>
                  <a:endParaRPr lang="hu-HU" sz="2200" dirty="0"/>
                </a:p>
              </p:txBody>
            </p:sp>
          </mc:Choice>
          <mc:Fallback xmlns="">
            <p:sp>
              <p:nvSpPr>
                <p:cNvPr id="123" name="Szövegdoboz 122">
                  <a:extLst>
                    <a:ext uri="{FF2B5EF4-FFF2-40B4-BE49-F238E27FC236}">
                      <a16:creationId xmlns:a16="http://schemas.microsoft.com/office/drawing/2014/main" id="{F8D6827D-DD1B-4868-B498-4951471B97B5}"/>
                    </a:ext>
                  </a:extLst>
                </p:cNvPr>
                <p:cNvSpPr txBox="1">
                  <a:spLocks noRot="1" noChangeAspect="1" noMove="1" noResize="1" noEditPoints="1" noAdjustHandles="1" noChangeArrowheads="1" noChangeShapeType="1" noTextEdit="1"/>
                </p:cNvSpPr>
                <p:nvPr/>
              </p:nvSpPr>
              <p:spPr>
                <a:xfrm>
                  <a:off x="11576896" y="3343105"/>
                  <a:ext cx="493790" cy="344582"/>
                </a:xfrm>
                <a:prstGeom prst="rect">
                  <a:avLst/>
                </a:prstGeom>
                <a:blipFill>
                  <a:blip r:embed="rId42"/>
                  <a:stretch>
                    <a:fillRect l="-3704" t="-1786" r="-11111"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4" name="Szövegdoboz 123">
                  <a:extLst>
                    <a:ext uri="{FF2B5EF4-FFF2-40B4-BE49-F238E27FC236}">
                      <a16:creationId xmlns:a16="http://schemas.microsoft.com/office/drawing/2014/main" id="{9D81E878-DAE5-4C43-8FD5-DB6B4AD3C3F2}"/>
                    </a:ext>
                  </a:extLst>
                </p:cNvPr>
                <p:cNvSpPr txBox="1"/>
                <p:nvPr/>
              </p:nvSpPr>
              <p:spPr>
                <a:xfrm>
                  <a:off x="11546030" y="2909540"/>
                  <a:ext cx="526747" cy="3486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chemeClr val="tx1"/>
                                </a:solidFill>
                                <a:latin typeface="Cambria Math" panose="02040503050406030204" pitchFamily="18" charset="0"/>
                              </a:rPr>
                            </m:ctrlPr>
                          </m:sPrePr>
                          <m:sub>
                            <m:r>
                              <a:rPr lang="hu-HU" sz="2200" b="0" i="1" smtClean="0">
                                <a:solidFill>
                                  <a:schemeClr val="tx1"/>
                                </a:solidFill>
                                <a:latin typeface="Cambria Math" panose="02040503050406030204" pitchFamily="18" charset="0"/>
                              </a:rPr>
                              <m:t>7</m:t>
                            </m:r>
                          </m:sub>
                          <m:sup>
                            <m:r>
                              <a:rPr lang="hu-HU" sz="2200" b="0" i="1" smtClean="0">
                                <a:solidFill>
                                  <a:schemeClr val="tx1"/>
                                </a:solidFill>
                                <a:latin typeface="Cambria Math" panose="02040503050406030204" pitchFamily="18" charset="0"/>
                              </a:rPr>
                              <m:t>15</m:t>
                            </m:r>
                          </m:sup>
                          <m:e>
                            <m:r>
                              <a:rPr lang="hu-HU" sz="2200" b="0" i="1" smtClean="0">
                                <a:solidFill>
                                  <a:schemeClr val="tx1"/>
                                </a:solidFill>
                                <a:latin typeface="Cambria Math" panose="02040503050406030204" pitchFamily="18" charset="0"/>
                              </a:rPr>
                              <m:t>𝑁</m:t>
                            </m:r>
                          </m:e>
                        </m:sPre>
                      </m:oMath>
                    </m:oMathPara>
                  </a14:m>
                  <a:endParaRPr lang="hu-HU" sz="2200" dirty="0">
                    <a:solidFill>
                      <a:schemeClr val="tx1"/>
                    </a:solidFill>
                  </a:endParaRPr>
                </a:p>
              </p:txBody>
            </p:sp>
          </mc:Choice>
          <mc:Fallback xmlns="">
            <p:sp>
              <p:nvSpPr>
                <p:cNvPr id="124" name="Szövegdoboz 123">
                  <a:extLst>
                    <a:ext uri="{FF2B5EF4-FFF2-40B4-BE49-F238E27FC236}">
                      <a16:creationId xmlns:a16="http://schemas.microsoft.com/office/drawing/2014/main" id="{9D81E878-DAE5-4C43-8FD5-DB6B4AD3C3F2}"/>
                    </a:ext>
                  </a:extLst>
                </p:cNvPr>
                <p:cNvSpPr txBox="1">
                  <a:spLocks noRot="1" noChangeAspect="1" noMove="1" noResize="1" noEditPoints="1" noAdjustHandles="1" noChangeArrowheads="1" noChangeShapeType="1" noTextEdit="1"/>
                </p:cNvSpPr>
                <p:nvPr/>
              </p:nvSpPr>
              <p:spPr>
                <a:xfrm>
                  <a:off x="11546030" y="2909540"/>
                  <a:ext cx="526747" cy="348685"/>
                </a:xfrm>
                <a:prstGeom prst="rect">
                  <a:avLst/>
                </a:prstGeom>
                <a:blipFill>
                  <a:blip r:embed="rId43"/>
                  <a:stretch>
                    <a:fillRect l="-4651" t="-1754" r="-12791"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5" name="Szövegdoboz 124">
                  <a:extLst>
                    <a:ext uri="{FF2B5EF4-FFF2-40B4-BE49-F238E27FC236}">
                      <a16:creationId xmlns:a16="http://schemas.microsoft.com/office/drawing/2014/main" id="{183E1825-4CA4-4E1B-AAB8-2D365544FF8F}"/>
                    </a:ext>
                  </a:extLst>
                </p:cNvPr>
                <p:cNvSpPr txBox="1"/>
                <p:nvPr/>
              </p:nvSpPr>
              <p:spPr>
                <a:xfrm>
                  <a:off x="11558624" y="2464716"/>
                  <a:ext cx="510717" cy="347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chemeClr val="tx1"/>
                                </a:solidFill>
                                <a:latin typeface="Cambria Math" panose="02040503050406030204" pitchFamily="18" charset="0"/>
                              </a:rPr>
                            </m:ctrlPr>
                          </m:sPrePr>
                          <m:sub>
                            <m:r>
                              <a:rPr lang="hu-HU" sz="2200" b="0" i="1" smtClean="0">
                                <a:solidFill>
                                  <a:schemeClr val="tx1"/>
                                </a:solidFill>
                                <a:latin typeface="Cambria Math" panose="02040503050406030204" pitchFamily="18" charset="0"/>
                              </a:rPr>
                              <m:t>8</m:t>
                            </m:r>
                          </m:sub>
                          <m:sup>
                            <m:r>
                              <a:rPr lang="hu-HU" sz="2200" b="0" i="1" smtClean="0">
                                <a:solidFill>
                                  <a:schemeClr val="tx1"/>
                                </a:solidFill>
                                <a:latin typeface="Cambria Math" panose="02040503050406030204" pitchFamily="18" charset="0"/>
                              </a:rPr>
                              <m:t>16</m:t>
                            </m:r>
                          </m:sup>
                          <m:e>
                            <m:r>
                              <a:rPr lang="hu-HU" sz="2200" b="0" i="1" smtClean="0">
                                <a:solidFill>
                                  <a:schemeClr val="tx1"/>
                                </a:solidFill>
                                <a:latin typeface="Cambria Math" panose="02040503050406030204" pitchFamily="18" charset="0"/>
                              </a:rPr>
                              <m:t>𝑂</m:t>
                            </m:r>
                          </m:e>
                        </m:sPre>
                      </m:oMath>
                    </m:oMathPara>
                  </a14:m>
                  <a:endParaRPr lang="hu-HU" sz="2200" dirty="0">
                    <a:solidFill>
                      <a:schemeClr val="tx1"/>
                    </a:solidFill>
                  </a:endParaRPr>
                </a:p>
              </p:txBody>
            </p:sp>
          </mc:Choice>
          <mc:Fallback xmlns="">
            <p:sp>
              <p:nvSpPr>
                <p:cNvPr id="125" name="Szövegdoboz 124">
                  <a:extLst>
                    <a:ext uri="{FF2B5EF4-FFF2-40B4-BE49-F238E27FC236}">
                      <a16:creationId xmlns:a16="http://schemas.microsoft.com/office/drawing/2014/main" id="{183E1825-4CA4-4E1B-AAB8-2D365544FF8F}"/>
                    </a:ext>
                  </a:extLst>
                </p:cNvPr>
                <p:cNvSpPr txBox="1">
                  <a:spLocks noRot="1" noChangeAspect="1" noMove="1" noResize="1" noEditPoints="1" noAdjustHandles="1" noChangeArrowheads="1" noChangeShapeType="1" noTextEdit="1"/>
                </p:cNvSpPr>
                <p:nvPr/>
              </p:nvSpPr>
              <p:spPr>
                <a:xfrm>
                  <a:off x="11558624" y="2464716"/>
                  <a:ext cx="510717" cy="347596"/>
                </a:xfrm>
                <a:prstGeom prst="rect">
                  <a:avLst/>
                </a:prstGeom>
                <a:blipFill>
                  <a:blip r:embed="rId44"/>
                  <a:stretch>
                    <a:fillRect l="-4819" t="-1754" r="-13253"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6" name="Szövegdoboz 125">
                  <a:extLst>
                    <a:ext uri="{FF2B5EF4-FFF2-40B4-BE49-F238E27FC236}">
                      <a16:creationId xmlns:a16="http://schemas.microsoft.com/office/drawing/2014/main" id="{9ED0CF2A-EE2A-42E4-AE40-34FA24143155}"/>
                    </a:ext>
                  </a:extLst>
                </p:cNvPr>
                <p:cNvSpPr txBox="1"/>
                <p:nvPr/>
              </p:nvSpPr>
              <p:spPr>
                <a:xfrm>
                  <a:off x="11559065" y="4702303"/>
                  <a:ext cx="562526" cy="3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3</m:t>
                            </m:r>
                          </m:sub>
                          <m:sup>
                            <m:r>
                              <a:rPr lang="hu-HU" sz="2200" b="0" i="1" smtClean="0">
                                <a:solidFill>
                                  <a:srgbClr val="FF0000"/>
                                </a:solidFill>
                                <a:latin typeface="Cambria Math" panose="02040503050406030204" pitchFamily="18" charset="0"/>
                              </a:rPr>
                              <m:t>11</m:t>
                            </m:r>
                          </m:sup>
                          <m:e>
                            <m:r>
                              <a:rPr lang="hu-HU" sz="2200" b="0" i="1" smtClean="0">
                                <a:solidFill>
                                  <a:srgbClr val="FF0000"/>
                                </a:solidFill>
                                <a:latin typeface="Cambria Math" panose="02040503050406030204" pitchFamily="18" charset="0"/>
                              </a:rPr>
                              <m:t>𝐿𝑖</m:t>
                            </m:r>
                          </m:e>
                        </m:sPre>
                      </m:oMath>
                    </m:oMathPara>
                  </a14:m>
                  <a:endParaRPr lang="hu-HU" sz="2200" dirty="0">
                    <a:solidFill>
                      <a:srgbClr val="FF0000"/>
                    </a:solidFill>
                  </a:endParaRPr>
                </a:p>
              </p:txBody>
            </p:sp>
          </mc:Choice>
          <mc:Fallback xmlns="">
            <p:sp>
              <p:nvSpPr>
                <p:cNvPr id="126" name="Szövegdoboz 125">
                  <a:extLst>
                    <a:ext uri="{FF2B5EF4-FFF2-40B4-BE49-F238E27FC236}">
                      <a16:creationId xmlns:a16="http://schemas.microsoft.com/office/drawing/2014/main" id="{9ED0CF2A-EE2A-42E4-AE40-34FA24143155}"/>
                    </a:ext>
                  </a:extLst>
                </p:cNvPr>
                <p:cNvSpPr txBox="1">
                  <a:spLocks noRot="1" noChangeAspect="1" noMove="1" noResize="1" noEditPoints="1" noAdjustHandles="1" noChangeArrowheads="1" noChangeShapeType="1" noTextEdit="1"/>
                </p:cNvSpPr>
                <p:nvPr/>
              </p:nvSpPr>
              <p:spPr>
                <a:xfrm>
                  <a:off x="11559065" y="4702303"/>
                  <a:ext cx="562526" cy="344197"/>
                </a:xfrm>
                <a:prstGeom prst="rect">
                  <a:avLst/>
                </a:prstGeom>
                <a:blipFill>
                  <a:blip r:embed="rId45"/>
                  <a:stretch>
                    <a:fillRect l="-3261" t="-1786" r="-10870" b="-16071"/>
                  </a:stretch>
                </a:blipFill>
              </p:spPr>
              <p:txBody>
                <a:bodyPr/>
                <a:lstStyle/>
                <a:p>
                  <a:r>
                    <a:rPr lang="hu-HU">
                      <a:noFill/>
                    </a:rPr>
                    <a:t> </a:t>
                  </a:r>
                </a:p>
              </p:txBody>
            </p:sp>
          </mc:Fallback>
        </mc:AlternateContent>
      </p:grpSp>
      <p:grpSp>
        <p:nvGrpSpPr>
          <p:cNvPr id="137" name="Csoportba foglalás 136">
            <a:extLst>
              <a:ext uri="{FF2B5EF4-FFF2-40B4-BE49-F238E27FC236}">
                <a16:creationId xmlns:a16="http://schemas.microsoft.com/office/drawing/2014/main" id="{5C18EBE1-69A2-4F3C-BB9B-B3C8FE1D8169}"/>
              </a:ext>
            </a:extLst>
          </p:cNvPr>
          <p:cNvGrpSpPr/>
          <p:nvPr/>
        </p:nvGrpSpPr>
        <p:grpSpPr>
          <a:xfrm>
            <a:off x="2668776" y="5382411"/>
            <a:ext cx="2360438" cy="461665"/>
            <a:chOff x="9103258" y="5502479"/>
            <a:chExt cx="2360438" cy="461665"/>
          </a:xfrm>
        </p:grpSpPr>
        <p:cxnSp>
          <p:nvCxnSpPr>
            <p:cNvPr id="129" name="Egyenes összekötő nyíllal 128">
              <a:extLst>
                <a:ext uri="{FF2B5EF4-FFF2-40B4-BE49-F238E27FC236}">
                  <a16:creationId xmlns:a16="http://schemas.microsoft.com/office/drawing/2014/main" id="{9BFAC3EE-7783-428C-87DD-17379E9A6D7B}"/>
                </a:ext>
              </a:extLst>
            </p:cNvPr>
            <p:cNvCxnSpPr/>
            <p:nvPr/>
          </p:nvCxnSpPr>
          <p:spPr>
            <a:xfrm>
              <a:off x="10383696" y="5777658"/>
              <a:ext cx="108000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0" name="Szövegdoboz 129">
              <a:extLst>
                <a:ext uri="{FF2B5EF4-FFF2-40B4-BE49-F238E27FC236}">
                  <a16:creationId xmlns:a16="http://schemas.microsoft.com/office/drawing/2014/main" id="{0F99969B-8148-4C1E-9C5D-F9E4C4697F6B}"/>
                </a:ext>
              </a:extLst>
            </p:cNvPr>
            <p:cNvSpPr txBox="1"/>
            <p:nvPr/>
          </p:nvSpPr>
          <p:spPr>
            <a:xfrm>
              <a:off x="9103258" y="5502479"/>
              <a:ext cx="1260281" cy="461665"/>
            </a:xfrm>
            <a:prstGeom prst="rect">
              <a:avLst/>
            </a:prstGeom>
            <a:noFill/>
          </p:spPr>
          <p:txBody>
            <a:bodyPr wrap="none" rtlCol="0">
              <a:spAutoFit/>
            </a:bodyPr>
            <a:lstStyle/>
            <a:p>
              <a:r>
                <a:rPr lang="hu-HU" sz="2400" dirty="0">
                  <a:solidFill>
                    <a:srgbClr val="00B0F0"/>
                  </a:solidFill>
                  <a:latin typeface="Times New Roman" panose="02020603050405020304" pitchFamily="18" charset="0"/>
                  <a:cs typeface="Times New Roman" panose="02020603050405020304" pitchFamily="18" charset="0"/>
                </a:rPr>
                <a:t>izotópok</a:t>
              </a:r>
            </a:p>
          </p:txBody>
        </p:sp>
      </p:grpSp>
      <p:grpSp>
        <p:nvGrpSpPr>
          <p:cNvPr id="136" name="Csoportba foglalás 135">
            <a:extLst>
              <a:ext uri="{FF2B5EF4-FFF2-40B4-BE49-F238E27FC236}">
                <a16:creationId xmlns:a16="http://schemas.microsoft.com/office/drawing/2014/main" id="{73E0C3D1-5DB9-4BE4-AD85-6851DDC6BF30}"/>
              </a:ext>
            </a:extLst>
          </p:cNvPr>
          <p:cNvGrpSpPr/>
          <p:nvPr/>
        </p:nvGrpSpPr>
        <p:grpSpPr>
          <a:xfrm>
            <a:off x="1070098" y="3013419"/>
            <a:ext cx="461665" cy="2404991"/>
            <a:chOff x="7504580" y="3133487"/>
            <a:chExt cx="461665" cy="2404991"/>
          </a:xfrm>
        </p:grpSpPr>
        <p:cxnSp>
          <p:nvCxnSpPr>
            <p:cNvPr id="131" name="Egyenes összekötő nyíllal 130">
              <a:extLst>
                <a:ext uri="{FF2B5EF4-FFF2-40B4-BE49-F238E27FC236}">
                  <a16:creationId xmlns:a16="http://schemas.microsoft.com/office/drawing/2014/main" id="{AC118F12-517C-4087-8577-BFBF20C107F5}"/>
                </a:ext>
              </a:extLst>
            </p:cNvPr>
            <p:cNvCxnSpPr>
              <a:cxnSpLocks/>
            </p:cNvCxnSpPr>
            <p:nvPr/>
          </p:nvCxnSpPr>
          <p:spPr>
            <a:xfrm rot="16200000">
              <a:off x="7239165" y="3673487"/>
              <a:ext cx="108000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2" name="Szövegdoboz 131">
              <a:extLst>
                <a:ext uri="{FF2B5EF4-FFF2-40B4-BE49-F238E27FC236}">
                  <a16:creationId xmlns:a16="http://schemas.microsoft.com/office/drawing/2014/main" id="{86BE5D9F-1E1B-4F85-9771-7436D49BA73C}"/>
                </a:ext>
              </a:extLst>
            </p:cNvPr>
            <p:cNvSpPr txBox="1"/>
            <p:nvPr/>
          </p:nvSpPr>
          <p:spPr>
            <a:xfrm rot="16200000">
              <a:off x="7105272" y="4677505"/>
              <a:ext cx="1260281" cy="461665"/>
            </a:xfrm>
            <a:prstGeom prst="rect">
              <a:avLst/>
            </a:prstGeom>
            <a:noFill/>
          </p:spPr>
          <p:txBody>
            <a:bodyPr wrap="none" rtlCol="0">
              <a:spAutoFit/>
            </a:bodyPr>
            <a:lstStyle/>
            <a:p>
              <a:r>
                <a:rPr lang="hu-HU" sz="2400" dirty="0" err="1">
                  <a:solidFill>
                    <a:srgbClr val="00B0F0"/>
                  </a:solidFill>
                  <a:latin typeface="Times New Roman" panose="02020603050405020304" pitchFamily="18" charset="0"/>
                  <a:cs typeface="Times New Roman" panose="02020603050405020304" pitchFamily="18" charset="0"/>
                </a:rPr>
                <a:t>izotónok</a:t>
              </a:r>
              <a:endParaRPr lang="hu-HU" sz="2400" dirty="0">
                <a:solidFill>
                  <a:srgbClr val="00B0F0"/>
                </a:solidFill>
                <a:latin typeface="Times New Roman" panose="02020603050405020304" pitchFamily="18" charset="0"/>
                <a:cs typeface="Times New Roman" panose="02020603050405020304" pitchFamily="18" charset="0"/>
              </a:endParaRPr>
            </a:p>
          </p:txBody>
        </p:sp>
      </p:grpSp>
      <p:grpSp>
        <p:nvGrpSpPr>
          <p:cNvPr id="139" name="Csoportba foglalás 138">
            <a:extLst>
              <a:ext uri="{FF2B5EF4-FFF2-40B4-BE49-F238E27FC236}">
                <a16:creationId xmlns:a16="http://schemas.microsoft.com/office/drawing/2014/main" id="{8FCD8A65-7733-4AC2-AA1F-66F97F7B23F0}"/>
              </a:ext>
            </a:extLst>
          </p:cNvPr>
          <p:cNvGrpSpPr/>
          <p:nvPr/>
        </p:nvGrpSpPr>
        <p:grpSpPr>
          <a:xfrm>
            <a:off x="1560110" y="2543463"/>
            <a:ext cx="3098279" cy="2449638"/>
            <a:chOff x="7994592" y="2663531"/>
            <a:chExt cx="3098279" cy="2449638"/>
          </a:xfrm>
        </p:grpSpPr>
        <p:cxnSp>
          <p:nvCxnSpPr>
            <p:cNvPr id="133" name="Egyenes összekötő nyíllal 132">
              <a:extLst>
                <a:ext uri="{FF2B5EF4-FFF2-40B4-BE49-F238E27FC236}">
                  <a16:creationId xmlns:a16="http://schemas.microsoft.com/office/drawing/2014/main" id="{E63B5172-9E34-4CA7-B317-82142A6999D3}"/>
                </a:ext>
              </a:extLst>
            </p:cNvPr>
            <p:cNvCxnSpPr>
              <a:cxnSpLocks/>
            </p:cNvCxnSpPr>
            <p:nvPr/>
          </p:nvCxnSpPr>
          <p:spPr>
            <a:xfrm>
              <a:off x="9037439" y="3309458"/>
              <a:ext cx="2055432" cy="18037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4" name="Szövegdoboz 133">
              <a:extLst>
                <a:ext uri="{FF2B5EF4-FFF2-40B4-BE49-F238E27FC236}">
                  <a16:creationId xmlns:a16="http://schemas.microsoft.com/office/drawing/2014/main" id="{94594587-AE4B-4696-96E5-0ADAC4AF8313}"/>
                </a:ext>
              </a:extLst>
            </p:cNvPr>
            <p:cNvSpPr txBox="1"/>
            <p:nvPr/>
          </p:nvSpPr>
          <p:spPr>
            <a:xfrm rot="2488750">
              <a:off x="7994592" y="2663531"/>
              <a:ext cx="1260281" cy="461665"/>
            </a:xfrm>
            <a:prstGeom prst="rect">
              <a:avLst/>
            </a:prstGeom>
            <a:noFill/>
          </p:spPr>
          <p:txBody>
            <a:bodyPr wrap="none" rtlCol="0">
              <a:spAutoFit/>
            </a:bodyPr>
            <a:lstStyle/>
            <a:p>
              <a:r>
                <a:rPr lang="hu-HU" sz="2400" dirty="0">
                  <a:solidFill>
                    <a:srgbClr val="00B0F0"/>
                  </a:solidFill>
                  <a:latin typeface="Times New Roman" panose="02020603050405020304" pitchFamily="18" charset="0"/>
                  <a:cs typeface="Times New Roman" panose="02020603050405020304" pitchFamily="18" charset="0"/>
                </a:rPr>
                <a:t>izobárok</a:t>
              </a:r>
            </a:p>
          </p:txBody>
        </p:sp>
      </p:grpSp>
      <p:pic>
        <p:nvPicPr>
          <p:cNvPr id="5" name="Kép 4">
            <a:extLst>
              <a:ext uri="{FF2B5EF4-FFF2-40B4-BE49-F238E27FC236}">
                <a16:creationId xmlns:a16="http://schemas.microsoft.com/office/drawing/2014/main" id="{CB008EE1-4303-4DE0-A00C-BD5112D14957}"/>
              </a:ext>
            </a:extLst>
          </p:cNvPr>
          <p:cNvPicPr>
            <a:picLocks noChangeAspect="1"/>
          </p:cNvPicPr>
          <p:nvPr/>
        </p:nvPicPr>
        <p:blipFill>
          <a:blip r:embed="rId46" cstate="hqprint">
            <a:extLst>
              <a:ext uri="{28A0092B-C50C-407E-A947-70E740481C1C}">
                <a14:useLocalDpi xmlns:a14="http://schemas.microsoft.com/office/drawing/2010/main" val="0"/>
              </a:ext>
            </a:extLst>
          </a:blip>
          <a:stretch>
            <a:fillRect/>
          </a:stretch>
        </p:blipFill>
        <p:spPr>
          <a:xfrm>
            <a:off x="5785505" y="2248798"/>
            <a:ext cx="6300000" cy="4452286"/>
          </a:xfrm>
          <a:prstGeom prst="rect">
            <a:avLst/>
          </a:prstGeom>
        </p:spPr>
      </p:pic>
      <p:sp>
        <p:nvSpPr>
          <p:cNvPr id="3" name="Szövegdoboz 3">
            <a:extLst>
              <a:ext uri="{FF2B5EF4-FFF2-40B4-BE49-F238E27FC236}">
                <a16:creationId xmlns:a16="http://schemas.microsoft.com/office/drawing/2014/main" id="{BB771E69-68CE-89DC-0786-E8E71F102195}"/>
              </a:ext>
            </a:extLst>
          </p:cNvPr>
          <p:cNvSpPr txBox="1"/>
          <p:nvPr/>
        </p:nvSpPr>
        <p:spPr>
          <a:xfrm>
            <a:off x="3959037" y="1749581"/>
            <a:ext cx="3665042" cy="461665"/>
          </a:xfrm>
          <a:prstGeom prst="rect">
            <a:avLst/>
          </a:prstGeom>
          <a:noFill/>
        </p:spPr>
        <p:txBody>
          <a:bodyPr wrap="none" rtlCol="0">
            <a:spAutoFit/>
          </a:bodyPr>
          <a:lstStyle/>
          <a:p>
            <a:r>
              <a:rPr lang="hu-HU" sz="2400" dirty="0"/>
              <a:t>http://www.nndc.bnl.gov/ </a:t>
            </a:r>
          </a:p>
        </p:txBody>
      </p:sp>
    </p:spTree>
    <p:extLst>
      <p:ext uri="{BB962C8B-B14F-4D97-AF65-F5344CB8AC3E}">
        <p14:creationId xmlns:p14="http://schemas.microsoft.com/office/powerpoint/2010/main" val="282215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anim calcmode="lin" valueType="num">
                                      <p:cBhvr additive="base">
                                        <p:cTn id="11" dur="500" fill="hold"/>
                                        <p:tgtEl>
                                          <p:spTgt spid="137"/>
                                        </p:tgtEl>
                                        <p:attrNameLst>
                                          <p:attrName>ppt_x</p:attrName>
                                        </p:attrNameLst>
                                      </p:cBhvr>
                                      <p:tavLst>
                                        <p:tav tm="0">
                                          <p:val>
                                            <p:strVal val="0-#ppt_w/2"/>
                                          </p:val>
                                        </p:tav>
                                        <p:tav tm="100000">
                                          <p:val>
                                            <p:strVal val="#ppt_x"/>
                                          </p:val>
                                        </p:tav>
                                      </p:tavLst>
                                    </p:anim>
                                    <p:anim calcmode="lin" valueType="num">
                                      <p:cBhvr additive="base">
                                        <p:cTn id="12" dur="500" fill="hold"/>
                                        <p:tgtEl>
                                          <p:spTgt spid="13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2000"/>
                                  </p:stCondLst>
                                  <p:childTnLst>
                                    <p:set>
                                      <p:cBhvr>
                                        <p:cTn id="15" dur="1" fill="hold">
                                          <p:stCondLst>
                                            <p:cond delay="0"/>
                                          </p:stCondLst>
                                        </p:cTn>
                                        <p:tgtEl>
                                          <p:spTgt spid="136"/>
                                        </p:tgtEl>
                                        <p:attrNameLst>
                                          <p:attrName>style.visibility</p:attrName>
                                        </p:attrNameLst>
                                      </p:cBhvr>
                                      <p:to>
                                        <p:strVal val="visible"/>
                                      </p:to>
                                    </p:set>
                                    <p:anim calcmode="lin" valueType="num">
                                      <p:cBhvr additive="base">
                                        <p:cTn id="16" dur="500" fill="hold"/>
                                        <p:tgtEl>
                                          <p:spTgt spid="136"/>
                                        </p:tgtEl>
                                        <p:attrNameLst>
                                          <p:attrName>ppt_x</p:attrName>
                                        </p:attrNameLst>
                                      </p:cBhvr>
                                      <p:tavLst>
                                        <p:tav tm="0">
                                          <p:val>
                                            <p:strVal val="#ppt_x"/>
                                          </p:val>
                                        </p:tav>
                                        <p:tav tm="100000">
                                          <p:val>
                                            <p:strVal val="#ppt_x"/>
                                          </p:val>
                                        </p:tav>
                                      </p:tavLst>
                                    </p:anim>
                                    <p:anim calcmode="lin" valueType="num">
                                      <p:cBhvr additive="base">
                                        <p:cTn id="17" dur="500" fill="hold"/>
                                        <p:tgtEl>
                                          <p:spTgt spid="136"/>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2000"/>
                                  </p:stCondLst>
                                  <p:childTnLst>
                                    <p:set>
                                      <p:cBhvr>
                                        <p:cTn id="20" dur="1" fill="hold">
                                          <p:stCondLst>
                                            <p:cond delay="0"/>
                                          </p:stCondLst>
                                        </p:cTn>
                                        <p:tgtEl>
                                          <p:spTgt spid="139"/>
                                        </p:tgtEl>
                                        <p:attrNameLst>
                                          <p:attrName>style.visibility</p:attrName>
                                        </p:attrNameLst>
                                      </p:cBhvr>
                                      <p:to>
                                        <p:strVal val="visible"/>
                                      </p:to>
                                    </p:set>
                                    <p:anim calcmode="lin" valueType="num">
                                      <p:cBhvr additive="base">
                                        <p:cTn id="21" dur="500" fill="hold"/>
                                        <p:tgtEl>
                                          <p:spTgt spid="139"/>
                                        </p:tgtEl>
                                        <p:attrNameLst>
                                          <p:attrName>ppt_x</p:attrName>
                                        </p:attrNameLst>
                                      </p:cBhvr>
                                      <p:tavLst>
                                        <p:tav tm="0">
                                          <p:val>
                                            <p:strVal val="0-#ppt_w/2"/>
                                          </p:val>
                                        </p:tav>
                                        <p:tav tm="100000">
                                          <p:val>
                                            <p:strVal val="#ppt_x"/>
                                          </p:val>
                                        </p:tav>
                                      </p:tavLst>
                                    </p:anim>
                                    <p:anim calcmode="lin" valueType="num">
                                      <p:cBhvr additive="base">
                                        <p:cTn id="22" dur="500" fill="hold"/>
                                        <p:tgtEl>
                                          <p:spTgt spid="13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7667</TotalTime>
  <Words>8148</Words>
  <Application>Microsoft Office PowerPoint</Application>
  <PresentationFormat>Widescreen</PresentationFormat>
  <Paragraphs>633</Paragraphs>
  <Slides>58</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Calibri Light</vt:lpstr>
      <vt:lpstr>Cambria Math</vt:lpstr>
      <vt:lpstr>Times New Roman</vt:lpstr>
      <vt:lpstr>Wingdings</vt:lpstr>
      <vt:lpstr>Office-téma</vt:lpstr>
      <vt:lpstr>Kémia alapjai  3. Az anyagok kémiai összetétele</vt:lpstr>
      <vt:lpstr>A kémiai tulajdonságok hordozói [13]</vt:lpstr>
      <vt:lpstr>A kémiai tulajdonságok hordozói</vt:lpstr>
      <vt:lpstr>A rendszer kémiai összetétele</vt:lpstr>
      <vt:lpstr>A komponens fogalma</vt:lpstr>
      <vt:lpstr>A kémiai összetétel leírása</vt:lpstr>
      <vt:lpstr>Az elemek jelölése - vegyjel</vt:lpstr>
      <vt:lpstr>Az elemek jelölése - vegyjel</vt:lpstr>
      <vt:lpstr>Az elemek nuklidtérképe</vt:lpstr>
      <vt:lpstr>A vegyületek jelölése – a kémiai képlet</vt:lpstr>
      <vt:lpstr>Az anyagok csoportosítása [15]</vt:lpstr>
      <vt:lpstr>Az anyagok csoportosítása -fogalmak</vt:lpstr>
      <vt:lpstr>Gázelegyek [16]</vt:lpstr>
      <vt:lpstr>Gázelegyek</vt:lpstr>
      <vt:lpstr>Oldatok</vt:lpstr>
      <vt:lpstr>A vízben való oldás – a hidratáció</vt:lpstr>
      <vt:lpstr>Az oldatok „erőssége” – az oldat összetétele</vt:lpstr>
      <vt:lpstr>Az összetétel megadása - tömegszázalék</vt:lpstr>
      <vt:lpstr>Az összetétel megadása - tömegszázalék</vt:lpstr>
      <vt:lpstr>Az összetétel megadása - tömegtört</vt:lpstr>
      <vt:lpstr>Az összetétel megadása - tömegtört</vt:lpstr>
      <vt:lpstr>Az összetétel megadása - tömegarány</vt:lpstr>
      <vt:lpstr>Az összetétel megadása - tömegarány</vt:lpstr>
      <vt:lpstr>Az összetétel megadása - tömegkoncentráció</vt:lpstr>
      <vt:lpstr>Az összetétel megadása – tömegkoncentráció</vt:lpstr>
      <vt:lpstr>Tömegszázalék – tömegkoncentráció</vt:lpstr>
      <vt:lpstr>Tömegszázalék – tömegkoncentráció</vt:lpstr>
      <vt:lpstr>Az összetétel megadása – vegyes százalék</vt:lpstr>
      <vt:lpstr>Az összetétel megadása – vegyes százalék</vt:lpstr>
      <vt:lpstr>Vegyesszázalék - tömegszázalék</vt:lpstr>
      <vt:lpstr>A vegyesszázalékok összege nem 100% ?</vt:lpstr>
      <vt:lpstr>Az összetétel megadása – molaritás</vt:lpstr>
      <vt:lpstr>Az összetétel megadása – molaritás</vt:lpstr>
      <vt:lpstr>Az összetétel megadása - moltört</vt:lpstr>
      <vt:lpstr>Az összetétel megadása - moltört</vt:lpstr>
      <vt:lpstr>Az összetétel megadása - molalitás</vt:lpstr>
      <vt:lpstr>Az összetétel megadása - molalitás</vt:lpstr>
      <vt:lpstr>Az összetétel megadása – térfogattört és térfogatszázalék</vt:lpstr>
      <vt:lpstr>Az összetétel megadása – térfogattört és térfogatszázalék</vt:lpstr>
      <vt:lpstr>Összetétel megadása</vt:lpstr>
      <vt:lpstr>Buktatók a feladatok megoldásánál</vt:lpstr>
      <vt:lpstr>Buktatók a feladatok megoldásánál</vt:lpstr>
      <vt:lpstr>Buktatók a feladatok megoldásánál</vt:lpstr>
      <vt:lpstr>Buktatók a feladatok megoldásánál</vt:lpstr>
      <vt:lpstr>Korlátok az oldatok összetételében</vt:lpstr>
      <vt:lpstr>Korlátok az oldatok összetételében</vt:lpstr>
      <vt:lpstr>Híg oldatok törvényei [18]</vt:lpstr>
      <vt:lpstr>Híg oldatok törvényei</vt:lpstr>
      <vt:lpstr>Híg oldatok törvényei</vt:lpstr>
      <vt:lpstr>Híg oldatok törvényei</vt:lpstr>
      <vt:lpstr>Híg oldatok törvényei</vt:lpstr>
      <vt:lpstr>A vegyész virágoskertje</vt:lpstr>
      <vt:lpstr>A vegyész virágoskertje</vt:lpstr>
      <vt:lpstr>Alkalmazásuk</vt:lpstr>
      <vt:lpstr>Alkalmazásuk</vt:lpstr>
      <vt:lpstr>Alkalmazásuk</vt:lpstr>
      <vt:lpstr>Irodalom</vt:lpstr>
      <vt:lpstr>Irodalom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Kémia alapjai  1. Alapfogalmak</dc:title>
  <dc:creator>Ottó</dc:creator>
  <cp:lastModifiedBy>szistvan</cp:lastModifiedBy>
  <cp:revision>876</cp:revision>
  <dcterms:created xsi:type="dcterms:W3CDTF">2018-07-21T17:18:01Z</dcterms:created>
  <dcterms:modified xsi:type="dcterms:W3CDTF">2025-08-25T14:46:04Z</dcterms:modified>
</cp:coreProperties>
</file>